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2827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74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61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80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3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9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7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02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66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6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038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1AAD-EB61-4C7A-8AA0-DE363028DC8A}" type="datetimeFigureOut">
              <a:rPr lang="ko-KR" altLang="en-US" smtClean="0"/>
              <a:t>2023-06-02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D286-E5D5-4E13-B7E1-4DC4C33C0F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4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0804515F-A033-E673-F253-89924A2A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3" y="134753"/>
            <a:ext cx="387879" cy="35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497AD-43A3-3701-6933-2B53ABF1951C}"/>
              </a:ext>
            </a:extLst>
          </p:cNvPr>
          <p:cNvSpPr txBox="1"/>
          <p:nvPr/>
        </p:nvSpPr>
        <p:spPr>
          <a:xfrm>
            <a:off x="605042" y="199992"/>
            <a:ext cx="1102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pc="-150" dirty="0"/>
              <a:t>번역공장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71AC73F4-C4A8-3027-24BE-5F929E7FFDBD}"/>
              </a:ext>
            </a:extLst>
          </p:cNvPr>
          <p:cNvCxnSpPr/>
          <p:nvPr/>
        </p:nvCxnSpPr>
        <p:spPr>
          <a:xfrm>
            <a:off x="23812" y="640023"/>
            <a:ext cx="68676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FE072EF-F804-76FD-DE84-E147950971B9}"/>
              </a:ext>
            </a:extLst>
          </p:cNvPr>
          <p:cNvCxnSpPr/>
          <p:nvPr/>
        </p:nvCxnSpPr>
        <p:spPr>
          <a:xfrm>
            <a:off x="23812" y="4485098"/>
            <a:ext cx="68676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FDA0B0-8BCA-849F-1976-A62452293B46}"/>
              </a:ext>
            </a:extLst>
          </p:cNvPr>
          <p:cNvSpPr txBox="1"/>
          <p:nvPr/>
        </p:nvSpPr>
        <p:spPr>
          <a:xfrm>
            <a:off x="674399" y="1658799"/>
            <a:ext cx="550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번역공장에서는</a:t>
            </a:r>
            <a:endParaRPr lang="en-US" altLang="ko-KR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______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 번역도 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3,400</a:t>
            </a:r>
            <a:r>
              <a:rPr lang="ko-KR" altLang="en-US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원 부터</a:t>
            </a:r>
            <a:r>
              <a:rPr lang="en-US" altLang="ko-KR" sz="24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</a:t>
            </a:r>
            <a:r>
              <a:rPr lang="en-US" altLang="ko-KR" sz="1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7930EF9-14C5-41BB-35FE-7FBBBE518168}"/>
              </a:ext>
            </a:extLst>
          </p:cNvPr>
          <p:cNvSpPr/>
          <p:nvPr/>
        </p:nvSpPr>
        <p:spPr>
          <a:xfrm>
            <a:off x="1201753" y="2008178"/>
            <a:ext cx="1514995" cy="467651"/>
          </a:xfrm>
          <a:prstGeom prst="rect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E93E8-2A5A-574E-884C-86BA8DA15772}"/>
              </a:ext>
            </a:extLst>
          </p:cNvPr>
          <p:cNvSpPr txBox="1"/>
          <p:nvPr/>
        </p:nvSpPr>
        <p:spPr>
          <a:xfrm>
            <a:off x="-2194406" y="1825702"/>
            <a:ext cx="16530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언어 종류 롤링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영어 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일본어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중국어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독일어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스페인어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r>
              <a:rPr lang="en-US" altLang="ko-KR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E5BA0F6-3918-6740-9396-1814BE8263B0}"/>
              </a:ext>
            </a:extLst>
          </p:cNvPr>
          <p:cNvCxnSpPr>
            <a:cxnSpLocks/>
          </p:cNvCxnSpPr>
          <p:nvPr/>
        </p:nvCxnSpPr>
        <p:spPr>
          <a:xfrm flipH="1">
            <a:off x="-541383" y="2272196"/>
            <a:ext cx="17431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DDFACEA-D700-8D95-CA5D-1F82A39FB98D}"/>
              </a:ext>
            </a:extLst>
          </p:cNvPr>
          <p:cNvGrpSpPr/>
          <p:nvPr/>
        </p:nvGrpSpPr>
        <p:grpSpPr>
          <a:xfrm>
            <a:off x="955157" y="2607307"/>
            <a:ext cx="4881614" cy="323327"/>
            <a:chOff x="1615194" y="6549655"/>
            <a:chExt cx="9190352" cy="1339703"/>
          </a:xfrm>
          <a:solidFill>
            <a:srgbClr val="4189F6"/>
          </a:solidFill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2E025B7-36B0-6623-277C-D4CF6565FADB}"/>
                </a:ext>
              </a:extLst>
            </p:cNvPr>
            <p:cNvSpPr/>
            <p:nvPr/>
          </p:nvSpPr>
          <p:spPr>
            <a:xfrm>
              <a:off x="1615194" y="6549655"/>
              <a:ext cx="2297588" cy="13397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빠르다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D011CB1-54F9-CB4F-496E-3213AF45DD13}"/>
                </a:ext>
              </a:extLst>
            </p:cNvPr>
            <p:cNvSpPr/>
            <p:nvPr/>
          </p:nvSpPr>
          <p:spPr>
            <a:xfrm>
              <a:off x="3912782" y="6549655"/>
              <a:ext cx="2297588" cy="13397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정확하다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A8D2CB7-D8A0-A255-D868-F464705B8FDD}"/>
                </a:ext>
              </a:extLst>
            </p:cNvPr>
            <p:cNvSpPr/>
            <p:nvPr/>
          </p:nvSpPr>
          <p:spPr>
            <a:xfrm>
              <a:off x="6210370" y="6549655"/>
              <a:ext cx="2297588" cy="13397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다국어번역</a:t>
              </a: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E1F7FBE3-AC3A-BBF1-F1D0-B0CBA8AE5EEF}"/>
                </a:ext>
              </a:extLst>
            </p:cNvPr>
            <p:cNvSpPr/>
            <p:nvPr/>
          </p:nvSpPr>
          <p:spPr>
            <a:xfrm>
              <a:off x="8507958" y="6549655"/>
              <a:ext cx="2297588" cy="133970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#</a:t>
              </a:r>
              <a:r>
                <a:rPr lang="ko-KR" altLang="en-US" sz="12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저렴하다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AA3DD67-DCF0-899F-7C7F-A64D9DD30FA9}"/>
              </a:ext>
            </a:extLst>
          </p:cNvPr>
          <p:cNvSpPr/>
          <p:nvPr/>
        </p:nvSpPr>
        <p:spPr>
          <a:xfrm>
            <a:off x="1240487" y="5669179"/>
            <a:ext cx="4434280" cy="524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ysClr val="windowText" lastClr="0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번역공장을 선택하는 이유</a:t>
            </a:r>
            <a:endParaRPr lang="en-US" altLang="ko-KR" sz="2400" dirty="0">
              <a:solidFill>
                <a:sysClr val="windowText" lastClr="0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endParaRPr lang="en-US" altLang="ko-KR" sz="1400" i="0" dirty="0">
              <a:solidFill>
                <a:sysClr val="windowText" lastClr="000000"/>
              </a:soli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1400" i="0" dirty="0">
                <a:solidFill>
                  <a:sysClr val="windowText" lastClr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세계의 언어로 한국을 소개하는 </a:t>
            </a:r>
            <a:r>
              <a:rPr lang="en-US" altLang="ko-KR" sz="1400" i="0" dirty="0">
                <a:solidFill>
                  <a:sysClr val="windowText" lastClr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K-</a:t>
            </a:r>
            <a:r>
              <a:rPr lang="ko-KR" altLang="en-US" sz="1400" i="0" dirty="0">
                <a:solidFill>
                  <a:sysClr val="windowText" lastClr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크리에이터</a:t>
            </a:r>
            <a:br>
              <a:rPr lang="ko-KR" altLang="en-US" sz="1400" dirty="0">
                <a:solidFill>
                  <a:sysClr val="windowText" lastClr="0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</a:br>
            <a:r>
              <a:rPr lang="ko-KR" altLang="en-US" sz="1400" i="0" dirty="0">
                <a:solidFill>
                  <a:sysClr val="windowText" lastClr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전 세계 </a:t>
            </a:r>
            <a:r>
              <a:rPr lang="en-US" altLang="ko-KR" sz="1400" i="0" dirty="0">
                <a:solidFill>
                  <a:sysClr val="windowText" lastClr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70</a:t>
            </a:r>
            <a:r>
              <a:rPr lang="ko-KR" altLang="en-US" sz="1400" i="0" dirty="0">
                <a:solidFill>
                  <a:sysClr val="windowText" lastClr="000000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억 명에게 당신을 알려보세요</a:t>
            </a:r>
            <a:endParaRPr lang="ko-KR" altLang="en-US" sz="1400" dirty="0">
              <a:solidFill>
                <a:sysClr val="windowText" lastClr="0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879A5F13-1B7A-0D65-57CF-2A7024D86A2B}"/>
              </a:ext>
            </a:extLst>
          </p:cNvPr>
          <p:cNvSpPr/>
          <p:nvPr/>
        </p:nvSpPr>
        <p:spPr>
          <a:xfrm>
            <a:off x="1976954" y="3590847"/>
            <a:ext cx="2838020" cy="369320"/>
          </a:xfrm>
          <a:prstGeom prst="roundRect">
            <a:avLst>
              <a:gd name="adj" fmla="val 50000"/>
            </a:avLst>
          </a:prstGeom>
          <a:solidFill>
            <a:srgbClr val="4189F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무료체험하러</a:t>
            </a:r>
            <a:r>
              <a:rPr lang="ko-KR" altLang="en-US" sz="16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가기</a:t>
            </a: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3F5361FB-F2AB-F126-0F90-8A18BDAFD88D}"/>
              </a:ext>
            </a:extLst>
          </p:cNvPr>
          <p:cNvCxnSpPr/>
          <p:nvPr/>
        </p:nvCxnSpPr>
        <p:spPr>
          <a:xfrm>
            <a:off x="0" y="8774743"/>
            <a:ext cx="68676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그림 46">
            <a:extLst>
              <a:ext uri="{FF2B5EF4-FFF2-40B4-BE49-F238E27FC236}">
                <a16:creationId xmlns:a16="http://schemas.microsoft.com/office/drawing/2014/main" id="{AB3AB7BB-04C2-6D44-C857-BCA658DD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17724"/>
            <a:ext cx="6858000" cy="3139523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D7F4FCD-5E35-FA16-CCB6-24627173E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4" y="4536118"/>
            <a:ext cx="5836772" cy="724176"/>
          </a:xfrm>
          <a:prstGeom prst="rect">
            <a:avLst/>
          </a:prstGeom>
        </p:spPr>
      </p:pic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F6D11463-79C7-4CF1-9214-ECA6EA93EE90}"/>
              </a:ext>
            </a:extLst>
          </p:cNvPr>
          <p:cNvCxnSpPr/>
          <p:nvPr/>
        </p:nvCxnSpPr>
        <p:spPr>
          <a:xfrm>
            <a:off x="23812" y="5260294"/>
            <a:ext cx="68676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282AC1D4-3D71-C528-112E-85FE3D701813}"/>
              </a:ext>
            </a:extLst>
          </p:cNvPr>
          <p:cNvGrpSpPr/>
          <p:nvPr/>
        </p:nvGrpSpPr>
        <p:grpSpPr>
          <a:xfrm>
            <a:off x="108075" y="6602449"/>
            <a:ext cx="6639967" cy="1980586"/>
            <a:chOff x="488129" y="6630106"/>
            <a:chExt cx="5885287" cy="1980586"/>
          </a:xfrm>
        </p:grpSpPr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B7C55043-706E-D33D-6CEC-708CFFD7235C}"/>
                </a:ext>
              </a:extLst>
            </p:cNvPr>
            <p:cNvSpPr/>
            <p:nvPr/>
          </p:nvSpPr>
          <p:spPr>
            <a:xfrm>
              <a:off x="530457" y="6630106"/>
              <a:ext cx="1857429" cy="1980586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FE6E7C8-F5CC-C497-3BAE-BFD58B35F0A3}"/>
                </a:ext>
              </a:extLst>
            </p:cNvPr>
            <p:cNvSpPr/>
            <p:nvPr/>
          </p:nvSpPr>
          <p:spPr>
            <a:xfrm>
              <a:off x="2485305" y="6630106"/>
              <a:ext cx="1857429" cy="1980586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CA9AA8-3892-1E69-367C-BF407F16D27C}"/>
                </a:ext>
              </a:extLst>
            </p:cNvPr>
            <p:cNvSpPr txBox="1"/>
            <p:nvPr/>
          </p:nvSpPr>
          <p:spPr>
            <a:xfrm>
              <a:off x="564658" y="7602071"/>
              <a:ext cx="1745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철저한 검증을 통해 확인된 국내</a:t>
              </a:r>
              <a:r>
                <a:rPr lang="en-US" altLang="ko-KR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</a:t>
              </a:r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외 번역가</a:t>
              </a:r>
              <a:r>
                <a:rPr lang="en-US" altLang="ko-KR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(Crew)</a:t>
              </a:r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들을 보유</a:t>
              </a:r>
              <a:endParaRPr lang="en-US" altLang="ko-KR" sz="1200" spc="-15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ctr"/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번역가 </a:t>
              </a:r>
              <a:r>
                <a:rPr lang="en-US" altLang="ko-KR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Big Data </a:t>
              </a:r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분석을 통해 최적의 전문가가 번역해 드립니다</a:t>
              </a:r>
              <a:endParaRPr lang="ko-KR" altLang="en-US" sz="1050" spc="-15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3CE3A9-B865-2FF1-063A-97D2032406A1}"/>
                </a:ext>
              </a:extLst>
            </p:cNvPr>
            <p:cNvSpPr txBox="1"/>
            <p:nvPr/>
          </p:nvSpPr>
          <p:spPr>
            <a:xfrm>
              <a:off x="488129" y="6991740"/>
              <a:ext cx="1899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국내 최대 번역가 </a:t>
              </a:r>
              <a:r>
                <a:rPr lang="en-US" altLang="ko-KR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  <a:r>
                <a:rPr lang="ko-KR" altLang="en-US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보유</a:t>
              </a:r>
              <a:endParaRPr lang="en-US" altLang="ko-KR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6D7E7E-AE89-4411-AB5A-5CBB45D20370}"/>
                </a:ext>
              </a:extLst>
            </p:cNvPr>
            <p:cNvSpPr txBox="1"/>
            <p:nvPr/>
          </p:nvSpPr>
          <p:spPr>
            <a:xfrm>
              <a:off x="2485304" y="7782009"/>
              <a:ext cx="18574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실시간 동시 작업인 </a:t>
              </a:r>
              <a:endParaRPr lang="en-US" altLang="ko-KR" sz="1200" spc="-15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ctr"/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집단 번역 시스템으로</a:t>
              </a:r>
              <a:endParaRPr lang="en-US" altLang="ko-KR" sz="1200" spc="-15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ctr"/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빠르게 번역됩니다</a:t>
              </a:r>
              <a:endParaRPr lang="ko-KR" altLang="en-US" sz="12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92B037F-3A4E-06E5-C066-3206C168E45A}"/>
                </a:ext>
              </a:extLst>
            </p:cNvPr>
            <p:cNvSpPr txBox="1"/>
            <p:nvPr/>
          </p:nvSpPr>
          <p:spPr>
            <a:xfrm>
              <a:off x="2474834" y="7066772"/>
              <a:ext cx="1878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24</a:t>
              </a:r>
              <a:r>
                <a:rPr lang="ko-KR" altLang="en-US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시간 </a:t>
              </a:r>
              <a:r>
                <a:rPr lang="ko-KR" altLang="en-US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내 작업 완료</a:t>
              </a:r>
              <a:endParaRPr lang="en-US" altLang="ko-KR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873137E8-932C-A7AF-3241-42E86A678B27}"/>
                </a:ext>
              </a:extLst>
            </p:cNvPr>
            <p:cNvSpPr/>
            <p:nvPr/>
          </p:nvSpPr>
          <p:spPr>
            <a:xfrm>
              <a:off x="4461726" y="6630106"/>
              <a:ext cx="1857429" cy="1980586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DC830A-0C93-B721-0531-704CEE1CD900}"/>
                </a:ext>
              </a:extLst>
            </p:cNvPr>
            <p:cNvSpPr txBox="1"/>
            <p:nvPr/>
          </p:nvSpPr>
          <p:spPr>
            <a:xfrm>
              <a:off x="4407465" y="6909900"/>
              <a:ext cx="1965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웹툰 자막 당 </a:t>
              </a:r>
              <a:r>
                <a:rPr lang="en-US" altLang="ko-KR" sz="1600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500</a:t>
              </a:r>
              <a:r>
                <a:rPr lang="ko-KR" altLang="en-US" sz="1600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</a:t>
              </a:r>
              <a:endParaRPr lang="en-US" altLang="ko-KR" sz="16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ko-KR" altLang="en-US" sz="16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소설 글자 당 </a:t>
              </a:r>
              <a:r>
                <a:rPr lang="en-US" altLang="ko-KR" sz="1600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20</a:t>
              </a:r>
              <a:r>
                <a:rPr lang="ko-KR" altLang="en-US" sz="1600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</a:t>
              </a:r>
              <a:endParaRPr lang="en-US" altLang="ko-KR" sz="16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ko-KR" altLang="en-US" sz="16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유튜브 영상 </a:t>
              </a:r>
              <a:r>
                <a:rPr lang="en-US" altLang="ko-KR" sz="16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</a:t>
              </a:r>
              <a:r>
                <a:rPr lang="ko-KR" altLang="en-US" sz="16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분에 </a:t>
              </a:r>
              <a:r>
                <a:rPr lang="en-US" altLang="ko-KR" sz="1600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3,400</a:t>
              </a:r>
              <a:r>
                <a:rPr lang="ko-KR" altLang="en-US" sz="1600" spc="-150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원</a:t>
              </a:r>
              <a:endParaRPr lang="en-US" altLang="ko-KR" sz="1600" spc="-15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B2759F-1F34-C9D2-F566-77F50468C69E}"/>
                </a:ext>
              </a:extLst>
            </p:cNvPr>
            <p:cNvSpPr txBox="1"/>
            <p:nvPr/>
          </p:nvSpPr>
          <p:spPr>
            <a:xfrm>
              <a:off x="4461727" y="7782009"/>
              <a:ext cx="19116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spc="-15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저렴한 금액과  </a:t>
              </a:r>
              <a:r>
                <a:rPr lang="ko-KR" altLang="en-US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다양한 혜택으로</a:t>
              </a:r>
              <a:endParaRPr lang="en-US" altLang="ko-KR" sz="1200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ctr"/>
              <a:r>
                <a:rPr lang="ko-KR" altLang="en-US" sz="1200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부담 없는 가격의 번역을 제공합니다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83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>
            <a:extLst>
              <a:ext uri="{FF2B5EF4-FFF2-40B4-BE49-F238E27FC236}">
                <a16:creationId xmlns:a16="http://schemas.microsoft.com/office/drawing/2014/main" id="{5C3C1AC8-9A1A-1389-8BCD-AA6B7B901274}"/>
              </a:ext>
            </a:extLst>
          </p:cNvPr>
          <p:cNvGrpSpPr/>
          <p:nvPr/>
        </p:nvGrpSpPr>
        <p:grpSpPr>
          <a:xfrm>
            <a:off x="44076" y="5194102"/>
            <a:ext cx="6834188" cy="2913940"/>
            <a:chOff x="23812" y="8415414"/>
            <a:chExt cx="6455247" cy="328431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DEC51E0-93B4-BD9E-ECAE-D51AE4781390}"/>
                </a:ext>
              </a:extLst>
            </p:cNvPr>
            <p:cNvSpPr/>
            <p:nvPr/>
          </p:nvSpPr>
          <p:spPr>
            <a:xfrm>
              <a:off x="23812" y="8415414"/>
              <a:ext cx="2151749" cy="3284310"/>
            </a:xfrm>
            <a:prstGeom prst="rect">
              <a:avLst/>
            </a:prstGeom>
            <a:solidFill>
              <a:srgbClr val="4189F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76929C8-B584-D50B-A6A5-9A944A443619}"/>
                </a:ext>
              </a:extLst>
            </p:cNvPr>
            <p:cNvSpPr/>
            <p:nvPr/>
          </p:nvSpPr>
          <p:spPr>
            <a:xfrm>
              <a:off x="2175561" y="8415414"/>
              <a:ext cx="2151749" cy="3284310"/>
            </a:xfrm>
            <a:prstGeom prst="rect">
              <a:avLst/>
            </a:prstGeom>
            <a:solidFill>
              <a:srgbClr val="4189F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B52D8E8-EE89-4845-48C8-7D291A11F479}"/>
                </a:ext>
              </a:extLst>
            </p:cNvPr>
            <p:cNvSpPr/>
            <p:nvPr/>
          </p:nvSpPr>
          <p:spPr>
            <a:xfrm>
              <a:off x="4327310" y="8415414"/>
              <a:ext cx="2151749" cy="3284310"/>
            </a:xfrm>
            <a:prstGeom prst="rect">
              <a:avLst/>
            </a:prstGeom>
            <a:solidFill>
              <a:srgbClr val="4189F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8EB942-372A-34C2-E8C3-BF78E6BC951D}"/>
              </a:ext>
            </a:extLst>
          </p:cNvPr>
          <p:cNvSpPr txBox="1"/>
          <p:nvPr/>
        </p:nvSpPr>
        <p:spPr>
          <a:xfrm>
            <a:off x="779251" y="4130418"/>
            <a:ext cx="5435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유튜브</a:t>
            </a:r>
            <a:r>
              <a:rPr lang="en-US" altLang="ko-KR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</a:t>
            </a:r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웹툰</a:t>
            </a:r>
            <a:r>
              <a:rPr lang="en-US" altLang="ko-KR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</a:t>
            </a:r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영화</a:t>
            </a:r>
            <a:r>
              <a:rPr lang="en-US" altLang="ko-KR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</a:t>
            </a:r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드라마</a:t>
            </a:r>
            <a:r>
              <a:rPr lang="en-US" altLang="ko-KR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/</a:t>
            </a:r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소설</a:t>
            </a:r>
          </a:p>
          <a:p>
            <a:pPr algn="ctr" fontAlgn="base"/>
            <a:r>
              <a:rPr lang="en-US" altLang="ko-KR" sz="2800" i="0" u="none" strike="noStrike" dirty="0">
                <a:solidFill>
                  <a:srgbClr val="4189F6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</a:t>
            </a:r>
            <a:r>
              <a:rPr lang="ko-KR" altLang="en-US" sz="2800" i="0" u="none" strike="noStrike" dirty="0">
                <a:solidFill>
                  <a:srgbClr val="4189F6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저렴하게</a:t>
            </a:r>
            <a:r>
              <a:rPr lang="en-US" altLang="ko-KR" sz="2800" i="0" u="none" strike="noStrike" dirty="0">
                <a:solidFill>
                  <a:srgbClr val="4189F6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</a:t>
            </a:r>
            <a:r>
              <a:rPr lang="ko-KR" altLang="en-US" sz="2800" i="0" u="none" strike="noStrike" dirty="0">
                <a:solidFill>
                  <a:srgbClr val="4189F6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빠르게</a:t>
            </a:r>
            <a:r>
              <a:rPr lang="en-US" altLang="ko-KR" sz="2800" i="0" u="none" strike="noStrike" dirty="0">
                <a:solidFill>
                  <a:srgbClr val="4189F6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#</a:t>
            </a:r>
            <a:r>
              <a:rPr lang="ko-KR" altLang="en-US" sz="2800" i="0" u="none" strike="noStrike" dirty="0">
                <a:solidFill>
                  <a:srgbClr val="4189F6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정확하게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100FE-9C2B-D90B-7BE5-A6C2431F0D38}"/>
              </a:ext>
            </a:extLst>
          </p:cNvPr>
          <p:cNvSpPr txBox="1"/>
          <p:nvPr/>
        </p:nvSpPr>
        <p:spPr>
          <a:xfrm>
            <a:off x="-24543" y="5901672"/>
            <a:ext cx="229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유튜브 영상 자막 번역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4A99DB-32DA-5126-1BFE-C24BB6539BAB}"/>
              </a:ext>
            </a:extLst>
          </p:cNvPr>
          <p:cNvSpPr txBox="1"/>
          <p:nvPr/>
        </p:nvSpPr>
        <p:spPr>
          <a:xfrm>
            <a:off x="2309537" y="5856480"/>
            <a:ext cx="223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웹툰 </a:t>
            </a:r>
            <a:r>
              <a:rPr lang="en-US" altLang="ko-KR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 </a:t>
            </a:r>
            <a:r>
              <a:rPr lang="ko-KR" altLang="en-US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소설 번역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CFB35D-0D65-F169-BFB5-3BA487B2490E}"/>
              </a:ext>
            </a:extLst>
          </p:cNvPr>
          <p:cNvSpPr txBox="1"/>
          <p:nvPr/>
        </p:nvSpPr>
        <p:spPr>
          <a:xfrm>
            <a:off x="4579936" y="5844792"/>
            <a:ext cx="2208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영화</a:t>
            </a:r>
            <a:r>
              <a:rPr lang="en-US" altLang="ko-KR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/</a:t>
            </a:r>
            <a:r>
              <a:rPr lang="ko-KR" altLang="en-US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드라마 번역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A9DB87-95E5-FB4C-78BA-6988BF22B35D}"/>
              </a:ext>
            </a:extLst>
          </p:cNvPr>
          <p:cNvSpPr txBox="1"/>
          <p:nvPr/>
        </p:nvSpPr>
        <p:spPr>
          <a:xfrm>
            <a:off x="44076" y="6651072"/>
            <a:ext cx="2129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국내 최저가 </a:t>
            </a:r>
            <a:r>
              <a:rPr lang="en-US" altLang="ko-KR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분 </a:t>
            </a:r>
            <a:r>
              <a:rPr lang="en-US" altLang="ko-KR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3,400</a:t>
            </a:r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원</a:t>
            </a:r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B782DBBE-FBC6-152C-E3FE-549CBB45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763" y="5293905"/>
            <a:ext cx="3863675" cy="18746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3CD3C9-7476-B12C-004E-A822CD007296}"/>
              </a:ext>
            </a:extLst>
          </p:cNvPr>
          <p:cNvSpPr txBox="1"/>
          <p:nvPr/>
        </p:nvSpPr>
        <p:spPr>
          <a:xfrm>
            <a:off x="2262477" y="6681850"/>
            <a:ext cx="2301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웹툰 자막당 </a:t>
            </a:r>
            <a:r>
              <a:rPr lang="en-US" altLang="ko-KR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500</a:t>
            </a:r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원</a:t>
            </a:r>
            <a:endParaRPr lang="en-US" altLang="ko-KR" i="0" dirty="0">
              <a:solidFill>
                <a:srgbClr val="01010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문서 글자당 </a:t>
            </a:r>
            <a:r>
              <a:rPr lang="ko-KR" altLang="en-US" dirty="0">
                <a:solidFill>
                  <a:srgbClr val="01010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２０</a:t>
            </a:r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원</a:t>
            </a:r>
            <a:endParaRPr lang="en-US" altLang="ko-KR" i="0" dirty="0">
              <a:solidFill>
                <a:srgbClr val="010101"/>
              </a:solidFill>
              <a:effectLst/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94C4B-D658-AB2E-1E23-0CB13D97D213}"/>
              </a:ext>
            </a:extLst>
          </p:cNvPr>
          <p:cNvSpPr txBox="1"/>
          <p:nvPr/>
        </p:nvSpPr>
        <p:spPr>
          <a:xfrm>
            <a:off x="4716361" y="6820349"/>
            <a:ext cx="1912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i="0" dirty="0">
                <a:solidFill>
                  <a:srgbClr val="010101"/>
                </a:solidFill>
                <a:effectLst/>
                <a:latin typeface="나눔스퀘어" panose="020B0600000101010101" pitchFamily="50" charset="-127"/>
                <a:ea typeface="나눔스퀘어" panose="020B0600000101010101" pitchFamily="50" charset="-127"/>
              </a:rPr>
              <a:t>별도 문의 필요</a:t>
            </a:r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CEAEB-BA7A-611B-A218-37DFD24A9115}"/>
              </a:ext>
            </a:extLst>
          </p:cNvPr>
          <p:cNvSpPr txBox="1"/>
          <p:nvPr/>
        </p:nvSpPr>
        <p:spPr>
          <a:xfrm>
            <a:off x="165911" y="239213"/>
            <a:ext cx="6699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특허기술 보유한 번역회사</a:t>
            </a:r>
            <a:r>
              <a:rPr lang="en-US" altLang="ko-KR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번역공장</a:t>
            </a:r>
          </a:p>
          <a:p>
            <a:pPr algn="ctr" fontAlgn="base"/>
            <a:r>
              <a:rPr lang="ko-KR" altLang="en-US" sz="2800" dirty="0">
                <a:solidFill>
                  <a:srgbClr val="4189F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혁신적인 기능과 최적화된 영상 번역 시스템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38440EF-A920-6E1D-B708-3B7311D17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8823"/>
            <a:ext cx="6858000" cy="206197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4B61BB8-73BC-DC61-EEA4-7A655C516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827" y="1275650"/>
            <a:ext cx="1996613" cy="304826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DE7755C-E76E-29E5-9758-1814377548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62315"/>
            <a:ext cx="6858000" cy="20236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C8BBECE-CB2E-6774-3496-39DE9A29DB75}"/>
              </a:ext>
            </a:extLst>
          </p:cNvPr>
          <p:cNvSpPr txBox="1"/>
          <p:nvPr/>
        </p:nvSpPr>
        <p:spPr>
          <a:xfrm>
            <a:off x="0" y="8616796"/>
            <a:ext cx="6823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800" i="0" u="none" strike="noStrike" dirty="0">
                <a:solidFill>
                  <a:srgbClr val="010101"/>
                </a:solidFill>
                <a:effectLst/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번역공장에서는 이렇게 번역됩니다</a:t>
            </a:r>
            <a:endParaRPr lang="en-US" altLang="ko-KR" sz="2800" i="0" u="none" strike="noStrike" dirty="0">
              <a:solidFill>
                <a:srgbClr val="010101"/>
              </a:solidFill>
              <a:effectLst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 fontAlgn="base"/>
            <a:r>
              <a:rPr lang="ko-KR" altLang="en-US" sz="2800" dirty="0">
                <a:solidFill>
                  <a:srgbClr val="4189F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＃</a:t>
            </a:r>
            <a:r>
              <a:rPr lang="en-US" altLang="ko-KR" sz="2800" dirty="0">
                <a:solidFill>
                  <a:srgbClr val="4189F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</a:t>
            </a:r>
            <a:r>
              <a:rPr lang="ko-KR" altLang="en-US" sz="2800" dirty="0">
                <a:solidFill>
                  <a:srgbClr val="4189F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개국언어 ＃체계적인 번역 프로세스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3EE252C-6E0C-2314-B433-73FAA6D0D12C}"/>
              </a:ext>
            </a:extLst>
          </p:cNvPr>
          <p:cNvCxnSpPr/>
          <p:nvPr/>
        </p:nvCxnSpPr>
        <p:spPr>
          <a:xfrm>
            <a:off x="0" y="8309522"/>
            <a:ext cx="68676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E9316FE8-38BB-8D2D-D662-6331F9E37808}"/>
              </a:ext>
            </a:extLst>
          </p:cNvPr>
          <p:cNvCxnSpPr/>
          <p:nvPr/>
        </p:nvCxnSpPr>
        <p:spPr>
          <a:xfrm>
            <a:off x="0" y="4041388"/>
            <a:ext cx="68676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43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E6111E1-257C-BFA1-29CD-DD356250D8D2}"/>
              </a:ext>
            </a:extLst>
          </p:cNvPr>
          <p:cNvCxnSpPr>
            <a:cxnSpLocks/>
          </p:cNvCxnSpPr>
          <p:nvPr/>
        </p:nvCxnSpPr>
        <p:spPr>
          <a:xfrm>
            <a:off x="3429000" y="-12188"/>
            <a:ext cx="0" cy="5483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DF4B5B0-B5BD-2B84-C63F-588874DE8B60}"/>
              </a:ext>
            </a:extLst>
          </p:cNvPr>
          <p:cNvSpPr/>
          <p:nvPr/>
        </p:nvSpPr>
        <p:spPr>
          <a:xfrm>
            <a:off x="250393" y="48499"/>
            <a:ext cx="3007914" cy="566146"/>
          </a:xfrm>
          <a:prstGeom prst="roundRect">
            <a:avLst/>
          </a:prstGeom>
          <a:solidFill>
            <a:srgbClr val="4189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 건 번역 서비스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D8C2008-BFC8-E9F0-809A-EF6DDF7C1052}"/>
              </a:ext>
            </a:extLst>
          </p:cNvPr>
          <p:cNvSpPr/>
          <p:nvPr/>
        </p:nvSpPr>
        <p:spPr>
          <a:xfrm>
            <a:off x="3683253" y="48499"/>
            <a:ext cx="3007914" cy="566146"/>
          </a:xfrm>
          <a:prstGeom prst="roundRect">
            <a:avLst/>
          </a:prstGeom>
          <a:solidFill>
            <a:srgbClr val="4189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정기구독 서비스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35DD21-3471-1D15-C274-E3A20323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18" y="1424814"/>
            <a:ext cx="2140618" cy="214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그룹 33">
            <a:extLst>
              <a:ext uri="{FF2B5EF4-FFF2-40B4-BE49-F238E27FC236}">
                <a16:creationId xmlns:a16="http://schemas.microsoft.com/office/drawing/2014/main" id="{4851AA54-CC83-E246-93EC-021A6DD0675C}"/>
              </a:ext>
            </a:extLst>
          </p:cNvPr>
          <p:cNvGrpSpPr/>
          <p:nvPr/>
        </p:nvGrpSpPr>
        <p:grpSpPr>
          <a:xfrm>
            <a:off x="84655" y="826745"/>
            <a:ext cx="6773345" cy="4089516"/>
            <a:chOff x="84655" y="826744"/>
            <a:chExt cx="6773345" cy="5213683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D9D251A-1291-67B1-3C93-F1048E57603E}"/>
                </a:ext>
              </a:extLst>
            </p:cNvPr>
            <p:cNvSpPr/>
            <p:nvPr/>
          </p:nvSpPr>
          <p:spPr>
            <a:xfrm>
              <a:off x="112294" y="826744"/>
              <a:ext cx="3224171" cy="1668379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163CA11E-6F00-CFF2-C074-97D75329C3EF}"/>
                </a:ext>
              </a:extLst>
            </p:cNvPr>
            <p:cNvSpPr/>
            <p:nvPr/>
          </p:nvSpPr>
          <p:spPr>
            <a:xfrm>
              <a:off x="3549174" y="826744"/>
              <a:ext cx="3224171" cy="1668379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51B818DF-0706-DB4B-7F2E-D646DA6CC899}"/>
                </a:ext>
              </a:extLst>
            </p:cNvPr>
            <p:cNvSpPr/>
            <p:nvPr/>
          </p:nvSpPr>
          <p:spPr>
            <a:xfrm>
              <a:off x="112294" y="2623459"/>
              <a:ext cx="3224171" cy="1668379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F70A0EF-6F29-DC59-4281-AF0E4C3EF2F9}"/>
                </a:ext>
              </a:extLst>
            </p:cNvPr>
            <p:cNvSpPr/>
            <p:nvPr/>
          </p:nvSpPr>
          <p:spPr>
            <a:xfrm>
              <a:off x="3549174" y="2623459"/>
              <a:ext cx="3224171" cy="1668379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7B2B177-F94A-268F-FF3E-983A1BEE0EB7}"/>
                </a:ext>
              </a:extLst>
            </p:cNvPr>
            <p:cNvSpPr/>
            <p:nvPr/>
          </p:nvSpPr>
          <p:spPr>
            <a:xfrm>
              <a:off x="112294" y="4372048"/>
              <a:ext cx="3224171" cy="1668379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D0ED9E70-033F-F8BB-FFC8-C65DD5313DBD}"/>
                </a:ext>
              </a:extLst>
            </p:cNvPr>
            <p:cNvSpPr/>
            <p:nvPr/>
          </p:nvSpPr>
          <p:spPr>
            <a:xfrm>
              <a:off x="3549174" y="4372048"/>
              <a:ext cx="3224171" cy="1668379"/>
            </a:xfrm>
            <a:prstGeom prst="rect">
              <a:avLst/>
            </a:prstGeom>
            <a:solidFill>
              <a:srgbClr val="4189F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F7DEA6-4105-7336-C206-98002D355485}"/>
                </a:ext>
              </a:extLst>
            </p:cNvPr>
            <p:cNvSpPr txBox="1"/>
            <p:nvPr/>
          </p:nvSpPr>
          <p:spPr>
            <a:xfrm>
              <a:off x="3442454" y="1248241"/>
              <a:ext cx="3415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지속적인 컨텐츠 업로드로 </a:t>
              </a:r>
              <a:endParaRPr lang="en-US" altLang="ko-KR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ko-KR" altLang="en-US" sz="24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번역이 꾸준히 필요한 경우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3F4917-8694-CAFD-2253-FF9A5624DF2F}"/>
                </a:ext>
              </a:extLst>
            </p:cNvPr>
            <p:cNvSpPr txBox="1"/>
            <p:nvPr/>
          </p:nvSpPr>
          <p:spPr>
            <a:xfrm>
              <a:off x="3507158" y="2712394"/>
              <a:ext cx="32241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단 건 번역 보다 </a:t>
              </a:r>
              <a:endParaRPr lang="en-US" altLang="ko-KR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pPr algn="ctr"/>
              <a:r>
                <a:rPr lang="en-US" altLang="ko-KR" sz="24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10~15% </a:t>
              </a:r>
              <a:r>
                <a:rPr lang="ko-KR" altLang="en-US" sz="24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할인 가격으로</a:t>
              </a:r>
              <a:r>
                <a:rPr lang="en-US" altLang="ko-KR" sz="24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</a:t>
              </a:r>
            </a:p>
            <a:p>
              <a:pPr algn="ctr"/>
              <a:r>
                <a:rPr lang="ko-KR" altLang="en-US" sz="2400" spc="-15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월 정기 결제</a:t>
              </a:r>
              <a:endParaRPr lang="en-US" altLang="ko-KR" sz="2400" spc="-1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7F1FFB-3E7B-0BAE-3D88-225034152FC4}"/>
                </a:ext>
              </a:extLst>
            </p:cNvPr>
            <p:cNvSpPr txBox="1"/>
            <p:nvPr/>
          </p:nvSpPr>
          <p:spPr>
            <a:xfrm>
              <a:off x="185877" y="1242003"/>
              <a:ext cx="31255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단 건으로 번역이 필요한 경우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A2FE24-C88B-A42F-F643-7152DBC4A6F8}"/>
                </a:ext>
              </a:extLst>
            </p:cNvPr>
            <p:cNvSpPr txBox="1"/>
            <p:nvPr/>
          </p:nvSpPr>
          <p:spPr>
            <a:xfrm>
              <a:off x="84655" y="2929655"/>
              <a:ext cx="3260262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>
                  <a:latin typeface="나눔스퀘어 Bold" panose="020B0600000101010101" pitchFamily="50" charset="-127"/>
                  <a:ea typeface="나눔스퀘어 Bold" panose="020B0600000101010101" pitchFamily="50" charset="-127"/>
                </a:defRPr>
              </a:lvl1pPr>
            </a:lstStyle>
            <a:p>
              <a:r>
                <a:rPr lang="ko-KR" altLang="en-US" spc="-150" dirty="0"/>
                <a:t>프로젝트 별로 결제</a:t>
              </a:r>
              <a:endParaRPr lang="en-US" altLang="ko-KR" spc="-150" dirty="0"/>
            </a:p>
            <a:p>
              <a:r>
                <a:rPr lang="ko-KR" altLang="en-US" spc="-150" dirty="0"/>
                <a:t>원하는 옵션으로 주문 가능</a:t>
              </a:r>
              <a:endParaRPr lang="en-US" altLang="ko-KR" spc="-15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FC064A-E807-D32C-CF71-2AD51ED14A37}"/>
                </a:ext>
              </a:extLst>
            </p:cNvPr>
            <p:cNvSpPr txBox="1"/>
            <p:nvPr/>
          </p:nvSpPr>
          <p:spPr>
            <a:xfrm>
              <a:off x="112293" y="4616448"/>
              <a:ext cx="3199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4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지원 언어</a:t>
              </a:r>
              <a:endParaRPr lang="en-US" altLang="ko-KR" sz="24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11E9A4-9114-ADAC-021C-0EB9F8490578}"/>
                </a:ext>
              </a:extLst>
            </p:cNvPr>
            <p:cNvSpPr txBox="1"/>
            <p:nvPr/>
          </p:nvSpPr>
          <p:spPr>
            <a:xfrm>
              <a:off x="3549173" y="4616447"/>
              <a:ext cx="3196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>
                  <a:latin typeface="나눔스퀘어 Bold" panose="020B0600000101010101" pitchFamily="50" charset="-127"/>
                  <a:ea typeface="나눔스퀘어 Bold" panose="020B0600000101010101" pitchFamily="50" charset="-127"/>
                </a:defRPr>
              </a:lvl1pPr>
            </a:lstStyle>
            <a:p>
              <a:r>
                <a:rPr lang="ko-KR" altLang="en-US"/>
                <a:t>지원 언어</a:t>
              </a:r>
              <a:endParaRPr lang="en-US" altLang="ko-KR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7E17151-73D0-0F5C-AF81-5C64ED5C2540}"/>
                </a:ext>
              </a:extLst>
            </p:cNvPr>
            <p:cNvSpPr txBox="1"/>
            <p:nvPr/>
          </p:nvSpPr>
          <p:spPr>
            <a:xfrm>
              <a:off x="661103" y="5179653"/>
              <a:ext cx="2101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20</a:t>
              </a:r>
              <a:r>
                <a:rPr lang="ko-KR" altLang="en-US" sz="2000" dirty="0" err="1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개국어</a:t>
              </a:r>
              <a:r>
                <a:rPr lang="ko-KR" altLang="en-US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 가능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A2CBD9-6B2A-8C8A-7037-413743B6D3E2}"/>
                </a:ext>
              </a:extLst>
            </p:cNvPr>
            <p:cNvSpPr txBox="1"/>
            <p:nvPr/>
          </p:nvSpPr>
          <p:spPr>
            <a:xfrm>
              <a:off x="3592299" y="5139668"/>
              <a:ext cx="30988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영어 일본어 중국어 가능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FBA7913-0ADF-86EC-C73B-D81D46393A26}"/>
              </a:ext>
            </a:extLst>
          </p:cNvPr>
          <p:cNvSpPr txBox="1"/>
          <p:nvPr/>
        </p:nvSpPr>
        <p:spPr>
          <a:xfrm>
            <a:off x="-5374105" y="5471134"/>
            <a:ext cx="4610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외에 텍스트나 이미지로 구성된 후기 ＋ </a:t>
            </a:r>
            <a:r>
              <a:rPr lang="ko-KR" altLang="en-US" sz="16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크리에이터들의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후기가 </a:t>
            </a:r>
            <a:r>
              <a:rPr lang="ko-KR" altLang="en-US" sz="16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롤링될</a:t>
            </a:r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수 </a:t>
            </a:r>
            <a:r>
              <a:rPr lang="ko-KR" altLang="en-US" sz="16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있도록하여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16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많은 이들이 선택한 브랜드임을 전달 </a:t>
            </a:r>
            <a:endParaRPr lang="en-US" altLang="ko-KR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266E1299-FCE0-DC37-801D-58EDAB7EA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65"/>
          <a:stretch/>
        </p:blipFill>
        <p:spPr>
          <a:xfrm>
            <a:off x="0" y="5919952"/>
            <a:ext cx="6858000" cy="2125899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1E534FE5-48C1-4E29-A3FB-927CF772E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47858" y="6462552"/>
            <a:ext cx="5358062" cy="1961976"/>
          </a:xfrm>
          <a:prstGeom prst="rect">
            <a:avLst/>
          </a:prstGeom>
        </p:spPr>
      </p:pic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76C0C6B3-5153-44A5-9D68-101EC53C2DE4}"/>
              </a:ext>
            </a:extLst>
          </p:cNvPr>
          <p:cNvCxnSpPr>
            <a:cxnSpLocks/>
          </p:cNvCxnSpPr>
          <p:nvPr/>
        </p:nvCxnSpPr>
        <p:spPr>
          <a:xfrm flipH="1">
            <a:off x="-389796" y="7140257"/>
            <a:ext cx="17431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52AF3AB3-0CB8-A761-4702-3C75DA03F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43949"/>
            <a:ext cx="6858000" cy="1671063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90F52077-C694-907B-044A-85F9FFA23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932162"/>
            <a:ext cx="6858000" cy="2668127"/>
          </a:xfrm>
          <a:prstGeom prst="rect">
            <a:avLst/>
          </a:prstGeom>
        </p:spPr>
      </p:pic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A2F0778D-834D-D20C-5C17-CC5E7AD92B4B}"/>
              </a:ext>
            </a:extLst>
          </p:cNvPr>
          <p:cNvSpPr/>
          <p:nvPr/>
        </p:nvSpPr>
        <p:spPr>
          <a:xfrm>
            <a:off x="250393" y="5070294"/>
            <a:ext cx="3007914" cy="566146"/>
          </a:xfrm>
          <a:prstGeom prst="roundRect">
            <a:avLst>
              <a:gd name="adj" fmla="val 50000"/>
            </a:avLst>
          </a:prstGeom>
          <a:solidFill>
            <a:srgbClr val="4189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 건 번역 신청하기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704F3C32-2EDB-8491-9BBB-EC99F56A8E42}"/>
              </a:ext>
            </a:extLst>
          </p:cNvPr>
          <p:cNvSpPr/>
          <p:nvPr/>
        </p:nvSpPr>
        <p:spPr>
          <a:xfrm>
            <a:off x="3683253" y="5070294"/>
            <a:ext cx="3007914" cy="566146"/>
          </a:xfrm>
          <a:prstGeom prst="roundRect">
            <a:avLst>
              <a:gd name="adj" fmla="val 50000"/>
            </a:avLst>
          </a:prstGeom>
          <a:solidFill>
            <a:srgbClr val="4189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정기구독 신청하기</a:t>
            </a:r>
            <a:endParaRPr lang="ko-KR" altLang="en-US" sz="2400" b="1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599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205</TotalTime>
  <Words>245</Words>
  <Application>Microsoft Office PowerPoint</Application>
  <PresentationFormat>와이드스크린</PresentationFormat>
  <Paragraphs>62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나눔스퀘어</vt:lpstr>
      <vt:lpstr>나눔스퀘어 Bold</vt:lpstr>
      <vt:lpstr>나눔스퀘어 ExtraBold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admin1</dc:creator>
  <cp:lastModifiedBy>admin1</cp:lastModifiedBy>
  <cp:revision>6</cp:revision>
  <dcterms:created xsi:type="dcterms:W3CDTF">2023-05-30T07:39:35Z</dcterms:created>
  <dcterms:modified xsi:type="dcterms:W3CDTF">2023-06-02T08:21:41Z</dcterms:modified>
</cp:coreProperties>
</file>