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77" r:id="rId4"/>
    <p:sldId id="275" r:id="rId5"/>
    <p:sldId id="256" r:id="rId6"/>
    <p:sldId id="272" r:id="rId7"/>
    <p:sldId id="257" r:id="rId8"/>
    <p:sldId id="274" r:id="rId9"/>
    <p:sldId id="260" r:id="rId10"/>
    <p:sldId id="259" r:id="rId11"/>
    <p:sldId id="271" r:id="rId12"/>
    <p:sldId id="268" r:id="rId13"/>
    <p:sldId id="269" r:id="rId14"/>
    <p:sldId id="270" r:id="rId15"/>
    <p:sldId id="266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A3A5F2-16C6-4105-B783-2FCF53CEA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15F8F61-B3FD-4189-AECA-C90F22E71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243A4B9-AC4C-4188-9414-4D4B76A7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C00096-5C15-4F5C-8449-00EDC87C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122483B-834C-4AC1-9F84-8C1BC3E5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80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54CE27-2D9D-4967-8191-24C304396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38756F5-274F-47F9-94CC-631BC396A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510AECD-5C75-4DCA-850D-0EA638F79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510E70-E5ED-40C3-A1E0-8111A0CB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25EFBBA-E3D7-43F8-B7DC-05B435943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784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38959B1-36E5-4D3F-B3C5-F5DD6B234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7125897-179C-48F8-BDE3-EF4244587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09E3AB-6D64-4542-963B-51DC7143D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5BA22C6-A773-4143-A179-E8E9AB7CE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CC3B8FB-F554-4FEC-A3B9-3B4B2298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54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1D27A8-E35A-4FCD-A7A7-C1B245B6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F09C77-87A9-48DC-ABF5-483866C5B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F4D94CF-2173-456C-9C4B-1A847A61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FD5F70F-9405-47D4-9422-40101110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D1DA2E-865F-4DFF-841D-FED3775B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013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25FD20-F5A7-4811-AB8F-54B19CAE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264AEE-1FD6-4F3B-AD54-8FCFAA8D2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6142B98-1045-4ED2-82F7-F9DB03EF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509F04-DCB5-4377-B717-30EB394D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1518537-5B35-4464-BA34-57F497E26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300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18DD82-17CD-48FA-9309-69DAE2D0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FBA2DD-C502-4161-9D0C-1CC183357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280164C-8C37-4CD3-917F-2EBBAAC3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E9ABBB7-EE9B-43A9-AA3B-66CFB0D39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1567DF7-1873-48CF-BD6A-872109769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B1D7850-5CE5-41F4-9B70-4087C60F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715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450696-586B-4801-94D7-4B8A9158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7E8FF9-70BB-4552-B9FD-57B53F7F5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DD694FF-A065-48EE-888D-0C100113C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4F290C-9110-4083-88A0-F818842F8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7AD5B27-ED25-436D-8D5D-612B0F884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AA95FF6-2476-4EE1-A9F4-B180C347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BDB5A90-D1D4-48F7-BBDE-1E89A8C7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A63C47C-B634-41BC-8D05-42890BD5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465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FB9621-6D89-476F-8630-1C5E3AD30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1E7E8C0-8AF7-4F25-9A47-211A595DE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692344B-936B-4FE2-8F46-E95C3AA6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ABF139E-9901-49C2-96C6-B2B0545B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312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C03EB89D-9D4E-4519-9BA9-1459F72A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BF0471A-C758-4D7A-8EE7-AF105807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DF5A131-9460-4E67-8C80-0CA9988F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28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855BFD-C6DD-4C9E-9B65-F7F14951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F8D0619-7813-48D2-BFB1-177A2A4FC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89EE67A-2C90-4639-879C-C416C5B67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2B33F5-C459-4132-9C3D-4CBD0A2B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E38B149-F78E-4811-A590-A2BB85FBE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2CC9F1C-F00A-4BE6-8767-BCEC38EB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356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27A136-1370-4BF4-9D1C-A49E9783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654F75C-88C7-431A-B704-9A29EA1EA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63F3625-797C-4EF8-B61E-9C5AA889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DC22AD1-E821-4B36-B696-C876566B1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1E68119-E1D1-41D1-B433-268D85DAB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40E552E-C064-4FEA-B4FF-8ECD4DBA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683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57F4CC2-E8CB-4F08-B9BC-65D004A8F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5C2D61-6DEC-4E78-8836-2403F34DF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3AB5850-61ED-41F2-AD24-F1733FC88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9BEAF-B516-4660-A1E4-890F9DF85678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667441-E436-40A1-A76D-F4DAF718B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0F4CA9-9643-460F-9819-74817B9A2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C0BC1-54F3-4156-BB25-2E5D495DB3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190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1217" y="3804096"/>
            <a:ext cx="5522039" cy="257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6"/>
              </a:lnSpc>
            </a:pPr>
            <a:r>
              <a:rPr lang="en-US" sz="2133" spc="21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유기현</a:t>
            </a:r>
            <a:r>
              <a:rPr lang="en-US" sz="2133" spc="2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2015134071</a:t>
            </a:r>
          </a:p>
          <a:p>
            <a:pPr>
              <a:lnSpc>
                <a:spcPts val="4266"/>
              </a:lnSpc>
            </a:pPr>
            <a:r>
              <a:rPr lang="en-US" sz="2133" spc="2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방호성 2015132074</a:t>
            </a:r>
          </a:p>
          <a:p>
            <a:pPr>
              <a:lnSpc>
                <a:spcPts val="4266"/>
              </a:lnSpc>
            </a:pPr>
            <a:r>
              <a:rPr lang="en-US" sz="2133" spc="21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이다승</a:t>
            </a:r>
            <a:r>
              <a:rPr lang="en-US" sz="2133" spc="2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2016132071</a:t>
            </a:r>
          </a:p>
          <a:p>
            <a:pPr>
              <a:lnSpc>
                <a:spcPts val="4266"/>
              </a:lnSpc>
            </a:pPr>
            <a:r>
              <a:rPr lang="en-US" sz="2133" spc="21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홍찬의</a:t>
            </a:r>
            <a:r>
              <a:rPr lang="en-US" sz="2133" spc="2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2016132073</a:t>
            </a:r>
          </a:p>
          <a:p>
            <a:pPr>
              <a:lnSpc>
                <a:spcPts val="3200"/>
              </a:lnSpc>
            </a:pPr>
            <a:endParaRPr lang="en-US" sz="2133" spc="21" dirty="0">
              <a:solidFill>
                <a:srgbClr val="00000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" name="TextBox 3"/>
          <p:cNvSpPr txBox="1"/>
          <p:nvPr/>
        </p:nvSpPr>
        <p:spPr>
          <a:xfrm rot="-5400000">
            <a:off x="-2040814" y="3151810"/>
            <a:ext cx="5694527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19"/>
              </a:lnSpc>
            </a:pPr>
            <a:r>
              <a:rPr lang="en-US" sz="2400" spc="249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신구대학교</a:t>
            </a:r>
            <a:r>
              <a:rPr lang="en-US" sz="2400" spc="249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</a:t>
            </a:r>
            <a:r>
              <a:rPr lang="en-US" sz="2400" spc="249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IT소프트웨어</a:t>
            </a:r>
            <a:r>
              <a:rPr lang="en-US" sz="2400" spc="249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</a:t>
            </a:r>
            <a:r>
              <a:rPr lang="en-US" sz="2400" spc="249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D반</a:t>
            </a:r>
            <a:r>
              <a:rPr lang="en-US" sz="2400" spc="249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sz="2400" spc="88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6조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75398" y="1054117"/>
            <a:ext cx="10916602" cy="78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976"/>
              </a:lnSpc>
            </a:pPr>
            <a:r>
              <a:rPr lang="en-US" sz="7564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프로젝트</a:t>
            </a:r>
            <a:r>
              <a:rPr lang="en-US" sz="7564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sz="7564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구현</a:t>
            </a:r>
            <a:r>
              <a:rPr lang="en-US" sz="7564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sz="7564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제작</a:t>
            </a:r>
            <a:r>
              <a:rPr lang="en-US" sz="7564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sz="7564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발표</a:t>
            </a:r>
            <a:endParaRPr lang="en-US" sz="7564" dirty="0">
              <a:solidFill>
                <a:srgbClr val="00000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638300" y="-397087"/>
            <a:ext cx="25400" cy="75438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>
            <a:off x="1663700" y="2628901"/>
            <a:ext cx="13487400" cy="2328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0" y="0"/>
            <a:ext cx="1663700" cy="2667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>
            <a:off x="10818014" y="2652184"/>
            <a:ext cx="25400" cy="4241800"/>
          </a:xfrm>
          <a:prstGeom prst="rect">
            <a:avLst/>
          </a:prstGeom>
          <a:solidFill>
            <a:srgbClr val="000000"/>
          </a:solid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3B6B473-6F52-48CF-A6A4-8A044238F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A6A8F51C-80C2-4DF2-9E7A-62F796A3754E}"/>
              </a:ext>
            </a:extLst>
          </p:cNvPr>
          <p:cNvSpPr/>
          <p:nvPr/>
        </p:nvSpPr>
        <p:spPr>
          <a:xfrm>
            <a:off x="2645105" y="3972778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AA55A9-EC1E-4889-91DA-5B0D13993F31}"/>
              </a:ext>
            </a:extLst>
          </p:cNvPr>
          <p:cNvSpPr txBox="1"/>
          <p:nvPr/>
        </p:nvSpPr>
        <p:spPr>
          <a:xfrm>
            <a:off x="8282239" y="1635906"/>
            <a:ext cx="94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로그인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87716-83BE-40B7-B13D-8E567D1769D2}"/>
              </a:ext>
            </a:extLst>
          </p:cNvPr>
          <p:cNvSpPr txBox="1"/>
          <p:nvPr/>
        </p:nvSpPr>
        <p:spPr>
          <a:xfrm>
            <a:off x="441324" y="274834"/>
            <a:ext cx="3170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/>
              <a:t>첫화면</a:t>
            </a:r>
            <a:r>
              <a:rPr lang="ko-KR" altLang="en-US" sz="2800" dirty="0"/>
              <a:t> 예시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159E030B-358C-416B-B769-0BFA73CB25B2}"/>
              </a:ext>
            </a:extLst>
          </p:cNvPr>
          <p:cNvSpPr/>
          <p:nvPr/>
        </p:nvSpPr>
        <p:spPr>
          <a:xfrm>
            <a:off x="5538809" y="3972778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B63891DB-B23A-47BA-9AC6-59C805B54C34}"/>
              </a:ext>
            </a:extLst>
          </p:cNvPr>
          <p:cNvSpPr/>
          <p:nvPr/>
        </p:nvSpPr>
        <p:spPr>
          <a:xfrm>
            <a:off x="8514103" y="4020533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6A79878C-7BB6-4A16-9E27-ED117C729562}"/>
              </a:ext>
            </a:extLst>
          </p:cNvPr>
          <p:cNvSpPr/>
          <p:nvPr/>
        </p:nvSpPr>
        <p:spPr>
          <a:xfrm>
            <a:off x="2645105" y="5239362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B7405DBA-E407-4272-A858-22F218BE682F}"/>
              </a:ext>
            </a:extLst>
          </p:cNvPr>
          <p:cNvSpPr/>
          <p:nvPr/>
        </p:nvSpPr>
        <p:spPr>
          <a:xfrm>
            <a:off x="5538809" y="5239361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373A3F4C-BA10-4A82-9B0E-23B8106D1CF3}"/>
              </a:ext>
            </a:extLst>
          </p:cNvPr>
          <p:cNvSpPr/>
          <p:nvPr/>
        </p:nvSpPr>
        <p:spPr>
          <a:xfrm>
            <a:off x="8519019" y="5221557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F57CDF-C454-4EBD-8664-753C43FBBF87}"/>
              </a:ext>
            </a:extLst>
          </p:cNvPr>
          <p:cNvSpPr txBox="1"/>
          <p:nvPr/>
        </p:nvSpPr>
        <p:spPr>
          <a:xfrm>
            <a:off x="2687432" y="4500776"/>
            <a:ext cx="1630261" cy="37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문화생활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6C56EE-EF54-4F60-9307-067DBBCF28A8}"/>
              </a:ext>
            </a:extLst>
          </p:cNvPr>
          <p:cNvSpPr txBox="1"/>
          <p:nvPr/>
        </p:nvSpPr>
        <p:spPr>
          <a:xfrm>
            <a:off x="5766690" y="4585575"/>
            <a:ext cx="865783" cy="37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게임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78E546-6184-49D1-92D1-3BF0EEB8EF09}"/>
              </a:ext>
            </a:extLst>
          </p:cNvPr>
          <p:cNvSpPr txBox="1"/>
          <p:nvPr/>
        </p:nvSpPr>
        <p:spPr>
          <a:xfrm>
            <a:off x="8746480" y="4585574"/>
            <a:ext cx="748065" cy="37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의류</a:t>
            </a:r>
          </a:p>
        </p:txBody>
      </p:sp>
      <p:pic>
        <p:nvPicPr>
          <p:cNvPr id="4" name="그래픽 3" descr="3D 유리 단색으로 채워진">
            <a:extLst>
              <a:ext uri="{FF2B5EF4-FFF2-40B4-BE49-F238E27FC236}">
                <a16:creationId xmlns:a16="http://schemas.microsoft.com/office/drawing/2014/main" id="{C91FA8D6-7EC3-401D-A438-9C99B4AE5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9654" y="3944731"/>
            <a:ext cx="731242" cy="731242"/>
          </a:xfrm>
          <a:prstGeom prst="rect">
            <a:avLst/>
          </a:prstGeom>
        </p:spPr>
      </p:pic>
      <p:pic>
        <p:nvPicPr>
          <p:cNvPr id="28" name="그래픽 27" descr="비행기 단색으로 채워진">
            <a:extLst>
              <a:ext uri="{FF2B5EF4-FFF2-40B4-BE49-F238E27FC236}">
                <a16:creationId xmlns:a16="http://schemas.microsoft.com/office/drawing/2014/main" id="{E3B45E14-0BE2-4ABC-8550-CDCD259FD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0752" y="5255420"/>
            <a:ext cx="744724" cy="7447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E8F31CE-C5C4-4D9F-847B-6E5181C0504B}"/>
              </a:ext>
            </a:extLst>
          </p:cNvPr>
          <p:cNvSpPr txBox="1"/>
          <p:nvPr/>
        </p:nvSpPr>
        <p:spPr>
          <a:xfrm>
            <a:off x="2869654" y="5918674"/>
            <a:ext cx="865783" cy="37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여행</a:t>
            </a:r>
          </a:p>
        </p:txBody>
      </p:sp>
      <p:pic>
        <p:nvPicPr>
          <p:cNvPr id="31" name="그래픽 30" descr="백팩 윤곽선">
            <a:extLst>
              <a:ext uri="{FF2B5EF4-FFF2-40B4-BE49-F238E27FC236}">
                <a16:creationId xmlns:a16="http://schemas.microsoft.com/office/drawing/2014/main" id="{5781C0EB-FC0D-4162-A7ED-1A42BD9E3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6556" y="4055950"/>
            <a:ext cx="611030" cy="611030"/>
          </a:xfrm>
          <a:prstGeom prst="rect">
            <a:avLst/>
          </a:prstGeom>
        </p:spPr>
      </p:pic>
      <p:pic>
        <p:nvPicPr>
          <p:cNvPr id="33" name="그래픽 32" descr="블록체인 윤곽선">
            <a:extLst>
              <a:ext uri="{FF2B5EF4-FFF2-40B4-BE49-F238E27FC236}">
                <a16:creationId xmlns:a16="http://schemas.microsoft.com/office/drawing/2014/main" id="{B50E5DFB-EF89-4932-A8E3-164FB1F233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94185" y="3889379"/>
            <a:ext cx="803630" cy="80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84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3B6B473-6F52-48CF-A6A4-8A044238F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A6A8F51C-80C2-4DF2-9E7A-62F796A3754E}"/>
              </a:ext>
            </a:extLst>
          </p:cNvPr>
          <p:cNvSpPr/>
          <p:nvPr/>
        </p:nvSpPr>
        <p:spPr>
          <a:xfrm>
            <a:off x="2645105" y="3972778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AA55A9-EC1E-4889-91DA-5B0D13993F31}"/>
              </a:ext>
            </a:extLst>
          </p:cNvPr>
          <p:cNvSpPr txBox="1"/>
          <p:nvPr/>
        </p:nvSpPr>
        <p:spPr>
          <a:xfrm>
            <a:off x="8161811" y="1635906"/>
            <a:ext cx="128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로그인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87716-83BE-40B7-B13D-8E567D1769D2}"/>
              </a:ext>
            </a:extLst>
          </p:cNvPr>
          <p:cNvSpPr txBox="1"/>
          <p:nvPr/>
        </p:nvSpPr>
        <p:spPr>
          <a:xfrm>
            <a:off x="311118" y="377221"/>
            <a:ext cx="361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/>
              <a:t>첫화면</a:t>
            </a:r>
            <a:r>
              <a:rPr lang="ko-KR" altLang="en-US" sz="2800" dirty="0"/>
              <a:t> 아이콘 클릭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159E030B-358C-416B-B769-0BFA73CB25B2}"/>
              </a:ext>
            </a:extLst>
          </p:cNvPr>
          <p:cNvSpPr/>
          <p:nvPr/>
        </p:nvSpPr>
        <p:spPr>
          <a:xfrm>
            <a:off x="5538809" y="3972778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B63891DB-B23A-47BA-9AC6-59C805B54C34}"/>
              </a:ext>
            </a:extLst>
          </p:cNvPr>
          <p:cNvSpPr/>
          <p:nvPr/>
        </p:nvSpPr>
        <p:spPr>
          <a:xfrm>
            <a:off x="8514103" y="4020533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6A79878C-7BB6-4A16-9E27-ED117C729562}"/>
              </a:ext>
            </a:extLst>
          </p:cNvPr>
          <p:cNvSpPr/>
          <p:nvPr/>
        </p:nvSpPr>
        <p:spPr>
          <a:xfrm>
            <a:off x="2645105" y="5239362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B7405DBA-E407-4272-A858-22F218BE682F}"/>
              </a:ext>
            </a:extLst>
          </p:cNvPr>
          <p:cNvSpPr/>
          <p:nvPr/>
        </p:nvSpPr>
        <p:spPr>
          <a:xfrm>
            <a:off x="5538809" y="5239361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373A3F4C-BA10-4A82-9B0E-23B8106D1CF3}"/>
              </a:ext>
            </a:extLst>
          </p:cNvPr>
          <p:cNvSpPr/>
          <p:nvPr/>
        </p:nvSpPr>
        <p:spPr>
          <a:xfrm>
            <a:off x="8519019" y="5221557"/>
            <a:ext cx="1114382" cy="885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F57CDF-C454-4EBD-8664-753C43FBBF87}"/>
              </a:ext>
            </a:extLst>
          </p:cNvPr>
          <p:cNvSpPr txBox="1"/>
          <p:nvPr/>
        </p:nvSpPr>
        <p:spPr>
          <a:xfrm>
            <a:off x="2658502" y="4585575"/>
            <a:ext cx="1630261" cy="37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문화생활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6C56EE-EF54-4F60-9307-067DBBCF28A8}"/>
              </a:ext>
            </a:extLst>
          </p:cNvPr>
          <p:cNvSpPr txBox="1"/>
          <p:nvPr/>
        </p:nvSpPr>
        <p:spPr>
          <a:xfrm>
            <a:off x="5766690" y="4585575"/>
            <a:ext cx="865783" cy="37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게임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78E546-6184-49D1-92D1-3BF0EEB8EF09}"/>
              </a:ext>
            </a:extLst>
          </p:cNvPr>
          <p:cNvSpPr txBox="1"/>
          <p:nvPr/>
        </p:nvSpPr>
        <p:spPr>
          <a:xfrm>
            <a:off x="8697261" y="4584402"/>
            <a:ext cx="748065" cy="37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</a:rPr>
              <a:t>의류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4" name="그래픽 3" descr="3D 유리 단색으로 채워진">
            <a:extLst>
              <a:ext uri="{FF2B5EF4-FFF2-40B4-BE49-F238E27FC236}">
                <a16:creationId xmlns:a16="http://schemas.microsoft.com/office/drawing/2014/main" id="{C91FA8D6-7EC3-401D-A438-9C99B4AE5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2135" y="3841602"/>
            <a:ext cx="914400" cy="914400"/>
          </a:xfrm>
          <a:prstGeom prst="rect">
            <a:avLst/>
          </a:prstGeom>
        </p:spPr>
      </p:pic>
      <p:pic>
        <p:nvPicPr>
          <p:cNvPr id="28" name="그래픽 27" descr="비행기 단색으로 채워진">
            <a:extLst>
              <a:ext uri="{FF2B5EF4-FFF2-40B4-BE49-F238E27FC236}">
                <a16:creationId xmlns:a16="http://schemas.microsoft.com/office/drawing/2014/main" id="{E3B45E14-0BE2-4ABC-8550-CDCD259FD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5096" y="5128571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E8F31CE-C5C4-4D9F-847B-6E5181C0504B}"/>
              </a:ext>
            </a:extLst>
          </p:cNvPr>
          <p:cNvSpPr txBox="1"/>
          <p:nvPr/>
        </p:nvSpPr>
        <p:spPr>
          <a:xfrm>
            <a:off x="2840752" y="5961528"/>
            <a:ext cx="865783" cy="37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</a:rPr>
              <a:t>여행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1" name="그래픽 30" descr="백팩 윤곽선">
            <a:extLst>
              <a:ext uri="{FF2B5EF4-FFF2-40B4-BE49-F238E27FC236}">
                <a16:creationId xmlns:a16="http://schemas.microsoft.com/office/drawing/2014/main" id="{5781C0EB-FC0D-4162-A7ED-1A42BD9E3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00082" y="3760881"/>
            <a:ext cx="914400" cy="914400"/>
          </a:xfrm>
          <a:prstGeom prst="rect">
            <a:avLst/>
          </a:prstGeom>
        </p:spPr>
      </p:pic>
      <p:pic>
        <p:nvPicPr>
          <p:cNvPr id="33" name="그래픽 32" descr="블록체인 윤곽선">
            <a:extLst>
              <a:ext uri="{FF2B5EF4-FFF2-40B4-BE49-F238E27FC236}">
                <a16:creationId xmlns:a16="http://schemas.microsoft.com/office/drawing/2014/main" id="{B50E5DFB-EF89-4932-A8E3-164FB1F233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43289" y="3777588"/>
            <a:ext cx="914400" cy="9144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840C5C3-4B79-4C5E-ABF1-B0004B2E6E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54" y="2406770"/>
            <a:ext cx="6134632" cy="3932261"/>
          </a:xfrm>
          <a:prstGeom prst="rect">
            <a:avLst/>
          </a:prstGeom>
        </p:spPr>
      </p:pic>
      <p:sp>
        <p:nvSpPr>
          <p:cNvPr id="3" name="설명선: 굽은 선 2">
            <a:extLst>
              <a:ext uri="{FF2B5EF4-FFF2-40B4-BE49-F238E27FC236}">
                <a16:creationId xmlns:a16="http://schemas.microsoft.com/office/drawing/2014/main" id="{8E056C34-9321-4034-9B5A-AB1F02DABEE9}"/>
              </a:ext>
            </a:extLst>
          </p:cNvPr>
          <p:cNvSpPr/>
          <p:nvPr/>
        </p:nvSpPr>
        <p:spPr>
          <a:xfrm>
            <a:off x="7738802" y="120947"/>
            <a:ext cx="2885768" cy="115864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9973"/>
              <a:gd name="adj6" fmla="val -52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팝업</a:t>
            </a:r>
          </a:p>
        </p:txBody>
      </p:sp>
    </p:spTree>
    <p:extLst>
      <p:ext uri="{BB962C8B-B14F-4D97-AF65-F5344CB8AC3E}">
        <p14:creationId xmlns:p14="http://schemas.microsoft.com/office/powerpoint/2010/main" val="1433863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617AD780-5E4D-4A3E-A7F0-A0E9BB69A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BBB9DAD-15E6-4F97-A7F1-242FF4603F51}"/>
              </a:ext>
            </a:extLst>
          </p:cNvPr>
          <p:cNvSpPr/>
          <p:nvPr/>
        </p:nvSpPr>
        <p:spPr>
          <a:xfrm>
            <a:off x="0" y="0"/>
            <a:ext cx="3052917" cy="720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선택한 카테고리 이름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ED57B4F-314D-40AD-8DE4-7AE31ADE9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5" y="995338"/>
            <a:ext cx="7316701" cy="3059296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9EB75E1C-3332-4731-8698-93ADEB7AA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5" y="4313975"/>
            <a:ext cx="7861985" cy="2476715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040FD3A5-E3C5-4669-85FE-02BD268FF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627"/>
            <a:ext cx="2801923" cy="60700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ADF8F4-4260-4774-A6D6-AEBDA60C82BB}"/>
              </a:ext>
            </a:extLst>
          </p:cNvPr>
          <p:cNvSpPr txBox="1"/>
          <p:nvPr/>
        </p:nvSpPr>
        <p:spPr>
          <a:xfrm>
            <a:off x="440084" y="384951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운동 </a:t>
            </a:r>
            <a:r>
              <a:rPr lang="en-US" altLang="ko-KR" dirty="0">
                <a:solidFill>
                  <a:srgbClr val="FF0000"/>
                </a:solidFill>
              </a:rPr>
              <a:t>/ </a:t>
            </a:r>
            <a:r>
              <a:rPr lang="ko-KR" altLang="en-US" dirty="0">
                <a:solidFill>
                  <a:srgbClr val="FF0000"/>
                </a:solidFill>
              </a:rPr>
              <a:t>스포츠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90EA53-1046-4B99-9643-2A26C653AF21}"/>
              </a:ext>
            </a:extLst>
          </p:cNvPr>
          <p:cNvSpPr txBox="1"/>
          <p:nvPr/>
        </p:nvSpPr>
        <p:spPr>
          <a:xfrm>
            <a:off x="314586" y="2986745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농구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6F784-FD4E-4169-B79E-C704B69EDB29}"/>
              </a:ext>
            </a:extLst>
          </p:cNvPr>
          <p:cNvSpPr txBox="1"/>
          <p:nvPr/>
        </p:nvSpPr>
        <p:spPr>
          <a:xfrm>
            <a:off x="314586" y="3281025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배구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15190-B96C-4BB9-936B-2893F5186662}"/>
              </a:ext>
            </a:extLst>
          </p:cNvPr>
          <p:cNvSpPr txBox="1"/>
          <p:nvPr/>
        </p:nvSpPr>
        <p:spPr>
          <a:xfrm>
            <a:off x="314586" y="2706245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축구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103E6-270C-4FED-B5AC-D16BAC712E2E}"/>
              </a:ext>
            </a:extLst>
          </p:cNvPr>
          <p:cNvSpPr txBox="1"/>
          <p:nvPr/>
        </p:nvSpPr>
        <p:spPr>
          <a:xfrm>
            <a:off x="314586" y="2375732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QNA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CDFADA-7E18-488D-ACFE-923F5EE1872E}"/>
              </a:ext>
            </a:extLst>
          </p:cNvPr>
          <p:cNvSpPr txBox="1"/>
          <p:nvPr/>
        </p:nvSpPr>
        <p:spPr>
          <a:xfrm>
            <a:off x="180362" y="2045219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공지사항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D075F-B93C-49FC-B51E-B981BCFCA8CF}"/>
              </a:ext>
            </a:extLst>
          </p:cNvPr>
          <p:cNvSpPr txBox="1"/>
          <p:nvPr/>
        </p:nvSpPr>
        <p:spPr>
          <a:xfrm>
            <a:off x="4114460" y="995338"/>
            <a:ext cx="511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눈에 </a:t>
            </a:r>
            <a:r>
              <a:rPr lang="ko-KR" altLang="en-US" dirty="0" err="1">
                <a:solidFill>
                  <a:srgbClr val="FF0000"/>
                </a:solidFill>
              </a:rPr>
              <a:t>띌만한</a:t>
            </a:r>
            <a:r>
              <a:rPr lang="ko-KR" altLang="en-US" dirty="0">
                <a:solidFill>
                  <a:srgbClr val="FF0000"/>
                </a:solidFill>
              </a:rPr>
              <a:t> 것들 활동사진이나 등등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F0A74-C840-4B48-8776-3E31D708B38F}"/>
              </a:ext>
            </a:extLst>
          </p:cNvPr>
          <p:cNvSpPr txBox="1"/>
          <p:nvPr/>
        </p:nvSpPr>
        <p:spPr>
          <a:xfrm>
            <a:off x="3667247" y="4246665"/>
            <a:ext cx="511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서브 게시판</a:t>
            </a:r>
          </a:p>
        </p:txBody>
      </p:sp>
    </p:spTree>
    <p:extLst>
      <p:ext uri="{BB962C8B-B14F-4D97-AF65-F5344CB8AC3E}">
        <p14:creationId xmlns:p14="http://schemas.microsoft.com/office/powerpoint/2010/main" val="3037286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617AD780-5E4D-4A3E-A7F0-A0E9BB69A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BBB9DAD-15E6-4F97-A7F1-242FF4603F51}"/>
              </a:ext>
            </a:extLst>
          </p:cNvPr>
          <p:cNvSpPr/>
          <p:nvPr/>
        </p:nvSpPr>
        <p:spPr>
          <a:xfrm>
            <a:off x="0" y="0"/>
            <a:ext cx="3052917" cy="720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선택한 카테고리 이름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ED57B4F-314D-40AD-8DE4-7AE31ADE9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5" y="995338"/>
            <a:ext cx="7316701" cy="3059296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9EB75E1C-3332-4731-8698-93ADEB7AA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5" y="4313975"/>
            <a:ext cx="7861985" cy="2476715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040FD3A5-E3C5-4669-85FE-02BD268FF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627"/>
            <a:ext cx="2801923" cy="60700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ADF8F4-4260-4774-A6D6-AEBDA60C82BB}"/>
              </a:ext>
            </a:extLst>
          </p:cNvPr>
          <p:cNvSpPr txBox="1"/>
          <p:nvPr/>
        </p:nvSpPr>
        <p:spPr>
          <a:xfrm>
            <a:off x="440084" y="384951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운동 </a:t>
            </a:r>
            <a:r>
              <a:rPr lang="en-US" altLang="ko-KR" dirty="0">
                <a:solidFill>
                  <a:srgbClr val="FF0000"/>
                </a:solidFill>
              </a:rPr>
              <a:t>/ </a:t>
            </a:r>
            <a:r>
              <a:rPr lang="ko-KR" altLang="en-US" dirty="0">
                <a:solidFill>
                  <a:srgbClr val="FF0000"/>
                </a:solidFill>
              </a:rPr>
              <a:t>스포츠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90EA53-1046-4B99-9643-2A26C653AF21}"/>
              </a:ext>
            </a:extLst>
          </p:cNvPr>
          <p:cNvSpPr txBox="1"/>
          <p:nvPr/>
        </p:nvSpPr>
        <p:spPr>
          <a:xfrm>
            <a:off x="314586" y="2986745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농구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6F784-FD4E-4169-B79E-C704B69EDB29}"/>
              </a:ext>
            </a:extLst>
          </p:cNvPr>
          <p:cNvSpPr txBox="1"/>
          <p:nvPr/>
        </p:nvSpPr>
        <p:spPr>
          <a:xfrm>
            <a:off x="314586" y="3281025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배구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15190-B96C-4BB9-936B-2893F5186662}"/>
              </a:ext>
            </a:extLst>
          </p:cNvPr>
          <p:cNvSpPr txBox="1"/>
          <p:nvPr/>
        </p:nvSpPr>
        <p:spPr>
          <a:xfrm>
            <a:off x="314586" y="2706245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축구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103E6-270C-4FED-B5AC-D16BAC712E2E}"/>
              </a:ext>
            </a:extLst>
          </p:cNvPr>
          <p:cNvSpPr txBox="1"/>
          <p:nvPr/>
        </p:nvSpPr>
        <p:spPr>
          <a:xfrm>
            <a:off x="314586" y="2375732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QNA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CDFADA-7E18-488D-ACFE-923F5EE1872E}"/>
              </a:ext>
            </a:extLst>
          </p:cNvPr>
          <p:cNvSpPr txBox="1"/>
          <p:nvPr/>
        </p:nvSpPr>
        <p:spPr>
          <a:xfrm>
            <a:off x="180362" y="2045219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공지사항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D075F-B93C-49FC-B51E-B981BCFCA8CF}"/>
              </a:ext>
            </a:extLst>
          </p:cNvPr>
          <p:cNvSpPr txBox="1"/>
          <p:nvPr/>
        </p:nvSpPr>
        <p:spPr>
          <a:xfrm>
            <a:off x="4114460" y="995338"/>
            <a:ext cx="511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눈에 </a:t>
            </a:r>
            <a:r>
              <a:rPr lang="ko-KR" altLang="en-US" dirty="0" err="1">
                <a:solidFill>
                  <a:srgbClr val="FF0000"/>
                </a:solidFill>
              </a:rPr>
              <a:t>띌만한</a:t>
            </a:r>
            <a:r>
              <a:rPr lang="ko-KR" altLang="en-US" dirty="0">
                <a:solidFill>
                  <a:srgbClr val="FF0000"/>
                </a:solidFill>
              </a:rPr>
              <a:t> 것들 활동사진이나 등등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F0A74-C840-4B48-8776-3E31D708B38F}"/>
              </a:ext>
            </a:extLst>
          </p:cNvPr>
          <p:cNvSpPr txBox="1"/>
          <p:nvPr/>
        </p:nvSpPr>
        <p:spPr>
          <a:xfrm>
            <a:off x="3667247" y="4246665"/>
            <a:ext cx="511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서브 게시판</a:t>
            </a:r>
          </a:p>
        </p:txBody>
      </p:sp>
      <p:pic>
        <p:nvPicPr>
          <p:cNvPr id="22" name="내용 개체 틀 4">
            <a:extLst>
              <a:ext uri="{FF2B5EF4-FFF2-40B4-BE49-F238E27FC236}">
                <a16:creationId xmlns:a16="http://schemas.microsoft.com/office/drawing/2014/main" id="{D5A71963-B086-4A88-9A82-EAAAA4D37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84" y="653317"/>
            <a:ext cx="9322172" cy="60700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614D71-4A57-4104-B07F-F4DA843A6183}"/>
              </a:ext>
            </a:extLst>
          </p:cNvPr>
          <p:cNvSpPr txBox="1"/>
          <p:nvPr/>
        </p:nvSpPr>
        <p:spPr>
          <a:xfrm>
            <a:off x="5009626" y="1859610"/>
            <a:ext cx="476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 </a:t>
            </a:r>
            <a:r>
              <a:rPr lang="ko-KR" altLang="en-US" dirty="0">
                <a:solidFill>
                  <a:srgbClr val="FF0000"/>
                </a:solidFill>
              </a:rPr>
              <a:t>활동게시판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ko-KR" altLang="en-US" dirty="0" err="1">
                <a:solidFill>
                  <a:srgbClr val="FF0000"/>
                </a:solidFill>
              </a:rPr>
              <a:t>클릭시</a:t>
            </a:r>
            <a:r>
              <a:rPr lang="ko-KR" altLang="en-US" dirty="0">
                <a:solidFill>
                  <a:srgbClr val="FF0000"/>
                </a:solidFill>
              </a:rPr>
              <a:t> 나오는 화면</a:t>
            </a:r>
            <a:r>
              <a:rPr lang="en-US" altLang="ko-KR" dirty="0">
                <a:solidFill>
                  <a:srgbClr val="FF0000"/>
                </a:solidFill>
              </a:rPr>
              <a:t>!!!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617AD780-5E4D-4A3E-A7F0-A0E9BB69A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BBB9DAD-15E6-4F97-A7F1-242FF4603F51}"/>
              </a:ext>
            </a:extLst>
          </p:cNvPr>
          <p:cNvSpPr/>
          <p:nvPr/>
        </p:nvSpPr>
        <p:spPr>
          <a:xfrm>
            <a:off x="0" y="0"/>
            <a:ext cx="3052917" cy="720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선택한 카테고리 이름</a:t>
            </a:r>
            <a:endParaRPr lang="ko-KR" altLang="en-US" dirty="0"/>
          </a:p>
        </p:txBody>
      </p:sp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040FD3A5-E3C5-4669-85FE-02BD268F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627"/>
            <a:ext cx="2801923" cy="60700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ADF8F4-4260-4774-A6D6-AEBDA60C82BB}"/>
              </a:ext>
            </a:extLst>
          </p:cNvPr>
          <p:cNvSpPr txBox="1"/>
          <p:nvPr/>
        </p:nvSpPr>
        <p:spPr>
          <a:xfrm>
            <a:off x="440084" y="384951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운동 </a:t>
            </a:r>
            <a:r>
              <a:rPr lang="en-US" altLang="ko-KR" dirty="0">
                <a:solidFill>
                  <a:srgbClr val="FF0000"/>
                </a:solidFill>
              </a:rPr>
              <a:t>/ </a:t>
            </a:r>
            <a:r>
              <a:rPr lang="ko-KR" altLang="en-US" dirty="0">
                <a:solidFill>
                  <a:srgbClr val="FF0000"/>
                </a:solidFill>
              </a:rPr>
              <a:t>스포츠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90EA53-1046-4B99-9643-2A26C653AF21}"/>
              </a:ext>
            </a:extLst>
          </p:cNvPr>
          <p:cNvSpPr txBox="1"/>
          <p:nvPr/>
        </p:nvSpPr>
        <p:spPr>
          <a:xfrm>
            <a:off x="314586" y="2986745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농구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6F784-FD4E-4169-B79E-C704B69EDB29}"/>
              </a:ext>
            </a:extLst>
          </p:cNvPr>
          <p:cNvSpPr txBox="1"/>
          <p:nvPr/>
        </p:nvSpPr>
        <p:spPr>
          <a:xfrm>
            <a:off x="314586" y="3281025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배구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15190-B96C-4BB9-936B-2893F5186662}"/>
              </a:ext>
            </a:extLst>
          </p:cNvPr>
          <p:cNvSpPr txBox="1"/>
          <p:nvPr/>
        </p:nvSpPr>
        <p:spPr>
          <a:xfrm>
            <a:off x="314586" y="2706245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축구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103E6-270C-4FED-B5AC-D16BAC712E2E}"/>
              </a:ext>
            </a:extLst>
          </p:cNvPr>
          <p:cNvSpPr txBox="1"/>
          <p:nvPr/>
        </p:nvSpPr>
        <p:spPr>
          <a:xfrm>
            <a:off x="314586" y="2375732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QNA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CDFADA-7E18-488D-ACFE-923F5EE1872E}"/>
              </a:ext>
            </a:extLst>
          </p:cNvPr>
          <p:cNvSpPr txBox="1"/>
          <p:nvPr/>
        </p:nvSpPr>
        <p:spPr>
          <a:xfrm>
            <a:off x="180362" y="2045219"/>
            <a:ext cx="21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공지사항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F0A74-C840-4B48-8776-3E31D708B38F}"/>
              </a:ext>
            </a:extLst>
          </p:cNvPr>
          <p:cNvSpPr txBox="1"/>
          <p:nvPr/>
        </p:nvSpPr>
        <p:spPr>
          <a:xfrm>
            <a:off x="3667247" y="4246665"/>
            <a:ext cx="511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</a:t>
            </a:r>
            <a:r>
              <a:rPr lang="ko-KR" altLang="en-US" dirty="0">
                <a:solidFill>
                  <a:srgbClr val="FF0000"/>
                </a:solidFill>
              </a:rPr>
              <a:t>서브 게시판</a:t>
            </a:r>
          </a:p>
        </p:txBody>
      </p:sp>
      <p:pic>
        <p:nvPicPr>
          <p:cNvPr id="24" name="내용 개체 틀 6" descr="텍스트, 노트북, 실내, 스크린샷이(가) 표시된 사진&#10;&#10;자동 생성된 설명">
            <a:extLst>
              <a:ext uri="{FF2B5EF4-FFF2-40B4-BE49-F238E27FC236}">
                <a16:creationId xmlns:a16="http://schemas.microsoft.com/office/drawing/2014/main" id="{4B2909FD-BAAF-4BE6-999E-6B215A9D1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16" y="646199"/>
            <a:ext cx="8439326" cy="62189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5B266F-C59B-48AC-B238-6DA53006A640}"/>
              </a:ext>
            </a:extLst>
          </p:cNvPr>
          <p:cNvSpPr txBox="1"/>
          <p:nvPr/>
        </p:nvSpPr>
        <p:spPr>
          <a:xfrm>
            <a:off x="5631664" y="1444206"/>
            <a:ext cx="414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EX) Q&amp;A </a:t>
            </a:r>
            <a:r>
              <a:rPr lang="ko-KR" altLang="en-US" dirty="0">
                <a:solidFill>
                  <a:srgbClr val="FF0000"/>
                </a:solidFill>
              </a:rPr>
              <a:t>에서 나오는 화면</a:t>
            </a:r>
          </a:p>
        </p:txBody>
      </p:sp>
    </p:spTree>
    <p:extLst>
      <p:ext uri="{BB962C8B-B14F-4D97-AF65-F5344CB8AC3E}">
        <p14:creationId xmlns:p14="http://schemas.microsoft.com/office/powerpoint/2010/main" val="1751473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 descr="텍스트, 노트북, 실내, 스크린샷이(가) 표시된 사진&#10;&#10;자동 생성된 설명">
            <a:extLst>
              <a:ext uri="{FF2B5EF4-FFF2-40B4-BE49-F238E27FC236}">
                <a16:creationId xmlns:a16="http://schemas.microsoft.com/office/drawing/2014/main" id="{36C7BFFA-DB0C-46AF-8CCC-378F9CA41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03" y="1"/>
            <a:ext cx="4629793" cy="6858000"/>
          </a:xfrm>
        </p:spPr>
      </p:pic>
    </p:spTree>
    <p:extLst>
      <p:ext uri="{BB962C8B-B14F-4D97-AF65-F5344CB8AC3E}">
        <p14:creationId xmlns:p14="http://schemas.microsoft.com/office/powerpoint/2010/main" val="2264692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8107" y="-1894261"/>
            <a:ext cx="715321" cy="3695700"/>
            <a:chOff x="0" y="0"/>
            <a:chExt cx="1430643" cy="7391400"/>
          </a:xfrm>
        </p:grpSpPr>
        <p:sp>
          <p:nvSpPr>
            <p:cNvPr id="3" name="AutoShape 3"/>
            <p:cNvSpPr/>
            <p:nvPr/>
          </p:nvSpPr>
          <p:spPr>
            <a:xfrm rot="-10800000">
              <a:off x="575622" y="0"/>
              <a:ext cx="279400" cy="7391400"/>
            </a:xfrm>
            <a:prstGeom prst="rect">
              <a:avLst/>
            </a:prstGeom>
            <a:solidFill>
              <a:srgbClr val="62DBC8"/>
            </a:solidFill>
          </p:spPr>
        </p:sp>
        <p:sp>
          <p:nvSpPr>
            <p:cNvPr id="4" name="AutoShape 4"/>
            <p:cNvSpPr/>
            <p:nvPr/>
          </p:nvSpPr>
          <p:spPr>
            <a:xfrm rot="-10800000">
              <a:off x="1151243" y="0"/>
              <a:ext cx="279400" cy="7391400"/>
            </a:xfrm>
            <a:prstGeom prst="rect">
              <a:avLst/>
            </a:prstGeom>
            <a:solidFill>
              <a:srgbClr val="62DBC8">
                <a:alpha val="49803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 rot="-10800000">
              <a:off x="0" y="0"/>
              <a:ext cx="279400" cy="7391400"/>
            </a:xfrm>
            <a:prstGeom prst="rect">
              <a:avLst/>
            </a:prstGeom>
            <a:solidFill>
              <a:srgbClr val="62DBC8">
                <a:alpha val="49803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14244" y="919218"/>
            <a:ext cx="4616960" cy="2161007"/>
            <a:chOff x="0" y="0"/>
            <a:chExt cx="21712663" cy="231120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712664" cy="23112065"/>
            </a:xfrm>
            <a:custGeom>
              <a:avLst/>
              <a:gdLst/>
              <a:ahLst/>
              <a:cxnLst/>
              <a:rect l="l" t="t" r="r" b="b"/>
              <a:pathLst>
                <a:path w="21712664" h="23112065">
                  <a:moveTo>
                    <a:pt x="2140786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2807265"/>
                  </a:lnTo>
                  <a:cubicBezTo>
                    <a:pt x="0" y="22976174"/>
                    <a:pt x="135890" y="23112065"/>
                    <a:pt x="304800" y="23112065"/>
                  </a:cubicBezTo>
                  <a:lnTo>
                    <a:pt x="21407864" y="23112065"/>
                  </a:lnTo>
                  <a:cubicBezTo>
                    <a:pt x="21576773" y="23112065"/>
                    <a:pt x="21712664" y="22976174"/>
                    <a:pt x="21712664" y="22807265"/>
                  </a:cubicBezTo>
                  <a:lnTo>
                    <a:pt x="21712664" y="304800"/>
                  </a:lnTo>
                  <a:cubicBezTo>
                    <a:pt x="21712664" y="135890"/>
                    <a:pt x="21576773" y="0"/>
                    <a:pt x="21407864" y="0"/>
                  </a:cubicBezTo>
                  <a:close/>
                </a:path>
              </a:pathLst>
            </a:custGeom>
            <a:solidFill>
              <a:srgbClr val="F2EDED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0588990" y="943487"/>
            <a:ext cx="715321" cy="3695700"/>
            <a:chOff x="0" y="0"/>
            <a:chExt cx="1430643" cy="7391400"/>
          </a:xfrm>
        </p:grpSpPr>
        <p:sp>
          <p:nvSpPr>
            <p:cNvPr id="9" name="AutoShape 9"/>
            <p:cNvSpPr/>
            <p:nvPr/>
          </p:nvSpPr>
          <p:spPr>
            <a:xfrm rot="-10800000">
              <a:off x="575622" y="0"/>
              <a:ext cx="279400" cy="7391400"/>
            </a:xfrm>
            <a:prstGeom prst="rect">
              <a:avLst/>
            </a:prstGeom>
            <a:solidFill>
              <a:srgbClr val="62DBC8"/>
            </a:solidFill>
          </p:spPr>
        </p:sp>
        <p:sp>
          <p:nvSpPr>
            <p:cNvPr id="10" name="AutoShape 10"/>
            <p:cNvSpPr/>
            <p:nvPr/>
          </p:nvSpPr>
          <p:spPr>
            <a:xfrm rot="-10800000">
              <a:off x="1151243" y="0"/>
              <a:ext cx="279400" cy="7391400"/>
            </a:xfrm>
            <a:prstGeom prst="rect">
              <a:avLst/>
            </a:prstGeom>
            <a:solidFill>
              <a:srgbClr val="62DBC8">
                <a:alpha val="49803"/>
              </a:srgbClr>
            </a:solidFill>
          </p:spPr>
        </p:sp>
        <p:sp>
          <p:nvSpPr>
            <p:cNvPr id="11" name="AutoShape 11"/>
            <p:cNvSpPr/>
            <p:nvPr/>
          </p:nvSpPr>
          <p:spPr>
            <a:xfrm rot="-10800000">
              <a:off x="0" y="0"/>
              <a:ext cx="279400" cy="7391400"/>
            </a:xfrm>
            <a:prstGeom prst="rect">
              <a:avLst/>
            </a:prstGeom>
            <a:solidFill>
              <a:srgbClr val="62DBC8">
                <a:alpha val="49803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488998" y="1757145"/>
            <a:ext cx="4616960" cy="2161007"/>
            <a:chOff x="0" y="0"/>
            <a:chExt cx="21712663" cy="101627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712664" cy="10162796"/>
            </a:xfrm>
            <a:custGeom>
              <a:avLst/>
              <a:gdLst/>
              <a:ahLst/>
              <a:cxnLst/>
              <a:rect l="l" t="t" r="r" b="b"/>
              <a:pathLst>
                <a:path w="21712664" h="10162796">
                  <a:moveTo>
                    <a:pt x="2140786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857996"/>
                  </a:lnTo>
                  <a:cubicBezTo>
                    <a:pt x="0" y="10026906"/>
                    <a:pt x="135890" y="10162796"/>
                    <a:pt x="304800" y="10162796"/>
                  </a:cubicBezTo>
                  <a:lnTo>
                    <a:pt x="21407864" y="10162796"/>
                  </a:lnTo>
                  <a:cubicBezTo>
                    <a:pt x="21576773" y="10162796"/>
                    <a:pt x="21712664" y="10026906"/>
                    <a:pt x="21712664" y="9857996"/>
                  </a:cubicBezTo>
                  <a:lnTo>
                    <a:pt x="21712664" y="304800"/>
                  </a:lnTo>
                  <a:cubicBezTo>
                    <a:pt x="21712664" y="135890"/>
                    <a:pt x="21576773" y="0"/>
                    <a:pt x="21407864" y="0"/>
                  </a:cubicBezTo>
                  <a:close/>
                </a:path>
              </a:pathLst>
            </a:custGeom>
            <a:solidFill>
              <a:srgbClr val="F2EDED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709579" y="798910"/>
            <a:ext cx="3103244" cy="676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altLang="ko-KR" sz="2800" b="1" dirty="0">
                <a:solidFill>
                  <a:srgbClr val="403F3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1. </a:t>
            </a:r>
            <a:r>
              <a:rPr lang="ko-KR" altLang="en-US" sz="2800" b="1" dirty="0">
                <a:solidFill>
                  <a:srgbClr val="403F3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문제인식</a:t>
            </a:r>
            <a:endParaRPr lang="en-US" sz="2800" b="1" dirty="0">
              <a:solidFill>
                <a:srgbClr val="403F3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5073FD2A-9DE9-4B56-B3E7-0A62369E2C71}"/>
              </a:ext>
            </a:extLst>
          </p:cNvPr>
          <p:cNvGrpSpPr/>
          <p:nvPr/>
        </p:nvGrpSpPr>
        <p:grpSpPr>
          <a:xfrm>
            <a:off x="2328313" y="4123945"/>
            <a:ext cx="4616960" cy="2161007"/>
            <a:chOff x="0" y="0"/>
            <a:chExt cx="21712663" cy="23112065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08D9B50-3751-4432-AF7A-9AA40B8D0027}"/>
                </a:ext>
              </a:extLst>
            </p:cNvPr>
            <p:cNvSpPr/>
            <p:nvPr/>
          </p:nvSpPr>
          <p:spPr>
            <a:xfrm>
              <a:off x="0" y="0"/>
              <a:ext cx="21712664" cy="23112065"/>
            </a:xfrm>
            <a:custGeom>
              <a:avLst/>
              <a:gdLst/>
              <a:ahLst/>
              <a:cxnLst/>
              <a:rect l="l" t="t" r="r" b="b"/>
              <a:pathLst>
                <a:path w="21712664" h="23112065">
                  <a:moveTo>
                    <a:pt x="2140786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2807265"/>
                  </a:lnTo>
                  <a:cubicBezTo>
                    <a:pt x="0" y="22976174"/>
                    <a:pt x="135890" y="23112065"/>
                    <a:pt x="304800" y="23112065"/>
                  </a:cubicBezTo>
                  <a:lnTo>
                    <a:pt x="21407864" y="23112065"/>
                  </a:lnTo>
                  <a:cubicBezTo>
                    <a:pt x="21576773" y="23112065"/>
                    <a:pt x="21712664" y="22976174"/>
                    <a:pt x="21712664" y="22807265"/>
                  </a:cubicBezTo>
                  <a:lnTo>
                    <a:pt x="21712664" y="304800"/>
                  </a:lnTo>
                  <a:cubicBezTo>
                    <a:pt x="21712664" y="135890"/>
                    <a:pt x="21576773" y="0"/>
                    <a:pt x="21407864" y="0"/>
                  </a:cubicBezTo>
                  <a:close/>
                </a:path>
              </a:pathLst>
            </a:custGeom>
            <a:solidFill>
              <a:srgbClr val="F2EDED"/>
            </a:solidFill>
          </p:spPr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4CB040EC-C3D0-4604-A61F-BACE7ABAA4E9}"/>
              </a:ext>
            </a:extLst>
          </p:cNvPr>
          <p:cNvGrpSpPr/>
          <p:nvPr/>
        </p:nvGrpSpPr>
        <p:grpSpPr>
          <a:xfrm>
            <a:off x="4279132" y="6284952"/>
            <a:ext cx="715321" cy="3695700"/>
            <a:chOff x="0" y="0"/>
            <a:chExt cx="1430643" cy="7391400"/>
          </a:xfrm>
        </p:grpSpPr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F6C4FEAC-DE96-4C62-BB75-C73A0EB561E4}"/>
                </a:ext>
              </a:extLst>
            </p:cNvPr>
            <p:cNvSpPr/>
            <p:nvPr/>
          </p:nvSpPr>
          <p:spPr>
            <a:xfrm rot="-10800000">
              <a:off x="575622" y="0"/>
              <a:ext cx="279400" cy="7391400"/>
            </a:xfrm>
            <a:prstGeom prst="rect">
              <a:avLst/>
            </a:prstGeom>
            <a:solidFill>
              <a:srgbClr val="62DBC8"/>
            </a:solidFill>
          </p:spPr>
        </p:sp>
        <p:sp>
          <p:nvSpPr>
            <p:cNvPr id="31" name="AutoShape 4">
              <a:extLst>
                <a:ext uri="{FF2B5EF4-FFF2-40B4-BE49-F238E27FC236}">
                  <a16:creationId xmlns:a16="http://schemas.microsoft.com/office/drawing/2014/main" id="{CEBC3F28-645E-4BF4-A273-96147227D3E6}"/>
                </a:ext>
              </a:extLst>
            </p:cNvPr>
            <p:cNvSpPr/>
            <p:nvPr/>
          </p:nvSpPr>
          <p:spPr>
            <a:xfrm rot="-10800000">
              <a:off x="1151243" y="0"/>
              <a:ext cx="279400" cy="7391400"/>
            </a:xfrm>
            <a:prstGeom prst="rect">
              <a:avLst/>
            </a:prstGeom>
            <a:solidFill>
              <a:srgbClr val="62DBC8">
                <a:alpha val="49803"/>
              </a:srgbClr>
            </a:solidFill>
          </p:spPr>
        </p:sp>
        <p:sp>
          <p:nvSpPr>
            <p:cNvPr id="32" name="AutoShape 5">
              <a:extLst>
                <a:ext uri="{FF2B5EF4-FFF2-40B4-BE49-F238E27FC236}">
                  <a16:creationId xmlns:a16="http://schemas.microsoft.com/office/drawing/2014/main" id="{673A795C-3483-4851-9C38-3EB74B336EB9}"/>
                </a:ext>
              </a:extLst>
            </p:cNvPr>
            <p:cNvSpPr/>
            <p:nvPr/>
          </p:nvSpPr>
          <p:spPr>
            <a:xfrm rot="-10800000">
              <a:off x="0" y="0"/>
              <a:ext cx="279400" cy="7391400"/>
            </a:xfrm>
            <a:prstGeom prst="rect">
              <a:avLst/>
            </a:prstGeom>
            <a:solidFill>
              <a:srgbClr val="62DBC8">
                <a:alpha val="49803"/>
              </a:srgbClr>
            </a:solidFill>
          </p:spPr>
        </p:sp>
      </p:grpSp>
      <p:sp>
        <p:nvSpPr>
          <p:cNvPr id="33" name="TextBox 21">
            <a:extLst>
              <a:ext uri="{FF2B5EF4-FFF2-40B4-BE49-F238E27FC236}">
                <a16:creationId xmlns:a16="http://schemas.microsoft.com/office/drawing/2014/main" id="{1426EC96-121B-46AD-942B-B8F2773A37DA}"/>
              </a:ext>
            </a:extLst>
          </p:cNvPr>
          <p:cNvSpPr txBox="1"/>
          <p:nvPr/>
        </p:nvSpPr>
        <p:spPr>
          <a:xfrm>
            <a:off x="765258" y="1409382"/>
            <a:ext cx="4767269" cy="2194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아이템 개발 동기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</a:t>
            </a:r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유사아이템 검색 및 분석</a:t>
            </a:r>
          </a:p>
          <a:p>
            <a:pPr marL="457200" indent="-457200">
              <a:lnSpc>
                <a:spcPts val="5974"/>
              </a:lnSpc>
              <a:spcBef>
                <a:spcPct val="0"/>
              </a:spcBef>
              <a:buFontTx/>
              <a:buChar char="-"/>
            </a:pPr>
            <a:endParaRPr lang="ko-KR" altLang="en-US" sz="28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4AE5A4AC-26D4-4520-954F-6A89E9CE1288}"/>
              </a:ext>
            </a:extLst>
          </p:cNvPr>
          <p:cNvSpPr txBox="1"/>
          <p:nvPr/>
        </p:nvSpPr>
        <p:spPr>
          <a:xfrm>
            <a:off x="6699489" y="1757145"/>
            <a:ext cx="3103244" cy="676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altLang="ko-KR" sz="2800" b="1" dirty="0">
                <a:solidFill>
                  <a:srgbClr val="403F3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2. </a:t>
            </a:r>
            <a:r>
              <a:rPr lang="ko-KR" altLang="en-US" sz="2800" b="1" dirty="0">
                <a:solidFill>
                  <a:srgbClr val="403F3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팀 구성</a:t>
            </a:r>
            <a:endParaRPr lang="en-US" sz="2800" b="1" dirty="0">
              <a:solidFill>
                <a:srgbClr val="403F3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86BA7997-1737-4530-883A-ABF7F774A736}"/>
              </a:ext>
            </a:extLst>
          </p:cNvPr>
          <p:cNvSpPr txBox="1"/>
          <p:nvPr/>
        </p:nvSpPr>
        <p:spPr>
          <a:xfrm>
            <a:off x="6715166" y="2639470"/>
            <a:ext cx="4767269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팀원 소개 및 역할</a:t>
            </a: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847A7A14-456E-4A64-A409-F3D0EE957EBB}"/>
              </a:ext>
            </a:extLst>
          </p:cNvPr>
          <p:cNvSpPr txBox="1"/>
          <p:nvPr/>
        </p:nvSpPr>
        <p:spPr>
          <a:xfrm>
            <a:off x="2429283" y="4060738"/>
            <a:ext cx="3103244" cy="676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altLang="ko-KR" sz="2800" b="1" dirty="0">
                <a:solidFill>
                  <a:srgbClr val="403F3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3. </a:t>
            </a:r>
            <a:r>
              <a:rPr lang="ko-KR" altLang="en-US" sz="2800" b="1" dirty="0">
                <a:solidFill>
                  <a:srgbClr val="403F3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개발 방법</a:t>
            </a:r>
            <a:endParaRPr lang="en-US" sz="2800" b="1" dirty="0">
              <a:solidFill>
                <a:srgbClr val="403F3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87EBB991-917A-489D-8B3B-E9FA929CA9F9}"/>
              </a:ext>
            </a:extLst>
          </p:cNvPr>
          <p:cNvSpPr txBox="1"/>
          <p:nvPr/>
        </p:nvSpPr>
        <p:spPr>
          <a:xfrm>
            <a:off x="2559830" y="4642099"/>
            <a:ext cx="4767269" cy="1424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개발 환경 및 방법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>
              <a:lnSpc>
                <a:spcPts val="5974"/>
              </a:lnSpc>
              <a:spcBef>
                <a:spcPct val="0"/>
              </a:spcBef>
            </a:pPr>
            <a:r>
              <a: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개발 스케줄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0"/>
            <a:ext cx="6400" cy="685800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" name="Group 3"/>
          <p:cNvGrpSpPr/>
          <p:nvPr/>
        </p:nvGrpSpPr>
        <p:grpSpPr>
          <a:xfrm>
            <a:off x="237728" y="3348231"/>
            <a:ext cx="202105" cy="161539"/>
            <a:chOff x="0" y="0"/>
            <a:chExt cx="404210" cy="32307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404210" cy="374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142791"/>
              <a:ext cx="404210" cy="374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0" y="285583"/>
              <a:ext cx="404210" cy="37495"/>
            </a:xfrm>
            <a:prstGeom prst="rect">
              <a:avLst/>
            </a:prstGeom>
            <a:solidFill>
              <a:srgbClr val="00000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64000"/>
          </a:blip>
          <a:srcRect/>
          <a:stretch>
            <a:fillRect/>
          </a:stretch>
        </p:blipFill>
        <p:spPr>
          <a:xfrm rot="2829761">
            <a:off x="8196186" y="1595307"/>
            <a:ext cx="6464067" cy="53732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12914" y="1305201"/>
            <a:ext cx="582077" cy="5820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3393222" y="2810780"/>
            <a:ext cx="582077" cy="58207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5372387" y="4663784"/>
            <a:ext cx="582077" cy="58207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alphaModFix amt="73000"/>
          </a:blip>
          <a:srcRect/>
          <a:stretch>
            <a:fillRect/>
          </a:stretch>
        </p:blipFill>
        <p:spPr>
          <a:xfrm rot="4936232">
            <a:off x="233867" y="4536355"/>
            <a:ext cx="5018950" cy="41720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0D535B8-282F-4EDA-B75D-E34549B069B6}"/>
              </a:ext>
            </a:extLst>
          </p:cNvPr>
          <p:cNvSpPr txBox="1"/>
          <p:nvPr/>
        </p:nvSpPr>
        <p:spPr>
          <a:xfrm>
            <a:off x="3589980" y="3100917"/>
            <a:ext cx="7403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언택트</a:t>
            </a:r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시대에 따라 사람들이 동호회에 모이기 쉽지 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않기에</a:t>
            </a:r>
            <a:r>
              <a: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인원제한에 맞춰 동호회원들 그룹화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A7FAF0-A866-4E89-A0C5-FEFD888AAA1D}"/>
              </a:ext>
            </a:extLst>
          </p:cNvPr>
          <p:cNvSpPr txBox="1"/>
          <p:nvPr/>
        </p:nvSpPr>
        <p:spPr>
          <a:xfrm>
            <a:off x="5594756" y="4902838"/>
            <a:ext cx="6360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위치 서비스로 주변 동호회 정보를 제공하여 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동네 사람들끼리 편하게 만나자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27AD-927E-4B0B-89B3-B2A04F7A656C}"/>
              </a:ext>
            </a:extLst>
          </p:cNvPr>
          <p:cNvSpPr txBox="1"/>
          <p:nvPr/>
        </p:nvSpPr>
        <p:spPr>
          <a:xfrm>
            <a:off x="1547147" y="1596240"/>
            <a:ext cx="511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동호회 관련 앱은 많지만 웹은 적음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636E109A-7E8E-421D-81C9-BE9A9CFBCE9A}"/>
              </a:ext>
            </a:extLst>
          </p:cNvPr>
          <p:cNvSpPr txBox="1"/>
          <p:nvPr/>
        </p:nvSpPr>
        <p:spPr>
          <a:xfrm>
            <a:off x="7398207" y="497825"/>
            <a:ext cx="4443976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54"/>
              </a:lnSpc>
            </a:pPr>
            <a:r>
              <a:rPr lang="ko-KR" altLang="en-US" sz="4400" spc="37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아이템 개발 동기</a:t>
            </a:r>
            <a:endParaRPr lang="en-US" sz="4400" spc="37" dirty="0">
              <a:solidFill>
                <a:srgbClr val="00000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CDCF455F-A491-4980-9FD1-11A3FD3B3D79}"/>
              </a:ext>
            </a:extLst>
          </p:cNvPr>
          <p:cNvSpPr txBox="1"/>
          <p:nvPr/>
        </p:nvSpPr>
        <p:spPr>
          <a:xfrm>
            <a:off x="9703074" y="6632656"/>
            <a:ext cx="3606251" cy="15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7"/>
              </a:lnSpc>
            </a:pPr>
            <a:r>
              <a:rPr lang="ko-KR" altLang="en-US" sz="933" spc="9" dirty="0">
                <a:solidFill>
                  <a:srgbClr val="000000"/>
                </a:solidFill>
                <a:latin typeface="Kollektif"/>
              </a:rPr>
              <a:t>프로젝트 구현</a:t>
            </a:r>
            <a:r>
              <a:rPr lang="en-US" altLang="ko-KR" sz="933" spc="9" dirty="0">
                <a:solidFill>
                  <a:srgbClr val="000000"/>
                </a:solidFill>
                <a:latin typeface="Kollektif"/>
              </a:rPr>
              <a:t>| 6</a:t>
            </a:r>
            <a:r>
              <a:rPr lang="ko-KR" altLang="en-US" sz="933" spc="9" dirty="0">
                <a:solidFill>
                  <a:srgbClr val="000000"/>
                </a:solidFill>
                <a:latin typeface="Kollektif"/>
              </a:rPr>
              <a:t>조</a:t>
            </a:r>
            <a:endParaRPr lang="en-US" altLang="ko-KR" sz="933" spc="9" dirty="0">
              <a:solidFill>
                <a:srgbClr val="000000"/>
              </a:solidFill>
              <a:latin typeface="Kollekt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C9440379-9B39-4701-9267-3FD4516DD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6" y="1098246"/>
            <a:ext cx="1900606" cy="2843106"/>
          </a:xfrm>
          <a:prstGeom prst="rect">
            <a:avLst/>
          </a:prstGeom>
        </p:spPr>
      </p:pic>
      <p:pic>
        <p:nvPicPr>
          <p:cNvPr id="27" name="그림 26" descr="텍스트이(가) 표시된 사진&#10;&#10;자동 생성된 설명">
            <a:extLst>
              <a:ext uri="{FF2B5EF4-FFF2-40B4-BE49-F238E27FC236}">
                <a16:creationId xmlns:a16="http://schemas.microsoft.com/office/drawing/2014/main" id="{2255A522-4A69-49CF-8C0F-D18E5E87D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62" y="1097683"/>
            <a:ext cx="2098780" cy="2843669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463902" y="0"/>
            <a:ext cx="6400" cy="685800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" name="Group 3"/>
          <p:cNvGrpSpPr/>
          <p:nvPr/>
        </p:nvGrpSpPr>
        <p:grpSpPr>
          <a:xfrm>
            <a:off x="130787" y="3327842"/>
            <a:ext cx="202105" cy="161539"/>
            <a:chOff x="0" y="0"/>
            <a:chExt cx="404210" cy="32307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404210" cy="374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142791"/>
              <a:ext cx="404210" cy="374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0" y="285583"/>
              <a:ext cx="404210" cy="37495"/>
            </a:xfrm>
            <a:prstGeom prst="rect">
              <a:avLst/>
            </a:prstGeom>
            <a:solidFill>
              <a:srgbClr val="00000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84000"/>
          </a:blip>
          <a:srcRect/>
          <a:stretch>
            <a:fillRect/>
          </a:stretch>
        </p:blipFill>
        <p:spPr>
          <a:xfrm rot="-8978974">
            <a:off x="6053029" y="-3206879"/>
            <a:ext cx="7893505" cy="65614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6166" y="165535"/>
            <a:ext cx="4129889" cy="575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54"/>
              </a:lnSpc>
            </a:pPr>
            <a:r>
              <a:rPr lang="ko-KR" altLang="en-US" sz="3734" b="1" spc="37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유사 웹</a:t>
            </a:r>
            <a:r>
              <a:rPr lang="en-US" altLang="ko-KR" sz="3734" b="1" spc="37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&amp;</a:t>
            </a:r>
            <a:r>
              <a:rPr lang="ko-KR" altLang="en-US" sz="3734" b="1" spc="37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앱 분석</a:t>
            </a:r>
            <a:endParaRPr lang="en-US" sz="3734" b="1" spc="37" dirty="0">
              <a:solidFill>
                <a:srgbClr val="00000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5984158" y="1086262"/>
            <a:ext cx="582077" cy="5820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6009464" y="2601831"/>
            <a:ext cx="582077" cy="58207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275196" y="2883235"/>
            <a:ext cx="578601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ko-KR" altLang="en-US" sz="2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유료클래스 부분과 동호회가 나누어짐</a:t>
            </a:r>
            <a:r>
              <a:rPr lang="en-US" altLang="ko-KR" sz="2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r>
              <a:rPr lang="ko-KR" altLang="en-US" sz="2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관심사와 관련된 유료 클래스를 띄워 </a:t>
            </a:r>
            <a:endParaRPr lang="en-US" altLang="ko-KR" sz="22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ko-KR" altLang="en-US" sz="2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전문적으로 배우고 싶은 사람을 유입되게 함</a:t>
            </a:r>
            <a:endParaRPr lang="en-US" altLang="ko-KR" sz="22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ko-KR" altLang="en-US" sz="2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무료 부분에서는 일반 동호회식으로 운영</a:t>
            </a:r>
            <a:r>
              <a:rPr lang="en-US" altLang="ko-KR" sz="2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6009464" y="4737213"/>
            <a:ext cx="582077" cy="582077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6300502" y="5112109"/>
            <a:ext cx="4818286" cy="1003586"/>
            <a:chOff x="-241542" y="-306071"/>
            <a:chExt cx="9636571" cy="2007172"/>
          </a:xfrm>
        </p:grpSpPr>
        <p:sp>
          <p:nvSpPr>
            <p:cNvPr id="19" name="TextBox 19"/>
            <p:cNvSpPr txBox="1"/>
            <p:nvPr/>
          </p:nvSpPr>
          <p:spPr>
            <a:xfrm>
              <a:off x="-241540" y="-306071"/>
              <a:ext cx="9636569" cy="555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ko-KR" altLang="en-US" sz="2400" spc="42" dirty="0" err="1">
                  <a:solidFill>
                    <a:srgbClr val="000000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차별점</a:t>
              </a:r>
              <a:endParaRPr lang="en-US" sz="2400" spc="42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241542" y="346885"/>
              <a:ext cx="9636569" cy="1354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altLang="ko-KR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1. </a:t>
              </a:r>
              <a:r>
                <a:rPr lang="ko-KR" altLang="en-US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위치 서비스 </a:t>
              </a:r>
              <a:r>
                <a:rPr lang="en-US" altLang="ko-KR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(</a:t>
              </a:r>
              <a:r>
                <a:rPr lang="ko-KR" altLang="en-US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근처 동호회</a:t>
              </a:r>
              <a:r>
                <a:rPr lang="en-US" altLang="ko-KR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)</a:t>
              </a:r>
            </a:p>
            <a:p>
              <a:r>
                <a:rPr lang="en-US" altLang="ko-KR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2. </a:t>
              </a:r>
              <a:r>
                <a:rPr lang="ko-KR" altLang="en-US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채팅 </a:t>
              </a:r>
              <a:r>
                <a:rPr lang="en-US" altLang="ko-KR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&amp; 1:1</a:t>
              </a:r>
              <a:r>
                <a:rPr lang="ko-KR" altLang="en-US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채팅 </a:t>
              </a:r>
              <a:r>
                <a:rPr lang="en-US" altLang="ko-KR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(</a:t>
              </a:r>
              <a:r>
                <a:rPr lang="ko-KR" altLang="en-US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관리자</a:t>
              </a:r>
              <a:r>
                <a:rPr lang="en-US" altLang="ko-KR" sz="22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)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703074" y="6632656"/>
            <a:ext cx="3606251" cy="15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7"/>
              </a:lnSpc>
            </a:pPr>
            <a:r>
              <a:rPr lang="ko-KR" altLang="en-US" sz="933" spc="9" dirty="0">
                <a:solidFill>
                  <a:srgbClr val="000000"/>
                </a:solidFill>
                <a:latin typeface="Kollektif"/>
              </a:rPr>
              <a:t>프로젝트 구현</a:t>
            </a:r>
            <a:r>
              <a:rPr lang="en-US" altLang="ko-KR" sz="933" spc="9" dirty="0">
                <a:solidFill>
                  <a:srgbClr val="000000"/>
                </a:solidFill>
                <a:latin typeface="Kollektif"/>
              </a:rPr>
              <a:t>| 6</a:t>
            </a:r>
            <a:r>
              <a:rPr lang="ko-KR" altLang="en-US" sz="933" spc="9" dirty="0">
                <a:solidFill>
                  <a:srgbClr val="000000"/>
                </a:solidFill>
                <a:latin typeface="Kollektif"/>
              </a:rPr>
              <a:t>조</a:t>
            </a:r>
            <a:endParaRPr lang="en-US" altLang="ko-KR" sz="933" spc="9" dirty="0">
              <a:solidFill>
                <a:srgbClr val="000000"/>
              </a:solidFill>
              <a:latin typeface="Kollektif"/>
            </a:endParaRPr>
          </a:p>
        </p:txBody>
      </p:sp>
      <p:pic>
        <p:nvPicPr>
          <p:cNvPr id="29" name="그림 28" descr="지도이(가) 표시된 사진&#10;&#10;자동 생성된 설명">
            <a:extLst>
              <a:ext uri="{FF2B5EF4-FFF2-40B4-BE49-F238E27FC236}">
                <a16:creationId xmlns:a16="http://schemas.microsoft.com/office/drawing/2014/main" id="{D14E8D1D-EF1C-486E-84BB-F70B6676B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24" y="4278933"/>
            <a:ext cx="2787031" cy="20547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300502" y="1439689"/>
            <a:ext cx="507030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ko-KR" altLang="en-US" sz="2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관심사를 선택할 수 </a:t>
            </a:r>
            <a:r>
              <a:rPr lang="ko-KR" altLang="en-US" sz="2200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있도록하여</a:t>
            </a:r>
            <a:r>
              <a:rPr lang="ko-KR" altLang="en-US" sz="2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같은 </a:t>
            </a:r>
            <a:endParaRPr lang="en-US" altLang="ko-KR" sz="22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ko-KR" altLang="en-US" sz="2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관심사 끼리 모임 가능함</a:t>
            </a:r>
            <a:endParaRPr lang="en-US" altLang="ko-KR" sz="22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780" y="4994495"/>
            <a:ext cx="11588510" cy="5074923"/>
            <a:chOff x="0" y="0"/>
            <a:chExt cx="23177020" cy="10149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/>
            <a:stretch>
              <a:fillRect/>
            </a:stretch>
          </p:blipFill>
          <p:spPr>
            <a:xfrm rot="-10736442">
              <a:off x="90774" y="109581"/>
              <a:ext cx="11946687" cy="993068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64000"/>
            </a:blip>
            <a:srcRect/>
            <a:stretch>
              <a:fillRect/>
            </a:stretch>
          </p:blipFill>
          <p:spPr>
            <a:xfrm rot="-10736442">
              <a:off x="6862423" y="109581"/>
              <a:ext cx="11946687" cy="993068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/>
            <a:stretch>
              <a:fillRect/>
            </a:stretch>
          </p:blipFill>
          <p:spPr>
            <a:xfrm rot="-10736442">
              <a:off x="11139560" y="109581"/>
              <a:ext cx="11946687" cy="9930683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>
            <a:off x="685800" y="0"/>
            <a:ext cx="6400" cy="685800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7" name="Group 7"/>
          <p:cNvGrpSpPr/>
          <p:nvPr/>
        </p:nvGrpSpPr>
        <p:grpSpPr>
          <a:xfrm>
            <a:off x="237728" y="3348231"/>
            <a:ext cx="202105" cy="161539"/>
            <a:chOff x="0" y="0"/>
            <a:chExt cx="404210" cy="323078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404210" cy="374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0" y="142791"/>
              <a:ext cx="404210" cy="374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0" y="285583"/>
              <a:ext cx="404210" cy="37495"/>
            </a:xfrm>
            <a:prstGeom prst="rect">
              <a:avLst/>
            </a:pr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38167" y="300727"/>
            <a:ext cx="2406969" cy="603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54"/>
              </a:lnSpc>
            </a:pPr>
            <a:r>
              <a:rPr lang="ko-KR" altLang="en-US" sz="3734" spc="37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팀원 소개 </a:t>
            </a:r>
            <a:endParaRPr lang="en-US" sz="3734" spc="37" dirty="0">
              <a:solidFill>
                <a:srgbClr val="00000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B7E96E6A-D085-4F65-996E-DABE7943FA7C}"/>
              </a:ext>
            </a:extLst>
          </p:cNvPr>
          <p:cNvSpPr txBox="1"/>
          <p:nvPr/>
        </p:nvSpPr>
        <p:spPr>
          <a:xfrm>
            <a:off x="10033153" y="6615403"/>
            <a:ext cx="2787975" cy="155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7"/>
              </a:lnSpc>
            </a:pPr>
            <a:r>
              <a:rPr lang="ko-KR" altLang="en-US" sz="933" spc="9" dirty="0">
                <a:solidFill>
                  <a:srgbClr val="000000"/>
                </a:solidFill>
                <a:latin typeface="Kollektif"/>
              </a:rPr>
              <a:t>프로젝트 구현</a:t>
            </a:r>
            <a:r>
              <a:rPr lang="en-US" altLang="ko-KR" sz="933" spc="9" dirty="0">
                <a:solidFill>
                  <a:srgbClr val="000000"/>
                </a:solidFill>
                <a:latin typeface="Kollektif"/>
              </a:rPr>
              <a:t>| 6</a:t>
            </a:r>
            <a:r>
              <a:rPr lang="ko-KR" altLang="en-US" sz="933" spc="9" dirty="0">
                <a:solidFill>
                  <a:srgbClr val="000000"/>
                </a:solidFill>
                <a:latin typeface="Kollektif"/>
              </a:rPr>
              <a:t>조</a:t>
            </a:r>
            <a:endParaRPr lang="en-US" altLang="ko-KR" sz="933" spc="9" dirty="0">
              <a:solidFill>
                <a:srgbClr val="000000"/>
              </a:solidFill>
              <a:latin typeface="Kollektif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8D251A07-7AB4-42C7-B062-9D259A68F6D2}"/>
              </a:ext>
            </a:extLst>
          </p:cNvPr>
          <p:cNvGrpSpPr/>
          <p:nvPr/>
        </p:nvGrpSpPr>
        <p:grpSpPr>
          <a:xfrm>
            <a:off x="3816599" y="2463239"/>
            <a:ext cx="5077009" cy="1453967"/>
            <a:chOff x="1650962" y="3036298"/>
            <a:chExt cx="2736407" cy="78737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1650962" y="3036298"/>
              <a:ext cx="582077" cy="582077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1942000" y="3283217"/>
              <a:ext cx="2445369" cy="540456"/>
              <a:chOff x="0" y="-47625"/>
              <a:chExt cx="4890739" cy="1080912"/>
            </a:xfrm>
          </p:grpSpPr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890739" cy="3160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960"/>
                  </a:lnSpc>
                </a:pPr>
                <a:r>
                  <a:rPr lang="ko-KR" altLang="en-US" sz="2800" spc="42" dirty="0" err="1">
                    <a:solidFill>
                      <a:srgbClr val="000000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유기현</a:t>
                </a:r>
                <a:endParaRPr lang="en-US" sz="2800" spc="42" dirty="0">
                  <a:solidFill>
                    <a:srgbClr val="000000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784737"/>
                <a:ext cx="4890739" cy="2485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493"/>
                  </a:lnSpc>
                </a:pPr>
                <a:r>
                  <a:rPr lang="en-US" sz="2400" spc="10" dirty="0">
                    <a:solidFill>
                      <a:srgbClr val="000000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Front-end</a:t>
                </a:r>
              </a:p>
            </p:txBody>
          </p:sp>
        </p:grp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99E62439-2851-45D2-8E21-E0DEBFF697E8}"/>
              </a:ext>
            </a:extLst>
          </p:cNvPr>
          <p:cNvGrpSpPr/>
          <p:nvPr/>
        </p:nvGrpSpPr>
        <p:grpSpPr>
          <a:xfrm>
            <a:off x="1420821" y="2440911"/>
            <a:ext cx="5068383" cy="1453967"/>
            <a:chOff x="1655611" y="3036298"/>
            <a:chExt cx="2731758" cy="787375"/>
          </a:xfrm>
        </p:grpSpPr>
        <p:pic>
          <p:nvPicPr>
            <p:cNvPr id="41" name="Picture 12">
              <a:extLst>
                <a:ext uri="{FF2B5EF4-FFF2-40B4-BE49-F238E27FC236}">
                  <a16:creationId xmlns:a16="http://schemas.microsoft.com/office/drawing/2014/main" id="{E01A0DD1-DD6A-4D96-854A-36B1B1920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1655611" y="3036298"/>
              <a:ext cx="582077" cy="582077"/>
            </a:xfrm>
            <a:prstGeom prst="rect">
              <a:avLst/>
            </a:prstGeom>
          </p:spPr>
        </p:pic>
        <p:grpSp>
          <p:nvGrpSpPr>
            <p:cNvPr id="42" name="Group 13">
              <a:extLst>
                <a:ext uri="{FF2B5EF4-FFF2-40B4-BE49-F238E27FC236}">
                  <a16:creationId xmlns:a16="http://schemas.microsoft.com/office/drawing/2014/main" id="{031D8C7D-2C5C-4F50-8A60-26CE6E24F28B}"/>
                </a:ext>
              </a:extLst>
            </p:cNvPr>
            <p:cNvGrpSpPr/>
            <p:nvPr/>
          </p:nvGrpSpPr>
          <p:grpSpPr>
            <a:xfrm>
              <a:off x="1942000" y="3283217"/>
              <a:ext cx="2445369" cy="540456"/>
              <a:chOff x="0" y="-47625"/>
              <a:chExt cx="4890739" cy="1080912"/>
            </a:xfrm>
          </p:grpSpPr>
          <p:sp>
            <p:nvSpPr>
              <p:cNvPr id="43" name="TextBox 14">
                <a:extLst>
                  <a:ext uri="{FF2B5EF4-FFF2-40B4-BE49-F238E27FC236}">
                    <a16:creationId xmlns:a16="http://schemas.microsoft.com/office/drawing/2014/main" id="{8A9A1B13-5442-4222-AA12-B753A26ED56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890739" cy="3160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960"/>
                  </a:lnSpc>
                </a:pPr>
                <a:r>
                  <a:rPr lang="ko-KR" altLang="en-US" sz="2800" spc="42" dirty="0">
                    <a:solidFill>
                      <a:srgbClr val="000000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방호성</a:t>
                </a:r>
                <a:endParaRPr lang="en-US" sz="2800" spc="42" dirty="0">
                  <a:solidFill>
                    <a:srgbClr val="000000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44" name="TextBox 15">
                <a:extLst>
                  <a:ext uri="{FF2B5EF4-FFF2-40B4-BE49-F238E27FC236}">
                    <a16:creationId xmlns:a16="http://schemas.microsoft.com/office/drawing/2014/main" id="{2382EF94-CCD1-4EA2-99E6-1B01B8CBABC9}"/>
                  </a:ext>
                </a:extLst>
              </p:cNvPr>
              <p:cNvSpPr txBox="1"/>
              <p:nvPr/>
            </p:nvSpPr>
            <p:spPr>
              <a:xfrm>
                <a:off x="0" y="784737"/>
                <a:ext cx="4890739" cy="2485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493"/>
                  </a:lnSpc>
                </a:pPr>
                <a:r>
                  <a:rPr lang="en-US" sz="2400" spc="10">
                    <a:solidFill>
                      <a:srgbClr val="000000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PM</a:t>
                </a:r>
                <a:endParaRPr lang="en-US" sz="2400" spc="10" dirty="0">
                  <a:solidFill>
                    <a:srgbClr val="000000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5C58876C-3E43-4A55-8BA6-356E1F0CD230}"/>
              </a:ext>
            </a:extLst>
          </p:cNvPr>
          <p:cNvGrpSpPr/>
          <p:nvPr/>
        </p:nvGrpSpPr>
        <p:grpSpPr>
          <a:xfrm>
            <a:off x="6443230" y="2477800"/>
            <a:ext cx="5077009" cy="1453967"/>
            <a:chOff x="1650962" y="3036298"/>
            <a:chExt cx="2736407" cy="787375"/>
          </a:xfrm>
        </p:grpSpPr>
        <p:pic>
          <p:nvPicPr>
            <p:cNvPr id="46" name="Picture 12">
              <a:extLst>
                <a:ext uri="{FF2B5EF4-FFF2-40B4-BE49-F238E27FC236}">
                  <a16:creationId xmlns:a16="http://schemas.microsoft.com/office/drawing/2014/main" id="{3FDC723E-05A6-4125-A9C3-4F92A7106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650962" y="3036298"/>
              <a:ext cx="582077" cy="582077"/>
            </a:xfrm>
            <a:prstGeom prst="rect">
              <a:avLst/>
            </a:prstGeom>
          </p:spPr>
        </p:pic>
        <p:grpSp>
          <p:nvGrpSpPr>
            <p:cNvPr id="47" name="Group 13">
              <a:extLst>
                <a:ext uri="{FF2B5EF4-FFF2-40B4-BE49-F238E27FC236}">
                  <a16:creationId xmlns:a16="http://schemas.microsoft.com/office/drawing/2014/main" id="{C1FA9FD4-6A4E-4121-BD07-5A3E9629A76D}"/>
                </a:ext>
              </a:extLst>
            </p:cNvPr>
            <p:cNvGrpSpPr/>
            <p:nvPr/>
          </p:nvGrpSpPr>
          <p:grpSpPr>
            <a:xfrm>
              <a:off x="1942000" y="3283217"/>
              <a:ext cx="2445369" cy="540456"/>
              <a:chOff x="0" y="-47625"/>
              <a:chExt cx="4890739" cy="1080912"/>
            </a:xfrm>
          </p:grpSpPr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6BB7F7E6-E39C-4EC8-B93E-B08E5BFA31C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890739" cy="3160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960"/>
                  </a:lnSpc>
                </a:pPr>
                <a:r>
                  <a:rPr lang="ko-KR" altLang="en-US" sz="2800" spc="42" dirty="0" err="1">
                    <a:solidFill>
                      <a:srgbClr val="000000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이다승</a:t>
                </a:r>
                <a:endParaRPr lang="en-US" sz="2800" spc="42" dirty="0">
                  <a:solidFill>
                    <a:srgbClr val="000000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D7D1569A-961B-4D20-BC2C-FBC6FDD9A055}"/>
                  </a:ext>
                </a:extLst>
              </p:cNvPr>
              <p:cNvSpPr txBox="1"/>
              <p:nvPr/>
            </p:nvSpPr>
            <p:spPr>
              <a:xfrm>
                <a:off x="0" y="784737"/>
                <a:ext cx="4890739" cy="2485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493"/>
                  </a:lnSpc>
                </a:pPr>
                <a:r>
                  <a:rPr lang="en-US" sz="2400" spc="10" dirty="0">
                    <a:solidFill>
                      <a:srgbClr val="000000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Design</a:t>
                </a:r>
              </a:p>
            </p:txBody>
          </p:sp>
        </p:grp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2CF60935-007D-434D-8546-4198D1CCE4C8}"/>
              </a:ext>
            </a:extLst>
          </p:cNvPr>
          <p:cNvGrpSpPr/>
          <p:nvPr/>
        </p:nvGrpSpPr>
        <p:grpSpPr>
          <a:xfrm>
            <a:off x="9163598" y="2477800"/>
            <a:ext cx="5077009" cy="1453967"/>
            <a:chOff x="1650962" y="3036298"/>
            <a:chExt cx="2736407" cy="787375"/>
          </a:xfrm>
        </p:grpSpPr>
        <p:pic>
          <p:nvPicPr>
            <p:cNvPr id="51" name="Picture 12">
              <a:extLst>
                <a:ext uri="{FF2B5EF4-FFF2-40B4-BE49-F238E27FC236}">
                  <a16:creationId xmlns:a16="http://schemas.microsoft.com/office/drawing/2014/main" id="{1EBAC10A-1FC4-413D-BA76-C2A596D52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650962" y="3036298"/>
              <a:ext cx="582077" cy="582077"/>
            </a:xfrm>
            <a:prstGeom prst="rect">
              <a:avLst/>
            </a:prstGeom>
          </p:spPr>
        </p:pic>
        <p:grpSp>
          <p:nvGrpSpPr>
            <p:cNvPr id="52" name="Group 13">
              <a:extLst>
                <a:ext uri="{FF2B5EF4-FFF2-40B4-BE49-F238E27FC236}">
                  <a16:creationId xmlns:a16="http://schemas.microsoft.com/office/drawing/2014/main" id="{087D3BE9-CE07-44AA-8E39-31FC158C1162}"/>
                </a:ext>
              </a:extLst>
            </p:cNvPr>
            <p:cNvGrpSpPr/>
            <p:nvPr/>
          </p:nvGrpSpPr>
          <p:grpSpPr>
            <a:xfrm>
              <a:off x="1942000" y="3283217"/>
              <a:ext cx="2445369" cy="540456"/>
              <a:chOff x="0" y="-47625"/>
              <a:chExt cx="4890739" cy="1080912"/>
            </a:xfrm>
          </p:grpSpPr>
          <p:sp>
            <p:nvSpPr>
              <p:cNvPr id="53" name="TextBox 14">
                <a:extLst>
                  <a:ext uri="{FF2B5EF4-FFF2-40B4-BE49-F238E27FC236}">
                    <a16:creationId xmlns:a16="http://schemas.microsoft.com/office/drawing/2014/main" id="{5CFD5248-6712-47A7-887C-2C679FA426A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890739" cy="3160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960"/>
                  </a:lnSpc>
                </a:pPr>
                <a:r>
                  <a:rPr lang="ko-KR" altLang="en-US" sz="2800" spc="42" dirty="0">
                    <a:solidFill>
                      <a:srgbClr val="000000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홍찬의</a:t>
                </a:r>
                <a:endParaRPr lang="en-US" sz="2800" spc="42" dirty="0">
                  <a:solidFill>
                    <a:srgbClr val="000000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54" name="TextBox 15">
                <a:extLst>
                  <a:ext uri="{FF2B5EF4-FFF2-40B4-BE49-F238E27FC236}">
                    <a16:creationId xmlns:a16="http://schemas.microsoft.com/office/drawing/2014/main" id="{87CC3C5A-A3AB-43F5-9FC2-D4964BE9A875}"/>
                  </a:ext>
                </a:extLst>
              </p:cNvPr>
              <p:cNvSpPr txBox="1"/>
              <p:nvPr/>
            </p:nvSpPr>
            <p:spPr>
              <a:xfrm>
                <a:off x="0" y="784737"/>
                <a:ext cx="4890739" cy="2485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493"/>
                  </a:lnSpc>
                </a:pPr>
                <a:r>
                  <a:rPr lang="en-US" sz="2400" spc="10" dirty="0">
                    <a:solidFill>
                      <a:srgbClr val="000000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Back-end</a:t>
                </a: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4000"/>
          </a:blip>
          <a:srcRect/>
          <a:stretch>
            <a:fillRect/>
          </a:stretch>
        </p:blipFill>
        <p:spPr>
          <a:xfrm rot="-3423616">
            <a:off x="1848325" y="1797597"/>
            <a:ext cx="3594658" cy="29880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89537" y="1847604"/>
            <a:ext cx="2299717" cy="229971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5530851" y="1030734"/>
            <a:ext cx="50912" cy="479653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TextBox 5"/>
          <p:cNvSpPr txBox="1"/>
          <p:nvPr/>
        </p:nvSpPr>
        <p:spPr>
          <a:xfrm>
            <a:off x="585645" y="2499828"/>
            <a:ext cx="2998212" cy="749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ko-KR" altLang="en-US" sz="5400" u="sng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개발 환경</a:t>
            </a:r>
            <a:endParaRPr lang="en-US" sz="5400" u="sng" dirty="0">
              <a:solidFill>
                <a:srgbClr val="00000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876818" y="1026759"/>
            <a:ext cx="6096000" cy="789404"/>
            <a:chOff x="0" y="-85725"/>
            <a:chExt cx="5762637" cy="1578811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5762637" cy="640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ko-KR" altLang="en-US" sz="3600" spc="42" dirty="0">
                  <a:solidFill>
                    <a:srgbClr val="000000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서버</a:t>
              </a:r>
              <a:endParaRPr lang="en-US" sz="3600" spc="42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8198"/>
              <a:ext cx="5762637" cy="984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altLang="ko-KR" sz="1100" dirty="0"/>
                <a:t> </a:t>
              </a:r>
              <a:r>
                <a:rPr lang="en-US" altLang="ko-KR" sz="3200" dirty="0"/>
                <a:t>-CAFE24 TOMCAT JSP </a:t>
              </a:r>
              <a:r>
                <a:rPr lang="ko-KR" altLang="en-US" sz="3200" dirty="0"/>
                <a:t>호스팅</a:t>
              </a:r>
              <a:endParaRPr lang="en-US" altLang="ko-KR" sz="3200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876818" y="2641166"/>
            <a:ext cx="4484552" cy="778173"/>
            <a:chOff x="0" y="-85725"/>
            <a:chExt cx="5791337" cy="155634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85725"/>
              <a:ext cx="5762637" cy="640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ko-KR" altLang="en-US" sz="3600" spc="41" dirty="0">
                  <a:solidFill>
                    <a:srgbClr val="000000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프로그램</a:t>
              </a:r>
              <a:endParaRPr lang="en-US" sz="3600" spc="4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8700" y="485736"/>
              <a:ext cx="5762637" cy="984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altLang="ko-KR" sz="3200" dirty="0"/>
                <a:t>-ECLIPSE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899042" y="4104163"/>
            <a:ext cx="4878468" cy="787834"/>
            <a:chOff x="0" y="-85725"/>
            <a:chExt cx="5762637" cy="157567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85725"/>
              <a:ext cx="5762637" cy="640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n-US" sz="3600" spc="41" dirty="0">
                  <a:solidFill>
                    <a:srgbClr val="000000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DB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05058"/>
              <a:ext cx="5762637" cy="984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altLang="ko-KR" sz="3200" dirty="0"/>
                <a:t>-MY SQL , PHPMYADMIN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797005" y="5620778"/>
            <a:ext cx="4440104" cy="745618"/>
            <a:chOff x="-74305" y="-488864"/>
            <a:chExt cx="5836942" cy="1491239"/>
          </a:xfrm>
        </p:grpSpPr>
        <p:sp>
          <p:nvSpPr>
            <p:cNvPr id="16" name="TextBox 16"/>
            <p:cNvSpPr txBox="1"/>
            <p:nvPr/>
          </p:nvSpPr>
          <p:spPr>
            <a:xfrm>
              <a:off x="-74305" y="-488864"/>
              <a:ext cx="5762637" cy="640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ko-KR" altLang="en-US" sz="3600" spc="41" dirty="0">
                  <a:solidFill>
                    <a:srgbClr val="000000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디자인</a:t>
              </a:r>
              <a:endParaRPr lang="en-US" sz="3600" spc="4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05058"/>
              <a:ext cx="5762637" cy="497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altLang="ko-KR" sz="3200" dirty="0"/>
                <a:t>-HTML &amp; CSS / </a:t>
              </a:r>
              <a:r>
                <a:rPr lang="ko-KR" altLang="en-US" sz="3200" dirty="0"/>
                <a:t>포토샵</a:t>
              </a:r>
              <a:endParaRPr lang="en-US" sz="3200" spc="10" dirty="0">
                <a:solidFill>
                  <a:srgbClr val="000000"/>
                </a:solidFill>
                <a:latin typeface="Kollektif"/>
              </a:endParaRPr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5423230" y="939692"/>
            <a:ext cx="266154" cy="266154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1" name="Group 21">
            <a:extLst>
              <a:ext uri="{FF2B5EF4-FFF2-40B4-BE49-F238E27FC236}">
                <a16:creationId xmlns:a16="http://schemas.microsoft.com/office/drawing/2014/main" id="{556311F3-51DF-47D1-8648-809A06FA89DB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5423230" y="2499828"/>
            <a:ext cx="266154" cy="266154"/>
            <a:chOff x="0" y="0"/>
            <a:chExt cx="6350000" cy="6350000"/>
          </a:xfrm>
        </p:grpSpPr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68020B1-FB17-4D2E-96F0-BD0026A81A8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3" name="Group 21">
            <a:extLst>
              <a:ext uri="{FF2B5EF4-FFF2-40B4-BE49-F238E27FC236}">
                <a16:creationId xmlns:a16="http://schemas.microsoft.com/office/drawing/2014/main" id="{305B620E-8328-4E0E-9AD6-977B546AAE0C}"/>
              </a:ext>
            </a:extLst>
          </p:cNvPr>
          <p:cNvGrpSpPr>
            <a:grpSpLocks noChangeAspect="1"/>
          </p:cNvGrpSpPr>
          <p:nvPr/>
        </p:nvGrpSpPr>
        <p:grpSpPr>
          <a:xfrm>
            <a:off x="5423230" y="3978044"/>
            <a:ext cx="266154" cy="266154"/>
            <a:chOff x="0" y="0"/>
            <a:chExt cx="6350000" cy="6350000"/>
          </a:xfrm>
        </p:grpSpPr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ACD0F650-ED7D-4EDF-BAA1-C6BF40EDA9C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5" name="Group 21">
            <a:extLst>
              <a:ext uri="{FF2B5EF4-FFF2-40B4-BE49-F238E27FC236}">
                <a16:creationId xmlns:a16="http://schemas.microsoft.com/office/drawing/2014/main" id="{CA1CDD24-349D-415B-9DA3-7690E640CA8D}"/>
              </a:ext>
            </a:extLst>
          </p:cNvPr>
          <p:cNvGrpSpPr>
            <a:grpSpLocks noChangeAspect="1"/>
          </p:cNvGrpSpPr>
          <p:nvPr/>
        </p:nvGrpSpPr>
        <p:grpSpPr>
          <a:xfrm>
            <a:off x="5423230" y="5612412"/>
            <a:ext cx="266154" cy="266154"/>
            <a:chOff x="0" y="0"/>
            <a:chExt cx="6350000" cy="6350000"/>
          </a:xfrm>
        </p:grpSpPr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BAF89D9A-035B-4108-8EC6-89C5ECDADCF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46FCCB10-BCA7-4E1B-AF44-2F91345F5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281004"/>
              </p:ext>
            </p:extLst>
          </p:nvPr>
        </p:nvGraphicFramePr>
        <p:xfrm>
          <a:off x="4987913" y="1295322"/>
          <a:ext cx="6950397" cy="361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977">
                  <a:extLst>
                    <a:ext uri="{9D8B030D-6E8A-4147-A177-3AD203B41FA5}">
                      <a16:colId xmlns:a16="http://schemas.microsoft.com/office/drawing/2014/main" val="2105452004"/>
                    </a:ext>
                  </a:extLst>
                </a:gridCol>
                <a:gridCol w="539160">
                  <a:extLst>
                    <a:ext uri="{9D8B030D-6E8A-4147-A177-3AD203B41FA5}">
                      <a16:colId xmlns:a16="http://schemas.microsoft.com/office/drawing/2014/main" val="3922091769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3115379744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1922678505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2901482414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1725353775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1957621225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1608462832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2351899198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2442900073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1936079614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4062015906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625965821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2322857887"/>
                    </a:ext>
                  </a:extLst>
                </a:gridCol>
                <a:gridCol w="448020">
                  <a:extLst>
                    <a:ext uri="{9D8B030D-6E8A-4147-A177-3AD203B41FA5}">
                      <a16:colId xmlns:a16="http://schemas.microsoft.com/office/drawing/2014/main" val="1764281764"/>
                    </a:ext>
                  </a:extLst>
                </a:gridCol>
              </a:tblGrid>
              <a:tr h="35649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</a:t>
                      </a:r>
                    </a:p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374867"/>
                  </a:ext>
                </a:extLst>
              </a:tr>
              <a:tr h="41241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423655"/>
                  </a:ext>
                </a:extLst>
              </a:tr>
              <a:tr h="41241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771311"/>
                  </a:ext>
                </a:extLst>
              </a:tr>
              <a:tr h="41241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97913"/>
                  </a:ext>
                </a:extLst>
              </a:tr>
              <a:tr h="49971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651420"/>
                  </a:ext>
                </a:extLst>
              </a:tr>
              <a:tr h="41241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36300"/>
                  </a:ext>
                </a:extLst>
              </a:tr>
              <a:tr h="41241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464565"/>
                  </a:ext>
                </a:extLst>
              </a:tr>
              <a:tr h="41241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516488"/>
                  </a:ext>
                </a:extLst>
              </a:tr>
            </a:tbl>
          </a:graphicData>
        </a:graphic>
      </p:graphicFrame>
      <p:graphicFrame>
        <p:nvGraphicFramePr>
          <p:cNvPr id="5" name="표 5">
            <a:extLst>
              <a:ext uri="{FF2B5EF4-FFF2-40B4-BE49-F238E27FC236}">
                <a16:creationId xmlns:a16="http://schemas.microsoft.com/office/drawing/2014/main" id="{EF84EE21-5BD1-46C6-837B-2454B568D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014108"/>
              </p:ext>
            </p:extLst>
          </p:nvPr>
        </p:nvGraphicFramePr>
        <p:xfrm>
          <a:off x="320496" y="1295322"/>
          <a:ext cx="4571284" cy="362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155">
                  <a:extLst>
                    <a:ext uri="{9D8B030D-6E8A-4147-A177-3AD203B41FA5}">
                      <a16:colId xmlns:a16="http://schemas.microsoft.com/office/drawing/2014/main" val="2670294870"/>
                    </a:ext>
                  </a:extLst>
                </a:gridCol>
                <a:gridCol w="3768129">
                  <a:extLst>
                    <a:ext uri="{9D8B030D-6E8A-4147-A177-3AD203B41FA5}">
                      <a16:colId xmlns:a16="http://schemas.microsoft.com/office/drawing/2014/main" val="2265807061"/>
                    </a:ext>
                  </a:extLst>
                </a:gridCol>
              </a:tblGrid>
              <a:tr h="6514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step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내용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669046"/>
                  </a:ext>
                </a:extLst>
              </a:tr>
              <a:tr h="412527"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dirty="0"/>
                    </a:p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팀원구성</a:t>
                      </a:r>
                      <a:r>
                        <a:rPr lang="en-US" altLang="ko-KR" sz="1800" dirty="0"/>
                        <a:t>&amp;</a:t>
                      </a:r>
                      <a:r>
                        <a:rPr lang="ko-KR" altLang="en-US" sz="1800" dirty="0"/>
                        <a:t>아이템선정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541912"/>
                  </a:ext>
                </a:extLst>
              </a:tr>
              <a:tr h="41252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유사 아이템 분석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875357"/>
                  </a:ext>
                </a:extLst>
              </a:tr>
              <a:tr h="412527"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dirty="0"/>
                    </a:p>
                    <a:p>
                      <a:pPr algn="ctr" latinLnBrk="1"/>
                      <a:r>
                        <a:rPr lang="en-US" altLang="ko-KR" dirty="0"/>
                        <a:t>2</a:t>
                      </a:r>
                    </a:p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개발환경구축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937409"/>
                  </a:ext>
                </a:extLst>
              </a:tr>
              <a:tr h="414238">
                <a:tc vMerge="1"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스토리보드작성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918731"/>
                  </a:ext>
                </a:extLst>
              </a:tr>
              <a:tr h="4125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DB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855341"/>
                  </a:ext>
                </a:extLst>
              </a:tr>
              <a:tr h="4125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디자인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858911"/>
                  </a:ext>
                </a:extLst>
              </a:tr>
              <a:tr h="4125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전체 다듬기</a:t>
                      </a:r>
                      <a:r>
                        <a:rPr lang="en-US" altLang="ko-KR" dirty="0"/>
                        <a:t>&amp;</a:t>
                      </a:r>
                      <a:r>
                        <a:rPr lang="ko-KR" altLang="en-US" dirty="0"/>
                        <a:t>마무리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76791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A3C42C4-42D8-4D05-8A00-6DC112BD55BB}"/>
              </a:ext>
            </a:extLst>
          </p:cNvPr>
          <p:cNvSpPr txBox="1"/>
          <p:nvPr/>
        </p:nvSpPr>
        <p:spPr>
          <a:xfrm>
            <a:off x="4978365" y="4909578"/>
            <a:ext cx="535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3/9</a:t>
            </a:r>
            <a:endParaRPr lang="ko-KR" alt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50CFC-B2DC-43E4-9686-D581526BA320}"/>
              </a:ext>
            </a:extLst>
          </p:cNvPr>
          <p:cNvSpPr txBox="1"/>
          <p:nvPr/>
        </p:nvSpPr>
        <p:spPr>
          <a:xfrm>
            <a:off x="7847331" y="4909409"/>
            <a:ext cx="654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4/20</a:t>
            </a:r>
            <a:endParaRPr lang="ko-KR" altLang="en-US" sz="1600" dirty="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EBB080F1-6D3D-4A50-81F8-A40DC6C75DBA}"/>
              </a:ext>
            </a:extLst>
          </p:cNvPr>
          <p:cNvSpPr/>
          <p:nvPr/>
        </p:nvSpPr>
        <p:spPr>
          <a:xfrm>
            <a:off x="4991981" y="2113504"/>
            <a:ext cx="58669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B7974-C487-495A-A9E4-84FD24E42DC3}"/>
              </a:ext>
            </a:extLst>
          </p:cNvPr>
          <p:cNvSpPr txBox="1"/>
          <p:nvPr/>
        </p:nvSpPr>
        <p:spPr>
          <a:xfrm>
            <a:off x="11449172" y="4944132"/>
            <a:ext cx="654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6/8</a:t>
            </a:r>
            <a:endParaRPr lang="ko-KR" alt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549C6C-7DAC-4611-B97F-DD4D364B0E2C}"/>
              </a:ext>
            </a:extLst>
          </p:cNvPr>
          <p:cNvSpPr txBox="1"/>
          <p:nvPr/>
        </p:nvSpPr>
        <p:spPr>
          <a:xfrm>
            <a:off x="5496234" y="4905471"/>
            <a:ext cx="654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3/16</a:t>
            </a:r>
            <a:endParaRPr lang="ko-KR" alt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F0FF9F-10DF-4B6F-9852-4B0FDEF923FF}"/>
              </a:ext>
            </a:extLst>
          </p:cNvPr>
          <p:cNvSpPr txBox="1"/>
          <p:nvPr/>
        </p:nvSpPr>
        <p:spPr>
          <a:xfrm>
            <a:off x="6008872" y="4913843"/>
            <a:ext cx="654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3/23</a:t>
            </a:r>
            <a:endParaRPr lang="ko-KR" alt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830F9-038B-4EE8-909F-C907060E3E3E}"/>
              </a:ext>
            </a:extLst>
          </p:cNvPr>
          <p:cNvSpPr txBox="1"/>
          <p:nvPr/>
        </p:nvSpPr>
        <p:spPr>
          <a:xfrm>
            <a:off x="6974295" y="4916145"/>
            <a:ext cx="654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4/6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D1B16109-BF63-435B-8CF9-A01135892705}"/>
              </a:ext>
            </a:extLst>
          </p:cNvPr>
          <p:cNvSpPr/>
          <p:nvPr/>
        </p:nvSpPr>
        <p:spPr>
          <a:xfrm flipV="1">
            <a:off x="6122645" y="2925597"/>
            <a:ext cx="42394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57DAEB93-2B63-4560-ACBE-CC140D89FC49}"/>
              </a:ext>
            </a:extLst>
          </p:cNvPr>
          <p:cNvSpPr/>
          <p:nvPr/>
        </p:nvSpPr>
        <p:spPr>
          <a:xfrm>
            <a:off x="4987912" y="2561894"/>
            <a:ext cx="1108087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D8CF4A9D-BC6B-49B4-B564-4B844301D823}"/>
              </a:ext>
            </a:extLst>
          </p:cNvPr>
          <p:cNvSpPr/>
          <p:nvPr/>
        </p:nvSpPr>
        <p:spPr>
          <a:xfrm>
            <a:off x="6122645" y="3406140"/>
            <a:ext cx="1364537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B9FF5C16-B615-43EC-AA23-A2D8341E25C2}"/>
              </a:ext>
            </a:extLst>
          </p:cNvPr>
          <p:cNvSpPr/>
          <p:nvPr/>
        </p:nvSpPr>
        <p:spPr>
          <a:xfrm>
            <a:off x="7038363" y="3863823"/>
            <a:ext cx="175329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BC2CC8FE-EE33-48D6-A4CB-0D0F0F131C38}"/>
              </a:ext>
            </a:extLst>
          </p:cNvPr>
          <p:cNvSpPr/>
          <p:nvPr/>
        </p:nvSpPr>
        <p:spPr>
          <a:xfrm>
            <a:off x="7470404" y="4275786"/>
            <a:ext cx="2202102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FD890F54-D044-4DB6-AFE1-4C085A987020}"/>
              </a:ext>
            </a:extLst>
          </p:cNvPr>
          <p:cNvSpPr/>
          <p:nvPr/>
        </p:nvSpPr>
        <p:spPr>
          <a:xfrm>
            <a:off x="9284916" y="4673967"/>
            <a:ext cx="2164256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8788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A54FEF-1FDE-4515-9CA8-D63704C8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여기부터는 참고용</a:t>
            </a:r>
          </a:p>
        </p:txBody>
      </p:sp>
    </p:spTree>
    <p:extLst>
      <p:ext uri="{BB962C8B-B14F-4D97-AF65-F5344CB8AC3E}">
        <p14:creationId xmlns:p14="http://schemas.microsoft.com/office/powerpoint/2010/main" val="330663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9E4CC2-E207-4E63-94D5-DD33BFFCA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업무프로세스</a:t>
            </a:r>
            <a:r>
              <a:rPr lang="en-US" altLang="ko-KR" dirty="0"/>
              <a:t>(</a:t>
            </a:r>
            <a:r>
              <a:rPr lang="ko-KR" altLang="en-US" dirty="0"/>
              <a:t>스토리보드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F527F-DA7A-4F1A-8AEE-26503FD81B40}"/>
              </a:ext>
            </a:extLst>
          </p:cNvPr>
          <p:cNvSpPr txBox="1"/>
          <p:nvPr/>
        </p:nvSpPr>
        <p:spPr>
          <a:xfrm>
            <a:off x="9217144" y="1762593"/>
            <a:ext cx="88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관리자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58DE6-6EF0-4D05-A15C-9256B21EF22D}"/>
              </a:ext>
            </a:extLst>
          </p:cNvPr>
          <p:cNvSpPr txBox="1"/>
          <p:nvPr/>
        </p:nvSpPr>
        <p:spPr>
          <a:xfrm>
            <a:off x="5584790" y="1787078"/>
            <a:ext cx="88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회원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C02D69-E977-4A67-8B80-6FF1047F0B95}"/>
              </a:ext>
            </a:extLst>
          </p:cNvPr>
          <p:cNvSpPr txBox="1"/>
          <p:nvPr/>
        </p:nvSpPr>
        <p:spPr>
          <a:xfrm>
            <a:off x="9217144" y="2573162"/>
            <a:ext cx="134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회원관리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93DDC-17BD-410B-992C-CDBD7F4B995B}"/>
              </a:ext>
            </a:extLst>
          </p:cNvPr>
          <p:cNvSpPr txBox="1"/>
          <p:nvPr/>
        </p:nvSpPr>
        <p:spPr>
          <a:xfrm>
            <a:off x="9217144" y="3274343"/>
            <a:ext cx="134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공지사항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C795C-26BF-40CD-A7F6-1B02F72633C3}"/>
              </a:ext>
            </a:extLst>
          </p:cNvPr>
          <p:cNvSpPr txBox="1"/>
          <p:nvPr/>
        </p:nvSpPr>
        <p:spPr>
          <a:xfrm>
            <a:off x="5031948" y="4973972"/>
            <a:ext cx="189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게시글작성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505A52-7936-458C-8641-CEA79B8CD481}"/>
              </a:ext>
            </a:extLst>
          </p:cNvPr>
          <p:cNvSpPr txBox="1"/>
          <p:nvPr/>
        </p:nvSpPr>
        <p:spPr>
          <a:xfrm>
            <a:off x="975601" y="1947259"/>
            <a:ext cx="88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회장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9471D-558D-4ECC-BB88-AEF7C9D741BD}"/>
              </a:ext>
            </a:extLst>
          </p:cNvPr>
          <p:cNvSpPr txBox="1"/>
          <p:nvPr/>
        </p:nvSpPr>
        <p:spPr>
          <a:xfrm>
            <a:off x="975601" y="2573162"/>
            <a:ext cx="255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동호회그룹 참여 승인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1DE9D4-1423-4505-827D-E967618844C4}"/>
              </a:ext>
            </a:extLst>
          </p:cNvPr>
          <p:cNvSpPr txBox="1"/>
          <p:nvPr/>
        </p:nvSpPr>
        <p:spPr>
          <a:xfrm>
            <a:off x="975601" y="3222473"/>
            <a:ext cx="189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게시글작성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8717F-F00F-4827-B510-10924933DDA9}"/>
              </a:ext>
            </a:extLst>
          </p:cNvPr>
          <p:cNvSpPr txBox="1"/>
          <p:nvPr/>
        </p:nvSpPr>
        <p:spPr>
          <a:xfrm>
            <a:off x="5031948" y="5596663"/>
            <a:ext cx="189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동호회 가입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66B0CD-7A45-4B27-AB71-CCA9AE5EA4A7}"/>
              </a:ext>
            </a:extLst>
          </p:cNvPr>
          <p:cNvSpPr txBox="1"/>
          <p:nvPr/>
        </p:nvSpPr>
        <p:spPr>
          <a:xfrm>
            <a:off x="5031948" y="3407139"/>
            <a:ext cx="2858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회원정보수정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아이디 비밀번호 찾기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회원탈퇴</a:t>
            </a:r>
            <a:endParaRPr lang="en-US" altLang="ko-KR" dirty="0"/>
          </a:p>
          <a:p>
            <a:r>
              <a:rPr lang="en-US" altLang="ko-KR" dirty="0"/>
              <a:t>-</a:t>
            </a:r>
          </a:p>
          <a:p>
            <a:endParaRPr lang="en-US" altLang="ko-K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4FF46B-9E16-43BD-9A49-41C441880899}"/>
              </a:ext>
            </a:extLst>
          </p:cNvPr>
          <p:cNvSpPr txBox="1"/>
          <p:nvPr/>
        </p:nvSpPr>
        <p:spPr>
          <a:xfrm>
            <a:off x="5031948" y="2409000"/>
            <a:ext cx="2555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내정보</a:t>
            </a:r>
            <a:endParaRPr lang="en-US" altLang="ko-KR" dirty="0"/>
          </a:p>
          <a:p>
            <a:r>
              <a:rPr lang="en-US" altLang="ko-KR" dirty="0"/>
              <a:t>- </a:t>
            </a:r>
            <a:r>
              <a:rPr lang="ko-KR" altLang="en-US" dirty="0"/>
              <a:t>관심사 선택 수정</a:t>
            </a:r>
            <a:endParaRPr lang="en-US" altLang="ko-KR" dirty="0"/>
          </a:p>
          <a:p>
            <a:pPr marL="285750" indent="-285750">
              <a:buFontTx/>
              <a:buChar char="-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6681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387</Words>
  <Application>Microsoft Office PowerPoint</Application>
  <PresentationFormat>와이드스크린</PresentationFormat>
  <Paragraphs>146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0" baseType="lpstr">
      <vt:lpstr>Kollektif</vt:lpstr>
      <vt:lpstr>나눔스퀘어_ac 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여기부터는 참고용</vt:lpstr>
      <vt:lpstr>업무프로세스(스토리보드)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cil03111@mysg.shingu.ac.kr</dc:creator>
  <cp:lastModifiedBy>userK</cp:lastModifiedBy>
  <cp:revision>15</cp:revision>
  <dcterms:created xsi:type="dcterms:W3CDTF">2021-03-13T04:31:06Z</dcterms:created>
  <dcterms:modified xsi:type="dcterms:W3CDTF">2021-03-15T14:06:50Z</dcterms:modified>
</cp:coreProperties>
</file>