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9" r:id="rId2"/>
    <p:sldId id="273" r:id="rId3"/>
    <p:sldId id="289" r:id="rId4"/>
    <p:sldId id="334" r:id="rId5"/>
    <p:sldId id="290" r:id="rId6"/>
    <p:sldId id="296" r:id="rId7"/>
    <p:sldId id="335" r:id="rId8"/>
    <p:sldId id="336" r:id="rId9"/>
    <p:sldId id="275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153E"/>
    <a:srgbClr val="C783AA"/>
    <a:srgbClr val="8B8497"/>
    <a:srgbClr val="E6E6E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853" autoAdjust="0"/>
    <p:restoredTop sz="94605" autoAdjust="0"/>
  </p:normalViewPr>
  <p:slideViewPr>
    <p:cSldViewPr snapToGrid="0" showGuides="1">
      <p:cViewPr varScale="1">
        <p:scale>
          <a:sx n="71" d="100"/>
          <a:sy n="71" d="100"/>
        </p:scale>
        <p:origin x="-942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8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ED7AD-2CC6-459E-944B-DBCE56E1E494}" type="datetimeFigureOut">
              <a:rPr lang="ko-KR" altLang="en-US" smtClean="0"/>
              <a:pPr/>
              <a:t>3/16/2021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A63B05-5D96-4B19-B20A-1C255FCD07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969185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A63B05-5D96-4B19-B20A-1C255FCD07A2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989442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A63B05-5D96-4B19-B20A-1C255FCD07A2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589127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72F5-D381-45E5-A879-E6C2F4C3AD6C}" type="datetimeFigureOut">
              <a:rPr lang="ko-KR" altLang="en-US" smtClean="0"/>
              <a:pPr/>
              <a:t>3/16/2021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1CAB-1084-41C0-AC92-35288CF7F89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713328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72F5-D381-45E5-A879-E6C2F4C3AD6C}" type="datetimeFigureOut">
              <a:rPr lang="ko-KR" altLang="en-US" smtClean="0"/>
              <a:pPr/>
              <a:t>3/16/2021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1CAB-1084-41C0-AC92-35288CF7F89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78663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72F5-D381-45E5-A879-E6C2F4C3AD6C}" type="datetimeFigureOut">
              <a:rPr lang="ko-KR" altLang="en-US" smtClean="0"/>
              <a:pPr/>
              <a:t>3/16/2021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1CAB-1084-41C0-AC92-35288CF7F89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442387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72F5-D381-45E5-A879-E6C2F4C3AD6C}" type="datetimeFigureOut">
              <a:rPr lang="ko-KR" altLang="en-US" smtClean="0"/>
              <a:pPr/>
              <a:t>3/16/2021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1CAB-1084-41C0-AC92-35288CF7F89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024465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72F5-D381-45E5-A879-E6C2F4C3AD6C}" type="datetimeFigureOut">
              <a:rPr lang="ko-KR" altLang="en-US" smtClean="0"/>
              <a:pPr/>
              <a:t>3/16/2021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1CAB-1084-41C0-AC92-35288CF7F89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465223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72F5-D381-45E5-A879-E6C2F4C3AD6C}" type="datetimeFigureOut">
              <a:rPr lang="ko-KR" altLang="en-US" smtClean="0"/>
              <a:pPr/>
              <a:t>3/16/2021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1CAB-1084-41C0-AC92-35288CF7F89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130018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72F5-D381-45E5-A879-E6C2F4C3AD6C}" type="datetimeFigureOut">
              <a:rPr lang="ko-KR" altLang="en-US" smtClean="0"/>
              <a:pPr/>
              <a:t>3/16/2021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1CAB-1084-41C0-AC92-35288CF7F89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57826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72F5-D381-45E5-A879-E6C2F4C3AD6C}" type="datetimeFigureOut">
              <a:rPr lang="ko-KR" altLang="en-US" smtClean="0"/>
              <a:pPr/>
              <a:t>3/16/2021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1CAB-1084-41C0-AC92-35288CF7F89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145341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72F5-D381-45E5-A879-E6C2F4C3AD6C}" type="datetimeFigureOut">
              <a:rPr lang="ko-KR" altLang="en-US" smtClean="0"/>
              <a:pPr/>
              <a:t>3/16/2021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1CAB-1084-41C0-AC92-35288CF7F89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95503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72F5-D381-45E5-A879-E6C2F4C3AD6C}" type="datetimeFigureOut">
              <a:rPr lang="ko-KR" altLang="en-US" smtClean="0"/>
              <a:pPr/>
              <a:t>3/16/2021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1CAB-1084-41C0-AC92-35288CF7F89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08883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72F5-D381-45E5-A879-E6C2F4C3AD6C}" type="datetimeFigureOut">
              <a:rPr lang="ko-KR" altLang="en-US" smtClean="0"/>
              <a:pPr/>
              <a:t>3/16/2021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1CAB-1084-41C0-AC92-35288CF7F89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032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572F5-D381-45E5-A879-E6C2F4C3AD6C}" type="datetimeFigureOut">
              <a:rPr lang="ko-KR" altLang="en-US" smtClean="0"/>
              <a:pPr/>
              <a:t>3/16/2021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31CAB-1084-41C0-AC92-35288CF7F89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82413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28"/>
            <a:ext cx="12191239" cy="68575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60985" y="2472045"/>
            <a:ext cx="3108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b="1" dirty="0" smtClean="0">
                <a:solidFill>
                  <a:schemeClr val="bg1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프로젝트 구현 제작 발표</a:t>
            </a:r>
            <a:endParaRPr lang="en-US" altLang="ko-KR" sz="3600" b="1" dirty="0">
              <a:solidFill>
                <a:schemeClr val="bg1"/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</p:txBody>
      </p:sp>
      <p:sp>
        <p:nvSpPr>
          <p:cNvPr id="9" name="타원 8"/>
          <p:cNvSpPr/>
          <p:nvPr/>
        </p:nvSpPr>
        <p:spPr>
          <a:xfrm>
            <a:off x="4224154" y="1663175"/>
            <a:ext cx="3742928" cy="3742928"/>
          </a:xfrm>
          <a:prstGeom prst="ellipse">
            <a:avLst/>
          </a:prstGeom>
          <a:solidFill>
            <a:schemeClr val="bg1">
              <a:alpha val="1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타원 7"/>
          <p:cNvSpPr/>
          <p:nvPr/>
        </p:nvSpPr>
        <p:spPr>
          <a:xfrm>
            <a:off x="4371991" y="1802301"/>
            <a:ext cx="3447256" cy="3447256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347658" y="3985792"/>
            <a:ext cx="1523174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 </a:t>
            </a:r>
            <a:r>
              <a:rPr lang="en-US" altLang="ko-KR" sz="2000" b="1" dirty="0" smtClean="0">
                <a:solidFill>
                  <a:schemeClr val="bg1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4</a:t>
            </a:r>
            <a:r>
              <a:rPr lang="ko-KR" altLang="en-US" sz="2000" b="1" dirty="0" smtClean="0">
                <a:solidFill>
                  <a:schemeClr val="bg1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조</a:t>
            </a:r>
            <a:endParaRPr lang="en-US" altLang="ko-KR" sz="2000" b="1" dirty="0">
              <a:solidFill>
                <a:schemeClr val="bg1"/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  <a:p>
            <a:r>
              <a:rPr lang="ko-KR" altLang="en-US" sz="1600" b="1" dirty="0" smtClean="0">
                <a:solidFill>
                  <a:schemeClr val="bg1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고기현</a:t>
            </a:r>
            <a:r>
              <a:rPr lang="en-US" altLang="ko-KR" sz="1600" b="1" dirty="0" smtClean="0">
                <a:solidFill>
                  <a:schemeClr val="bg1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, </a:t>
            </a:r>
            <a:r>
              <a:rPr lang="ko-KR" altLang="en-US" sz="1600" b="1" dirty="0" smtClean="0">
                <a:solidFill>
                  <a:schemeClr val="bg1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이우진</a:t>
            </a:r>
            <a:endParaRPr lang="en-US" altLang="ko-KR" sz="1600" b="1" dirty="0" smtClean="0">
              <a:solidFill>
                <a:schemeClr val="bg1"/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  <a:p>
            <a:r>
              <a:rPr lang="ko-KR" altLang="en-US" sz="1600" b="1" dirty="0" smtClean="0">
                <a:solidFill>
                  <a:schemeClr val="bg1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남기진</a:t>
            </a:r>
            <a:r>
              <a:rPr lang="en-US" altLang="ko-KR" sz="1600" b="1" dirty="0" smtClean="0">
                <a:solidFill>
                  <a:schemeClr val="bg1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, </a:t>
            </a:r>
            <a:r>
              <a:rPr lang="ko-KR" altLang="en-US" sz="1600" b="1" dirty="0" smtClean="0">
                <a:solidFill>
                  <a:schemeClr val="bg1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이진수</a:t>
            </a:r>
            <a:endParaRPr lang="ko-KR" altLang="en-US" sz="1600" b="1" dirty="0">
              <a:solidFill>
                <a:schemeClr val="bg1"/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</p:txBody>
      </p:sp>
      <p:cxnSp>
        <p:nvCxnSpPr>
          <p:cNvPr id="12" name="직선 연결선 11"/>
          <p:cNvCxnSpPr/>
          <p:nvPr/>
        </p:nvCxnSpPr>
        <p:spPr>
          <a:xfrm>
            <a:off x="4811438" y="3860800"/>
            <a:ext cx="2569124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2602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1" y="0"/>
            <a:ext cx="12191239" cy="6857572"/>
          </a:xfrm>
          <a:prstGeom prst="rect">
            <a:avLst/>
          </a:prstGeom>
        </p:spPr>
      </p:pic>
      <p:sp>
        <p:nvSpPr>
          <p:cNvPr id="11" name="사다리꼴 10"/>
          <p:cNvSpPr/>
          <p:nvPr/>
        </p:nvSpPr>
        <p:spPr>
          <a:xfrm>
            <a:off x="-2552700" y="15754"/>
            <a:ext cx="8852187" cy="6858000"/>
          </a:xfrm>
          <a:prstGeom prst="trapezoid">
            <a:avLst>
              <a:gd name="adj" fmla="val 37136"/>
            </a:avLst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4" name="그룹 33"/>
          <p:cNvGrpSpPr/>
          <p:nvPr/>
        </p:nvGrpSpPr>
        <p:grpSpPr>
          <a:xfrm>
            <a:off x="3855173" y="1606461"/>
            <a:ext cx="2991702" cy="3516923"/>
            <a:chOff x="3383467" y="2369731"/>
            <a:chExt cx="2991702" cy="3585473"/>
          </a:xfrm>
        </p:grpSpPr>
        <p:sp>
          <p:nvSpPr>
            <p:cNvPr id="19" name="TextBox 18"/>
            <p:cNvSpPr txBox="1"/>
            <p:nvPr/>
          </p:nvSpPr>
          <p:spPr>
            <a:xfrm>
              <a:off x="3383467" y="2369731"/>
              <a:ext cx="7360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b="1" i="1" dirty="0">
                  <a:solidFill>
                    <a:schemeClr val="bg1"/>
                  </a:solidFill>
                  <a:latin typeface="조선일보명조" panose="02030304000000000000" pitchFamily="18" charset="-127"/>
                  <a:ea typeface="조선일보명조" panose="02030304000000000000" pitchFamily="18" charset="-127"/>
                  <a:cs typeface="조선일보명조" panose="02030304000000000000" pitchFamily="18" charset="-127"/>
                </a:rPr>
                <a:t>01.</a:t>
              </a:r>
              <a:endParaRPr lang="ko-KR" altLang="en-US" sz="3600" b="1" i="1" dirty="0">
                <a:solidFill>
                  <a:schemeClr val="bg1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699959" y="3349445"/>
              <a:ext cx="7360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b="1" i="1" dirty="0">
                  <a:solidFill>
                    <a:schemeClr val="bg1"/>
                  </a:solidFill>
                  <a:latin typeface="조선일보명조" panose="02030304000000000000" pitchFamily="18" charset="-127"/>
                  <a:ea typeface="조선일보명조" panose="02030304000000000000" pitchFamily="18" charset="-127"/>
                  <a:cs typeface="조선일보명조" panose="02030304000000000000" pitchFamily="18" charset="-127"/>
                </a:rPr>
                <a:t>02.</a:t>
              </a:r>
              <a:endParaRPr lang="ko-KR" altLang="en-US" sz="3600" b="1" i="1" dirty="0">
                <a:solidFill>
                  <a:schemeClr val="bg1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16451" y="4329159"/>
              <a:ext cx="7360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b="1" i="1" dirty="0">
                  <a:solidFill>
                    <a:schemeClr val="bg1"/>
                  </a:solidFill>
                  <a:latin typeface="조선일보명조" panose="02030304000000000000" pitchFamily="18" charset="-127"/>
                  <a:ea typeface="조선일보명조" panose="02030304000000000000" pitchFamily="18" charset="-127"/>
                  <a:cs typeface="조선일보명조" panose="02030304000000000000" pitchFamily="18" charset="-127"/>
                </a:rPr>
                <a:t>03.</a:t>
              </a:r>
              <a:endParaRPr lang="ko-KR" altLang="en-US" sz="3600" b="1" i="1" dirty="0">
                <a:solidFill>
                  <a:schemeClr val="bg1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332943" y="5308873"/>
              <a:ext cx="7360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b="1" i="1" dirty="0">
                  <a:solidFill>
                    <a:schemeClr val="bg1"/>
                  </a:solidFill>
                  <a:latin typeface="조선일보명조" panose="02030304000000000000" pitchFamily="18" charset="-127"/>
                  <a:ea typeface="조선일보명조" panose="02030304000000000000" pitchFamily="18" charset="-127"/>
                  <a:cs typeface="조선일보명조" panose="02030304000000000000" pitchFamily="18" charset="-127"/>
                </a:rPr>
                <a:t>04.</a:t>
              </a:r>
              <a:endParaRPr lang="ko-KR" altLang="en-US" sz="3600" b="1" i="1" dirty="0">
                <a:solidFill>
                  <a:schemeClr val="bg1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194922" y="2492841"/>
              <a:ext cx="1210588" cy="4079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dirty="0" smtClean="0">
                  <a:solidFill>
                    <a:schemeClr val="bg1"/>
                  </a:solidFill>
                  <a:latin typeface="조선일보명조" panose="02030304000000000000" pitchFamily="18" charset="-127"/>
                  <a:ea typeface="조선일보명조" panose="02030304000000000000" pitchFamily="18" charset="-127"/>
                  <a:cs typeface="조선일보명조" panose="02030304000000000000" pitchFamily="18" charset="-127"/>
                </a:rPr>
                <a:t>문제인식</a:t>
              </a:r>
              <a:endParaRPr lang="ko-KR" altLang="en-US" sz="2000" dirty="0">
                <a:solidFill>
                  <a:schemeClr val="bg1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509246" y="3510716"/>
              <a:ext cx="1865923" cy="4079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000" dirty="0" smtClean="0">
                  <a:solidFill>
                    <a:schemeClr val="bg1"/>
                  </a:solidFill>
                  <a:latin typeface="조선일보명조" panose="02030304000000000000" pitchFamily="18" charset="-127"/>
                  <a:ea typeface="조선일보명조" panose="02030304000000000000" pitchFamily="18" charset="-127"/>
                  <a:cs typeface="조선일보명조" panose="02030304000000000000" pitchFamily="18" charset="-127"/>
                </a:rPr>
                <a:t>팀 구성 </a:t>
              </a:r>
              <a:endParaRPr lang="ko-KR" altLang="en-US" sz="2000" dirty="0">
                <a:solidFill>
                  <a:schemeClr val="bg1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846015" y="4452269"/>
              <a:ext cx="1295547" cy="4079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dirty="0" smtClean="0">
                  <a:solidFill>
                    <a:schemeClr val="bg1"/>
                  </a:solidFill>
                  <a:latin typeface="조선일보명조" panose="02030304000000000000" pitchFamily="18" charset="-127"/>
                  <a:ea typeface="조선일보명조" panose="02030304000000000000" pitchFamily="18" charset="-127"/>
                  <a:cs typeface="조선일보명조" panose="02030304000000000000" pitchFamily="18" charset="-127"/>
                </a:rPr>
                <a:t>개발 방법</a:t>
              </a:r>
              <a:endParaRPr lang="ko-KR" altLang="en-US" sz="2000" dirty="0">
                <a:solidFill>
                  <a:schemeClr val="bg1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186676" y="5431983"/>
              <a:ext cx="954107" cy="4079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dirty="0" err="1" smtClean="0">
                  <a:solidFill>
                    <a:schemeClr val="bg1"/>
                  </a:solidFill>
                  <a:latin typeface="조선일보명조" panose="02030304000000000000" pitchFamily="18" charset="-127"/>
                  <a:ea typeface="조선일보명조" panose="02030304000000000000" pitchFamily="18" charset="-127"/>
                  <a:cs typeface="조선일보명조" panose="02030304000000000000" pitchFamily="18" charset="-127"/>
                </a:rPr>
                <a:t>확장성</a:t>
              </a:r>
              <a:endParaRPr lang="ko-KR" altLang="en-US" sz="2000" dirty="0">
                <a:solidFill>
                  <a:schemeClr val="bg1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479425" y="388257"/>
            <a:ext cx="19399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600" b="1" dirty="0">
                <a:solidFill>
                  <a:schemeClr val="bg1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.contents</a:t>
            </a:r>
            <a:endParaRPr lang="ko-KR" altLang="en-US" sz="3600" b="1" dirty="0">
              <a:solidFill>
                <a:schemeClr val="bg1"/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02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28"/>
            <a:ext cx="12191239" cy="68575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0" y="285750"/>
            <a:ext cx="41216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1-1. </a:t>
            </a:r>
            <a:r>
              <a:rPr lang="ko-KR" altLang="en-US" sz="3200" b="1" dirty="0" smtClean="0">
                <a:solidFill>
                  <a:schemeClr val="bg1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아이템 개발동기</a:t>
            </a:r>
            <a:endParaRPr lang="ko-KR" altLang="en-US" sz="3200" b="1" dirty="0">
              <a:solidFill>
                <a:schemeClr val="bg1"/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</p:txBody>
      </p:sp>
      <p:sp>
        <p:nvSpPr>
          <p:cNvPr id="8" name="아래쪽 화살표 7"/>
          <p:cNvSpPr/>
          <p:nvPr/>
        </p:nvSpPr>
        <p:spPr>
          <a:xfrm>
            <a:off x="12678508" y="578137"/>
            <a:ext cx="45719" cy="45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1569847" y="2017057"/>
            <a:ext cx="8159606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2400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코로나 </a:t>
            </a:r>
            <a:r>
              <a:rPr lang="en-US" altLang="ko-KR" sz="2400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19, </a:t>
            </a:r>
            <a:r>
              <a:rPr lang="ko-KR" altLang="en-US" sz="2400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취업난</a:t>
            </a:r>
            <a:r>
              <a:rPr lang="en-US" altLang="ko-KR" sz="2400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, </a:t>
            </a:r>
            <a:r>
              <a:rPr lang="ko-KR" altLang="en-US" sz="2400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도박중독 등등 과 </a:t>
            </a:r>
            <a:r>
              <a:rPr lang="ko-KR" altLang="en-US" sz="2400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같은</a:t>
            </a:r>
            <a:endParaRPr lang="en-US" altLang="ko-KR" sz="2400" dirty="0" smtClean="0">
              <a:solidFill>
                <a:schemeClr val="bg1"/>
              </a:solidFill>
              <a:latin typeface="210 맨발의청춘 L" pitchFamily="18" charset="-127"/>
              <a:ea typeface="210 맨발의청춘 L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2400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고민이 있는 사람이 급증함에 따라 자살율이 높아 지고 있습니다</a:t>
            </a:r>
            <a:r>
              <a:rPr lang="en-US" altLang="ko-KR" sz="2400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ko-KR" altLang="en-US" sz="2400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이에 힘들어 하는 사람들에게 상담을 해줘</a:t>
            </a:r>
            <a:endParaRPr lang="en-US" altLang="ko-KR" sz="2400" dirty="0" smtClean="0">
              <a:solidFill>
                <a:schemeClr val="bg1"/>
              </a:solidFill>
              <a:latin typeface="210 맨발의청춘 L" pitchFamily="18" charset="-127"/>
              <a:ea typeface="210 맨발의청춘 L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2400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심적 지침을 해결해줘보자 라는 취지로 만들어 보았습니다</a:t>
            </a:r>
            <a:endParaRPr lang="ko-KR" altLang="en-US" sz="2400" dirty="0">
              <a:solidFill>
                <a:schemeClr val="bg1"/>
              </a:solidFill>
              <a:latin typeface="210 맨발의청춘 L" pitchFamily="18" charset="-127"/>
              <a:ea typeface="210 맨발의청춘 L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9053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28"/>
            <a:ext cx="12191239" cy="68575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0" y="285750"/>
            <a:ext cx="55980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1-2. </a:t>
            </a:r>
            <a:r>
              <a:rPr lang="ko-KR" altLang="en-US" sz="3200" b="1" dirty="0" smtClean="0">
                <a:solidFill>
                  <a:schemeClr val="bg1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유사아이템 검색 및 분석</a:t>
            </a:r>
            <a:endParaRPr lang="ko-KR" altLang="en-US" sz="3200" b="1" dirty="0">
              <a:solidFill>
                <a:schemeClr val="bg1"/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</p:txBody>
      </p:sp>
      <p:sp>
        <p:nvSpPr>
          <p:cNvPr id="8" name="아래쪽 화살표 7"/>
          <p:cNvSpPr/>
          <p:nvPr/>
        </p:nvSpPr>
        <p:spPr>
          <a:xfrm>
            <a:off x="12678508" y="578137"/>
            <a:ext cx="45719" cy="45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6" name="그룹 5"/>
          <p:cNvGrpSpPr/>
          <p:nvPr/>
        </p:nvGrpSpPr>
        <p:grpSpPr>
          <a:xfrm>
            <a:off x="6562262" y="1271836"/>
            <a:ext cx="3434093" cy="2376864"/>
            <a:chOff x="4079807" y="2743200"/>
            <a:chExt cx="3434093" cy="2376864"/>
          </a:xfrm>
        </p:grpSpPr>
        <p:grpSp>
          <p:nvGrpSpPr>
            <p:cNvPr id="7" name="그룹 5"/>
            <p:cNvGrpSpPr/>
            <p:nvPr/>
          </p:nvGrpSpPr>
          <p:grpSpPr>
            <a:xfrm>
              <a:off x="4079807" y="2743200"/>
              <a:ext cx="3434093" cy="2376864"/>
              <a:chOff x="6431257" y="1116364"/>
              <a:chExt cx="4509112" cy="4355690"/>
            </a:xfrm>
          </p:grpSpPr>
          <p:sp>
            <p:nvSpPr>
              <p:cNvPr id="11" name="직사각형 10"/>
              <p:cNvSpPr/>
              <p:nvPr/>
            </p:nvSpPr>
            <p:spPr>
              <a:xfrm>
                <a:off x="6431257" y="3174412"/>
                <a:ext cx="4434998" cy="8460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fontAlgn="t"/>
                <a:r>
                  <a:rPr lang="ko-KR" altLang="en-US" sz="2400" dirty="0" smtClean="0"/>
                  <a:t>           </a:t>
                </a:r>
                <a:endParaRPr lang="en-US" altLang="ko-KR" sz="2400" dirty="0"/>
              </a:p>
            </p:txBody>
          </p:sp>
          <p:grpSp>
            <p:nvGrpSpPr>
              <p:cNvPr id="12" name="그룹 15"/>
              <p:cNvGrpSpPr/>
              <p:nvPr/>
            </p:nvGrpSpPr>
            <p:grpSpPr>
              <a:xfrm>
                <a:off x="6663336" y="1116364"/>
                <a:ext cx="4277033" cy="4355690"/>
                <a:chOff x="6663336" y="1116364"/>
                <a:chExt cx="4277033" cy="4355690"/>
              </a:xfrm>
            </p:grpSpPr>
            <p:sp>
              <p:nvSpPr>
                <p:cNvPr id="13" name="사각형: 둥근 모서리 5">
                  <a:extLst>
                    <a:ext uri="{FF2B5EF4-FFF2-40B4-BE49-F238E27FC236}">
                      <a16:creationId xmlns:a16="http://schemas.microsoft.com/office/drawing/2014/main" xmlns="" id="{1D4CDEE7-D7C4-4D92-8A8D-82EB468D9FC9}"/>
                    </a:ext>
                  </a:extLst>
                </p:cNvPr>
                <p:cNvSpPr/>
                <p:nvPr/>
              </p:nvSpPr>
              <p:spPr>
                <a:xfrm>
                  <a:off x="6663336" y="1116364"/>
                  <a:ext cx="4277033" cy="4355690"/>
                </a:xfrm>
                <a:prstGeom prst="roundRect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14" name="직선 연결선 13">
                  <a:extLst>
                    <a:ext uri="{FF2B5EF4-FFF2-40B4-BE49-F238E27FC236}">
                      <a16:creationId xmlns:a16="http://schemas.microsoft.com/office/drawing/2014/main" xmlns="" id="{4CD5D4B8-9028-492D-AA3B-D951DF19D126}"/>
                    </a:ext>
                  </a:extLst>
                </p:cNvPr>
                <p:cNvCxnSpPr/>
                <p:nvPr/>
              </p:nvCxnSpPr>
              <p:spPr>
                <a:xfrm>
                  <a:off x="7098509" y="2231923"/>
                  <a:ext cx="3175820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9" name="TextBox 8"/>
            <p:cNvSpPr txBox="1"/>
            <p:nvPr/>
          </p:nvSpPr>
          <p:spPr>
            <a:xfrm>
              <a:off x="4782543" y="2861791"/>
              <a:ext cx="21403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400" smtClean="0">
                  <a:solidFill>
                    <a:schemeClr val="bg1"/>
                  </a:solidFill>
                </a:rPr>
                <a:t>원격 심리상담</a:t>
              </a:r>
              <a:endParaRPr lang="ko-KR" altLang="en-US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6992982" y="2229395"/>
            <a:ext cx="24657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상담을 해주는 </a:t>
            </a:r>
            <a:r>
              <a:rPr lang="ko-KR" altLang="en-US" dirty="0" err="1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어플을</a:t>
            </a:r>
            <a:endParaRPr lang="en-US" altLang="ko-KR" dirty="0" smtClean="0">
              <a:solidFill>
                <a:schemeClr val="bg1"/>
              </a:solidFill>
              <a:latin typeface="210 맨발의청춘 L" pitchFamily="18" charset="-127"/>
              <a:ea typeface="210 맨발의청춘 L" pitchFamily="18" charset="-127"/>
            </a:endParaRPr>
          </a:p>
          <a:p>
            <a:r>
              <a:rPr lang="ko-KR" altLang="en-US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소개</a:t>
            </a:r>
            <a:r>
              <a:rPr lang="en-US" altLang="ko-KR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, </a:t>
            </a:r>
            <a:r>
              <a:rPr lang="ko-KR" altLang="en-US" dirty="0" err="1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어플을</a:t>
            </a:r>
            <a:r>
              <a:rPr lang="ko-KR" altLang="en-US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 </a:t>
            </a:r>
            <a:r>
              <a:rPr lang="ko-KR" altLang="en-US" dirty="0" err="1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설치해야함</a:t>
            </a:r>
            <a:endParaRPr lang="ko-KR" altLang="en-US" dirty="0">
              <a:solidFill>
                <a:schemeClr val="bg1"/>
              </a:solidFill>
              <a:latin typeface="210 맨발의청춘 L" pitchFamily="18" charset="-127"/>
              <a:ea typeface="210 맨발의청춘 L" pitchFamily="18" charset="-127"/>
            </a:endParaRPr>
          </a:p>
        </p:txBody>
      </p:sp>
      <p:grpSp>
        <p:nvGrpSpPr>
          <p:cNvPr id="17" name="그룹 16"/>
          <p:cNvGrpSpPr/>
          <p:nvPr/>
        </p:nvGrpSpPr>
        <p:grpSpPr>
          <a:xfrm>
            <a:off x="1872697" y="1302317"/>
            <a:ext cx="3434093" cy="2376864"/>
            <a:chOff x="4079807" y="2743200"/>
            <a:chExt cx="3434093" cy="2376864"/>
          </a:xfrm>
        </p:grpSpPr>
        <p:grpSp>
          <p:nvGrpSpPr>
            <p:cNvPr id="18" name="그룹 5"/>
            <p:cNvGrpSpPr/>
            <p:nvPr/>
          </p:nvGrpSpPr>
          <p:grpSpPr>
            <a:xfrm>
              <a:off x="4079807" y="2743200"/>
              <a:ext cx="3434093" cy="2376864"/>
              <a:chOff x="6431257" y="1116364"/>
              <a:chExt cx="4509112" cy="4355690"/>
            </a:xfrm>
          </p:grpSpPr>
          <p:sp>
            <p:nvSpPr>
              <p:cNvPr id="20" name="직사각형 19"/>
              <p:cNvSpPr/>
              <p:nvPr/>
            </p:nvSpPr>
            <p:spPr>
              <a:xfrm>
                <a:off x="6431257" y="3174412"/>
                <a:ext cx="4434998" cy="8460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fontAlgn="t"/>
                <a:r>
                  <a:rPr lang="ko-KR" altLang="en-US" sz="2400" dirty="0" smtClean="0"/>
                  <a:t>           </a:t>
                </a:r>
                <a:endParaRPr lang="en-US" altLang="ko-KR" sz="2400" dirty="0"/>
              </a:p>
            </p:txBody>
          </p:sp>
          <p:grpSp>
            <p:nvGrpSpPr>
              <p:cNvPr id="21" name="그룹 15"/>
              <p:cNvGrpSpPr/>
              <p:nvPr/>
            </p:nvGrpSpPr>
            <p:grpSpPr>
              <a:xfrm>
                <a:off x="6663336" y="1116364"/>
                <a:ext cx="4277033" cy="4355690"/>
                <a:chOff x="6663336" y="1116364"/>
                <a:chExt cx="4277033" cy="4355690"/>
              </a:xfrm>
            </p:grpSpPr>
            <p:sp>
              <p:nvSpPr>
                <p:cNvPr id="22" name="사각형: 둥근 모서리 5">
                  <a:extLst>
                    <a:ext uri="{FF2B5EF4-FFF2-40B4-BE49-F238E27FC236}">
                      <a16:creationId xmlns:a16="http://schemas.microsoft.com/office/drawing/2014/main" xmlns="" id="{1D4CDEE7-D7C4-4D92-8A8D-82EB468D9FC9}"/>
                    </a:ext>
                  </a:extLst>
                </p:cNvPr>
                <p:cNvSpPr/>
                <p:nvPr/>
              </p:nvSpPr>
              <p:spPr>
                <a:xfrm>
                  <a:off x="6663336" y="1116364"/>
                  <a:ext cx="4277033" cy="4355690"/>
                </a:xfrm>
                <a:prstGeom prst="roundRect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23" name="직선 연결선 22">
                  <a:extLst>
                    <a:ext uri="{FF2B5EF4-FFF2-40B4-BE49-F238E27FC236}">
                      <a16:creationId xmlns:a16="http://schemas.microsoft.com/office/drawing/2014/main" xmlns="" id="{4CD5D4B8-9028-492D-AA3B-D951DF19D126}"/>
                    </a:ext>
                  </a:extLst>
                </p:cNvPr>
                <p:cNvCxnSpPr/>
                <p:nvPr/>
              </p:nvCxnSpPr>
              <p:spPr>
                <a:xfrm>
                  <a:off x="7098509" y="2231923"/>
                  <a:ext cx="3175820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9" name="TextBox 18"/>
            <p:cNvSpPr txBox="1"/>
            <p:nvPr/>
          </p:nvSpPr>
          <p:spPr>
            <a:xfrm>
              <a:off x="5418269" y="2853083"/>
              <a:ext cx="8643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400" dirty="0" smtClean="0">
                  <a:solidFill>
                    <a:schemeClr val="bg1"/>
                  </a:solidFill>
                </a:rPr>
                <a:t>1388</a:t>
              </a:r>
              <a:endParaRPr lang="ko-KR" altLang="en-US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2240023" y="2209161"/>
            <a:ext cx="28103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정부에서 지원하는 사업으로</a:t>
            </a:r>
            <a:endParaRPr lang="en-US" altLang="ko-KR" dirty="0" smtClean="0">
              <a:solidFill>
                <a:schemeClr val="bg1"/>
              </a:solidFill>
              <a:latin typeface="210 맨발의청춘 L" pitchFamily="18" charset="-127"/>
              <a:ea typeface="210 맨발의청춘 L" pitchFamily="18" charset="-127"/>
            </a:endParaRPr>
          </a:p>
          <a:p>
            <a:r>
              <a:rPr lang="ko-KR" altLang="en-US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무료로 전화</a:t>
            </a:r>
            <a:r>
              <a:rPr lang="en-US" altLang="ko-KR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, </a:t>
            </a:r>
            <a:r>
              <a:rPr lang="ko-KR" altLang="en-US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문자</a:t>
            </a:r>
            <a:r>
              <a:rPr lang="en-US" altLang="ko-KR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, </a:t>
            </a:r>
            <a:r>
              <a:rPr lang="ko-KR" altLang="en-US" dirty="0" err="1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댓글</a:t>
            </a:r>
            <a:r>
              <a:rPr lang="en-US" altLang="ko-KR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, </a:t>
            </a:r>
          </a:p>
          <a:p>
            <a:r>
              <a:rPr lang="ko-KR" altLang="en-US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게시판상담이 가능</a:t>
            </a:r>
            <a:endParaRPr lang="ko-KR" altLang="en-US" dirty="0">
              <a:solidFill>
                <a:schemeClr val="bg1"/>
              </a:solidFill>
              <a:latin typeface="210 맨발의청춘 L" pitchFamily="18" charset="-127"/>
              <a:ea typeface="210 맨발의청춘 L" pitchFamily="18" charset="-127"/>
            </a:endParaRPr>
          </a:p>
        </p:txBody>
      </p:sp>
      <p:grpSp>
        <p:nvGrpSpPr>
          <p:cNvPr id="25" name="그룹 24"/>
          <p:cNvGrpSpPr/>
          <p:nvPr/>
        </p:nvGrpSpPr>
        <p:grpSpPr>
          <a:xfrm>
            <a:off x="4271908" y="3988910"/>
            <a:ext cx="3434093" cy="2376864"/>
            <a:chOff x="4079807" y="2743200"/>
            <a:chExt cx="3434093" cy="2376864"/>
          </a:xfrm>
        </p:grpSpPr>
        <p:grpSp>
          <p:nvGrpSpPr>
            <p:cNvPr id="26" name="그룹 5"/>
            <p:cNvGrpSpPr/>
            <p:nvPr/>
          </p:nvGrpSpPr>
          <p:grpSpPr>
            <a:xfrm>
              <a:off x="4079807" y="2743200"/>
              <a:ext cx="3434093" cy="2376864"/>
              <a:chOff x="6431257" y="1116364"/>
              <a:chExt cx="4509112" cy="4355690"/>
            </a:xfrm>
          </p:grpSpPr>
          <p:sp>
            <p:nvSpPr>
              <p:cNvPr id="28" name="직사각형 27"/>
              <p:cNvSpPr/>
              <p:nvPr/>
            </p:nvSpPr>
            <p:spPr>
              <a:xfrm>
                <a:off x="6431257" y="3174412"/>
                <a:ext cx="4434998" cy="8460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fontAlgn="t"/>
                <a:r>
                  <a:rPr lang="ko-KR" altLang="en-US" sz="2400" dirty="0" smtClean="0"/>
                  <a:t>           </a:t>
                </a:r>
                <a:endParaRPr lang="en-US" altLang="ko-KR" sz="2400" dirty="0"/>
              </a:p>
            </p:txBody>
          </p:sp>
          <p:grpSp>
            <p:nvGrpSpPr>
              <p:cNvPr id="29" name="그룹 15"/>
              <p:cNvGrpSpPr/>
              <p:nvPr/>
            </p:nvGrpSpPr>
            <p:grpSpPr>
              <a:xfrm>
                <a:off x="6663336" y="1116364"/>
                <a:ext cx="4277033" cy="4355690"/>
                <a:chOff x="6663336" y="1116364"/>
                <a:chExt cx="4277033" cy="4355690"/>
              </a:xfrm>
            </p:grpSpPr>
            <p:sp>
              <p:nvSpPr>
                <p:cNvPr id="30" name="사각형: 둥근 모서리 5">
                  <a:extLst>
                    <a:ext uri="{FF2B5EF4-FFF2-40B4-BE49-F238E27FC236}">
                      <a16:creationId xmlns:a16="http://schemas.microsoft.com/office/drawing/2014/main" xmlns="" id="{1D4CDEE7-D7C4-4D92-8A8D-82EB468D9FC9}"/>
                    </a:ext>
                  </a:extLst>
                </p:cNvPr>
                <p:cNvSpPr/>
                <p:nvPr/>
              </p:nvSpPr>
              <p:spPr>
                <a:xfrm>
                  <a:off x="6663336" y="1116364"/>
                  <a:ext cx="4277033" cy="4355690"/>
                </a:xfrm>
                <a:prstGeom prst="roundRect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31" name="직선 연결선 30">
                  <a:extLst>
                    <a:ext uri="{FF2B5EF4-FFF2-40B4-BE49-F238E27FC236}">
                      <a16:creationId xmlns:a16="http://schemas.microsoft.com/office/drawing/2014/main" xmlns="" id="{4CD5D4B8-9028-492D-AA3B-D951DF19D126}"/>
                    </a:ext>
                  </a:extLst>
                </p:cNvPr>
                <p:cNvCxnSpPr/>
                <p:nvPr/>
              </p:nvCxnSpPr>
              <p:spPr>
                <a:xfrm>
                  <a:off x="7098509" y="2231923"/>
                  <a:ext cx="3175820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7" name="TextBox 26"/>
            <p:cNvSpPr txBox="1"/>
            <p:nvPr/>
          </p:nvSpPr>
          <p:spPr>
            <a:xfrm>
              <a:off x="4878337" y="2835665"/>
              <a:ext cx="20313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400" smtClean="0">
                  <a:solidFill>
                    <a:schemeClr val="bg1"/>
                  </a:solidFill>
                </a:rPr>
                <a:t>허그맘허그인</a:t>
              </a:r>
              <a:endParaRPr lang="ko-KR" altLang="en-US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4628607" y="4759235"/>
            <a:ext cx="29450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사설 상담센터</a:t>
            </a:r>
            <a:r>
              <a:rPr lang="en-US" altLang="ko-KR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, </a:t>
            </a:r>
            <a:r>
              <a:rPr lang="ko-KR" altLang="en-US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여러 전문가를</a:t>
            </a:r>
            <a:endParaRPr lang="en-US" altLang="ko-KR" dirty="0" smtClean="0">
              <a:solidFill>
                <a:schemeClr val="bg1"/>
              </a:solidFill>
              <a:latin typeface="210 맨발의청춘 L" pitchFamily="18" charset="-127"/>
              <a:ea typeface="210 맨발의청춘 L" pitchFamily="18" charset="-127"/>
            </a:endParaRPr>
          </a:p>
          <a:p>
            <a:r>
              <a:rPr lang="ko-KR" altLang="en-US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소개해주며 다양한 연령대의</a:t>
            </a:r>
            <a:endParaRPr lang="en-US" altLang="ko-KR" dirty="0" smtClean="0">
              <a:solidFill>
                <a:schemeClr val="bg1"/>
              </a:solidFill>
              <a:latin typeface="210 맨발의청춘 L" pitchFamily="18" charset="-127"/>
              <a:ea typeface="210 맨발의청춘 L" pitchFamily="18" charset="-127"/>
            </a:endParaRPr>
          </a:p>
          <a:p>
            <a:r>
              <a:rPr lang="ko-KR" altLang="en-US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상담이 가능</a:t>
            </a:r>
            <a:r>
              <a:rPr lang="en-US" altLang="ko-KR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.</a:t>
            </a:r>
          </a:p>
          <a:p>
            <a:r>
              <a:rPr lang="ko-KR" altLang="en-US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다만 무료가 아닌 비용 부담</a:t>
            </a:r>
            <a:endParaRPr lang="ko-KR" altLang="en-US" dirty="0">
              <a:solidFill>
                <a:schemeClr val="bg1"/>
              </a:solidFill>
              <a:latin typeface="210 맨발의청춘 L" pitchFamily="18" charset="-127"/>
              <a:ea typeface="210 맨발의청춘 L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905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1" y="0"/>
            <a:ext cx="12191239" cy="68575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0" y="285750"/>
            <a:ext cx="21259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02. </a:t>
            </a:r>
            <a:r>
              <a:rPr lang="ko-KR" altLang="en-US" sz="3200" b="1" dirty="0" err="1" smtClean="0">
                <a:solidFill>
                  <a:schemeClr val="bg1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팀구성</a:t>
            </a:r>
            <a:endParaRPr lang="ko-KR" altLang="en-US" sz="3200" b="1" dirty="0">
              <a:solidFill>
                <a:schemeClr val="bg1"/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</p:txBody>
      </p:sp>
      <p:sp>
        <p:nvSpPr>
          <p:cNvPr id="8" name="아래쪽 화살표 7"/>
          <p:cNvSpPr/>
          <p:nvPr/>
        </p:nvSpPr>
        <p:spPr>
          <a:xfrm>
            <a:off x="12678508" y="578137"/>
            <a:ext cx="45719" cy="45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1" name="그룹 20"/>
          <p:cNvGrpSpPr/>
          <p:nvPr/>
        </p:nvGrpSpPr>
        <p:grpSpPr>
          <a:xfrm>
            <a:off x="1659337" y="1385047"/>
            <a:ext cx="3434093" cy="2376864"/>
            <a:chOff x="4079807" y="2743200"/>
            <a:chExt cx="3434093" cy="2376864"/>
          </a:xfrm>
        </p:grpSpPr>
        <p:grpSp>
          <p:nvGrpSpPr>
            <p:cNvPr id="6" name="그룹 5"/>
            <p:cNvGrpSpPr/>
            <p:nvPr/>
          </p:nvGrpSpPr>
          <p:grpSpPr>
            <a:xfrm>
              <a:off x="4079807" y="2743200"/>
              <a:ext cx="3434093" cy="2376864"/>
              <a:chOff x="6431257" y="1116364"/>
              <a:chExt cx="4509112" cy="4355690"/>
            </a:xfrm>
          </p:grpSpPr>
          <p:sp>
            <p:nvSpPr>
              <p:cNvPr id="7" name="직사각형 6"/>
              <p:cNvSpPr/>
              <p:nvPr/>
            </p:nvSpPr>
            <p:spPr>
              <a:xfrm>
                <a:off x="6431257" y="3174412"/>
                <a:ext cx="4434998" cy="8460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fontAlgn="t"/>
                <a:r>
                  <a:rPr lang="ko-KR" altLang="en-US" sz="2400" dirty="0" smtClean="0"/>
                  <a:t>           </a:t>
                </a:r>
                <a:endParaRPr lang="en-US" altLang="ko-KR" sz="2400" dirty="0"/>
              </a:p>
            </p:txBody>
          </p:sp>
          <p:grpSp>
            <p:nvGrpSpPr>
              <p:cNvPr id="9" name="그룹 15"/>
              <p:cNvGrpSpPr/>
              <p:nvPr/>
            </p:nvGrpSpPr>
            <p:grpSpPr>
              <a:xfrm>
                <a:off x="6663336" y="1116364"/>
                <a:ext cx="4277033" cy="4355690"/>
                <a:chOff x="6663336" y="1116364"/>
                <a:chExt cx="4277033" cy="4355690"/>
              </a:xfrm>
            </p:grpSpPr>
            <p:sp>
              <p:nvSpPr>
                <p:cNvPr id="10" name="사각형: 둥근 모서리 5">
                  <a:extLst>
                    <a:ext uri="{FF2B5EF4-FFF2-40B4-BE49-F238E27FC236}">
                      <a16:creationId xmlns:a16="http://schemas.microsoft.com/office/drawing/2014/main" xmlns="" id="{1D4CDEE7-D7C4-4D92-8A8D-82EB468D9FC9}"/>
                    </a:ext>
                  </a:extLst>
                </p:cNvPr>
                <p:cNvSpPr/>
                <p:nvPr/>
              </p:nvSpPr>
              <p:spPr>
                <a:xfrm>
                  <a:off x="6663336" y="1116364"/>
                  <a:ext cx="4277033" cy="4355690"/>
                </a:xfrm>
                <a:prstGeom prst="roundRect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11" name="직선 연결선 10">
                  <a:extLst>
                    <a:ext uri="{FF2B5EF4-FFF2-40B4-BE49-F238E27FC236}">
                      <a16:creationId xmlns:a16="http://schemas.microsoft.com/office/drawing/2014/main" xmlns="" id="{4CD5D4B8-9028-492D-AA3B-D951DF19D126}"/>
                    </a:ext>
                  </a:extLst>
                </p:cNvPr>
                <p:cNvCxnSpPr/>
                <p:nvPr/>
              </p:nvCxnSpPr>
              <p:spPr>
                <a:xfrm>
                  <a:off x="7098509" y="2231923"/>
                  <a:ext cx="3175820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3" name="TextBox 12"/>
            <p:cNvSpPr txBox="1"/>
            <p:nvPr/>
          </p:nvSpPr>
          <p:spPr>
            <a:xfrm>
              <a:off x="5540188" y="2931459"/>
              <a:ext cx="6431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400" dirty="0" smtClean="0">
                  <a:solidFill>
                    <a:schemeClr val="bg1"/>
                  </a:solidFill>
                </a:rPr>
                <a:t>PM</a:t>
              </a:r>
              <a:endParaRPr lang="ko-KR" altLang="en-US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3052482" y="248770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고기현</a:t>
            </a:r>
            <a:endParaRPr lang="ko-KR" altLang="en-US" dirty="0">
              <a:solidFill>
                <a:schemeClr val="bg1"/>
              </a:solidFill>
            </a:endParaRPr>
          </a:p>
        </p:txBody>
      </p:sp>
      <p:grpSp>
        <p:nvGrpSpPr>
          <p:cNvPr id="15" name="그룹 14"/>
          <p:cNvGrpSpPr/>
          <p:nvPr/>
        </p:nvGrpSpPr>
        <p:grpSpPr>
          <a:xfrm>
            <a:off x="6195469" y="1295401"/>
            <a:ext cx="3434093" cy="2376864"/>
            <a:chOff x="6431257" y="1116364"/>
            <a:chExt cx="4509112" cy="4355690"/>
          </a:xfrm>
        </p:grpSpPr>
        <p:sp>
          <p:nvSpPr>
            <p:cNvPr id="16" name="직사각형 15"/>
            <p:cNvSpPr/>
            <p:nvPr/>
          </p:nvSpPr>
          <p:spPr>
            <a:xfrm>
              <a:off x="6431257" y="3174412"/>
              <a:ext cx="4434998" cy="8460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t"/>
              <a:r>
                <a:rPr lang="ko-KR" altLang="en-US" sz="2400" dirty="0" smtClean="0"/>
                <a:t>           </a:t>
              </a:r>
              <a:endParaRPr lang="en-US" altLang="ko-KR" sz="2400" dirty="0"/>
            </a:p>
          </p:txBody>
        </p:sp>
        <p:grpSp>
          <p:nvGrpSpPr>
            <p:cNvPr id="17" name="그룹 15"/>
            <p:cNvGrpSpPr/>
            <p:nvPr/>
          </p:nvGrpSpPr>
          <p:grpSpPr>
            <a:xfrm>
              <a:off x="6663336" y="1116364"/>
              <a:ext cx="4277033" cy="4355690"/>
              <a:chOff x="6663336" y="1116364"/>
              <a:chExt cx="4277033" cy="4355690"/>
            </a:xfrm>
          </p:grpSpPr>
          <p:sp>
            <p:nvSpPr>
              <p:cNvPr id="18" name="사각형: 둥근 모서리 5">
                <a:extLst>
                  <a:ext uri="{FF2B5EF4-FFF2-40B4-BE49-F238E27FC236}">
                    <a16:creationId xmlns:a16="http://schemas.microsoft.com/office/drawing/2014/main" xmlns="" id="{1D4CDEE7-D7C4-4D92-8A8D-82EB468D9FC9}"/>
                  </a:ext>
                </a:extLst>
              </p:cNvPr>
              <p:cNvSpPr/>
              <p:nvPr/>
            </p:nvSpPr>
            <p:spPr>
              <a:xfrm>
                <a:off x="6663336" y="1116364"/>
                <a:ext cx="4277033" cy="4355690"/>
              </a:xfrm>
              <a:prstGeom prst="round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9" name="직선 연결선 18">
                <a:extLst>
                  <a:ext uri="{FF2B5EF4-FFF2-40B4-BE49-F238E27FC236}">
                    <a16:creationId xmlns:a16="http://schemas.microsoft.com/office/drawing/2014/main" xmlns="" id="{4CD5D4B8-9028-492D-AA3B-D951DF19D126}"/>
                  </a:ext>
                </a:extLst>
              </p:cNvPr>
              <p:cNvCxnSpPr/>
              <p:nvPr/>
            </p:nvCxnSpPr>
            <p:spPr>
              <a:xfrm>
                <a:off x="7098509" y="2231923"/>
                <a:ext cx="317582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0" name="TextBox 19"/>
          <p:cNvSpPr txBox="1"/>
          <p:nvPr/>
        </p:nvSpPr>
        <p:spPr>
          <a:xfrm>
            <a:off x="7251934" y="1433329"/>
            <a:ext cx="15485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>
                <a:solidFill>
                  <a:schemeClr val="bg1"/>
                </a:solidFill>
              </a:rPr>
              <a:t>Front-end</a:t>
            </a:r>
            <a:endParaRPr lang="ko-KR" altLang="en-US" sz="2400" dirty="0">
              <a:solidFill>
                <a:schemeClr val="bg1"/>
              </a:solidFill>
            </a:endParaRPr>
          </a:p>
        </p:txBody>
      </p:sp>
      <p:grpSp>
        <p:nvGrpSpPr>
          <p:cNvPr id="23" name="그룹 22"/>
          <p:cNvGrpSpPr/>
          <p:nvPr/>
        </p:nvGrpSpPr>
        <p:grpSpPr>
          <a:xfrm>
            <a:off x="1695187" y="4217895"/>
            <a:ext cx="3434093" cy="2376864"/>
            <a:chOff x="6431257" y="1116364"/>
            <a:chExt cx="4509112" cy="4355690"/>
          </a:xfrm>
        </p:grpSpPr>
        <p:sp>
          <p:nvSpPr>
            <p:cNvPr id="24" name="직사각형 23"/>
            <p:cNvSpPr/>
            <p:nvPr/>
          </p:nvSpPr>
          <p:spPr>
            <a:xfrm>
              <a:off x="6431257" y="3174412"/>
              <a:ext cx="4434998" cy="8460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t"/>
              <a:r>
                <a:rPr lang="ko-KR" altLang="en-US" sz="2400" dirty="0" smtClean="0"/>
                <a:t>           </a:t>
              </a:r>
              <a:endParaRPr lang="en-US" altLang="ko-KR" sz="2400" dirty="0"/>
            </a:p>
          </p:txBody>
        </p:sp>
        <p:grpSp>
          <p:nvGrpSpPr>
            <p:cNvPr id="25" name="그룹 15"/>
            <p:cNvGrpSpPr/>
            <p:nvPr/>
          </p:nvGrpSpPr>
          <p:grpSpPr>
            <a:xfrm>
              <a:off x="6663336" y="1116364"/>
              <a:ext cx="4277033" cy="4355690"/>
              <a:chOff x="6663336" y="1116364"/>
              <a:chExt cx="4277033" cy="4355690"/>
            </a:xfrm>
          </p:grpSpPr>
          <p:sp>
            <p:nvSpPr>
              <p:cNvPr id="26" name="사각형: 둥근 모서리 5">
                <a:extLst>
                  <a:ext uri="{FF2B5EF4-FFF2-40B4-BE49-F238E27FC236}">
                    <a16:creationId xmlns:a16="http://schemas.microsoft.com/office/drawing/2014/main" xmlns="" id="{1D4CDEE7-D7C4-4D92-8A8D-82EB468D9FC9}"/>
                  </a:ext>
                </a:extLst>
              </p:cNvPr>
              <p:cNvSpPr/>
              <p:nvPr/>
            </p:nvSpPr>
            <p:spPr>
              <a:xfrm>
                <a:off x="6663336" y="1116364"/>
                <a:ext cx="4277033" cy="4355690"/>
              </a:xfrm>
              <a:prstGeom prst="round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7" name="직선 연결선 26">
                <a:extLst>
                  <a:ext uri="{FF2B5EF4-FFF2-40B4-BE49-F238E27FC236}">
                    <a16:creationId xmlns:a16="http://schemas.microsoft.com/office/drawing/2014/main" xmlns="" id="{4CD5D4B8-9028-492D-AA3B-D951DF19D126}"/>
                  </a:ext>
                </a:extLst>
              </p:cNvPr>
              <p:cNvCxnSpPr/>
              <p:nvPr/>
            </p:nvCxnSpPr>
            <p:spPr>
              <a:xfrm>
                <a:off x="7098509" y="2231923"/>
                <a:ext cx="317582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8" name="그룹 27"/>
          <p:cNvGrpSpPr/>
          <p:nvPr/>
        </p:nvGrpSpPr>
        <p:grpSpPr>
          <a:xfrm>
            <a:off x="6205716" y="4222890"/>
            <a:ext cx="3434093" cy="2376864"/>
            <a:chOff x="6431257" y="1116364"/>
            <a:chExt cx="4509112" cy="4355690"/>
          </a:xfrm>
        </p:grpSpPr>
        <p:sp>
          <p:nvSpPr>
            <p:cNvPr id="29" name="직사각형 28"/>
            <p:cNvSpPr/>
            <p:nvPr/>
          </p:nvSpPr>
          <p:spPr>
            <a:xfrm>
              <a:off x="6431257" y="3174412"/>
              <a:ext cx="4434998" cy="8460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t"/>
              <a:r>
                <a:rPr lang="ko-KR" altLang="en-US" sz="2400" dirty="0" smtClean="0"/>
                <a:t>           </a:t>
              </a:r>
              <a:endParaRPr lang="en-US" altLang="ko-KR" sz="2400" dirty="0"/>
            </a:p>
          </p:txBody>
        </p:sp>
        <p:grpSp>
          <p:nvGrpSpPr>
            <p:cNvPr id="30" name="그룹 15"/>
            <p:cNvGrpSpPr/>
            <p:nvPr/>
          </p:nvGrpSpPr>
          <p:grpSpPr>
            <a:xfrm>
              <a:off x="6663336" y="1116364"/>
              <a:ext cx="4277033" cy="4355690"/>
              <a:chOff x="6663336" y="1116364"/>
              <a:chExt cx="4277033" cy="4355690"/>
            </a:xfrm>
          </p:grpSpPr>
          <p:sp>
            <p:nvSpPr>
              <p:cNvPr id="31" name="사각형: 둥근 모서리 5">
                <a:extLst>
                  <a:ext uri="{FF2B5EF4-FFF2-40B4-BE49-F238E27FC236}">
                    <a16:creationId xmlns:a16="http://schemas.microsoft.com/office/drawing/2014/main" xmlns="" id="{1D4CDEE7-D7C4-4D92-8A8D-82EB468D9FC9}"/>
                  </a:ext>
                </a:extLst>
              </p:cNvPr>
              <p:cNvSpPr/>
              <p:nvPr/>
            </p:nvSpPr>
            <p:spPr>
              <a:xfrm>
                <a:off x="6663336" y="1116364"/>
                <a:ext cx="4277033" cy="4355690"/>
              </a:xfrm>
              <a:prstGeom prst="round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2" name="직선 연결선 31">
                <a:extLst>
                  <a:ext uri="{FF2B5EF4-FFF2-40B4-BE49-F238E27FC236}">
                    <a16:creationId xmlns:a16="http://schemas.microsoft.com/office/drawing/2014/main" xmlns="" id="{4CD5D4B8-9028-492D-AA3B-D951DF19D126}"/>
                  </a:ext>
                </a:extLst>
              </p:cNvPr>
              <p:cNvCxnSpPr/>
              <p:nvPr/>
            </p:nvCxnSpPr>
            <p:spPr>
              <a:xfrm>
                <a:off x="7098509" y="2231923"/>
                <a:ext cx="317582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3" name="TextBox 32"/>
          <p:cNvSpPr txBox="1"/>
          <p:nvPr/>
        </p:nvSpPr>
        <p:spPr>
          <a:xfrm>
            <a:off x="7585319" y="250076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이우진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056829" y="5374592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남기진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46252" y="537460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이진수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749597" y="4294728"/>
            <a:ext cx="1458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>
                <a:solidFill>
                  <a:schemeClr val="bg1"/>
                </a:solidFill>
              </a:rPr>
              <a:t>Back-end</a:t>
            </a:r>
            <a:endParaRPr lang="ko-KR" altLang="en-US" sz="2400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487066" y="4338278"/>
            <a:ext cx="1143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>
                <a:solidFill>
                  <a:schemeClr val="bg1"/>
                </a:solidFill>
              </a:rPr>
              <a:t>Design</a:t>
            </a:r>
            <a:endParaRPr lang="ko-KR" alt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718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0" grpId="0"/>
      <p:bldP spid="33" grpId="0"/>
      <p:bldP spid="34" grpId="0"/>
      <p:bldP spid="35" grpId="0"/>
      <p:bldP spid="3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1" y="428"/>
            <a:ext cx="12191239" cy="68575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0" y="285750"/>
            <a:ext cx="43909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3-1. </a:t>
            </a:r>
            <a:r>
              <a:rPr lang="ko-KR" altLang="en-US" sz="3200" b="1" dirty="0" smtClean="0">
                <a:solidFill>
                  <a:schemeClr val="bg1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개발 환경 및 방법</a:t>
            </a:r>
            <a:endParaRPr lang="ko-KR" altLang="en-US" sz="3200" b="1" dirty="0">
              <a:solidFill>
                <a:schemeClr val="bg1"/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</p:txBody>
      </p:sp>
      <p:sp>
        <p:nvSpPr>
          <p:cNvPr id="8" name="아래쪽 화살표 7"/>
          <p:cNvSpPr/>
          <p:nvPr/>
        </p:nvSpPr>
        <p:spPr>
          <a:xfrm>
            <a:off x="12678508" y="578137"/>
            <a:ext cx="45719" cy="45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29FFD25-6E82-4174-9C19-7EF3583AA19E}"/>
              </a:ext>
            </a:extLst>
          </p:cNvPr>
          <p:cNvSpPr txBox="1"/>
          <p:nvPr/>
        </p:nvSpPr>
        <p:spPr>
          <a:xfrm>
            <a:off x="911209" y="1932784"/>
            <a:ext cx="44614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  <a:cs typeface="조선일보명조" panose="02030304000000000000" pitchFamily="18" charset="-127"/>
              </a:rPr>
              <a:t>[</a:t>
            </a:r>
            <a:r>
              <a:rPr lang="ko-KR" altLang="en-US" b="1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  <a:cs typeface="조선일보명조" panose="02030304000000000000" pitchFamily="18" charset="-127"/>
              </a:rPr>
              <a:t>개발환경</a:t>
            </a:r>
            <a:r>
              <a:rPr lang="en-US" altLang="ko-KR" b="1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  <a:cs typeface="조선일보명조" panose="02030304000000000000" pitchFamily="18" charset="-127"/>
              </a:rPr>
              <a:t>]</a:t>
            </a:r>
            <a:endParaRPr lang="ko-KR" altLang="en-US" b="1" dirty="0">
              <a:solidFill>
                <a:schemeClr val="bg1"/>
              </a:solidFill>
              <a:latin typeface="210 맨발의청춘 L" pitchFamily="18" charset="-127"/>
              <a:ea typeface="210 맨발의청춘 L" pitchFamily="18" charset="-127"/>
              <a:cs typeface="조선일보명조" panose="02030304000000000000" pitchFamily="18" charset="-127"/>
            </a:endParaRPr>
          </a:p>
          <a:p>
            <a:r>
              <a:rPr lang="en-US" altLang="ko-KR" b="1" dirty="0" smtClean="0">
                <a:latin typeface="210 맨발의청춘 L" pitchFamily="18" charset="-127"/>
                <a:ea typeface="210 맨발의청춘 L" pitchFamily="18" charset="-127"/>
                <a:cs typeface="조선일보명조" panose="02030304000000000000" pitchFamily="18" charset="-127"/>
              </a:rPr>
              <a:t> </a:t>
            </a:r>
          </a:p>
          <a:p>
            <a:r>
              <a:rPr lang="en-US" altLang="ko-KR" b="1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  <a:cs typeface="조선일보명조" panose="02030304000000000000" pitchFamily="18" charset="-127"/>
              </a:rPr>
              <a:t>PHP</a:t>
            </a:r>
            <a:r>
              <a:rPr lang="ko-KR" altLang="en-US" b="1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  <a:cs typeface="조선일보명조" panose="02030304000000000000" pitchFamily="18" charset="-127"/>
              </a:rPr>
              <a:t>를 이용하여 프로그래밍 계획</a:t>
            </a:r>
            <a:r>
              <a:rPr lang="en-US" altLang="ko-KR" b="1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  <a:cs typeface="조선일보명조" panose="02030304000000000000" pitchFamily="18" charset="-127"/>
              </a:rPr>
              <a:t>, Apache  </a:t>
            </a:r>
            <a:endParaRPr lang="en-US" altLang="ko-KR" b="1" dirty="0" smtClean="0">
              <a:solidFill>
                <a:schemeClr val="bg1"/>
              </a:solidFill>
              <a:latin typeface="210 맨발의청춘 L" pitchFamily="18" charset="-127"/>
              <a:ea typeface="210 맨발의청춘 L" pitchFamily="18" charset="-127"/>
              <a:cs typeface="조선일보명조" panose="02030304000000000000" pitchFamily="18" charset="-127"/>
            </a:endParaRPr>
          </a:p>
          <a:p>
            <a:endParaRPr lang="ko-KR" altLang="en-US" b="1" dirty="0">
              <a:solidFill>
                <a:schemeClr val="bg1"/>
              </a:solidFill>
              <a:latin typeface="210 맨발의청춘 L" pitchFamily="18" charset="-127"/>
              <a:ea typeface="210 맨발의청춘 L" pitchFamily="18" charset="-127"/>
              <a:cs typeface="조선일보명조" panose="02030304000000000000" pitchFamily="18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29FFD25-6E82-4174-9C19-7EF3583AA19E}"/>
              </a:ext>
            </a:extLst>
          </p:cNvPr>
          <p:cNvSpPr txBox="1"/>
          <p:nvPr/>
        </p:nvSpPr>
        <p:spPr>
          <a:xfrm>
            <a:off x="915691" y="3524021"/>
            <a:ext cx="24545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  <a:cs typeface="조선일보명조" panose="02030304000000000000" pitchFamily="18" charset="-127"/>
              </a:rPr>
              <a:t>[</a:t>
            </a:r>
            <a:r>
              <a:rPr lang="ko-KR" altLang="en-US" b="1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  <a:cs typeface="조선일보명조" panose="02030304000000000000" pitchFamily="18" charset="-127"/>
              </a:rPr>
              <a:t>인용모듈</a:t>
            </a:r>
            <a:r>
              <a:rPr lang="en-US" altLang="ko-KR" b="1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  <a:cs typeface="조선일보명조" panose="02030304000000000000" pitchFamily="18" charset="-127"/>
              </a:rPr>
              <a:t>]</a:t>
            </a:r>
            <a:endParaRPr lang="ko-KR" altLang="en-US" b="1" dirty="0">
              <a:solidFill>
                <a:schemeClr val="bg1"/>
              </a:solidFill>
              <a:latin typeface="210 맨발의청춘 L" pitchFamily="18" charset="-127"/>
              <a:ea typeface="210 맨발의청춘 L" pitchFamily="18" charset="-127"/>
              <a:cs typeface="조선일보명조" panose="02030304000000000000" pitchFamily="18" charset="-127"/>
            </a:endParaRPr>
          </a:p>
          <a:p>
            <a:r>
              <a:rPr lang="en-US" altLang="ko-KR" b="1" dirty="0" smtClean="0">
                <a:latin typeface="210 맨발의청춘 L" pitchFamily="18" charset="-127"/>
                <a:ea typeface="210 맨발의청춘 L" pitchFamily="18" charset="-127"/>
                <a:cs typeface="조선일보명조" panose="02030304000000000000" pitchFamily="18" charset="-127"/>
              </a:rPr>
              <a:t> </a:t>
            </a:r>
          </a:p>
          <a:p>
            <a:r>
              <a:rPr lang="en-US" altLang="ko-KR" b="1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  <a:cs typeface="조선일보명조" panose="02030304000000000000" pitchFamily="18" charset="-127"/>
              </a:rPr>
              <a:t>API </a:t>
            </a:r>
            <a:r>
              <a:rPr lang="en-US" altLang="ko-KR" b="1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  <a:cs typeface="조선일보명조" panose="02030304000000000000" pitchFamily="18" charset="-127"/>
              </a:rPr>
              <a:t>(</a:t>
            </a:r>
            <a:r>
              <a:rPr lang="ko-KR" altLang="en-US" b="1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  <a:cs typeface="조선일보명조" panose="02030304000000000000" pitchFamily="18" charset="-127"/>
              </a:rPr>
              <a:t>지도</a:t>
            </a:r>
            <a:r>
              <a:rPr lang="en-US" altLang="ko-KR" b="1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  <a:cs typeface="조선일보명조" panose="02030304000000000000" pitchFamily="18" charset="-127"/>
              </a:rPr>
              <a:t>, </a:t>
            </a:r>
            <a:r>
              <a:rPr lang="ko-KR" altLang="en-US" b="1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  <a:cs typeface="조선일보명조" panose="02030304000000000000" pitchFamily="18" charset="-127"/>
              </a:rPr>
              <a:t>실시간 채팅</a:t>
            </a:r>
            <a:r>
              <a:rPr lang="en-US" altLang="ko-KR" b="1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  <a:cs typeface="조선일보명조" panose="02030304000000000000" pitchFamily="18" charset="-127"/>
              </a:rPr>
              <a:t>)</a:t>
            </a:r>
            <a:endParaRPr lang="ko-KR" altLang="en-US" b="1" dirty="0">
              <a:solidFill>
                <a:schemeClr val="bg1"/>
              </a:solidFill>
              <a:latin typeface="210 맨발의청춘 L" pitchFamily="18" charset="-127"/>
              <a:ea typeface="210 맨발의청춘 L" pitchFamily="18" charset="-127"/>
              <a:cs typeface="조선일보명조" panose="02030304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6646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1" y="1926"/>
            <a:ext cx="12191239" cy="6857572"/>
          </a:xfrm>
          <a:prstGeom prst="rect">
            <a:avLst/>
          </a:prstGeom>
        </p:spPr>
      </p:pic>
      <p:graphicFrame>
        <p:nvGraphicFramePr>
          <p:cNvPr id="21" name="표 20">
            <a:extLst>
              <a:ext uri="{FF2B5EF4-FFF2-40B4-BE49-F238E27FC236}">
                <a16:creationId xmlns:a16="http://schemas.microsoft.com/office/drawing/2014/main" xmlns="" id="{7D6A0A6C-6C9F-44FB-BB76-97C101FBD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03629005"/>
              </p:ext>
            </p:extLst>
          </p:nvPr>
        </p:nvGraphicFramePr>
        <p:xfrm>
          <a:off x="983884" y="1201002"/>
          <a:ext cx="10067480" cy="5070012"/>
        </p:xfrm>
        <a:graphic>
          <a:graphicData uri="http://schemas.openxmlformats.org/drawingml/2006/table">
            <a:tbl>
              <a:tblPr/>
              <a:tblGrid>
                <a:gridCol w="1427480">
                  <a:extLst>
                    <a:ext uri="{9D8B030D-6E8A-4147-A177-3AD203B41FA5}">
                      <a16:colId xmlns:a16="http://schemas.microsoft.com/office/drawing/2014/main" xmlns="" val="297116300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305047089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109212587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166405070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252279703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341319822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4042826269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3002035747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2573747107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3942640552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2856649866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333994087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222309970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2138201419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3727870856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721411037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436934451"/>
                    </a:ext>
                  </a:extLst>
                </a:gridCol>
              </a:tblGrid>
              <a:tr h="335067">
                <a:tc rowSpan="2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ea typeface="함초롬바탕" panose="02030504000101010101" pitchFamily="18" charset="-127"/>
                        </a:rPr>
                        <a:t>세부항목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 panose="02030504000101010101" pitchFamily="18" charset="-127"/>
                          <a:ea typeface="함초롬바탕" panose="02030504000101010101" pitchFamily="18" charset="-127"/>
                        </a:rPr>
                        <a:t>3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ea typeface="함초롬바탕" panose="02030504000101010101" pitchFamily="18" charset="-127"/>
                        </a:rPr>
                        <a:t>월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4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 panose="02030504000101010101" pitchFamily="18" charset="-127"/>
                          <a:ea typeface="함초롬바탕" panose="02030504000101010101" pitchFamily="18" charset="-127"/>
                        </a:rPr>
                        <a:t>4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ea typeface="함초롬바탕" panose="02030504000101010101" pitchFamily="18" charset="-127"/>
                        </a:rPr>
                        <a:t>월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 panose="02030504000101010101" pitchFamily="18" charset="-127"/>
                          <a:ea typeface="함초롬바탕" panose="02030504000101010101" pitchFamily="18" charset="-127"/>
                        </a:rPr>
                        <a:t>5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ea typeface="함초롬바탕" panose="02030504000101010101" pitchFamily="18" charset="-127"/>
                        </a:rPr>
                        <a:t>월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4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 panose="02030504000101010101" pitchFamily="18" charset="-127"/>
                          <a:ea typeface="함초롬바탕" panose="02030504000101010101" pitchFamily="18" charset="-127"/>
                        </a:rPr>
                        <a:t>6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ea typeface="함초롬바탕" panose="02030504000101010101" pitchFamily="18" charset="-127"/>
                        </a:rPr>
                        <a:t>월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669230430"/>
                  </a:ext>
                </a:extLst>
              </a:tr>
              <a:tr h="32165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r>
                        <a:rPr lang="ko-KR" altLang="en-US" sz="110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주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100" dirty="0" smtClean="0">
                          <a:latin typeface="+mj-lt"/>
                        </a:rPr>
                        <a:t>2</a:t>
                      </a:r>
                      <a:r>
                        <a:rPr lang="ko-KR" altLang="en-US" sz="1100" dirty="0" smtClean="0">
                          <a:latin typeface="+mj-lt"/>
                        </a:rPr>
                        <a:t>주</a:t>
                      </a:r>
                      <a:endParaRPr lang="ko-KR" altLang="en-US" sz="1100" dirty="0">
                        <a:latin typeface="+mj-lt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100" dirty="0" smtClean="0">
                          <a:latin typeface="+mj-lt"/>
                        </a:rPr>
                        <a:t>3</a:t>
                      </a:r>
                      <a:r>
                        <a:rPr lang="ko-KR" altLang="en-US" sz="1100" dirty="0" smtClean="0">
                          <a:latin typeface="+mj-lt"/>
                        </a:rPr>
                        <a:t>주</a:t>
                      </a:r>
                      <a:endParaRPr lang="ko-KR" altLang="en-US" sz="1100" dirty="0">
                        <a:latin typeface="+mj-lt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  <a:r>
                        <a:rPr lang="ko-KR" altLang="en-US" sz="110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주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r>
                        <a:rPr lang="ko-KR" altLang="en-US" sz="110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주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100" dirty="0" smtClean="0">
                          <a:latin typeface="+mj-lt"/>
                        </a:rPr>
                        <a:t>2</a:t>
                      </a:r>
                      <a:r>
                        <a:rPr lang="ko-KR" altLang="en-US" sz="1100" dirty="0" smtClean="0">
                          <a:latin typeface="+mj-lt"/>
                        </a:rPr>
                        <a:t>주</a:t>
                      </a:r>
                      <a:endParaRPr lang="ko-KR" altLang="en-US" sz="1100" dirty="0">
                        <a:latin typeface="+mj-lt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100" dirty="0" smtClean="0">
                          <a:latin typeface="+mj-lt"/>
                        </a:rPr>
                        <a:t>3</a:t>
                      </a:r>
                      <a:r>
                        <a:rPr lang="ko-KR" altLang="en-US" sz="1100" dirty="0" smtClean="0">
                          <a:latin typeface="+mj-lt"/>
                        </a:rPr>
                        <a:t>주</a:t>
                      </a:r>
                      <a:endParaRPr lang="ko-KR" altLang="en-US" sz="1100" dirty="0">
                        <a:latin typeface="+mj-lt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  <a:r>
                        <a:rPr lang="ko-KR" altLang="en-US" sz="110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주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r>
                        <a:rPr lang="ko-KR" altLang="en-US" sz="110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주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100" dirty="0" smtClean="0">
                          <a:latin typeface="+mj-lt"/>
                        </a:rPr>
                        <a:t>2</a:t>
                      </a:r>
                      <a:r>
                        <a:rPr lang="ko-KR" altLang="en-US" sz="1100" dirty="0" smtClean="0">
                          <a:latin typeface="+mj-lt"/>
                        </a:rPr>
                        <a:t>주</a:t>
                      </a:r>
                      <a:endParaRPr lang="ko-KR" altLang="en-US" sz="1100" dirty="0">
                        <a:latin typeface="+mj-lt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100" dirty="0" smtClean="0">
                          <a:latin typeface="+mj-lt"/>
                        </a:rPr>
                        <a:t>3</a:t>
                      </a:r>
                      <a:r>
                        <a:rPr lang="ko-KR" altLang="en-US" sz="1100" dirty="0" smtClean="0">
                          <a:latin typeface="+mj-lt"/>
                        </a:rPr>
                        <a:t>주</a:t>
                      </a:r>
                      <a:endParaRPr lang="ko-KR" altLang="en-US" sz="1100" dirty="0">
                        <a:latin typeface="+mj-lt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  <a:r>
                        <a:rPr lang="ko-KR" altLang="en-US" sz="110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주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  <a:r>
                        <a:rPr lang="ko-KR" altLang="en-US" sz="1100" kern="0" spc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주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100" dirty="0" smtClean="0">
                          <a:latin typeface="+mj-lt"/>
                        </a:rPr>
                        <a:t>2</a:t>
                      </a:r>
                      <a:r>
                        <a:rPr lang="ko-KR" altLang="en-US" sz="1100" dirty="0" smtClean="0">
                          <a:latin typeface="+mj-lt"/>
                        </a:rPr>
                        <a:t>주</a:t>
                      </a:r>
                      <a:endParaRPr lang="ko-KR" altLang="en-US" sz="1100" dirty="0">
                        <a:latin typeface="+mj-lt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100" dirty="0" smtClean="0">
                          <a:latin typeface="+mj-lt"/>
                        </a:rPr>
                        <a:t>3</a:t>
                      </a:r>
                      <a:r>
                        <a:rPr lang="ko-KR" altLang="en-US" sz="1100" dirty="0" smtClean="0">
                          <a:latin typeface="+mj-lt"/>
                        </a:rPr>
                        <a:t>주</a:t>
                      </a:r>
                      <a:endParaRPr lang="ko-KR" altLang="en-US" sz="1100" dirty="0">
                        <a:latin typeface="+mj-lt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  <a:r>
                        <a:rPr lang="ko-KR" altLang="en-US" sz="1100" kern="0" spc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주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879788"/>
                  </a:ext>
                </a:extLst>
              </a:tr>
              <a:tr h="355307">
                <a:tc rowSpan="3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-10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▶ 기획 및 조사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-10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＊아이템 설정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-10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＊자료수집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-100" dirty="0" smtClean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＊</a:t>
                      </a:r>
                      <a:r>
                        <a:rPr lang="ko-KR" altLang="en-US" sz="900" kern="0" spc="-10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개발계획서 작성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6191989"/>
                  </a:ext>
                </a:extLst>
              </a:tr>
              <a:tr h="43437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65298314"/>
                  </a:ext>
                </a:extLst>
              </a:tr>
              <a:tr h="3903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74123219"/>
                  </a:ext>
                </a:extLst>
              </a:tr>
              <a:tr h="367307">
                <a:tc rowSpan="3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-10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▶시스템 계획 및 작성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-10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＊핵심기술</a:t>
                      </a:r>
                      <a:r>
                        <a:rPr lang="ko-KR" altLang="en-US" sz="900" kern="0" spc="-1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900" kern="0" spc="-15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및 제작 방법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-10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＊사이트 </a:t>
                      </a:r>
                      <a:r>
                        <a:rPr lang="ko-KR" altLang="en-US" sz="900" kern="0" spc="-10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맵</a:t>
                      </a:r>
                      <a:r>
                        <a:rPr lang="ko-KR" altLang="en-US" sz="900" kern="0" spc="-10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 제작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-10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＊스토리보드 작성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90912675"/>
                  </a:ext>
                </a:extLst>
              </a:tr>
              <a:tr h="3793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3063074"/>
                  </a:ext>
                </a:extLst>
              </a:tr>
              <a:tr h="3553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48887989"/>
                  </a:ext>
                </a:extLst>
              </a:tr>
              <a:tr h="331307">
                <a:tc rowSpan="3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-10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▶시스템 프로그래밍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-10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＊코딩제작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-10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＊프로그램 연동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-10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＊수정 및 관리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72322964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38402078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57124104"/>
                  </a:ext>
                </a:extLst>
              </a:tr>
              <a:tr h="360000">
                <a:tc rowSpan="3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-10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▶프로젝트 마무리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-10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＊단위 </a:t>
                      </a:r>
                      <a:r>
                        <a:rPr lang="en-US" altLang="ko-KR" sz="900" kern="0" spc="-1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&amp; </a:t>
                      </a:r>
                      <a:r>
                        <a:rPr lang="ko-KR" altLang="en-US" sz="900" kern="0" spc="-10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통합 테스트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-10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＊산출물 정리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-10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＊완료보고서 제출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8575339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33693439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05625772"/>
                  </a:ext>
                </a:extLst>
              </a:tr>
            </a:tbl>
          </a:graphicData>
        </a:graphic>
      </p:graphicFrame>
      <p:sp>
        <p:nvSpPr>
          <p:cNvPr id="4" name="직사각형 3"/>
          <p:cNvSpPr/>
          <p:nvPr/>
        </p:nvSpPr>
        <p:spPr>
          <a:xfrm>
            <a:off x="332540" y="218746"/>
            <a:ext cx="33169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3-2. </a:t>
            </a:r>
            <a:r>
              <a:rPr lang="ko-KR" altLang="en-US" sz="3200" b="1" dirty="0" smtClean="0">
                <a:solidFill>
                  <a:schemeClr val="bg1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개발 스케줄</a:t>
            </a:r>
            <a:endParaRPr lang="ko-KR" altLang="en-US" sz="3200" b="1" dirty="0">
              <a:solidFill>
                <a:schemeClr val="bg1"/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485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1" y="0"/>
            <a:ext cx="12191239" cy="68575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0" y="285750"/>
            <a:ext cx="65373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4-1. </a:t>
            </a:r>
            <a:r>
              <a:rPr lang="ko-KR" altLang="en-US" sz="3200" b="1" dirty="0" smtClean="0">
                <a:solidFill>
                  <a:schemeClr val="bg1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추가 발전사항 및 사업화 전략</a:t>
            </a:r>
            <a:endParaRPr lang="ko-KR" altLang="en-US" sz="3200" b="1" dirty="0">
              <a:solidFill>
                <a:schemeClr val="bg1"/>
              </a:solidFill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</p:txBody>
      </p:sp>
      <p:sp>
        <p:nvSpPr>
          <p:cNvPr id="8" name="아래쪽 화살표 7"/>
          <p:cNvSpPr/>
          <p:nvPr/>
        </p:nvSpPr>
        <p:spPr>
          <a:xfrm>
            <a:off x="12678508" y="578137"/>
            <a:ext cx="45719" cy="45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29FFD25-6E82-4174-9C19-7EF3583AA19E}"/>
              </a:ext>
            </a:extLst>
          </p:cNvPr>
          <p:cNvSpPr txBox="1"/>
          <p:nvPr/>
        </p:nvSpPr>
        <p:spPr>
          <a:xfrm>
            <a:off x="580284" y="2464007"/>
            <a:ext cx="47387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  <a:cs typeface="조선일보명조" panose="02030304000000000000" pitchFamily="18" charset="-127"/>
              </a:rPr>
              <a:t>[</a:t>
            </a:r>
            <a:r>
              <a:rPr lang="ko-KR" altLang="en-US" b="1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  <a:cs typeface="조선일보명조" panose="02030304000000000000" pitchFamily="18" charset="-127"/>
              </a:rPr>
              <a:t>사업화 전략</a:t>
            </a:r>
            <a:r>
              <a:rPr lang="en-US" altLang="ko-KR" b="1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  <a:cs typeface="조선일보명조" panose="02030304000000000000" pitchFamily="18" charset="-127"/>
              </a:rPr>
              <a:t>]</a:t>
            </a:r>
            <a:endParaRPr lang="ko-KR" altLang="en-US" b="1" dirty="0">
              <a:solidFill>
                <a:schemeClr val="bg1"/>
              </a:solidFill>
              <a:latin typeface="210 맨발의청춘 L" pitchFamily="18" charset="-127"/>
              <a:ea typeface="210 맨발의청춘 L" pitchFamily="18" charset="-127"/>
              <a:cs typeface="조선일보명조" panose="02030304000000000000" pitchFamily="18" charset="-127"/>
            </a:endParaRPr>
          </a:p>
          <a:p>
            <a:r>
              <a:rPr lang="en-US" altLang="ko-KR" b="1" dirty="0" smtClean="0">
                <a:latin typeface="210 맨발의청춘 L" pitchFamily="18" charset="-127"/>
                <a:ea typeface="210 맨발의청춘 L" pitchFamily="18" charset="-127"/>
                <a:cs typeface="조선일보명조" panose="02030304000000000000" pitchFamily="18" charset="-127"/>
              </a:rPr>
              <a:t> </a:t>
            </a:r>
          </a:p>
          <a:p>
            <a:r>
              <a:rPr lang="ko-KR" altLang="en-US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  <a:cs typeface="조선일보명조" panose="02030304000000000000" pitchFamily="18" charset="-127"/>
              </a:rPr>
              <a:t>상담할 때마다 결제를 통해 </a:t>
            </a:r>
            <a:r>
              <a:rPr lang="ko-KR" altLang="en-US" dirty="0" err="1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  <a:cs typeface="조선일보명조" panose="02030304000000000000" pitchFamily="18" charset="-127"/>
              </a:rPr>
              <a:t>수익창출할</a:t>
            </a:r>
            <a:r>
              <a:rPr lang="ko-KR" altLang="en-US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  <a:cs typeface="조선일보명조" panose="02030304000000000000" pitchFamily="18" charset="-127"/>
              </a:rPr>
              <a:t> </a:t>
            </a:r>
            <a:r>
              <a:rPr lang="ko-KR" altLang="en-US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  <a:cs typeface="조선일보명조" panose="02030304000000000000" pitchFamily="18" charset="-127"/>
              </a:rPr>
              <a:t>예정이다</a:t>
            </a:r>
            <a:r>
              <a:rPr lang="en-US" altLang="ko-KR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  <a:cs typeface="조선일보명조" panose="02030304000000000000" pitchFamily="18" charset="-127"/>
              </a:rPr>
              <a:t>.</a:t>
            </a:r>
            <a:endParaRPr lang="en-US" altLang="ko-KR" dirty="0" smtClean="0">
              <a:solidFill>
                <a:schemeClr val="bg1"/>
              </a:solidFill>
              <a:latin typeface="210 맨발의청춘 L" pitchFamily="18" charset="-127"/>
              <a:ea typeface="210 맨발의청춘 L" pitchFamily="18" charset="-127"/>
              <a:cs typeface="조선일보명조" panose="02030304000000000000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5118" y="3603811"/>
            <a:ext cx="1710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  <a:cs typeface="조선일보명조" panose="02030304000000000000" pitchFamily="18" charset="-127"/>
              </a:rPr>
              <a:t>[</a:t>
            </a:r>
            <a:r>
              <a:rPr lang="ko-KR" altLang="en-US" b="1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  <a:cs typeface="조선일보명조" panose="02030304000000000000" pitchFamily="18" charset="-127"/>
              </a:rPr>
              <a:t>추가  발전사항</a:t>
            </a:r>
            <a:r>
              <a:rPr lang="en-US" altLang="ko-KR" b="1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  <a:cs typeface="조선일보명조" panose="02030304000000000000" pitchFamily="18" charset="-127"/>
              </a:rPr>
              <a:t>]</a:t>
            </a:r>
            <a:endParaRPr lang="ko-KR" altLang="en-US" b="1" dirty="0" smtClean="0">
              <a:solidFill>
                <a:schemeClr val="bg1"/>
              </a:solidFill>
              <a:latin typeface="210 맨발의청춘 L" pitchFamily="18" charset="-127"/>
              <a:ea typeface="210 맨발의청춘 L" pitchFamily="18" charset="-127"/>
              <a:cs typeface="조선일보명조" panose="02030304000000000000" pitchFamily="18" charset="-127"/>
            </a:endParaRPr>
          </a:p>
          <a:p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9940" y="4038599"/>
            <a:ext cx="8829661" cy="16850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무료로 종합심리검사</a:t>
            </a:r>
            <a:r>
              <a:rPr lang="en-US" altLang="ko-KR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, </a:t>
            </a:r>
            <a:r>
              <a:rPr lang="ko-KR" altLang="en-US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정서검사</a:t>
            </a:r>
            <a:r>
              <a:rPr lang="en-US" altLang="ko-KR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, </a:t>
            </a:r>
            <a:r>
              <a:rPr lang="ko-KR" altLang="en-US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지능검사</a:t>
            </a:r>
            <a:r>
              <a:rPr lang="en-US" altLang="ko-KR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, </a:t>
            </a:r>
            <a:r>
              <a:rPr lang="ko-KR" altLang="en-US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주의집중력검사</a:t>
            </a:r>
            <a:r>
              <a:rPr lang="en-US" altLang="ko-KR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, </a:t>
            </a:r>
            <a:r>
              <a:rPr lang="ko-KR" altLang="en-US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자가진단테스트를 통한 검사결과</a:t>
            </a:r>
            <a:endParaRPr lang="en-US" altLang="ko-KR" dirty="0" smtClean="0">
              <a:solidFill>
                <a:schemeClr val="bg1"/>
              </a:solidFill>
              <a:latin typeface="210 맨발의청춘 L" pitchFamily="18" charset="-127"/>
              <a:ea typeface="210 맨발의청춘 L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샘플을 제공하여 이용자에게 상담이 필요한지 인지시키고 필요하다면 결제를 하여</a:t>
            </a:r>
            <a:r>
              <a:rPr lang="en-US" altLang="ko-KR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, </a:t>
            </a:r>
            <a:r>
              <a:rPr lang="ko-KR" altLang="en-US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정밀한</a:t>
            </a:r>
            <a:endParaRPr lang="en-US" altLang="ko-KR" dirty="0" smtClean="0">
              <a:solidFill>
                <a:schemeClr val="bg1"/>
              </a:solidFill>
              <a:latin typeface="210 맨발의청춘 L" pitchFamily="18" charset="-127"/>
              <a:ea typeface="210 맨발의청춘 L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결과를 제공해 이를 상담하는데 있어 활용할 수 있도록 함</a:t>
            </a:r>
            <a:r>
              <a:rPr lang="en-US" altLang="ko-KR" dirty="0" smtClean="0">
                <a:solidFill>
                  <a:schemeClr val="bg1"/>
                </a:solidFill>
                <a:latin typeface="210 맨발의청춘 L" pitchFamily="18" charset="-127"/>
                <a:ea typeface="210 맨발의청춘 L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88718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1" y="428"/>
            <a:ext cx="12191239" cy="6857572"/>
          </a:xfrm>
          <a:prstGeom prst="rect">
            <a:avLst/>
          </a:prstGeom>
        </p:spPr>
      </p:pic>
      <p:sp>
        <p:nvSpPr>
          <p:cNvPr id="5" name="타원 4"/>
          <p:cNvSpPr/>
          <p:nvPr/>
        </p:nvSpPr>
        <p:spPr>
          <a:xfrm>
            <a:off x="3964214" y="1297214"/>
            <a:ext cx="4263572" cy="4263572"/>
          </a:xfrm>
          <a:prstGeom prst="ellipse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200" b="1" dirty="0">
              <a:latin typeface="조선일보명조" panose="02030304000000000000" pitchFamily="18" charset="-127"/>
              <a:ea typeface="조선일보명조" panose="02030304000000000000" pitchFamily="18" charset="-127"/>
              <a:cs typeface="조선일보명조" panose="02030304000000000000" pitchFamily="18" charset="-12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C9F9A8B-1064-408D-81A1-0DFCC170011D}"/>
              </a:ext>
            </a:extLst>
          </p:cNvPr>
          <p:cNvSpPr txBox="1"/>
          <p:nvPr/>
        </p:nvSpPr>
        <p:spPr>
          <a:xfrm>
            <a:off x="4706837" y="2828835"/>
            <a:ext cx="27783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THANK YOU</a:t>
            </a:r>
          </a:p>
          <a:p>
            <a:pPr algn="ctr"/>
            <a:r>
              <a:rPr lang="ko-KR" altLang="en-US" sz="3600" b="1" dirty="0">
                <a:solidFill>
                  <a:schemeClr val="bg1"/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rPr>
              <a:t>감사합니다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202553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2025</TotalTime>
  <Words>317</Words>
  <Application>Microsoft Office PowerPoint</Application>
  <PresentationFormat>사용자 지정</PresentationFormat>
  <Paragraphs>104</Paragraphs>
  <Slides>9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ICCT</dc:creator>
  <cp:lastModifiedBy>Glen Koh</cp:lastModifiedBy>
  <cp:revision>170</cp:revision>
  <dcterms:created xsi:type="dcterms:W3CDTF">2016-06-08T08:06:11Z</dcterms:created>
  <dcterms:modified xsi:type="dcterms:W3CDTF">2021-03-16T05:18:54Z</dcterms:modified>
</cp:coreProperties>
</file>