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0"/>
  </p:notesMasterIdLst>
  <p:sldIdLst>
    <p:sldId id="396" r:id="rId2"/>
    <p:sldId id="262" r:id="rId3"/>
    <p:sldId id="269" r:id="rId4"/>
    <p:sldId id="357" r:id="rId5"/>
    <p:sldId id="359" r:id="rId6"/>
    <p:sldId id="358" r:id="rId7"/>
    <p:sldId id="351" r:id="rId8"/>
    <p:sldId id="317" r:id="rId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4F35"/>
    <a:srgbClr val="045CBC"/>
    <a:srgbClr val="00B0F0"/>
    <a:srgbClr val="8EC2FC"/>
    <a:srgbClr val="D9D9D9"/>
    <a:srgbClr val="FF8A09"/>
    <a:srgbClr val="18FFFF"/>
    <a:srgbClr val="92D050"/>
    <a:srgbClr val="7F7F7F"/>
    <a:srgbClr val="03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21" autoAdjust="0"/>
    <p:restoredTop sz="96400" autoAdjust="0"/>
  </p:normalViewPr>
  <p:slideViewPr>
    <p:cSldViewPr snapToGrid="0" showGuides="1">
      <p:cViewPr varScale="1">
        <p:scale>
          <a:sx n="99" d="100"/>
          <a:sy n="99" d="100"/>
        </p:scale>
        <p:origin x="96" y="2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9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tng\Desktop\20.9&#50900;%2021&#45380;%20&#49324;&#50629;&#44228;&#54925;%20&#49688;&#47549;\%23%20&#48177;&#45936;&#51060;&#53552;\Passport_Stats_03-09-2020_0123_GMT.xls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ktng\Desktop\Passport_Stats_19-05-2022_0228_GMT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retail</c:v>
                </c:pt>
              </c:strCache>
            </c:strRef>
          </c:tx>
          <c:spPr>
            <a:pattFill prst="wdUpDiag">
              <a:fgClr>
                <a:sysClr val="window" lastClr="FFFFFF">
                  <a:lumMod val="85000"/>
                </a:sysClr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  <a:cs typeface="Arial" panose="020B060402020202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numCache>
            </c:numRef>
          </c:cat>
          <c:val>
            <c:numRef>
              <c:f>Sheet1!$B$2:$B$7</c:f>
              <c:numCache>
                <c:formatCode>_(* #,##0_);_(* \(#,##0\);_(* "-"_);_(@_)</c:formatCode>
                <c:ptCount val="6"/>
                <c:pt idx="0">
                  <c:v>55307.395999999993</c:v>
                </c:pt>
                <c:pt idx="1">
                  <c:v>54144.805</c:v>
                </c:pt>
                <c:pt idx="2">
                  <c:v>53556.39</c:v>
                </c:pt>
                <c:pt idx="3">
                  <c:v>52825.224999999999</c:v>
                </c:pt>
                <c:pt idx="4">
                  <c:v>51806.273000000001</c:v>
                </c:pt>
                <c:pt idx="5">
                  <c:v>52087.419000000002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EE-49D1-88CD-314D5B915A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Illicit</c:v>
                </c:pt>
              </c:strCache>
            </c:strRef>
          </c:tx>
          <c:spPr>
            <a:solidFill>
              <a:srgbClr val="045CB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  <a:cs typeface="Arial" panose="020B060402020202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numCache>
            </c:numRef>
          </c:cat>
          <c:val>
            <c:numRef>
              <c:f>Sheet1!$C$2:$C$7</c:f>
              <c:numCache>
                <c:formatCode>_(* #,##0_);_(* \(#,##0\);_(* "-"_);_(@_)</c:formatCode>
                <c:ptCount val="6"/>
                <c:pt idx="0">
                  <c:v>4516.2060000000001</c:v>
                </c:pt>
                <c:pt idx="1">
                  <c:v>4596.3440000000001</c:v>
                </c:pt>
                <c:pt idx="2">
                  <c:v>4736.5600000000004</c:v>
                </c:pt>
                <c:pt idx="3">
                  <c:v>4893.0990000000002</c:v>
                </c:pt>
                <c:pt idx="4">
                  <c:v>4503.9430000000002</c:v>
                </c:pt>
                <c:pt idx="5">
                  <c:v>4386.0509999999995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EE-49D1-88CD-314D5B915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277714784"/>
        <c:axId val="277718704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계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  <a:cs typeface="Arial" panose="020B0604020202020204" pitchFamily="34" charset="0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</c:numCache>
            </c:numRef>
          </c:cat>
          <c:val>
            <c:numRef>
              <c:f>Sheet1!$D$2:$D$7</c:f>
              <c:numCache>
                <c:formatCode>_(* #,##0_);_(* \(#,##0\);_(* "-"_);_(@_)</c:formatCode>
                <c:ptCount val="6"/>
                <c:pt idx="0">
                  <c:v>59823.600999999995</c:v>
                </c:pt>
                <c:pt idx="1">
                  <c:v>58741.149000000005</c:v>
                </c:pt>
                <c:pt idx="2">
                  <c:v>58292.95</c:v>
                </c:pt>
                <c:pt idx="3">
                  <c:v>57718.324999999997</c:v>
                </c:pt>
                <c:pt idx="4">
                  <c:v>56310.215999999993</c:v>
                </c:pt>
                <c:pt idx="5">
                  <c:v>56473.47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3EE-49D1-88CD-314D5B915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7714784"/>
        <c:axId val="277718704"/>
      </c:lineChart>
      <c:catAx>
        <c:axId val="27771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Arial" panose="020B0604020202020204" pitchFamily="34" charset="0"/>
              </a:defRPr>
            </a:pPr>
            <a:endParaRPr lang="ko-KR"/>
          </a:p>
        </c:txPr>
        <c:crossAx val="277718704"/>
        <c:crosses val="autoZero"/>
        <c:auto val="1"/>
        <c:lblAlgn val="ctr"/>
        <c:lblOffset val="100"/>
        <c:noMultiLvlLbl val="0"/>
      </c:catAx>
      <c:valAx>
        <c:axId val="277718704"/>
        <c:scaling>
          <c:orientation val="minMax"/>
          <c:min val="6000"/>
        </c:scaling>
        <c:delete val="0"/>
        <c:axPos val="l"/>
        <c:numFmt formatCode="_(* #,##0_);_(* \(#,##0\);_(* &quot;-&quot;_);_(@_)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가는각진제목체" panose="02030600000101010101" pitchFamily="18" charset="-127"/>
                <a:cs typeface="Arial" panose="020B0604020202020204" pitchFamily="34" charset="0"/>
              </a:defRPr>
            </a:pPr>
            <a:endParaRPr lang="ko-KR"/>
          </a:p>
        </c:txPr>
        <c:crossAx val="27771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ayout>
        <c:manualLayout>
          <c:xMode val="edge"/>
          <c:yMode val="edge"/>
          <c:x val="0.39031009143715556"/>
          <c:y val="1.4585428652896816E-2"/>
          <c:w val="0.21937979797979798"/>
          <c:h val="0.12435737179487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Arial" panose="020B0604020202020204" pitchFamily="34" charset="0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ea typeface="가는각진제목체" panose="02030600000101010101" pitchFamily="18" charset="-127"/>
          <a:cs typeface="Arial" panose="020B0604020202020204" pitchFamily="34" charset="0"/>
        </a:defRPr>
      </a:pPr>
      <a:endParaRPr lang="ko-K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45CBC"/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01D-445D-BCB8-D2666EF79AC4}"/>
              </c:ext>
            </c:extLst>
          </c:dPt>
          <c:dPt>
            <c:idx val="1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01D-445D-BCB8-D2666EF79AC4}"/>
              </c:ext>
            </c:extLst>
          </c:dPt>
          <c:dPt>
            <c:idx val="2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01D-445D-BCB8-D2666EF79AC4}"/>
              </c:ext>
            </c:extLst>
          </c:dPt>
          <c:dPt>
            <c:idx val="3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01D-445D-BCB8-D2666EF79AC4}"/>
              </c:ext>
            </c:extLst>
          </c:dPt>
          <c:dPt>
            <c:idx val="4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01D-445D-BCB8-D2666EF79AC4}"/>
              </c:ext>
            </c:extLst>
          </c:dPt>
          <c:dPt>
            <c:idx val="5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01D-445D-BCB8-D2666EF79AC4}"/>
              </c:ext>
            </c:extLst>
          </c:dPt>
          <c:dPt>
            <c:idx val="6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401D-445D-BCB8-D2666EF79AC4}"/>
              </c:ext>
            </c:extLst>
          </c:dPt>
          <c:dPt>
            <c:idx val="7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401D-445D-BCB8-D2666EF79AC4}"/>
              </c:ext>
            </c:extLst>
          </c:dPt>
          <c:dPt>
            <c:idx val="8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401D-445D-BCB8-D2666EF79AC4}"/>
              </c:ext>
            </c:extLst>
          </c:dPt>
          <c:dPt>
            <c:idx val="9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401D-445D-BCB8-D2666EF79AC4}"/>
              </c:ext>
            </c:extLst>
          </c:dPt>
          <c:dPt>
            <c:idx val="10"/>
            <c:invertIfNegative val="0"/>
            <c:bubble3D val="0"/>
            <c:spPr>
              <a:solidFill>
                <a:srgbClr val="045CB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401D-445D-BCB8-D2666EF79AC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  <a:cs typeface="Arial" panose="020B060402020202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Sheet2!$E$37:$O$37</c:f>
              <c:strCache>
                <c:ptCount val="11"/>
                <c:pt idx="0">
                  <c:v>14년</c:v>
                </c:pt>
                <c:pt idx="1">
                  <c:v>15년</c:v>
                </c:pt>
                <c:pt idx="2">
                  <c:v>16년</c:v>
                </c:pt>
                <c:pt idx="3">
                  <c:v>17년</c:v>
                </c:pt>
                <c:pt idx="4">
                  <c:v>18년</c:v>
                </c:pt>
                <c:pt idx="5">
                  <c:v>19년</c:v>
                </c:pt>
                <c:pt idx="6">
                  <c:v>20년</c:v>
                </c:pt>
                <c:pt idx="7">
                  <c:v>21년</c:v>
                </c:pt>
                <c:pt idx="8">
                  <c:v>22년</c:v>
                </c:pt>
                <c:pt idx="9">
                  <c:v>23년</c:v>
                </c:pt>
                <c:pt idx="10">
                  <c:v>24년</c:v>
                </c:pt>
              </c:strCache>
            </c:strRef>
          </c:cat>
          <c:val>
            <c:numRef>
              <c:f>Sheet2!$E$38:$O$38</c:f>
              <c:numCache>
                <c:formatCode>\$#,##0</c:formatCode>
                <c:ptCount val="11"/>
                <c:pt idx="0">
                  <c:v>6.8486000000000002</c:v>
                </c:pt>
                <c:pt idx="1">
                  <c:v>8.5180000000000007</c:v>
                </c:pt>
                <c:pt idx="2">
                  <c:v>11.1214</c:v>
                </c:pt>
                <c:pt idx="3">
                  <c:v>17.158999999999999</c:v>
                </c:pt>
                <c:pt idx="4">
                  <c:v>27.678199999999997</c:v>
                </c:pt>
                <c:pt idx="5">
                  <c:v>35.426499999999997</c:v>
                </c:pt>
                <c:pt idx="6">
                  <c:v>40.139800000000001</c:v>
                </c:pt>
                <c:pt idx="7">
                  <c:v>45.978000000000002</c:v>
                </c:pt>
                <c:pt idx="8">
                  <c:v>51.505400000000002</c:v>
                </c:pt>
                <c:pt idx="9">
                  <c:v>56.994</c:v>
                </c:pt>
                <c:pt idx="10">
                  <c:v>62.298499999999997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401D-445D-BCB8-D2666EF79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87"/>
        <c:axId val="261146384"/>
        <c:axId val="261146768"/>
      </c:barChart>
      <c:catAx>
        <c:axId val="26114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Arial" panose="020B0604020202020204" pitchFamily="34" charset="0"/>
              </a:defRPr>
            </a:pPr>
            <a:endParaRPr lang="ko-KR"/>
          </a:p>
        </c:txPr>
        <c:crossAx val="261146768"/>
        <c:crosses val="autoZero"/>
        <c:auto val="1"/>
        <c:lblAlgn val="ctr"/>
        <c:lblOffset val="100"/>
        <c:noMultiLvlLbl val="0"/>
      </c:catAx>
      <c:valAx>
        <c:axId val="261146768"/>
        <c:scaling>
          <c:orientation val="minMax"/>
        </c:scaling>
        <c:delete val="1"/>
        <c:axPos val="l"/>
        <c:numFmt formatCode="\$#,##0" sourceLinked="1"/>
        <c:majorTickMark val="out"/>
        <c:minorTickMark val="none"/>
        <c:tickLblPos val="nextTo"/>
        <c:crossAx val="261146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ko-K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'[Passport_Stats_19-05-2022_0228_GMT.xls]Sheet4'!$M$55</c:f>
              <c:strCache>
                <c:ptCount val="1"/>
                <c:pt idx="0">
                  <c:v>PMI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'[Passport_Stats_19-05-2022_0228_GMT.xls]Sheet4'!$N$54:$R$54</c:f>
              <c:strCache>
                <c:ptCount val="5"/>
                <c:pt idx="0">
                  <c:v>16년</c:v>
                </c:pt>
                <c:pt idx="1">
                  <c:v>17년</c:v>
                </c:pt>
                <c:pt idx="2">
                  <c:v>18년</c:v>
                </c:pt>
                <c:pt idx="3">
                  <c:v>19년</c:v>
                </c:pt>
                <c:pt idx="4">
                  <c:v>20년</c:v>
                </c:pt>
              </c:strCache>
            </c:strRef>
          </c:cat>
          <c:val>
            <c:numRef>
              <c:f>'[Passport_Stats_19-05-2022_0228_GMT.xls]Sheet4'!$N$55:$R$55</c:f>
              <c:numCache>
                <c:formatCode>0.0%</c:formatCode>
                <c:ptCount val="5"/>
                <c:pt idx="0">
                  <c:v>0.28311828490303237</c:v>
                </c:pt>
                <c:pt idx="1">
                  <c:v>0.28309478355931922</c:v>
                </c:pt>
                <c:pt idx="2">
                  <c:v>0.28086501396648511</c:v>
                </c:pt>
                <c:pt idx="3">
                  <c:v>0.27314165833405218</c:v>
                </c:pt>
                <c:pt idx="4">
                  <c:v>0.26107974565677577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BF-264C-B73C-374487DDE6D9}"/>
            </c:ext>
          </c:extLst>
        </c:ser>
        <c:ser>
          <c:idx val="1"/>
          <c:order val="1"/>
          <c:tx>
            <c:strRef>
              <c:f>'[Passport_Stats_19-05-2022_0228_GMT.xls]Sheet4'!$M$56</c:f>
              <c:strCache>
                <c:ptCount val="1"/>
                <c:pt idx="0">
                  <c:v>BAT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'[Passport_Stats_19-05-2022_0228_GMT.xls]Sheet4'!$N$54:$R$54</c:f>
              <c:strCache>
                <c:ptCount val="5"/>
                <c:pt idx="0">
                  <c:v>16년</c:v>
                </c:pt>
                <c:pt idx="1">
                  <c:v>17년</c:v>
                </c:pt>
                <c:pt idx="2">
                  <c:v>18년</c:v>
                </c:pt>
                <c:pt idx="3">
                  <c:v>19년</c:v>
                </c:pt>
                <c:pt idx="4">
                  <c:v>20년</c:v>
                </c:pt>
              </c:strCache>
            </c:strRef>
          </c:cat>
          <c:val>
            <c:numRef>
              <c:f>'[Passport_Stats_19-05-2022_0228_GMT.xls]Sheet4'!$N$56:$R$56</c:f>
              <c:numCache>
                <c:formatCode>0.0%</c:formatCode>
                <c:ptCount val="5"/>
                <c:pt idx="0">
                  <c:v>0.19698763719149145</c:v>
                </c:pt>
                <c:pt idx="1">
                  <c:v>0.22343678104655143</c:v>
                </c:pt>
                <c:pt idx="2">
                  <c:v>0.23048828847944416</c:v>
                </c:pt>
                <c:pt idx="3">
                  <c:v>0.227708739925196</c:v>
                </c:pt>
                <c:pt idx="4">
                  <c:v>0.22674767572834836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BF-264C-B73C-374487DDE6D9}"/>
            </c:ext>
          </c:extLst>
        </c:ser>
        <c:ser>
          <c:idx val="2"/>
          <c:order val="2"/>
          <c:tx>
            <c:strRef>
              <c:f>'[Passport_Stats_19-05-2022_0228_GMT.xls]Sheet4'!$M$57</c:f>
              <c:strCache>
                <c:ptCount val="1"/>
                <c:pt idx="0">
                  <c:v>JTI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'[Passport_Stats_19-05-2022_0228_GMT.xls]Sheet4'!$N$54:$R$54</c:f>
              <c:strCache>
                <c:ptCount val="5"/>
                <c:pt idx="0">
                  <c:v>16년</c:v>
                </c:pt>
                <c:pt idx="1">
                  <c:v>17년</c:v>
                </c:pt>
                <c:pt idx="2">
                  <c:v>18년</c:v>
                </c:pt>
                <c:pt idx="3">
                  <c:v>19년</c:v>
                </c:pt>
                <c:pt idx="4">
                  <c:v>20년</c:v>
                </c:pt>
              </c:strCache>
            </c:strRef>
          </c:cat>
          <c:val>
            <c:numRef>
              <c:f>'[Passport_Stats_19-05-2022_0228_GMT.xls]Sheet4'!$N$57:$R$57</c:f>
              <c:numCache>
                <c:formatCode>0.0%</c:formatCode>
                <c:ptCount val="5"/>
                <c:pt idx="0">
                  <c:v>0.14372285609255286</c:v>
                </c:pt>
                <c:pt idx="1">
                  <c:v>0.1491776396299378</c:v>
                </c:pt>
                <c:pt idx="2">
                  <c:v>0.16140604327690286</c:v>
                </c:pt>
                <c:pt idx="3">
                  <c:v>0.16337462228862784</c:v>
                </c:pt>
                <c:pt idx="4">
                  <c:v>0.16359949666097406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BF-264C-B73C-374487DDE6D9}"/>
            </c:ext>
          </c:extLst>
        </c:ser>
        <c:ser>
          <c:idx val="3"/>
          <c:order val="3"/>
          <c:tx>
            <c:strRef>
              <c:f>'[Passport_Stats_19-05-2022_0228_GMT.xls]Sheet4'!$M$58</c:f>
              <c:strCache>
                <c:ptCount val="1"/>
                <c:pt idx="0">
                  <c:v>IB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'[Passport_Stats_19-05-2022_0228_GMT.xls]Sheet4'!$N$54:$R$54</c:f>
              <c:strCache>
                <c:ptCount val="5"/>
                <c:pt idx="0">
                  <c:v>16년</c:v>
                </c:pt>
                <c:pt idx="1">
                  <c:v>17년</c:v>
                </c:pt>
                <c:pt idx="2">
                  <c:v>18년</c:v>
                </c:pt>
                <c:pt idx="3">
                  <c:v>19년</c:v>
                </c:pt>
                <c:pt idx="4">
                  <c:v>20년</c:v>
                </c:pt>
              </c:strCache>
            </c:strRef>
          </c:cat>
          <c:val>
            <c:numRef>
              <c:f>'[Passport_Stats_19-05-2022_0228_GMT.xls]Sheet4'!$N$58:$R$58</c:f>
              <c:numCache>
                <c:formatCode>0.0%</c:formatCode>
                <c:ptCount val="5"/>
                <c:pt idx="0">
                  <c:v>6.8080809901439485E-2</c:v>
                </c:pt>
                <c:pt idx="1">
                  <c:v>6.7880757746340975E-2</c:v>
                </c:pt>
                <c:pt idx="2">
                  <c:v>6.6370075028766351E-2</c:v>
                </c:pt>
                <c:pt idx="3">
                  <c:v>6.682469339379575E-2</c:v>
                </c:pt>
                <c:pt idx="4">
                  <c:v>6.7854225769867466E-2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CBF-264C-B73C-374487DDE6D9}"/>
            </c:ext>
          </c:extLst>
        </c:ser>
        <c:ser>
          <c:idx val="4"/>
          <c:order val="4"/>
          <c:tx>
            <c:strRef>
              <c:f>'[Passport_Stats_19-05-2022_0228_GMT.xls]Sheet4'!$M$59</c:f>
              <c:strCache>
                <c:ptCount val="1"/>
                <c:pt idx="0">
                  <c:v>KT&amp;G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'[Passport_Stats_19-05-2022_0228_GMT.xls]Sheet4'!$N$54:$R$54</c:f>
              <c:strCache>
                <c:ptCount val="5"/>
                <c:pt idx="0">
                  <c:v>16년</c:v>
                </c:pt>
                <c:pt idx="1">
                  <c:v>17년</c:v>
                </c:pt>
                <c:pt idx="2">
                  <c:v>18년</c:v>
                </c:pt>
                <c:pt idx="3">
                  <c:v>19년</c:v>
                </c:pt>
                <c:pt idx="4">
                  <c:v>20년</c:v>
                </c:pt>
              </c:strCache>
            </c:strRef>
          </c:cat>
          <c:val>
            <c:numRef>
              <c:f>'[Passport_Stats_19-05-2022_0228_GMT.xls]Sheet4'!$N$59:$R$59</c:f>
              <c:numCache>
                <c:formatCode>0.0%</c:formatCode>
                <c:ptCount val="5"/>
                <c:pt idx="0">
                  <c:v>2.6724890879231151E-2</c:v>
                </c:pt>
                <c:pt idx="1">
                  <c:v>2.9435051479106494E-2</c:v>
                </c:pt>
                <c:pt idx="2">
                  <c:v>2.7115334905114419E-2</c:v>
                </c:pt>
                <c:pt idx="3">
                  <c:v>2.7796504606102411E-2</c:v>
                </c:pt>
                <c:pt idx="4">
                  <c:v>2.8342484377288996E-2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CBF-264C-B73C-374487DDE6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1594560"/>
        <c:axId val="481595808"/>
      </c:barChart>
      <c:catAx>
        <c:axId val="48159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ko-KR"/>
          </a:p>
        </c:txPr>
        <c:crossAx val="481595808"/>
        <c:crosses val="autoZero"/>
        <c:auto val="1"/>
        <c:lblAlgn val="ctr"/>
        <c:lblOffset val="100"/>
        <c:noMultiLvlLbl val="0"/>
      </c:catAx>
      <c:valAx>
        <c:axId val="481595808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48159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ko-K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0.49362</cdr:x>
      <cdr:y>0.10691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4EDC1BB9-6AD5-46FF-9189-B095E35CE68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4615072" cy="536494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7DBDA-DEAA-4EDE-9070-CB7191A9A273}" type="datetimeFigureOut">
              <a:rPr lang="ko-KR" altLang="en-US" smtClean="0"/>
              <a:t>2024-02-14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7706F-401A-45DC-976F-697CE71902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7876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0862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 dirty="0"/>
              <a:t>다음으로는 담배산업의 특징에 대해서 알아보겠습니다</a:t>
            </a:r>
            <a:r>
              <a:rPr lang="en-US" altLang="ko-KR" dirty="0"/>
              <a:t>. </a:t>
            </a:r>
          </a:p>
          <a:p>
            <a:pPr>
              <a:defRPr/>
            </a:pPr>
            <a:r>
              <a:rPr lang="ko-KR" altLang="en-US" dirty="0"/>
              <a:t>신규 기업이 진출하기 어려운 산업입니다</a:t>
            </a:r>
            <a:r>
              <a:rPr lang="en-US" altLang="ko-KR" dirty="0"/>
              <a:t>. </a:t>
            </a:r>
            <a:r>
              <a:rPr lang="ko-KR" altLang="en-US" dirty="0"/>
              <a:t>큰 자본과 장비가 필요하기 때문입니다</a:t>
            </a:r>
            <a:r>
              <a:rPr lang="en-US" altLang="ko-KR" dirty="0"/>
              <a:t>. </a:t>
            </a:r>
            <a:r>
              <a:rPr lang="ko-KR" altLang="en-US" dirty="0"/>
              <a:t>그래서 담배시장은 자연스럽게 독과점 구조가 형성됩니다</a:t>
            </a:r>
            <a:r>
              <a:rPr lang="en-US" altLang="ko-KR" dirty="0"/>
              <a:t>. 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ko-KR" altLang="en-US" dirty="0"/>
              <a:t>또한</a:t>
            </a:r>
            <a:r>
              <a:rPr lang="en-US" altLang="ko-KR" dirty="0"/>
              <a:t>, </a:t>
            </a:r>
            <a:r>
              <a:rPr lang="ko-KR" altLang="en-US" dirty="0"/>
              <a:t>원료조달부터 개발</a:t>
            </a:r>
            <a:r>
              <a:rPr lang="en-US" altLang="ko-KR" dirty="0"/>
              <a:t>, </a:t>
            </a:r>
            <a:r>
              <a:rPr lang="ko-KR" altLang="en-US" dirty="0"/>
              <a:t>생산</a:t>
            </a:r>
            <a:r>
              <a:rPr lang="en-US" altLang="ko-KR" dirty="0"/>
              <a:t>, </a:t>
            </a:r>
            <a:r>
              <a:rPr lang="ko-KR" altLang="en-US" dirty="0"/>
              <a:t>판매에 이르기까지 전체 단계를 수행하는 형태입니다</a:t>
            </a:r>
            <a:r>
              <a:rPr lang="en-US" altLang="ko-KR" dirty="0"/>
              <a:t>. 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en-US" altLang="ko-KR" dirty="0"/>
              <a:t>Next, let's look at the characteristics of the tobacco industry. </a:t>
            </a:r>
          </a:p>
          <a:p>
            <a:pPr>
              <a:defRPr/>
            </a:pPr>
            <a:r>
              <a:rPr lang="en-US" altLang="ko-KR" dirty="0"/>
              <a:t>It is a difficult industry for new companies to enter. This is because it requires large capital and equipment. Therefore, the tobacco market is naturally monopolized. 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en-US" altLang="ko-KR" dirty="0"/>
              <a:t>In addition, the entire process from raw material procurement to development, production, and sales is carried out. 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endParaRPr lang="ko-KR" altLang="en-US" dirty="0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3999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전세계 인구 중 약 </a:t>
            </a:r>
            <a:r>
              <a:rPr kumimoji="1" lang="en-US" altLang="ko-KR" dirty="0"/>
              <a:t>17%</a:t>
            </a:r>
            <a:r>
              <a:rPr kumimoji="1" lang="ko-KR" altLang="en-US" dirty="0"/>
              <a:t>가 흡연을 하는 것으로 예측되며</a:t>
            </a:r>
            <a:r>
              <a:rPr kumimoji="1" lang="en-US" altLang="ko-KR" dirty="0"/>
              <a:t>, </a:t>
            </a:r>
            <a:r>
              <a:rPr kumimoji="1" lang="ko-KR" altLang="en-US" dirty="0"/>
              <a:t>시장규모는 </a:t>
            </a:r>
            <a:r>
              <a:rPr kumimoji="1" lang="en-US" altLang="ko-KR" dirty="0"/>
              <a:t>9000</a:t>
            </a:r>
            <a:r>
              <a:rPr kumimoji="1" lang="ko-KR" altLang="en-US" dirty="0"/>
              <a:t>억달러입니다</a:t>
            </a:r>
            <a:r>
              <a:rPr kumimoji="1" lang="en-US" altLang="ko-KR" dirty="0"/>
              <a:t>. </a:t>
            </a:r>
          </a:p>
          <a:p>
            <a:r>
              <a:rPr kumimoji="1" lang="ko-KR" altLang="en-US" dirty="0"/>
              <a:t>그래프에서 보시는 것처럼 재래식담배가 </a:t>
            </a:r>
            <a:r>
              <a:rPr kumimoji="1" lang="en-US" altLang="ko-KR" dirty="0"/>
              <a:t>94%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차지하고 있으며</a:t>
            </a:r>
            <a:r>
              <a:rPr kumimoji="1" lang="en-US" altLang="ko-KR" dirty="0"/>
              <a:t>, </a:t>
            </a:r>
            <a:r>
              <a:rPr kumimoji="1" lang="en" altLang="ko-Kore-KR" dirty="0"/>
              <a:t>NGP</a:t>
            </a:r>
            <a:r>
              <a:rPr kumimoji="1" lang="ko-KR" altLang="en-US" dirty="0"/>
              <a:t>가 </a:t>
            </a:r>
            <a:r>
              <a:rPr kumimoji="1" lang="en-US" altLang="ko-KR" dirty="0"/>
              <a:t>6%</a:t>
            </a:r>
            <a:r>
              <a:rPr kumimoji="1" lang="ko-KR" altLang="en-US" dirty="0" err="1"/>
              <a:t>를</a:t>
            </a:r>
            <a:r>
              <a:rPr kumimoji="1" lang="ko-KR" altLang="en-US" dirty="0"/>
              <a:t> 차지합니다</a:t>
            </a:r>
            <a:r>
              <a:rPr kumimoji="1" lang="en-US" altLang="ko-KR" dirty="0"/>
              <a:t>. </a:t>
            </a:r>
            <a:r>
              <a:rPr kumimoji="1" lang="ko-KR" altLang="en-US" dirty="0"/>
              <a:t>하지만 </a:t>
            </a:r>
            <a:r>
              <a:rPr kumimoji="1" lang="en" altLang="ko-Kore-KR" dirty="0"/>
              <a:t>NGP</a:t>
            </a:r>
            <a:r>
              <a:rPr kumimoji="1" lang="ko-KR" altLang="en-US" dirty="0"/>
              <a:t>는 앞으로 지속 성장하고 있습니다</a:t>
            </a:r>
            <a:r>
              <a:rPr kumimoji="1" lang="en-US" altLang="ko-KR" dirty="0"/>
              <a:t>. </a:t>
            </a:r>
          </a:p>
          <a:p>
            <a:r>
              <a:rPr kumimoji="1" lang="ko-KR" altLang="en-US" dirty="0"/>
              <a:t>즉</a:t>
            </a:r>
            <a:r>
              <a:rPr kumimoji="1" lang="en-US" altLang="ko-KR" dirty="0"/>
              <a:t>, </a:t>
            </a:r>
            <a:r>
              <a:rPr kumimoji="1" lang="ko-KR" altLang="en-US" dirty="0"/>
              <a:t>아직까지는 재래식담배가 시장의 대부분을 차지하지만 향후에는 </a:t>
            </a:r>
            <a:r>
              <a:rPr kumimoji="1" lang="en" altLang="ko-Kore-KR" dirty="0"/>
              <a:t>NGP</a:t>
            </a:r>
            <a:r>
              <a:rPr kumimoji="1" lang="ko-KR" altLang="en-US" dirty="0"/>
              <a:t>로 시장이 재편될 것입니다</a:t>
            </a:r>
            <a:r>
              <a:rPr kumimoji="1" lang="en-US" altLang="ko-KR" dirty="0"/>
              <a:t>. </a:t>
            </a:r>
          </a:p>
          <a:p>
            <a:r>
              <a:rPr kumimoji="1" lang="ko-KR" altLang="en-US" dirty="0"/>
              <a:t>우리회사는 재래식담배 그리고 </a:t>
            </a:r>
            <a:r>
              <a:rPr kumimoji="1" lang="en" altLang="ko-Kore-KR" dirty="0"/>
              <a:t>NGP </a:t>
            </a:r>
            <a:r>
              <a:rPr kumimoji="1" lang="ko-KR" altLang="en-US" dirty="0"/>
              <a:t>모두 우수한 브랜드와 기술력을 보유하고 있습니다</a:t>
            </a:r>
            <a:r>
              <a:rPr kumimoji="1" lang="en-US" altLang="ko-KR" dirty="0"/>
              <a:t>. </a:t>
            </a:r>
          </a:p>
          <a:p>
            <a:endParaRPr kumimoji="1" lang="en-US" altLang="ko-Kore-KR" dirty="0"/>
          </a:p>
          <a:p>
            <a:r>
              <a:rPr lang="en" altLang="ko-Kore-K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An estimated 17% of the world's population smokes, representing a $900 billion market. </a:t>
            </a:r>
            <a:br>
              <a:rPr lang="en" altLang="ko-Kore-KR" dirty="0"/>
            </a:br>
            <a:r>
              <a:rPr lang="en" altLang="ko-Kore-K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As you can see in the graph, conventional cigarettes make up 94% of the market, while NGPs make up 6%. However, NGPs are set to continue to grow in the future. </a:t>
            </a:r>
            <a:br>
              <a:rPr lang="en" altLang="ko-Kore-KR" dirty="0"/>
            </a:br>
            <a:r>
              <a:rPr lang="en" altLang="ko-Kore-K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In other words, conventional cigarettes still make up the majority of the market, but in the future, the market will shift to NGPs. </a:t>
            </a:r>
            <a:br>
              <a:rPr lang="en" altLang="ko-Kore-KR" dirty="0"/>
            </a:br>
            <a:r>
              <a:rPr lang="en" altLang="ko-Kore-K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We have excellent brands and technology for both conventional cigarettes and NGP. 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5460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전체 담배시장의 규모는 그래프에서 보시는 것처럼 약 </a:t>
            </a:r>
            <a:r>
              <a:rPr kumimoji="1" lang="en-US" altLang="ko-KR" dirty="0"/>
              <a:t>5.6</a:t>
            </a:r>
            <a:r>
              <a:rPr kumimoji="1" lang="ko-KR" altLang="en-US" dirty="0" err="1"/>
              <a:t>조개비</a:t>
            </a:r>
            <a:r>
              <a:rPr kumimoji="1" lang="ko-KR" altLang="en-US" dirty="0"/>
              <a:t> 입니다</a:t>
            </a:r>
            <a:r>
              <a:rPr kumimoji="1" lang="en-US" altLang="ko-KR" dirty="0"/>
              <a:t>. </a:t>
            </a:r>
          </a:p>
          <a:p>
            <a:r>
              <a:rPr kumimoji="1" lang="ko-KR" altLang="en-US" dirty="0"/>
              <a:t>전체적으로 조금씩 규모가 감소하고는 있습니다</a:t>
            </a:r>
            <a:r>
              <a:rPr kumimoji="1" lang="en-US" altLang="ko-KR" dirty="0"/>
              <a:t>. </a:t>
            </a:r>
          </a:p>
          <a:p>
            <a:endParaRPr kumimoji="1" lang="en-US" altLang="en-US" dirty="0"/>
          </a:p>
          <a:p>
            <a:r>
              <a:rPr kumimoji="1" lang="en-US" altLang="en-US" dirty="0"/>
              <a:t>The total size of the cigarette market is about 5.6 trillion cigarettes, as shown in the graph. </a:t>
            </a:r>
          </a:p>
          <a:p>
            <a:r>
              <a:rPr kumimoji="1" lang="en-US" altLang="en-US" dirty="0"/>
              <a:t>Overall, the market is slowly declining. </a:t>
            </a: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6121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하지만 전통적인 담배와는 다르게 </a:t>
            </a:r>
            <a:r>
              <a:rPr lang="en-US" altLang="ko-KR" dirty="0"/>
              <a:t>NGP</a:t>
            </a:r>
            <a:r>
              <a:rPr lang="ko-KR" altLang="en-US" dirty="0"/>
              <a:t>시장은 성장하고 있다고 볼 수 있습니다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우리 회사도 </a:t>
            </a:r>
            <a:r>
              <a:rPr lang="en-US" altLang="ko-KR" dirty="0"/>
              <a:t>NGP</a:t>
            </a:r>
            <a:r>
              <a:rPr lang="ko-KR" altLang="en-US" dirty="0"/>
              <a:t>시장을 선도하기 위해 많은 노력을 하고 있습니다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en-US" altLang="ko-KR" dirty="0"/>
              <a:t>But unlike traditional cigarettes, the NGP market is growing. </a:t>
            </a:r>
          </a:p>
          <a:p>
            <a:r>
              <a:rPr lang="en-US" altLang="ko-KR" dirty="0"/>
              <a:t>Our company is also making a lot of efforts to lead the NGP market.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4852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잘 </a:t>
            </a:r>
            <a:r>
              <a:rPr lang="ko-KR" altLang="en-US" dirty="0" err="1"/>
              <a:t>아시다시피</a:t>
            </a:r>
            <a:r>
              <a:rPr lang="ko-KR" altLang="en-US" dirty="0"/>
              <a:t> 세계적인 담배회사는 총 네 개가 있다고 볼 수 있습니다</a:t>
            </a:r>
            <a:r>
              <a:rPr lang="en-US" altLang="ko-KR" dirty="0"/>
              <a:t>. </a:t>
            </a:r>
          </a:p>
          <a:p>
            <a:r>
              <a:rPr lang="ko-KR" altLang="en-US" dirty="0" err="1"/>
              <a:t>말보로로</a:t>
            </a:r>
            <a:r>
              <a:rPr lang="ko-KR" altLang="en-US" dirty="0"/>
              <a:t> 대표되는 </a:t>
            </a:r>
            <a:r>
              <a:rPr lang="en-US" altLang="ko-KR" dirty="0"/>
              <a:t>PMI.</a:t>
            </a:r>
          </a:p>
          <a:p>
            <a:r>
              <a:rPr lang="ko-KR" altLang="en-US" dirty="0" err="1"/>
              <a:t>던힐</a:t>
            </a:r>
            <a:r>
              <a:rPr lang="en-US" altLang="ko-KR" dirty="0"/>
              <a:t>, </a:t>
            </a:r>
            <a:r>
              <a:rPr lang="ko-KR" altLang="en-US" dirty="0" err="1"/>
              <a:t>럭키스트라이크로</a:t>
            </a:r>
            <a:r>
              <a:rPr lang="ko-KR" altLang="en-US" dirty="0"/>
              <a:t> 대표되는 </a:t>
            </a:r>
            <a:r>
              <a:rPr lang="en-US" altLang="ko-KR" dirty="0"/>
              <a:t>BAT.</a:t>
            </a:r>
          </a:p>
          <a:p>
            <a:r>
              <a:rPr lang="ko-KR" altLang="en-US" dirty="0" err="1"/>
              <a:t>메비우스로</a:t>
            </a:r>
            <a:r>
              <a:rPr lang="ko-KR" altLang="en-US" dirty="0"/>
              <a:t> 대표되는 </a:t>
            </a:r>
            <a:r>
              <a:rPr lang="en-US" altLang="ko-KR" dirty="0"/>
              <a:t>JTI.</a:t>
            </a:r>
          </a:p>
          <a:p>
            <a:r>
              <a:rPr lang="ko-KR" altLang="en-US" dirty="0" err="1"/>
              <a:t>다비도프로</a:t>
            </a:r>
            <a:r>
              <a:rPr lang="ko-KR" altLang="en-US" dirty="0"/>
              <a:t> 대표되는 </a:t>
            </a:r>
            <a:r>
              <a:rPr lang="en-US" altLang="ko-KR" dirty="0"/>
              <a:t>Imperial Brands</a:t>
            </a:r>
          </a:p>
          <a:p>
            <a:r>
              <a:rPr lang="ko-KR" altLang="en-US" dirty="0"/>
              <a:t>이들이 우리의 목표입니다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en-US" altLang="ko-KR" b="0" dirty="0"/>
              <a:t>As we know, there are four major global tobacco companies. </a:t>
            </a:r>
          </a:p>
          <a:p>
            <a:r>
              <a:rPr lang="en-US" altLang="ko-KR" dirty="0"/>
              <a:t>PMI, represented by Marlboro.</a:t>
            </a:r>
          </a:p>
          <a:p>
            <a:r>
              <a:rPr lang="en-US" altLang="ko-KR" dirty="0"/>
              <a:t>BAT, represented by Dunhill and Lucky Strike.</a:t>
            </a:r>
          </a:p>
          <a:p>
            <a:r>
              <a:rPr lang="en-US" altLang="ko-KR" dirty="0"/>
              <a:t>JTI, represented by MEVIUS.</a:t>
            </a:r>
          </a:p>
          <a:p>
            <a:r>
              <a:rPr lang="en-US" altLang="ko-KR" dirty="0"/>
              <a:t>Imperial Brands, represented by Davidoff.</a:t>
            </a:r>
          </a:p>
          <a:p>
            <a:r>
              <a:rPr lang="en-US" altLang="ko-KR" dirty="0"/>
              <a:t>These are our targets.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6041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KT&amp;G has about 3% of total market in Global cigarette market.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맑은 고딕" panose="020B0503020000020004" pitchFamily="34" charset="-127"/>
                <a:cs typeface="Open Sans" panose="020B0606030504020204" pitchFamily="34" charset="0"/>
              </a:rPr>
              <a:t>I think the future is bright for this company.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맑은 고딕" panose="020B0503020000020004" pitchFamily="34" charset="-127"/>
              <a:cs typeface="Open Sans" panose="020B0606030504020204" pitchFamily="34" charset="0"/>
            </a:endParaRPr>
          </a:p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7110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영상이 언급한 것처럼 우리회사는 역사가 깊은 기업입니다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1883</a:t>
            </a:r>
            <a:r>
              <a:rPr lang="ko-KR" altLang="en-US" dirty="0"/>
              <a:t>년부터 시작된 </a:t>
            </a:r>
            <a:r>
              <a:rPr lang="en-US" altLang="ko-KR" dirty="0"/>
              <a:t>KT&amp;G</a:t>
            </a:r>
            <a:r>
              <a:rPr lang="ko-KR" altLang="en-US" dirty="0"/>
              <a:t>는 많은 위기가 있었지만 그 위기를 항상 </a:t>
            </a:r>
            <a:r>
              <a:rPr lang="ko-KR" altLang="en-US" dirty="0" err="1"/>
              <a:t>이겨내었다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우리는 이러한 강한 정신의 </a:t>
            </a:r>
            <a:r>
              <a:rPr lang="en-US" altLang="ko-KR" dirty="0"/>
              <a:t>DNA</a:t>
            </a:r>
            <a:r>
              <a:rPr lang="ko-KR" altLang="en-US" dirty="0"/>
              <a:t>를 가지고 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en-US" altLang="ko-KR" dirty="0"/>
              <a:t>As mentioned in the video, we are a company with a long history. </a:t>
            </a:r>
          </a:p>
          <a:p>
            <a:r>
              <a:rPr lang="en-US" altLang="ko-KR" dirty="0"/>
              <a:t>Starting in 1883, KT&amp;G has seen many crises, but we have always overcome them. </a:t>
            </a:r>
          </a:p>
          <a:p>
            <a:r>
              <a:rPr lang="en-US" altLang="ko-KR" dirty="0"/>
              <a:t>We have this strong spirit in our DNA.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1542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55" y="116429"/>
            <a:ext cx="995267" cy="391571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55" y="116429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63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/>
              <a:pPr/>
              <a:t>2024-02-14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942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/>
              <a:pPr/>
              <a:t>2024-02-14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4040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798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/>
              <a:pPr/>
              <a:t>2024-02-14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3113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6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2024-02-14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2762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6" y="4800600"/>
            <a:ext cx="73151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1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6" y="5367338"/>
            <a:ext cx="73151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2024-02-14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916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5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/>
              <a:pPr/>
              <a:t>2024-02-14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1984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/>
          </p:nvPr>
        </p:nvSpPr>
        <p:spPr>
          <a:xfrm>
            <a:off x="2857477" y="2214563"/>
            <a:ext cx="6477021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/>
              <a:t>첫째 목차</a:t>
            </a:r>
          </a:p>
          <a:p>
            <a:pPr lvl="0"/>
            <a:r>
              <a:rPr lang="ko-KR" altLang="en-US"/>
              <a:t>둘째 목차</a:t>
            </a:r>
          </a:p>
          <a:p>
            <a:pPr lvl="0"/>
            <a:r>
              <a:rPr lang="ko-KR" altLang="en-US"/>
              <a:t>셋째 목차</a:t>
            </a:r>
          </a:p>
          <a:p>
            <a:pPr lvl="0"/>
            <a:r>
              <a:rPr lang="ko-KR" altLang="en-US"/>
              <a:t>넷째 목차</a:t>
            </a:r>
          </a:p>
          <a:p>
            <a:pPr lvl="0"/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/>
              <a:pPr/>
              <a:t>2024-02-14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7359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199" y="274638"/>
            <a:ext cx="2743199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026399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/>
              <a:pPr/>
              <a:t>2024-02-14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8576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95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70"/>
          <a:stretch/>
        </p:blipFill>
        <p:spPr>
          <a:xfrm>
            <a:off x="0" y="0"/>
            <a:ext cx="12192000" cy="8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13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55" y="116429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107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0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1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011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18"/>
          <a:stretch/>
        </p:blipFill>
        <p:spPr>
          <a:xfrm>
            <a:off x="0" y="0"/>
            <a:ext cx="12192000" cy="71120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23" name="그룹 22"/>
          <p:cNvGrpSpPr/>
          <p:nvPr userDrawn="1"/>
        </p:nvGrpSpPr>
        <p:grpSpPr>
          <a:xfrm>
            <a:off x="73970" y="41349"/>
            <a:ext cx="547639" cy="545323"/>
            <a:chOff x="-1931504" y="722427"/>
            <a:chExt cx="547639" cy="545323"/>
          </a:xfrm>
        </p:grpSpPr>
        <p:sp>
          <p:nvSpPr>
            <p:cNvPr id="24" name="AutoShape 23">
              <a:extLst>
                <a:ext uri="{FF2B5EF4-FFF2-40B4-BE49-F238E27FC236}">
                  <a16:creationId xmlns:a16="http://schemas.microsoft.com/office/drawing/2014/main" id="{6E1468D0-A195-45AB-9630-0765117375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-1922327" y="723476"/>
              <a:ext cx="533520" cy="54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9576B043-D16B-47F6-9074-0C97EF7F6F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903" y="989631"/>
              <a:ext cx="67771" cy="265315"/>
            </a:xfrm>
            <a:custGeom>
              <a:avLst/>
              <a:gdLst>
                <a:gd name="T0" fmla="*/ 39 w 82"/>
                <a:gd name="T1" fmla="*/ 0 h 269"/>
                <a:gd name="T2" fmla="*/ 39 w 82"/>
                <a:gd name="T3" fmla="*/ 0 h 269"/>
                <a:gd name="T4" fmla="*/ 0 w 82"/>
                <a:gd name="T5" fmla="*/ 189 h 269"/>
                <a:gd name="T6" fmla="*/ 21 w 82"/>
                <a:gd name="T7" fmla="*/ 264 h 269"/>
                <a:gd name="T8" fmla="*/ 41 w 82"/>
                <a:gd name="T9" fmla="*/ 269 h 269"/>
                <a:gd name="T10" fmla="*/ 82 w 82"/>
                <a:gd name="T11" fmla="*/ 189 h 269"/>
                <a:gd name="T12" fmla="*/ 39 w 82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69"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27" y="57"/>
                    <a:pt x="0" y="147"/>
                    <a:pt x="0" y="189"/>
                  </a:cubicBezTo>
                  <a:cubicBezTo>
                    <a:pt x="0" y="233"/>
                    <a:pt x="9" y="254"/>
                    <a:pt x="21" y="264"/>
                  </a:cubicBezTo>
                  <a:cubicBezTo>
                    <a:pt x="27" y="268"/>
                    <a:pt x="34" y="269"/>
                    <a:pt x="41" y="269"/>
                  </a:cubicBezTo>
                  <a:cubicBezTo>
                    <a:pt x="64" y="269"/>
                    <a:pt x="82" y="253"/>
                    <a:pt x="82" y="189"/>
                  </a:cubicBezTo>
                  <a:cubicBezTo>
                    <a:pt x="82" y="147"/>
                    <a:pt x="52" y="57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BF933540-6740-4010-B1D2-6BB99BE474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197" y="722427"/>
              <a:ext cx="68653" cy="266365"/>
            </a:xfrm>
            <a:custGeom>
              <a:avLst/>
              <a:gdLst>
                <a:gd name="T0" fmla="*/ 41 w 83"/>
                <a:gd name="T1" fmla="*/ 270 h 270"/>
                <a:gd name="T2" fmla="*/ 83 w 83"/>
                <a:gd name="T3" fmla="*/ 81 h 270"/>
                <a:gd name="T4" fmla="*/ 41 w 83"/>
                <a:gd name="T5" fmla="*/ 0 h 270"/>
                <a:gd name="T6" fmla="*/ 0 w 83"/>
                <a:gd name="T7" fmla="*/ 81 h 270"/>
                <a:gd name="T8" fmla="*/ 41 w 83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70">
                  <a:moveTo>
                    <a:pt x="41" y="270"/>
                  </a:moveTo>
                  <a:cubicBezTo>
                    <a:pt x="54" y="213"/>
                    <a:pt x="83" y="123"/>
                    <a:pt x="83" y="81"/>
                  </a:cubicBezTo>
                  <a:cubicBezTo>
                    <a:pt x="82" y="17"/>
                    <a:pt x="64" y="0"/>
                    <a:pt x="41" y="0"/>
                  </a:cubicBezTo>
                  <a:cubicBezTo>
                    <a:pt x="18" y="1"/>
                    <a:pt x="0" y="17"/>
                    <a:pt x="0" y="81"/>
                  </a:cubicBezTo>
                  <a:cubicBezTo>
                    <a:pt x="0" y="123"/>
                    <a:pt x="28" y="213"/>
                    <a:pt x="41" y="2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F7EE510E-D968-4C8C-98D9-E5595724AE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931504" y="1046934"/>
              <a:ext cx="152308" cy="220816"/>
            </a:xfrm>
            <a:custGeom>
              <a:avLst/>
              <a:gdLst>
                <a:gd name="T0" fmla="*/ 0 w 184"/>
                <a:gd name="T1" fmla="*/ 0 h 224"/>
                <a:gd name="T2" fmla="*/ 0 w 184"/>
                <a:gd name="T3" fmla="*/ 0 h 224"/>
                <a:gd name="T4" fmla="*/ 79 w 184"/>
                <a:gd name="T5" fmla="*/ 176 h 224"/>
                <a:gd name="T6" fmla="*/ 141 w 184"/>
                <a:gd name="T7" fmla="*/ 224 h 224"/>
                <a:gd name="T8" fmla="*/ 160 w 184"/>
                <a:gd name="T9" fmla="*/ 217 h 224"/>
                <a:gd name="T10" fmla="*/ 146 w 184"/>
                <a:gd name="T11" fmla="*/ 128 h 224"/>
                <a:gd name="T12" fmla="*/ 0 w 184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53"/>
                    <a:pt x="55" y="142"/>
                    <a:pt x="79" y="176"/>
                  </a:cubicBezTo>
                  <a:cubicBezTo>
                    <a:pt x="105" y="212"/>
                    <a:pt x="125" y="224"/>
                    <a:pt x="141" y="224"/>
                  </a:cubicBezTo>
                  <a:cubicBezTo>
                    <a:pt x="148" y="224"/>
                    <a:pt x="155" y="221"/>
                    <a:pt x="160" y="217"/>
                  </a:cubicBezTo>
                  <a:cubicBezTo>
                    <a:pt x="179" y="204"/>
                    <a:pt x="184" y="179"/>
                    <a:pt x="146" y="128"/>
                  </a:cubicBezTo>
                  <a:cubicBezTo>
                    <a:pt x="121" y="94"/>
                    <a:pt x="44" y="39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BE5BF280-C9CA-4493-A241-CEA5A80B65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9196" y="818142"/>
              <a:ext cx="150543" cy="228792"/>
            </a:xfrm>
            <a:custGeom>
              <a:avLst/>
              <a:gdLst>
                <a:gd name="T0" fmla="*/ 182 w 182"/>
                <a:gd name="T1" fmla="*/ 232 h 232"/>
                <a:gd name="T2" fmla="*/ 104 w 182"/>
                <a:gd name="T3" fmla="*/ 54 h 232"/>
                <a:gd name="T4" fmla="*/ 23 w 182"/>
                <a:gd name="T5" fmla="*/ 13 h 232"/>
                <a:gd name="T6" fmla="*/ 38 w 182"/>
                <a:gd name="T7" fmla="*/ 103 h 232"/>
                <a:gd name="T8" fmla="*/ 182 w 18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32">
                  <a:moveTo>
                    <a:pt x="182" y="232"/>
                  </a:moveTo>
                  <a:cubicBezTo>
                    <a:pt x="158" y="178"/>
                    <a:pt x="129" y="88"/>
                    <a:pt x="104" y="54"/>
                  </a:cubicBezTo>
                  <a:cubicBezTo>
                    <a:pt x="66" y="3"/>
                    <a:pt x="41" y="0"/>
                    <a:pt x="23" y="13"/>
                  </a:cubicBezTo>
                  <a:cubicBezTo>
                    <a:pt x="5" y="27"/>
                    <a:pt x="0" y="51"/>
                    <a:pt x="38" y="103"/>
                  </a:cubicBezTo>
                  <a:cubicBezTo>
                    <a:pt x="62" y="137"/>
                    <a:pt x="138" y="193"/>
                    <a:pt x="18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7A9DFD7E-7D74-497D-9347-45FB27B6F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51134" y="947231"/>
              <a:ext cx="170487" cy="159735"/>
            </a:xfrm>
            <a:custGeom>
              <a:avLst/>
              <a:gdLst>
                <a:gd name="T0" fmla="*/ 0 w 206"/>
                <a:gd name="T1" fmla="*/ 0 h 162"/>
                <a:gd name="T2" fmla="*/ 0 w 206"/>
                <a:gd name="T3" fmla="*/ 0 h 162"/>
                <a:gd name="T4" fmla="*/ 136 w 206"/>
                <a:gd name="T5" fmla="*/ 138 h 162"/>
                <a:gd name="T6" fmla="*/ 187 w 206"/>
                <a:gd name="T7" fmla="*/ 162 h 162"/>
                <a:gd name="T8" fmla="*/ 206 w 206"/>
                <a:gd name="T9" fmla="*/ 87 h 162"/>
                <a:gd name="T10" fmla="*/ 181 w 206"/>
                <a:gd name="T11" fmla="*/ 69 h 162"/>
                <a:gd name="T12" fmla="*/ 0 w 206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42"/>
                    <a:pt x="101" y="115"/>
                    <a:pt x="136" y="138"/>
                  </a:cubicBezTo>
                  <a:cubicBezTo>
                    <a:pt x="157" y="152"/>
                    <a:pt x="174" y="159"/>
                    <a:pt x="187" y="162"/>
                  </a:cubicBezTo>
                  <a:cubicBezTo>
                    <a:pt x="193" y="138"/>
                    <a:pt x="200" y="111"/>
                    <a:pt x="206" y="87"/>
                  </a:cubicBezTo>
                  <a:cubicBezTo>
                    <a:pt x="199" y="81"/>
                    <a:pt x="191" y="75"/>
                    <a:pt x="181" y="69"/>
                  </a:cubicBezTo>
                  <a:cubicBezTo>
                    <a:pt x="146" y="46"/>
                    <a:pt x="54" y="2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A0E407B1-02EA-4FD9-90CA-FCDB87242C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5842" y="1033080"/>
              <a:ext cx="40416" cy="74935"/>
            </a:xfrm>
            <a:custGeom>
              <a:avLst/>
              <a:gdLst>
                <a:gd name="T0" fmla="*/ 19 w 49"/>
                <a:gd name="T1" fmla="*/ 0 h 76"/>
                <a:gd name="T2" fmla="*/ 0 w 49"/>
                <a:gd name="T3" fmla="*/ 75 h 76"/>
                <a:gd name="T4" fmla="*/ 11 w 49"/>
                <a:gd name="T5" fmla="*/ 76 h 76"/>
                <a:gd name="T6" fmla="*/ 23 w 49"/>
                <a:gd name="T7" fmla="*/ 74 h 76"/>
                <a:gd name="T8" fmla="*/ 39 w 49"/>
                <a:gd name="T9" fmla="*/ 61 h 76"/>
                <a:gd name="T10" fmla="*/ 19 w 49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6">
                  <a:moveTo>
                    <a:pt x="19" y="0"/>
                  </a:moveTo>
                  <a:cubicBezTo>
                    <a:pt x="13" y="24"/>
                    <a:pt x="6" y="51"/>
                    <a:pt x="0" y="75"/>
                  </a:cubicBezTo>
                  <a:cubicBezTo>
                    <a:pt x="4" y="76"/>
                    <a:pt x="8" y="76"/>
                    <a:pt x="11" y="76"/>
                  </a:cubicBezTo>
                  <a:cubicBezTo>
                    <a:pt x="15" y="76"/>
                    <a:pt x="19" y="75"/>
                    <a:pt x="23" y="74"/>
                  </a:cubicBezTo>
                  <a:cubicBezTo>
                    <a:pt x="30" y="71"/>
                    <a:pt x="35" y="67"/>
                    <a:pt x="39" y="61"/>
                  </a:cubicBezTo>
                  <a:cubicBezTo>
                    <a:pt x="49" y="45"/>
                    <a:pt x="48" y="26"/>
                    <a:pt x="19" y="0"/>
                  </a:cubicBezTo>
                </a:path>
              </a:pathLst>
            </a:custGeom>
            <a:solidFill>
              <a:srgbClr val="045CB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9EAC46B3-4E41-44E4-8A15-0B9A4C5848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579942" y="785607"/>
              <a:ext cx="196077" cy="161624"/>
            </a:xfrm>
            <a:custGeom>
              <a:avLst/>
              <a:gdLst>
                <a:gd name="T0" fmla="*/ 41 w 237"/>
                <a:gd name="T1" fmla="*/ 0 h 164"/>
                <a:gd name="T2" fmla="*/ 13 w 237"/>
                <a:gd name="T3" fmla="*/ 15 h 164"/>
                <a:gd name="T4" fmla="*/ 57 w 237"/>
                <a:gd name="T5" fmla="*/ 94 h 164"/>
                <a:gd name="T6" fmla="*/ 237 w 237"/>
                <a:gd name="T7" fmla="*/ 164 h 164"/>
                <a:gd name="T8" fmla="*/ 237 w 237"/>
                <a:gd name="T9" fmla="*/ 164 h 164"/>
                <a:gd name="T10" fmla="*/ 103 w 237"/>
                <a:gd name="T11" fmla="*/ 25 h 164"/>
                <a:gd name="T12" fmla="*/ 41 w 237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64">
                  <a:moveTo>
                    <a:pt x="41" y="0"/>
                  </a:moveTo>
                  <a:cubicBezTo>
                    <a:pt x="27" y="0"/>
                    <a:pt x="19" y="6"/>
                    <a:pt x="13" y="15"/>
                  </a:cubicBezTo>
                  <a:cubicBezTo>
                    <a:pt x="0" y="34"/>
                    <a:pt x="4" y="59"/>
                    <a:pt x="57" y="94"/>
                  </a:cubicBezTo>
                  <a:cubicBezTo>
                    <a:pt x="92" y="117"/>
                    <a:pt x="183" y="143"/>
                    <a:pt x="237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97" y="122"/>
                    <a:pt x="138" y="48"/>
                    <a:pt x="103" y="25"/>
                  </a:cubicBezTo>
                  <a:cubicBezTo>
                    <a:pt x="75" y="7"/>
                    <a:pt x="55" y="0"/>
                    <a:pt x="4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1629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18"/>
          <a:stretch/>
        </p:blipFill>
        <p:spPr>
          <a:xfrm>
            <a:off x="0" y="0"/>
            <a:ext cx="12192000" cy="71120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73970" y="41349"/>
            <a:ext cx="547639" cy="545323"/>
            <a:chOff x="-1931504" y="722427"/>
            <a:chExt cx="547639" cy="545323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6E1468D0-A195-45AB-9630-0765117375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-1922327" y="723476"/>
              <a:ext cx="533520" cy="54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9576B043-D16B-47F6-9074-0C97EF7F6F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903" y="989631"/>
              <a:ext cx="67771" cy="265315"/>
            </a:xfrm>
            <a:custGeom>
              <a:avLst/>
              <a:gdLst>
                <a:gd name="T0" fmla="*/ 39 w 82"/>
                <a:gd name="T1" fmla="*/ 0 h 269"/>
                <a:gd name="T2" fmla="*/ 39 w 82"/>
                <a:gd name="T3" fmla="*/ 0 h 269"/>
                <a:gd name="T4" fmla="*/ 0 w 82"/>
                <a:gd name="T5" fmla="*/ 189 h 269"/>
                <a:gd name="T6" fmla="*/ 21 w 82"/>
                <a:gd name="T7" fmla="*/ 264 h 269"/>
                <a:gd name="T8" fmla="*/ 41 w 82"/>
                <a:gd name="T9" fmla="*/ 269 h 269"/>
                <a:gd name="T10" fmla="*/ 82 w 82"/>
                <a:gd name="T11" fmla="*/ 189 h 269"/>
                <a:gd name="T12" fmla="*/ 39 w 82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69"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27" y="57"/>
                    <a:pt x="0" y="147"/>
                    <a:pt x="0" y="189"/>
                  </a:cubicBezTo>
                  <a:cubicBezTo>
                    <a:pt x="0" y="233"/>
                    <a:pt x="9" y="254"/>
                    <a:pt x="21" y="264"/>
                  </a:cubicBezTo>
                  <a:cubicBezTo>
                    <a:pt x="27" y="268"/>
                    <a:pt x="34" y="269"/>
                    <a:pt x="41" y="269"/>
                  </a:cubicBezTo>
                  <a:cubicBezTo>
                    <a:pt x="64" y="269"/>
                    <a:pt x="82" y="253"/>
                    <a:pt x="82" y="189"/>
                  </a:cubicBezTo>
                  <a:cubicBezTo>
                    <a:pt x="82" y="147"/>
                    <a:pt x="52" y="57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26">
              <a:extLst>
                <a:ext uri="{FF2B5EF4-FFF2-40B4-BE49-F238E27FC236}">
                  <a16:creationId xmlns:a16="http://schemas.microsoft.com/office/drawing/2014/main" id="{BF933540-6740-4010-B1D2-6BB99BE474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197" y="722427"/>
              <a:ext cx="68653" cy="266365"/>
            </a:xfrm>
            <a:custGeom>
              <a:avLst/>
              <a:gdLst>
                <a:gd name="T0" fmla="*/ 41 w 83"/>
                <a:gd name="T1" fmla="*/ 270 h 270"/>
                <a:gd name="T2" fmla="*/ 83 w 83"/>
                <a:gd name="T3" fmla="*/ 81 h 270"/>
                <a:gd name="T4" fmla="*/ 41 w 83"/>
                <a:gd name="T5" fmla="*/ 0 h 270"/>
                <a:gd name="T6" fmla="*/ 0 w 83"/>
                <a:gd name="T7" fmla="*/ 81 h 270"/>
                <a:gd name="T8" fmla="*/ 41 w 83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70">
                  <a:moveTo>
                    <a:pt x="41" y="270"/>
                  </a:moveTo>
                  <a:cubicBezTo>
                    <a:pt x="54" y="213"/>
                    <a:pt x="83" y="123"/>
                    <a:pt x="83" y="81"/>
                  </a:cubicBezTo>
                  <a:cubicBezTo>
                    <a:pt x="82" y="17"/>
                    <a:pt x="64" y="0"/>
                    <a:pt x="41" y="0"/>
                  </a:cubicBezTo>
                  <a:cubicBezTo>
                    <a:pt x="18" y="1"/>
                    <a:pt x="0" y="17"/>
                    <a:pt x="0" y="81"/>
                  </a:cubicBezTo>
                  <a:cubicBezTo>
                    <a:pt x="0" y="123"/>
                    <a:pt x="28" y="213"/>
                    <a:pt x="41" y="2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F7EE510E-D968-4C8C-98D9-E5595724AE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931504" y="1046934"/>
              <a:ext cx="152308" cy="220816"/>
            </a:xfrm>
            <a:custGeom>
              <a:avLst/>
              <a:gdLst>
                <a:gd name="T0" fmla="*/ 0 w 184"/>
                <a:gd name="T1" fmla="*/ 0 h 224"/>
                <a:gd name="T2" fmla="*/ 0 w 184"/>
                <a:gd name="T3" fmla="*/ 0 h 224"/>
                <a:gd name="T4" fmla="*/ 79 w 184"/>
                <a:gd name="T5" fmla="*/ 176 h 224"/>
                <a:gd name="T6" fmla="*/ 141 w 184"/>
                <a:gd name="T7" fmla="*/ 224 h 224"/>
                <a:gd name="T8" fmla="*/ 160 w 184"/>
                <a:gd name="T9" fmla="*/ 217 h 224"/>
                <a:gd name="T10" fmla="*/ 146 w 184"/>
                <a:gd name="T11" fmla="*/ 128 h 224"/>
                <a:gd name="T12" fmla="*/ 0 w 184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53"/>
                    <a:pt x="55" y="142"/>
                    <a:pt x="79" y="176"/>
                  </a:cubicBezTo>
                  <a:cubicBezTo>
                    <a:pt x="105" y="212"/>
                    <a:pt x="125" y="224"/>
                    <a:pt x="141" y="224"/>
                  </a:cubicBezTo>
                  <a:cubicBezTo>
                    <a:pt x="148" y="224"/>
                    <a:pt x="155" y="221"/>
                    <a:pt x="160" y="217"/>
                  </a:cubicBezTo>
                  <a:cubicBezTo>
                    <a:pt x="179" y="204"/>
                    <a:pt x="184" y="179"/>
                    <a:pt x="146" y="128"/>
                  </a:cubicBezTo>
                  <a:cubicBezTo>
                    <a:pt x="121" y="94"/>
                    <a:pt x="44" y="39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BE5BF280-C9CA-4493-A241-CEA5A80B65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9196" y="818142"/>
              <a:ext cx="150543" cy="228792"/>
            </a:xfrm>
            <a:custGeom>
              <a:avLst/>
              <a:gdLst>
                <a:gd name="T0" fmla="*/ 182 w 182"/>
                <a:gd name="T1" fmla="*/ 232 h 232"/>
                <a:gd name="T2" fmla="*/ 104 w 182"/>
                <a:gd name="T3" fmla="*/ 54 h 232"/>
                <a:gd name="T4" fmla="*/ 23 w 182"/>
                <a:gd name="T5" fmla="*/ 13 h 232"/>
                <a:gd name="T6" fmla="*/ 38 w 182"/>
                <a:gd name="T7" fmla="*/ 103 h 232"/>
                <a:gd name="T8" fmla="*/ 182 w 18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32">
                  <a:moveTo>
                    <a:pt x="182" y="232"/>
                  </a:moveTo>
                  <a:cubicBezTo>
                    <a:pt x="158" y="178"/>
                    <a:pt x="129" y="88"/>
                    <a:pt x="104" y="54"/>
                  </a:cubicBezTo>
                  <a:cubicBezTo>
                    <a:pt x="66" y="3"/>
                    <a:pt x="41" y="0"/>
                    <a:pt x="23" y="13"/>
                  </a:cubicBezTo>
                  <a:cubicBezTo>
                    <a:pt x="5" y="27"/>
                    <a:pt x="0" y="51"/>
                    <a:pt x="38" y="103"/>
                  </a:cubicBezTo>
                  <a:cubicBezTo>
                    <a:pt x="62" y="137"/>
                    <a:pt x="138" y="193"/>
                    <a:pt x="18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7A9DFD7E-7D74-497D-9347-45FB27B6F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51134" y="947231"/>
              <a:ext cx="170487" cy="159735"/>
            </a:xfrm>
            <a:custGeom>
              <a:avLst/>
              <a:gdLst>
                <a:gd name="T0" fmla="*/ 0 w 206"/>
                <a:gd name="T1" fmla="*/ 0 h 162"/>
                <a:gd name="T2" fmla="*/ 0 w 206"/>
                <a:gd name="T3" fmla="*/ 0 h 162"/>
                <a:gd name="T4" fmla="*/ 136 w 206"/>
                <a:gd name="T5" fmla="*/ 138 h 162"/>
                <a:gd name="T6" fmla="*/ 187 w 206"/>
                <a:gd name="T7" fmla="*/ 162 h 162"/>
                <a:gd name="T8" fmla="*/ 206 w 206"/>
                <a:gd name="T9" fmla="*/ 87 h 162"/>
                <a:gd name="T10" fmla="*/ 181 w 206"/>
                <a:gd name="T11" fmla="*/ 69 h 162"/>
                <a:gd name="T12" fmla="*/ 0 w 206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42"/>
                    <a:pt x="101" y="115"/>
                    <a:pt x="136" y="138"/>
                  </a:cubicBezTo>
                  <a:cubicBezTo>
                    <a:pt x="157" y="152"/>
                    <a:pt x="174" y="159"/>
                    <a:pt x="187" y="162"/>
                  </a:cubicBezTo>
                  <a:cubicBezTo>
                    <a:pt x="193" y="138"/>
                    <a:pt x="200" y="111"/>
                    <a:pt x="206" y="87"/>
                  </a:cubicBezTo>
                  <a:cubicBezTo>
                    <a:pt x="199" y="81"/>
                    <a:pt x="191" y="75"/>
                    <a:pt x="181" y="69"/>
                  </a:cubicBezTo>
                  <a:cubicBezTo>
                    <a:pt x="146" y="46"/>
                    <a:pt x="54" y="2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A0E407B1-02EA-4FD9-90CA-FCDB87242C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5842" y="1033080"/>
              <a:ext cx="40416" cy="74935"/>
            </a:xfrm>
            <a:custGeom>
              <a:avLst/>
              <a:gdLst>
                <a:gd name="T0" fmla="*/ 19 w 49"/>
                <a:gd name="T1" fmla="*/ 0 h 76"/>
                <a:gd name="T2" fmla="*/ 0 w 49"/>
                <a:gd name="T3" fmla="*/ 75 h 76"/>
                <a:gd name="T4" fmla="*/ 11 w 49"/>
                <a:gd name="T5" fmla="*/ 76 h 76"/>
                <a:gd name="T6" fmla="*/ 23 w 49"/>
                <a:gd name="T7" fmla="*/ 74 h 76"/>
                <a:gd name="T8" fmla="*/ 39 w 49"/>
                <a:gd name="T9" fmla="*/ 61 h 76"/>
                <a:gd name="T10" fmla="*/ 19 w 49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6">
                  <a:moveTo>
                    <a:pt x="19" y="0"/>
                  </a:moveTo>
                  <a:cubicBezTo>
                    <a:pt x="13" y="24"/>
                    <a:pt x="6" y="51"/>
                    <a:pt x="0" y="75"/>
                  </a:cubicBezTo>
                  <a:cubicBezTo>
                    <a:pt x="4" y="76"/>
                    <a:pt x="8" y="76"/>
                    <a:pt x="11" y="76"/>
                  </a:cubicBezTo>
                  <a:cubicBezTo>
                    <a:pt x="15" y="76"/>
                    <a:pt x="19" y="75"/>
                    <a:pt x="23" y="74"/>
                  </a:cubicBezTo>
                  <a:cubicBezTo>
                    <a:pt x="30" y="71"/>
                    <a:pt x="35" y="67"/>
                    <a:pt x="39" y="61"/>
                  </a:cubicBezTo>
                  <a:cubicBezTo>
                    <a:pt x="49" y="45"/>
                    <a:pt x="48" y="26"/>
                    <a:pt x="19" y="0"/>
                  </a:cubicBezTo>
                </a:path>
              </a:pathLst>
            </a:custGeom>
            <a:solidFill>
              <a:srgbClr val="045CB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9EAC46B3-4E41-44E4-8A15-0B9A4C5848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579942" y="785607"/>
              <a:ext cx="196077" cy="161624"/>
            </a:xfrm>
            <a:custGeom>
              <a:avLst/>
              <a:gdLst>
                <a:gd name="T0" fmla="*/ 41 w 237"/>
                <a:gd name="T1" fmla="*/ 0 h 164"/>
                <a:gd name="T2" fmla="*/ 13 w 237"/>
                <a:gd name="T3" fmla="*/ 15 h 164"/>
                <a:gd name="T4" fmla="*/ 57 w 237"/>
                <a:gd name="T5" fmla="*/ 94 h 164"/>
                <a:gd name="T6" fmla="*/ 237 w 237"/>
                <a:gd name="T7" fmla="*/ 164 h 164"/>
                <a:gd name="T8" fmla="*/ 237 w 237"/>
                <a:gd name="T9" fmla="*/ 164 h 164"/>
                <a:gd name="T10" fmla="*/ 103 w 237"/>
                <a:gd name="T11" fmla="*/ 25 h 164"/>
                <a:gd name="T12" fmla="*/ 41 w 237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64">
                  <a:moveTo>
                    <a:pt x="41" y="0"/>
                  </a:moveTo>
                  <a:cubicBezTo>
                    <a:pt x="27" y="0"/>
                    <a:pt x="19" y="6"/>
                    <a:pt x="13" y="15"/>
                  </a:cubicBezTo>
                  <a:cubicBezTo>
                    <a:pt x="0" y="34"/>
                    <a:pt x="4" y="59"/>
                    <a:pt x="57" y="94"/>
                  </a:cubicBezTo>
                  <a:cubicBezTo>
                    <a:pt x="92" y="117"/>
                    <a:pt x="183" y="143"/>
                    <a:pt x="237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97" y="122"/>
                    <a:pt x="138" y="48"/>
                    <a:pt x="103" y="25"/>
                  </a:cubicBezTo>
                  <a:cubicBezTo>
                    <a:pt x="75" y="7"/>
                    <a:pt x="55" y="0"/>
                    <a:pt x="4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259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직사각형 1"/>
          <p:cNvSpPr/>
          <p:nvPr userDrawn="1"/>
        </p:nvSpPr>
        <p:spPr>
          <a:xfrm>
            <a:off x="0" y="0"/>
            <a:ext cx="12192000" cy="609532"/>
          </a:xfrm>
          <a:prstGeom prst="rect">
            <a:avLst/>
          </a:prstGeom>
          <a:solidFill>
            <a:srgbClr val="EB4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73970" y="41349"/>
            <a:ext cx="547639" cy="545323"/>
            <a:chOff x="-1931504" y="722427"/>
            <a:chExt cx="547639" cy="545323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6E1468D0-A195-45AB-9630-0765117375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-1922327" y="723476"/>
              <a:ext cx="533520" cy="54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9576B043-D16B-47F6-9074-0C97EF7F6F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903" y="989631"/>
              <a:ext cx="67771" cy="265315"/>
            </a:xfrm>
            <a:custGeom>
              <a:avLst/>
              <a:gdLst>
                <a:gd name="T0" fmla="*/ 39 w 82"/>
                <a:gd name="T1" fmla="*/ 0 h 269"/>
                <a:gd name="T2" fmla="*/ 39 w 82"/>
                <a:gd name="T3" fmla="*/ 0 h 269"/>
                <a:gd name="T4" fmla="*/ 0 w 82"/>
                <a:gd name="T5" fmla="*/ 189 h 269"/>
                <a:gd name="T6" fmla="*/ 21 w 82"/>
                <a:gd name="T7" fmla="*/ 264 h 269"/>
                <a:gd name="T8" fmla="*/ 41 w 82"/>
                <a:gd name="T9" fmla="*/ 269 h 269"/>
                <a:gd name="T10" fmla="*/ 82 w 82"/>
                <a:gd name="T11" fmla="*/ 189 h 269"/>
                <a:gd name="T12" fmla="*/ 39 w 82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69"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27" y="57"/>
                    <a:pt x="0" y="147"/>
                    <a:pt x="0" y="189"/>
                  </a:cubicBezTo>
                  <a:cubicBezTo>
                    <a:pt x="0" y="233"/>
                    <a:pt x="9" y="254"/>
                    <a:pt x="21" y="264"/>
                  </a:cubicBezTo>
                  <a:cubicBezTo>
                    <a:pt x="27" y="268"/>
                    <a:pt x="34" y="269"/>
                    <a:pt x="41" y="269"/>
                  </a:cubicBezTo>
                  <a:cubicBezTo>
                    <a:pt x="64" y="269"/>
                    <a:pt x="82" y="253"/>
                    <a:pt x="82" y="189"/>
                  </a:cubicBezTo>
                  <a:cubicBezTo>
                    <a:pt x="82" y="147"/>
                    <a:pt x="52" y="57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26">
              <a:extLst>
                <a:ext uri="{FF2B5EF4-FFF2-40B4-BE49-F238E27FC236}">
                  <a16:creationId xmlns:a16="http://schemas.microsoft.com/office/drawing/2014/main" id="{BF933540-6740-4010-B1D2-6BB99BE474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197" y="722427"/>
              <a:ext cx="68653" cy="266365"/>
            </a:xfrm>
            <a:custGeom>
              <a:avLst/>
              <a:gdLst>
                <a:gd name="T0" fmla="*/ 41 w 83"/>
                <a:gd name="T1" fmla="*/ 270 h 270"/>
                <a:gd name="T2" fmla="*/ 83 w 83"/>
                <a:gd name="T3" fmla="*/ 81 h 270"/>
                <a:gd name="T4" fmla="*/ 41 w 83"/>
                <a:gd name="T5" fmla="*/ 0 h 270"/>
                <a:gd name="T6" fmla="*/ 0 w 83"/>
                <a:gd name="T7" fmla="*/ 81 h 270"/>
                <a:gd name="T8" fmla="*/ 41 w 83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70">
                  <a:moveTo>
                    <a:pt x="41" y="270"/>
                  </a:moveTo>
                  <a:cubicBezTo>
                    <a:pt x="54" y="213"/>
                    <a:pt x="83" y="123"/>
                    <a:pt x="83" y="81"/>
                  </a:cubicBezTo>
                  <a:cubicBezTo>
                    <a:pt x="82" y="17"/>
                    <a:pt x="64" y="0"/>
                    <a:pt x="41" y="0"/>
                  </a:cubicBezTo>
                  <a:cubicBezTo>
                    <a:pt x="18" y="1"/>
                    <a:pt x="0" y="17"/>
                    <a:pt x="0" y="81"/>
                  </a:cubicBezTo>
                  <a:cubicBezTo>
                    <a:pt x="0" y="123"/>
                    <a:pt x="28" y="213"/>
                    <a:pt x="41" y="2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F7EE510E-D968-4C8C-98D9-E5595724AE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931504" y="1046934"/>
              <a:ext cx="152308" cy="220816"/>
            </a:xfrm>
            <a:custGeom>
              <a:avLst/>
              <a:gdLst>
                <a:gd name="T0" fmla="*/ 0 w 184"/>
                <a:gd name="T1" fmla="*/ 0 h 224"/>
                <a:gd name="T2" fmla="*/ 0 w 184"/>
                <a:gd name="T3" fmla="*/ 0 h 224"/>
                <a:gd name="T4" fmla="*/ 79 w 184"/>
                <a:gd name="T5" fmla="*/ 176 h 224"/>
                <a:gd name="T6" fmla="*/ 141 w 184"/>
                <a:gd name="T7" fmla="*/ 224 h 224"/>
                <a:gd name="T8" fmla="*/ 160 w 184"/>
                <a:gd name="T9" fmla="*/ 217 h 224"/>
                <a:gd name="T10" fmla="*/ 146 w 184"/>
                <a:gd name="T11" fmla="*/ 128 h 224"/>
                <a:gd name="T12" fmla="*/ 0 w 184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53"/>
                    <a:pt x="55" y="142"/>
                    <a:pt x="79" y="176"/>
                  </a:cubicBezTo>
                  <a:cubicBezTo>
                    <a:pt x="105" y="212"/>
                    <a:pt x="125" y="224"/>
                    <a:pt x="141" y="224"/>
                  </a:cubicBezTo>
                  <a:cubicBezTo>
                    <a:pt x="148" y="224"/>
                    <a:pt x="155" y="221"/>
                    <a:pt x="160" y="217"/>
                  </a:cubicBezTo>
                  <a:cubicBezTo>
                    <a:pt x="179" y="204"/>
                    <a:pt x="184" y="179"/>
                    <a:pt x="146" y="128"/>
                  </a:cubicBezTo>
                  <a:cubicBezTo>
                    <a:pt x="121" y="94"/>
                    <a:pt x="44" y="39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BE5BF280-C9CA-4493-A241-CEA5A80B65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9196" y="818142"/>
              <a:ext cx="150543" cy="228792"/>
            </a:xfrm>
            <a:custGeom>
              <a:avLst/>
              <a:gdLst>
                <a:gd name="T0" fmla="*/ 182 w 182"/>
                <a:gd name="T1" fmla="*/ 232 h 232"/>
                <a:gd name="T2" fmla="*/ 104 w 182"/>
                <a:gd name="T3" fmla="*/ 54 h 232"/>
                <a:gd name="T4" fmla="*/ 23 w 182"/>
                <a:gd name="T5" fmla="*/ 13 h 232"/>
                <a:gd name="T6" fmla="*/ 38 w 182"/>
                <a:gd name="T7" fmla="*/ 103 h 232"/>
                <a:gd name="T8" fmla="*/ 182 w 18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32">
                  <a:moveTo>
                    <a:pt x="182" y="232"/>
                  </a:moveTo>
                  <a:cubicBezTo>
                    <a:pt x="158" y="178"/>
                    <a:pt x="129" y="88"/>
                    <a:pt x="104" y="54"/>
                  </a:cubicBezTo>
                  <a:cubicBezTo>
                    <a:pt x="66" y="3"/>
                    <a:pt x="41" y="0"/>
                    <a:pt x="23" y="13"/>
                  </a:cubicBezTo>
                  <a:cubicBezTo>
                    <a:pt x="5" y="27"/>
                    <a:pt x="0" y="51"/>
                    <a:pt x="38" y="103"/>
                  </a:cubicBezTo>
                  <a:cubicBezTo>
                    <a:pt x="62" y="137"/>
                    <a:pt x="138" y="193"/>
                    <a:pt x="18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7A9DFD7E-7D74-497D-9347-45FB27B6F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51134" y="947231"/>
              <a:ext cx="170487" cy="159735"/>
            </a:xfrm>
            <a:custGeom>
              <a:avLst/>
              <a:gdLst>
                <a:gd name="T0" fmla="*/ 0 w 206"/>
                <a:gd name="T1" fmla="*/ 0 h 162"/>
                <a:gd name="T2" fmla="*/ 0 w 206"/>
                <a:gd name="T3" fmla="*/ 0 h 162"/>
                <a:gd name="T4" fmla="*/ 136 w 206"/>
                <a:gd name="T5" fmla="*/ 138 h 162"/>
                <a:gd name="T6" fmla="*/ 187 w 206"/>
                <a:gd name="T7" fmla="*/ 162 h 162"/>
                <a:gd name="T8" fmla="*/ 206 w 206"/>
                <a:gd name="T9" fmla="*/ 87 h 162"/>
                <a:gd name="T10" fmla="*/ 181 w 206"/>
                <a:gd name="T11" fmla="*/ 69 h 162"/>
                <a:gd name="T12" fmla="*/ 0 w 206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42"/>
                    <a:pt x="101" y="115"/>
                    <a:pt x="136" y="138"/>
                  </a:cubicBezTo>
                  <a:cubicBezTo>
                    <a:pt x="157" y="152"/>
                    <a:pt x="174" y="159"/>
                    <a:pt x="187" y="162"/>
                  </a:cubicBezTo>
                  <a:cubicBezTo>
                    <a:pt x="193" y="138"/>
                    <a:pt x="200" y="111"/>
                    <a:pt x="206" y="87"/>
                  </a:cubicBezTo>
                  <a:cubicBezTo>
                    <a:pt x="199" y="81"/>
                    <a:pt x="191" y="75"/>
                    <a:pt x="181" y="69"/>
                  </a:cubicBezTo>
                  <a:cubicBezTo>
                    <a:pt x="146" y="46"/>
                    <a:pt x="54" y="2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A0E407B1-02EA-4FD9-90CA-FCDB87242C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5842" y="1033080"/>
              <a:ext cx="40416" cy="74935"/>
            </a:xfrm>
            <a:custGeom>
              <a:avLst/>
              <a:gdLst>
                <a:gd name="T0" fmla="*/ 19 w 49"/>
                <a:gd name="T1" fmla="*/ 0 h 76"/>
                <a:gd name="T2" fmla="*/ 0 w 49"/>
                <a:gd name="T3" fmla="*/ 75 h 76"/>
                <a:gd name="T4" fmla="*/ 11 w 49"/>
                <a:gd name="T5" fmla="*/ 76 h 76"/>
                <a:gd name="T6" fmla="*/ 23 w 49"/>
                <a:gd name="T7" fmla="*/ 74 h 76"/>
                <a:gd name="T8" fmla="*/ 39 w 49"/>
                <a:gd name="T9" fmla="*/ 61 h 76"/>
                <a:gd name="T10" fmla="*/ 19 w 49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6">
                  <a:moveTo>
                    <a:pt x="19" y="0"/>
                  </a:moveTo>
                  <a:cubicBezTo>
                    <a:pt x="13" y="24"/>
                    <a:pt x="6" y="51"/>
                    <a:pt x="0" y="75"/>
                  </a:cubicBezTo>
                  <a:cubicBezTo>
                    <a:pt x="4" y="76"/>
                    <a:pt x="8" y="76"/>
                    <a:pt x="11" y="76"/>
                  </a:cubicBezTo>
                  <a:cubicBezTo>
                    <a:pt x="15" y="76"/>
                    <a:pt x="19" y="75"/>
                    <a:pt x="23" y="74"/>
                  </a:cubicBezTo>
                  <a:cubicBezTo>
                    <a:pt x="30" y="71"/>
                    <a:pt x="35" y="67"/>
                    <a:pt x="39" y="61"/>
                  </a:cubicBezTo>
                  <a:cubicBezTo>
                    <a:pt x="49" y="45"/>
                    <a:pt x="48" y="26"/>
                    <a:pt x="19" y="0"/>
                  </a:cubicBezTo>
                </a:path>
              </a:pathLst>
            </a:custGeom>
            <a:solidFill>
              <a:srgbClr val="EB4F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9EAC46B3-4E41-44E4-8A15-0B9A4C5848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579942" y="785607"/>
              <a:ext cx="196077" cy="161624"/>
            </a:xfrm>
            <a:custGeom>
              <a:avLst/>
              <a:gdLst>
                <a:gd name="T0" fmla="*/ 41 w 237"/>
                <a:gd name="T1" fmla="*/ 0 h 164"/>
                <a:gd name="T2" fmla="*/ 13 w 237"/>
                <a:gd name="T3" fmla="*/ 15 h 164"/>
                <a:gd name="T4" fmla="*/ 57 w 237"/>
                <a:gd name="T5" fmla="*/ 94 h 164"/>
                <a:gd name="T6" fmla="*/ 237 w 237"/>
                <a:gd name="T7" fmla="*/ 164 h 164"/>
                <a:gd name="T8" fmla="*/ 237 w 237"/>
                <a:gd name="T9" fmla="*/ 164 h 164"/>
                <a:gd name="T10" fmla="*/ 103 w 237"/>
                <a:gd name="T11" fmla="*/ 25 h 164"/>
                <a:gd name="T12" fmla="*/ 41 w 237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64">
                  <a:moveTo>
                    <a:pt x="41" y="0"/>
                  </a:moveTo>
                  <a:cubicBezTo>
                    <a:pt x="27" y="0"/>
                    <a:pt x="19" y="6"/>
                    <a:pt x="13" y="15"/>
                  </a:cubicBezTo>
                  <a:cubicBezTo>
                    <a:pt x="0" y="34"/>
                    <a:pt x="4" y="59"/>
                    <a:pt x="57" y="94"/>
                  </a:cubicBezTo>
                  <a:cubicBezTo>
                    <a:pt x="92" y="117"/>
                    <a:pt x="183" y="143"/>
                    <a:pt x="237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97" y="122"/>
                    <a:pt x="138" y="48"/>
                    <a:pt x="103" y="25"/>
                  </a:cubicBezTo>
                  <a:cubicBezTo>
                    <a:pt x="75" y="7"/>
                    <a:pt x="55" y="0"/>
                    <a:pt x="4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268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09532"/>
          </a:xfrm>
          <a:prstGeom prst="rect">
            <a:avLst/>
          </a:prstGeom>
          <a:solidFill>
            <a:srgbClr val="EB4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73970" y="41349"/>
            <a:ext cx="547639" cy="545323"/>
            <a:chOff x="-1931504" y="722427"/>
            <a:chExt cx="547639" cy="545323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6E1468D0-A195-45AB-9630-0765117375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-1922327" y="723476"/>
              <a:ext cx="533520" cy="54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9576B043-D16B-47F6-9074-0C97EF7F6F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903" y="989631"/>
              <a:ext cx="67771" cy="265315"/>
            </a:xfrm>
            <a:custGeom>
              <a:avLst/>
              <a:gdLst>
                <a:gd name="T0" fmla="*/ 39 w 82"/>
                <a:gd name="T1" fmla="*/ 0 h 269"/>
                <a:gd name="T2" fmla="*/ 39 w 82"/>
                <a:gd name="T3" fmla="*/ 0 h 269"/>
                <a:gd name="T4" fmla="*/ 0 w 82"/>
                <a:gd name="T5" fmla="*/ 189 h 269"/>
                <a:gd name="T6" fmla="*/ 21 w 82"/>
                <a:gd name="T7" fmla="*/ 264 h 269"/>
                <a:gd name="T8" fmla="*/ 41 w 82"/>
                <a:gd name="T9" fmla="*/ 269 h 269"/>
                <a:gd name="T10" fmla="*/ 82 w 82"/>
                <a:gd name="T11" fmla="*/ 189 h 269"/>
                <a:gd name="T12" fmla="*/ 39 w 82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69"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27" y="57"/>
                    <a:pt x="0" y="147"/>
                    <a:pt x="0" y="189"/>
                  </a:cubicBezTo>
                  <a:cubicBezTo>
                    <a:pt x="0" y="233"/>
                    <a:pt x="9" y="254"/>
                    <a:pt x="21" y="264"/>
                  </a:cubicBezTo>
                  <a:cubicBezTo>
                    <a:pt x="27" y="268"/>
                    <a:pt x="34" y="269"/>
                    <a:pt x="41" y="269"/>
                  </a:cubicBezTo>
                  <a:cubicBezTo>
                    <a:pt x="64" y="269"/>
                    <a:pt x="82" y="253"/>
                    <a:pt x="82" y="189"/>
                  </a:cubicBezTo>
                  <a:cubicBezTo>
                    <a:pt x="82" y="147"/>
                    <a:pt x="52" y="57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26">
              <a:extLst>
                <a:ext uri="{FF2B5EF4-FFF2-40B4-BE49-F238E27FC236}">
                  <a16:creationId xmlns:a16="http://schemas.microsoft.com/office/drawing/2014/main" id="{BF933540-6740-4010-B1D2-6BB99BE474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197" y="722427"/>
              <a:ext cx="68653" cy="266365"/>
            </a:xfrm>
            <a:custGeom>
              <a:avLst/>
              <a:gdLst>
                <a:gd name="T0" fmla="*/ 41 w 83"/>
                <a:gd name="T1" fmla="*/ 270 h 270"/>
                <a:gd name="T2" fmla="*/ 83 w 83"/>
                <a:gd name="T3" fmla="*/ 81 h 270"/>
                <a:gd name="T4" fmla="*/ 41 w 83"/>
                <a:gd name="T5" fmla="*/ 0 h 270"/>
                <a:gd name="T6" fmla="*/ 0 w 83"/>
                <a:gd name="T7" fmla="*/ 81 h 270"/>
                <a:gd name="T8" fmla="*/ 41 w 83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70">
                  <a:moveTo>
                    <a:pt x="41" y="270"/>
                  </a:moveTo>
                  <a:cubicBezTo>
                    <a:pt x="54" y="213"/>
                    <a:pt x="83" y="123"/>
                    <a:pt x="83" y="81"/>
                  </a:cubicBezTo>
                  <a:cubicBezTo>
                    <a:pt x="82" y="17"/>
                    <a:pt x="64" y="0"/>
                    <a:pt x="41" y="0"/>
                  </a:cubicBezTo>
                  <a:cubicBezTo>
                    <a:pt x="18" y="1"/>
                    <a:pt x="0" y="17"/>
                    <a:pt x="0" y="81"/>
                  </a:cubicBezTo>
                  <a:cubicBezTo>
                    <a:pt x="0" y="123"/>
                    <a:pt x="28" y="213"/>
                    <a:pt x="41" y="2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F7EE510E-D968-4C8C-98D9-E5595724AE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931504" y="1046934"/>
              <a:ext cx="152308" cy="220816"/>
            </a:xfrm>
            <a:custGeom>
              <a:avLst/>
              <a:gdLst>
                <a:gd name="T0" fmla="*/ 0 w 184"/>
                <a:gd name="T1" fmla="*/ 0 h 224"/>
                <a:gd name="T2" fmla="*/ 0 w 184"/>
                <a:gd name="T3" fmla="*/ 0 h 224"/>
                <a:gd name="T4" fmla="*/ 79 w 184"/>
                <a:gd name="T5" fmla="*/ 176 h 224"/>
                <a:gd name="T6" fmla="*/ 141 w 184"/>
                <a:gd name="T7" fmla="*/ 224 h 224"/>
                <a:gd name="T8" fmla="*/ 160 w 184"/>
                <a:gd name="T9" fmla="*/ 217 h 224"/>
                <a:gd name="T10" fmla="*/ 146 w 184"/>
                <a:gd name="T11" fmla="*/ 128 h 224"/>
                <a:gd name="T12" fmla="*/ 0 w 184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53"/>
                    <a:pt x="55" y="142"/>
                    <a:pt x="79" y="176"/>
                  </a:cubicBezTo>
                  <a:cubicBezTo>
                    <a:pt x="105" y="212"/>
                    <a:pt x="125" y="224"/>
                    <a:pt x="141" y="224"/>
                  </a:cubicBezTo>
                  <a:cubicBezTo>
                    <a:pt x="148" y="224"/>
                    <a:pt x="155" y="221"/>
                    <a:pt x="160" y="217"/>
                  </a:cubicBezTo>
                  <a:cubicBezTo>
                    <a:pt x="179" y="204"/>
                    <a:pt x="184" y="179"/>
                    <a:pt x="146" y="128"/>
                  </a:cubicBezTo>
                  <a:cubicBezTo>
                    <a:pt x="121" y="94"/>
                    <a:pt x="44" y="39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BE5BF280-C9CA-4493-A241-CEA5A80B65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9196" y="818142"/>
              <a:ext cx="150543" cy="228792"/>
            </a:xfrm>
            <a:custGeom>
              <a:avLst/>
              <a:gdLst>
                <a:gd name="T0" fmla="*/ 182 w 182"/>
                <a:gd name="T1" fmla="*/ 232 h 232"/>
                <a:gd name="T2" fmla="*/ 104 w 182"/>
                <a:gd name="T3" fmla="*/ 54 h 232"/>
                <a:gd name="T4" fmla="*/ 23 w 182"/>
                <a:gd name="T5" fmla="*/ 13 h 232"/>
                <a:gd name="T6" fmla="*/ 38 w 182"/>
                <a:gd name="T7" fmla="*/ 103 h 232"/>
                <a:gd name="T8" fmla="*/ 182 w 18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32">
                  <a:moveTo>
                    <a:pt x="182" y="232"/>
                  </a:moveTo>
                  <a:cubicBezTo>
                    <a:pt x="158" y="178"/>
                    <a:pt x="129" y="88"/>
                    <a:pt x="104" y="54"/>
                  </a:cubicBezTo>
                  <a:cubicBezTo>
                    <a:pt x="66" y="3"/>
                    <a:pt x="41" y="0"/>
                    <a:pt x="23" y="13"/>
                  </a:cubicBezTo>
                  <a:cubicBezTo>
                    <a:pt x="5" y="27"/>
                    <a:pt x="0" y="51"/>
                    <a:pt x="38" y="103"/>
                  </a:cubicBezTo>
                  <a:cubicBezTo>
                    <a:pt x="62" y="137"/>
                    <a:pt x="138" y="193"/>
                    <a:pt x="18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7A9DFD7E-7D74-497D-9347-45FB27B6F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51134" y="947231"/>
              <a:ext cx="170487" cy="159735"/>
            </a:xfrm>
            <a:custGeom>
              <a:avLst/>
              <a:gdLst>
                <a:gd name="T0" fmla="*/ 0 w 206"/>
                <a:gd name="T1" fmla="*/ 0 h 162"/>
                <a:gd name="T2" fmla="*/ 0 w 206"/>
                <a:gd name="T3" fmla="*/ 0 h 162"/>
                <a:gd name="T4" fmla="*/ 136 w 206"/>
                <a:gd name="T5" fmla="*/ 138 h 162"/>
                <a:gd name="T6" fmla="*/ 187 w 206"/>
                <a:gd name="T7" fmla="*/ 162 h 162"/>
                <a:gd name="T8" fmla="*/ 206 w 206"/>
                <a:gd name="T9" fmla="*/ 87 h 162"/>
                <a:gd name="T10" fmla="*/ 181 w 206"/>
                <a:gd name="T11" fmla="*/ 69 h 162"/>
                <a:gd name="T12" fmla="*/ 0 w 206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42"/>
                    <a:pt x="101" y="115"/>
                    <a:pt x="136" y="138"/>
                  </a:cubicBezTo>
                  <a:cubicBezTo>
                    <a:pt x="157" y="152"/>
                    <a:pt x="174" y="159"/>
                    <a:pt x="187" y="162"/>
                  </a:cubicBezTo>
                  <a:cubicBezTo>
                    <a:pt x="193" y="138"/>
                    <a:pt x="200" y="111"/>
                    <a:pt x="206" y="87"/>
                  </a:cubicBezTo>
                  <a:cubicBezTo>
                    <a:pt x="199" y="81"/>
                    <a:pt x="191" y="75"/>
                    <a:pt x="181" y="69"/>
                  </a:cubicBezTo>
                  <a:cubicBezTo>
                    <a:pt x="146" y="46"/>
                    <a:pt x="54" y="2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A0E407B1-02EA-4FD9-90CA-FCDB87242C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5842" y="1033080"/>
              <a:ext cx="40416" cy="74935"/>
            </a:xfrm>
            <a:custGeom>
              <a:avLst/>
              <a:gdLst>
                <a:gd name="T0" fmla="*/ 19 w 49"/>
                <a:gd name="T1" fmla="*/ 0 h 76"/>
                <a:gd name="T2" fmla="*/ 0 w 49"/>
                <a:gd name="T3" fmla="*/ 75 h 76"/>
                <a:gd name="T4" fmla="*/ 11 w 49"/>
                <a:gd name="T5" fmla="*/ 76 h 76"/>
                <a:gd name="T6" fmla="*/ 23 w 49"/>
                <a:gd name="T7" fmla="*/ 74 h 76"/>
                <a:gd name="T8" fmla="*/ 39 w 49"/>
                <a:gd name="T9" fmla="*/ 61 h 76"/>
                <a:gd name="T10" fmla="*/ 19 w 49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6">
                  <a:moveTo>
                    <a:pt x="19" y="0"/>
                  </a:moveTo>
                  <a:cubicBezTo>
                    <a:pt x="13" y="24"/>
                    <a:pt x="6" y="51"/>
                    <a:pt x="0" y="75"/>
                  </a:cubicBezTo>
                  <a:cubicBezTo>
                    <a:pt x="4" y="76"/>
                    <a:pt x="8" y="76"/>
                    <a:pt x="11" y="76"/>
                  </a:cubicBezTo>
                  <a:cubicBezTo>
                    <a:pt x="15" y="76"/>
                    <a:pt x="19" y="75"/>
                    <a:pt x="23" y="74"/>
                  </a:cubicBezTo>
                  <a:cubicBezTo>
                    <a:pt x="30" y="71"/>
                    <a:pt x="35" y="67"/>
                    <a:pt x="39" y="61"/>
                  </a:cubicBezTo>
                  <a:cubicBezTo>
                    <a:pt x="49" y="45"/>
                    <a:pt x="48" y="26"/>
                    <a:pt x="19" y="0"/>
                  </a:cubicBezTo>
                </a:path>
              </a:pathLst>
            </a:custGeom>
            <a:solidFill>
              <a:srgbClr val="EB4F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9EAC46B3-4E41-44E4-8A15-0B9A4C5848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579942" y="785607"/>
              <a:ext cx="196077" cy="161624"/>
            </a:xfrm>
            <a:custGeom>
              <a:avLst/>
              <a:gdLst>
                <a:gd name="T0" fmla="*/ 41 w 237"/>
                <a:gd name="T1" fmla="*/ 0 h 164"/>
                <a:gd name="T2" fmla="*/ 13 w 237"/>
                <a:gd name="T3" fmla="*/ 15 h 164"/>
                <a:gd name="T4" fmla="*/ 57 w 237"/>
                <a:gd name="T5" fmla="*/ 94 h 164"/>
                <a:gd name="T6" fmla="*/ 237 w 237"/>
                <a:gd name="T7" fmla="*/ 164 h 164"/>
                <a:gd name="T8" fmla="*/ 237 w 237"/>
                <a:gd name="T9" fmla="*/ 164 h 164"/>
                <a:gd name="T10" fmla="*/ 103 w 237"/>
                <a:gd name="T11" fmla="*/ 25 h 164"/>
                <a:gd name="T12" fmla="*/ 41 w 237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64">
                  <a:moveTo>
                    <a:pt x="41" y="0"/>
                  </a:moveTo>
                  <a:cubicBezTo>
                    <a:pt x="27" y="0"/>
                    <a:pt x="19" y="6"/>
                    <a:pt x="13" y="15"/>
                  </a:cubicBezTo>
                  <a:cubicBezTo>
                    <a:pt x="0" y="34"/>
                    <a:pt x="4" y="59"/>
                    <a:pt x="57" y="94"/>
                  </a:cubicBezTo>
                  <a:cubicBezTo>
                    <a:pt x="92" y="117"/>
                    <a:pt x="183" y="143"/>
                    <a:pt x="237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97" y="122"/>
                    <a:pt x="138" y="48"/>
                    <a:pt x="103" y="25"/>
                  </a:cubicBezTo>
                  <a:cubicBezTo>
                    <a:pt x="75" y="7"/>
                    <a:pt x="55" y="0"/>
                    <a:pt x="4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53136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8" descr="32">
            <a:extLst>
              <a:ext uri="{FF2B5EF4-FFF2-40B4-BE49-F238E27FC236}">
                <a16:creationId xmlns:a16="http://schemas.microsoft.com/office/drawing/2014/main" id="{A200565A-1B57-4B14-A33D-06BE060F26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 userDrawn="1"/>
        </p:nvSpPr>
        <p:spPr>
          <a:xfrm>
            <a:off x="0" y="0"/>
            <a:ext cx="12192000" cy="609532"/>
          </a:xfrm>
          <a:prstGeom prst="rect">
            <a:avLst/>
          </a:prstGeom>
          <a:solidFill>
            <a:srgbClr val="EB4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73970" y="41349"/>
            <a:ext cx="547639" cy="545323"/>
            <a:chOff x="-1931504" y="722427"/>
            <a:chExt cx="547639" cy="545323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6E1468D0-A195-45AB-9630-0765117375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-1922327" y="723476"/>
              <a:ext cx="533520" cy="54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9576B043-D16B-47F6-9074-0C97EF7F6F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903" y="989631"/>
              <a:ext cx="67771" cy="265315"/>
            </a:xfrm>
            <a:custGeom>
              <a:avLst/>
              <a:gdLst>
                <a:gd name="T0" fmla="*/ 39 w 82"/>
                <a:gd name="T1" fmla="*/ 0 h 269"/>
                <a:gd name="T2" fmla="*/ 39 w 82"/>
                <a:gd name="T3" fmla="*/ 0 h 269"/>
                <a:gd name="T4" fmla="*/ 0 w 82"/>
                <a:gd name="T5" fmla="*/ 189 h 269"/>
                <a:gd name="T6" fmla="*/ 21 w 82"/>
                <a:gd name="T7" fmla="*/ 264 h 269"/>
                <a:gd name="T8" fmla="*/ 41 w 82"/>
                <a:gd name="T9" fmla="*/ 269 h 269"/>
                <a:gd name="T10" fmla="*/ 82 w 82"/>
                <a:gd name="T11" fmla="*/ 189 h 269"/>
                <a:gd name="T12" fmla="*/ 39 w 82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69"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27" y="57"/>
                    <a:pt x="0" y="147"/>
                    <a:pt x="0" y="189"/>
                  </a:cubicBezTo>
                  <a:cubicBezTo>
                    <a:pt x="0" y="233"/>
                    <a:pt x="9" y="254"/>
                    <a:pt x="21" y="264"/>
                  </a:cubicBezTo>
                  <a:cubicBezTo>
                    <a:pt x="27" y="268"/>
                    <a:pt x="34" y="269"/>
                    <a:pt x="41" y="269"/>
                  </a:cubicBezTo>
                  <a:cubicBezTo>
                    <a:pt x="64" y="269"/>
                    <a:pt x="82" y="253"/>
                    <a:pt x="82" y="189"/>
                  </a:cubicBezTo>
                  <a:cubicBezTo>
                    <a:pt x="82" y="147"/>
                    <a:pt x="52" y="57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26">
              <a:extLst>
                <a:ext uri="{FF2B5EF4-FFF2-40B4-BE49-F238E27FC236}">
                  <a16:creationId xmlns:a16="http://schemas.microsoft.com/office/drawing/2014/main" id="{BF933540-6740-4010-B1D2-6BB99BE474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197" y="722427"/>
              <a:ext cx="68653" cy="266365"/>
            </a:xfrm>
            <a:custGeom>
              <a:avLst/>
              <a:gdLst>
                <a:gd name="T0" fmla="*/ 41 w 83"/>
                <a:gd name="T1" fmla="*/ 270 h 270"/>
                <a:gd name="T2" fmla="*/ 83 w 83"/>
                <a:gd name="T3" fmla="*/ 81 h 270"/>
                <a:gd name="T4" fmla="*/ 41 w 83"/>
                <a:gd name="T5" fmla="*/ 0 h 270"/>
                <a:gd name="T6" fmla="*/ 0 w 83"/>
                <a:gd name="T7" fmla="*/ 81 h 270"/>
                <a:gd name="T8" fmla="*/ 41 w 83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70">
                  <a:moveTo>
                    <a:pt x="41" y="270"/>
                  </a:moveTo>
                  <a:cubicBezTo>
                    <a:pt x="54" y="213"/>
                    <a:pt x="83" y="123"/>
                    <a:pt x="83" y="81"/>
                  </a:cubicBezTo>
                  <a:cubicBezTo>
                    <a:pt x="82" y="17"/>
                    <a:pt x="64" y="0"/>
                    <a:pt x="41" y="0"/>
                  </a:cubicBezTo>
                  <a:cubicBezTo>
                    <a:pt x="18" y="1"/>
                    <a:pt x="0" y="17"/>
                    <a:pt x="0" y="81"/>
                  </a:cubicBezTo>
                  <a:cubicBezTo>
                    <a:pt x="0" y="123"/>
                    <a:pt x="28" y="213"/>
                    <a:pt x="41" y="2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F7EE510E-D968-4C8C-98D9-E5595724AE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931504" y="1046934"/>
              <a:ext cx="152308" cy="220816"/>
            </a:xfrm>
            <a:custGeom>
              <a:avLst/>
              <a:gdLst>
                <a:gd name="T0" fmla="*/ 0 w 184"/>
                <a:gd name="T1" fmla="*/ 0 h 224"/>
                <a:gd name="T2" fmla="*/ 0 w 184"/>
                <a:gd name="T3" fmla="*/ 0 h 224"/>
                <a:gd name="T4" fmla="*/ 79 w 184"/>
                <a:gd name="T5" fmla="*/ 176 h 224"/>
                <a:gd name="T6" fmla="*/ 141 w 184"/>
                <a:gd name="T7" fmla="*/ 224 h 224"/>
                <a:gd name="T8" fmla="*/ 160 w 184"/>
                <a:gd name="T9" fmla="*/ 217 h 224"/>
                <a:gd name="T10" fmla="*/ 146 w 184"/>
                <a:gd name="T11" fmla="*/ 128 h 224"/>
                <a:gd name="T12" fmla="*/ 0 w 184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53"/>
                    <a:pt x="55" y="142"/>
                    <a:pt x="79" y="176"/>
                  </a:cubicBezTo>
                  <a:cubicBezTo>
                    <a:pt x="105" y="212"/>
                    <a:pt x="125" y="224"/>
                    <a:pt x="141" y="224"/>
                  </a:cubicBezTo>
                  <a:cubicBezTo>
                    <a:pt x="148" y="224"/>
                    <a:pt x="155" y="221"/>
                    <a:pt x="160" y="217"/>
                  </a:cubicBezTo>
                  <a:cubicBezTo>
                    <a:pt x="179" y="204"/>
                    <a:pt x="184" y="179"/>
                    <a:pt x="146" y="128"/>
                  </a:cubicBezTo>
                  <a:cubicBezTo>
                    <a:pt x="121" y="94"/>
                    <a:pt x="44" y="39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BE5BF280-C9CA-4493-A241-CEA5A80B65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9196" y="818142"/>
              <a:ext cx="150543" cy="228792"/>
            </a:xfrm>
            <a:custGeom>
              <a:avLst/>
              <a:gdLst>
                <a:gd name="T0" fmla="*/ 182 w 182"/>
                <a:gd name="T1" fmla="*/ 232 h 232"/>
                <a:gd name="T2" fmla="*/ 104 w 182"/>
                <a:gd name="T3" fmla="*/ 54 h 232"/>
                <a:gd name="T4" fmla="*/ 23 w 182"/>
                <a:gd name="T5" fmla="*/ 13 h 232"/>
                <a:gd name="T6" fmla="*/ 38 w 182"/>
                <a:gd name="T7" fmla="*/ 103 h 232"/>
                <a:gd name="T8" fmla="*/ 182 w 18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32">
                  <a:moveTo>
                    <a:pt x="182" y="232"/>
                  </a:moveTo>
                  <a:cubicBezTo>
                    <a:pt x="158" y="178"/>
                    <a:pt x="129" y="88"/>
                    <a:pt x="104" y="54"/>
                  </a:cubicBezTo>
                  <a:cubicBezTo>
                    <a:pt x="66" y="3"/>
                    <a:pt x="41" y="0"/>
                    <a:pt x="23" y="13"/>
                  </a:cubicBezTo>
                  <a:cubicBezTo>
                    <a:pt x="5" y="27"/>
                    <a:pt x="0" y="51"/>
                    <a:pt x="38" y="103"/>
                  </a:cubicBezTo>
                  <a:cubicBezTo>
                    <a:pt x="62" y="137"/>
                    <a:pt x="138" y="193"/>
                    <a:pt x="18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7A9DFD7E-7D74-497D-9347-45FB27B6F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51134" y="947231"/>
              <a:ext cx="170487" cy="159735"/>
            </a:xfrm>
            <a:custGeom>
              <a:avLst/>
              <a:gdLst>
                <a:gd name="T0" fmla="*/ 0 w 206"/>
                <a:gd name="T1" fmla="*/ 0 h 162"/>
                <a:gd name="T2" fmla="*/ 0 w 206"/>
                <a:gd name="T3" fmla="*/ 0 h 162"/>
                <a:gd name="T4" fmla="*/ 136 w 206"/>
                <a:gd name="T5" fmla="*/ 138 h 162"/>
                <a:gd name="T6" fmla="*/ 187 w 206"/>
                <a:gd name="T7" fmla="*/ 162 h 162"/>
                <a:gd name="T8" fmla="*/ 206 w 206"/>
                <a:gd name="T9" fmla="*/ 87 h 162"/>
                <a:gd name="T10" fmla="*/ 181 w 206"/>
                <a:gd name="T11" fmla="*/ 69 h 162"/>
                <a:gd name="T12" fmla="*/ 0 w 206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42"/>
                    <a:pt x="101" y="115"/>
                    <a:pt x="136" y="138"/>
                  </a:cubicBezTo>
                  <a:cubicBezTo>
                    <a:pt x="157" y="152"/>
                    <a:pt x="174" y="159"/>
                    <a:pt x="187" y="162"/>
                  </a:cubicBezTo>
                  <a:cubicBezTo>
                    <a:pt x="193" y="138"/>
                    <a:pt x="200" y="111"/>
                    <a:pt x="206" y="87"/>
                  </a:cubicBezTo>
                  <a:cubicBezTo>
                    <a:pt x="199" y="81"/>
                    <a:pt x="191" y="75"/>
                    <a:pt x="181" y="69"/>
                  </a:cubicBezTo>
                  <a:cubicBezTo>
                    <a:pt x="146" y="46"/>
                    <a:pt x="54" y="2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A0E407B1-02EA-4FD9-90CA-FCDB87242C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5842" y="1033080"/>
              <a:ext cx="40416" cy="74935"/>
            </a:xfrm>
            <a:custGeom>
              <a:avLst/>
              <a:gdLst>
                <a:gd name="T0" fmla="*/ 19 w 49"/>
                <a:gd name="T1" fmla="*/ 0 h 76"/>
                <a:gd name="T2" fmla="*/ 0 w 49"/>
                <a:gd name="T3" fmla="*/ 75 h 76"/>
                <a:gd name="T4" fmla="*/ 11 w 49"/>
                <a:gd name="T5" fmla="*/ 76 h 76"/>
                <a:gd name="T6" fmla="*/ 23 w 49"/>
                <a:gd name="T7" fmla="*/ 74 h 76"/>
                <a:gd name="T8" fmla="*/ 39 w 49"/>
                <a:gd name="T9" fmla="*/ 61 h 76"/>
                <a:gd name="T10" fmla="*/ 19 w 49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6">
                  <a:moveTo>
                    <a:pt x="19" y="0"/>
                  </a:moveTo>
                  <a:cubicBezTo>
                    <a:pt x="13" y="24"/>
                    <a:pt x="6" y="51"/>
                    <a:pt x="0" y="75"/>
                  </a:cubicBezTo>
                  <a:cubicBezTo>
                    <a:pt x="4" y="76"/>
                    <a:pt x="8" y="76"/>
                    <a:pt x="11" y="76"/>
                  </a:cubicBezTo>
                  <a:cubicBezTo>
                    <a:pt x="15" y="76"/>
                    <a:pt x="19" y="75"/>
                    <a:pt x="23" y="74"/>
                  </a:cubicBezTo>
                  <a:cubicBezTo>
                    <a:pt x="30" y="71"/>
                    <a:pt x="35" y="67"/>
                    <a:pt x="39" y="61"/>
                  </a:cubicBezTo>
                  <a:cubicBezTo>
                    <a:pt x="49" y="45"/>
                    <a:pt x="48" y="26"/>
                    <a:pt x="19" y="0"/>
                  </a:cubicBezTo>
                </a:path>
              </a:pathLst>
            </a:custGeom>
            <a:solidFill>
              <a:srgbClr val="EB4F3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9EAC46B3-4E41-44E4-8A15-0B9A4C5848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579942" y="785607"/>
              <a:ext cx="196077" cy="161624"/>
            </a:xfrm>
            <a:custGeom>
              <a:avLst/>
              <a:gdLst>
                <a:gd name="T0" fmla="*/ 41 w 237"/>
                <a:gd name="T1" fmla="*/ 0 h 164"/>
                <a:gd name="T2" fmla="*/ 13 w 237"/>
                <a:gd name="T3" fmla="*/ 15 h 164"/>
                <a:gd name="T4" fmla="*/ 57 w 237"/>
                <a:gd name="T5" fmla="*/ 94 h 164"/>
                <a:gd name="T6" fmla="*/ 237 w 237"/>
                <a:gd name="T7" fmla="*/ 164 h 164"/>
                <a:gd name="T8" fmla="*/ 237 w 237"/>
                <a:gd name="T9" fmla="*/ 164 h 164"/>
                <a:gd name="T10" fmla="*/ 103 w 237"/>
                <a:gd name="T11" fmla="*/ 25 h 164"/>
                <a:gd name="T12" fmla="*/ 41 w 237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64">
                  <a:moveTo>
                    <a:pt x="41" y="0"/>
                  </a:moveTo>
                  <a:cubicBezTo>
                    <a:pt x="27" y="0"/>
                    <a:pt x="19" y="6"/>
                    <a:pt x="13" y="15"/>
                  </a:cubicBezTo>
                  <a:cubicBezTo>
                    <a:pt x="0" y="34"/>
                    <a:pt x="4" y="59"/>
                    <a:pt x="57" y="94"/>
                  </a:cubicBezTo>
                  <a:cubicBezTo>
                    <a:pt x="92" y="117"/>
                    <a:pt x="183" y="143"/>
                    <a:pt x="237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97" y="122"/>
                    <a:pt x="138" y="48"/>
                    <a:pt x="103" y="25"/>
                  </a:cubicBezTo>
                  <a:cubicBezTo>
                    <a:pt x="75" y="7"/>
                    <a:pt x="55" y="0"/>
                    <a:pt x="4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599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8" descr="32">
            <a:extLst>
              <a:ext uri="{FF2B5EF4-FFF2-40B4-BE49-F238E27FC236}">
                <a16:creationId xmlns:a16="http://schemas.microsoft.com/office/drawing/2014/main" id="{A200565A-1B57-4B14-A33D-06BE060F26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 userDrawn="1"/>
        </p:nvSpPr>
        <p:spPr>
          <a:xfrm>
            <a:off x="0" y="0"/>
            <a:ext cx="12192000" cy="6095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73970" y="41349"/>
            <a:ext cx="547639" cy="545323"/>
            <a:chOff x="-1931504" y="722427"/>
            <a:chExt cx="547639" cy="545323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6E1468D0-A195-45AB-9630-0765117375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-1922327" y="723476"/>
              <a:ext cx="533520" cy="54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9576B043-D16B-47F6-9074-0C97EF7F6F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903" y="989631"/>
              <a:ext cx="67771" cy="265315"/>
            </a:xfrm>
            <a:custGeom>
              <a:avLst/>
              <a:gdLst>
                <a:gd name="T0" fmla="*/ 39 w 82"/>
                <a:gd name="T1" fmla="*/ 0 h 269"/>
                <a:gd name="T2" fmla="*/ 39 w 82"/>
                <a:gd name="T3" fmla="*/ 0 h 269"/>
                <a:gd name="T4" fmla="*/ 0 w 82"/>
                <a:gd name="T5" fmla="*/ 189 h 269"/>
                <a:gd name="T6" fmla="*/ 21 w 82"/>
                <a:gd name="T7" fmla="*/ 264 h 269"/>
                <a:gd name="T8" fmla="*/ 41 w 82"/>
                <a:gd name="T9" fmla="*/ 269 h 269"/>
                <a:gd name="T10" fmla="*/ 82 w 82"/>
                <a:gd name="T11" fmla="*/ 189 h 269"/>
                <a:gd name="T12" fmla="*/ 39 w 82"/>
                <a:gd name="T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69"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27" y="57"/>
                    <a:pt x="0" y="147"/>
                    <a:pt x="0" y="189"/>
                  </a:cubicBezTo>
                  <a:cubicBezTo>
                    <a:pt x="0" y="233"/>
                    <a:pt x="9" y="254"/>
                    <a:pt x="21" y="264"/>
                  </a:cubicBezTo>
                  <a:cubicBezTo>
                    <a:pt x="27" y="268"/>
                    <a:pt x="34" y="269"/>
                    <a:pt x="41" y="269"/>
                  </a:cubicBezTo>
                  <a:cubicBezTo>
                    <a:pt x="64" y="269"/>
                    <a:pt x="82" y="253"/>
                    <a:pt x="82" y="189"/>
                  </a:cubicBezTo>
                  <a:cubicBezTo>
                    <a:pt x="82" y="147"/>
                    <a:pt x="52" y="57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26">
              <a:extLst>
                <a:ext uri="{FF2B5EF4-FFF2-40B4-BE49-F238E27FC236}">
                  <a16:creationId xmlns:a16="http://schemas.microsoft.com/office/drawing/2014/main" id="{BF933540-6740-4010-B1D2-6BB99BE474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94197" y="722427"/>
              <a:ext cx="68653" cy="266365"/>
            </a:xfrm>
            <a:custGeom>
              <a:avLst/>
              <a:gdLst>
                <a:gd name="T0" fmla="*/ 41 w 83"/>
                <a:gd name="T1" fmla="*/ 270 h 270"/>
                <a:gd name="T2" fmla="*/ 83 w 83"/>
                <a:gd name="T3" fmla="*/ 81 h 270"/>
                <a:gd name="T4" fmla="*/ 41 w 83"/>
                <a:gd name="T5" fmla="*/ 0 h 270"/>
                <a:gd name="T6" fmla="*/ 0 w 83"/>
                <a:gd name="T7" fmla="*/ 81 h 270"/>
                <a:gd name="T8" fmla="*/ 41 w 83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270">
                  <a:moveTo>
                    <a:pt x="41" y="270"/>
                  </a:moveTo>
                  <a:cubicBezTo>
                    <a:pt x="54" y="213"/>
                    <a:pt x="83" y="123"/>
                    <a:pt x="83" y="81"/>
                  </a:cubicBezTo>
                  <a:cubicBezTo>
                    <a:pt x="82" y="17"/>
                    <a:pt x="64" y="0"/>
                    <a:pt x="41" y="0"/>
                  </a:cubicBezTo>
                  <a:cubicBezTo>
                    <a:pt x="18" y="1"/>
                    <a:pt x="0" y="17"/>
                    <a:pt x="0" y="81"/>
                  </a:cubicBezTo>
                  <a:cubicBezTo>
                    <a:pt x="0" y="123"/>
                    <a:pt x="28" y="213"/>
                    <a:pt x="41" y="2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F7EE510E-D968-4C8C-98D9-E5595724AE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931504" y="1046934"/>
              <a:ext cx="152308" cy="220816"/>
            </a:xfrm>
            <a:custGeom>
              <a:avLst/>
              <a:gdLst>
                <a:gd name="T0" fmla="*/ 0 w 184"/>
                <a:gd name="T1" fmla="*/ 0 h 224"/>
                <a:gd name="T2" fmla="*/ 0 w 184"/>
                <a:gd name="T3" fmla="*/ 0 h 224"/>
                <a:gd name="T4" fmla="*/ 79 w 184"/>
                <a:gd name="T5" fmla="*/ 176 h 224"/>
                <a:gd name="T6" fmla="*/ 141 w 184"/>
                <a:gd name="T7" fmla="*/ 224 h 224"/>
                <a:gd name="T8" fmla="*/ 160 w 184"/>
                <a:gd name="T9" fmla="*/ 217 h 224"/>
                <a:gd name="T10" fmla="*/ 146 w 184"/>
                <a:gd name="T11" fmla="*/ 128 h 224"/>
                <a:gd name="T12" fmla="*/ 0 w 184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53"/>
                    <a:pt x="55" y="142"/>
                    <a:pt x="79" y="176"/>
                  </a:cubicBezTo>
                  <a:cubicBezTo>
                    <a:pt x="105" y="212"/>
                    <a:pt x="125" y="224"/>
                    <a:pt x="141" y="224"/>
                  </a:cubicBezTo>
                  <a:cubicBezTo>
                    <a:pt x="148" y="224"/>
                    <a:pt x="155" y="221"/>
                    <a:pt x="160" y="217"/>
                  </a:cubicBezTo>
                  <a:cubicBezTo>
                    <a:pt x="179" y="204"/>
                    <a:pt x="184" y="179"/>
                    <a:pt x="146" y="128"/>
                  </a:cubicBezTo>
                  <a:cubicBezTo>
                    <a:pt x="121" y="94"/>
                    <a:pt x="44" y="39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BE5BF280-C9CA-4493-A241-CEA5A80B65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9196" y="818142"/>
              <a:ext cx="150543" cy="228792"/>
            </a:xfrm>
            <a:custGeom>
              <a:avLst/>
              <a:gdLst>
                <a:gd name="T0" fmla="*/ 182 w 182"/>
                <a:gd name="T1" fmla="*/ 232 h 232"/>
                <a:gd name="T2" fmla="*/ 104 w 182"/>
                <a:gd name="T3" fmla="*/ 54 h 232"/>
                <a:gd name="T4" fmla="*/ 23 w 182"/>
                <a:gd name="T5" fmla="*/ 13 h 232"/>
                <a:gd name="T6" fmla="*/ 38 w 182"/>
                <a:gd name="T7" fmla="*/ 103 h 232"/>
                <a:gd name="T8" fmla="*/ 182 w 18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32">
                  <a:moveTo>
                    <a:pt x="182" y="232"/>
                  </a:moveTo>
                  <a:cubicBezTo>
                    <a:pt x="158" y="178"/>
                    <a:pt x="129" y="88"/>
                    <a:pt x="104" y="54"/>
                  </a:cubicBezTo>
                  <a:cubicBezTo>
                    <a:pt x="66" y="3"/>
                    <a:pt x="41" y="0"/>
                    <a:pt x="23" y="13"/>
                  </a:cubicBezTo>
                  <a:cubicBezTo>
                    <a:pt x="5" y="27"/>
                    <a:pt x="0" y="51"/>
                    <a:pt x="38" y="103"/>
                  </a:cubicBezTo>
                  <a:cubicBezTo>
                    <a:pt x="62" y="137"/>
                    <a:pt x="138" y="193"/>
                    <a:pt x="18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7A9DFD7E-7D74-497D-9347-45FB27B6F7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51134" y="947231"/>
              <a:ext cx="170487" cy="159735"/>
            </a:xfrm>
            <a:custGeom>
              <a:avLst/>
              <a:gdLst>
                <a:gd name="T0" fmla="*/ 0 w 206"/>
                <a:gd name="T1" fmla="*/ 0 h 162"/>
                <a:gd name="T2" fmla="*/ 0 w 206"/>
                <a:gd name="T3" fmla="*/ 0 h 162"/>
                <a:gd name="T4" fmla="*/ 136 w 206"/>
                <a:gd name="T5" fmla="*/ 138 h 162"/>
                <a:gd name="T6" fmla="*/ 187 w 206"/>
                <a:gd name="T7" fmla="*/ 162 h 162"/>
                <a:gd name="T8" fmla="*/ 206 w 206"/>
                <a:gd name="T9" fmla="*/ 87 h 162"/>
                <a:gd name="T10" fmla="*/ 181 w 206"/>
                <a:gd name="T11" fmla="*/ 69 h 162"/>
                <a:gd name="T12" fmla="*/ 0 w 206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1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42"/>
                    <a:pt x="101" y="115"/>
                    <a:pt x="136" y="138"/>
                  </a:cubicBezTo>
                  <a:cubicBezTo>
                    <a:pt x="157" y="152"/>
                    <a:pt x="174" y="159"/>
                    <a:pt x="187" y="162"/>
                  </a:cubicBezTo>
                  <a:cubicBezTo>
                    <a:pt x="193" y="138"/>
                    <a:pt x="200" y="111"/>
                    <a:pt x="206" y="87"/>
                  </a:cubicBezTo>
                  <a:cubicBezTo>
                    <a:pt x="199" y="81"/>
                    <a:pt x="191" y="75"/>
                    <a:pt x="181" y="69"/>
                  </a:cubicBezTo>
                  <a:cubicBezTo>
                    <a:pt x="146" y="46"/>
                    <a:pt x="54" y="2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A0E407B1-02EA-4FD9-90CA-FCDB87242C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775842" y="1033080"/>
              <a:ext cx="40416" cy="74935"/>
            </a:xfrm>
            <a:custGeom>
              <a:avLst/>
              <a:gdLst>
                <a:gd name="T0" fmla="*/ 19 w 49"/>
                <a:gd name="T1" fmla="*/ 0 h 76"/>
                <a:gd name="T2" fmla="*/ 0 w 49"/>
                <a:gd name="T3" fmla="*/ 75 h 76"/>
                <a:gd name="T4" fmla="*/ 11 w 49"/>
                <a:gd name="T5" fmla="*/ 76 h 76"/>
                <a:gd name="T6" fmla="*/ 23 w 49"/>
                <a:gd name="T7" fmla="*/ 74 h 76"/>
                <a:gd name="T8" fmla="*/ 39 w 49"/>
                <a:gd name="T9" fmla="*/ 61 h 76"/>
                <a:gd name="T10" fmla="*/ 19 w 49"/>
                <a:gd name="T1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6">
                  <a:moveTo>
                    <a:pt x="19" y="0"/>
                  </a:moveTo>
                  <a:cubicBezTo>
                    <a:pt x="13" y="24"/>
                    <a:pt x="6" y="51"/>
                    <a:pt x="0" y="75"/>
                  </a:cubicBezTo>
                  <a:cubicBezTo>
                    <a:pt x="4" y="76"/>
                    <a:pt x="8" y="76"/>
                    <a:pt x="11" y="76"/>
                  </a:cubicBezTo>
                  <a:cubicBezTo>
                    <a:pt x="15" y="76"/>
                    <a:pt x="19" y="75"/>
                    <a:pt x="23" y="74"/>
                  </a:cubicBezTo>
                  <a:cubicBezTo>
                    <a:pt x="30" y="71"/>
                    <a:pt x="35" y="67"/>
                    <a:pt x="39" y="61"/>
                  </a:cubicBezTo>
                  <a:cubicBezTo>
                    <a:pt x="49" y="45"/>
                    <a:pt x="48" y="26"/>
                    <a:pt x="19" y="0"/>
                  </a:cubicBezTo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9EAC46B3-4E41-44E4-8A15-0B9A4C5848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579942" y="785607"/>
              <a:ext cx="196077" cy="161624"/>
            </a:xfrm>
            <a:custGeom>
              <a:avLst/>
              <a:gdLst>
                <a:gd name="T0" fmla="*/ 41 w 237"/>
                <a:gd name="T1" fmla="*/ 0 h 164"/>
                <a:gd name="T2" fmla="*/ 13 w 237"/>
                <a:gd name="T3" fmla="*/ 15 h 164"/>
                <a:gd name="T4" fmla="*/ 57 w 237"/>
                <a:gd name="T5" fmla="*/ 94 h 164"/>
                <a:gd name="T6" fmla="*/ 237 w 237"/>
                <a:gd name="T7" fmla="*/ 164 h 164"/>
                <a:gd name="T8" fmla="*/ 237 w 237"/>
                <a:gd name="T9" fmla="*/ 164 h 164"/>
                <a:gd name="T10" fmla="*/ 103 w 237"/>
                <a:gd name="T11" fmla="*/ 25 h 164"/>
                <a:gd name="T12" fmla="*/ 41 w 237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64">
                  <a:moveTo>
                    <a:pt x="41" y="0"/>
                  </a:moveTo>
                  <a:cubicBezTo>
                    <a:pt x="27" y="0"/>
                    <a:pt x="19" y="6"/>
                    <a:pt x="13" y="15"/>
                  </a:cubicBezTo>
                  <a:cubicBezTo>
                    <a:pt x="0" y="34"/>
                    <a:pt x="4" y="59"/>
                    <a:pt x="57" y="94"/>
                  </a:cubicBezTo>
                  <a:cubicBezTo>
                    <a:pt x="92" y="117"/>
                    <a:pt x="183" y="143"/>
                    <a:pt x="237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97" y="122"/>
                    <a:pt x="138" y="48"/>
                    <a:pt x="103" y="25"/>
                  </a:cubicBezTo>
                  <a:cubicBezTo>
                    <a:pt x="75" y="7"/>
                    <a:pt x="55" y="0"/>
                    <a:pt x="4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347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grpSp>
        <p:nvGrpSpPr>
          <p:cNvPr id="18" name="그룹 17"/>
          <p:cNvGrpSpPr/>
          <p:nvPr userDrawn="1"/>
        </p:nvGrpSpPr>
        <p:grpSpPr>
          <a:xfrm>
            <a:off x="0" y="0"/>
            <a:ext cx="12192000" cy="6248400"/>
            <a:chOff x="0" y="0"/>
            <a:chExt cx="12192000" cy="6248400"/>
          </a:xfrm>
        </p:grpSpPr>
        <p:pic>
          <p:nvPicPr>
            <p:cNvPr id="8" name="그림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248400"/>
            </a:xfrm>
            <a:prstGeom prst="rect">
              <a:avLst/>
            </a:prstGeom>
          </p:spPr>
        </p:pic>
        <p:grpSp>
          <p:nvGrpSpPr>
            <p:cNvPr id="9" name="그룹 8"/>
            <p:cNvGrpSpPr/>
            <p:nvPr userDrawn="1"/>
          </p:nvGrpSpPr>
          <p:grpSpPr>
            <a:xfrm>
              <a:off x="59420" y="29817"/>
              <a:ext cx="547639" cy="545323"/>
              <a:chOff x="95802" y="56436"/>
              <a:chExt cx="814463" cy="663544"/>
            </a:xfrm>
          </p:grpSpPr>
          <p:sp>
            <p:nvSpPr>
              <p:cNvPr id="10" name="AutoShape 23">
                <a:extLst>
                  <a:ext uri="{FF2B5EF4-FFF2-40B4-BE49-F238E27FC236}">
                    <a16:creationId xmlns:a16="http://schemas.microsoft.com/office/drawing/2014/main" id="{6E1468D0-A195-45AB-9630-07651173752A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 flipH="1">
                <a:off x="109451" y="57713"/>
                <a:ext cx="793465" cy="662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" name="Freeform 25">
                <a:extLst>
                  <a:ext uri="{FF2B5EF4-FFF2-40B4-BE49-F238E27FC236}">
                    <a16:creationId xmlns:a16="http://schemas.microsoft.com/office/drawing/2014/main" id="{9576B043-D16B-47F6-9074-0C97EF7F6F1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98959" y="381567"/>
                <a:ext cx="100791" cy="322833"/>
              </a:xfrm>
              <a:custGeom>
                <a:avLst/>
                <a:gdLst>
                  <a:gd name="T0" fmla="*/ 39 w 82"/>
                  <a:gd name="T1" fmla="*/ 0 h 269"/>
                  <a:gd name="T2" fmla="*/ 39 w 82"/>
                  <a:gd name="T3" fmla="*/ 0 h 269"/>
                  <a:gd name="T4" fmla="*/ 0 w 82"/>
                  <a:gd name="T5" fmla="*/ 189 h 269"/>
                  <a:gd name="T6" fmla="*/ 21 w 82"/>
                  <a:gd name="T7" fmla="*/ 264 h 269"/>
                  <a:gd name="T8" fmla="*/ 41 w 82"/>
                  <a:gd name="T9" fmla="*/ 269 h 269"/>
                  <a:gd name="T10" fmla="*/ 82 w 82"/>
                  <a:gd name="T11" fmla="*/ 189 h 269"/>
                  <a:gd name="T12" fmla="*/ 39 w 82"/>
                  <a:gd name="T13" fmla="*/ 0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269">
                    <a:moveTo>
                      <a:pt x="39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7" y="57"/>
                      <a:pt x="0" y="147"/>
                      <a:pt x="0" y="189"/>
                    </a:cubicBezTo>
                    <a:cubicBezTo>
                      <a:pt x="0" y="233"/>
                      <a:pt x="9" y="254"/>
                      <a:pt x="21" y="264"/>
                    </a:cubicBezTo>
                    <a:cubicBezTo>
                      <a:pt x="27" y="268"/>
                      <a:pt x="34" y="269"/>
                      <a:pt x="41" y="269"/>
                    </a:cubicBezTo>
                    <a:cubicBezTo>
                      <a:pt x="64" y="269"/>
                      <a:pt x="82" y="253"/>
                      <a:pt x="82" y="189"/>
                    </a:cubicBezTo>
                    <a:cubicBezTo>
                      <a:pt x="82" y="147"/>
                      <a:pt x="52" y="57"/>
                      <a:pt x="39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26">
                <a:extLst>
                  <a:ext uri="{FF2B5EF4-FFF2-40B4-BE49-F238E27FC236}">
                    <a16:creationId xmlns:a16="http://schemas.microsoft.com/office/drawing/2014/main" id="{BF933540-6740-4010-B1D2-6BB99BE4748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00009" y="56436"/>
                <a:ext cx="102103" cy="324110"/>
              </a:xfrm>
              <a:custGeom>
                <a:avLst/>
                <a:gdLst>
                  <a:gd name="T0" fmla="*/ 41 w 83"/>
                  <a:gd name="T1" fmla="*/ 270 h 270"/>
                  <a:gd name="T2" fmla="*/ 83 w 83"/>
                  <a:gd name="T3" fmla="*/ 81 h 270"/>
                  <a:gd name="T4" fmla="*/ 41 w 83"/>
                  <a:gd name="T5" fmla="*/ 0 h 270"/>
                  <a:gd name="T6" fmla="*/ 0 w 83"/>
                  <a:gd name="T7" fmla="*/ 81 h 270"/>
                  <a:gd name="T8" fmla="*/ 41 w 83"/>
                  <a:gd name="T9" fmla="*/ 27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270">
                    <a:moveTo>
                      <a:pt x="41" y="270"/>
                    </a:moveTo>
                    <a:cubicBezTo>
                      <a:pt x="54" y="213"/>
                      <a:pt x="83" y="123"/>
                      <a:pt x="83" y="81"/>
                    </a:cubicBezTo>
                    <a:cubicBezTo>
                      <a:pt x="82" y="17"/>
                      <a:pt x="64" y="0"/>
                      <a:pt x="41" y="0"/>
                    </a:cubicBezTo>
                    <a:cubicBezTo>
                      <a:pt x="18" y="1"/>
                      <a:pt x="0" y="17"/>
                      <a:pt x="0" y="81"/>
                    </a:cubicBezTo>
                    <a:cubicBezTo>
                      <a:pt x="0" y="123"/>
                      <a:pt x="28" y="213"/>
                      <a:pt x="41" y="2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27">
                <a:extLst>
                  <a:ext uri="{FF2B5EF4-FFF2-40B4-BE49-F238E27FC236}">
                    <a16:creationId xmlns:a16="http://schemas.microsoft.com/office/drawing/2014/main" id="{F7EE510E-D968-4C8C-98D9-E5595724AE8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95802" y="451293"/>
                <a:ext cx="226517" cy="268687"/>
              </a:xfrm>
              <a:custGeom>
                <a:avLst/>
                <a:gdLst>
                  <a:gd name="T0" fmla="*/ 0 w 184"/>
                  <a:gd name="T1" fmla="*/ 0 h 224"/>
                  <a:gd name="T2" fmla="*/ 0 w 184"/>
                  <a:gd name="T3" fmla="*/ 0 h 224"/>
                  <a:gd name="T4" fmla="*/ 79 w 184"/>
                  <a:gd name="T5" fmla="*/ 176 h 224"/>
                  <a:gd name="T6" fmla="*/ 141 w 184"/>
                  <a:gd name="T7" fmla="*/ 224 h 224"/>
                  <a:gd name="T8" fmla="*/ 160 w 184"/>
                  <a:gd name="T9" fmla="*/ 217 h 224"/>
                  <a:gd name="T10" fmla="*/ 146 w 184"/>
                  <a:gd name="T11" fmla="*/ 128 h 224"/>
                  <a:gd name="T12" fmla="*/ 0 w 184"/>
                  <a:gd name="T13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" h="22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4" y="53"/>
                      <a:pt x="55" y="142"/>
                      <a:pt x="79" y="176"/>
                    </a:cubicBezTo>
                    <a:cubicBezTo>
                      <a:pt x="105" y="212"/>
                      <a:pt x="125" y="224"/>
                      <a:pt x="141" y="224"/>
                    </a:cubicBezTo>
                    <a:cubicBezTo>
                      <a:pt x="148" y="224"/>
                      <a:pt x="155" y="221"/>
                      <a:pt x="160" y="217"/>
                    </a:cubicBezTo>
                    <a:cubicBezTo>
                      <a:pt x="179" y="204"/>
                      <a:pt x="184" y="179"/>
                      <a:pt x="146" y="128"/>
                    </a:cubicBezTo>
                    <a:cubicBezTo>
                      <a:pt x="121" y="94"/>
                      <a:pt x="44" y="39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28">
                <a:extLst>
                  <a:ext uri="{FF2B5EF4-FFF2-40B4-BE49-F238E27FC236}">
                    <a16:creationId xmlns:a16="http://schemas.microsoft.com/office/drawing/2014/main" id="{BE5BF280-C9CA-4493-A241-CEA5A80B65B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22319" y="172901"/>
                <a:ext cx="223892" cy="278392"/>
              </a:xfrm>
              <a:custGeom>
                <a:avLst/>
                <a:gdLst>
                  <a:gd name="T0" fmla="*/ 182 w 182"/>
                  <a:gd name="T1" fmla="*/ 232 h 232"/>
                  <a:gd name="T2" fmla="*/ 104 w 182"/>
                  <a:gd name="T3" fmla="*/ 54 h 232"/>
                  <a:gd name="T4" fmla="*/ 23 w 182"/>
                  <a:gd name="T5" fmla="*/ 13 h 232"/>
                  <a:gd name="T6" fmla="*/ 38 w 182"/>
                  <a:gd name="T7" fmla="*/ 103 h 232"/>
                  <a:gd name="T8" fmla="*/ 182 w 18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232">
                    <a:moveTo>
                      <a:pt x="182" y="232"/>
                    </a:moveTo>
                    <a:cubicBezTo>
                      <a:pt x="158" y="178"/>
                      <a:pt x="129" y="88"/>
                      <a:pt x="104" y="54"/>
                    </a:cubicBezTo>
                    <a:cubicBezTo>
                      <a:pt x="66" y="3"/>
                      <a:pt x="41" y="0"/>
                      <a:pt x="23" y="13"/>
                    </a:cubicBezTo>
                    <a:cubicBezTo>
                      <a:pt x="5" y="27"/>
                      <a:pt x="0" y="51"/>
                      <a:pt x="38" y="103"/>
                    </a:cubicBezTo>
                    <a:cubicBezTo>
                      <a:pt x="62" y="137"/>
                      <a:pt x="138" y="193"/>
                      <a:pt x="182" y="2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15" name="Freeform 29">
                <a:extLst>
                  <a:ext uri="{FF2B5EF4-FFF2-40B4-BE49-F238E27FC236}">
                    <a16:creationId xmlns:a16="http://schemas.microsoft.com/office/drawing/2014/main" id="{7A9DFD7E-7D74-497D-9347-45FB27B6F73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64053" y="329975"/>
                <a:ext cx="253552" cy="194364"/>
              </a:xfrm>
              <a:custGeom>
                <a:avLst/>
                <a:gdLst>
                  <a:gd name="T0" fmla="*/ 0 w 206"/>
                  <a:gd name="T1" fmla="*/ 0 h 162"/>
                  <a:gd name="T2" fmla="*/ 0 w 206"/>
                  <a:gd name="T3" fmla="*/ 0 h 162"/>
                  <a:gd name="T4" fmla="*/ 136 w 206"/>
                  <a:gd name="T5" fmla="*/ 138 h 162"/>
                  <a:gd name="T6" fmla="*/ 187 w 206"/>
                  <a:gd name="T7" fmla="*/ 162 h 162"/>
                  <a:gd name="T8" fmla="*/ 206 w 206"/>
                  <a:gd name="T9" fmla="*/ 87 h 162"/>
                  <a:gd name="T10" fmla="*/ 181 w 206"/>
                  <a:gd name="T11" fmla="*/ 69 h 162"/>
                  <a:gd name="T12" fmla="*/ 0 w 206"/>
                  <a:gd name="T13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6" h="16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1" y="42"/>
                      <a:pt x="101" y="115"/>
                      <a:pt x="136" y="138"/>
                    </a:cubicBezTo>
                    <a:cubicBezTo>
                      <a:pt x="157" y="152"/>
                      <a:pt x="174" y="159"/>
                      <a:pt x="187" y="162"/>
                    </a:cubicBezTo>
                    <a:cubicBezTo>
                      <a:pt x="193" y="138"/>
                      <a:pt x="200" y="111"/>
                      <a:pt x="206" y="87"/>
                    </a:cubicBezTo>
                    <a:cubicBezTo>
                      <a:pt x="199" y="81"/>
                      <a:pt x="191" y="75"/>
                      <a:pt x="181" y="69"/>
                    </a:cubicBezTo>
                    <a:cubicBezTo>
                      <a:pt x="146" y="46"/>
                      <a:pt x="54" y="21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" name="Freeform 30">
                <a:extLst>
                  <a:ext uri="{FF2B5EF4-FFF2-40B4-BE49-F238E27FC236}">
                    <a16:creationId xmlns:a16="http://schemas.microsoft.com/office/drawing/2014/main" id="{A0E407B1-02EA-4FD9-90CA-FCDB87242CD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27306" y="434436"/>
                <a:ext cx="60107" cy="91180"/>
              </a:xfrm>
              <a:custGeom>
                <a:avLst/>
                <a:gdLst>
                  <a:gd name="T0" fmla="*/ 19 w 49"/>
                  <a:gd name="T1" fmla="*/ 0 h 76"/>
                  <a:gd name="T2" fmla="*/ 0 w 49"/>
                  <a:gd name="T3" fmla="*/ 75 h 76"/>
                  <a:gd name="T4" fmla="*/ 11 w 49"/>
                  <a:gd name="T5" fmla="*/ 76 h 76"/>
                  <a:gd name="T6" fmla="*/ 23 w 49"/>
                  <a:gd name="T7" fmla="*/ 74 h 76"/>
                  <a:gd name="T8" fmla="*/ 39 w 49"/>
                  <a:gd name="T9" fmla="*/ 61 h 76"/>
                  <a:gd name="T10" fmla="*/ 19 w 49"/>
                  <a:gd name="T1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76">
                    <a:moveTo>
                      <a:pt x="19" y="0"/>
                    </a:moveTo>
                    <a:cubicBezTo>
                      <a:pt x="13" y="24"/>
                      <a:pt x="6" y="51"/>
                      <a:pt x="0" y="75"/>
                    </a:cubicBezTo>
                    <a:cubicBezTo>
                      <a:pt x="4" y="76"/>
                      <a:pt x="8" y="76"/>
                      <a:pt x="11" y="76"/>
                    </a:cubicBezTo>
                    <a:cubicBezTo>
                      <a:pt x="15" y="76"/>
                      <a:pt x="19" y="75"/>
                      <a:pt x="23" y="74"/>
                    </a:cubicBezTo>
                    <a:cubicBezTo>
                      <a:pt x="30" y="71"/>
                      <a:pt x="35" y="67"/>
                      <a:pt x="39" y="61"/>
                    </a:cubicBezTo>
                    <a:cubicBezTo>
                      <a:pt x="49" y="45"/>
                      <a:pt x="48" y="26"/>
                      <a:pt x="19" y="0"/>
                    </a:cubicBezTo>
                  </a:path>
                </a:pathLst>
              </a:custGeom>
              <a:solidFill>
                <a:srgbClr val="045CB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31">
                <a:extLst>
                  <a:ext uri="{FF2B5EF4-FFF2-40B4-BE49-F238E27FC236}">
                    <a16:creationId xmlns:a16="http://schemas.microsoft.com/office/drawing/2014/main" id="{9EAC46B3-4E41-44E4-8A15-0B9A4C5848A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18654" y="133313"/>
                <a:ext cx="291611" cy="196662"/>
              </a:xfrm>
              <a:custGeom>
                <a:avLst/>
                <a:gdLst>
                  <a:gd name="T0" fmla="*/ 41 w 237"/>
                  <a:gd name="T1" fmla="*/ 0 h 164"/>
                  <a:gd name="T2" fmla="*/ 13 w 237"/>
                  <a:gd name="T3" fmla="*/ 15 h 164"/>
                  <a:gd name="T4" fmla="*/ 57 w 237"/>
                  <a:gd name="T5" fmla="*/ 94 h 164"/>
                  <a:gd name="T6" fmla="*/ 237 w 237"/>
                  <a:gd name="T7" fmla="*/ 164 h 164"/>
                  <a:gd name="T8" fmla="*/ 237 w 237"/>
                  <a:gd name="T9" fmla="*/ 164 h 164"/>
                  <a:gd name="T10" fmla="*/ 103 w 237"/>
                  <a:gd name="T11" fmla="*/ 25 h 164"/>
                  <a:gd name="T12" fmla="*/ 41 w 237"/>
                  <a:gd name="T13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7" h="164">
                    <a:moveTo>
                      <a:pt x="41" y="0"/>
                    </a:moveTo>
                    <a:cubicBezTo>
                      <a:pt x="27" y="0"/>
                      <a:pt x="19" y="6"/>
                      <a:pt x="13" y="15"/>
                    </a:cubicBezTo>
                    <a:cubicBezTo>
                      <a:pt x="0" y="34"/>
                      <a:pt x="4" y="59"/>
                      <a:pt x="57" y="94"/>
                    </a:cubicBezTo>
                    <a:cubicBezTo>
                      <a:pt x="92" y="117"/>
                      <a:pt x="183" y="143"/>
                      <a:pt x="237" y="164"/>
                    </a:cubicBezTo>
                    <a:cubicBezTo>
                      <a:pt x="237" y="164"/>
                      <a:pt x="237" y="164"/>
                      <a:pt x="237" y="164"/>
                    </a:cubicBezTo>
                    <a:cubicBezTo>
                      <a:pt x="197" y="122"/>
                      <a:pt x="138" y="48"/>
                      <a:pt x="103" y="25"/>
                    </a:cubicBezTo>
                    <a:cubicBezTo>
                      <a:pt x="75" y="7"/>
                      <a:pt x="55" y="0"/>
                      <a:pt x="41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0727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1097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D86A-5F52-4165-8473-F1B836277586}" type="datetime1">
              <a:rPr lang="ko-KR" altLang="en-US" smtClean="0"/>
              <a:pPr/>
              <a:t>2024-02-14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427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93" r:id="rId19"/>
    <p:sldLayoutId id="2147483692" r:id="rId20"/>
    <p:sldLayoutId id="2147483691" r:id="rId21"/>
    <p:sldLayoutId id="2147483690" r:id="rId22"/>
    <p:sldLayoutId id="2147483689" r:id="rId23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1" hangingPunct="1">
        <a:defRPr>
          <a:solidFill>
            <a:schemeClr val="tx2"/>
          </a:solidFill>
        </a:defRPr>
      </a:lvl2pPr>
      <a:lvl3pPr rtl="0" eaLnBrk="1" latinLnBrk="1" hangingPunct="1">
        <a:defRPr>
          <a:solidFill>
            <a:schemeClr val="tx2"/>
          </a:solidFill>
        </a:defRPr>
      </a:lvl3pPr>
      <a:lvl4pPr rtl="0" eaLnBrk="1" latinLnBrk="1" hangingPunct="1">
        <a:defRPr>
          <a:solidFill>
            <a:schemeClr val="tx2"/>
          </a:solidFill>
        </a:defRPr>
      </a:lvl4pPr>
      <a:lvl5pPr rtl="0" eaLnBrk="1" latinLnBrk="1" hangingPunct="1">
        <a:defRPr>
          <a:solidFill>
            <a:schemeClr val="tx2"/>
          </a:solidFill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21">
            <a:extLst>
              <a:ext uri="{FF2B5EF4-FFF2-40B4-BE49-F238E27FC236}">
                <a16:creationId xmlns:a16="http://schemas.microsoft.com/office/drawing/2014/main" id="{EF8053F6-1EC0-491E-BD3D-D215EC378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018" y="186563"/>
            <a:ext cx="331828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Cross culture </a:t>
            </a:r>
          </a:p>
        </p:txBody>
      </p:sp>
      <p:pic>
        <p:nvPicPr>
          <p:cNvPr id="2050" name="Picture 2" descr="Iceberg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48" y="1725066"/>
            <a:ext cx="5962650" cy="416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73148" y="1079869"/>
            <a:ext cx="2548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▣ </a:t>
            </a:r>
            <a:r>
              <a:rPr lang="en-US" altLang="ko-KR" sz="2000" b="1" dirty="0"/>
              <a:t>The Cultural Iceberg</a:t>
            </a:r>
            <a:endParaRPr lang="ko-KR" altLang="en-US" sz="2000" dirty="0"/>
          </a:p>
        </p:txBody>
      </p:sp>
      <p:sp>
        <p:nvSpPr>
          <p:cNvPr id="7" name="사각형: 둥근 모서리 88">
            <a:extLst>
              <a:ext uri="{FF2B5EF4-FFF2-40B4-BE49-F238E27FC236}">
                <a16:creationId xmlns:a16="http://schemas.microsoft.com/office/drawing/2014/main" id="{EA5D6105-4BD4-409C-9FEB-B1CDB898F5FC}"/>
              </a:ext>
            </a:extLst>
          </p:cNvPr>
          <p:cNvSpPr/>
          <p:nvPr/>
        </p:nvSpPr>
        <p:spPr>
          <a:xfrm>
            <a:off x="6338297" y="2243923"/>
            <a:ext cx="5274583" cy="1116501"/>
          </a:xfrm>
          <a:prstGeom prst="roundRect">
            <a:avLst>
              <a:gd name="adj" fmla="val 6712"/>
            </a:avLst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ko-KR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Language, Food, Clothing, Literature, Greetings, Holidays and festivals, Folklore </a:t>
            </a:r>
            <a:r>
              <a:rPr lang="en-US" altLang="ko-KR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etc</a:t>
            </a:r>
            <a:endParaRPr lang="en-US" altLang="ko-KR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Freeform 21"/>
          <p:cNvSpPr>
            <a:spLocks/>
          </p:cNvSpPr>
          <p:nvPr/>
        </p:nvSpPr>
        <p:spPr bwMode="auto">
          <a:xfrm>
            <a:off x="6338297" y="1725066"/>
            <a:ext cx="2296981" cy="518857"/>
          </a:xfrm>
          <a:custGeom>
            <a:avLst/>
            <a:gdLst>
              <a:gd name="T0" fmla="*/ 0 w 1213"/>
              <a:gd name="T1" fmla="*/ 267 h 267"/>
              <a:gd name="T2" fmla="*/ 0 w 1213"/>
              <a:gd name="T3" fmla="*/ 0 h 267"/>
              <a:gd name="T4" fmla="*/ 1118 w 1213"/>
              <a:gd name="T5" fmla="*/ 0 h 267"/>
              <a:gd name="T6" fmla="*/ 1213 w 1213"/>
              <a:gd name="T7" fmla="*/ 134 h 267"/>
              <a:gd name="T8" fmla="*/ 1118 w 1213"/>
              <a:gd name="T9" fmla="*/ 267 h 267"/>
              <a:gd name="T10" fmla="*/ 0 w 1213"/>
              <a:gd name="T11" fmla="*/ 267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13" h="267">
                <a:moveTo>
                  <a:pt x="0" y="267"/>
                </a:moveTo>
                <a:lnTo>
                  <a:pt x="0" y="0"/>
                </a:lnTo>
                <a:lnTo>
                  <a:pt x="1118" y="0"/>
                </a:lnTo>
                <a:lnTo>
                  <a:pt x="1213" y="134"/>
                </a:lnTo>
                <a:lnTo>
                  <a:pt x="1118" y="267"/>
                </a:lnTo>
                <a:lnTo>
                  <a:pt x="0" y="267"/>
                </a:lnTo>
                <a:close/>
              </a:path>
            </a:pathLst>
          </a:custGeom>
          <a:solidFill>
            <a:srgbClr val="045C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Easy to See</a:t>
            </a:r>
          </a:p>
        </p:txBody>
      </p:sp>
      <p:sp>
        <p:nvSpPr>
          <p:cNvPr id="9" name="사각형: 둥근 모서리 88">
            <a:extLst>
              <a:ext uri="{FF2B5EF4-FFF2-40B4-BE49-F238E27FC236}">
                <a16:creationId xmlns:a16="http://schemas.microsoft.com/office/drawing/2014/main" id="{EA5D6105-4BD4-409C-9FEB-B1CDB898F5FC}"/>
              </a:ext>
            </a:extLst>
          </p:cNvPr>
          <p:cNvSpPr/>
          <p:nvPr/>
        </p:nvSpPr>
        <p:spPr>
          <a:xfrm>
            <a:off x="6338297" y="4388853"/>
            <a:ext cx="5274583" cy="1498141"/>
          </a:xfrm>
          <a:prstGeom prst="roundRect">
            <a:avLst>
              <a:gd name="adj" fmla="val 6712"/>
            </a:avLst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ko-KR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Beliefs, Manners, Family roles, Serf-concept, Work ethic, Core values, Interpretations, Humor, Gender roles, Body languages, Gestures, Beauty ideals, Aesthetics, Attitude to education, Thought patterns </a:t>
            </a:r>
            <a:r>
              <a:rPr lang="en-US" altLang="ko-KR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etc</a:t>
            </a:r>
            <a:endParaRPr lang="en-US" altLang="ko-KR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Freeform 21"/>
          <p:cNvSpPr>
            <a:spLocks/>
          </p:cNvSpPr>
          <p:nvPr/>
        </p:nvSpPr>
        <p:spPr bwMode="auto">
          <a:xfrm>
            <a:off x="6338297" y="3721944"/>
            <a:ext cx="2913858" cy="518857"/>
          </a:xfrm>
          <a:custGeom>
            <a:avLst/>
            <a:gdLst>
              <a:gd name="T0" fmla="*/ 0 w 1213"/>
              <a:gd name="T1" fmla="*/ 267 h 267"/>
              <a:gd name="T2" fmla="*/ 0 w 1213"/>
              <a:gd name="T3" fmla="*/ 0 h 267"/>
              <a:gd name="T4" fmla="*/ 1118 w 1213"/>
              <a:gd name="T5" fmla="*/ 0 h 267"/>
              <a:gd name="T6" fmla="*/ 1213 w 1213"/>
              <a:gd name="T7" fmla="*/ 134 h 267"/>
              <a:gd name="T8" fmla="*/ 1118 w 1213"/>
              <a:gd name="T9" fmla="*/ 267 h 267"/>
              <a:gd name="T10" fmla="*/ 0 w 1213"/>
              <a:gd name="T11" fmla="*/ 267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13" h="267">
                <a:moveTo>
                  <a:pt x="0" y="267"/>
                </a:moveTo>
                <a:lnTo>
                  <a:pt x="0" y="0"/>
                </a:lnTo>
                <a:lnTo>
                  <a:pt x="1118" y="0"/>
                </a:lnTo>
                <a:lnTo>
                  <a:pt x="1213" y="134"/>
                </a:lnTo>
                <a:lnTo>
                  <a:pt x="1118" y="267"/>
                </a:lnTo>
                <a:lnTo>
                  <a:pt x="0" y="26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Not Easy to See</a:t>
            </a:r>
          </a:p>
        </p:txBody>
      </p:sp>
      <p:grpSp>
        <p:nvGrpSpPr>
          <p:cNvPr id="11" name="그룹 10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2" name="직사각형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7</a:t>
              </a:r>
              <a:r>
                <a:rPr lang="ko-KR" altLang="en-US" dirty="0"/>
                <a:t>슬라이드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5215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모서리가 둥근 직사각형 61"/>
          <p:cNvSpPr/>
          <p:nvPr/>
        </p:nvSpPr>
        <p:spPr>
          <a:xfrm>
            <a:off x="2215428" y="3097213"/>
            <a:ext cx="1899296" cy="547190"/>
          </a:xfrm>
          <a:prstGeom prst="roundRect">
            <a:avLst>
              <a:gd name="adj" fmla="val 16667"/>
            </a:avLst>
          </a:prstGeom>
          <a:solidFill>
            <a:srgbClr val="EB4F35">
              <a:alpha val="100000"/>
            </a:srgbClr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anchor="ctr"/>
          <a:lstStyle/>
          <a:p>
            <a:pPr algn="ctr">
              <a:buClr>
                <a:srgbClr val="CC3300"/>
              </a:buClr>
            </a:pPr>
            <a:r>
              <a:rPr lang="en-US" altLang="ko-KR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R&amp;D</a:t>
            </a:r>
            <a:endParaRPr lang="en-US" altLang="ko-KR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5" name="모서리가 둥근 직사각형 64"/>
          <p:cNvSpPr/>
          <p:nvPr/>
        </p:nvSpPr>
        <p:spPr>
          <a:xfrm>
            <a:off x="4174422" y="3097213"/>
            <a:ext cx="1899296" cy="547190"/>
          </a:xfrm>
          <a:prstGeom prst="roundRect">
            <a:avLst>
              <a:gd name="adj" fmla="val 16667"/>
            </a:avLst>
          </a:prstGeom>
          <a:solidFill>
            <a:srgbClr val="FF8A09">
              <a:alpha val="100000"/>
            </a:srgbClr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anchor="ctr"/>
          <a:lstStyle/>
          <a:p>
            <a:pPr algn="ctr">
              <a:buClr>
                <a:srgbClr val="CC3300"/>
              </a:buClr>
            </a:pPr>
            <a:r>
              <a:rPr lang="en-US" altLang="ko-KR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</a:t>
            </a:r>
            <a:endParaRPr lang="en-US" altLang="ko-KR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모서리가 둥근 직사각형 67"/>
          <p:cNvSpPr/>
          <p:nvPr/>
        </p:nvSpPr>
        <p:spPr>
          <a:xfrm>
            <a:off x="6133416" y="3097213"/>
            <a:ext cx="1899296" cy="547190"/>
          </a:xfrm>
          <a:prstGeom prst="roundRect">
            <a:avLst>
              <a:gd name="adj" fmla="val 16667"/>
            </a:avLst>
          </a:prstGeom>
          <a:solidFill>
            <a:srgbClr val="92D050">
              <a:alpha val="100000"/>
            </a:srgbClr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anchor="ctr"/>
          <a:lstStyle/>
          <a:p>
            <a:pPr algn="ctr">
              <a:buClr>
                <a:srgbClr val="CC3300"/>
              </a:buClr>
            </a:pPr>
            <a:r>
              <a:rPr lang="en-US" altLang="ko-KR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</a:t>
            </a:r>
            <a:endParaRPr lang="en-US" altLang="ko-KR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1" name="모서리가 둥근 직사각형 70"/>
          <p:cNvSpPr/>
          <p:nvPr/>
        </p:nvSpPr>
        <p:spPr>
          <a:xfrm>
            <a:off x="8092410" y="3087690"/>
            <a:ext cx="1899296" cy="547190"/>
          </a:xfrm>
          <a:prstGeom prst="roundRect">
            <a:avLst>
              <a:gd name="adj" fmla="val 16667"/>
            </a:avLst>
          </a:prstGeom>
          <a:solidFill>
            <a:srgbClr val="045CBC">
              <a:alpha val="100000"/>
            </a:srgbClr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anchor="ctr"/>
          <a:lstStyle/>
          <a:p>
            <a:pPr algn="ctr">
              <a:buClr>
                <a:srgbClr val="CC3300"/>
              </a:buClr>
            </a:pPr>
            <a:r>
              <a:rPr lang="en-US" altLang="ko-KR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Sales</a:t>
            </a:r>
            <a:endParaRPr lang="en-US" altLang="ko-KR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모서리가 둥근 직사각형 73"/>
          <p:cNvSpPr/>
          <p:nvPr/>
        </p:nvSpPr>
        <p:spPr>
          <a:xfrm>
            <a:off x="10051405" y="3087690"/>
            <a:ext cx="1899296" cy="547190"/>
          </a:xfrm>
          <a:prstGeom prst="roundRect">
            <a:avLst>
              <a:gd name="adj" fmla="val 16667"/>
            </a:avLst>
          </a:prstGeom>
          <a:solidFill>
            <a:srgbClr val="5E5E5E">
              <a:alpha val="100000"/>
            </a:srgbClr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anchor="ctr"/>
          <a:lstStyle/>
          <a:p>
            <a:pPr algn="ctr">
              <a:buClr>
                <a:srgbClr val="CC3300"/>
              </a:buClr>
            </a:pPr>
            <a:r>
              <a:rPr lang="en-US" altLang="ko-K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</a:t>
            </a:r>
          </a:p>
        </p:txBody>
      </p:sp>
      <p:sp>
        <p:nvSpPr>
          <p:cNvPr id="58" name="모서리가 둥근 직사각형 57"/>
          <p:cNvSpPr/>
          <p:nvPr/>
        </p:nvSpPr>
        <p:spPr>
          <a:xfrm>
            <a:off x="256434" y="3097213"/>
            <a:ext cx="1899296" cy="547190"/>
          </a:xfrm>
          <a:prstGeom prst="roundRect">
            <a:avLst>
              <a:gd name="adj" fmla="val 16667"/>
            </a:avLst>
          </a:prstGeom>
          <a:solidFill>
            <a:srgbClr val="00B0F0">
              <a:alpha val="100000"/>
            </a:srgbClr>
          </a:solidFill>
          <a:ln w="19050" cap="flat" cmpd="sng" algn="ctr">
            <a:noFill/>
            <a:prstDash val="solid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anchor="ctr"/>
          <a:lstStyle/>
          <a:p>
            <a:pPr algn="ctr">
              <a:buClr>
                <a:srgbClr val="CC3300"/>
              </a:buClr>
            </a:pPr>
            <a:r>
              <a:rPr lang="en-US" altLang="ko-K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Raw material </a:t>
            </a:r>
          </a:p>
          <a:p>
            <a:pPr algn="ctr">
              <a:buClr>
                <a:srgbClr val="CC3300"/>
              </a:buClr>
            </a:pPr>
            <a:r>
              <a:rPr lang="en-US" altLang="ko-K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procurement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AEE1C56-0E6D-4254-A64C-4D6E4AD5DC0A}"/>
              </a:ext>
            </a:extLst>
          </p:cNvPr>
          <p:cNvSpPr txBox="1"/>
          <p:nvPr/>
        </p:nvSpPr>
        <p:spPr>
          <a:xfrm>
            <a:off x="312235" y="3721042"/>
            <a:ext cx="1787693" cy="27668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600">
                <a:solidFill>
                  <a:schemeClr val="bg1"/>
                </a:solidFill>
                <a:latin typeface="KT&amp;G 상상제목 B" panose="02000300000000000000" pitchFamily="2" charset="-127"/>
                <a:ea typeface="KT&amp;G 상상제목 B" panose="02000300000000000000" pitchFamily="2" charset="-127"/>
              </a:defRPr>
            </a:lvl1pPr>
          </a:lstStyle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a large amount of raw material purchase and aging process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l"/>
            </a:pP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expertise in securing raw materials</a:t>
            </a:r>
          </a:p>
          <a:p>
            <a:pPr marL="285750" indent="-285750">
              <a:buClr>
                <a:srgbClr val="00B0F0"/>
              </a:buClr>
              <a:buFont typeface="Wingdings" panose="05000000000000000000" pitchFamily="2" charset="2"/>
              <a:buChar char="l"/>
            </a:pP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Medium" panose="02020603020101020101" pitchFamily="18" charset="-127"/>
              <a:cs typeface="Open Sans" panose="020B0606030504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1799CFE-A512-4A0D-B0B6-EEC699357D9E}"/>
              </a:ext>
            </a:extLst>
          </p:cNvPr>
          <p:cNvSpPr txBox="1"/>
          <p:nvPr/>
        </p:nvSpPr>
        <p:spPr>
          <a:xfrm>
            <a:off x="2271229" y="3721042"/>
            <a:ext cx="1787693" cy="27668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600">
                <a:solidFill>
                  <a:schemeClr val="bg1"/>
                </a:solidFill>
                <a:latin typeface="KT&amp;G 상상제목 B" panose="02000300000000000000" pitchFamily="2" charset="-127"/>
                <a:ea typeface="KT&amp;G 상상제목 B" panose="02000300000000000000" pitchFamily="2" charset="-127"/>
              </a:defRPr>
            </a:lvl1pPr>
          </a:lstStyle>
          <a:p>
            <a:pPr marL="285750" indent="-285750">
              <a:buClr>
                <a:srgbClr val="EB4F35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Technology becomes important due to consumer needs and </a:t>
            </a:r>
            <a:r>
              <a:rPr lang="en-US" altLang="ko-KR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trengthened regulations</a:t>
            </a:r>
          </a:p>
          <a:p>
            <a:pPr marL="285750" indent="-285750">
              <a:buClr>
                <a:srgbClr val="EB4F35"/>
              </a:buClr>
              <a:buFont typeface="Wingdings" panose="05000000000000000000" pitchFamily="2" charset="2"/>
              <a:buChar char="l"/>
            </a:pP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EB4F35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Organic collaboration with marketing is required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Medium" panose="02020603020101020101" pitchFamily="18" charset="-127"/>
              <a:cs typeface="Open Sans" panose="020B0606030504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5553779-AA85-4770-AEA9-AF9C837B7319}"/>
              </a:ext>
            </a:extLst>
          </p:cNvPr>
          <p:cNvSpPr txBox="1"/>
          <p:nvPr/>
        </p:nvSpPr>
        <p:spPr>
          <a:xfrm>
            <a:off x="4230223" y="3721042"/>
            <a:ext cx="1787693" cy="27668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600">
                <a:solidFill>
                  <a:schemeClr val="bg1"/>
                </a:solidFill>
                <a:latin typeface="KT&amp;G 상상제목 B" panose="02000300000000000000" pitchFamily="2" charset="-127"/>
                <a:ea typeface="KT&amp;G 상상제목 B" panose="02000300000000000000" pitchFamily="2" charset="-127"/>
              </a:defRPr>
            </a:lvl1pPr>
          </a:lstStyle>
          <a:p>
            <a:pPr marL="285750" indent="-285750">
              <a:buClr>
                <a:srgbClr val="FF8A09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large-scale facilities</a:t>
            </a:r>
          </a:p>
          <a:p>
            <a:pPr marL="285750" indent="-285750">
              <a:buClr>
                <a:srgbClr val="FF8A09"/>
              </a:buClr>
              <a:buFont typeface="Wingdings" panose="05000000000000000000" pitchFamily="2" charset="2"/>
              <a:buChar char="l"/>
            </a:pP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FF8A09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high-level quality control capabilities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Medium" panose="02020603020101020101" pitchFamily="18" charset="-127"/>
              <a:cs typeface="Open Sans" panose="020B0606030504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4AB4751-DBAE-4AC2-B739-F1413FADF620}"/>
              </a:ext>
            </a:extLst>
          </p:cNvPr>
          <p:cNvSpPr txBox="1"/>
          <p:nvPr/>
        </p:nvSpPr>
        <p:spPr>
          <a:xfrm>
            <a:off x="6189217" y="3721042"/>
            <a:ext cx="1787693" cy="27668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600">
                <a:solidFill>
                  <a:schemeClr val="bg1"/>
                </a:solidFill>
                <a:latin typeface="KT&amp;G 상상제목 B" panose="02000300000000000000" pitchFamily="2" charset="-127"/>
                <a:ea typeface="KT&amp;G 상상제목 B" panose="02000300000000000000" pitchFamily="2" charset="-127"/>
              </a:defRPr>
            </a:lvl1pPr>
          </a:lstStyle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Marketing investment and brand management are important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l"/>
            </a:pP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growth takes a long time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Medium" panose="02020603020101020101" pitchFamily="18" charset="-127"/>
              <a:cs typeface="Open Sans" panose="020B0606030504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D30F3A4-8575-4A90-93C9-4649D280F9CE}"/>
              </a:ext>
            </a:extLst>
          </p:cNvPr>
          <p:cNvSpPr txBox="1"/>
          <p:nvPr/>
        </p:nvSpPr>
        <p:spPr>
          <a:xfrm>
            <a:off x="8148211" y="3721042"/>
            <a:ext cx="1787693" cy="27668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600">
                <a:solidFill>
                  <a:schemeClr val="bg1"/>
                </a:solidFill>
                <a:latin typeface="KT&amp;G 상상제목 B" panose="02000300000000000000" pitchFamily="2" charset="-127"/>
                <a:ea typeface="KT&amp;G 상상제목 B" panose="02000300000000000000" pitchFamily="2" charset="-127"/>
              </a:defRPr>
            </a:lvl1pPr>
          </a:lstStyle>
          <a:p>
            <a:pPr marL="285750" indent="-285750">
              <a:buClr>
                <a:srgbClr val="045CBC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strong distribution network and sales force</a:t>
            </a:r>
          </a:p>
          <a:p>
            <a:pPr marL="285750" indent="-285750">
              <a:buClr>
                <a:srgbClr val="045CBC"/>
              </a:buClr>
              <a:buFont typeface="Wingdings" panose="05000000000000000000" pitchFamily="2" charset="2"/>
              <a:buChar char="l"/>
            </a:pP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45CBC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ntails high costs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Medium" panose="02020603020101020101" pitchFamily="18" charset="-127"/>
              <a:cs typeface="Open Sans" panose="020B0606030504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70B5418-F9C4-4A7E-9091-8A92B5750089}"/>
              </a:ext>
            </a:extLst>
          </p:cNvPr>
          <p:cNvSpPr txBox="1"/>
          <p:nvPr/>
        </p:nvSpPr>
        <p:spPr>
          <a:xfrm>
            <a:off x="10107205" y="3721042"/>
            <a:ext cx="1787693" cy="27668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t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600">
                <a:solidFill>
                  <a:schemeClr val="bg1"/>
                </a:solidFill>
                <a:latin typeface="KT&amp;G 상상제목 B" panose="02000300000000000000" pitchFamily="2" charset="-127"/>
                <a:ea typeface="KT&amp;G 상상제목 B" panose="02000300000000000000" pitchFamily="2" charset="-127"/>
              </a:defRPr>
            </a:lvl1pPr>
          </a:lstStyle>
          <a:p>
            <a:pPr marL="285750" indent="-285750">
              <a:buClr>
                <a:srgbClr val="5E5E5E"/>
              </a:buClr>
              <a:buFont typeface="Wingdings" panose="05000000000000000000" pitchFamily="2" charset="2"/>
              <a:buChar char="l"/>
            </a:pPr>
            <a:r>
              <a:rPr lang="en-US" altLang="ko-KR" sz="14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Responding to customer claims is very important</a:t>
            </a:r>
          </a:p>
          <a:p>
            <a:pPr marL="285750" indent="-285750">
              <a:buClr>
                <a:srgbClr val="5E5E5E"/>
              </a:buClr>
              <a:buFont typeface="Wingdings" panose="05000000000000000000" pitchFamily="2" charset="2"/>
              <a:buChar char="l"/>
            </a:pP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5E5E5E"/>
              </a:buClr>
              <a:buFont typeface="Wingdings" panose="05000000000000000000" pitchFamily="2" charset="2"/>
              <a:buChar char="l"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Collaboration in each field is important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Medium" panose="02020603020101020101" pitchFamily="18" charset="-127"/>
              <a:cs typeface="Open Sans" panose="020B0606030504020204" pitchFamily="34" charset="0"/>
            </a:endParaRPr>
          </a:p>
        </p:txBody>
      </p:sp>
      <p:sp>
        <p:nvSpPr>
          <p:cNvPr id="118" name="한쪽 모서리가 잘린 사각형 117">
            <a:extLst>
              <a:ext uri="{FF2B5EF4-FFF2-40B4-BE49-F238E27FC236}">
                <a16:creationId xmlns:a16="http://schemas.microsoft.com/office/drawing/2014/main" id="{BDADEE0C-82DB-464E-97FA-1B953951575E}"/>
              </a:ext>
            </a:extLst>
          </p:cNvPr>
          <p:cNvSpPr/>
          <p:nvPr/>
        </p:nvSpPr>
        <p:spPr>
          <a:xfrm>
            <a:off x="256434" y="1371600"/>
            <a:ext cx="5817284" cy="1346200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Capital intensive equipment industry</a:t>
            </a:r>
          </a:p>
          <a:p>
            <a:pPr marL="92075" indent="-92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Monopoly and Oligopoly Market Structure</a:t>
            </a:r>
          </a:p>
        </p:txBody>
      </p:sp>
      <p:sp>
        <p:nvSpPr>
          <p:cNvPr id="119" name="한쪽 모서리가 잘린 사각형 118">
            <a:extLst>
              <a:ext uri="{FF2B5EF4-FFF2-40B4-BE49-F238E27FC236}">
                <a16:creationId xmlns:a16="http://schemas.microsoft.com/office/drawing/2014/main" id="{B239DBB0-EA74-497E-AB9E-FAEFCBA5BF65}"/>
              </a:ext>
            </a:extLst>
          </p:cNvPr>
          <p:cNvSpPr/>
          <p:nvPr/>
        </p:nvSpPr>
        <p:spPr>
          <a:xfrm>
            <a:off x="6133415" y="1371600"/>
            <a:ext cx="5817285" cy="1346200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Strong brand power and economies of scale are important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high technology and marketing, distribution, and sales capabilities</a:t>
            </a:r>
          </a:p>
        </p:txBody>
      </p:sp>
      <p:sp>
        <p:nvSpPr>
          <p:cNvPr id="121" name="Text Box 21"/>
          <p:cNvSpPr txBox="1">
            <a:spLocks noChangeArrowheads="1"/>
          </p:cNvSpPr>
          <p:nvPr/>
        </p:nvSpPr>
        <p:spPr bwMode="auto">
          <a:xfrm>
            <a:off x="632128" y="217340"/>
            <a:ext cx="60128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pPr lvl="0" defTabSz="584200" hangingPunct="0">
              <a:buClrTx/>
              <a:buSzTx/>
              <a:defRPr/>
            </a:pPr>
            <a:r>
              <a:rPr lang="en-US" altLang="ko-KR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Characteristics of the Tobacco Industry</a:t>
            </a:r>
          </a:p>
        </p:txBody>
      </p:sp>
      <p:grpSp>
        <p:nvGrpSpPr>
          <p:cNvPr id="17" name="그룹 16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8" name="직사각형 1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29</a:t>
              </a:r>
              <a:r>
                <a:rPr lang="ko-KR" altLang="en-US" dirty="0"/>
                <a:t>슬라이드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Box 21"/>
          <p:cNvSpPr txBox="1">
            <a:spLocks noChangeArrowheads="1"/>
          </p:cNvSpPr>
          <p:nvPr/>
        </p:nvSpPr>
        <p:spPr bwMode="auto">
          <a:xfrm>
            <a:off x="632128" y="217340"/>
            <a:ext cx="3593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pPr lvl="0" defTabSz="584200" hangingPunct="0">
              <a:buClrTx/>
              <a:buSzTx/>
              <a:defRPr/>
            </a:pPr>
            <a:r>
              <a:rPr lang="en-US" altLang="ko-KR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Cigarette Market Trend</a:t>
            </a: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81BD363A-9064-A526-DA81-02AC2811B4C3}"/>
              </a:ext>
            </a:extLst>
          </p:cNvPr>
          <p:cNvGrpSpPr/>
          <p:nvPr/>
        </p:nvGrpSpPr>
        <p:grpSpPr>
          <a:xfrm>
            <a:off x="466266" y="1260056"/>
            <a:ext cx="11159677" cy="5380604"/>
            <a:chOff x="466266" y="1002374"/>
            <a:chExt cx="8170435" cy="3939350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51A4D179-7FEA-BEE0-FBC8-1083F2AA04FD}"/>
                </a:ext>
              </a:extLst>
            </p:cNvPr>
            <p:cNvSpPr/>
            <p:nvPr/>
          </p:nvSpPr>
          <p:spPr>
            <a:xfrm>
              <a:off x="475058" y="1298386"/>
              <a:ext cx="8161643" cy="3643338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32433CA9-90FB-FAA7-CD16-30B55A62275E}"/>
                </a:ext>
              </a:extLst>
            </p:cNvPr>
            <p:cNvSpPr/>
            <p:nvPr/>
          </p:nvSpPr>
          <p:spPr>
            <a:xfrm>
              <a:off x="466266" y="1002374"/>
              <a:ext cx="8170435" cy="29601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3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【 Total Market Value by Product Type(2021)</a:t>
              </a:r>
              <a:r>
                <a:rPr lang="ko-KR" altLang="en-US" sz="1300" b="1" dirty="0">
                  <a:solidFill>
                    <a:schemeClr val="bg1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ko-KR" sz="13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】</a:t>
              </a:r>
              <a:endParaRPr lang="ko-KR" altLang="en-US" sz="13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B0F395CB-9507-8D4B-3054-8E677EB4F381}"/>
                </a:ext>
              </a:extLst>
            </p:cNvPr>
            <p:cNvSpPr/>
            <p:nvPr/>
          </p:nvSpPr>
          <p:spPr>
            <a:xfrm>
              <a:off x="911778" y="1718160"/>
              <a:ext cx="1296786" cy="3075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Total Market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67C40F9-90DD-5B93-B4FB-263E9EEA9A3E}"/>
                </a:ext>
              </a:extLst>
            </p:cNvPr>
            <p:cNvSpPr/>
            <p:nvPr/>
          </p:nvSpPr>
          <p:spPr>
            <a:xfrm>
              <a:off x="2474570" y="1718160"/>
              <a:ext cx="1296786" cy="3075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Category 1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4C64C442-D3C6-19CF-1255-D64EDDC30992}"/>
                </a:ext>
              </a:extLst>
            </p:cNvPr>
            <p:cNvSpPr/>
            <p:nvPr/>
          </p:nvSpPr>
          <p:spPr>
            <a:xfrm>
              <a:off x="4037360" y="1718160"/>
              <a:ext cx="4064928" cy="3075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Category 2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1330D373-1A1A-E215-471C-8358AEE8ABDF}"/>
                </a:ext>
              </a:extLst>
            </p:cNvPr>
            <p:cNvSpPr/>
            <p:nvPr/>
          </p:nvSpPr>
          <p:spPr>
            <a:xfrm>
              <a:off x="911778" y="2167957"/>
              <a:ext cx="1296786" cy="2103140"/>
            </a:xfrm>
            <a:prstGeom prst="rect">
              <a:avLst/>
            </a:prstGeom>
            <a:solidFill>
              <a:schemeClr val="accent4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$935B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(100%)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BAD6FDF6-5EFD-62E0-3F9A-6EA7A815FAD9}"/>
                </a:ext>
              </a:extLst>
            </p:cNvPr>
            <p:cNvSpPr/>
            <p:nvPr/>
          </p:nvSpPr>
          <p:spPr>
            <a:xfrm>
              <a:off x="2474570" y="2542049"/>
              <a:ext cx="1296786" cy="590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$881B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(94.2%)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5B66914B-E0A1-2676-EB87-7960362EB31F}"/>
                </a:ext>
              </a:extLst>
            </p:cNvPr>
            <p:cNvSpPr/>
            <p:nvPr/>
          </p:nvSpPr>
          <p:spPr>
            <a:xfrm>
              <a:off x="2474570" y="3680893"/>
              <a:ext cx="1296786" cy="590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$55B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(5.9%)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861E73EE-180D-5F21-5CF2-4262A4A6202A}"/>
                </a:ext>
              </a:extLst>
            </p:cNvPr>
            <p:cNvSpPr/>
            <p:nvPr/>
          </p:nvSpPr>
          <p:spPr>
            <a:xfrm>
              <a:off x="778775" y="1594398"/>
              <a:ext cx="252000" cy="252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endParaRPr lang="ko-KR" altLang="en-US" sz="1400" b="1" dirty="0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BCE52185-A7E4-D233-7D16-D5E7A1055B4A}"/>
                </a:ext>
              </a:extLst>
            </p:cNvPr>
            <p:cNvSpPr/>
            <p:nvPr/>
          </p:nvSpPr>
          <p:spPr>
            <a:xfrm>
              <a:off x="2341567" y="1594398"/>
              <a:ext cx="252000" cy="252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lang="ko-KR" altLang="en-US" sz="1400" b="1" dirty="0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AD9498D8-FBF2-FCAB-7038-1ABC129BF5AB}"/>
                </a:ext>
              </a:extLst>
            </p:cNvPr>
            <p:cNvSpPr/>
            <p:nvPr/>
          </p:nvSpPr>
          <p:spPr>
            <a:xfrm>
              <a:off x="3904359" y="1594398"/>
              <a:ext cx="252000" cy="252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lang="ko-KR" altLang="en-US" sz="1400" b="1" dirty="0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F6493033-461D-52AF-1F40-116522ED3AF5}"/>
                </a:ext>
              </a:extLst>
            </p:cNvPr>
            <p:cNvSpPr/>
            <p:nvPr/>
          </p:nvSpPr>
          <p:spPr>
            <a:xfrm>
              <a:off x="2474570" y="2173441"/>
              <a:ext cx="1296786" cy="327045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Conventional Cigarette(CC)</a:t>
              </a:r>
              <a:endParaRPr lang="ko-KR" altLang="en-US" sz="12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62BA374-E211-24E9-C096-51EA81567415}"/>
                </a:ext>
              </a:extLst>
            </p:cNvPr>
            <p:cNvSpPr/>
            <p:nvPr/>
          </p:nvSpPr>
          <p:spPr>
            <a:xfrm>
              <a:off x="2474570" y="3306214"/>
              <a:ext cx="1296786" cy="327045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Next-Generation</a:t>
              </a:r>
            </a:p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Product(NGP)</a:t>
              </a:r>
              <a:endParaRPr lang="ko-KR" altLang="en-US" sz="12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EA1D4A71-4FA0-F0B9-01B5-BB63E82B92E7}"/>
                </a:ext>
              </a:extLst>
            </p:cNvPr>
            <p:cNvSpPr/>
            <p:nvPr/>
          </p:nvSpPr>
          <p:spPr>
            <a:xfrm>
              <a:off x="4037360" y="2542049"/>
              <a:ext cx="922717" cy="5902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$779B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(83.3%)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1CD7825B-1828-74BB-3EEC-45067395694E}"/>
                </a:ext>
              </a:extLst>
            </p:cNvPr>
            <p:cNvSpPr/>
            <p:nvPr/>
          </p:nvSpPr>
          <p:spPr>
            <a:xfrm>
              <a:off x="4037360" y="3680893"/>
              <a:ext cx="1205350" cy="5902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$29B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(3.1%)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26022FB3-92A0-B219-25CB-1F317D811DF4}"/>
                </a:ext>
              </a:extLst>
            </p:cNvPr>
            <p:cNvSpPr/>
            <p:nvPr/>
          </p:nvSpPr>
          <p:spPr>
            <a:xfrm>
              <a:off x="4037360" y="2173441"/>
              <a:ext cx="922717" cy="32704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Cigarette</a:t>
              </a:r>
              <a:endParaRPr lang="ko-KR" altLang="en-US" sz="12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87A81EF2-4722-7E7A-B2EF-657FE6551503}"/>
                </a:ext>
              </a:extLst>
            </p:cNvPr>
            <p:cNvSpPr/>
            <p:nvPr/>
          </p:nvSpPr>
          <p:spPr>
            <a:xfrm>
              <a:off x="4037360" y="3306214"/>
              <a:ext cx="1205350" cy="32704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Heat-Not-Burn</a:t>
              </a:r>
            </a:p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(HNB)</a:t>
              </a:r>
              <a:endParaRPr lang="ko-KR" altLang="en-US" sz="12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494BE67D-21B2-5E4A-0634-4E3700F1794C}"/>
                </a:ext>
              </a:extLst>
            </p:cNvPr>
            <p:cNvSpPr/>
            <p:nvPr/>
          </p:nvSpPr>
          <p:spPr>
            <a:xfrm>
              <a:off x="5084764" y="2542049"/>
              <a:ext cx="922717" cy="5902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$49B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(5.2%)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C61A461A-872D-07E7-CAED-CB5F0749997A}"/>
                </a:ext>
              </a:extLst>
            </p:cNvPr>
            <p:cNvSpPr/>
            <p:nvPr/>
          </p:nvSpPr>
          <p:spPr>
            <a:xfrm>
              <a:off x="5084764" y="2173441"/>
              <a:ext cx="922717" cy="32704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Cigar &amp;</a:t>
              </a:r>
            </a:p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Cigarillos</a:t>
              </a:r>
              <a:endParaRPr lang="ko-KR" altLang="en-US" sz="12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49E4AAF9-F6B3-1D08-9C3E-16A8AA037295}"/>
                </a:ext>
              </a:extLst>
            </p:cNvPr>
            <p:cNvSpPr/>
            <p:nvPr/>
          </p:nvSpPr>
          <p:spPr>
            <a:xfrm>
              <a:off x="6132168" y="2542049"/>
              <a:ext cx="922717" cy="5902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$40B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(4.3%)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0566FD5D-2331-FC53-927F-C2E215FB69CB}"/>
                </a:ext>
              </a:extLst>
            </p:cNvPr>
            <p:cNvSpPr/>
            <p:nvPr/>
          </p:nvSpPr>
          <p:spPr>
            <a:xfrm>
              <a:off x="6132168" y="2173441"/>
              <a:ext cx="922717" cy="32704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Smoking</a:t>
              </a:r>
            </a:p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Tobacco</a:t>
              </a: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B1329E7D-9592-A754-F5D2-737C416B6FBE}"/>
                </a:ext>
              </a:extLst>
            </p:cNvPr>
            <p:cNvSpPr/>
            <p:nvPr/>
          </p:nvSpPr>
          <p:spPr>
            <a:xfrm>
              <a:off x="7179571" y="2542049"/>
              <a:ext cx="922717" cy="5902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$13B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(1.4%)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81760299-CC91-9E78-735E-EB1F9D2A1333}"/>
                </a:ext>
              </a:extLst>
            </p:cNvPr>
            <p:cNvSpPr/>
            <p:nvPr/>
          </p:nvSpPr>
          <p:spPr>
            <a:xfrm>
              <a:off x="7179571" y="2173441"/>
              <a:ext cx="922717" cy="32704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Smokeless</a:t>
              </a:r>
            </a:p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Tobacco</a:t>
              </a:r>
              <a:endParaRPr lang="ko-KR" altLang="en-US" sz="12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8EA35B45-185F-D7D7-F8BD-8D4A9F37BB0E}"/>
                </a:ext>
              </a:extLst>
            </p:cNvPr>
            <p:cNvSpPr/>
            <p:nvPr/>
          </p:nvSpPr>
          <p:spPr>
            <a:xfrm>
              <a:off x="5461695" y="3680893"/>
              <a:ext cx="1205350" cy="5902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$23B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(2.5%)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41C0FB7B-BDBA-F66A-3220-3819A1D07298}"/>
                </a:ext>
              </a:extLst>
            </p:cNvPr>
            <p:cNvSpPr/>
            <p:nvPr/>
          </p:nvSpPr>
          <p:spPr>
            <a:xfrm>
              <a:off x="5461695" y="3306214"/>
              <a:ext cx="1205350" cy="32704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E-Vapor</a:t>
              </a:r>
              <a:endParaRPr lang="ko-KR" altLang="en-US" sz="12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FBD3089D-B8AC-D01E-7F8D-86F006298987}"/>
                </a:ext>
              </a:extLst>
            </p:cNvPr>
            <p:cNvSpPr/>
            <p:nvPr/>
          </p:nvSpPr>
          <p:spPr>
            <a:xfrm>
              <a:off x="6886030" y="3680893"/>
              <a:ext cx="1205350" cy="5902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$3B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(0.3%)</a:t>
              </a:r>
              <a:endParaRPr lang="ko-KR" altLang="en-US" sz="1200" b="1" dirty="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AB06D61E-D6CC-F39F-A8BC-DE0F49D84DC9}"/>
                </a:ext>
              </a:extLst>
            </p:cNvPr>
            <p:cNvSpPr/>
            <p:nvPr/>
          </p:nvSpPr>
          <p:spPr>
            <a:xfrm>
              <a:off x="6886030" y="3306214"/>
              <a:ext cx="1205350" cy="32704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Oral Nicotine</a:t>
              </a:r>
              <a:endParaRPr lang="ko-KR" altLang="en-US" sz="12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B013F9E-2E97-EB1D-8F6E-B8D421268DD6}"/>
              </a:ext>
            </a:extLst>
          </p:cNvPr>
          <p:cNvSpPr txBox="1"/>
          <p:nvPr/>
        </p:nvSpPr>
        <p:spPr>
          <a:xfrm>
            <a:off x="916955" y="5953991"/>
            <a:ext cx="607326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>
                <a:latin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en-US" altLang="ko-K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</a:t>
            </a:r>
            <a:r>
              <a:rPr lang="ko-KR" altLang="en-US" sz="1050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ko-K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altLang="ko-KR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Euromonitor</a:t>
            </a:r>
            <a:r>
              <a:rPr lang="en-US" altLang="ko-K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(2021)</a:t>
            </a:r>
          </a:p>
          <a:p>
            <a:r>
              <a:rPr lang="ko-KR" altLang="en-US" sz="1050" dirty="0">
                <a:latin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en-US" altLang="ko-K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Smoking Tobacco : Pipe, RYO tobacco</a:t>
            </a:r>
          </a:p>
          <a:p>
            <a:r>
              <a:rPr lang="ko-KR" altLang="en-US" sz="1050" dirty="0">
                <a:latin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en-US" altLang="ko-KR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Smokeless Tobacco : Snuff, Chewing Tobacco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2BF324-B6D3-5230-B046-BA7E1C2EC917}"/>
              </a:ext>
            </a:extLst>
          </p:cNvPr>
          <p:cNvSpPr txBox="1"/>
          <p:nvPr/>
        </p:nvSpPr>
        <p:spPr>
          <a:xfrm>
            <a:off x="857250" y="722608"/>
            <a:ext cx="10477500" cy="42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600" b="1">
                <a:latin typeface="나눔바른고딕" pitchFamily="50" charset="-127"/>
                <a:ea typeface="나눔바른고딕" pitchFamily="50" charset="-127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ko-K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Smoking Population</a:t>
            </a:r>
            <a:r>
              <a:rPr lang="ko-KR" altLang="en-US" dirty="0"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 </a:t>
            </a:r>
            <a:r>
              <a:rPr lang="en-US" altLang="ko-KR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1.3B(17%)</a:t>
            </a:r>
            <a:r>
              <a:rPr lang="ko-KR" altLang="en-US" dirty="0">
                <a:solidFill>
                  <a:srgbClr val="FF0000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 </a:t>
            </a:r>
            <a:r>
              <a:rPr lang="en-US" altLang="ko-K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Annual Global Market Value </a:t>
            </a:r>
            <a:r>
              <a:rPr lang="en-US" altLang="ko-KR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$965B(USD)</a:t>
            </a:r>
            <a:endParaRPr lang="en-US" altLang="ko-KR" u="sng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4" name="그룹 3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35" name="직사각형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30</a:t>
              </a:r>
              <a:r>
                <a:rPr lang="ko-KR" altLang="en-US" dirty="0"/>
                <a:t>슬라이드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502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Box 21"/>
          <p:cNvSpPr txBox="1">
            <a:spLocks noChangeArrowheads="1"/>
          </p:cNvSpPr>
          <p:nvPr/>
        </p:nvSpPr>
        <p:spPr bwMode="auto">
          <a:xfrm>
            <a:off x="632128" y="217340"/>
            <a:ext cx="3593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pPr lvl="0" defTabSz="584200" hangingPunct="0">
              <a:buClrTx/>
              <a:buSzTx/>
              <a:defRPr/>
            </a:pPr>
            <a:r>
              <a:rPr lang="en-US" altLang="ko-KR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Cigarette Market Trend</a:t>
            </a:r>
          </a:p>
        </p:txBody>
      </p:sp>
      <p:sp>
        <p:nvSpPr>
          <p:cNvPr id="34" name="Text Box 21">
            <a:extLst>
              <a:ext uri="{FF2B5EF4-FFF2-40B4-BE49-F238E27FC236}">
                <a16:creationId xmlns:a16="http://schemas.microsoft.com/office/drawing/2014/main" id="{7BC21021-5CBA-4854-AB66-1570A08D21ED}"/>
              </a:ext>
            </a:extLst>
          </p:cNvPr>
          <p:cNvSpPr txBox="1">
            <a:spLocks noChangeArrowheads="1"/>
          </p:cNvSpPr>
          <p:nvPr/>
        </p:nvSpPr>
        <p:spPr>
          <a:xfrm>
            <a:off x="2422525" y="1160774"/>
            <a:ext cx="7346950" cy="55399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0" tIns="0" rIns="0" bIns="0" anchor="ctr">
            <a:spAutoFit/>
          </a:bodyPr>
          <a:lstStyle/>
          <a:p>
            <a:pPr marL="457200" lvl="1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b="1" i="0" u="none" strike="noStrike" kern="1200" cap="none" spc="0" normalizeH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total market size is about 5.6 trillion cigarettes</a:t>
            </a:r>
          </a:p>
          <a:p>
            <a:pPr marL="457200" lvl="1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b="1" i="0" u="none" strike="noStrike" kern="1200" cap="none" spc="0" normalizeH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(declining trend after e-cigarettes) </a:t>
            </a:r>
          </a:p>
        </p:txBody>
      </p:sp>
      <p:graphicFrame>
        <p:nvGraphicFramePr>
          <p:cNvPr id="35" name="차트 34">
            <a:extLst>
              <a:ext uri="{FF2B5EF4-FFF2-40B4-BE49-F238E27FC236}">
                <a16:creationId xmlns:a16="http://schemas.microsoft.com/office/drawing/2014/main" id="{D3CD31E3-CC39-42EB-BF8F-C2800B188F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4588940"/>
              </p:ext>
            </p:extLst>
          </p:nvPr>
        </p:nvGraphicFramePr>
        <p:xfrm>
          <a:off x="1021998" y="2012366"/>
          <a:ext cx="10144830" cy="4325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36F830D6-1053-4E5F-AA93-48C89EFBF604}"/>
              </a:ext>
            </a:extLst>
          </p:cNvPr>
          <p:cNvSpPr txBox="1"/>
          <p:nvPr/>
        </p:nvSpPr>
        <p:spPr>
          <a:xfrm>
            <a:off x="9767888" y="1892300"/>
            <a:ext cx="13989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unit: cigarette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Bold" panose="02020603020101020101" pitchFamily="18" charset="-127"/>
              <a:cs typeface="Open Sans" panose="020B0606030504020204" pitchFamily="34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7" name="직사각형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31</a:t>
              </a:r>
              <a:r>
                <a:rPr lang="ko-KR" altLang="en-US" dirty="0"/>
                <a:t>슬라이드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8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FFFE0698-ED03-4A86-A549-F815082DF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13" y="1688327"/>
            <a:ext cx="8178800" cy="3179311"/>
          </a:xfrm>
          <a:prstGeom prst="rect">
            <a:avLst/>
          </a:prstGeom>
        </p:spPr>
      </p:pic>
      <p:sp>
        <p:nvSpPr>
          <p:cNvPr id="2" name="Text Box 21">
            <a:extLst>
              <a:ext uri="{FF2B5EF4-FFF2-40B4-BE49-F238E27FC236}">
                <a16:creationId xmlns:a16="http://schemas.microsoft.com/office/drawing/2014/main" id="{88BBA189-303A-41DC-87CA-CFA0466BB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128" y="217340"/>
            <a:ext cx="4741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pPr lvl="0" defTabSz="584200" hangingPunct="0">
              <a:buClrTx/>
              <a:buSzTx/>
              <a:defRPr/>
            </a:pPr>
            <a:r>
              <a:rPr lang="en-US" altLang="ko-KR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E-Cigarette(NGP) Market Trend</a:t>
            </a:r>
          </a:p>
        </p:txBody>
      </p:sp>
      <p:graphicFrame>
        <p:nvGraphicFramePr>
          <p:cNvPr id="3" name="차트 2">
            <a:extLst>
              <a:ext uri="{FF2B5EF4-FFF2-40B4-BE49-F238E27FC236}">
                <a16:creationId xmlns:a16="http://schemas.microsoft.com/office/drawing/2014/main" id="{D67D4BA5-1E33-433D-8475-343EBEA104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3515007"/>
              </p:ext>
            </p:extLst>
          </p:nvPr>
        </p:nvGraphicFramePr>
        <p:xfrm>
          <a:off x="1419696" y="1411337"/>
          <a:ext cx="9349433" cy="5018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1174178-1155-4BC5-A1DB-79EAB9692AB1}"/>
              </a:ext>
            </a:extLst>
          </p:cNvPr>
          <p:cNvSpPr txBox="1"/>
          <p:nvPr/>
        </p:nvSpPr>
        <p:spPr>
          <a:xfrm>
            <a:off x="9467428" y="1120764"/>
            <a:ext cx="10801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Arial" panose="020B0604020202020204" pitchFamily="34" charset="0"/>
              </a:rPr>
              <a:t>unit: $B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5" name="모서리가 둥근 사각형 설명선 8">
            <a:extLst>
              <a:ext uri="{FF2B5EF4-FFF2-40B4-BE49-F238E27FC236}">
                <a16:creationId xmlns:a16="http://schemas.microsoft.com/office/drawing/2014/main" id="{272A1DBA-6809-496B-B0A5-B22C9666A59F}"/>
              </a:ext>
            </a:extLst>
          </p:cNvPr>
          <p:cNvSpPr/>
          <p:nvPr/>
        </p:nvSpPr>
        <p:spPr>
          <a:xfrm>
            <a:off x="1076628" y="2439157"/>
            <a:ext cx="3276600" cy="1481248"/>
          </a:xfrm>
          <a:prstGeom prst="wedgeRoundRectCallout">
            <a:avLst>
              <a:gd name="adj1" fmla="val 37409"/>
              <a:gd name="adj2" fmla="val 7107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Arial" panose="020B0604020202020204" pitchFamily="34" charset="0"/>
              </a:rPr>
              <a:t>26% average annual growth expected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Arial" panose="020B0604020202020204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8" name="직사각형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32</a:t>
              </a:r>
              <a:r>
                <a:rPr lang="ko-KR" altLang="en-US" dirty="0"/>
                <a:t>슬라이드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907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3">
            <a:extLst>
              <a:ext uri="{FF2B5EF4-FFF2-40B4-BE49-F238E27FC236}">
                <a16:creationId xmlns:a16="http://schemas.microsoft.com/office/drawing/2014/main" id="{81884B69-FB0B-4363-AE73-167A5C5A6D9D}"/>
              </a:ext>
            </a:extLst>
          </p:cNvPr>
          <p:cNvSpPr/>
          <p:nvPr/>
        </p:nvSpPr>
        <p:spPr>
          <a:xfrm>
            <a:off x="480893" y="1163950"/>
            <a:ext cx="2447502" cy="5387321"/>
          </a:xfrm>
          <a:prstGeom prst="roundRect">
            <a:avLst>
              <a:gd name="adj" fmla="val 722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사각형: 둥근 모서리 3">
            <a:extLst>
              <a:ext uri="{FF2B5EF4-FFF2-40B4-BE49-F238E27FC236}">
                <a16:creationId xmlns:a16="http://schemas.microsoft.com/office/drawing/2014/main" id="{55B8833D-5E67-4614-96DD-27978B7DC105}"/>
              </a:ext>
            </a:extLst>
          </p:cNvPr>
          <p:cNvSpPr/>
          <p:nvPr/>
        </p:nvSpPr>
        <p:spPr>
          <a:xfrm>
            <a:off x="3454609" y="1163950"/>
            <a:ext cx="2447502" cy="5387321"/>
          </a:xfrm>
          <a:prstGeom prst="roundRect">
            <a:avLst>
              <a:gd name="adj" fmla="val 722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사각형: 둥근 모서리 3">
            <a:extLst>
              <a:ext uri="{FF2B5EF4-FFF2-40B4-BE49-F238E27FC236}">
                <a16:creationId xmlns:a16="http://schemas.microsoft.com/office/drawing/2014/main" id="{90988FCD-2445-4ADE-8CFE-25AE890E00A5}"/>
              </a:ext>
            </a:extLst>
          </p:cNvPr>
          <p:cNvSpPr/>
          <p:nvPr/>
        </p:nvSpPr>
        <p:spPr>
          <a:xfrm>
            <a:off x="6428325" y="1163950"/>
            <a:ext cx="2447502" cy="5387321"/>
          </a:xfrm>
          <a:prstGeom prst="roundRect">
            <a:avLst>
              <a:gd name="adj" fmla="val 722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사각형: 둥근 모서리 3">
            <a:extLst>
              <a:ext uri="{FF2B5EF4-FFF2-40B4-BE49-F238E27FC236}">
                <a16:creationId xmlns:a16="http://schemas.microsoft.com/office/drawing/2014/main" id="{4B0F4E71-1C0B-4A24-A5A3-5F049CDCC9CA}"/>
              </a:ext>
            </a:extLst>
          </p:cNvPr>
          <p:cNvSpPr/>
          <p:nvPr/>
        </p:nvSpPr>
        <p:spPr>
          <a:xfrm>
            <a:off x="9402040" y="1163950"/>
            <a:ext cx="2447502" cy="5387321"/>
          </a:xfrm>
          <a:prstGeom prst="roundRect">
            <a:avLst>
              <a:gd name="adj" fmla="val 722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 Box 21">
            <a:extLst>
              <a:ext uri="{FF2B5EF4-FFF2-40B4-BE49-F238E27FC236}">
                <a16:creationId xmlns:a16="http://schemas.microsoft.com/office/drawing/2014/main" id="{C294F219-B3E5-420C-85C8-D1F5A970E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783" y="217340"/>
            <a:ext cx="68736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pPr lvl="0" defTabSz="584200" hangingPunct="0">
              <a:buClrTx/>
              <a:buSzTx/>
              <a:defRPr/>
            </a:pPr>
            <a:r>
              <a:rPr lang="en-US" altLang="ko-KR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Top 4 Tobacco Companies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5E3CBF8B-53F1-4E04-AF47-B55C4649C1A2}"/>
              </a:ext>
            </a:extLst>
          </p:cNvPr>
          <p:cNvGrpSpPr/>
          <p:nvPr/>
        </p:nvGrpSpPr>
        <p:grpSpPr>
          <a:xfrm>
            <a:off x="889865" y="1329209"/>
            <a:ext cx="1629558" cy="4856891"/>
            <a:chOff x="883146" y="1329209"/>
            <a:chExt cx="1629558" cy="4856891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62FEF5A4-9947-4FBB-B1F2-ACB46C98C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7966" y="1329209"/>
              <a:ext cx="1404219" cy="12227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7E748378-827D-47A5-AC29-2467894AA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499" y="3817777"/>
              <a:ext cx="1595329" cy="23683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0DCAAC-529B-43FA-B5BB-4A0CBA09E24E}"/>
                </a:ext>
              </a:extLst>
            </p:cNvPr>
            <p:cNvSpPr txBox="1"/>
            <p:nvPr/>
          </p:nvSpPr>
          <p:spPr>
            <a:xfrm>
              <a:off x="883146" y="2728592"/>
              <a:ext cx="16295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Philip Morris</a:t>
              </a:r>
            </a:p>
            <a:p>
              <a:pPr algn="ctr"/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International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KoPub돋움체 Medium" panose="02020603020101020101" pitchFamily="18" charset="-127"/>
                <a:cs typeface="Open Sans" panose="020B0606030504020204" pitchFamily="34" charset="0"/>
              </a:endParaRP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8FD16FFA-582A-4578-901D-7D6697736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259" y="1329209"/>
            <a:ext cx="2100203" cy="1222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C3E5F68-7DB0-496F-9871-133EF36FC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6239" y="3790139"/>
            <a:ext cx="1602520" cy="2423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05AD37-DFD0-493B-953A-7876615963A3}"/>
              </a:ext>
            </a:extLst>
          </p:cNvPr>
          <p:cNvSpPr txBox="1"/>
          <p:nvPr/>
        </p:nvSpPr>
        <p:spPr>
          <a:xfrm>
            <a:off x="3713888" y="2728592"/>
            <a:ext cx="1966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British American</a:t>
            </a:r>
          </a:p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Tobacco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Medium" panose="02020603020101020101" pitchFamily="18" charset="-127"/>
              <a:cs typeface="Open Sans" panose="020B0606030504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7C31EC2-727B-420D-8D31-C82B04931B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0999" y="1245076"/>
            <a:ext cx="1894338" cy="1390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90B3D3A-E7C9-4E38-845A-AD6D93E172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2841" y="3790139"/>
            <a:ext cx="1629559" cy="2423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A32FDA-AF08-47C4-BC99-68761005F0CE}"/>
              </a:ext>
            </a:extLst>
          </p:cNvPr>
          <p:cNvSpPr txBox="1"/>
          <p:nvPr/>
        </p:nvSpPr>
        <p:spPr>
          <a:xfrm>
            <a:off x="6668816" y="2728592"/>
            <a:ext cx="1966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Japan Tobacco</a:t>
            </a:r>
          </a:p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Medium" panose="02020603020101020101" pitchFamily="18" charset="-127"/>
              <a:cs typeface="Open Sans" panose="020B0606030504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D60C39B-5425-48A9-A399-179A0C5392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7766" y="1245076"/>
            <a:ext cx="1418154" cy="1390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452D10F-FA33-4115-A494-A3FE692F3F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1692" y="3807014"/>
            <a:ext cx="1408199" cy="2389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4E2DEB-93AD-4B8C-9F55-5F7E977E8AD4}"/>
              </a:ext>
            </a:extLst>
          </p:cNvPr>
          <p:cNvSpPr txBox="1"/>
          <p:nvPr/>
        </p:nvSpPr>
        <p:spPr>
          <a:xfrm>
            <a:off x="9811012" y="2728592"/>
            <a:ext cx="162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Imperial</a:t>
            </a:r>
          </a:p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Brands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KoPub돋움체 Medium" panose="02020603020101020101" pitchFamily="18" charset="-127"/>
              <a:cs typeface="Open Sans" panose="020B0606030504020204" pitchFamily="34" charset="0"/>
            </a:endParaRP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E207DE45-C66D-4646-B76A-AA9BA0CE412A}"/>
              </a:ext>
            </a:extLst>
          </p:cNvPr>
          <p:cNvCxnSpPr>
            <a:cxnSpLocks/>
          </p:cNvCxnSpPr>
          <p:nvPr/>
        </p:nvCxnSpPr>
        <p:spPr>
          <a:xfrm>
            <a:off x="1700525" y="3313367"/>
            <a:ext cx="1519" cy="395033"/>
          </a:xfrm>
          <a:prstGeom prst="line">
            <a:avLst/>
          </a:prstGeom>
          <a:ln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BE201182-7013-4070-AC0F-0DF0B6D71D72}"/>
              </a:ext>
            </a:extLst>
          </p:cNvPr>
          <p:cNvCxnSpPr>
            <a:cxnSpLocks/>
          </p:cNvCxnSpPr>
          <p:nvPr/>
        </p:nvCxnSpPr>
        <p:spPr>
          <a:xfrm>
            <a:off x="4676841" y="3313367"/>
            <a:ext cx="1519" cy="395033"/>
          </a:xfrm>
          <a:prstGeom prst="line">
            <a:avLst/>
          </a:prstGeom>
          <a:ln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C21287B8-D8F5-467D-9929-7606BD5898D7}"/>
              </a:ext>
            </a:extLst>
          </p:cNvPr>
          <p:cNvCxnSpPr>
            <a:cxnSpLocks/>
          </p:cNvCxnSpPr>
          <p:nvPr/>
        </p:nvCxnSpPr>
        <p:spPr>
          <a:xfrm>
            <a:off x="7648961" y="3313367"/>
            <a:ext cx="1519" cy="395033"/>
          </a:xfrm>
          <a:prstGeom prst="line">
            <a:avLst/>
          </a:prstGeom>
          <a:ln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041E2F15-4CD4-4476-BED6-8EA7735DBE0F}"/>
              </a:ext>
            </a:extLst>
          </p:cNvPr>
          <p:cNvCxnSpPr>
            <a:cxnSpLocks/>
          </p:cNvCxnSpPr>
          <p:nvPr/>
        </p:nvCxnSpPr>
        <p:spPr>
          <a:xfrm>
            <a:off x="10624272" y="3313367"/>
            <a:ext cx="1519" cy="395033"/>
          </a:xfrm>
          <a:prstGeom prst="line">
            <a:avLst/>
          </a:prstGeom>
          <a:ln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그룹 27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29" name="직사각형 2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38</a:t>
              </a:r>
              <a:r>
                <a:rPr lang="ko-KR" altLang="en-US" dirty="0"/>
                <a:t>슬라이드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5305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Box 21"/>
          <p:cNvSpPr txBox="1">
            <a:spLocks noChangeArrowheads="1"/>
          </p:cNvSpPr>
          <p:nvPr/>
        </p:nvSpPr>
        <p:spPr bwMode="auto">
          <a:xfrm>
            <a:off x="776783" y="217340"/>
            <a:ext cx="93530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pPr defTabSz="584200" hangingPunct="0">
              <a:buClrTx/>
              <a:buSzTx/>
              <a:defRPr/>
            </a:pPr>
            <a:r>
              <a:rPr lang="en-US" altLang="ko-KR" sz="2400" b="1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 Trend</a:t>
            </a:r>
            <a:r>
              <a:rPr lang="ko-KR" altLang="en-US" sz="2400" b="1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ko-KR" sz="2400" b="1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ko-KR" altLang="en-US" sz="2400" b="1" dirty="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ko-K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 Share Trend by Manufacturer</a:t>
            </a:r>
            <a:endParaRPr lang="ko-KR" altLang="en-US" sz="2400" b="1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06DB5643-5215-59DB-8109-E76B97C6466B}"/>
              </a:ext>
            </a:extLst>
          </p:cNvPr>
          <p:cNvGrpSpPr/>
          <p:nvPr/>
        </p:nvGrpSpPr>
        <p:grpSpPr>
          <a:xfrm>
            <a:off x="380522" y="828675"/>
            <a:ext cx="11430957" cy="5659251"/>
            <a:chOff x="456243" y="1807716"/>
            <a:chExt cx="8163041" cy="4680210"/>
          </a:xfrm>
        </p:grpSpPr>
        <p:sp>
          <p:nvSpPr>
            <p:cNvPr id="26" name="모서리가 접힌 도형 7">
              <a:extLst>
                <a:ext uri="{FF2B5EF4-FFF2-40B4-BE49-F238E27FC236}">
                  <a16:creationId xmlns:a16="http://schemas.microsoft.com/office/drawing/2014/main" id="{9B810BCB-2575-8AFA-D5A1-9959FF17E597}"/>
                </a:ext>
              </a:extLst>
            </p:cNvPr>
            <p:cNvSpPr/>
            <p:nvPr/>
          </p:nvSpPr>
          <p:spPr>
            <a:xfrm>
              <a:off x="462072" y="1807716"/>
              <a:ext cx="8148334" cy="3898492"/>
            </a:xfrm>
            <a:prstGeom prst="foldedCorner">
              <a:avLst>
                <a:gd name="adj" fmla="val 0"/>
              </a:avLst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tIns="182880" rtlCol="0" anchor="ctr" anchorCtr="0"/>
            <a:lstStyle/>
            <a:p>
              <a:pPr marL="0" marR="0" lvl="0" indent="0" algn="ctr" defTabSz="4572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7" name="모서리가 접힌 도형 7">
              <a:extLst>
                <a:ext uri="{FF2B5EF4-FFF2-40B4-BE49-F238E27FC236}">
                  <a16:creationId xmlns:a16="http://schemas.microsoft.com/office/drawing/2014/main" id="{8F43951D-547C-40D0-1D81-BFE1AE1A872F}"/>
                </a:ext>
              </a:extLst>
            </p:cNvPr>
            <p:cNvSpPr/>
            <p:nvPr/>
          </p:nvSpPr>
          <p:spPr>
            <a:xfrm>
              <a:off x="462072" y="5813649"/>
              <a:ext cx="8157212" cy="674277"/>
            </a:xfrm>
            <a:prstGeom prst="foldedCorner">
              <a:avLst>
                <a:gd name="adj" fmla="val 32416"/>
              </a:avLst>
            </a:prstGeom>
            <a:solidFill>
              <a:srgbClr val="4472C4">
                <a:lumMod val="40000"/>
                <a:lumOff val="6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tIns="182880" rtlCol="0" anchor="ctr" anchorCtr="0"/>
            <a:lstStyle/>
            <a:p>
              <a:pPr marL="0" marR="0" lvl="0" indent="0" algn="ctr" defTabSz="4572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KT&amp;G has about 3% of total market in Global cigarette market</a:t>
              </a:r>
              <a:endPara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맑은 고딕" panose="020B0503020000020004" pitchFamily="34" charset="-127"/>
                <a:cs typeface="Open Sans" panose="020B0606030504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A65579-5FFF-6520-4A89-B73DAF6B5A6B}"/>
                </a:ext>
              </a:extLst>
            </p:cNvPr>
            <p:cNvSpPr txBox="1"/>
            <p:nvPr/>
          </p:nvSpPr>
          <p:spPr>
            <a:xfrm>
              <a:off x="571499" y="1935368"/>
              <a:ext cx="5001987" cy="25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latinLnBrk="0"/>
              <a:r>
                <a:rPr lang="en-US" altLang="ko-KR" sz="1400" b="1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[ Market Share Trend by Manufacturer ]</a:t>
              </a:r>
              <a:endParaRPr lang="ko-KR" altLang="en-US" sz="1400" b="1" dirty="0">
                <a:solidFill>
                  <a:prstClr val="black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텍스트 개체 틀 1">
              <a:extLst>
                <a:ext uri="{FF2B5EF4-FFF2-40B4-BE49-F238E27FC236}">
                  <a16:creationId xmlns:a16="http://schemas.microsoft.com/office/drawing/2014/main" id="{ECF6D43F-FD04-B3F9-1B8E-64D756D484EB}"/>
                </a:ext>
              </a:extLst>
            </p:cNvPr>
            <p:cNvSpPr txBox="1">
              <a:spLocks/>
            </p:cNvSpPr>
            <p:nvPr/>
          </p:nvSpPr>
          <p:spPr>
            <a:xfrm>
              <a:off x="474818" y="5086307"/>
              <a:ext cx="7634145" cy="685056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 spc="-60" baseline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spc="-60" baseline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 spc="-60" baseline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 spc="-60" baseline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400" kern="1200" spc="-60" baseline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  <a:defRPr/>
              </a:pPr>
              <a:r>
                <a:rPr lang="en-US" altLang="ko-KR" sz="1200" spc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맑은 고딕" panose="020B0503020000020004" pitchFamily="34" charset="-127"/>
                </a:rPr>
                <a:t>*Source : </a:t>
              </a:r>
              <a:r>
                <a:rPr lang="en-US" altLang="ko-KR" sz="1200" spc="0" dirty="0" err="1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맑은 고딕" panose="020B0503020000020004" pitchFamily="34" charset="-127"/>
                </a:rPr>
                <a:t>Euromonitor</a:t>
              </a:r>
              <a:r>
                <a:rPr lang="en-US" altLang="ko-KR" sz="1200" spc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맑은 고딕" panose="020B0503020000020004" pitchFamily="34" charset="-127"/>
                </a:rPr>
                <a:t>(2021)</a:t>
              </a:r>
            </a:p>
            <a:p>
              <a:pPr marL="0" indent="0">
                <a:buFont typeface="Arial" panose="020B0604020202020204" pitchFamily="34" charset="0"/>
                <a:buNone/>
                <a:defRPr/>
              </a:pPr>
              <a:r>
                <a:rPr lang="ko-KR" altLang="en-US" sz="1200" spc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맑은 고딕" panose="020B0503020000020004" pitchFamily="34" charset="-127"/>
                </a:rPr>
                <a:t>*</a:t>
              </a:r>
              <a:r>
                <a:rPr lang="en-US" altLang="ko-KR" sz="1200" spc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맑은 고딕" panose="020B0503020000020004" pitchFamily="34" charset="-127"/>
                </a:rPr>
                <a:t>Except for China</a:t>
              </a:r>
            </a:p>
          </p:txBody>
        </p:sp>
        <p:graphicFrame>
          <p:nvGraphicFramePr>
            <p:cNvPr id="30" name="차트 29">
              <a:extLst>
                <a:ext uri="{FF2B5EF4-FFF2-40B4-BE49-F238E27FC236}">
                  <a16:creationId xmlns:a16="http://schemas.microsoft.com/office/drawing/2014/main" id="{0E8C0547-CDD6-4C9E-82AE-3768E7D703F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86448019"/>
                </p:ext>
              </p:extLst>
            </p:nvPr>
          </p:nvGraphicFramePr>
          <p:xfrm>
            <a:off x="456243" y="2252505"/>
            <a:ext cx="8062115" cy="34537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DF1BBFD-478C-350C-F48C-0B4C9803E26C}"/>
                </a:ext>
              </a:extLst>
            </p:cNvPr>
            <p:cNvSpPr txBox="1"/>
            <p:nvPr/>
          </p:nvSpPr>
          <p:spPr>
            <a:xfrm>
              <a:off x="966563" y="5023702"/>
              <a:ext cx="834865" cy="276999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 anchor="ctr">
              <a:spAutoFit/>
            </a:bodyPr>
            <a:lstStyle/>
            <a:p>
              <a:pPr algn="ctr" defTabSz="457200" latinLnBrk="0"/>
              <a:r>
                <a:rPr lang="en-US" altLang="ko-KR" sz="1200" b="1" dirty="0">
                  <a:solidFill>
                    <a:prstClr val="black"/>
                  </a:solidFill>
                  <a:latin typeface="맑은 고딕" panose="020B0503020000020004" pitchFamily="34" charset="-127"/>
                </a:rPr>
                <a:t>’16</a:t>
              </a:r>
              <a:endParaRPr lang="ko-KR" altLang="en-US" sz="1200" b="1" dirty="0">
                <a:solidFill>
                  <a:prstClr val="black"/>
                </a:solidFill>
                <a:latin typeface="맑은 고딕" panose="020B0503020000020004" pitchFamily="34" charset="-12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35C736-A587-0935-A06B-A1BF84EDF949}"/>
                </a:ext>
              </a:extLst>
            </p:cNvPr>
            <p:cNvSpPr txBox="1"/>
            <p:nvPr/>
          </p:nvSpPr>
          <p:spPr>
            <a:xfrm>
              <a:off x="2515102" y="5037356"/>
              <a:ext cx="834865" cy="276999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 anchor="ctr">
              <a:spAutoFit/>
            </a:bodyPr>
            <a:lstStyle/>
            <a:p>
              <a:pPr algn="ctr" defTabSz="457200" latinLnBrk="0"/>
              <a:r>
                <a:rPr lang="en-US" altLang="ko-KR" sz="1200" b="1">
                  <a:solidFill>
                    <a:prstClr val="black"/>
                  </a:solidFill>
                  <a:latin typeface="맑은 고딕" panose="020B0503020000020004" pitchFamily="34" charset="-127"/>
                </a:rPr>
                <a:t>’17</a:t>
              </a:r>
              <a:endParaRPr lang="ko-KR" altLang="en-US" sz="1200" b="1" dirty="0">
                <a:solidFill>
                  <a:prstClr val="black"/>
                </a:solidFill>
                <a:latin typeface="맑은 고딕" panose="020B0503020000020004" pitchFamily="34" charset="-12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234AD7F-1F3D-ED5F-7607-27121C61127C}"/>
                </a:ext>
              </a:extLst>
            </p:cNvPr>
            <p:cNvSpPr txBox="1"/>
            <p:nvPr/>
          </p:nvSpPr>
          <p:spPr>
            <a:xfrm>
              <a:off x="4140084" y="5022445"/>
              <a:ext cx="834865" cy="276999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 anchor="ctr">
              <a:spAutoFit/>
            </a:bodyPr>
            <a:lstStyle/>
            <a:p>
              <a:pPr algn="ctr" defTabSz="457200" latinLnBrk="0"/>
              <a:r>
                <a:rPr lang="en-US" altLang="ko-KR" sz="1200" b="1">
                  <a:solidFill>
                    <a:prstClr val="black"/>
                  </a:solidFill>
                  <a:latin typeface="맑은 고딕" panose="020B0503020000020004" pitchFamily="34" charset="-127"/>
                </a:rPr>
                <a:t>’18</a:t>
              </a:r>
              <a:endParaRPr lang="ko-KR" altLang="en-US" sz="1200" b="1" dirty="0">
                <a:solidFill>
                  <a:prstClr val="black"/>
                </a:solidFill>
                <a:latin typeface="맑은 고딕" panose="020B0503020000020004" pitchFamily="34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19FDBD-7FBE-2A78-625B-4A3DAA50088A}"/>
                </a:ext>
              </a:extLst>
            </p:cNvPr>
            <p:cNvSpPr txBox="1"/>
            <p:nvPr/>
          </p:nvSpPr>
          <p:spPr>
            <a:xfrm>
              <a:off x="5700216" y="5022445"/>
              <a:ext cx="834865" cy="276999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 anchor="ctr">
              <a:spAutoFit/>
            </a:bodyPr>
            <a:lstStyle/>
            <a:p>
              <a:pPr algn="ctr" defTabSz="457200" latinLnBrk="0"/>
              <a:r>
                <a:rPr lang="en-US" altLang="ko-KR" sz="1200" b="1" dirty="0">
                  <a:solidFill>
                    <a:prstClr val="black"/>
                  </a:solidFill>
                  <a:latin typeface="맑은 고딕" panose="020B0503020000020004" pitchFamily="34" charset="-127"/>
                </a:rPr>
                <a:t>’19</a:t>
              </a:r>
              <a:endParaRPr lang="ko-KR" altLang="en-US" sz="1200" b="1" dirty="0">
                <a:solidFill>
                  <a:prstClr val="black"/>
                </a:solidFill>
                <a:latin typeface="맑은 고딕" panose="020B0503020000020004" pitchFamily="34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9858303-99EF-D1E6-EF01-4E271D9E4316}"/>
                </a:ext>
              </a:extLst>
            </p:cNvPr>
            <p:cNvSpPr txBox="1"/>
            <p:nvPr/>
          </p:nvSpPr>
          <p:spPr>
            <a:xfrm>
              <a:off x="7146348" y="5015456"/>
              <a:ext cx="834865" cy="276999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rtlCol="0" anchor="ctr">
              <a:spAutoFit/>
            </a:bodyPr>
            <a:lstStyle/>
            <a:p>
              <a:pPr algn="ctr" defTabSz="457200" latinLnBrk="0"/>
              <a:r>
                <a:rPr lang="en-US" altLang="ko-KR" sz="1200" b="1" dirty="0">
                  <a:solidFill>
                    <a:prstClr val="black"/>
                  </a:solidFill>
                  <a:latin typeface="맑은 고딕" panose="020B0503020000020004" pitchFamily="34" charset="-127"/>
                </a:rPr>
                <a:t>’20</a:t>
              </a:r>
              <a:endParaRPr lang="ko-KR" altLang="en-US" sz="1200" b="1" dirty="0">
                <a:solidFill>
                  <a:prstClr val="black"/>
                </a:solidFill>
                <a:latin typeface="맑은 고딕" panose="020B0503020000020004" pitchFamily="34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5" name="직사각형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39</a:t>
              </a:r>
              <a:r>
                <a:rPr lang="ko-KR" altLang="en-US" dirty="0"/>
                <a:t>슬라이드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15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그림 82">
            <a:extLst>
              <a:ext uri="{FF2B5EF4-FFF2-40B4-BE49-F238E27FC236}">
                <a16:creationId xmlns:a16="http://schemas.microsoft.com/office/drawing/2014/main" id="{DFF475F8-AE5B-4A35-BA6E-A1C7940CB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7505" y="1372695"/>
            <a:ext cx="1383104" cy="931399"/>
          </a:xfrm>
          <a:prstGeom prst="rect">
            <a:avLst/>
          </a:prstGeom>
        </p:spPr>
      </p:pic>
      <p:pic>
        <p:nvPicPr>
          <p:cNvPr id="80" name="그림 79">
            <a:extLst>
              <a:ext uri="{FF2B5EF4-FFF2-40B4-BE49-F238E27FC236}">
                <a16:creationId xmlns:a16="http://schemas.microsoft.com/office/drawing/2014/main" id="{F60DF488-CA11-4E78-AD6D-DFCDC06D0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24" y="2239587"/>
            <a:ext cx="1383104" cy="931399"/>
          </a:xfrm>
          <a:prstGeom prst="rect">
            <a:avLst/>
          </a:prstGeom>
        </p:spPr>
      </p:pic>
      <p:pic>
        <p:nvPicPr>
          <p:cNvPr id="86" name="그림 85">
            <a:extLst>
              <a:ext uri="{FF2B5EF4-FFF2-40B4-BE49-F238E27FC236}">
                <a16:creationId xmlns:a16="http://schemas.microsoft.com/office/drawing/2014/main" id="{8CFE30CD-B251-446B-A2FF-74A13C412B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6339" y="1374556"/>
            <a:ext cx="1382524" cy="931399"/>
          </a:xfrm>
          <a:prstGeom prst="rect">
            <a:avLst/>
          </a:prstGeom>
        </p:spPr>
      </p:pic>
      <p:pic>
        <p:nvPicPr>
          <p:cNvPr id="64" name="그림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2" y="1072098"/>
            <a:ext cx="9590469" cy="2525289"/>
          </a:xfrm>
          <a:prstGeom prst="rect">
            <a:avLst/>
          </a:prstGeom>
        </p:spPr>
      </p:pic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592578" y="186563"/>
            <a:ext cx="516327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r>
              <a:rPr lang="en-US" altLang="ko-K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History of KT&amp;G – At a glance</a:t>
            </a:r>
            <a:endParaRPr lang="ko-KR" altLang="en-US" sz="2800" b="1" dirty="0">
              <a:solidFill>
                <a:schemeClr val="bg1"/>
              </a:solidFill>
              <a:latin typeface="Open Sans" panose="020B0606030504020204" pitchFamily="34" charset="0"/>
              <a:ea typeface="KoPub돋움체 Bold" panose="00000800000000000000" pitchFamily="2" charset="-127"/>
              <a:cs typeface="Open Sans" panose="020B0606030504020204" pitchFamily="34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23661" y="101149"/>
            <a:ext cx="3366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extrusionH="6350">
              <a:bevelT w="0"/>
            </a:sp3d>
          </a:bodyPr>
          <a:lstStyle>
            <a:defPPr>
              <a:defRPr lang="ko-KR"/>
            </a:defPPr>
            <a:lvl1pPr latinLnBrk="0">
              <a:buClr>
                <a:srgbClr val="000000"/>
              </a:buClr>
              <a:buSzPct val="80000"/>
              <a:defRPr kumimoji="0" sz="2400">
                <a:solidFill>
                  <a:prstClr val="black"/>
                </a:solidFill>
                <a:latin typeface="나눔고딕 ExtraBold" pitchFamily="50" charset="-127"/>
                <a:ea typeface="Rix모던고딕 EB" pitchFamily="18" charset="-127"/>
              </a:defRPr>
            </a:lvl1pPr>
          </a:lstStyle>
          <a:p>
            <a:r>
              <a:rPr lang="en-US" altLang="ko-KR" sz="4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ko-KR" altLang="en-US" sz="4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G마켓 산스 Bold" panose="02000000000000000000" pitchFamily="50" charset="-127"/>
              <a:cs typeface="Open Sans" panose="020B0606030504020204" pitchFamily="34" charset="0"/>
            </a:endParaRPr>
          </a:p>
        </p:txBody>
      </p:sp>
      <p:pic>
        <p:nvPicPr>
          <p:cNvPr id="115" name="그림 114">
            <a:extLst>
              <a:ext uri="{FF2B5EF4-FFF2-40B4-BE49-F238E27FC236}">
                <a16:creationId xmlns:a16="http://schemas.microsoft.com/office/drawing/2014/main" id="{41C797CB-1886-4D16-868B-694BCBA236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1"/>
          <a:stretch/>
        </p:blipFill>
        <p:spPr>
          <a:xfrm>
            <a:off x="9639546" y="4128565"/>
            <a:ext cx="1382524" cy="931399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839597" y="1789992"/>
            <a:ext cx="1985668" cy="942364"/>
            <a:chOff x="1199934" y="1145452"/>
            <a:chExt cx="2038566" cy="914405"/>
          </a:xfrm>
        </p:grpSpPr>
        <p:sp>
          <p:nvSpPr>
            <p:cNvPr id="25" name="Text Box 26"/>
            <p:cNvSpPr txBox="1">
              <a:spLocks noChangeArrowheads="1"/>
            </p:cNvSpPr>
            <p:nvPr/>
          </p:nvSpPr>
          <p:spPr bwMode="auto">
            <a:xfrm>
              <a:off x="1199934" y="1454563"/>
              <a:ext cx="2038566" cy="60529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defPPr>
                <a:defRPr lang="ko-KR"/>
              </a:defPPr>
              <a:lvl1pPr lvl="0" algn="ctr">
                <a:spcBef>
                  <a:spcPts val="100"/>
                </a:spcBef>
                <a:spcAft>
                  <a:spcPts val="100"/>
                </a:spcAft>
                <a:defRPr sz="1200" b="1" spc="-150">
                  <a:solidFill>
                    <a:schemeClr val="bg1"/>
                  </a:solidFill>
                  <a:effectLst/>
                  <a:latin typeface="청소년서체" panose="02020603020101020101" pitchFamily="18" charset="-127"/>
                  <a:ea typeface="청소년서체" panose="02020603020101020101" pitchFamily="18" charset="-127"/>
                  <a:cs typeface="ollehche_v2" panose="02020603020101020101" pitchFamily="18" charset="-127"/>
                </a:defRPr>
              </a:lvl1pPr>
            </a:lstStyle>
            <a:p>
              <a:r>
                <a:rPr lang="en-US" altLang="ko-KR" b="0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 tobacco company </a:t>
              </a:r>
            </a:p>
            <a:p>
              <a:r>
                <a:rPr lang="en-US" altLang="ko-KR" b="0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Established </a:t>
              </a:r>
            </a:p>
            <a:p>
              <a:r>
                <a:rPr lang="en-US" altLang="ko-KR" b="0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late Joseon Korea</a:t>
              </a:r>
              <a:endParaRPr lang="ko-KR" altLang="en-US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KoPub돋움체 Medium" panose="02020603020101020101" pitchFamily="18" charset="-127"/>
                <a:cs typeface="Open Sans" panose="020B0606030504020204" pitchFamily="34" charset="0"/>
              </a:endParaRP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>
              <a:off x="1695232" y="1145452"/>
              <a:ext cx="1047968" cy="21544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defPPr>
                <a:defRPr lang="ko-KR"/>
              </a:defPPr>
              <a:lvl1pPr lvl="0" algn="ctr">
                <a:spcBef>
                  <a:spcPts val="100"/>
                </a:spcBef>
                <a:spcAft>
                  <a:spcPts val="100"/>
                </a:spcAft>
                <a:defRPr sz="1200" b="1" spc="-150">
                  <a:solidFill>
                    <a:schemeClr val="bg1"/>
                  </a:solidFill>
                  <a:effectLst/>
                  <a:latin typeface="청소년서체" panose="02020603020101020101" pitchFamily="18" charset="-127"/>
                  <a:ea typeface="청소년서체" panose="02020603020101020101" pitchFamily="18" charset="-127"/>
                  <a:cs typeface="ollehche_v2" panose="02020603020101020101" pitchFamily="18" charset="-127"/>
                </a:defRPr>
              </a:lvl1pPr>
            </a:lstStyle>
            <a:p>
              <a:pPr latinLnBrk="0">
                <a:spcBef>
                  <a:spcPts val="600"/>
                </a:spcBef>
                <a:spcAft>
                  <a:spcPts val="0"/>
                </a:spcAft>
              </a:pPr>
              <a:r>
                <a:rPr lang="en-US" altLang="ko-KR" sz="1400" b="0" spc="0" dirty="0" err="1">
                  <a:solidFill>
                    <a:srgbClr val="EB4F3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SunHwaGuk</a:t>
              </a:r>
              <a:endParaRPr lang="ko-KR" altLang="en-US" sz="1400" b="0" spc="0" dirty="0">
                <a:solidFill>
                  <a:srgbClr val="EB4F35"/>
                </a:solidFill>
                <a:latin typeface="Open Sans" panose="020B0606030504020204" pitchFamily="34" charset="0"/>
                <a:ea typeface="KoPub돋움체 Bold" panose="02020603020101020101" pitchFamily="18" charset="-127"/>
                <a:cs typeface="Open Sans" panose="020B0606030504020204" pitchFamily="34" charset="0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3139560" y="2394005"/>
            <a:ext cx="2100899" cy="525848"/>
            <a:chOff x="3215890" y="4988595"/>
            <a:chExt cx="2038566" cy="510246"/>
          </a:xfrm>
        </p:grpSpPr>
        <p:sp>
          <p:nvSpPr>
            <p:cNvPr id="37" name="Text Box 26"/>
            <p:cNvSpPr txBox="1">
              <a:spLocks noChangeArrowheads="1"/>
            </p:cNvSpPr>
            <p:nvPr/>
          </p:nvSpPr>
          <p:spPr bwMode="auto">
            <a:xfrm>
              <a:off x="3215890" y="5319654"/>
              <a:ext cx="2038566" cy="17918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defPPr>
                <a:defRPr lang="ko-KR"/>
              </a:defPPr>
              <a:lvl1pPr lvl="0" algn="ctr">
                <a:spcBef>
                  <a:spcPts val="100"/>
                </a:spcBef>
                <a:spcAft>
                  <a:spcPts val="100"/>
                </a:spcAft>
                <a:defRPr sz="1200" b="1" spc="-150">
                  <a:solidFill>
                    <a:schemeClr val="bg1"/>
                  </a:solidFill>
                  <a:effectLst/>
                  <a:latin typeface="청소년서체" panose="02020603020101020101" pitchFamily="18" charset="-127"/>
                  <a:ea typeface="청소년서체" panose="02020603020101020101" pitchFamily="18" charset="-127"/>
                  <a:cs typeface="ollehche_v2" panose="02020603020101020101" pitchFamily="18" charset="-127"/>
                </a:defRPr>
              </a:lvl1pPr>
            </a:lstStyle>
            <a:p>
              <a:r>
                <a:rPr lang="en-US" altLang="ko-KR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Installed at </a:t>
              </a:r>
              <a:r>
                <a:rPr lang="en-US" altLang="ko-KR" spc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Deahan</a:t>
              </a:r>
              <a:r>
                <a:rPr lang="en-US" altLang="ko-KR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empire</a:t>
              </a:r>
              <a:endParaRPr lang="ko-KR" altLang="en-US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KoPub돋움체 Light" panose="02020603020101020101" pitchFamily="18" charset="-127"/>
                <a:cs typeface="Open Sans" panose="020B0606030504020204" pitchFamily="34" charset="0"/>
              </a:endParaRPr>
            </a:p>
          </p:txBody>
        </p: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440750" y="4988595"/>
              <a:ext cx="1588846" cy="21544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defPPr>
                <a:defRPr lang="ko-KR"/>
              </a:defPPr>
              <a:lvl1pPr lvl="0" algn="ctr">
                <a:spcBef>
                  <a:spcPts val="100"/>
                </a:spcBef>
                <a:spcAft>
                  <a:spcPts val="100"/>
                </a:spcAft>
                <a:defRPr sz="1200" b="1" spc="-150">
                  <a:solidFill>
                    <a:schemeClr val="bg1"/>
                  </a:solidFill>
                  <a:effectLst/>
                  <a:latin typeface="청소년서체" panose="02020603020101020101" pitchFamily="18" charset="-127"/>
                  <a:ea typeface="청소년서체" panose="02020603020101020101" pitchFamily="18" charset="-127"/>
                  <a:cs typeface="ollehche_v2" panose="02020603020101020101" pitchFamily="18" charset="-127"/>
                </a:defRPr>
              </a:lvl1pPr>
            </a:lstStyle>
            <a:p>
              <a:r>
                <a:rPr lang="en-US" altLang="ko-KR" sz="1400" b="0" spc="0" dirty="0" err="1">
                  <a:solidFill>
                    <a:srgbClr val="EB4F3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SamJeongGwa</a:t>
              </a:r>
              <a:endParaRPr lang="en-US" altLang="ko-KR" sz="1400" b="0" spc="0" dirty="0">
                <a:solidFill>
                  <a:srgbClr val="EB4F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5493527" y="1548850"/>
            <a:ext cx="2100899" cy="528671"/>
            <a:chOff x="5557561" y="4988595"/>
            <a:chExt cx="2038566" cy="512986"/>
          </a:xfrm>
        </p:grpSpPr>
        <p:sp>
          <p:nvSpPr>
            <p:cNvPr id="53" name="Text Box 26"/>
            <p:cNvSpPr txBox="1">
              <a:spLocks noChangeArrowheads="1"/>
            </p:cNvSpPr>
            <p:nvPr/>
          </p:nvSpPr>
          <p:spPr bwMode="auto">
            <a:xfrm>
              <a:off x="5557561" y="5316915"/>
              <a:ext cx="2038566" cy="18466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defPPr>
                <a:defRPr lang="ko-KR"/>
              </a:defPPr>
              <a:lvl1pPr lvl="0" algn="ctr">
                <a:spcBef>
                  <a:spcPts val="100"/>
                </a:spcBef>
                <a:spcAft>
                  <a:spcPts val="100"/>
                </a:spcAft>
                <a:defRPr sz="1200" b="1" spc="-150">
                  <a:solidFill>
                    <a:schemeClr val="bg1"/>
                  </a:solidFill>
                  <a:effectLst/>
                  <a:latin typeface="청소년서체" panose="02020603020101020101" pitchFamily="18" charset="-127"/>
                  <a:ea typeface="청소년서체" panose="02020603020101020101" pitchFamily="18" charset="-127"/>
                  <a:cs typeface="ollehche_v2" panose="02020603020101020101" pitchFamily="18" charset="-127"/>
                </a:defRPr>
              </a:lvl1pPr>
            </a:lstStyle>
            <a:p>
              <a:r>
                <a:rPr lang="en-US" altLang="ko-KR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(The</a:t>
              </a:r>
              <a:r>
                <a:rPr lang="ko-KR" altLang="en-US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KoPub돋움체 Light" panose="02020603020101020101" pitchFamily="18" charset="-127"/>
                  <a:cs typeface="Open Sans" panose="020B0606030504020204" pitchFamily="34" charset="0"/>
                </a:rPr>
                <a:t> </a:t>
              </a:r>
              <a:r>
                <a:rPr lang="en-US" altLang="ko-KR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Monopoly Bureau</a:t>
              </a:r>
              <a:r>
                <a:rPr lang="en-US" altLang="ko-KR" spc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endParaRPr lang="en-US" altLang="ko-KR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4" name="Text Box 26"/>
            <p:cNvSpPr txBox="1">
              <a:spLocks noChangeArrowheads="1"/>
            </p:cNvSpPr>
            <p:nvPr/>
          </p:nvSpPr>
          <p:spPr bwMode="auto">
            <a:xfrm>
              <a:off x="5782421" y="4988595"/>
              <a:ext cx="1588846" cy="21544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defPPr>
                <a:defRPr lang="ko-KR"/>
              </a:defPPr>
              <a:lvl1pPr lvl="0" algn="ctr">
                <a:spcBef>
                  <a:spcPts val="100"/>
                </a:spcBef>
                <a:spcAft>
                  <a:spcPts val="100"/>
                </a:spcAft>
                <a:defRPr sz="1200" b="1" spc="-150">
                  <a:solidFill>
                    <a:schemeClr val="bg1"/>
                  </a:solidFill>
                  <a:effectLst/>
                  <a:latin typeface="청소년서체" panose="02020603020101020101" pitchFamily="18" charset="-127"/>
                  <a:ea typeface="청소년서체" panose="02020603020101020101" pitchFamily="18" charset="-127"/>
                  <a:cs typeface="ollehche_v2" panose="02020603020101020101" pitchFamily="18" charset="-127"/>
                </a:defRPr>
              </a:lvl1pPr>
            </a:lstStyle>
            <a:p>
              <a:r>
                <a:rPr lang="en-US" altLang="ko-KR" sz="1400" b="0" spc="0" dirty="0" err="1">
                  <a:solidFill>
                    <a:srgbClr val="EB4F3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JeonMaeCheong</a:t>
              </a:r>
              <a:endParaRPr lang="en-US" altLang="ko-KR" sz="1400" b="0" spc="0" dirty="0">
                <a:solidFill>
                  <a:srgbClr val="EB4F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68" name="Text Box 26"/>
          <p:cNvSpPr txBox="1">
            <a:spLocks noChangeArrowheads="1"/>
          </p:cNvSpPr>
          <p:nvPr/>
        </p:nvSpPr>
        <p:spPr bwMode="auto">
          <a:xfrm>
            <a:off x="7800778" y="2389885"/>
            <a:ext cx="2213646" cy="2220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defPPr>
              <a:defRPr lang="ko-KR"/>
            </a:defPPr>
            <a:lvl1pPr lvl="0" algn="ctr">
              <a:spcBef>
                <a:spcPts val="100"/>
              </a:spcBef>
              <a:spcAft>
                <a:spcPts val="100"/>
              </a:spcAft>
              <a:defRPr sz="1200" b="1" spc="-150">
                <a:solidFill>
                  <a:schemeClr val="bg1"/>
                </a:solidFill>
                <a:effectLst/>
                <a:latin typeface="청소년서체" panose="02020603020101020101" pitchFamily="18" charset="-127"/>
                <a:ea typeface="청소년서체" panose="02020603020101020101" pitchFamily="18" charset="-127"/>
                <a:cs typeface="ollehche_v2" panose="02020603020101020101" pitchFamily="18" charset="-127"/>
              </a:defRPr>
            </a:lvl1pPr>
          </a:lstStyle>
          <a:p>
            <a:r>
              <a:rPr lang="en-US" altLang="ko-KR" sz="1400" b="0" spc="0" dirty="0">
                <a:solidFill>
                  <a:srgbClr val="EB4F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Korea Monopoly Office</a:t>
            </a:r>
          </a:p>
        </p:txBody>
      </p:sp>
      <p:pic>
        <p:nvPicPr>
          <p:cNvPr id="87" name="그림 86">
            <a:extLst>
              <a:ext uri="{FF2B5EF4-FFF2-40B4-BE49-F238E27FC236}">
                <a16:creationId xmlns:a16="http://schemas.microsoft.com/office/drawing/2014/main" id="{02F5F7BD-6CE5-4875-8F23-DFA1834AA8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7" t="39878" r="15421" b="39742"/>
          <a:stretch/>
        </p:blipFill>
        <p:spPr>
          <a:xfrm>
            <a:off x="8562488" y="2603660"/>
            <a:ext cx="690224" cy="522078"/>
          </a:xfrm>
          <a:prstGeom prst="rect">
            <a:avLst/>
          </a:prstGeom>
          <a:effectLst/>
        </p:spPr>
      </p:pic>
      <p:sp>
        <p:nvSpPr>
          <p:cNvPr id="106" name="Text Box 26"/>
          <p:cNvSpPr txBox="1">
            <a:spLocks noChangeArrowheads="1"/>
          </p:cNvSpPr>
          <p:nvPr/>
        </p:nvSpPr>
        <p:spPr bwMode="auto">
          <a:xfrm>
            <a:off x="7148470" y="5266194"/>
            <a:ext cx="1637428" cy="22203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defPPr>
              <a:defRPr lang="ko-KR"/>
            </a:defPPr>
            <a:lvl1pPr lvl="0" algn="ctr">
              <a:spcBef>
                <a:spcPts val="100"/>
              </a:spcBef>
              <a:spcAft>
                <a:spcPts val="100"/>
              </a:spcAft>
              <a:defRPr sz="1200" b="1" spc="-150">
                <a:solidFill>
                  <a:schemeClr val="bg1"/>
                </a:solidFill>
                <a:effectLst/>
                <a:latin typeface="청소년서체" panose="02020603020101020101" pitchFamily="18" charset="-127"/>
                <a:ea typeface="청소년서체" panose="02020603020101020101" pitchFamily="18" charset="-127"/>
                <a:cs typeface="ollehche_v2" panose="02020603020101020101" pitchFamily="18" charset="-127"/>
              </a:defRPr>
            </a:lvl1pPr>
          </a:lstStyle>
          <a:p>
            <a:r>
              <a:rPr lang="en-US" altLang="ko-KR" sz="1400" b="0" spc="0" dirty="0">
                <a:solidFill>
                  <a:srgbClr val="EB4F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KT&amp;G Corporation</a:t>
            </a: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9223986" y="5148943"/>
            <a:ext cx="2213646" cy="45653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defPPr>
              <a:defRPr lang="ko-KR"/>
            </a:defPPr>
            <a:lvl1pPr lvl="0" algn="ctr">
              <a:spcBef>
                <a:spcPts val="100"/>
              </a:spcBef>
              <a:spcAft>
                <a:spcPts val="100"/>
              </a:spcAft>
              <a:defRPr sz="1200" b="1" spc="-150">
                <a:solidFill>
                  <a:schemeClr val="bg1"/>
                </a:solidFill>
                <a:effectLst/>
                <a:latin typeface="청소년서체" panose="02020603020101020101" pitchFamily="18" charset="-127"/>
                <a:ea typeface="청소년서체" panose="02020603020101020101" pitchFamily="18" charset="-127"/>
                <a:cs typeface="ollehche_v2" panose="02020603020101020101" pitchFamily="18" charset="-127"/>
              </a:defRPr>
            </a:lvl1pPr>
          </a:lstStyle>
          <a:p>
            <a:r>
              <a:rPr lang="en-US" altLang="ko-KR" sz="1400" b="0" spc="0" dirty="0">
                <a:solidFill>
                  <a:srgbClr val="EB4F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Korea</a:t>
            </a:r>
            <a:r>
              <a:rPr lang="ko-KR" altLang="en-US" sz="1400" b="0" spc="0" dirty="0">
                <a:solidFill>
                  <a:srgbClr val="EB4F35"/>
                </a:solidFill>
                <a:latin typeface="Open Sans" panose="020B0606030504020204" pitchFamily="34" charset="0"/>
                <a:ea typeface="KoPub돋움체 Bold" panose="02020603020101020101" pitchFamily="18" charset="-127"/>
                <a:cs typeface="Open Sans" panose="020B0606030504020204" pitchFamily="34" charset="0"/>
              </a:rPr>
              <a:t> </a:t>
            </a:r>
            <a:r>
              <a:rPr lang="en-US" altLang="ko-KR" sz="1400" b="0" spc="0" dirty="0">
                <a:solidFill>
                  <a:srgbClr val="EB4F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Tobacco and </a:t>
            </a:r>
          </a:p>
          <a:p>
            <a:r>
              <a:rPr lang="en-US" altLang="ko-KR" sz="1400" b="0" spc="0" dirty="0">
                <a:solidFill>
                  <a:srgbClr val="EB4F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Ginseng Corporation</a:t>
            </a:r>
          </a:p>
        </p:txBody>
      </p:sp>
      <p:pic>
        <p:nvPicPr>
          <p:cNvPr id="98" name="그림 97">
            <a:extLst>
              <a:ext uri="{FF2B5EF4-FFF2-40B4-BE49-F238E27FC236}">
                <a16:creationId xmlns:a16="http://schemas.microsoft.com/office/drawing/2014/main" id="{02F5F7BD-6CE5-4875-8F23-DFA1834AA8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7" t="39878" r="15421" b="39742"/>
          <a:stretch/>
        </p:blipFill>
        <p:spPr>
          <a:xfrm>
            <a:off x="9985695" y="5602526"/>
            <a:ext cx="690224" cy="522078"/>
          </a:xfrm>
          <a:prstGeom prst="rect">
            <a:avLst/>
          </a:prstGeom>
          <a:effectLst/>
        </p:spPr>
      </p:pic>
      <p:pic>
        <p:nvPicPr>
          <p:cNvPr id="117" name="그림 116">
            <a:extLst>
              <a:ext uri="{FF2B5EF4-FFF2-40B4-BE49-F238E27FC236}">
                <a16:creationId xmlns:a16="http://schemas.microsoft.com/office/drawing/2014/main" id="{B1C19CCD-DED4-4E56-ACFD-3359FC4C36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4" t="49831" r="55732" b="43801"/>
          <a:stretch/>
        </p:blipFill>
        <p:spPr>
          <a:xfrm>
            <a:off x="7040048" y="4620599"/>
            <a:ext cx="1908424" cy="343940"/>
          </a:xfrm>
          <a:prstGeom prst="rect">
            <a:avLst/>
          </a:prstGeom>
        </p:spPr>
      </p:pic>
      <p:pic>
        <p:nvPicPr>
          <p:cNvPr id="118" name="그림 117">
            <a:extLst>
              <a:ext uri="{FF2B5EF4-FFF2-40B4-BE49-F238E27FC236}">
                <a16:creationId xmlns:a16="http://schemas.microsoft.com/office/drawing/2014/main" id="{FA42CADC-0632-4863-AD6B-3181DE2D48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32" y="4515592"/>
            <a:ext cx="877164" cy="953808"/>
          </a:xfrm>
          <a:prstGeom prst="rect">
            <a:avLst/>
          </a:prstGeom>
          <a:effectLst/>
        </p:spPr>
      </p:pic>
      <p:pic>
        <p:nvPicPr>
          <p:cNvPr id="119" name="그림 118">
            <a:extLst>
              <a:ext uri="{FF2B5EF4-FFF2-40B4-BE49-F238E27FC236}">
                <a16:creationId xmlns:a16="http://schemas.microsoft.com/office/drawing/2014/main" id="{7C78A0AF-5F24-471D-9E1E-53EFF17801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37" y="4542665"/>
            <a:ext cx="1425741" cy="891087"/>
          </a:xfrm>
          <a:prstGeom prst="rect">
            <a:avLst/>
          </a:prstGeom>
          <a:effectLst/>
        </p:spPr>
      </p:pic>
      <p:grpSp>
        <p:nvGrpSpPr>
          <p:cNvPr id="21" name="그룹 20"/>
          <p:cNvGrpSpPr/>
          <p:nvPr/>
        </p:nvGrpSpPr>
        <p:grpSpPr>
          <a:xfrm>
            <a:off x="2009259" y="3817073"/>
            <a:ext cx="9590469" cy="2525289"/>
            <a:chOff x="1680912" y="3766273"/>
            <a:chExt cx="9590469" cy="2525289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0912" y="3766273"/>
              <a:ext cx="9590469" cy="2525289"/>
            </a:xfrm>
            <a:prstGeom prst="rect">
              <a:avLst/>
            </a:prstGeom>
          </p:spPr>
        </p:pic>
        <p:grpSp>
          <p:nvGrpSpPr>
            <p:cNvPr id="111" name="그룹 110"/>
            <p:cNvGrpSpPr/>
            <p:nvPr/>
          </p:nvGrpSpPr>
          <p:grpSpPr>
            <a:xfrm rot="10800000">
              <a:off x="3842530" y="4836377"/>
              <a:ext cx="5299511" cy="575835"/>
              <a:chOff x="3179462" y="2051745"/>
              <a:chExt cx="5142277" cy="558750"/>
            </a:xfrm>
          </p:grpSpPr>
          <p:pic>
            <p:nvPicPr>
              <p:cNvPr id="112" name="그림 11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9462" y="2051745"/>
                <a:ext cx="558750" cy="558750"/>
              </a:xfrm>
              <a:prstGeom prst="rect">
                <a:avLst/>
              </a:prstGeom>
            </p:spPr>
          </p:pic>
          <p:pic>
            <p:nvPicPr>
              <p:cNvPr id="113" name="그림 11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3470" y="2051745"/>
                <a:ext cx="558750" cy="558750"/>
              </a:xfrm>
              <a:prstGeom prst="rect">
                <a:avLst/>
              </a:prstGeom>
            </p:spPr>
          </p:pic>
          <p:pic>
            <p:nvPicPr>
              <p:cNvPr id="114" name="그림 1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2989" y="2051745"/>
                <a:ext cx="558750" cy="5587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/>
          <p:cNvGrpSpPr/>
          <p:nvPr/>
        </p:nvGrpSpPr>
        <p:grpSpPr>
          <a:xfrm>
            <a:off x="2705951" y="1991976"/>
            <a:ext cx="5299511" cy="575835"/>
            <a:chOff x="3179462" y="2027099"/>
            <a:chExt cx="5142277" cy="558750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462" y="2027099"/>
              <a:ext cx="558750" cy="558750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3470" y="2027099"/>
              <a:ext cx="558750" cy="558750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989" y="2027099"/>
              <a:ext cx="558750" cy="558750"/>
            </a:xfrm>
            <a:prstGeom prst="rect">
              <a:avLst/>
            </a:prstGeom>
          </p:spPr>
        </p:pic>
      </p:grpSp>
      <p:grpSp>
        <p:nvGrpSpPr>
          <p:cNvPr id="27" name="그룹 26"/>
          <p:cNvGrpSpPr/>
          <p:nvPr/>
        </p:nvGrpSpPr>
        <p:grpSpPr>
          <a:xfrm>
            <a:off x="1411051" y="770970"/>
            <a:ext cx="9341134" cy="5799544"/>
            <a:chOff x="1082704" y="720170"/>
            <a:chExt cx="9341134" cy="5799544"/>
          </a:xfrm>
        </p:grpSpPr>
        <p:grpSp>
          <p:nvGrpSpPr>
            <p:cNvPr id="19" name="그룹 18"/>
            <p:cNvGrpSpPr/>
            <p:nvPr/>
          </p:nvGrpSpPr>
          <p:grpSpPr>
            <a:xfrm>
              <a:off x="1082704" y="720170"/>
              <a:ext cx="842757" cy="757869"/>
              <a:chOff x="5765031" y="-1401336"/>
              <a:chExt cx="656987" cy="590811"/>
            </a:xfrm>
          </p:grpSpPr>
          <p:pic>
            <p:nvPicPr>
              <p:cNvPr id="123" name="그림 122">
                <a:extLst>
                  <a:ext uri="{FF2B5EF4-FFF2-40B4-BE49-F238E27FC236}">
                    <a16:creationId xmlns:a16="http://schemas.microsoft.com/office/drawing/2014/main" id="{5CF828FA-A726-4378-A292-D0D700670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02" t="33214" r="53647" b="53554"/>
              <a:stretch/>
            </p:blipFill>
            <p:spPr>
              <a:xfrm>
                <a:off x="5769982" y="-1401336"/>
                <a:ext cx="652036" cy="590811"/>
              </a:xfrm>
              <a:prstGeom prst="rect">
                <a:avLst/>
              </a:prstGeom>
            </p:spPr>
          </p:pic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5E7B377-D1F8-44E7-B2FB-6431CF80BA16}"/>
                  </a:ext>
                </a:extLst>
              </p:cNvPr>
              <p:cNvSpPr txBox="1"/>
              <p:nvPr/>
            </p:nvSpPr>
            <p:spPr>
              <a:xfrm>
                <a:off x="5765031" y="-1263750"/>
                <a:ext cx="652036" cy="3119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1883</a:t>
                </a:r>
                <a:endParaRPr lang="ko-KR" altLang="en-US" sz="2000" dirty="0">
                  <a:solidFill>
                    <a:schemeClr val="bg1"/>
                  </a:solidFill>
                  <a:latin typeface="Open Sans" panose="020B0606030504020204" pitchFamily="34" charset="0"/>
                  <a:ea typeface="G마켓 산스 Bold" panose="02000000000000000000" pitchFamily="50" charset="-127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25" name="그룹 124"/>
            <p:cNvGrpSpPr/>
            <p:nvPr/>
          </p:nvGrpSpPr>
          <p:grpSpPr>
            <a:xfrm>
              <a:off x="3439331" y="2998054"/>
              <a:ext cx="842757" cy="757869"/>
              <a:chOff x="5765031" y="-1401336"/>
              <a:chExt cx="656987" cy="590811"/>
            </a:xfrm>
          </p:grpSpPr>
          <p:pic>
            <p:nvPicPr>
              <p:cNvPr id="126" name="그림 125">
                <a:extLst>
                  <a:ext uri="{FF2B5EF4-FFF2-40B4-BE49-F238E27FC236}">
                    <a16:creationId xmlns:a16="http://schemas.microsoft.com/office/drawing/2014/main" id="{5CF828FA-A726-4378-A292-D0D700670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02" t="33214" r="53647" b="53554"/>
              <a:stretch/>
            </p:blipFill>
            <p:spPr>
              <a:xfrm rot="10800000">
                <a:off x="5769982" y="-1401336"/>
                <a:ext cx="652036" cy="590811"/>
              </a:xfrm>
              <a:prstGeom prst="rect">
                <a:avLst/>
              </a:prstGeom>
            </p:spPr>
          </p:pic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25E7B377-D1F8-44E7-B2FB-6431CF80BA16}"/>
                  </a:ext>
                </a:extLst>
              </p:cNvPr>
              <p:cNvSpPr txBox="1"/>
              <p:nvPr/>
            </p:nvSpPr>
            <p:spPr>
              <a:xfrm>
                <a:off x="5765031" y="-1228108"/>
                <a:ext cx="652036" cy="3119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1899</a:t>
                </a:r>
                <a:endParaRPr lang="ko-KR" altLang="en-US" sz="2000" dirty="0">
                  <a:solidFill>
                    <a:schemeClr val="bg1"/>
                  </a:solidFill>
                  <a:latin typeface="Open Sans" panose="020B0606030504020204" pitchFamily="34" charset="0"/>
                  <a:ea typeface="G마켓 산스 Bold" panose="02000000000000000000" pitchFamily="50" charset="-127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28" name="그룹 127"/>
            <p:cNvGrpSpPr/>
            <p:nvPr/>
          </p:nvGrpSpPr>
          <p:grpSpPr>
            <a:xfrm>
              <a:off x="5795959" y="720170"/>
              <a:ext cx="842757" cy="757869"/>
              <a:chOff x="5765031" y="-1401336"/>
              <a:chExt cx="656987" cy="590811"/>
            </a:xfrm>
          </p:grpSpPr>
          <p:pic>
            <p:nvPicPr>
              <p:cNvPr id="129" name="그림 128">
                <a:extLst>
                  <a:ext uri="{FF2B5EF4-FFF2-40B4-BE49-F238E27FC236}">
                    <a16:creationId xmlns:a16="http://schemas.microsoft.com/office/drawing/2014/main" id="{5CF828FA-A726-4378-A292-D0D700670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02" t="33214" r="53647" b="53554"/>
              <a:stretch/>
            </p:blipFill>
            <p:spPr>
              <a:xfrm>
                <a:off x="5769982" y="-1401336"/>
                <a:ext cx="652036" cy="590811"/>
              </a:xfrm>
              <a:prstGeom prst="rect">
                <a:avLst/>
              </a:prstGeom>
            </p:spPr>
          </p:pic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5E7B377-D1F8-44E7-B2FB-6431CF80BA16}"/>
                  </a:ext>
                </a:extLst>
              </p:cNvPr>
              <p:cNvSpPr txBox="1"/>
              <p:nvPr/>
            </p:nvSpPr>
            <p:spPr>
              <a:xfrm>
                <a:off x="5765031" y="-1263750"/>
                <a:ext cx="652036" cy="3119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1952</a:t>
                </a:r>
                <a:endParaRPr lang="ko-KR" altLang="en-US" sz="2000" dirty="0">
                  <a:solidFill>
                    <a:schemeClr val="bg1"/>
                  </a:solidFill>
                  <a:latin typeface="Open Sans" panose="020B0606030504020204" pitchFamily="34" charset="0"/>
                  <a:ea typeface="G마켓 산스 Bold" panose="02000000000000000000" pitchFamily="50" charset="-127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31" name="그룹 130"/>
            <p:cNvGrpSpPr/>
            <p:nvPr/>
          </p:nvGrpSpPr>
          <p:grpSpPr>
            <a:xfrm>
              <a:off x="8157874" y="2998054"/>
              <a:ext cx="842757" cy="757869"/>
              <a:chOff x="5765031" y="-1401336"/>
              <a:chExt cx="656987" cy="590811"/>
            </a:xfrm>
          </p:grpSpPr>
          <p:pic>
            <p:nvPicPr>
              <p:cNvPr id="132" name="그림 131">
                <a:extLst>
                  <a:ext uri="{FF2B5EF4-FFF2-40B4-BE49-F238E27FC236}">
                    <a16:creationId xmlns:a16="http://schemas.microsoft.com/office/drawing/2014/main" id="{5CF828FA-A726-4378-A292-D0D700670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02" t="33214" r="53647" b="53554"/>
              <a:stretch/>
            </p:blipFill>
            <p:spPr>
              <a:xfrm rot="10800000">
                <a:off x="5769982" y="-1401336"/>
                <a:ext cx="652036" cy="590811"/>
              </a:xfrm>
              <a:prstGeom prst="rect">
                <a:avLst/>
              </a:prstGeom>
            </p:spPr>
          </p:pic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25E7B377-D1F8-44E7-B2FB-6431CF80BA16}"/>
                  </a:ext>
                </a:extLst>
              </p:cNvPr>
              <p:cNvSpPr txBox="1"/>
              <p:nvPr/>
            </p:nvSpPr>
            <p:spPr>
              <a:xfrm>
                <a:off x="5765031" y="-1228108"/>
                <a:ext cx="652036" cy="3119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1987</a:t>
                </a:r>
                <a:endParaRPr lang="ko-KR" altLang="en-US" sz="2000" dirty="0">
                  <a:solidFill>
                    <a:schemeClr val="bg1"/>
                  </a:solidFill>
                  <a:latin typeface="Open Sans" panose="020B0606030504020204" pitchFamily="34" charset="0"/>
                  <a:ea typeface="G마켓 산스 Bold" panose="02000000000000000000" pitchFamily="50" charset="-127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34" name="그룹 133"/>
            <p:cNvGrpSpPr/>
            <p:nvPr/>
          </p:nvGrpSpPr>
          <p:grpSpPr>
            <a:xfrm>
              <a:off x="2484588" y="5761845"/>
              <a:ext cx="919012" cy="757869"/>
              <a:chOff x="5732832" y="-1401336"/>
              <a:chExt cx="716433" cy="590811"/>
            </a:xfrm>
          </p:grpSpPr>
          <p:pic>
            <p:nvPicPr>
              <p:cNvPr id="135" name="그림 134">
                <a:extLst>
                  <a:ext uri="{FF2B5EF4-FFF2-40B4-BE49-F238E27FC236}">
                    <a16:creationId xmlns:a16="http://schemas.microsoft.com/office/drawing/2014/main" id="{5CF828FA-A726-4378-A292-D0D700670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02" t="33214" r="53647" b="53554"/>
              <a:stretch/>
            </p:blipFill>
            <p:spPr>
              <a:xfrm rot="10800000">
                <a:off x="5769982" y="-1401336"/>
                <a:ext cx="652036" cy="590811"/>
              </a:xfrm>
              <a:prstGeom prst="rect">
                <a:avLst/>
              </a:prstGeom>
            </p:spPr>
          </p:pic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25E7B377-D1F8-44E7-B2FB-6431CF80BA16}"/>
                  </a:ext>
                </a:extLst>
              </p:cNvPr>
              <p:cNvSpPr txBox="1"/>
              <p:nvPr/>
            </p:nvSpPr>
            <p:spPr>
              <a:xfrm>
                <a:off x="5732832" y="-1228108"/>
                <a:ext cx="716433" cy="3119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2022</a:t>
                </a:r>
                <a:endParaRPr lang="ko-KR" altLang="en-US" sz="2000" dirty="0">
                  <a:solidFill>
                    <a:schemeClr val="bg1"/>
                  </a:solidFill>
                  <a:latin typeface="Open Sans" panose="020B0606030504020204" pitchFamily="34" charset="0"/>
                  <a:ea typeface="G마켓 산스 Bold" panose="02000000000000000000" pitchFamily="50" charset="-127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37" name="그룹 136"/>
            <p:cNvGrpSpPr/>
            <p:nvPr/>
          </p:nvGrpSpPr>
          <p:grpSpPr>
            <a:xfrm>
              <a:off x="4882519" y="3483961"/>
              <a:ext cx="842757" cy="757869"/>
              <a:chOff x="5765031" y="-1401336"/>
              <a:chExt cx="656987" cy="590811"/>
            </a:xfrm>
          </p:grpSpPr>
          <p:pic>
            <p:nvPicPr>
              <p:cNvPr id="138" name="그림 137">
                <a:extLst>
                  <a:ext uri="{FF2B5EF4-FFF2-40B4-BE49-F238E27FC236}">
                    <a16:creationId xmlns:a16="http://schemas.microsoft.com/office/drawing/2014/main" id="{5CF828FA-A726-4378-A292-D0D700670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02" t="33214" r="53647" b="53554"/>
              <a:stretch/>
            </p:blipFill>
            <p:spPr>
              <a:xfrm>
                <a:off x="5769982" y="-1401336"/>
                <a:ext cx="652036" cy="590811"/>
              </a:xfrm>
              <a:prstGeom prst="rect">
                <a:avLst/>
              </a:prstGeom>
            </p:spPr>
          </p:pic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5E7B377-D1F8-44E7-B2FB-6431CF80BA16}"/>
                  </a:ext>
                </a:extLst>
              </p:cNvPr>
              <p:cNvSpPr txBox="1"/>
              <p:nvPr/>
            </p:nvSpPr>
            <p:spPr>
              <a:xfrm>
                <a:off x="5765031" y="-1263750"/>
                <a:ext cx="652036" cy="3119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2012</a:t>
                </a:r>
                <a:endParaRPr lang="ko-KR" altLang="en-US" sz="2000" dirty="0">
                  <a:solidFill>
                    <a:schemeClr val="bg1"/>
                  </a:solidFill>
                  <a:latin typeface="Open Sans" panose="020B0606030504020204" pitchFamily="34" charset="0"/>
                  <a:ea typeface="G마켓 산스 Bold" panose="02000000000000000000" pitchFamily="50" charset="-127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40" name="그룹 139"/>
            <p:cNvGrpSpPr/>
            <p:nvPr/>
          </p:nvGrpSpPr>
          <p:grpSpPr>
            <a:xfrm>
              <a:off x="7113447" y="5761845"/>
              <a:ext cx="1044426" cy="757869"/>
              <a:chOff x="5683948" y="-1401336"/>
              <a:chExt cx="814202" cy="590811"/>
            </a:xfrm>
          </p:grpSpPr>
          <p:pic>
            <p:nvPicPr>
              <p:cNvPr id="141" name="그림 140">
                <a:extLst>
                  <a:ext uri="{FF2B5EF4-FFF2-40B4-BE49-F238E27FC236}">
                    <a16:creationId xmlns:a16="http://schemas.microsoft.com/office/drawing/2014/main" id="{5CF828FA-A726-4378-A292-D0D700670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02" t="33214" r="53647" b="53554"/>
              <a:stretch/>
            </p:blipFill>
            <p:spPr>
              <a:xfrm rot="10800000">
                <a:off x="5769982" y="-1401336"/>
                <a:ext cx="652036" cy="590811"/>
              </a:xfrm>
              <a:prstGeom prst="rect">
                <a:avLst/>
              </a:prstGeom>
            </p:spPr>
          </p:pic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25E7B377-D1F8-44E7-B2FB-6431CF80BA16}"/>
                  </a:ext>
                </a:extLst>
              </p:cNvPr>
              <p:cNvSpPr txBox="1"/>
              <p:nvPr/>
            </p:nvSpPr>
            <p:spPr>
              <a:xfrm>
                <a:off x="5683948" y="-1228108"/>
                <a:ext cx="814202" cy="3119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2002</a:t>
                </a:r>
                <a:endParaRPr lang="ko-KR" altLang="en-US" sz="2000" dirty="0">
                  <a:solidFill>
                    <a:schemeClr val="bg1"/>
                  </a:solidFill>
                  <a:latin typeface="Open Sans" panose="020B0606030504020204" pitchFamily="34" charset="0"/>
                  <a:ea typeface="G마켓 산스 Bold" panose="02000000000000000000" pitchFamily="50" charset="-127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43" name="그룹 142"/>
            <p:cNvGrpSpPr/>
            <p:nvPr/>
          </p:nvGrpSpPr>
          <p:grpSpPr>
            <a:xfrm>
              <a:off x="9581081" y="3483961"/>
              <a:ext cx="842757" cy="757869"/>
              <a:chOff x="5765031" y="-1401336"/>
              <a:chExt cx="656987" cy="590811"/>
            </a:xfrm>
          </p:grpSpPr>
          <p:pic>
            <p:nvPicPr>
              <p:cNvPr id="144" name="그림 143">
                <a:extLst>
                  <a:ext uri="{FF2B5EF4-FFF2-40B4-BE49-F238E27FC236}">
                    <a16:creationId xmlns:a16="http://schemas.microsoft.com/office/drawing/2014/main" id="{5CF828FA-A726-4378-A292-D0D700670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02" t="33214" r="53647" b="53554"/>
              <a:stretch/>
            </p:blipFill>
            <p:spPr>
              <a:xfrm>
                <a:off x="5769982" y="-1401336"/>
                <a:ext cx="652036" cy="590811"/>
              </a:xfrm>
              <a:prstGeom prst="rect">
                <a:avLst/>
              </a:prstGeom>
            </p:spPr>
          </p:pic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25E7B377-D1F8-44E7-B2FB-6431CF80BA16}"/>
                  </a:ext>
                </a:extLst>
              </p:cNvPr>
              <p:cNvSpPr txBox="1"/>
              <p:nvPr/>
            </p:nvSpPr>
            <p:spPr>
              <a:xfrm>
                <a:off x="5765031" y="-1263750"/>
                <a:ext cx="652036" cy="3119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1989</a:t>
                </a:r>
                <a:endParaRPr lang="ko-KR" altLang="en-US" sz="2000" dirty="0">
                  <a:solidFill>
                    <a:schemeClr val="bg1"/>
                  </a:solidFill>
                  <a:latin typeface="Open Sans" panose="020B0606030504020204" pitchFamily="34" charset="0"/>
                  <a:ea typeface="G마켓 산스 Bold" panose="02000000000000000000" pitchFamily="50" charset="-127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5" name="그룹 4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3" name="직사각형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47</a:t>
              </a:r>
              <a:r>
                <a:rPr lang="ko-KR" altLang="en-US" dirty="0"/>
                <a:t>슬라이드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2835300"/>
      </p:ext>
    </p:extLst>
  </p:cSld>
  <p:clrMapOvr>
    <a:masterClrMapping/>
  </p:clrMapOvr>
</p:sld>
</file>

<file path=ppt/theme/theme1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4A45FF"/>
      </a:hlink>
      <a:folHlink>
        <a:srgbClr val="BE27BB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테마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테마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테마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8835</TotalTime>
  <Words>1036</Words>
  <Application>Microsoft Office PowerPoint</Application>
  <PresentationFormat>와이드스크린</PresentationFormat>
  <Paragraphs>193</Paragraphs>
  <Slides>8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6" baseType="lpstr">
      <vt:lpstr>KoPub돋움체 Bold</vt:lpstr>
      <vt:lpstr>-webkit-standard</vt:lpstr>
      <vt:lpstr>맑은 고딕</vt:lpstr>
      <vt:lpstr>Arial</vt:lpstr>
      <vt:lpstr>Calibri</vt:lpstr>
      <vt:lpstr>Open Sans</vt:lpstr>
      <vt:lpstr>Wingdings</vt:lpstr>
      <vt:lpstr>한컴오피스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821088248337</dc:creator>
  <cp:lastModifiedBy>PC</cp:lastModifiedBy>
  <cp:revision>543</cp:revision>
  <dcterms:created xsi:type="dcterms:W3CDTF">2021-12-08T02:12:35Z</dcterms:created>
  <dcterms:modified xsi:type="dcterms:W3CDTF">2024-02-14T04:58:29Z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DRClass">
    <vt:lpwstr>2</vt:lpwstr>
  </property>
  <property fmtid="{D5CDD505-2E9C-101B-9397-08002B2CF9AE}" pid="3" name="FDRDate">
    <vt:lpwstr>20230807T002004Z</vt:lpwstr>
  </property>
  <property fmtid="{D5CDD505-2E9C-101B-9397-08002B2CF9AE}" pid="4" name="FDRDomainID">
    <vt:lpwstr>0100000000001983</vt:lpwstr>
  </property>
  <property fmtid="{D5CDD505-2E9C-101B-9397-08002B2CF9AE}" pid="5" name="FDRSet">
    <vt:lpwstr>auto</vt:lpwstr>
  </property>
  <property fmtid="{D5CDD505-2E9C-101B-9397-08002B2CF9AE}" pid="6" name="FDRSys">
    <vt:lpwstr>Fasoo Data Radar Client Agent</vt:lpwstr>
  </property>
  <property fmtid="{D5CDD505-2E9C-101B-9397-08002B2CF9AE}" pid="7" name="FDRver">
    <vt:lpwstr>1.0</vt:lpwstr>
  </property>
</Properties>
</file>