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59" r:id="rId2"/>
    <p:sldId id="260" r:id="rId3"/>
    <p:sldId id="267" r:id="rId4"/>
    <p:sldId id="268" r:id="rId5"/>
    <p:sldId id="271" r:id="rId6"/>
    <p:sldId id="269" r:id="rId7"/>
    <p:sldId id="262" r:id="rId8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A0B"/>
    <a:srgbClr val="079A8F"/>
    <a:srgbClr val="D40058"/>
    <a:srgbClr val="99CE0A"/>
    <a:srgbClr val="FF9A13"/>
    <a:srgbClr val="8FC003"/>
    <a:srgbClr val="04C209"/>
    <a:srgbClr val="04C109"/>
    <a:srgbClr val="069B98"/>
    <a:srgbClr val="F88A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110" d="100"/>
          <a:sy n="110" d="100"/>
        </p:scale>
        <p:origin x="492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0B7C4C-3C1D-4683-AAE8-4231B89C509B}" type="datetimeFigureOut">
              <a:rPr lang="ko-KR" altLang="en-US" smtClean="0"/>
              <a:t>2023-11-15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166B0D-EA7B-4165-96EE-E7F5A30828E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05783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7550CB-5162-4E02-9BF9-195E9A14ADF2}" type="slidenum">
              <a:rPr lang="ko-KR" altLang="en-US" smtClean="0"/>
              <a:t>1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4533602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8062C81-0ECD-4883-E4C3-738E299D57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EE399376-6012-BCAC-CD6E-252ABFE942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2B05CD02-4337-FD69-D92C-94A9316024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15D77-D995-493E-93F4-4AC3D45B551D}" type="datetimeFigureOut">
              <a:rPr lang="ko-KR" altLang="en-US" smtClean="0"/>
              <a:t>2023-11-15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DE580B63-92DB-12B0-D44D-58E7EB5A3B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9A3939F6-98CB-C164-CCCF-D1D4580E9D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BBC7D-62FF-42BC-823B-9277D80BFF0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946969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7E6F16B-A356-B0AF-922F-38E959C9A3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03E50E08-3EC0-64FE-3B2F-E5921F8593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FCBF5597-1FFB-E0CD-E683-A7A3976B66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15D77-D995-493E-93F4-4AC3D45B551D}" type="datetimeFigureOut">
              <a:rPr lang="ko-KR" altLang="en-US" smtClean="0"/>
              <a:t>2023-11-15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0086FDE6-DC5C-B11D-85B1-E3EB4E32BC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EF24561D-63BD-32D8-34F1-AB29C993F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BBC7D-62FF-42BC-823B-9277D80BFF0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297683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ED32DC10-C26D-B43D-CA1D-6D62B7DE6A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72FC81E3-A02E-FF92-C054-2A1948875D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FC5A8E8A-A878-0679-28EB-3870720CF0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15D77-D995-493E-93F4-4AC3D45B551D}" type="datetimeFigureOut">
              <a:rPr lang="ko-KR" altLang="en-US" smtClean="0"/>
              <a:t>2023-11-15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A5B2C8FA-AB7C-AC4A-3DD2-80A658759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D7A2E02A-AD64-2C3B-910D-606B5E43C8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BBC7D-62FF-42BC-823B-9277D80BFF0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527385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88F0F2D-780D-7F49-C31E-5BB5650AAB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DFD112FD-94DB-ABAF-5E85-D9F077C652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C6BF89F6-8968-4C09-A94C-FA22CC188D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15D77-D995-493E-93F4-4AC3D45B551D}" type="datetimeFigureOut">
              <a:rPr lang="ko-KR" altLang="en-US" smtClean="0"/>
              <a:t>2023-11-15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D2775CA7-3270-B909-233F-AEB6AB67CB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A3C74028-F3A5-8E1C-CB47-D3AA42735F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BBC7D-62FF-42BC-823B-9277D80BFF0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504315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0A9965C-183D-1EEA-7FA0-8D803E8B1E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4FF4E42B-7357-F15C-BD81-9B198C18E5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9A15FB17-5E50-0ABF-7BC2-7488CB0108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15D77-D995-493E-93F4-4AC3D45B551D}" type="datetimeFigureOut">
              <a:rPr lang="ko-KR" altLang="en-US" smtClean="0"/>
              <a:t>2023-11-15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C54AED4E-A8E1-597D-F6A3-C5D84D528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2D9AB3CB-FE5D-0BBF-EE99-FFD7546839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BBC7D-62FF-42BC-823B-9277D80BFF0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445955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7558A4A-31CE-5605-5D95-9D678869ED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6DBC1847-050A-1C38-B748-41EDE78F89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A4EAC346-D8AB-659B-EBFC-802B07D2FD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6B5EEB2E-811E-9957-FD1B-22343440B2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15D77-D995-493E-93F4-4AC3D45B551D}" type="datetimeFigureOut">
              <a:rPr lang="ko-KR" altLang="en-US" smtClean="0"/>
              <a:t>2023-11-15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B71B6ECC-AF01-9CF3-3A09-B180BA3508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FB75D39E-8039-94ED-6211-2B9E0B593A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BBC7D-62FF-42BC-823B-9277D80BFF0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801292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B2D8888-5983-ADBC-48D5-30145FB799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915A72BD-C176-D233-79B7-536D12E9CC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7203DC31-FCCE-30DD-84AF-F7072ACA3C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BB2209A9-C857-C0BE-2C9B-704832F7495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CB7A5BF0-45A0-1A65-13D4-773F630D02D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972834AF-6D49-1102-050E-CFD55DC709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15D77-D995-493E-93F4-4AC3D45B551D}" type="datetimeFigureOut">
              <a:rPr lang="ko-KR" altLang="en-US" smtClean="0"/>
              <a:t>2023-11-15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69158ACB-0A63-752D-9925-4B6C6CA938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5E2B6A86-6ACF-E938-AE29-D9DD59FCDB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BBC7D-62FF-42BC-823B-9277D80BFF0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294928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43654DE-E893-D815-F0D5-3FD24C4B1E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9D7B9872-24CA-D06D-5D68-B381A8E9A7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15D77-D995-493E-93F4-4AC3D45B551D}" type="datetimeFigureOut">
              <a:rPr lang="ko-KR" altLang="en-US" smtClean="0"/>
              <a:t>2023-11-15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1471EF39-321A-B701-B2A3-33A058F0E8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0A74CFC2-B27C-BC4D-A52C-484FA08462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BBC7D-62FF-42BC-823B-9277D80BFF0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387170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B92B3E4C-CB54-7F94-2C9A-E4BD5BE27A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15D77-D995-493E-93F4-4AC3D45B551D}" type="datetimeFigureOut">
              <a:rPr lang="ko-KR" altLang="en-US" smtClean="0"/>
              <a:t>2023-11-15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FFDF62B7-6047-405B-642C-70E6092A5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A38DC7EE-0970-6698-A154-3EF3241B83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BBC7D-62FF-42BC-823B-9277D80BFF0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781020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C8DEBD8-4924-853A-886E-5398E75FBD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6A9F9953-7169-33EC-D9DB-935AF381BB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36381A70-2DE2-0509-2672-AEF9CED3EF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897CB3FE-9BE3-80EB-1AA8-2A791EE2C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15D77-D995-493E-93F4-4AC3D45B551D}" type="datetimeFigureOut">
              <a:rPr lang="ko-KR" altLang="en-US" smtClean="0"/>
              <a:t>2023-11-15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C5F028BA-D3CB-36A6-0649-821BB9DD1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9004FE96-9F6F-1B72-2C47-97035CD08C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BBC7D-62FF-42BC-823B-9277D80BFF0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161310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9CB2DBF2-25D8-D98F-C8F0-AE899EFFC7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78B7DD44-02ED-88B3-73AC-3B91154FD3C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A095DDD6-93D0-752A-4050-51BD36472E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0C5009DA-2988-60C2-937D-2B4C10C634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15D77-D995-493E-93F4-4AC3D45B551D}" type="datetimeFigureOut">
              <a:rPr lang="ko-KR" altLang="en-US" smtClean="0"/>
              <a:t>2023-11-15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700FB17F-FECF-CE7A-4D44-CF4B908EC4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113CF644-000A-BDB4-B01C-D5086C48E9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BBC7D-62FF-42BC-823B-9277D80BFF0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06690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5AD33B49-4585-A32A-1333-8E862D88E1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20006D18-2F9E-1FCC-553D-8E18503699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7C497B5E-9B9B-5DE6-B992-7F411D636D7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815D77-D995-493E-93F4-4AC3D45B551D}" type="datetimeFigureOut">
              <a:rPr lang="ko-KR" altLang="en-US" smtClean="0"/>
              <a:t>2023-11-15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4E07ECE8-AD78-C8A3-DDB7-B78D6F643F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1BD79BFE-6D2F-C176-21B1-D35221BA38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9BBC7D-62FF-42BC-823B-9277D80BFF0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250061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제목 11"/>
          <p:cNvSpPr txBox="1">
            <a:spLocks/>
          </p:cNvSpPr>
          <p:nvPr/>
        </p:nvSpPr>
        <p:spPr>
          <a:xfrm>
            <a:off x="1130556" y="2635715"/>
            <a:ext cx="10256785" cy="547842"/>
          </a:xfrm>
          <a:prstGeom prst="rect">
            <a:avLst/>
          </a:prstGeom>
        </p:spPr>
        <p:txBody>
          <a:bodyPr vert="horz" wrap="square" lIns="91440" tIns="45720" rIns="91440" bIns="45720" rtlCol="0" anchor="b">
            <a:spAutoFit/>
          </a:bodyPr>
          <a:lstStyle>
            <a:lvl1pPr algn="ctr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ko-KR" sz="3200" b="1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Segoe UI" pitchFamily="34" charset="0"/>
              </a:rPr>
              <a:t>(</a:t>
            </a:r>
            <a:r>
              <a:rPr lang="ko-KR" altLang="en-US" sz="3200" b="1" dirty="0" err="1">
                <a:latin typeface="나눔바른고딕" panose="020B0603020101020101" pitchFamily="50" charset="-127"/>
                <a:ea typeface="나눔바른고딕" panose="020B0603020101020101" pitchFamily="50" charset="-127"/>
                <a:cs typeface="Segoe UI" pitchFamily="34" charset="0"/>
              </a:rPr>
              <a:t>쉐어박스</a:t>
            </a:r>
            <a:r>
              <a:rPr lang="en-US" altLang="ko-KR" sz="3200" b="1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Segoe UI" pitchFamily="34" charset="0"/>
              </a:rPr>
              <a:t>)</a:t>
            </a:r>
            <a:r>
              <a:rPr lang="ko-KR" altLang="en-US" sz="3200" b="1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Segoe UI" pitchFamily="34" charset="0"/>
              </a:rPr>
              <a:t> </a:t>
            </a:r>
            <a:r>
              <a:rPr lang="en-US" altLang="ko-KR" sz="3200" b="1" dirty="0" err="1">
                <a:latin typeface="나눔바른고딕" panose="020B0603020101020101" pitchFamily="50" charset="-127"/>
                <a:ea typeface="나눔바른고딕" panose="020B0603020101020101" pitchFamily="50" charset="-127"/>
                <a:cs typeface="Segoe UI" pitchFamily="34" charset="0"/>
              </a:rPr>
              <a:t>eDM</a:t>
            </a:r>
            <a:r>
              <a:rPr lang="en-US" altLang="ko-KR" sz="3200" b="1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Segoe UI" pitchFamily="34" charset="0"/>
              </a:rPr>
              <a:t> B</a:t>
            </a:r>
            <a:r>
              <a:rPr lang="ko-KR" altLang="en-US" sz="3200" b="1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Segoe UI" pitchFamily="34" charset="0"/>
              </a:rPr>
              <a:t>안 </a:t>
            </a:r>
            <a:r>
              <a:rPr lang="en-US" altLang="ko-KR" sz="3200" b="1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Segoe UI" pitchFamily="34" charset="0"/>
              </a:rPr>
              <a:t>SB</a:t>
            </a:r>
          </a:p>
        </p:txBody>
      </p:sp>
      <p:sp>
        <p:nvSpPr>
          <p:cNvPr id="9" name="텍스트 개체 틀 17"/>
          <p:cNvSpPr txBox="1">
            <a:spLocks/>
          </p:cNvSpPr>
          <p:nvPr/>
        </p:nvSpPr>
        <p:spPr>
          <a:xfrm>
            <a:off x="1078155" y="5456835"/>
            <a:ext cx="8420100" cy="900759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966788">
              <a:spcBef>
                <a:spcPct val="50000"/>
              </a:spcBef>
            </a:pPr>
            <a:r>
              <a:rPr lang="en-US" altLang="ko-KR" sz="8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Copyright © 2018 by mayday partners</a:t>
            </a:r>
          </a:p>
          <a:p>
            <a:pPr algn="l" defTabSz="966788">
              <a:spcBef>
                <a:spcPct val="50000"/>
              </a:spcBef>
            </a:pPr>
            <a:r>
              <a:rPr lang="en-US" altLang="ko-KR" sz="8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No part of this publication may be reproduced, stored in a retrieval system, or transmitted in any form or by any means </a:t>
            </a:r>
            <a:br>
              <a:rPr lang="en-US" altLang="ko-KR" sz="8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</a:br>
            <a:r>
              <a:rPr lang="en-US" altLang="ko-KR" sz="8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electronic, mechanical, photocopying, recording, or otherwise — without the permission of   mayday partners</a:t>
            </a:r>
          </a:p>
          <a:p>
            <a:pPr algn="l" defTabSz="966788">
              <a:spcBef>
                <a:spcPct val="50000"/>
              </a:spcBef>
            </a:pPr>
            <a:r>
              <a:rPr lang="en-US" altLang="ko-KR" sz="8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COMPANY CONFIDENTIAL</a:t>
            </a:r>
          </a:p>
          <a:p>
            <a:pPr algn="l"/>
            <a:r>
              <a:rPr lang="en-US" altLang="ko-KR" sz="800" i="1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Tahoma" pitchFamily="34" charset="0"/>
              </a:rPr>
              <a:t>RD</a:t>
            </a:r>
            <a:endParaRPr lang="ko-KR" altLang="en-US" sz="800" i="1" dirty="0">
              <a:solidFill>
                <a:schemeClr val="bg1"/>
              </a:solidFill>
              <a:latin typeface="나눔바른고딕" panose="020B0603020101020101" pitchFamily="50" charset="-127"/>
              <a:ea typeface="나눔바른고딕" panose="020B0603020101020101" pitchFamily="50" charset="-127"/>
              <a:cs typeface="Tahoma" pitchFamily="34" charset="0"/>
            </a:endParaRPr>
          </a:p>
        </p:txBody>
      </p:sp>
      <p:sp>
        <p:nvSpPr>
          <p:cNvPr id="10" name="부제목 6"/>
          <p:cNvSpPr txBox="1">
            <a:spLocks/>
          </p:cNvSpPr>
          <p:nvPr/>
        </p:nvSpPr>
        <p:spPr>
          <a:xfrm>
            <a:off x="1130556" y="3306563"/>
            <a:ext cx="7956376" cy="461665"/>
          </a:xfrm>
          <a:prstGeom prst="rect">
            <a:avLst/>
          </a:prstGeom>
        </p:spPr>
        <p:txBody>
          <a:bodyPr wrap="square" anchor="b">
            <a:spAutoFit/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1pPr>
            <a:lvl2pPr marL="4572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8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2pPr>
            <a:lvl3pPr marL="9144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6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3pPr>
            <a:lvl4pPr marL="13716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5pPr>
            <a:lvl6pPr marL="2286000" indent="0" algn="l" rtl="0" fontAlgn="base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  <a:cs typeface="+mn-cs"/>
              </a:defRPr>
            </a:lvl6pPr>
            <a:lvl7pPr marL="2743200" indent="0" algn="l" rtl="0" fontAlgn="base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  <a:cs typeface="+mn-cs"/>
              </a:defRPr>
            </a:lvl7pPr>
            <a:lvl8pPr marL="3200400" indent="0" algn="l" rtl="0" fontAlgn="base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  <a:cs typeface="+mn-cs"/>
              </a:defRPr>
            </a:lvl8pPr>
            <a:lvl9pPr marL="3657600" indent="0" algn="l" rtl="0" fontAlgn="base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2400" b="1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Segoe UI" pitchFamily="34" charset="0"/>
              </a:rPr>
              <a:t>번역 </a:t>
            </a:r>
            <a:r>
              <a:rPr lang="en-US" altLang="ko-KR" sz="2400" b="1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Segoe UI" pitchFamily="34" charset="0"/>
              </a:rPr>
              <a:t>: </a:t>
            </a:r>
            <a:r>
              <a:rPr lang="ko-KR" altLang="en-US" sz="2400" b="1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Segoe UI" pitchFamily="34" charset="0"/>
              </a:rPr>
              <a:t>국문</a:t>
            </a:r>
            <a:r>
              <a:rPr lang="en-US" altLang="ko-KR" sz="2400" b="1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Segoe UI" pitchFamily="34" charset="0"/>
              </a:rPr>
              <a:t>/</a:t>
            </a:r>
            <a:r>
              <a:rPr lang="ko-KR" altLang="en-US" sz="2400" b="1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Segoe UI" pitchFamily="34" charset="0"/>
              </a:rPr>
              <a:t>영문</a:t>
            </a:r>
            <a:r>
              <a:rPr lang="en-US" altLang="ko-KR" sz="2400" b="1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Segoe UI" pitchFamily="34" charset="0"/>
              </a:rPr>
              <a:t>/</a:t>
            </a:r>
            <a:r>
              <a:rPr lang="ko-KR" altLang="en-US" sz="2400" b="1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Segoe UI" pitchFamily="34" charset="0"/>
              </a:rPr>
              <a:t>일문</a:t>
            </a:r>
          </a:p>
        </p:txBody>
      </p:sp>
      <p:pic>
        <p:nvPicPr>
          <p:cNvPr id="11" name="그림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5717" y="5714414"/>
            <a:ext cx="1763200" cy="385602"/>
          </a:xfrm>
          <a:prstGeom prst="rect">
            <a:avLst/>
          </a:prstGeom>
        </p:spPr>
      </p:pic>
      <p:sp>
        <p:nvSpPr>
          <p:cNvPr id="14" name="직사각형 13"/>
          <p:cNvSpPr/>
          <p:nvPr/>
        </p:nvSpPr>
        <p:spPr>
          <a:xfrm rot="5400000">
            <a:off x="5859690" y="-5872353"/>
            <a:ext cx="472615" cy="12192002"/>
          </a:xfrm>
          <a:prstGeom prst="rect">
            <a:avLst/>
          </a:prstGeom>
          <a:solidFill>
            <a:srgbClr val="39B2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prstClr val="white"/>
              </a:solidFill>
            </a:endParaRPr>
          </a:p>
        </p:txBody>
      </p:sp>
      <p:sp>
        <p:nvSpPr>
          <p:cNvPr id="15" name="직사각형 14"/>
          <p:cNvSpPr/>
          <p:nvPr/>
        </p:nvSpPr>
        <p:spPr>
          <a:xfrm rot="5400000">
            <a:off x="5991223" y="-5528183"/>
            <a:ext cx="209550" cy="1219200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11080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062138B0-9B8A-1F2F-576C-ED3198AFBBD6}"/>
              </a:ext>
            </a:extLst>
          </p:cNvPr>
          <p:cNvSpPr/>
          <p:nvPr/>
        </p:nvSpPr>
        <p:spPr>
          <a:xfrm>
            <a:off x="191397" y="777354"/>
            <a:ext cx="7971136" cy="588599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2E4123D4-BCC7-3164-F4B7-D4BF2F74481B}"/>
              </a:ext>
            </a:extLst>
          </p:cNvPr>
          <p:cNvSpPr/>
          <p:nvPr/>
        </p:nvSpPr>
        <p:spPr>
          <a:xfrm rot="5400000">
            <a:off x="6008705" y="-6021366"/>
            <a:ext cx="174587" cy="12192002"/>
          </a:xfrm>
          <a:prstGeom prst="rect">
            <a:avLst/>
          </a:prstGeom>
          <a:solidFill>
            <a:srgbClr val="39B2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prstClr val="white"/>
              </a:solidFill>
            </a:endParaRPr>
          </a:p>
        </p:txBody>
      </p:sp>
      <p:sp>
        <p:nvSpPr>
          <p:cNvPr id="16" name="Rectangle 4">
            <a:extLst>
              <a:ext uri="{FF2B5EF4-FFF2-40B4-BE49-F238E27FC236}">
                <a16:creationId xmlns:a16="http://schemas.microsoft.com/office/drawing/2014/main" id="{C887EEFA-48C4-C8D1-59AA-43CC16DDE6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-9182"/>
            <a:ext cx="65" cy="32316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4572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ko-Kore-KR" altLang="ko-Kore-K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8" name="Picture 4">
            <a:extLst>
              <a:ext uri="{FF2B5EF4-FFF2-40B4-BE49-F238E27FC236}">
                <a16:creationId xmlns:a16="http://schemas.microsoft.com/office/drawing/2014/main" id="{92025565-B90F-F239-E835-BF007F99C5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539" y="1243689"/>
            <a:ext cx="1344174" cy="2003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>
            <a:extLst>
              <a:ext uri="{FF2B5EF4-FFF2-40B4-BE49-F238E27FC236}">
                <a16:creationId xmlns:a16="http://schemas.microsoft.com/office/drawing/2014/main" id="{701ECDDA-6387-5DE5-835E-4928118B03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3525" y="1224329"/>
            <a:ext cx="889605" cy="2003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직사각형 24">
            <a:extLst>
              <a:ext uri="{FF2B5EF4-FFF2-40B4-BE49-F238E27FC236}">
                <a16:creationId xmlns:a16="http://schemas.microsoft.com/office/drawing/2014/main" id="{A604AC13-2A5A-D096-BA89-0DCF9A1C2DB2}"/>
              </a:ext>
            </a:extLst>
          </p:cNvPr>
          <p:cNvSpPr/>
          <p:nvPr/>
        </p:nvSpPr>
        <p:spPr>
          <a:xfrm>
            <a:off x="647900" y="1222310"/>
            <a:ext cx="7115169" cy="195993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BC9AC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B95F044E-76F1-B0AE-2D3E-1235C6ED703A}"/>
              </a:ext>
            </a:extLst>
          </p:cNvPr>
          <p:cNvSpPr/>
          <p:nvPr/>
        </p:nvSpPr>
        <p:spPr>
          <a:xfrm>
            <a:off x="834142" y="2590997"/>
            <a:ext cx="2099577" cy="382556"/>
          </a:xfrm>
          <a:prstGeom prst="rect">
            <a:avLst/>
          </a:prstGeom>
          <a:solidFill>
            <a:srgbClr val="9D014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/>
              <a:t>X-Rumpus</a:t>
            </a:r>
            <a:r>
              <a:rPr lang="ko-KR" altLang="en-US" dirty="0"/>
              <a:t> </a:t>
            </a:r>
            <a:r>
              <a:rPr lang="en-US" altLang="ko-KR" dirty="0"/>
              <a:t>Box</a:t>
            </a:r>
            <a:r>
              <a:rPr lang="ko-KR" altLang="en-US" dirty="0"/>
              <a:t> </a:t>
            </a:r>
            <a:r>
              <a:rPr lang="en-US" altLang="ko-KR" dirty="0"/>
              <a:t>&gt;</a:t>
            </a:r>
            <a:r>
              <a:rPr lang="ko-KR" altLang="en-US" dirty="0"/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D6B846B-8CEA-FB40-FA7D-0C24AC0F7B9D}"/>
              </a:ext>
            </a:extLst>
          </p:cNvPr>
          <p:cNvSpPr txBox="1"/>
          <p:nvPr/>
        </p:nvSpPr>
        <p:spPr>
          <a:xfrm>
            <a:off x="776594" y="1375571"/>
            <a:ext cx="293061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400" dirty="0">
                <a:latin typeface="+mj-ea"/>
                <a:ea typeface="+mj-ea"/>
              </a:rPr>
              <a:t>세대와 언어를 초월해</a:t>
            </a:r>
            <a:endParaRPr lang="en-US" altLang="ko-KR" sz="2400" dirty="0">
              <a:latin typeface="+mj-ea"/>
              <a:ea typeface="+mj-ea"/>
            </a:endParaRPr>
          </a:p>
          <a:p>
            <a:r>
              <a:rPr lang="ko-KR" altLang="en-US" sz="2400" dirty="0">
                <a:latin typeface="+mj-ea"/>
                <a:ea typeface="+mj-ea"/>
              </a:rPr>
              <a:t>함께 공감할 수 있는</a:t>
            </a:r>
            <a:endParaRPr lang="en-US" altLang="ko-KR" sz="2400" dirty="0">
              <a:latin typeface="+mj-ea"/>
              <a:ea typeface="+mj-ea"/>
            </a:endParaRPr>
          </a:p>
          <a:p>
            <a:r>
              <a:rPr lang="ko-KR" altLang="en-US" sz="2400" dirty="0">
                <a:solidFill>
                  <a:srgbClr val="079A8F"/>
                </a:solidFill>
                <a:latin typeface="+mj-ea"/>
                <a:ea typeface="+mj-ea"/>
              </a:rPr>
              <a:t>체험형 마케팅 서비스</a:t>
            </a:r>
            <a:r>
              <a:rPr lang="en-US" altLang="ko-KR" sz="2400" dirty="0">
                <a:solidFill>
                  <a:srgbClr val="079A8F"/>
                </a:solidFill>
                <a:latin typeface="+mj-ea"/>
                <a:ea typeface="+mj-ea"/>
              </a:rPr>
              <a:t>!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32C43E7-2141-4A7D-A2D5-0B7965D98148}"/>
              </a:ext>
            </a:extLst>
          </p:cNvPr>
          <p:cNvSpPr txBox="1"/>
          <p:nvPr/>
        </p:nvSpPr>
        <p:spPr>
          <a:xfrm>
            <a:off x="1156707" y="4392003"/>
            <a:ext cx="609755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2400" dirty="0">
                <a:latin typeface="+mj-ea"/>
                <a:ea typeface="+mj-ea"/>
              </a:rPr>
              <a:t>X-Rumpus Box </a:t>
            </a:r>
            <a:r>
              <a:rPr lang="ko-KR" altLang="en-US" sz="2400" dirty="0">
                <a:latin typeface="+mj-ea"/>
                <a:ea typeface="+mj-ea"/>
              </a:rPr>
              <a:t>핵심 기술력</a:t>
            </a:r>
            <a:endParaRPr lang="ko-KR" altLang="en-US" sz="2400" dirty="0"/>
          </a:p>
        </p:txBody>
      </p:sp>
      <p:grpSp>
        <p:nvGrpSpPr>
          <p:cNvPr id="18" name="그룹 17">
            <a:extLst>
              <a:ext uri="{FF2B5EF4-FFF2-40B4-BE49-F238E27FC236}">
                <a16:creationId xmlns:a16="http://schemas.microsoft.com/office/drawing/2014/main" id="{D6A0328F-39D9-E4BC-1395-3ABEA45FFB36}"/>
              </a:ext>
            </a:extLst>
          </p:cNvPr>
          <p:cNvGrpSpPr/>
          <p:nvPr/>
        </p:nvGrpSpPr>
        <p:grpSpPr>
          <a:xfrm>
            <a:off x="934809" y="4954685"/>
            <a:ext cx="1551195" cy="1520342"/>
            <a:chOff x="1004539" y="5034030"/>
            <a:chExt cx="1551195" cy="1520342"/>
          </a:xfrm>
        </p:grpSpPr>
        <p:sp>
          <p:nvSpPr>
            <p:cNvPr id="20" name="타원 19">
              <a:extLst>
                <a:ext uri="{FF2B5EF4-FFF2-40B4-BE49-F238E27FC236}">
                  <a16:creationId xmlns:a16="http://schemas.microsoft.com/office/drawing/2014/main" id="{B846A9A7-DDE4-4574-70E6-47F8B7EC1FD1}"/>
                </a:ext>
              </a:extLst>
            </p:cNvPr>
            <p:cNvSpPr/>
            <p:nvPr/>
          </p:nvSpPr>
          <p:spPr>
            <a:xfrm>
              <a:off x="1035392" y="5034030"/>
              <a:ext cx="1520342" cy="1520342"/>
            </a:xfrm>
            <a:prstGeom prst="ellipse">
              <a:avLst/>
            </a:prstGeom>
            <a:solidFill>
              <a:srgbClr val="70008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6C5947A-BF45-80CC-2842-E373ECD6611A}"/>
                </a:ext>
              </a:extLst>
            </p:cNvPr>
            <p:cNvSpPr txBox="1"/>
            <p:nvPr/>
          </p:nvSpPr>
          <p:spPr>
            <a:xfrm>
              <a:off x="1004539" y="6008696"/>
              <a:ext cx="1520342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ko-KR" altLang="en-US" sz="1000" dirty="0">
                  <a:solidFill>
                    <a:schemeClr val="bg1"/>
                  </a:solidFill>
                </a:rPr>
                <a:t>사용자</a:t>
              </a:r>
              <a:r>
                <a:rPr lang="en-US" altLang="ko-KR" sz="1000" dirty="0">
                  <a:solidFill>
                    <a:schemeClr val="bg1"/>
                  </a:solidFill>
                </a:rPr>
                <a:t> </a:t>
              </a:r>
              <a:r>
                <a:rPr lang="ko-KR" altLang="en-US" sz="1000" dirty="0">
                  <a:solidFill>
                    <a:schemeClr val="bg1"/>
                  </a:solidFill>
                </a:rPr>
                <a:t>터치</a:t>
              </a:r>
              <a:r>
                <a:rPr lang="en-US" altLang="ko-KR" sz="1000" dirty="0">
                  <a:solidFill>
                    <a:schemeClr val="bg1"/>
                  </a:solidFill>
                </a:rPr>
                <a:t> </a:t>
              </a:r>
              <a:r>
                <a:rPr lang="ko-KR" altLang="en-US" sz="1000" dirty="0">
                  <a:solidFill>
                    <a:schemeClr val="bg1"/>
                  </a:solidFill>
                </a:rPr>
                <a:t>인식</a:t>
              </a:r>
              <a:r>
                <a:rPr lang="en-US" altLang="ko-KR" sz="1000" dirty="0">
                  <a:solidFill>
                    <a:schemeClr val="bg1"/>
                  </a:solidFill>
                </a:rPr>
                <a:t> </a:t>
              </a:r>
              <a:r>
                <a:rPr lang="ko-KR" altLang="en-US" sz="1000" dirty="0">
                  <a:solidFill>
                    <a:schemeClr val="bg1"/>
                  </a:solidFill>
                </a:rPr>
                <a:t>및</a:t>
              </a:r>
              <a:endParaRPr lang="en-US" altLang="ko-KR" sz="1000" dirty="0">
                <a:solidFill>
                  <a:schemeClr val="bg1"/>
                </a:solidFill>
              </a:endParaRPr>
            </a:p>
            <a:p>
              <a:pPr algn="ctr"/>
              <a:r>
                <a:rPr lang="ko-KR" altLang="en-US" sz="1000" dirty="0">
                  <a:solidFill>
                    <a:schemeClr val="bg1"/>
                  </a:solidFill>
                </a:rPr>
                <a:t>인터랙션 기술</a:t>
              </a:r>
            </a:p>
          </p:txBody>
        </p:sp>
      </p:grpSp>
      <p:grpSp>
        <p:nvGrpSpPr>
          <p:cNvPr id="22" name="그룹 21">
            <a:extLst>
              <a:ext uri="{FF2B5EF4-FFF2-40B4-BE49-F238E27FC236}">
                <a16:creationId xmlns:a16="http://schemas.microsoft.com/office/drawing/2014/main" id="{7292B855-3F49-0D62-73C9-1559B7538585}"/>
              </a:ext>
            </a:extLst>
          </p:cNvPr>
          <p:cNvGrpSpPr/>
          <p:nvPr/>
        </p:nvGrpSpPr>
        <p:grpSpPr>
          <a:xfrm>
            <a:off x="3435768" y="4954685"/>
            <a:ext cx="1520342" cy="1520342"/>
            <a:chOff x="1035392" y="5034030"/>
            <a:chExt cx="1520342" cy="1520342"/>
          </a:xfrm>
        </p:grpSpPr>
        <p:sp>
          <p:nvSpPr>
            <p:cNvPr id="23" name="타원 22">
              <a:extLst>
                <a:ext uri="{FF2B5EF4-FFF2-40B4-BE49-F238E27FC236}">
                  <a16:creationId xmlns:a16="http://schemas.microsoft.com/office/drawing/2014/main" id="{DDA29230-5885-B1F7-88C8-A8025F60906A}"/>
                </a:ext>
              </a:extLst>
            </p:cNvPr>
            <p:cNvSpPr/>
            <p:nvPr/>
          </p:nvSpPr>
          <p:spPr>
            <a:xfrm>
              <a:off x="1035392" y="5034030"/>
              <a:ext cx="1520342" cy="1520342"/>
            </a:xfrm>
            <a:prstGeom prst="ellipse">
              <a:avLst/>
            </a:prstGeom>
            <a:solidFill>
              <a:srgbClr val="079A8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96B4C3C-6165-6984-A23F-37029EE74D98}"/>
                </a:ext>
              </a:extLst>
            </p:cNvPr>
            <p:cNvSpPr txBox="1"/>
            <p:nvPr/>
          </p:nvSpPr>
          <p:spPr>
            <a:xfrm>
              <a:off x="1232789" y="6008696"/>
              <a:ext cx="1087599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ko-KR" altLang="en-US" sz="1000" dirty="0">
                  <a:solidFill>
                    <a:schemeClr val="bg1"/>
                  </a:solidFill>
                </a:rPr>
                <a:t>다중 사용자</a:t>
              </a:r>
              <a:endParaRPr lang="en-US" altLang="ko-KR" sz="1000" dirty="0">
                <a:solidFill>
                  <a:schemeClr val="bg1"/>
                </a:solidFill>
              </a:endParaRPr>
            </a:p>
            <a:p>
              <a:pPr algn="ctr"/>
              <a:r>
                <a:rPr lang="ko-KR" altLang="en-US" sz="1000" dirty="0">
                  <a:solidFill>
                    <a:schemeClr val="bg1"/>
                  </a:solidFill>
                </a:rPr>
                <a:t>바디 </a:t>
              </a:r>
              <a:r>
                <a:rPr lang="ko-KR" altLang="en-US" sz="1000" dirty="0" err="1">
                  <a:solidFill>
                    <a:schemeClr val="bg1"/>
                  </a:solidFill>
                </a:rPr>
                <a:t>제스쳐</a:t>
              </a:r>
              <a:r>
                <a:rPr lang="ko-KR" altLang="en-US" sz="1000" dirty="0">
                  <a:solidFill>
                    <a:schemeClr val="bg1"/>
                  </a:solidFill>
                </a:rPr>
                <a:t> 인식</a:t>
              </a:r>
              <a:endParaRPr lang="en-US" altLang="ko-KR" sz="1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9" name="그룹 28">
            <a:extLst>
              <a:ext uri="{FF2B5EF4-FFF2-40B4-BE49-F238E27FC236}">
                <a16:creationId xmlns:a16="http://schemas.microsoft.com/office/drawing/2014/main" id="{B16B7208-4819-3BF0-D574-4E7FD6C76C2F}"/>
              </a:ext>
            </a:extLst>
          </p:cNvPr>
          <p:cNvGrpSpPr/>
          <p:nvPr/>
        </p:nvGrpSpPr>
        <p:grpSpPr>
          <a:xfrm>
            <a:off x="5905874" y="4954685"/>
            <a:ext cx="1520342" cy="1520342"/>
            <a:chOff x="1035392" y="5034030"/>
            <a:chExt cx="1520342" cy="1520342"/>
          </a:xfrm>
        </p:grpSpPr>
        <p:sp>
          <p:nvSpPr>
            <p:cNvPr id="32" name="타원 31">
              <a:extLst>
                <a:ext uri="{FF2B5EF4-FFF2-40B4-BE49-F238E27FC236}">
                  <a16:creationId xmlns:a16="http://schemas.microsoft.com/office/drawing/2014/main" id="{88E8AD7C-6DF6-376D-C1FB-626BBDA2C487}"/>
                </a:ext>
              </a:extLst>
            </p:cNvPr>
            <p:cNvSpPr/>
            <p:nvPr/>
          </p:nvSpPr>
          <p:spPr>
            <a:xfrm>
              <a:off x="1035392" y="5034030"/>
              <a:ext cx="1520342" cy="1520342"/>
            </a:xfrm>
            <a:prstGeom prst="ellipse">
              <a:avLst/>
            </a:prstGeom>
            <a:solidFill>
              <a:srgbClr val="D4005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9B2EC5C9-A59E-72CD-0FF6-D6C43AA5E8C2}"/>
                </a:ext>
              </a:extLst>
            </p:cNvPr>
            <p:cNvSpPr txBox="1"/>
            <p:nvPr/>
          </p:nvSpPr>
          <p:spPr>
            <a:xfrm>
              <a:off x="1310362" y="6014485"/>
              <a:ext cx="970402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1000" dirty="0">
                  <a:solidFill>
                    <a:schemeClr val="bg1"/>
                  </a:solidFill>
                </a:rPr>
                <a:t>5</a:t>
              </a:r>
              <a:r>
                <a:rPr lang="ko-KR" altLang="en-US" sz="1000" dirty="0">
                  <a:solidFill>
                    <a:schemeClr val="bg1"/>
                  </a:solidFill>
                </a:rPr>
                <a:t>면 인터랙션 </a:t>
              </a:r>
              <a:r>
                <a:rPr lang="en-US" altLang="ko-KR" sz="1000" dirty="0">
                  <a:solidFill>
                    <a:schemeClr val="bg1"/>
                  </a:solidFill>
                </a:rPr>
                <a:t>XR </a:t>
              </a:r>
              <a:r>
                <a:rPr lang="ko-KR" altLang="en-US" sz="1000" dirty="0">
                  <a:solidFill>
                    <a:schemeClr val="bg1"/>
                  </a:solidFill>
                </a:rPr>
                <a:t>콘텐츠</a:t>
              </a:r>
            </a:p>
          </p:txBody>
        </p:sp>
      </p:grpSp>
      <p:pic>
        <p:nvPicPr>
          <p:cNvPr id="49" name="그림 48">
            <a:extLst>
              <a:ext uri="{FF2B5EF4-FFF2-40B4-BE49-F238E27FC236}">
                <a16:creationId xmlns:a16="http://schemas.microsoft.com/office/drawing/2014/main" id="{BF77CC64-AE21-CD05-1C27-039C094C57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785" y="3431378"/>
            <a:ext cx="596980" cy="692497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5FB49F1A-B81B-A843-D171-5C308AFB161C}"/>
              </a:ext>
            </a:extLst>
          </p:cNvPr>
          <p:cNvSpPr txBox="1"/>
          <p:nvPr/>
        </p:nvSpPr>
        <p:spPr>
          <a:xfrm>
            <a:off x="1339277" y="3298045"/>
            <a:ext cx="6854109" cy="10002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z="1000" dirty="0" err="1"/>
              <a:t>쉐어박스는</a:t>
            </a:r>
            <a:r>
              <a:rPr lang="ko-KR" altLang="en-US" sz="1000" dirty="0"/>
              <a:t> </a:t>
            </a:r>
            <a:r>
              <a:rPr lang="ko-KR" altLang="en-US" sz="1000" dirty="0" err="1"/>
              <a:t>프로젝션</a:t>
            </a:r>
            <a:r>
              <a:rPr lang="ko-KR" altLang="en-US" sz="1000" dirty="0"/>
              <a:t> 맵핑 </a:t>
            </a:r>
            <a:r>
              <a:rPr lang="en-US" altLang="ko-KR" sz="1000" dirty="0"/>
              <a:t>VR </a:t>
            </a:r>
            <a:r>
              <a:rPr lang="ko-KR" altLang="en-US" sz="1000" dirty="0"/>
              <a:t>콘텐츠 제작을 시작으로</a:t>
            </a:r>
            <a:endParaRPr lang="en-US" altLang="ko-KR" sz="1000" dirty="0"/>
          </a:p>
          <a:p>
            <a:pPr>
              <a:lnSpc>
                <a:spcPct val="120000"/>
              </a:lnSpc>
            </a:pPr>
            <a:r>
              <a:rPr lang="ko-KR" altLang="en-US" sz="1000" dirty="0"/>
              <a:t>다양한 실감 콘텐츠 개발 노하우를 축적한 </a:t>
            </a:r>
            <a:r>
              <a:rPr lang="en-US" altLang="ko-KR" sz="1000" dirty="0"/>
              <a:t>XR </a:t>
            </a:r>
            <a:r>
              <a:rPr lang="ko-KR" altLang="en-US" sz="1000" dirty="0"/>
              <a:t>마케팅 전문기업입니다</a:t>
            </a:r>
            <a:r>
              <a:rPr lang="en-US" altLang="ko-KR" sz="1000" dirty="0"/>
              <a:t>.</a:t>
            </a:r>
          </a:p>
          <a:p>
            <a:pPr>
              <a:lnSpc>
                <a:spcPct val="120000"/>
              </a:lnSpc>
            </a:pPr>
            <a:endParaRPr lang="en-US" altLang="ko-KR" sz="1000" dirty="0"/>
          </a:p>
          <a:p>
            <a:pPr>
              <a:lnSpc>
                <a:spcPct val="120000"/>
              </a:lnSpc>
            </a:pPr>
            <a:r>
              <a:rPr lang="en-US" altLang="ko-KR" sz="1000" dirty="0"/>
              <a:t>X-Rumpus Box</a:t>
            </a:r>
            <a:r>
              <a:rPr lang="ko-KR" altLang="en-US" sz="1000" dirty="0"/>
              <a:t>는 체험 마케팅 서비스로</a:t>
            </a:r>
            <a:r>
              <a:rPr lang="en-US" altLang="ko-KR" sz="1000" dirty="0"/>
              <a:t>,</a:t>
            </a:r>
            <a:r>
              <a:rPr lang="ko-KR" altLang="en-US" sz="1000" dirty="0"/>
              <a:t> </a:t>
            </a:r>
            <a:r>
              <a:rPr lang="en-US" altLang="ko-KR" sz="1000" dirty="0"/>
              <a:t>XR(</a:t>
            </a:r>
            <a:r>
              <a:rPr lang="ko-KR" altLang="en-US" sz="1000" dirty="0"/>
              <a:t>확장현실</a:t>
            </a:r>
            <a:r>
              <a:rPr lang="en-US" altLang="ko-KR" sz="1000" dirty="0"/>
              <a:t>)</a:t>
            </a:r>
            <a:r>
              <a:rPr lang="ko-KR" altLang="en-US" sz="1000" dirty="0"/>
              <a:t>은 현실의 감각을 시공간 넘어 확장 증폭 시키는</a:t>
            </a:r>
            <a:endParaRPr lang="en-US" altLang="ko-KR" sz="1000" dirty="0"/>
          </a:p>
          <a:p>
            <a:pPr>
              <a:lnSpc>
                <a:spcPct val="120000"/>
              </a:lnSpc>
            </a:pPr>
            <a:r>
              <a:rPr lang="ko-KR" altLang="en-US" sz="1000" dirty="0"/>
              <a:t>인터랙티브 기술을 의미하며</a:t>
            </a:r>
            <a:r>
              <a:rPr lang="en-US" altLang="ko-KR" sz="1000" dirty="0"/>
              <a:t>, Rumpus Room</a:t>
            </a:r>
            <a:r>
              <a:rPr lang="ko-KR" altLang="en-US" sz="1000" dirty="0"/>
              <a:t>은 체험 공간</a:t>
            </a:r>
            <a:r>
              <a:rPr lang="en-US" altLang="ko-KR" sz="1000" dirty="0"/>
              <a:t>, </a:t>
            </a:r>
            <a:r>
              <a:rPr lang="ko-KR" altLang="en-US" sz="1000" dirty="0"/>
              <a:t>놀이방으로 사용되는 단어로 </a:t>
            </a:r>
            <a:r>
              <a:rPr lang="en-US" altLang="ko-KR" sz="1000" dirty="0"/>
              <a:t>Share Box</a:t>
            </a:r>
            <a:r>
              <a:rPr lang="ko-KR" altLang="en-US" sz="1000" dirty="0"/>
              <a:t>의 </a:t>
            </a:r>
            <a:r>
              <a:rPr lang="en-US" altLang="ko-KR" sz="1000" dirty="0"/>
              <a:t>Box</a:t>
            </a:r>
            <a:r>
              <a:rPr lang="ko-KR" altLang="en-US" sz="1000" dirty="0"/>
              <a:t>를 접목 시켰습니다</a:t>
            </a:r>
            <a:r>
              <a:rPr lang="en-US" altLang="ko-KR" sz="1000" dirty="0"/>
              <a:t>.</a:t>
            </a:r>
          </a:p>
        </p:txBody>
      </p:sp>
      <p:pic>
        <p:nvPicPr>
          <p:cNvPr id="4" name="그림 3" descr="그래픽, 폰트, 그래픽 디자인, 다채로움이(가) 표시된 사진&#10;&#10;자동 생성된 설명">
            <a:extLst>
              <a:ext uri="{FF2B5EF4-FFF2-40B4-BE49-F238E27FC236}">
                <a16:creationId xmlns:a16="http://schemas.microsoft.com/office/drawing/2014/main" id="{77919011-D7AB-DF97-4071-19A2A32160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8785" y="760409"/>
            <a:ext cx="1358579" cy="438959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B7962A43-E4BF-9780-0E83-3EFA16FE39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20845" y="5216682"/>
            <a:ext cx="609976" cy="623236"/>
          </a:xfrm>
          <a:prstGeom prst="rect">
            <a:avLst/>
          </a:prstGeom>
        </p:spPr>
      </p:pic>
      <p:pic>
        <p:nvPicPr>
          <p:cNvPr id="26" name="그림 25">
            <a:extLst>
              <a:ext uri="{FF2B5EF4-FFF2-40B4-BE49-F238E27FC236}">
                <a16:creationId xmlns:a16="http://schemas.microsoft.com/office/drawing/2014/main" id="{95F4CE1A-87AD-C412-E40A-E7E28AD3DC5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74317" y="5244727"/>
            <a:ext cx="1062334" cy="623236"/>
          </a:xfrm>
          <a:prstGeom prst="rect">
            <a:avLst/>
          </a:prstGeom>
        </p:spPr>
      </p:pic>
      <p:pic>
        <p:nvPicPr>
          <p:cNvPr id="27" name="그림 26">
            <a:extLst>
              <a:ext uri="{FF2B5EF4-FFF2-40B4-BE49-F238E27FC236}">
                <a16:creationId xmlns:a16="http://schemas.microsoft.com/office/drawing/2014/main" id="{C59951C2-CFD9-52F1-9D84-E012FD083DC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85898" y="5136154"/>
            <a:ext cx="797624" cy="797624"/>
          </a:xfrm>
          <a:prstGeom prst="rect">
            <a:avLst/>
          </a:prstGeom>
        </p:spPr>
      </p:pic>
      <p:pic>
        <p:nvPicPr>
          <p:cNvPr id="33" name="그림 32" descr="예술, 만화 영화, 스크린샷이(가) 표시된 사진&#10;&#10;자동 생성된 설명">
            <a:extLst>
              <a:ext uri="{FF2B5EF4-FFF2-40B4-BE49-F238E27FC236}">
                <a16:creationId xmlns:a16="http://schemas.microsoft.com/office/drawing/2014/main" id="{76AC8E4D-30A6-059D-E24C-F79E6B3ED8F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8785" y="990037"/>
            <a:ext cx="4158843" cy="2559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8911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062138B0-9B8A-1F2F-576C-ED3198AFBBD6}"/>
              </a:ext>
            </a:extLst>
          </p:cNvPr>
          <p:cNvSpPr/>
          <p:nvPr/>
        </p:nvSpPr>
        <p:spPr>
          <a:xfrm>
            <a:off x="222250" y="777353"/>
            <a:ext cx="7971136" cy="495416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2E4123D4-BCC7-3164-F4B7-D4BF2F74481B}"/>
              </a:ext>
            </a:extLst>
          </p:cNvPr>
          <p:cNvSpPr/>
          <p:nvPr/>
        </p:nvSpPr>
        <p:spPr>
          <a:xfrm rot="5400000">
            <a:off x="6008705" y="-6021366"/>
            <a:ext cx="174587" cy="12192002"/>
          </a:xfrm>
          <a:prstGeom prst="rect">
            <a:avLst/>
          </a:prstGeom>
          <a:solidFill>
            <a:srgbClr val="39B2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prstClr val="white"/>
              </a:solidFill>
            </a:endParaRPr>
          </a:p>
        </p:txBody>
      </p:sp>
      <p:sp>
        <p:nvSpPr>
          <p:cNvPr id="16" name="Rectangle 4">
            <a:extLst>
              <a:ext uri="{FF2B5EF4-FFF2-40B4-BE49-F238E27FC236}">
                <a16:creationId xmlns:a16="http://schemas.microsoft.com/office/drawing/2014/main" id="{C887EEFA-48C4-C8D1-59AA-43CC16DDE6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-9182"/>
            <a:ext cx="65" cy="32316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4572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ko-Kore-KR" altLang="ko-Kore-K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7" name="직사각형 56">
            <a:extLst>
              <a:ext uri="{FF2B5EF4-FFF2-40B4-BE49-F238E27FC236}">
                <a16:creationId xmlns:a16="http://schemas.microsoft.com/office/drawing/2014/main" id="{C03DF575-18E0-F394-F54D-C70A4F66469C}"/>
              </a:ext>
            </a:extLst>
          </p:cNvPr>
          <p:cNvSpPr/>
          <p:nvPr/>
        </p:nvSpPr>
        <p:spPr>
          <a:xfrm>
            <a:off x="647899" y="777354"/>
            <a:ext cx="7124238" cy="4954167"/>
          </a:xfrm>
          <a:prstGeom prst="rect">
            <a:avLst/>
          </a:prstGeom>
          <a:solidFill>
            <a:srgbClr val="8FC00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2A28BFA-334C-D0DB-5E30-72F3CE7D018C}"/>
              </a:ext>
            </a:extLst>
          </p:cNvPr>
          <p:cNvSpPr txBox="1"/>
          <p:nvPr/>
        </p:nvSpPr>
        <p:spPr>
          <a:xfrm>
            <a:off x="647897" y="951682"/>
            <a:ext cx="711517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2400" dirty="0">
                <a:latin typeface="+mj-ea"/>
                <a:ea typeface="+mj-ea"/>
              </a:rPr>
              <a:t>X – Rumpus Box </a:t>
            </a:r>
            <a:r>
              <a:rPr lang="ko-KR" altLang="en-US" sz="2400" dirty="0">
                <a:latin typeface="+mj-ea"/>
                <a:ea typeface="+mj-ea"/>
              </a:rPr>
              <a:t>특징</a:t>
            </a:r>
            <a:endParaRPr lang="ko-KR" altLang="en-US" sz="2400" dirty="0"/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6B9A6C62-F8C3-DADC-70D6-475306AF7AA9}"/>
              </a:ext>
            </a:extLst>
          </p:cNvPr>
          <p:cNvSpPr/>
          <p:nvPr/>
        </p:nvSpPr>
        <p:spPr>
          <a:xfrm>
            <a:off x="647897" y="1565763"/>
            <a:ext cx="7124238" cy="1397001"/>
          </a:xfrm>
          <a:prstGeom prst="rect">
            <a:avLst/>
          </a:prstGeom>
          <a:solidFill>
            <a:srgbClr val="99CE0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8046564D-B648-6D10-F27E-17D537BD38A8}"/>
              </a:ext>
            </a:extLst>
          </p:cNvPr>
          <p:cNvSpPr/>
          <p:nvPr/>
        </p:nvSpPr>
        <p:spPr>
          <a:xfrm>
            <a:off x="647897" y="4334520"/>
            <a:ext cx="7124238" cy="1397001"/>
          </a:xfrm>
          <a:prstGeom prst="rect">
            <a:avLst/>
          </a:prstGeom>
          <a:solidFill>
            <a:srgbClr val="99CE0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EBDED170-B98A-ACAA-F961-5F34709D9EB9}"/>
              </a:ext>
            </a:extLst>
          </p:cNvPr>
          <p:cNvSpPr/>
          <p:nvPr/>
        </p:nvSpPr>
        <p:spPr>
          <a:xfrm>
            <a:off x="647897" y="2950207"/>
            <a:ext cx="7124238" cy="1397001"/>
          </a:xfrm>
          <a:prstGeom prst="rect">
            <a:avLst/>
          </a:prstGeom>
          <a:solidFill>
            <a:srgbClr val="8FC00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624BBBDE-D35C-62A8-2592-A48010AA92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5130" y="1720899"/>
            <a:ext cx="965688" cy="1085401"/>
          </a:xfrm>
          <a:prstGeom prst="rect">
            <a:avLst/>
          </a:prstGeom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id="{FE492E51-F486-F2B1-0A40-C05A815ED1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8736" y="3149356"/>
            <a:ext cx="1200150" cy="1028700"/>
          </a:xfrm>
          <a:prstGeom prst="rect">
            <a:avLst/>
          </a:prstGeom>
        </p:spPr>
      </p:pic>
      <p:pic>
        <p:nvPicPr>
          <p:cNvPr id="23" name="그림 22">
            <a:extLst>
              <a:ext uri="{FF2B5EF4-FFF2-40B4-BE49-F238E27FC236}">
                <a16:creationId xmlns:a16="http://schemas.microsoft.com/office/drawing/2014/main" id="{AC76F0F8-DF86-AF0F-81DA-86C41E7197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8736" y="4448814"/>
            <a:ext cx="1076325" cy="118110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315B0B17-1D4B-C127-5514-7F412E66BE06}"/>
              </a:ext>
            </a:extLst>
          </p:cNvPr>
          <p:cNvSpPr txBox="1"/>
          <p:nvPr/>
        </p:nvSpPr>
        <p:spPr>
          <a:xfrm>
            <a:off x="2318886" y="1755767"/>
            <a:ext cx="4695075" cy="1046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dirty="0">
                <a:solidFill>
                  <a:srgbClr val="FFFF00"/>
                </a:solidFill>
                <a:latin typeface="+mj-ea"/>
                <a:ea typeface="+mj-ea"/>
              </a:rPr>
              <a:t>XR </a:t>
            </a:r>
            <a:r>
              <a:rPr lang="ko-KR" altLang="en-US" dirty="0">
                <a:solidFill>
                  <a:srgbClr val="FFFF00"/>
                </a:solidFill>
                <a:latin typeface="+mj-ea"/>
                <a:ea typeface="+mj-ea"/>
              </a:rPr>
              <a:t>체험형 마케팅 공간</a:t>
            </a:r>
            <a:endParaRPr lang="en-US" altLang="ko-KR" dirty="0">
              <a:solidFill>
                <a:srgbClr val="FFFF00"/>
              </a:solidFill>
              <a:latin typeface="+mj-ea"/>
              <a:ea typeface="+mj-ea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ko-KR" altLang="en-US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체험 존 사이즈 규격화 하여 일정한 모듈로 제작 생산</a:t>
            </a:r>
            <a:endParaRPr lang="en-US" altLang="ko-KR" sz="1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ko-KR" altLang="en-US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이동 조립이 간편한 사이즈로 설계</a:t>
            </a:r>
            <a:endParaRPr lang="en-US" altLang="ko-KR" sz="1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ko-KR" altLang="en-US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전체 컨트롤 시스템 개발 및 </a:t>
            </a:r>
            <a:r>
              <a:rPr lang="en-US" altLang="ko-KR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QR </a:t>
            </a:r>
            <a:r>
              <a:rPr lang="ko-KR" altLang="en-US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코드 입장 시스템 연동</a:t>
            </a:r>
            <a:endParaRPr lang="en-US" altLang="ko-KR" sz="1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4405828-E2C9-A640-211F-03C8A0185BE9}"/>
              </a:ext>
            </a:extLst>
          </p:cNvPr>
          <p:cNvSpPr txBox="1"/>
          <p:nvPr/>
        </p:nvSpPr>
        <p:spPr>
          <a:xfrm>
            <a:off x="2318886" y="3158440"/>
            <a:ext cx="469507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dirty="0">
                <a:solidFill>
                  <a:srgbClr val="FFFF00"/>
                </a:solidFill>
                <a:latin typeface="+mj-ea"/>
                <a:ea typeface="+mj-ea"/>
              </a:rPr>
              <a:t>행동 기반 인터랙션 기능</a:t>
            </a:r>
            <a:endParaRPr lang="en-US" altLang="ko-KR" dirty="0">
              <a:solidFill>
                <a:srgbClr val="FFFF00"/>
              </a:solidFill>
              <a:latin typeface="+mj-ea"/>
              <a:ea typeface="+mj-ea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ko-KR" altLang="en-US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벽면</a:t>
            </a:r>
            <a:r>
              <a:rPr lang="en-US" altLang="ko-KR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ko-KR" altLang="en-US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바닥 터치 인터랙션 고도화 기술 적용</a:t>
            </a:r>
            <a:endParaRPr lang="en-US" altLang="ko-KR" sz="1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ko-KR" altLang="en-US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다중 사용자 동작 인식을 통한 멀티 유저 서비스 상용화</a:t>
            </a:r>
            <a:endParaRPr lang="en-US" altLang="ko-KR" sz="1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ko-KR" altLang="en-US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동작을 통한 미션 수행 및 게임 콘텐츠 적용 가능</a:t>
            </a:r>
            <a:endParaRPr lang="en-US" altLang="ko-KR" sz="1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E0B2646-DA34-BB8A-BD85-DDF60EBEAFB6}"/>
              </a:ext>
            </a:extLst>
          </p:cNvPr>
          <p:cNvSpPr txBox="1"/>
          <p:nvPr/>
        </p:nvSpPr>
        <p:spPr>
          <a:xfrm>
            <a:off x="2318886" y="4515712"/>
            <a:ext cx="469507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dirty="0">
                <a:solidFill>
                  <a:srgbClr val="FFFF00"/>
                </a:solidFill>
                <a:latin typeface="+mj-ea"/>
                <a:ea typeface="+mj-ea"/>
              </a:rPr>
              <a:t>XR </a:t>
            </a:r>
            <a:r>
              <a:rPr lang="ko-KR" altLang="en-US" dirty="0">
                <a:solidFill>
                  <a:srgbClr val="FFFF00"/>
                </a:solidFill>
                <a:latin typeface="+mj-ea"/>
                <a:ea typeface="+mj-ea"/>
              </a:rPr>
              <a:t>가상 환경 구축</a:t>
            </a:r>
            <a:endParaRPr lang="en-US" altLang="ko-KR" dirty="0">
              <a:solidFill>
                <a:srgbClr val="FFFF00"/>
              </a:solidFill>
              <a:latin typeface="+mj-ea"/>
              <a:ea typeface="+mj-ea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ko-KR" altLang="en-US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홍보용 콘텐츠에 </a:t>
            </a:r>
            <a:r>
              <a:rPr lang="ko-KR" alt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게이미피케이션</a:t>
            </a:r>
            <a:r>
              <a:rPr lang="ko-KR" altLang="en-US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콘텐츠 결합 개발</a:t>
            </a:r>
            <a:endParaRPr lang="en-US" altLang="ko-KR" sz="1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ko-KR" altLang="en-US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터치 센서 키네틱 카메라를 활용한 인터랙션</a:t>
            </a:r>
            <a:endParaRPr lang="en-US" altLang="ko-KR" sz="1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ko-KR" altLang="en-US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내부 </a:t>
            </a:r>
            <a:r>
              <a:rPr lang="en-US" altLang="ko-KR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XR </a:t>
            </a:r>
            <a:r>
              <a:rPr lang="ko-KR" altLang="en-US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환경과 더불어 외부의 </a:t>
            </a:r>
            <a:r>
              <a:rPr lang="en-US" altLang="ko-KR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LED </a:t>
            </a:r>
            <a:r>
              <a:rPr lang="ko-KR" altLang="en-US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광고 수행이 가능</a:t>
            </a:r>
            <a:endParaRPr lang="en-US" altLang="ko-KR" sz="1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35776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062138B0-9B8A-1F2F-576C-ED3198AFBBD6}"/>
              </a:ext>
            </a:extLst>
          </p:cNvPr>
          <p:cNvSpPr/>
          <p:nvPr/>
        </p:nvSpPr>
        <p:spPr>
          <a:xfrm>
            <a:off x="222250" y="777354"/>
            <a:ext cx="7971136" cy="250905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2E4123D4-BCC7-3164-F4B7-D4BF2F74481B}"/>
              </a:ext>
            </a:extLst>
          </p:cNvPr>
          <p:cNvSpPr/>
          <p:nvPr/>
        </p:nvSpPr>
        <p:spPr>
          <a:xfrm rot="5400000">
            <a:off x="6008705" y="-6021366"/>
            <a:ext cx="174587" cy="12192002"/>
          </a:xfrm>
          <a:prstGeom prst="rect">
            <a:avLst/>
          </a:prstGeom>
          <a:solidFill>
            <a:srgbClr val="39B2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prstClr val="white"/>
              </a:solidFill>
            </a:endParaRPr>
          </a:p>
        </p:txBody>
      </p:sp>
      <p:sp>
        <p:nvSpPr>
          <p:cNvPr id="16" name="Rectangle 4">
            <a:extLst>
              <a:ext uri="{FF2B5EF4-FFF2-40B4-BE49-F238E27FC236}">
                <a16:creationId xmlns:a16="http://schemas.microsoft.com/office/drawing/2014/main" id="{C887EEFA-48C4-C8D1-59AA-43CC16DDE6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-9182"/>
            <a:ext cx="65" cy="32316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4572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ko-Kore-KR" altLang="ko-Kore-K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BC4F7DEE-4F54-F945-5B50-D334D97CB903}"/>
              </a:ext>
            </a:extLst>
          </p:cNvPr>
          <p:cNvSpPr/>
          <p:nvPr/>
        </p:nvSpPr>
        <p:spPr>
          <a:xfrm>
            <a:off x="647898" y="787723"/>
            <a:ext cx="7115169" cy="2498686"/>
          </a:xfrm>
          <a:prstGeom prst="rect">
            <a:avLst/>
          </a:prstGeom>
          <a:solidFill>
            <a:srgbClr val="079A8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" name="이등변 삼각형 2">
            <a:extLst>
              <a:ext uri="{FF2B5EF4-FFF2-40B4-BE49-F238E27FC236}">
                <a16:creationId xmlns:a16="http://schemas.microsoft.com/office/drawing/2014/main" id="{F989897E-7F6E-1E81-8ACE-44D92812B7B1}"/>
              </a:ext>
            </a:extLst>
          </p:cNvPr>
          <p:cNvSpPr/>
          <p:nvPr/>
        </p:nvSpPr>
        <p:spPr>
          <a:xfrm rot="10800000">
            <a:off x="3986721" y="786685"/>
            <a:ext cx="437522" cy="377174"/>
          </a:xfrm>
          <a:prstGeom prst="triangle">
            <a:avLst/>
          </a:prstGeom>
          <a:solidFill>
            <a:srgbClr val="99CE0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243F18D-BCE9-2C0B-C307-B0E011E9C878}"/>
              </a:ext>
            </a:extLst>
          </p:cNvPr>
          <p:cNvSpPr txBox="1"/>
          <p:nvPr/>
        </p:nvSpPr>
        <p:spPr>
          <a:xfrm>
            <a:off x="1075099" y="1705134"/>
            <a:ext cx="6097508" cy="12721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latinLnBrk="0">
              <a:spcBef>
                <a:spcPts val="500"/>
              </a:spcBef>
              <a:defRPr/>
            </a:pPr>
            <a:r>
              <a:rPr lang="ko-KR" altLang="en-US" sz="1200" dirty="0">
                <a:solidFill>
                  <a:schemeClr val="bg1"/>
                </a:solidFill>
                <a:cs typeface="Arial"/>
              </a:rPr>
              <a:t>박스형 몰입 공간인 </a:t>
            </a:r>
            <a:r>
              <a:rPr lang="en-US" altLang="ko-KR" sz="1200" dirty="0">
                <a:solidFill>
                  <a:schemeClr val="bg1"/>
                </a:solidFill>
                <a:cs typeface="Arial"/>
              </a:rPr>
              <a:t>XR </a:t>
            </a:r>
            <a:r>
              <a:rPr lang="ko-KR" altLang="en-US" sz="1200" dirty="0">
                <a:solidFill>
                  <a:schemeClr val="bg1"/>
                </a:solidFill>
                <a:cs typeface="Arial"/>
              </a:rPr>
              <a:t>쇼룸은 </a:t>
            </a:r>
            <a:r>
              <a:rPr lang="en-US" altLang="ko-KR" sz="1200" dirty="0">
                <a:solidFill>
                  <a:schemeClr val="bg1"/>
                </a:solidFill>
                <a:cs typeface="Arial"/>
              </a:rPr>
              <a:t>XR </a:t>
            </a:r>
            <a:r>
              <a:rPr lang="ko-KR" altLang="en-US" sz="1200" dirty="0">
                <a:solidFill>
                  <a:schemeClr val="bg1"/>
                </a:solidFill>
                <a:cs typeface="Arial"/>
              </a:rPr>
              <a:t>콘텐츠를</a:t>
            </a:r>
            <a:endParaRPr lang="en-US" altLang="ko-KR" sz="1200" dirty="0">
              <a:solidFill>
                <a:schemeClr val="bg1"/>
              </a:solidFill>
              <a:cs typeface="Arial"/>
            </a:endParaRPr>
          </a:p>
          <a:p>
            <a:pPr algn="ctr" latinLnBrk="0">
              <a:spcBef>
                <a:spcPts val="500"/>
              </a:spcBef>
              <a:defRPr/>
            </a:pPr>
            <a:r>
              <a:rPr lang="ko-KR" altLang="en-US" sz="1200" dirty="0">
                <a:solidFill>
                  <a:schemeClr val="bg1"/>
                </a:solidFill>
                <a:cs typeface="Arial"/>
              </a:rPr>
              <a:t>체험형 마케팅 분야와 접목시켜 새로운 시장을 개척했습니다</a:t>
            </a:r>
            <a:r>
              <a:rPr lang="en-US" altLang="ko-KR" sz="1200" dirty="0">
                <a:solidFill>
                  <a:schemeClr val="bg1"/>
                </a:solidFill>
                <a:cs typeface="Arial"/>
              </a:rPr>
              <a:t>.</a:t>
            </a:r>
          </a:p>
          <a:p>
            <a:pPr algn="ctr" latinLnBrk="0">
              <a:spcBef>
                <a:spcPts val="500"/>
              </a:spcBef>
              <a:defRPr/>
            </a:pPr>
            <a:r>
              <a:rPr lang="ko-KR" altLang="en-US" sz="1200" dirty="0">
                <a:solidFill>
                  <a:schemeClr val="bg1"/>
                </a:solidFill>
                <a:cs typeface="Arial"/>
              </a:rPr>
              <a:t>옥외광고</a:t>
            </a:r>
            <a:r>
              <a:rPr lang="en-US" altLang="ko-KR" sz="1200" dirty="0">
                <a:solidFill>
                  <a:schemeClr val="bg1"/>
                </a:solidFill>
                <a:cs typeface="Arial"/>
              </a:rPr>
              <a:t>, XR </a:t>
            </a:r>
            <a:r>
              <a:rPr lang="ko-KR" altLang="en-US" sz="1200" dirty="0">
                <a:solidFill>
                  <a:schemeClr val="bg1"/>
                </a:solidFill>
                <a:cs typeface="Arial"/>
              </a:rPr>
              <a:t>콘텐츠</a:t>
            </a:r>
            <a:r>
              <a:rPr lang="en-US" altLang="ko-KR" sz="1200" dirty="0">
                <a:solidFill>
                  <a:schemeClr val="bg1"/>
                </a:solidFill>
                <a:cs typeface="Arial"/>
              </a:rPr>
              <a:t>, </a:t>
            </a:r>
            <a:r>
              <a:rPr lang="ko-KR" altLang="en-US" sz="1200" dirty="0">
                <a:solidFill>
                  <a:schemeClr val="bg1"/>
                </a:solidFill>
                <a:cs typeface="Arial"/>
              </a:rPr>
              <a:t>체험형 마케팅 서비스의</a:t>
            </a:r>
            <a:r>
              <a:rPr lang="en-US" altLang="ko-KR" sz="1200" dirty="0">
                <a:solidFill>
                  <a:schemeClr val="bg1"/>
                </a:solidFill>
                <a:cs typeface="Arial"/>
              </a:rPr>
              <a:t> </a:t>
            </a:r>
            <a:r>
              <a:rPr lang="ko-KR" altLang="en-US" sz="1200" dirty="0">
                <a:solidFill>
                  <a:schemeClr val="bg1"/>
                </a:solidFill>
                <a:cs typeface="Arial"/>
              </a:rPr>
              <a:t>장점을 결합한 서비스로</a:t>
            </a:r>
            <a:endParaRPr lang="en-US" altLang="ko-KR" sz="1200" dirty="0">
              <a:solidFill>
                <a:schemeClr val="bg1"/>
              </a:solidFill>
              <a:cs typeface="Arial"/>
            </a:endParaRPr>
          </a:p>
          <a:p>
            <a:pPr algn="ctr" latinLnBrk="0">
              <a:spcBef>
                <a:spcPts val="500"/>
              </a:spcBef>
              <a:defRPr/>
            </a:pPr>
            <a:r>
              <a:rPr lang="ko-KR" altLang="en-US" sz="1200" dirty="0">
                <a:solidFill>
                  <a:schemeClr val="bg1"/>
                </a:solidFill>
                <a:cs typeface="Arial"/>
              </a:rPr>
              <a:t>상암에 위치한 상설 체험 부스인 </a:t>
            </a:r>
            <a:r>
              <a:rPr lang="en-US" altLang="ko-KR" sz="1200" dirty="0">
                <a:solidFill>
                  <a:schemeClr val="bg1"/>
                </a:solidFill>
                <a:cs typeface="Arial"/>
              </a:rPr>
              <a:t>X-Rumpus Box</a:t>
            </a:r>
            <a:r>
              <a:rPr lang="ko-KR" altLang="en-US" sz="1200" dirty="0">
                <a:solidFill>
                  <a:schemeClr val="bg1"/>
                </a:solidFill>
                <a:cs typeface="Arial"/>
              </a:rPr>
              <a:t>가 있고</a:t>
            </a:r>
            <a:endParaRPr lang="en-US" altLang="ko-KR" sz="1200" dirty="0">
              <a:solidFill>
                <a:schemeClr val="bg1"/>
              </a:solidFill>
              <a:cs typeface="Arial"/>
            </a:endParaRPr>
          </a:p>
          <a:p>
            <a:pPr algn="ctr" latinLnBrk="0">
              <a:spcBef>
                <a:spcPts val="500"/>
              </a:spcBef>
              <a:defRPr/>
            </a:pPr>
            <a:r>
              <a:rPr lang="ko-KR" altLang="en-US" sz="1200" dirty="0">
                <a:solidFill>
                  <a:schemeClr val="bg1"/>
                </a:solidFill>
                <a:cs typeface="Arial"/>
              </a:rPr>
              <a:t>다양한 전시회</a:t>
            </a:r>
            <a:r>
              <a:rPr lang="en-US" altLang="ko-KR" sz="1200" dirty="0">
                <a:solidFill>
                  <a:schemeClr val="bg1"/>
                </a:solidFill>
                <a:cs typeface="Arial"/>
              </a:rPr>
              <a:t>, </a:t>
            </a:r>
            <a:r>
              <a:rPr lang="ko-KR" altLang="en-US" sz="1200" dirty="0">
                <a:solidFill>
                  <a:schemeClr val="bg1"/>
                </a:solidFill>
                <a:cs typeface="Arial"/>
              </a:rPr>
              <a:t>박람회에서 수요처의 수요에 맞춘 맞춤형 콘텐츠들을 제작하였습니다</a:t>
            </a:r>
            <a:r>
              <a:rPr lang="en-US" altLang="ko-KR" sz="1200" dirty="0">
                <a:solidFill>
                  <a:schemeClr val="bg1"/>
                </a:solidFill>
                <a:cs typeface="Arial"/>
              </a:rPr>
              <a:t>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A7F3FF6-35E1-1595-2D79-37E1CC644E5B}"/>
              </a:ext>
            </a:extLst>
          </p:cNvPr>
          <p:cNvSpPr txBox="1"/>
          <p:nvPr/>
        </p:nvSpPr>
        <p:spPr>
          <a:xfrm>
            <a:off x="647897" y="1218629"/>
            <a:ext cx="711517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2400" dirty="0">
                <a:solidFill>
                  <a:srgbClr val="FFDA0B"/>
                </a:solidFill>
                <a:latin typeface="+mj-ea"/>
                <a:ea typeface="+mj-ea"/>
              </a:rPr>
              <a:t>XR</a:t>
            </a:r>
            <a:r>
              <a:rPr lang="ko-KR" altLang="en-US" sz="2400" dirty="0">
                <a:solidFill>
                  <a:srgbClr val="FFDA0B"/>
                </a:solidFill>
                <a:latin typeface="+mj-ea"/>
                <a:ea typeface="+mj-ea"/>
              </a:rPr>
              <a:t> 쇼룸 </a:t>
            </a:r>
            <a:r>
              <a:rPr lang="en-US" altLang="ko-KR" sz="2400" dirty="0">
                <a:solidFill>
                  <a:srgbClr val="FFDA0B"/>
                </a:solidFill>
                <a:latin typeface="+mj-ea"/>
                <a:ea typeface="+mj-ea"/>
              </a:rPr>
              <a:t>X – Rumpus Box</a:t>
            </a:r>
            <a:endParaRPr lang="ko-KR" altLang="en-US" sz="2400" dirty="0">
              <a:solidFill>
                <a:srgbClr val="FFDA0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4840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062138B0-9B8A-1F2F-576C-ED3198AFBBD6}"/>
              </a:ext>
            </a:extLst>
          </p:cNvPr>
          <p:cNvSpPr/>
          <p:nvPr/>
        </p:nvSpPr>
        <p:spPr>
          <a:xfrm>
            <a:off x="222250" y="777353"/>
            <a:ext cx="7971136" cy="588599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2E4123D4-BCC7-3164-F4B7-D4BF2F74481B}"/>
              </a:ext>
            </a:extLst>
          </p:cNvPr>
          <p:cNvSpPr/>
          <p:nvPr/>
        </p:nvSpPr>
        <p:spPr>
          <a:xfrm rot="5400000">
            <a:off x="6008705" y="-6021366"/>
            <a:ext cx="174587" cy="12192002"/>
          </a:xfrm>
          <a:prstGeom prst="rect">
            <a:avLst/>
          </a:prstGeom>
          <a:solidFill>
            <a:srgbClr val="39B2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prstClr val="white"/>
              </a:solidFill>
            </a:endParaRPr>
          </a:p>
        </p:txBody>
      </p:sp>
      <p:grpSp>
        <p:nvGrpSpPr>
          <p:cNvPr id="6" name="그룹 5">
            <a:extLst>
              <a:ext uri="{FF2B5EF4-FFF2-40B4-BE49-F238E27FC236}">
                <a16:creationId xmlns:a16="http://schemas.microsoft.com/office/drawing/2014/main" id="{5E373F3C-BB7C-2061-18F4-D7B5965CBBC3}"/>
              </a:ext>
            </a:extLst>
          </p:cNvPr>
          <p:cNvGrpSpPr/>
          <p:nvPr/>
        </p:nvGrpSpPr>
        <p:grpSpPr>
          <a:xfrm>
            <a:off x="647898" y="777353"/>
            <a:ext cx="7115167" cy="5885995"/>
            <a:chOff x="647899" y="-845937"/>
            <a:chExt cx="7115167" cy="7508850"/>
          </a:xfrm>
        </p:grpSpPr>
        <p:sp>
          <p:nvSpPr>
            <p:cNvPr id="7" name="직사각형 6">
              <a:extLst>
                <a:ext uri="{FF2B5EF4-FFF2-40B4-BE49-F238E27FC236}">
                  <a16:creationId xmlns:a16="http://schemas.microsoft.com/office/drawing/2014/main" id="{230C3DD4-7487-E855-9590-3EC67AF12440}"/>
                </a:ext>
              </a:extLst>
            </p:cNvPr>
            <p:cNvSpPr/>
            <p:nvPr/>
          </p:nvSpPr>
          <p:spPr>
            <a:xfrm>
              <a:off x="4268175" y="1649788"/>
              <a:ext cx="3481332" cy="2501897"/>
            </a:xfrm>
            <a:prstGeom prst="rect">
              <a:avLst/>
            </a:prstGeom>
            <a:solidFill>
              <a:srgbClr val="079A8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0" name="직사각형 9">
              <a:extLst>
                <a:ext uri="{FF2B5EF4-FFF2-40B4-BE49-F238E27FC236}">
                  <a16:creationId xmlns:a16="http://schemas.microsoft.com/office/drawing/2014/main" id="{AC01611F-A9F3-41F8-F783-D8C633F35EF5}"/>
                </a:ext>
              </a:extLst>
            </p:cNvPr>
            <p:cNvSpPr/>
            <p:nvPr/>
          </p:nvSpPr>
          <p:spPr>
            <a:xfrm>
              <a:off x="657231" y="1649788"/>
              <a:ext cx="3610944" cy="2501897"/>
            </a:xfrm>
            <a:prstGeom prst="rect">
              <a:avLst/>
            </a:prstGeom>
            <a:solidFill>
              <a:srgbClr val="F4F1E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1" name="직사각형 10">
              <a:extLst>
                <a:ext uri="{FF2B5EF4-FFF2-40B4-BE49-F238E27FC236}">
                  <a16:creationId xmlns:a16="http://schemas.microsoft.com/office/drawing/2014/main" id="{132A7116-37D6-7170-946C-294477413301}"/>
                </a:ext>
              </a:extLst>
            </p:cNvPr>
            <p:cNvSpPr/>
            <p:nvPr/>
          </p:nvSpPr>
          <p:spPr>
            <a:xfrm>
              <a:off x="647899" y="4161016"/>
              <a:ext cx="3610943" cy="2501897"/>
            </a:xfrm>
            <a:prstGeom prst="rect">
              <a:avLst/>
            </a:prstGeom>
            <a:solidFill>
              <a:srgbClr val="079A8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8" name="직사각형 17">
              <a:extLst>
                <a:ext uri="{FF2B5EF4-FFF2-40B4-BE49-F238E27FC236}">
                  <a16:creationId xmlns:a16="http://schemas.microsoft.com/office/drawing/2014/main" id="{19B4CC24-BC27-B5DE-6A2A-7758A89E5686}"/>
                </a:ext>
              </a:extLst>
            </p:cNvPr>
            <p:cNvSpPr/>
            <p:nvPr/>
          </p:nvSpPr>
          <p:spPr>
            <a:xfrm>
              <a:off x="4258842" y="4161016"/>
              <a:ext cx="3504224" cy="2501897"/>
            </a:xfrm>
            <a:prstGeom prst="rect">
              <a:avLst/>
            </a:prstGeom>
            <a:solidFill>
              <a:srgbClr val="F4F1E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20" name="직사각형 19">
              <a:extLst>
                <a:ext uri="{FF2B5EF4-FFF2-40B4-BE49-F238E27FC236}">
                  <a16:creationId xmlns:a16="http://schemas.microsoft.com/office/drawing/2014/main" id="{809145B1-2C07-EF78-38D1-C28636C0FCB0}"/>
                </a:ext>
              </a:extLst>
            </p:cNvPr>
            <p:cNvSpPr/>
            <p:nvPr/>
          </p:nvSpPr>
          <p:spPr>
            <a:xfrm>
              <a:off x="656952" y="-845937"/>
              <a:ext cx="3610943" cy="2501897"/>
            </a:xfrm>
            <a:prstGeom prst="rect">
              <a:avLst/>
            </a:prstGeom>
            <a:solidFill>
              <a:srgbClr val="079A8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22" name="직사각형 21">
              <a:extLst>
                <a:ext uri="{FF2B5EF4-FFF2-40B4-BE49-F238E27FC236}">
                  <a16:creationId xmlns:a16="http://schemas.microsoft.com/office/drawing/2014/main" id="{2BE5731E-8BEA-378C-091B-8F944517E647}"/>
                </a:ext>
              </a:extLst>
            </p:cNvPr>
            <p:cNvSpPr/>
            <p:nvPr/>
          </p:nvSpPr>
          <p:spPr>
            <a:xfrm>
              <a:off x="4268453" y="-845937"/>
              <a:ext cx="3485560" cy="2501897"/>
            </a:xfrm>
            <a:prstGeom prst="rect">
              <a:avLst/>
            </a:prstGeom>
            <a:solidFill>
              <a:srgbClr val="F4F1E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</p:grpSp>
      <p:sp>
        <p:nvSpPr>
          <p:cNvPr id="16" name="Rectangle 4">
            <a:extLst>
              <a:ext uri="{FF2B5EF4-FFF2-40B4-BE49-F238E27FC236}">
                <a16:creationId xmlns:a16="http://schemas.microsoft.com/office/drawing/2014/main" id="{C887EEFA-48C4-C8D1-59AA-43CC16DDE6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-9182"/>
            <a:ext cx="65" cy="32316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4572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ko-Kore-KR" altLang="ko-Kore-K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94B1425A-4CBA-B979-574C-6D7409BF1295}"/>
              </a:ext>
            </a:extLst>
          </p:cNvPr>
          <p:cNvSpPr/>
          <p:nvPr/>
        </p:nvSpPr>
        <p:spPr>
          <a:xfrm>
            <a:off x="4525312" y="2267176"/>
            <a:ext cx="1588669" cy="382556"/>
          </a:xfrm>
          <a:prstGeom prst="rect">
            <a:avLst/>
          </a:prstGeom>
          <a:solidFill>
            <a:srgbClr val="39B29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/>
              <a:t>자세히 보기 </a:t>
            </a:r>
            <a:r>
              <a:rPr lang="en-US" altLang="ko-KR" dirty="0"/>
              <a:t>&gt;</a:t>
            </a:r>
            <a:endParaRPr lang="ko-KR" altLang="en-US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AE1F45D-37C8-D0C3-FD01-7596161A315F}"/>
              </a:ext>
            </a:extLst>
          </p:cNvPr>
          <p:cNvSpPr txBox="1"/>
          <p:nvPr/>
        </p:nvSpPr>
        <p:spPr>
          <a:xfrm>
            <a:off x="4415778" y="791520"/>
            <a:ext cx="24569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b="1" dirty="0"/>
              <a:t>리듬게임</a:t>
            </a:r>
            <a:endParaRPr lang="en-US" altLang="ko-KR" b="1" dirty="0"/>
          </a:p>
          <a:p>
            <a:r>
              <a:rPr lang="en-US" altLang="ko-KR" b="1" dirty="0">
                <a:solidFill>
                  <a:srgbClr val="D40058"/>
                </a:solidFill>
              </a:rPr>
              <a:t>(PUMPING SQUARE)</a:t>
            </a:r>
            <a:endParaRPr lang="ko-KR" altLang="en-US" b="1" dirty="0">
              <a:solidFill>
                <a:srgbClr val="D40058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112B7CB-E5E8-863C-7EA5-2F7E7C7188D4}"/>
              </a:ext>
            </a:extLst>
          </p:cNvPr>
          <p:cNvSpPr txBox="1"/>
          <p:nvPr/>
        </p:nvSpPr>
        <p:spPr>
          <a:xfrm>
            <a:off x="4438293" y="1433236"/>
            <a:ext cx="322999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1100" dirty="0"/>
              <a:t>음악에 맞춰 날아오는 다양한 동작 노트들을 따라해 </a:t>
            </a:r>
            <a:endParaRPr lang="en-US" altLang="ko-KR" sz="1100" dirty="0"/>
          </a:p>
          <a:p>
            <a:r>
              <a:rPr lang="ko-KR" altLang="en-US" sz="1100" dirty="0"/>
              <a:t>높은 점수를 얻는 게임입니다</a:t>
            </a:r>
            <a:r>
              <a:rPr lang="en-US" altLang="ko-KR" sz="1100" dirty="0"/>
              <a:t>.</a:t>
            </a:r>
          </a:p>
          <a:p>
            <a:r>
              <a:rPr lang="ko-KR" altLang="en-US" sz="1100" dirty="0"/>
              <a:t>앞면의 카메라가 사용자의 행동을 인식해</a:t>
            </a:r>
            <a:endParaRPr lang="en-US" altLang="ko-KR" sz="1100" dirty="0"/>
          </a:p>
          <a:p>
            <a:r>
              <a:rPr lang="ko-KR" altLang="en-US" sz="1100" dirty="0"/>
              <a:t>노트와의 정확도를 체크합니다</a:t>
            </a:r>
            <a:r>
              <a:rPr lang="en-US" altLang="ko-KR" sz="1100" dirty="0"/>
              <a:t>.</a:t>
            </a:r>
            <a:endParaRPr lang="ko-KR" altLang="en-US" sz="1100" dirty="0"/>
          </a:p>
        </p:txBody>
      </p:sp>
      <p:sp>
        <p:nvSpPr>
          <p:cNvPr id="28" name="직사각형 27">
            <a:extLst>
              <a:ext uri="{FF2B5EF4-FFF2-40B4-BE49-F238E27FC236}">
                <a16:creationId xmlns:a16="http://schemas.microsoft.com/office/drawing/2014/main" id="{ED4A807D-D3BE-F4A0-A6A0-B32F6DF73715}"/>
              </a:ext>
            </a:extLst>
          </p:cNvPr>
          <p:cNvSpPr/>
          <p:nvPr/>
        </p:nvSpPr>
        <p:spPr>
          <a:xfrm>
            <a:off x="959205" y="4193416"/>
            <a:ext cx="1588669" cy="382556"/>
          </a:xfrm>
          <a:prstGeom prst="rect">
            <a:avLst/>
          </a:prstGeom>
          <a:solidFill>
            <a:srgbClr val="39B29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/>
              <a:t>자세히 보기 </a:t>
            </a:r>
            <a:r>
              <a:rPr lang="en-US" altLang="ko-KR" dirty="0"/>
              <a:t>&gt;</a:t>
            </a:r>
            <a:endParaRPr lang="ko-KR" altLang="en-US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B14FCEA-E127-C3C4-2E90-9923FB6F1226}"/>
              </a:ext>
            </a:extLst>
          </p:cNvPr>
          <p:cNvSpPr txBox="1"/>
          <p:nvPr/>
        </p:nvSpPr>
        <p:spPr>
          <a:xfrm>
            <a:off x="849671" y="2717760"/>
            <a:ext cx="24569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b="1" dirty="0" err="1"/>
              <a:t>방탈출</a:t>
            </a:r>
            <a:endParaRPr lang="en-US" altLang="ko-KR" b="1" dirty="0"/>
          </a:p>
          <a:p>
            <a:r>
              <a:rPr lang="en-US" altLang="ko-KR" b="1" dirty="0">
                <a:solidFill>
                  <a:srgbClr val="D40058"/>
                </a:solidFill>
              </a:rPr>
              <a:t>(</a:t>
            </a:r>
            <a:r>
              <a:rPr lang="ko-KR" altLang="en-US" b="1" dirty="0" err="1">
                <a:solidFill>
                  <a:srgbClr val="D40058"/>
                </a:solidFill>
              </a:rPr>
              <a:t>바스티앙의</a:t>
            </a:r>
            <a:r>
              <a:rPr lang="ko-KR" altLang="en-US" b="1" dirty="0">
                <a:solidFill>
                  <a:srgbClr val="D40058"/>
                </a:solidFill>
              </a:rPr>
              <a:t> 비밀</a:t>
            </a:r>
            <a:r>
              <a:rPr lang="en-US" altLang="ko-KR" b="1" dirty="0">
                <a:solidFill>
                  <a:srgbClr val="D40058"/>
                </a:solidFill>
              </a:rPr>
              <a:t>)</a:t>
            </a:r>
            <a:endParaRPr lang="ko-KR" altLang="en-US" b="1" dirty="0">
              <a:solidFill>
                <a:srgbClr val="D40058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30E9C19-556E-CC37-D389-B847D824E037}"/>
              </a:ext>
            </a:extLst>
          </p:cNvPr>
          <p:cNvSpPr txBox="1"/>
          <p:nvPr/>
        </p:nvSpPr>
        <p:spPr>
          <a:xfrm>
            <a:off x="872186" y="3359476"/>
            <a:ext cx="339570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1100" dirty="0"/>
              <a:t>기존의 넓은 공간이 필요하고 사전 물품들이 </a:t>
            </a:r>
            <a:endParaRPr lang="en-US" altLang="ko-KR" sz="1100" dirty="0"/>
          </a:p>
          <a:p>
            <a:r>
              <a:rPr lang="ko-KR" altLang="en-US" sz="1100" dirty="0"/>
              <a:t>많이 필요한 방탈출들과는 다르게 하나의 방안에서 </a:t>
            </a:r>
            <a:endParaRPr lang="en-US" altLang="ko-KR" sz="1100" dirty="0"/>
          </a:p>
          <a:p>
            <a:r>
              <a:rPr lang="ko-KR" altLang="en-US" sz="1100" dirty="0"/>
              <a:t>진행되는 </a:t>
            </a:r>
            <a:r>
              <a:rPr lang="ko-KR" altLang="en-US" sz="1100" dirty="0" err="1"/>
              <a:t>방탈출이며</a:t>
            </a:r>
            <a:r>
              <a:rPr lang="en-US" altLang="ko-KR" sz="1100" dirty="0"/>
              <a:t>, </a:t>
            </a:r>
            <a:r>
              <a:rPr lang="ko-KR" altLang="en-US" sz="1100" dirty="0"/>
              <a:t>각 면마다 숨겨진 단서들을 </a:t>
            </a:r>
            <a:endParaRPr lang="en-US" altLang="ko-KR" sz="1100" dirty="0"/>
          </a:p>
          <a:p>
            <a:r>
              <a:rPr lang="ko-KR" altLang="en-US" sz="1100" dirty="0"/>
              <a:t>찾아내 인터랙션들을 체험하고 방을 탈출 할 수 있습니다</a:t>
            </a:r>
            <a:r>
              <a:rPr lang="en-US" altLang="ko-KR" sz="1100" dirty="0"/>
              <a:t>.</a:t>
            </a:r>
            <a:endParaRPr lang="ko-KR" altLang="en-US" sz="1100" dirty="0"/>
          </a:p>
        </p:txBody>
      </p:sp>
      <p:sp>
        <p:nvSpPr>
          <p:cNvPr id="31" name="직사각형 30">
            <a:extLst>
              <a:ext uri="{FF2B5EF4-FFF2-40B4-BE49-F238E27FC236}">
                <a16:creationId xmlns:a16="http://schemas.microsoft.com/office/drawing/2014/main" id="{3CA704AA-65A4-1E85-FA3D-47B33D4E3DF8}"/>
              </a:ext>
            </a:extLst>
          </p:cNvPr>
          <p:cNvSpPr/>
          <p:nvPr/>
        </p:nvSpPr>
        <p:spPr>
          <a:xfrm>
            <a:off x="4525312" y="6192438"/>
            <a:ext cx="1588669" cy="382556"/>
          </a:xfrm>
          <a:prstGeom prst="rect">
            <a:avLst/>
          </a:prstGeom>
          <a:solidFill>
            <a:srgbClr val="39B29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/>
              <a:t>자세히 보기 </a:t>
            </a:r>
            <a:r>
              <a:rPr lang="en-US" altLang="ko-KR" dirty="0"/>
              <a:t>&gt;</a:t>
            </a:r>
            <a:endParaRPr lang="ko-KR" altLang="en-US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F0668D4-2D62-C413-FC3B-4279D63775E3}"/>
              </a:ext>
            </a:extLst>
          </p:cNvPr>
          <p:cNvSpPr txBox="1"/>
          <p:nvPr/>
        </p:nvSpPr>
        <p:spPr>
          <a:xfrm>
            <a:off x="4415778" y="4716782"/>
            <a:ext cx="24569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b="1" dirty="0" err="1"/>
              <a:t>히든픽쳐스</a:t>
            </a:r>
            <a:endParaRPr lang="en-US" altLang="ko-KR" b="1" dirty="0"/>
          </a:p>
          <a:p>
            <a:r>
              <a:rPr lang="en-US" altLang="ko-KR" b="1" dirty="0">
                <a:solidFill>
                  <a:srgbClr val="D40058"/>
                </a:solidFill>
              </a:rPr>
              <a:t>(Hidden Pictures)</a:t>
            </a:r>
            <a:endParaRPr lang="ko-KR" altLang="en-US" b="1" dirty="0">
              <a:solidFill>
                <a:srgbClr val="D40058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4941C8B-DAE0-F3A2-6A59-7DAD9372635E}"/>
              </a:ext>
            </a:extLst>
          </p:cNvPr>
          <p:cNvSpPr txBox="1"/>
          <p:nvPr/>
        </p:nvSpPr>
        <p:spPr>
          <a:xfrm>
            <a:off x="4438294" y="5358498"/>
            <a:ext cx="322999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1100" dirty="0"/>
              <a:t>한국적인</a:t>
            </a:r>
            <a:r>
              <a:rPr lang="en-US" altLang="ko-KR" sz="1100" dirty="0"/>
              <a:t> </a:t>
            </a:r>
            <a:r>
              <a:rPr lang="ko-KR" altLang="en-US" sz="1100" dirty="0"/>
              <a:t>미를 가진 </a:t>
            </a:r>
            <a:r>
              <a:rPr lang="ko-KR" altLang="en-US" sz="1100" dirty="0" err="1"/>
              <a:t>일월오본도</a:t>
            </a:r>
            <a:r>
              <a:rPr lang="ko-KR" altLang="en-US" sz="1100" dirty="0"/>
              <a:t> 그림 사이에</a:t>
            </a:r>
            <a:endParaRPr lang="en-US" altLang="ko-KR" sz="1100" dirty="0"/>
          </a:p>
          <a:p>
            <a:r>
              <a:rPr lang="ko-KR" altLang="en-US" sz="1100" dirty="0"/>
              <a:t>숨겨져 있는 그림을 직접 손으로 벽을 터치해 </a:t>
            </a:r>
            <a:endParaRPr lang="en-US" altLang="ko-KR" sz="1100" dirty="0"/>
          </a:p>
          <a:p>
            <a:r>
              <a:rPr lang="ko-KR" altLang="en-US" sz="1100" dirty="0"/>
              <a:t>찾아내는 콘텐츠로</a:t>
            </a:r>
            <a:r>
              <a:rPr lang="en-US" altLang="ko-KR" sz="1100" dirty="0"/>
              <a:t>, </a:t>
            </a:r>
            <a:r>
              <a:rPr lang="ko-KR" altLang="en-US" sz="1100" dirty="0"/>
              <a:t>플레이 인원은 제한이 없으며</a:t>
            </a:r>
            <a:endParaRPr lang="en-US" altLang="ko-KR" sz="1100" dirty="0"/>
          </a:p>
          <a:p>
            <a:r>
              <a:rPr lang="ko-KR" altLang="en-US" sz="1100" dirty="0"/>
              <a:t>남녀노소 구분없이 함께 즐길 수 있는 게임입니다</a:t>
            </a:r>
            <a:r>
              <a:rPr lang="en-US" altLang="ko-KR" sz="1100" dirty="0"/>
              <a:t>.</a:t>
            </a:r>
            <a:endParaRPr lang="ko-KR" altLang="en-US" sz="1100" dirty="0"/>
          </a:p>
        </p:txBody>
      </p:sp>
      <p:pic>
        <p:nvPicPr>
          <p:cNvPr id="42" name="그림 41" descr="의류, 사람, 인간의 얼굴, 벽이(가) 표시된 사진&#10;&#10;자동 생성된 설명">
            <a:extLst>
              <a:ext uri="{FF2B5EF4-FFF2-40B4-BE49-F238E27FC236}">
                <a16:creationId xmlns:a16="http://schemas.microsoft.com/office/drawing/2014/main" id="{FAD8DF85-C6EC-91CC-3965-82D8642B589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7" t="9710" b="33180"/>
          <a:stretch/>
        </p:blipFill>
        <p:spPr>
          <a:xfrm>
            <a:off x="4415778" y="2844393"/>
            <a:ext cx="3146942" cy="1757542"/>
          </a:xfrm>
          <a:prstGeom prst="rect">
            <a:avLst/>
          </a:prstGeom>
        </p:spPr>
      </p:pic>
      <p:pic>
        <p:nvPicPr>
          <p:cNvPr id="44" name="그림 43" descr="텍스트, 침대, 스크린샷, 침실이(가) 표시된 사진&#10;&#10;자동 생성된 설명">
            <a:extLst>
              <a:ext uri="{FF2B5EF4-FFF2-40B4-BE49-F238E27FC236}">
                <a16:creationId xmlns:a16="http://schemas.microsoft.com/office/drawing/2014/main" id="{873CE069-BF12-10CF-DC4F-673A78A561A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52" b="13292"/>
          <a:stretch/>
        </p:blipFill>
        <p:spPr>
          <a:xfrm>
            <a:off x="916068" y="4710789"/>
            <a:ext cx="2996627" cy="1902547"/>
          </a:xfrm>
          <a:prstGeom prst="rect">
            <a:avLst/>
          </a:prstGeom>
        </p:spPr>
      </p:pic>
      <p:pic>
        <p:nvPicPr>
          <p:cNvPr id="4" name="그림 3" descr="신발류, 의류, 댄스, 사람이(가) 표시된 사진&#10;&#10;자동 생성된 설명">
            <a:extLst>
              <a:ext uri="{FF2B5EF4-FFF2-40B4-BE49-F238E27FC236}">
                <a16:creationId xmlns:a16="http://schemas.microsoft.com/office/drawing/2014/main" id="{8B608D85-27D9-62CB-C5D9-E333C4CE06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826" y="917060"/>
            <a:ext cx="2921252" cy="1643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9345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062138B0-9B8A-1F2F-576C-ED3198AFBBD6}"/>
              </a:ext>
            </a:extLst>
          </p:cNvPr>
          <p:cNvSpPr/>
          <p:nvPr/>
        </p:nvSpPr>
        <p:spPr>
          <a:xfrm>
            <a:off x="222250" y="777354"/>
            <a:ext cx="7971136" cy="573358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2E4123D4-BCC7-3164-F4B7-D4BF2F74481B}"/>
              </a:ext>
            </a:extLst>
          </p:cNvPr>
          <p:cNvSpPr/>
          <p:nvPr/>
        </p:nvSpPr>
        <p:spPr>
          <a:xfrm rot="5400000">
            <a:off x="6008705" y="-6021366"/>
            <a:ext cx="174587" cy="12192002"/>
          </a:xfrm>
          <a:prstGeom prst="rect">
            <a:avLst/>
          </a:prstGeom>
          <a:solidFill>
            <a:srgbClr val="39B2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prstClr val="white"/>
              </a:solidFill>
            </a:endParaRPr>
          </a:p>
        </p:txBody>
      </p:sp>
      <p:sp>
        <p:nvSpPr>
          <p:cNvPr id="16" name="Rectangle 4">
            <a:extLst>
              <a:ext uri="{FF2B5EF4-FFF2-40B4-BE49-F238E27FC236}">
                <a16:creationId xmlns:a16="http://schemas.microsoft.com/office/drawing/2014/main" id="{C887EEFA-48C4-C8D1-59AA-43CC16DDE6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-9182"/>
            <a:ext cx="65" cy="32316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4572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ko-Kore-KR" altLang="ko-Kore-K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5" name="직사각형 44">
            <a:extLst>
              <a:ext uri="{FF2B5EF4-FFF2-40B4-BE49-F238E27FC236}">
                <a16:creationId xmlns:a16="http://schemas.microsoft.com/office/drawing/2014/main" id="{883F06F4-22CB-2978-7B36-D62BE3E6A496}"/>
              </a:ext>
            </a:extLst>
          </p:cNvPr>
          <p:cNvSpPr/>
          <p:nvPr/>
        </p:nvSpPr>
        <p:spPr>
          <a:xfrm>
            <a:off x="950095" y="4381624"/>
            <a:ext cx="6515443" cy="211650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031D5B98-0340-D67C-A667-E675255EF5A4}"/>
              </a:ext>
            </a:extLst>
          </p:cNvPr>
          <p:cNvSpPr txBox="1"/>
          <p:nvPr/>
        </p:nvSpPr>
        <p:spPr>
          <a:xfrm>
            <a:off x="1228835" y="4601847"/>
            <a:ext cx="30832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2400" b="1" dirty="0">
                <a:solidFill>
                  <a:srgbClr val="FFDA0B"/>
                </a:solidFill>
              </a:rPr>
              <a:t>X-Rumpus Box</a:t>
            </a:r>
            <a:endParaRPr lang="ko-KR" altLang="en-US" sz="2400" b="1" dirty="0">
              <a:solidFill>
                <a:srgbClr val="FFDA0B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FE7A2A8-2672-E2C5-4971-C2F337AD0FAB}"/>
              </a:ext>
            </a:extLst>
          </p:cNvPr>
          <p:cNvSpPr txBox="1"/>
          <p:nvPr/>
        </p:nvSpPr>
        <p:spPr>
          <a:xfrm>
            <a:off x="1159061" y="5154822"/>
            <a:ext cx="3987339" cy="9618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latinLnBrk="0">
              <a:spcBef>
                <a:spcPts val="500"/>
              </a:spcBef>
              <a:defRPr/>
            </a:pPr>
            <a:r>
              <a:rPr lang="en-GB" altLang="ko-KR" sz="1100" dirty="0">
                <a:solidFill>
                  <a:schemeClr val="bg1"/>
                </a:solidFill>
                <a:cs typeface="Arial"/>
              </a:rPr>
              <a:t>&lt;X-Rumpus Box&gt; </a:t>
            </a:r>
            <a:r>
              <a:rPr lang="ko-KR" altLang="en-US" sz="1100" dirty="0">
                <a:solidFill>
                  <a:schemeClr val="bg1"/>
                </a:solidFill>
                <a:cs typeface="Arial"/>
              </a:rPr>
              <a:t>는 바닥과 벽면을 포함한 </a:t>
            </a:r>
            <a:r>
              <a:rPr lang="en-US" altLang="ko-KR" sz="1100" dirty="0">
                <a:solidFill>
                  <a:schemeClr val="bg1"/>
                </a:solidFill>
                <a:cs typeface="Arial"/>
              </a:rPr>
              <a:t>5</a:t>
            </a:r>
            <a:r>
              <a:rPr lang="ko-KR" altLang="en-US" sz="1100" dirty="0">
                <a:solidFill>
                  <a:schemeClr val="bg1"/>
                </a:solidFill>
                <a:cs typeface="Arial"/>
              </a:rPr>
              <a:t>면에서 </a:t>
            </a:r>
            <a:endParaRPr lang="en-US" altLang="ko-KR" sz="1100" dirty="0">
              <a:solidFill>
                <a:schemeClr val="bg1"/>
              </a:solidFill>
              <a:cs typeface="Arial"/>
            </a:endParaRPr>
          </a:p>
          <a:p>
            <a:pPr algn="just" latinLnBrk="0">
              <a:spcBef>
                <a:spcPts val="500"/>
              </a:spcBef>
              <a:defRPr/>
            </a:pPr>
            <a:r>
              <a:rPr lang="ko-KR" altLang="en-US" sz="1100" dirty="0">
                <a:solidFill>
                  <a:schemeClr val="bg1"/>
                </a:solidFill>
                <a:cs typeface="Arial"/>
              </a:rPr>
              <a:t>확장 현실 상호작용을 구현할 수 있는 공간으로</a:t>
            </a:r>
            <a:r>
              <a:rPr lang="en-US" altLang="ko-KR" sz="1100" dirty="0">
                <a:solidFill>
                  <a:schemeClr val="bg1"/>
                </a:solidFill>
                <a:cs typeface="Arial"/>
              </a:rPr>
              <a:t>,</a:t>
            </a:r>
            <a:r>
              <a:rPr lang="ko-KR" altLang="en-US" sz="1100" dirty="0">
                <a:solidFill>
                  <a:schemeClr val="bg1"/>
                </a:solidFill>
                <a:cs typeface="Arial"/>
              </a:rPr>
              <a:t> </a:t>
            </a:r>
            <a:endParaRPr lang="en-US" altLang="ko-KR" sz="1100" dirty="0">
              <a:solidFill>
                <a:schemeClr val="bg1"/>
              </a:solidFill>
              <a:cs typeface="Arial"/>
            </a:endParaRPr>
          </a:p>
          <a:p>
            <a:pPr algn="just" latinLnBrk="0">
              <a:spcBef>
                <a:spcPts val="500"/>
              </a:spcBef>
              <a:defRPr/>
            </a:pPr>
            <a:r>
              <a:rPr lang="en-US" altLang="ko-KR" sz="1100" dirty="0">
                <a:solidFill>
                  <a:schemeClr val="bg1"/>
                </a:solidFill>
                <a:cs typeface="Arial"/>
              </a:rPr>
              <a:t>LiDAR</a:t>
            </a:r>
            <a:r>
              <a:rPr lang="ko-KR" altLang="en-US" sz="1100" dirty="0">
                <a:solidFill>
                  <a:schemeClr val="bg1"/>
                </a:solidFill>
                <a:cs typeface="Arial"/>
              </a:rPr>
              <a:t> 센서로 공간 내 사람의 행동과 제스처를 인식하고</a:t>
            </a:r>
            <a:r>
              <a:rPr lang="en-US" altLang="ko-KR" sz="1100" dirty="0">
                <a:solidFill>
                  <a:schemeClr val="bg1"/>
                </a:solidFill>
                <a:cs typeface="Arial"/>
              </a:rPr>
              <a:t>, </a:t>
            </a:r>
          </a:p>
          <a:p>
            <a:pPr algn="just" latinLnBrk="0">
              <a:spcBef>
                <a:spcPts val="500"/>
              </a:spcBef>
              <a:defRPr/>
            </a:pPr>
            <a:r>
              <a:rPr lang="en-US" altLang="ko-KR" sz="1100" dirty="0">
                <a:solidFill>
                  <a:schemeClr val="bg1"/>
                </a:solidFill>
                <a:cs typeface="Arial"/>
              </a:rPr>
              <a:t>3D</a:t>
            </a:r>
            <a:r>
              <a:rPr lang="ko-KR" altLang="en-US" sz="1100" dirty="0">
                <a:solidFill>
                  <a:schemeClr val="bg1"/>
                </a:solidFill>
                <a:cs typeface="Arial"/>
              </a:rPr>
              <a:t> 음향 시스템들을 활용해 몰입형 </a:t>
            </a:r>
            <a:r>
              <a:rPr lang="en-US" altLang="ko-KR" sz="1100" dirty="0">
                <a:solidFill>
                  <a:schemeClr val="bg1"/>
                </a:solidFill>
                <a:cs typeface="Arial"/>
              </a:rPr>
              <a:t>XR</a:t>
            </a:r>
            <a:r>
              <a:rPr lang="ko-KR" altLang="en-US" sz="1100" dirty="0">
                <a:solidFill>
                  <a:schemeClr val="bg1"/>
                </a:solidFill>
                <a:cs typeface="Arial"/>
              </a:rPr>
              <a:t> 콘텐츠 체험이 가능합니다</a:t>
            </a:r>
            <a:r>
              <a:rPr lang="en-US" altLang="ko-KR" sz="1100" dirty="0">
                <a:solidFill>
                  <a:schemeClr val="bg1"/>
                </a:solidFill>
                <a:cs typeface="Arial"/>
              </a:rPr>
              <a:t>.</a:t>
            </a:r>
          </a:p>
        </p:txBody>
      </p:sp>
      <p:sp>
        <p:nvSpPr>
          <p:cNvPr id="50" name="직사각형 49">
            <a:extLst>
              <a:ext uri="{FF2B5EF4-FFF2-40B4-BE49-F238E27FC236}">
                <a16:creationId xmlns:a16="http://schemas.microsoft.com/office/drawing/2014/main" id="{1D201253-1774-F017-531D-C85ADE3A3F34}"/>
              </a:ext>
            </a:extLst>
          </p:cNvPr>
          <p:cNvSpPr/>
          <p:nvPr/>
        </p:nvSpPr>
        <p:spPr>
          <a:xfrm>
            <a:off x="5045980" y="5317249"/>
            <a:ext cx="2096863" cy="434635"/>
          </a:xfrm>
          <a:prstGeom prst="rect">
            <a:avLst/>
          </a:prstGeom>
          <a:solidFill>
            <a:srgbClr val="D4005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/>
              <a:t>X-Rumpus</a:t>
            </a:r>
            <a:r>
              <a:rPr lang="ko-KR" altLang="en-US" dirty="0"/>
              <a:t> </a:t>
            </a:r>
            <a:r>
              <a:rPr lang="en-US" altLang="ko-KR" dirty="0"/>
              <a:t>Box</a:t>
            </a:r>
            <a:r>
              <a:rPr lang="ko-KR" altLang="en-US" dirty="0"/>
              <a:t> </a:t>
            </a:r>
            <a:r>
              <a:rPr lang="en-US" altLang="ko-KR" dirty="0"/>
              <a:t>&gt;</a:t>
            </a:r>
            <a:endParaRPr lang="ko-KR" altLang="en-US" dirty="0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E1FD685B-A49A-A11F-B4C0-A625A16A5A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950095" y="741376"/>
            <a:ext cx="6515443" cy="3664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5448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062138B0-9B8A-1F2F-576C-ED3198AFBBD6}"/>
              </a:ext>
            </a:extLst>
          </p:cNvPr>
          <p:cNvSpPr/>
          <p:nvPr/>
        </p:nvSpPr>
        <p:spPr>
          <a:xfrm>
            <a:off x="222250" y="777354"/>
            <a:ext cx="7971136" cy="398491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2E4123D4-BCC7-3164-F4B7-D4BF2F74481B}"/>
              </a:ext>
            </a:extLst>
          </p:cNvPr>
          <p:cNvSpPr/>
          <p:nvPr/>
        </p:nvSpPr>
        <p:spPr>
          <a:xfrm rot="5400000">
            <a:off x="6008705" y="-6021366"/>
            <a:ext cx="174587" cy="12192002"/>
          </a:xfrm>
          <a:prstGeom prst="rect">
            <a:avLst/>
          </a:prstGeom>
          <a:solidFill>
            <a:srgbClr val="39B2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prstClr val="white"/>
              </a:solidFill>
            </a:endParaRPr>
          </a:p>
        </p:txBody>
      </p:sp>
      <p:sp>
        <p:nvSpPr>
          <p:cNvPr id="21" name="직사각형 20">
            <a:extLst>
              <a:ext uri="{FF2B5EF4-FFF2-40B4-BE49-F238E27FC236}">
                <a16:creationId xmlns:a16="http://schemas.microsoft.com/office/drawing/2014/main" id="{6E7C0202-E836-6DD8-0EC2-497693CA9173}"/>
              </a:ext>
            </a:extLst>
          </p:cNvPr>
          <p:cNvSpPr/>
          <p:nvPr/>
        </p:nvSpPr>
        <p:spPr>
          <a:xfrm>
            <a:off x="737118" y="1041293"/>
            <a:ext cx="6979298" cy="1819889"/>
          </a:xfrm>
          <a:prstGeom prst="rect">
            <a:avLst/>
          </a:prstGeom>
          <a:solidFill>
            <a:srgbClr val="FFDA0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6" name="Rectangle 4">
            <a:extLst>
              <a:ext uri="{FF2B5EF4-FFF2-40B4-BE49-F238E27FC236}">
                <a16:creationId xmlns:a16="http://schemas.microsoft.com/office/drawing/2014/main" id="{C887EEFA-48C4-C8D1-59AA-43CC16DDE6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-9182"/>
            <a:ext cx="65" cy="32316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4572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ko-Kore-KR" altLang="ko-Kore-K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28DDD56F-9485-4EBE-36E3-5E12B7B844DD}"/>
              </a:ext>
            </a:extLst>
          </p:cNvPr>
          <p:cNvSpPr/>
          <p:nvPr/>
        </p:nvSpPr>
        <p:spPr>
          <a:xfrm>
            <a:off x="3741576" y="1298964"/>
            <a:ext cx="2687216" cy="12409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82CCA81-9ED1-ED06-7B21-7A9D2C4D85D6}"/>
              </a:ext>
            </a:extLst>
          </p:cNvPr>
          <p:cNvSpPr txBox="1"/>
          <p:nvPr/>
        </p:nvSpPr>
        <p:spPr>
          <a:xfrm>
            <a:off x="3931699" y="1472413"/>
            <a:ext cx="3618506" cy="8771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dirty="0" err="1"/>
              <a:t>쉐어박스</a:t>
            </a:r>
            <a:endParaRPr lang="en-US" altLang="ko-KR" dirty="0"/>
          </a:p>
          <a:p>
            <a:r>
              <a:rPr lang="en-US" altLang="ko-KR" sz="1100" dirty="0"/>
              <a:t>0531m@ssharebox.com</a:t>
            </a:r>
          </a:p>
          <a:p>
            <a:r>
              <a:rPr lang="en-US" altLang="ko-KR" sz="1100" dirty="0"/>
              <a:t>02-762-1998</a:t>
            </a:r>
          </a:p>
          <a:p>
            <a:r>
              <a:rPr lang="ko-KR" altLang="en-US" sz="1100" dirty="0"/>
              <a:t>대전시 유성구 </a:t>
            </a:r>
            <a:r>
              <a:rPr lang="ko-KR" altLang="en-US" sz="1100" dirty="0" err="1"/>
              <a:t>가정로</a:t>
            </a:r>
            <a:r>
              <a:rPr lang="ko-KR" altLang="en-US" sz="1100" dirty="0"/>
              <a:t> </a:t>
            </a:r>
            <a:r>
              <a:rPr lang="en-US" altLang="ko-KR" sz="1100" dirty="0"/>
              <a:t>218 </a:t>
            </a:r>
            <a:r>
              <a:rPr lang="ko-KR" altLang="en-US" sz="1100" dirty="0" err="1"/>
              <a:t>융합기술연구생산센터</a:t>
            </a:r>
            <a:r>
              <a:rPr lang="ko-KR" altLang="en-US" sz="1100" dirty="0"/>
              <a:t> </a:t>
            </a:r>
            <a:r>
              <a:rPr lang="en-US" altLang="ko-KR" sz="1100" dirty="0"/>
              <a:t>203-3</a:t>
            </a:r>
            <a:r>
              <a:rPr lang="ko-KR" altLang="en-US" sz="1100" dirty="0"/>
              <a:t>호</a:t>
            </a: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23042594-F4DF-1A63-671B-F12F65D799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1576" y="1689463"/>
            <a:ext cx="265786" cy="710689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B1965861-6EF3-8B20-CDE9-38C41E65A3CC}"/>
              </a:ext>
            </a:extLst>
          </p:cNvPr>
          <p:cNvSpPr/>
          <p:nvPr/>
        </p:nvSpPr>
        <p:spPr>
          <a:xfrm>
            <a:off x="222250" y="3222794"/>
            <a:ext cx="7971136" cy="153947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5A1DD5D-2204-5B31-3CF9-CB53857A574E}"/>
              </a:ext>
            </a:extLst>
          </p:cNvPr>
          <p:cNvSpPr txBox="1"/>
          <p:nvPr/>
        </p:nvSpPr>
        <p:spPr>
          <a:xfrm>
            <a:off x="2922343" y="3742667"/>
            <a:ext cx="47903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dirty="0" err="1">
                <a:solidFill>
                  <a:schemeClr val="bg1"/>
                </a:solidFill>
                <a:latin typeface="a타이틀고딕4" panose="02020600000000000000" pitchFamily="18" charset="-127"/>
                <a:ea typeface="a타이틀고딕4" panose="02020600000000000000" pitchFamily="18" charset="-127"/>
              </a:rPr>
              <a:t>쉐어박스</a:t>
            </a:r>
            <a:r>
              <a:rPr lang="ko-KR" altLang="en-US" sz="2400" dirty="0">
                <a:solidFill>
                  <a:schemeClr val="bg1"/>
                </a:solidFill>
                <a:latin typeface="a타이틀고딕4" panose="02020600000000000000" pitchFamily="18" charset="-127"/>
                <a:ea typeface="a타이틀고딕4" panose="02020600000000000000" pitchFamily="18" charset="-127"/>
              </a:rPr>
              <a:t> 서비스 </a:t>
            </a:r>
            <a:r>
              <a:rPr lang="ko-KR" altLang="en-US" sz="2400" dirty="0" err="1">
                <a:solidFill>
                  <a:schemeClr val="bg1"/>
                </a:solidFill>
                <a:latin typeface="a타이틀고딕4" panose="02020600000000000000" pitchFamily="18" charset="-127"/>
                <a:ea typeface="a타이틀고딕4" panose="02020600000000000000" pitchFamily="18" charset="-127"/>
              </a:rPr>
              <a:t>보러가기</a:t>
            </a:r>
            <a:endParaRPr lang="en-US" altLang="ko-KR" sz="2400" dirty="0">
              <a:solidFill>
                <a:schemeClr val="bg1"/>
              </a:solidFill>
              <a:latin typeface="a타이틀고딕4" panose="02020600000000000000" pitchFamily="18" charset="-127"/>
              <a:ea typeface="a타이틀고딕4" panose="02020600000000000000" pitchFamily="18" charset="-127"/>
            </a:endParaRP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1904CA26-A067-F443-CE90-EC3CEA9905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1748" y="3554399"/>
            <a:ext cx="1438275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그림 2" descr="그래픽, 폰트, 그래픽 디자인, 다채로움이(가) 표시된 사진&#10;&#10;자동 생성된 설명">
            <a:extLst>
              <a:ext uri="{FF2B5EF4-FFF2-40B4-BE49-F238E27FC236}">
                <a16:creationId xmlns:a16="http://schemas.microsoft.com/office/drawing/2014/main" id="{5F7EE8CC-E9E1-0AD4-886B-7B7A40A798B8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394" y="1564368"/>
            <a:ext cx="2427036" cy="784179"/>
          </a:xfrm>
          <a:prstGeom prst="rect">
            <a:avLst/>
          </a:prstGeom>
        </p:spPr>
      </p:pic>
      <p:pic>
        <p:nvPicPr>
          <p:cNvPr id="4" name="그림 3" descr="그래픽, 폰트, 그래픽 디자인, 다채로움이(가) 표시된 사진&#10;&#10;자동 생성된 설명">
            <a:extLst>
              <a:ext uri="{FF2B5EF4-FFF2-40B4-BE49-F238E27FC236}">
                <a16:creationId xmlns:a16="http://schemas.microsoft.com/office/drawing/2014/main" id="{2C28465F-1D12-945D-2977-854D59802E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949" y="3675543"/>
            <a:ext cx="1844346" cy="595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4037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사용자 지정 1">
      <a:majorFont>
        <a:latin typeface="a타이틀고딕5"/>
        <a:ea typeface="a타이틀고딕5"/>
        <a:cs typeface=""/>
      </a:majorFont>
      <a:minorFont>
        <a:latin typeface="a타이틀고딕2"/>
        <a:ea typeface="a타이틀고딕2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1362</TotalTime>
  <Words>457</Words>
  <Application>Microsoft Office PowerPoint</Application>
  <PresentationFormat>와이드스크린</PresentationFormat>
  <Paragraphs>73</Paragraphs>
  <Slides>7</Slides>
  <Notes>1</Notes>
  <HiddenSlides>0</HiddenSlides>
  <MMClips>0</MMClips>
  <ScaleCrop>false</ScaleCrop>
  <HeadingPairs>
    <vt:vector size="6" baseType="variant">
      <vt:variant>
        <vt:lpstr>사용한 글꼴</vt:lpstr>
      </vt:variant>
      <vt:variant>
        <vt:i4>7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7</vt:i4>
      </vt:variant>
    </vt:vector>
  </HeadingPairs>
  <TitlesOfParts>
    <vt:vector size="15" baseType="lpstr">
      <vt:lpstr>a타이틀고딕2</vt:lpstr>
      <vt:lpstr>a타이틀고딕4</vt:lpstr>
      <vt:lpstr>a타이틀고딕5</vt:lpstr>
      <vt:lpstr>나눔바른고딕</vt:lpstr>
      <vt:lpstr>Arial</vt:lpstr>
      <vt:lpstr>Wingdings</vt:lpstr>
      <vt:lpstr>맑은 고딕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조 혜원</dc:creator>
  <cp:lastModifiedBy>안 은영</cp:lastModifiedBy>
  <cp:revision>114</cp:revision>
  <dcterms:created xsi:type="dcterms:W3CDTF">2023-11-09T02:02:26Z</dcterms:created>
  <dcterms:modified xsi:type="dcterms:W3CDTF">2023-11-15T06:36:52Z</dcterms:modified>
</cp:coreProperties>
</file>