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</p:sldMasterIdLst>
  <p:notesMasterIdLst>
    <p:notesMasterId r:id="rId66"/>
  </p:notesMasterIdLst>
  <p:handoutMasterIdLst>
    <p:handoutMasterId r:id="rId67"/>
  </p:handoutMasterIdLst>
  <p:sldIdLst>
    <p:sldId id="1063" r:id="rId5"/>
    <p:sldId id="1067" r:id="rId6"/>
    <p:sldId id="1244" r:id="rId7"/>
    <p:sldId id="1068" r:id="rId8"/>
    <p:sldId id="1094" r:id="rId9"/>
    <p:sldId id="1193" r:id="rId10"/>
    <p:sldId id="1194" r:id="rId11"/>
    <p:sldId id="1195" r:id="rId12"/>
    <p:sldId id="1196" r:id="rId13"/>
    <p:sldId id="1197" r:id="rId14"/>
    <p:sldId id="1198" r:id="rId15"/>
    <p:sldId id="1199" r:id="rId16"/>
    <p:sldId id="1200" r:id="rId17"/>
    <p:sldId id="1201" r:id="rId18"/>
    <p:sldId id="1202" r:id="rId19"/>
    <p:sldId id="1203" r:id="rId20"/>
    <p:sldId id="1204" r:id="rId21"/>
    <p:sldId id="1205" r:id="rId22"/>
    <p:sldId id="1206" r:id="rId23"/>
    <p:sldId id="1207" r:id="rId24"/>
    <p:sldId id="1208" r:id="rId25"/>
    <p:sldId id="1209" r:id="rId26"/>
    <p:sldId id="1210" r:id="rId27"/>
    <p:sldId id="1248" r:id="rId28"/>
    <p:sldId id="1249" r:id="rId29"/>
    <p:sldId id="1211" r:id="rId30"/>
    <p:sldId id="1212" r:id="rId31"/>
    <p:sldId id="1213" r:id="rId32"/>
    <p:sldId id="1214" r:id="rId33"/>
    <p:sldId id="1215" r:id="rId34"/>
    <p:sldId id="1216" r:id="rId35"/>
    <p:sldId id="1217" r:id="rId36"/>
    <p:sldId id="1218" r:id="rId37"/>
    <p:sldId id="1219" r:id="rId38"/>
    <p:sldId id="1220" r:id="rId39"/>
    <p:sldId id="1221" r:id="rId40"/>
    <p:sldId id="1222" r:id="rId41"/>
    <p:sldId id="1223" r:id="rId42"/>
    <p:sldId id="1224" r:id="rId43"/>
    <p:sldId id="1225" r:id="rId44"/>
    <p:sldId id="1226" r:id="rId45"/>
    <p:sldId id="1227" r:id="rId46"/>
    <p:sldId id="1228" r:id="rId47"/>
    <p:sldId id="1229" r:id="rId48"/>
    <p:sldId id="1230" r:id="rId49"/>
    <p:sldId id="1231" r:id="rId50"/>
    <p:sldId id="1232" r:id="rId51"/>
    <p:sldId id="1233" r:id="rId52"/>
    <p:sldId id="1245" r:id="rId53"/>
    <p:sldId id="1246" r:id="rId54"/>
    <p:sldId id="1247" r:id="rId55"/>
    <p:sldId id="1235" r:id="rId56"/>
    <p:sldId id="1236" r:id="rId57"/>
    <p:sldId id="1237" r:id="rId58"/>
    <p:sldId id="1238" r:id="rId59"/>
    <p:sldId id="1239" r:id="rId60"/>
    <p:sldId id="1240" r:id="rId61"/>
    <p:sldId id="1241" r:id="rId62"/>
    <p:sldId id="1242" r:id="rId63"/>
    <p:sldId id="1243" r:id="rId64"/>
    <p:sldId id="1060" r:id="rId65"/>
  </p:sldIdLst>
  <p:sldSz cx="13439775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강의안 양식" id="{DBA89EE6-4A93-42FA-8E36-3DED3AF8537D}">
          <p14:sldIdLst>
            <p14:sldId id="1063"/>
            <p14:sldId id="1067"/>
            <p14:sldId id="1244"/>
            <p14:sldId id="1068"/>
            <p14:sldId id="1094"/>
            <p14:sldId id="1193"/>
            <p14:sldId id="1194"/>
            <p14:sldId id="1195"/>
            <p14:sldId id="1196"/>
            <p14:sldId id="1197"/>
            <p14:sldId id="1198"/>
            <p14:sldId id="1199"/>
            <p14:sldId id="1200"/>
            <p14:sldId id="1201"/>
            <p14:sldId id="1202"/>
            <p14:sldId id="1203"/>
            <p14:sldId id="1204"/>
            <p14:sldId id="1205"/>
            <p14:sldId id="1206"/>
            <p14:sldId id="1207"/>
            <p14:sldId id="1208"/>
            <p14:sldId id="1209"/>
            <p14:sldId id="1210"/>
            <p14:sldId id="1248"/>
            <p14:sldId id="1249"/>
            <p14:sldId id="1211"/>
            <p14:sldId id="1212"/>
            <p14:sldId id="1213"/>
            <p14:sldId id="1214"/>
            <p14:sldId id="1215"/>
            <p14:sldId id="1216"/>
            <p14:sldId id="1217"/>
            <p14:sldId id="1218"/>
            <p14:sldId id="1219"/>
            <p14:sldId id="1220"/>
            <p14:sldId id="1221"/>
            <p14:sldId id="1222"/>
            <p14:sldId id="1223"/>
            <p14:sldId id="1224"/>
            <p14:sldId id="1225"/>
            <p14:sldId id="1226"/>
            <p14:sldId id="1227"/>
            <p14:sldId id="1228"/>
            <p14:sldId id="1229"/>
            <p14:sldId id="1230"/>
            <p14:sldId id="1231"/>
            <p14:sldId id="1232"/>
            <p14:sldId id="1233"/>
            <p14:sldId id="1245"/>
            <p14:sldId id="1246"/>
            <p14:sldId id="1247"/>
            <p14:sldId id="1235"/>
            <p14:sldId id="1236"/>
            <p14:sldId id="1237"/>
            <p14:sldId id="1238"/>
            <p14:sldId id="1239"/>
            <p14:sldId id="1240"/>
            <p14:sldId id="1241"/>
            <p14:sldId id="1242"/>
            <p14:sldId id="1243"/>
            <p14:sldId id="10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608" userDrawn="1">
          <p15:clr>
            <a:srgbClr val="A4A3A4"/>
          </p15:clr>
        </p15:guide>
        <p15:guide id="2" pos="4233" userDrawn="1">
          <p15:clr>
            <a:srgbClr val="A4A3A4"/>
          </p15:clr>
        </p15:guide>
        <p15:guide id="3" orient="horz" pos="499" userDrawn="1">
          <p15:clr>
            <a:srgbClr val="A4A3A4"/>
          </p15:clr>
        </p15:guide>
        <p15:guide id="4" pos="468" userDrawn="1">
          <p15:clr>
            <a:srgbClr val="A4A3A4"/>
          </p15:clr>
        </p15:guide>
        <p15:guide id="6" orient="horz" pos="4377" userDrawn="1">
          <p15:clr>
            <a:srgbClr val="A4A3A4"/>
          </p15:clr>
        </p15:guide>
        <p15:guide id="7" orient="horz" pos="703" userDrawn="1">
          <p15:clr>
            <a:srgbClr val="A4A3A4"/>
          </p15:clr>
        </p15:guide>
        <p15:guide id="8" orient="horz" pos="1655" userDrawn="1">
          <p15:clr>
            <a:srgbClr val="A4A3A4"/>
          </p15:clr>
        </p15:guide>
        <p15:guide id="9" pos="79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이승원" initials="이" lastIdx="1" clrIdx="0">
    <p:extLst>
      <p:ext uri="{19B8F6BF-5375-455C-9EA6-DF929625EA0E}">
        <p15:presenceInfo xmlns:p15="http://schemas.microsoft.com/office/powerpoint/2012/main" userId="S-1-5-21-2850898115-221043819-1427585014-5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34"/>
    <a:srgbClr val="FDEAEC"/>
    <a:srgbClr val="EE3042"/>
    <a:srgbClr val="9CAAAF"/>
    <a:srgbClr val="E2E2E2"/>
    <a:srgbClr val="908070"/>
    <a:srgbClr val="404040"/>
    <a:srgbClr val="FFFFFE"/>
    <a:srgbClr val="FFFFFF"/>
    <a:srgbClr val="BF3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91" autoAdjust="0"/>
    <p:restoredTop sz="90862" autoAdjust="0"/>
  </p:normalViewPr>
  <p:slideViewPr>
    <p:cSldViewPr snapToGrid="0">
      <p:cViewPr>
        <p:scale>
          <a:sx n="124" d="100"/>
          <a:sy n="124" d="100"/>
        </p:scale>
        <p:origin x="96" y="-918"/>
      </p:cViewPr>
      <p:guideLst>
        <p:guide orient="horz" pos="2608"/>
        <p:guide pos="4233"/>
        <p:guide orient="horz" pos="499"/>
        <p:guide pos="468"/>
        <p:guide orient="horz" pos="4377"/>
        <p:guide orient="horz" pos="703"/>
        <p:guide orient="horz" pos="1655"/>
        <p:guide pos="79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3362"/>
    </p:cViewPr>
  </p:sorterViewPr>
  <p:notesViewPr>
    <p:cSldViewPr snapToGrid="0" showGuides="1">
      <p:cViewPr varScale="1">
        <p:scale>
          <a:sx n="85" d="100"/>
          <a:sy n="85" d="100"/>
        </p:scale>
        <p:origin x="38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commentAuthors" Target="commentAuthors.xml"/><Relationship Id="rId7" Type="http://schemas.openxmlformats.org/officeDocument/2006/relationships/slide" Target="slides/slide3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FEF801AC-CCA2-4210-8AB2-63C3540FC5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4EF56D8-F4B2-4D44-BA6B-45CD2D2D5C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8B034-0658-4551-BA58-4A3C1DEF8121}" type="datetimeFigureOut">
              <a:rPr lang="ko-KR" altLang="en-US" smtClean="0">
                <a:latin typeface="Pretendard Light" panose="02000403000000020004" pitchFamily="50" charset="-127"/>
                <a:ea typeface="Pretendard Light" panose="02000403000000020004" pitchFamily="50" charset="-127"/>
              </a:rPr>
              <a:t>2025-09-19</a:t>
            </a:fld>
            <a:endParaRPr lang="ko-KR" altLang="en-US" dirty="0"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23449FC-6C65-453B-A35B-5B1BE2464E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709B436-870A-482B-A003-688511D822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702FD-9617-468A-9F32-2661A663BA16}" type="slidenum">
              <a:rPr lang="ko-KR" altLang="en-US" smtClean="0">
                <a:latin typeface="Pretendard Light" panose="02000403000000020004" pitchFamily="50" charset="-127"/>
                <a:ea typeface="Pretendard Light" panose="02000403000000020004" pitchFamily="50" charset="-127"/>
              </a:rPr>
              <a:t>‹#›</a:t>
            </a:fld>
            <a:endParaRPr lang="ko-KR" altLang="en-US" dirty="0"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143010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retendard Light" panose="02000403000000020004" pitchFamily="50" charset="-127"/>
                <a:ea typeface="Pretendard Light" panose="0200040300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retendard Light" panose="02000403000000020004" pitchFamily="50" charset="-127"/>
                <a:ea typeface="Pretendard Light" panose="02000403000000020004" pitchFamily="50" charset="-127"/>
              </a:defRPr>
            </a:lvl1pPr>
          </a:lstStyle>
          <a:p>
            <a:fld id="{7B70CA76-1719-474E-8B86-279EB73F3D54}" type="datetimeFigureOut">
              <a:rPr lang="ko-KR" altLang="en-US" smtClean="0"/>
              <a:pPr/>
              <a:t>2025-09-19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retendard Light" panose="02000403000000020004" pitchFamily="50" charset="-127"/>
                <a:ea typeface="Pretendard Light" panose="0200040300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retendard Light" panose="02000403000000020004" pitchFamily="50" charset="-127"/>
                <a:ea typeface="Pretendard Light" panose="02000403000000020004" pitchFamily="50" charset="-127"/>
              </a:defRPr>
            </a:lvl1pPr>
          </a:lstStyle>
          <a:p>
            <a:fld id="{63101008-785E-488E-A155-1C681F3C912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53338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95478" rtl="0" eaLnBrk="1" latinLnBrk="1" hangingPunct="1">
      <a:defRPr sz="1306" kern="1200">
        <a:solidFill>
          <a:schemeClr val="tx1"/>
        </a:solidFill>
        <a:latin typeface="Pretendard Light" panose="02000403000000020004" pitchFamily="50" charset="-127"/>
        <a:ea typeface="Pretendard Light" panose="02000403000000020004" pitchFamily="50" charset="-127"/>
        <a:cs typeface="+mn-cs"/>
      </a:defRPr>
    </a:lvl1pPr>
    <a:lvl2pPr marL="497739" algn="l" defTabSz="995478" rtl="0" eaLnBrk="1" latinLnBrk="1" hangingPunct="1">
      <a:defRPr sz="1306" kern="1200">
        <a:solidFill>
          <a:schemeClr val="tx1"/>
        </a:solidFill>
        <a:latin typeface="Pretendard Light" panose="02000403000000020004" pitchFamily="50" charset="-127"/>
        <a:ea typeface="Pretendard Light" panose="02000403000000020004" pitchFamily="50" charset="-127"/>
        <a:cs typeface="+mn-cs"/>
      </a:defRPr>
    </a:lvl2pPr>
    <a:lvl3pPr marL="995478" algn="l" defTabSz="995478" rtl="0" eaLnBrk="1" latinLnBrk="1" hangingPunct="1">
      <a:defRPr sz="1306" kern="1200">
        <a:solidFill>
          <a:schemeClr val="tx1"/>
        </a:solidFill>
        <a:latin typeface="Pretendard Light" panose="02000403000000020004" pitchFamily="50" charset="-127"/>
        <a:ea typeface="Pretendard Light" panose="02000403000000020004" pitchFamily="50" charset="-127"/>
        <a:cs typeface="+mn-cs"/>
      </a:defRPr>
    </a:lvl3pPr>
    <a:lvl4pPr marL="1493217" algn="l" defTabSz="995478" rtl="0" eaLnBrk="1" latinLnBrk="1" hangingPunct="1">
      <a:defRPr sz="1306" kern="1200">
        <a:solidFill>
          <a:schemeClr val="tx1"/>
        </a:solidFill>
        <a:latin typeface="Pretendard Light" panose="02000403000000020004" pitchFamily="50" charset="-127"/>
        <a:ea typeface="Pretendard Light" panose="02000403000000020004" pitchFamily="50" charset="-127"/>
        <a:cs typeface="+mn-cs"/>
      </a:defRPr>
    </a:lvl4pPr>
    <a:lvl5pPr marL="1990957" algn="l" defTabSz="995478" rtl="0" eaLnBrk="1" latinLnBrk="1" hangingPunct="1">
      <a:defRPr sz="1306" kern="1200">
        <a:solidFill>
          <a:schemeClr val="tx1"/>
        </a:solidFill>
        <a:latin typeface="Pretendard Light" panose="02000403000000020004" pitchFamily="50" charset="-127"/>
        <a:ea typeface="Pretendard Light" panose="02000403000000020004" pitchFamily="50" charset="-127"/>
        <a:cs typeface="+mn-cs"/>
      </a:defRPr>
    </a:lvl5pPr>
    <a:lvl6pPr marL="2488695" algn="l" defTabSz="995478" rtl="0" eaLnBrk="1" latinLnBrk="1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435" algn="l" defTabSz="995478" rtl="0" eaLnBrk="1" latinLnBrk="1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174" algn="l" defTabSz="995478" rtl="0" eaLnBrk="1" latinLnBrk="1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1914" algn="l" defTabSz="995478" rtl="0" eaLnBrk="1" latinLnBrk="1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2956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협력사 결정 로직은 배송형태보다는 간단하다고 볼 수 있는데요</a:t>
            </a:r>
            <a:r>
              <a:rPr lang="en-US" altLang="ko-KR" dirty="0"/>
              <a:t>. </a:t>
            </a:r>
            <a:r>
              <a:rPr lang="ko-KR" altLang="en-US" dirty="0"/>
              <a:t>먼저 영업마스터 상의 지정협력사가 있는지를 바라보고</a:t>
            </a:r>
            <a:r>
              <a:rPr lang="en-US" altLang="ko-KR" dirty="0"/>
              <a:t>,</a:t>
            </a:r>
          </a:p>
          <a:p>
            <a:r>
              <a:rPr lang="ko-KR" altLang="en-US" dirty="0" err="1"/>
              <a:t>선입고</a:t>
            </a:r>
            <a:r>
              <a:rPr lang="ko-KR" altLang="en-US" dirty="0"/>
              <a:t> 여부와 구매지정협력사 정보 등을 본 뒤에 협력사의 </a:t>
            </a:r>
            <a:r>
              <a:rPr lang="ko-KR" altLang="en-US" dirty="0" err="1"/>
              <a:t>자차배송가능권역을</a:t>
            </a:r>
            <a:r>
              <a:rPr lang="ko-KR" altLang="en-US" dirty="0"/>
              <a:t> 보게 됩니다</a:t>
            </a:r>
            <a:r>
              <a:rPr lang="en-US" altLang="ko-KR" dirty="0"/>
              <a:t>. </a:t>
            </a:r>
            <a:r>
              <a:rPr lang="ko-KR" altLang="en-US" dirty="0"/>
              <a:t>그 뒤에 여기 보이시는 협력사 결정 우선순위를 순서대로 본 뒤에 협력사를 결정하게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협력사 결정 로직의 </a:t>
            </a:r>
            <a:r>
              <a:rPr lang="en-US" altLang="ko-KR" dirty="0"/>
              <a:t>1</a:t>
            </a:r>
            <a:r>
              <a:rPr lang="ko-KR" altLang="en-US" dirty="0"/>
              <a:t>순위는 흔히들 매입가라고 생각하시지만 사실 </a:t>
            </a:r>
            <a:r>
              <a:rPr lang="ko-KR" altLang="en-US" dirty="0" err="1"/>
              <a:t>최소주문수량입니다</a:t>
            </a:r>
            <a:r>
              <a:rPr lang="en-US" altLang="ko-KR" dirty="0"/>
              <a:t>. </a:t>
            </a:r>
            <a:r>
              <a:rPr lang="ko-KR" altLang="en-US" dirty="0"/>
              <a:t>아무래도 단가가 싸더라도 고객 주문 수량과 조건이 일치하지 않으면 의미가 없기 때문에 해당 조건이 </a:t>
            </a:r>
            <a:r>
              <a:rPr lang="en-US" altLang="ko-KR" dirty="0"/>
              <a:t>1</a:t>
            </a:r>
            <a:r>
              <a:rPr lang="ko-KR" altLang="en-US" dirty="0"/>
              <a:t>순위입니다</a:t>
            </a:r>
            <a:r>
              <a:rPr lang="en-US" altLang="ko-KR" dirty="0"/>
              <a:t>. </a:t>
            </a:r>
            <a:r>
              <a:rPr lang="ko-KR" altLang="en-US" dirty="0"/>
              <a:t>그 다음 우선순위로는 배송 가능 여부입니다</a:t>
            </a:r>
            <a:r>
              <a:rPr lang="en-US" altLang="ko-KR" dirty="0"/>
              <a:t>. </a:t>
            </a:r>
            <a:r>
              <a:rPr lang="ko-KR" altLang="en-US" dirty="0"/>
              <a:t>배송가능여부는 협력사 결정 이전에 배송형태가 결정되고</a:t>
            </a:r>
            <a:r>
              <a:rPr lang="en-US" altLang="ko-KR" dirty="0"/>
              <a:t>,</a:t>
            </a:r>
            <a:r>
              <a:rPr lang="ko-KR" altLang="en-US" dirty="0"/>
              <a:t> 결정된 배송형태가 협력사의 </a:t>
            </a:r>
            <a:r>
              <a:rPr lang="ko-KR" altLang="en-US" dirty="0" err="1"/>
              <a:t>자차배송권역과</a:t>
            </a:r>
            <a:r>
              <a:rPr lang="ko-KR" altLang="en-US" dirty="0"/>
              <a:t> 일치하여 배송이 가능한지 불가능한지를 </a:t>
            </a:r>
            <a:r>
              <a:rPr lang="en-US" altLang="ko-KR" dirty="0"/>
              <a:t>2</a:t>
            </a:r>
            <a:r>
              <a:rPr lang="ko-KR" altLang="en-US" dirty="0"/>
              <a:t>순위로 보고 있습니다</a:t>
            </a:r>
            <a:r>
              <a:rPr lang="en-US" altLang="ko-KR" dirty="0"/>
              <a:t>. </a:t>
            </a:r>
            <a:r>
              <a:rPr lang="ko-KR" altLang="en-US" dirty="0"/>
              <a:t>아마 이 부분 때문에 가끔 생각지도 않은 협력사로 발주가 나간 경우가 있을 수 있습니다</a:t>
            </a:r>
            <a:r>
              <a:rPr lang="en-US" altLang="ko-KR" dirty="0"/>
              <a:t>. </a:t>
            </a:r>
            <a:r>
              <a:rPr lang="ko-KR" altLang="en-US" dirty="0"/>
              <a:t>이러한 경우는 직송으로 배송형태가 결정되었을 때 생기는 문제로 이를 해결하는데 있어 배송형태를 무재고로 변경될 수 있도록 마스터 정보를 수정하시거나</a:t>
            </a:r>
            <a:r>
              <a:rPr lang="en-US" altLang="ko-KR" dirty="0"/>
              <a:t>,</a:t>
            </a:r>
            <a:r>
              <a:rPr lang="ko-KR" altLang="en-US" dirty="0"/>
              <a:t> 협력사 마스터 정보 수정을 통해 배송가능여부를 정비하는 방법이 있습니다</a:t>
            </a:r>
            <a:r>
              <a:rPr lang="en-US" altLang="ko-KR" dirty="0"/>
              <a:t>. </a:t>
            </a:r>
            <a:r>
              <a:rPr lang="ko-KR" altLang="en-US" dirty="0"/>
              <a:t>그 다음 </a:t>
            </a:r>
            <a:r>
              <a:rPr lang="en-US" altLang="ko-KR" dirty="0"/>
              <a:t>3</a:t>
            </a:r>
            <a:r>
              <a:rPr lang="ko-KR" altLang="en-US" dirty="0"/>
              <a:t>순위로는 매입가는 최저 매입가 기준이며</a:t>
            </a:r>
            <a:r>
              <a:rPr lang="en-US" altLang="ko-KR" dirty="0"/>
              <a:t>, 4</a:t>
            </a:r>
            <a:r>
              <a:rPr lang="ko-KR" altLang="en-US" dirty="0"/>
              <a:t>순위인 협력사 평가 결과는 최저 매입가가 동일한 경우 협력사 정보에 등록된 </a:t>
            </a:r>
            <a:r>
              <a:rPr lang="en-US" altLang="ko-KR" dirty="0"/>
              <a:t>‘</a:t>
            </a:r>
            <a:r>
              <a:rPr lang="ko-KR" altLang="en-US" dirty="0"/>
              <a:t>협력사 평가결과 점수</a:t>
            </a:r>
            <a:r>
              <a:rPr lang="en-US" altLang="ko-KR" dirty="0"/>
              <a:t>’</a:t>
            </a:r>
            <a:r>
              <a:rPr lang="ko-KR" altLang="en-US" dirty="0"/>
              <a:t>를 반영하여 결정하게 됩니다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2928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그리고 현재 예외적으로 </a:t>
            </a:r>
            <a:r>
              <a:rPr lang="en-US" altLang="ko-KR" dirty="0"/>
              <a:t>SSP MALL</a:t>
            </a:r>
            <a:r>
              <a:rPr lang="ko-KR" altLang="en-US" dirty="0"/>
              <a:t>에서 주문이 생성되는 대표상품의 경우에는 </a:t>
            </a:r>
            <a:r>
              <a:rPr lang="en-US" altLang="ko-KR" dirty="0"/>
              <a:t>SSP</a:t>
            </a:r>
            <a:r>
              <a:rPr lang="ko-KR" altLang="en-US" dirty="0"/>
              <a:t>협력사 여부를 </a:t>
            </a:r>
            <a:r>
              <a:rPr lang="en-US" altLang="ko-KR" dirty="0"/>
              <a:t>3</a:t>
            </a:r>
            <a:r>
              <a:rPr lang="ko-KR" altLang="en-US" dirty="0"/>
              <a:t>순위로 보고 있습니다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SSP </a:t>
            </a:r>
            <a:r>
              <a:rPr lang="ko-KR" altLang="en-US" dirty="0"/>
              <a:t>대표상품의 경우에는 구매정보 상에 </a:t>
            </a:r>
            <a:r>
              <a:rPr lang="en-US" altLang="ko-KR" dirty="0"/>
              <a:t>SSP</a:t>
            </a:r>
            <a:r>
              <a:rPr lang="ko-KR" altLang="en-US" dirty="0"/>
              <a:t>협력사 여부를 체크하도록 되어 있어</a:t>
            </a:r>
            <a:r>
              <a:rPr lang="en-US" altLang="ko-KR" dirty="0"/>
              <a:t>, </a:t>
            </a:r>
            <a:r>
              <a:rPr lang="ko-KR" altLang="en-US" dirty="0"/>
              <a:t>별도 관리가 되고 해당 협력사로 발주가 진행된다고 생각하시면 될 것 같습니다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0280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앞서 </a:t>
            </a:r>
            <a:r>
              <a:rPr lang="ko-KR" altLang="en-US" dirty="0" err="1"/>
              <a:t>말씀드린대로</a:t>
            </a:r>
            <a:r>
              <a:rPr lang="ko-KR" altLang="en-US" dirty="0"/>
              <a:t> 배송형태 자동결정 기준에서 각 마스터 정보가 어떤 의미인지에 대한 부분은 담당자분들께서 한번 쭉 </a:t>
            </a:r>
            <a:r>
              <a:rPr lang="ko-KR" altLang="en-US" dirty="0" err="1"/>
              <a:t>읽어보시는</a:t>
            </a:r>
            <a:r>
              <a:rPr lang="ko-KR" altLang="en-US" dirty="0"/>
              <a:t> 것만으로 이해가 되실 내용들이라 넘어가도록 하겠습니다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해당 정보들은 발주예정조회에서 </a:t>
            </a:r>
            <a:r>
              <a:rPr lang="en-US" altLang="ko-KR" dirty="0"/>
              <a:t>S/O</a:t>
            </a:r>
            <a:r>
              <a:rPr lang="ko-KR" altLang="en-US" dirty="0"/>
              <a:t>생성완료건의 </a:t>
            </a:r>
            <a:r>
              <a:rPr lang="ko-KR" altLang="en-US" dirty="0" err="1"/>
              <a:t>발주시뮬레이션</a:t>
            </a:r>
            <a:r>
              <a:rPr lang="ko-KR" altLang="en-US" dirty="0"/>
              <a:t> 번호를 클릭하시어 나오는 </a:t>
            </a:r>
            <a:r>
              <a:rPr lang="ko-KR" altLang="en-US" dirty="0" err="1"/>
              <a:t>팝업창</a:t>
            </a:r>
            <a:r>
              <a:rPr lang="ko-KR" altLang="en-US" dirty="0"/>
              <a:t> 내 </a:t>
            </a:r>
            <a:r>
              <a:rPr lang="ko-KR" altLang="en-US" dirty="0" err="1"/>
              <a:t>발주시뮬레이션</a:t>
            </a:r>
            <a:r>
              <a:rPr lang="ko-KR" altLang="en-US" dirty="0"/>
              <a:t> 상에 각 항목들이 </a:t>
            </a:r>
            <a:r>
              <a:rPr lang="en-US" altLang="ko-KR" dirty="0"/>
              <a:t>Y </a:t>
            </a:r>
            <a:r>
              <a:rPr lang="ko-KR" altLang="en-US" dirty="0"/>
              <a:t>혹은 </a:t>
            </a:r>
            <a:r>
              <a:rPr lang="en-US" altLang="ko-KR" dirty="0"/>
              <a:t>N </a:t>
            </a:r>
            <a:r>
              <a:rPr lang="ko-KR" altLang="en-US" dirty="0"/>
              <a:t>값으로 노출되어 배송형태 결정의 기준이 되니 해당 내용은 실무하시면서 직접 눈으로 보시고 </a:t>
            </a:r>
            <a:r>
              <a:rPr lang="ko-KR" altLang="en-US" dirty="0" err="1"/>
              <a:t>이해하시는게</a:t>
            </a:r>
            <a:r>
              <a:rPr lang="ko-KR" altLang="en-US" dirty="0"/>
              <a:t> 더 빠를 것 같습니다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1159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보시는 표는 최종 배송형태가 각 마스터 정보에 따라 어떻게 결정되는지에 대한 상세 결정 로직 내용입니다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영업</a:t>
            </a:r>
            <a:r>
              <a:rPr lang="en-US" altLang="ko-KR" dirty="0"/>
              <a:t>/</a:t>
            </a:r>
            <a:r>
              <a:rPr lang="ko-KR" altLang="en-US" dirty="0"/>
              <a:t>고객마스터</a:t>
            </a:r>
            <a:r>
              <a:rPr lang="en-US" altLang="ko-KR" dirty="0"/>
              <a:t>, </a:t>
            </a:r>
            <a:r>
              <a:rPr lang="ko-KR" altLang="en-US" dirty="0"/>
              <a:t>상품마스터</a:t>
            </a:r>
            <a:r>
              <a:rPr lang="en-US" altLang="ko-KR" dirty="0"/>
              <a:t>, </a:t>
            </a:r>
            <a:r>
              <a:rPr lang="ko-KR" altLang="en-US" dirty="0"/>
              <a:t>물류마스터</a:t>
            </a:r>
            <a:r>
              <a:rPr lang="en-US" altLang="ko-KR" dirty="0"/>
              <a:t> </a:t>
            </a:r>
            <a:r>
              <a:rPr lang="ko-KR" altLang="en-US" dirty="0"/>
              <a:t>등을 통해 배송유형</a:t>
            </a:r>
            <a:r>
              <a:rPr lang="en-US" altLang="ko-KR" dirty="0"/>
              <a:t>, </a:t>
            </a:r>
            <a:r>
              <a:rPr lang="ko-KR" altLang="en-US" dirty="0"/>
              <a:t>즉 허브를 경유할 수 있는지 없는지가 결정되고 그 이후 </a:t>
            </a:r>
            <a:r>
              <a:rPr lang="en-US" altLang="ko-KR" dirty="0"/>
              <a:t>S-MRP </a:t>
            </a:r>
            <a:r>
              <a:rPr lang="ko-KR" altLang="en-US" dirty="0"/>
              <a:t>기준정보 유무와 묶음배송 여부를 확인한 뒤 허브 경유 주문건의 상세 배송형태를 결정하게 됩니다</a:t>
            </a:r>
            <a:r>
              <a:rPr lang="en-US" altLang="ko-KR" dirty="0"/>
              <a:t>. </a:t>
            </a:r>
            <a:r>
              <a:rPr lang="ko-KR" altLang="en-US" dirty="0"/>
              <a:t>예외적으로 허브 </a:t>
            </a:r>
            <a:r>
              <a:rPr lang="ko-KR" altLang="en-US" dirty="0" err="1"/>
              <a:t>자차배송권역이</a:t>
            </a:r>
            <a:r>
              <a:rPr lang="ko-KR" altLang="en-US" dirty="0"/>
              <a:t> 아닌 택배 권역의 주문일 경우에는 </a:t>
            </a:r>
            <a:r>
              <a:rPr lang="ko-KR" altLang="en-US" dirty="0" err="1"/>
              <a:t>출고허브가</a:t>
            </a:r>
            <a:r>
              <a:rPr lang="ko-KR" altLang="en-US" dirty="0"/>
              <a:t> 고객사 기준이 아닌 협력사 </a:t>
            </a:r>
            <a:r>
              <a:rPr lang="ko-KR" altLang="en-US" dirty="0" err="1"/>
              <a:t>대표입고허브로</a:t>
            </a:r>
            <a:r>
              <a:rPr lang="ko-KR" altLang="en-US" dirty="0"/>
              <a:t> 동일하게 결정되는 경우가 있습니다</a:t>
            </a:r>
            <a:r>
              <a:rPr lang="en-US" altLang="ko-KR" dirty="0"/>
              <a:t>. </a:t>
            </a:r>
            <a:r>
              <a:rPr lang="ko-KR" altLang="en-US" dirty="0"/>
              <a:t>허브 간 불필요한 간선을 줄이고자 하는 내용으로 참고만 하시면 될 것 같습니다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7843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결정 협력사가 </a:t>
            </a:r>
            <a:r>
              <a:rPr lang="ko-KR" altLang="en-US" dirty="0" err="1"/>
              <a:t>전국자차배송이</a:t>
            </a:r>
            <a:r>
              <a:rPr lang="ko-KR" altLang="en-US" dirty="0"/>
              <a:t> 가능한 경우와 연계협력사일 경우에는 일부 직송으로 변경되는 예외사항으로 참고만 해주시면 될 것 같습니다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8512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이것도 앞에서 말씀드린 협력사 결정 기준의 상세 내용입니다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다른 내용은 다 어렵지 않게 이해가 가능하실 것 같고</a:t>
            </a:r>
            <a:r>
              <a:rPr lang="en-US" altLang="ko-KR" dirty="0"/>
              <a:t>, 2</a:t>
            </a:r>
            <a:r>
              <a:rPr lang="ko-KR" altLang="en-US" dirty="0"/>
              <a:t>순위 배송가능 여부는 앞서 </a:t>
            </a:r>
            <a:r>
              <a:rPr lang="ko-KR" altLang="en-US" dirty="0" err="1"/>
              <a:t>말씀드린대로</a:t>
            </a:r>
            <a:r>
              <a:rPr lang="ko-KR" altLang="en-US" dirty="0"/>
              <a:t> 직송으로 결정된 배송형태의 주문건일 경우 협력사 마스터 정보 상에 </a:t>
            </a:r>
            <a:r>
              <a:rPr lang="ko-KR" altLang="en-US" dirty="0" err="1"/>
              <a:t>자차배송가능권역과</a:t>
            </a:r>
            <a:r>
              <a:rPr lang="ko-KR" altLang="en-US" dirty="0"/>
              <a:t> 일치하는지를 본다고 생각해주시면 되고</a:t>
            </a:r>
            <a:r>
              <a:rPr lang="en-US" altLang="ko-KR" dirty="0"/>
              <a:t>, </a:t>
            </a:r>
            <a:r>
              <a:rPr lang="ko-KR" altLang="en-US" dirty="0"/>
              <a:t>매입가는 구매정보 상에 보여지는 </a:t>
            </a:r>
            <a:r>
              <a:rPr lang="ko-KR" altLang="en-US" dirty="0" err="1"/>
              <a:t>상품가가</a:t>
            </a:r>
            <a:r>
              <a:rPr lang="ko-KR" altLang="en-US" dirty="0"/>
              <a:t> 아닌 실제 해당 주문건의 매입 </a:t>
            </a:r>
            <a:r>
              <a:rPr lang="ko-KR" altLang="en-US" dirty="0" err="1"/>
              <a:t>컨디션값을</a:t>
            </a:r>
            <a:r>
              <a:rPr lang="ko-KR" altLang="en-US" dirty="0"/>
              <a:t> 합산한 가격이 매입가로 이해하시면 됩니다</a:t>
            </a:r>
            <a:r>
              <a:rPr lang="en-US" altLang="ko-KR" dirty="0"/>
              <a:t>. </a:t>
            </a:r>
            <a:r>
              <a:rPr lang="ko-KR" altLang="en-US" dirty="0"/>
              <a:t>실제로 구매정보 상의 </a:t>
            </a:r>
            <a:r>
              <a:rPr lang="ko-KR" altLang="en-US" dirty="0" err="1"/>
              <a:t>상품가와</a:t>
            </a:r>
            <a:r>
              <a:rPr lang="ko-KR" altLang="en-US" dirty="0"/>
              <a:t> 발주 정보상의 매입가가 상이한 경우가 있으니 개념적으로 두 개가 다르다는 것은 알고 계셔야 할 것 같습니다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2611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지금까지 정리한 협력사 결정 로직을 정리한 내용으로 </a:t>
            </a:r>
            <a:r>
              <a:rPr lang="ko-KR" altLang="en-US" dirty="0" err="1"/>
              <a:t>무재고</a:t>
            </a:r>
            <a:r>
              <a:rPr lang="ko-KR" altLang="en-US" dirty="0"/>
              <a:t> </a:t>
            </a:r>
            <a:r>
              <a:rPr lang="ko-KR" altLang="en-US" dirty="0" err="1"/>
              <a:t>입고허브가</a:t>
            </a:r>
            <a:r>
              <a:rPr lang="ko-KR" altLang="en-US" dirty="0"/>
              <a:t> 예외적으로 </a:t>
            </a:r>
            <a:r>
              <a:rPr lang="ko-KR" altLang="en-US" dirty="0" err="1"/>
              <a:t>출고허브와</a:t>
            </a:r>
            <a:r>
              <a:rPr lang="ko-KR" altLang="en-US" dirty="0"/>
              <a:t> 동일하게 적용되는 경우만 참고하여 주시기 바랍니다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71342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지금까지 말씀드린 배송형태와 협력사 결정의 발주 시뮬레이션 결과로 발주상태가 결정되게 됩니다</a:t>
            </a:r>
            <a:r>
              <a:rPr lang="en-US" altLang="ko-KR" dirty="0"/>
              <a:t>. </a:t>
            </a:r>
            <a:r>
              <a:rPr lang="ko-KR" altLang="en-US" dirty="0"/>
              <a:t>발주상태는 발주대기</a:t>
            </a:r>
            <a:r>
              <a:rPr lang="en-US" altLang="ko-KR" dirty="0"/>
              <a:t>, </a:t>
            </a:r>
            <a:r>
              <a:rPr lang="ko-KR" altLang="en-US" dirty="0"/>
              <a:t>발주보류</a:t>
            </a:r>
            <a:r>
              <a:rPr lang="en-US" altLang="ko-KR" dirty="0"/>
              <a:t>, </a:t>
            </a:r>
            <a:r>
              <a:rPr lang="ko-KR" altLang="en-US" dirty="0"/>
              <a:t>발주오류 총 </a:t>
            </a:r>
            <a:r>
              <a:rPr lang="en-US" altLang="ko-KR" dirty="0"/>
              <a:t>3</a:t>
            </a:r>
            <a:r>
              <a:rPr lang="ko-KR" altLang="en-US" dirty="0"/>
              <a:t>가지로 구분됩니다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먼저 협력사 결정방식이 고객지정에 의한 방식과 그 외 자동결정 방식으로 나누어지고 그 뒤에 앞서 말씀드린 협력사 결정 우선순위를 보게 되는데 이 때 구매정보 존재여부에 따라 발주상태가 구분된다고 보시면 됩니다</a:t>
            </a:r>
            <a:r>
              <a:rPr lang="en-US" altLang="ko-KR" dirty="0"/>
              <a:t>. </a:t>
            </a:r>
            <a:r>
              <a:rPr lang="ko-KR" altLang="en-US" dirty="0"/>
              <a:t>기본적으로 협력사 결정방식과 무관하게 유효한 구매정보가 존재할 경우</a:t>
            </a:r>
            <a:r>
              <a:rPr lang="en-US" altLang="ko-KR" dirty="0"/>
              <a:t>, </a:t>
            </a:r>
            <a:r>
              <a:rPr lang="ko-KR" altLang="en-US" dirty="0"/>
              <a:t>발주대기로 결정되며 구매정보가 없을 경우에는 발주오류라고 보시면 됩니다</a:t>
            </a:r>
            <a:r>
              <a:rPr lang="en-US" altLang="ko-KR" dirty="0"/>
              <a:t>. </a:t>
            </a:r>
            <a:r>
              <a:rPr lang="ko-KR" altLang="en-US" dirty="0"/>
              <a:t>지정협력사 구매정보가 없는 경우는 협력사 매입가 미결정 메시지</a:t>
            </a:r>
            <a:r>
              <a:rPr lang="en-US" altLang="ko-KR" dirty="0"/>
              <a:t>, </a:t>
            </a:r>
            <a:r>
              <a:rPr lang="ko-KR" altLang="en-US" dirty="0"/>
              <a:t>유효 구매정보가 없는 경우는 협력사 미결정</a:t>
            </a:r>
            <a:r>
              <a:rPr lang="en-US" altLang="ko-KR" dirty="0"/>
              <a:t>(</a:t>
            </a:r>
            <a:r>
              <a:rPr lang="ko-KR" altLang="en-US" dirty="0"/>
              <a:t>구매정보 </a:t>
            </a:r>
            <a:r>
              <a:rPr lang="ko-KR" altLang="en-US" dirty="0" err="1"/>
              <a:t>미존재</a:t>
            </a:r>
            <a:r>
              <a:rPr lang="en-US" altLang="ko-KR" dirty="0"/>
              <a:t>)</a:t>
            </a:r>
            <a:r>
              <a:rPr lang="ko-KR" altLang="en-US" dirty="0"/>
              <a:t>메시지로 </a:t>
            </a:r>
            <a:r>
              <a:rPr lang="ko-KR" altLang="en-US" dirty="0" err="1"/>
              <a:t>상태값은</a:t>
            </a:r>
            <a:r>
              <a:rPr lang="ko-KR" altLang="en-US" dirty="0"/>
              <a:t> 발주오류로 동일하나</a:t>
            </a:r>
            <a:r>
              <a:rPr lang="en-US" altLang="ko-KR" dirty="0"/>
              <a:t>, </a:t>
            </a:r>
            <a:r>
              <a:rPr lang="ko-KR" altLang="en-US" dirty="0"/>
              <a:t>메시지가 상이하게 나타납니다</a:t>
            </a:r>
            <a:r>
              <a:rPr lang="en-US" altLang="ko-KR" dirty="0"/>
              <a:t>. </a:t>
            </a:r>
            <a:r>
              <a:rPr lang="ko-KR" altLang="en-US" dirty="0"/>
              <a:t>발주보류의 경우에는 협력사 결정방식이 자동결정일 때만 결정되며 동일기준의 구매정보가 복수로 있는 경우</a:t>
            </a:r>
            <a:r>
              <a:rPr lang="en-US" altLang="ko-KR" dirty="0"/>
              <a:t>, </a:t>
            </a:r>
            <a:r>
              <a:rPr lang="ko-KR" altLang="en-US" dirty="0"/>
              <a:t>결정협력사가 배송이 불가한 경우</a:t>
            </a:r>
            <a:r>
              <a:rPr lang="en-US" altLang="ko-KR" dirty="0"/>
              <a:t>, </a:t>
            </a:r>
            <a:r>
              <a:rPr lang="ko-KR" altLang="en-US" dirty="0"/>
              <a:t>최소주문수량이 </a:t>
            </a:r>
            <a:r>
              <a:rPr lang="ko-KR" altLang="en-US" dirty="0" err="1"/>
              <a:t>미충족시</a:t>
            </a:r>
            <a:r>
              <a:rPr lang="ko-KR" altLang="en-US" dirty="0"/>
              <a:t> </a:t>
            </a:r>
            <a:r>
              <a:rPr lang="ko-KR" altLang="en-US" dirty="0" err="1"/>
              <a:t>메시지값으로</a:t>
            </a:r>
            <a:r>
              <a:rPr lang="ko-KR" altLang="en-US" dirty="0"/>
              <a:t> 오류 값이 보여지게 됩니다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76969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지금까지의 </a:t>
            </a:r>
            <a:r>
              <a:rPr lang="ko-KR" altLang="en-US" dirty="0" err="1"/>
              <a:t>발주시뮬레이션을</a:t>
            </a:r>
            <a:r>
              <a:rPr lang="ko-KR" altLang="en-US" dirty="0"/>
              <a:t> 종합한 발주진행 </a:t>
            </a:r>
            <a:r>
              <a:rPr lang="en-US" altLang="ko-KR" dirty="0"/>
              <a:t>process 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먼저 고객 </a:t>
            </a:r>
            <a:r>
              <a:rPr lang="en-US" altLang="ko-KR" dirty="0"/>
              <a:t>S/O </a:t>
            </a:r>
            <a:r>
              <a:rPr lang="ko-KR" altLang="en-US" dirty="0"/>
              <a:t>생성 이후 선행적으로 </a:t>
            </a:r>
            <a:r>
              <a:rPr lang="ko-KR" altLang="en-US" dirty="0" err="1"/>
              <a:t>선입고</a:t>
            </a:r>
            <a:r>
              <a:rPr lang="ko-KR" altLang="en-US" dirty="0"/>
              <a:t> 처리 여부</a:t>
            </a:r>
            <a:r>
              <a:rPr lang="en-US" altLang="ko-KR" dirty="0"/>
              <a:t>, </a:t>
            </a:r>
            <a:r>
              <a:rPr lang="ko-KR" altLang="en-US" dirty="0"/>
              <a:t>고객지정 여부</a:t>
            </a:r>
            <a:r>
              <a:rPr lang="en-US" altLang="ko-KR" dirty="0"/>
              <a:t>, </a:t>
            </a:r>
            <a:r>
              <a:rPr lang="ko-KR" altLang="en-US" dirty="0"/>
              <a:t>구매지정 여부를 본 뒤 지정 정보가 없는 주문을 </a:t>
            </a:r>
            <a:r>
              <a:rPr lang="ko-KR" altLang="en-US" dirty="0" err="1"/>
              <a:t>발주시뮬레이션이</a:t>
            </a:r>
            <a:r>
              <a:rPr lang="ko-KR" altLang="en-US" dirty="0"/>
              <a:t> 돌게 되고 그 결과 정상 주문건은 발주대기로 처리됩니다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 외는 발주오류</a:t>
            </a:r>
            <a:r>
              <a:rPr lang="en-US" altLang="ko-KR" dirty="0"/>
              <a:t>, </a:t>
            </a:r>
            <a:r>
              <a:rPr lang="ko-KR" altLang="en-US" dirty="0"/>
              <a:t>발주 보류인 </a:t>
            </a:r>
            <a:r>
              <a:rPr lang="ko-KR" altLang="en-US" dirty="0" err="1"/>
              <a:t>미발주</a:t>
            </a:r>
            <a:r>
              <a:rPr lang="ko-KR" altLang="en-US" dirty="0"/>
              <a:t> 상태로 남게 됩니다</a:t>
            </a:r>
            <a:r>
              <a:rPr lang="en-US" altLang="ko-KR" dirty="0"/>
              <a:t>. </a:t>
            </a:r>
            <a:r>
              <a:rPr lang="ko-KR" altLang="en-US" dirty="0"/>
              <a:t>정상적인 발주 </a:t>
            </a:r>
            <a:r>
              <a:rPr lang="ko-KR" altLang="en-US" dirty="0" err="1"/>
              <a:t>대기건은</a:t>
            </a:r>
            <a:r>
              <a:rPr lang="ko-KR" altLang="en-US" dirty="0"/>
              <a:t> 일 </a:t>
            </a:r>
            <a:r>
              <a:rPr lang="en-US" altLang="ko-KR" dirty="0"/>
              <a:t>4</a:t>
            </a:r>
            <a:r>
              <a:rPr lang="ko-KR" altLang="en-US" dirty="0"/>
              <a:t>회 자동배치 시간에 배치가 돌아 발주가 생성되고 협력사를 이를 접수하여 납품하여 배송 완료되거나 납품 불가시 발주거부를 하게 됩니다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6364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앞서 말씀드린 발주프로세스 상에 </a:t>
            </a:r>
            <a:r>
              <a:rPr lang="ko-KR" altLang="en-US" dirty="0" err="1"/>
              <a:t>미발주</a:t>
            </a:r>
            <a:r>
              <a:rPr lang="ko-KR" altLang="en-US" dirty="0"/>
              <a:t> 처리로 뜬 발주오류와 발주보류에 대한 발생 원인은 앞에서 말씀드렸고</a:t>
            </a:r>
            <a:r>
              <a:rPr lang="en-US" altLang="ko-KR" dirty="0"/>
              <a:t>, </a:t>
            </a:r>
            <a:r>
              <a:rPr lang="ko-KR" altLang="en-US" dirty="0"/>
              <a:t>해당 건에 대한 처리방법은 근본적으로 구매정보를 정비하는 일입니다</a:t>
            </a:r>
            <a:r>
              <a:rPr lang="en-US" altLang="ko-KR" dirty="0"/>
              <a:t>. </a:t>
            </a:r>
            <a:r>
              <a:rPr lang="ko-KR" altLang="en-US" dirty="0"/>
              <a:t>발주오류의 경우에는 유효한 구매정보를 발생 사유에 맞게 생성해야 하는데 유효한 구매정보가 하나도 없는 경우 협력사 미결정</a:t>
            </a:r>
            <a:r>
              <a:rPr lang="en-US" altLang="ko-KR" dirty="0"/>
              <a:t>(</a:t>
            </a:r>
            <a:r>
              <a:rPr lang="ko-KR" altLang="en-US" dirty="0"/>
              <a:t>구매정보 </a:t>
            </a:r>
            <a:r>
              <a:rPr lang="ko-KR" altLang="en-US" dirty="0" err="1"/>
              <a:t>미존재</a:t>
            </a:r>
            <a:r>
              <a:rPr lang="en-US" altLang="ko-KR" dirty="0"/>
              <a:t>)</a:t>
            </a:r>
            <a:r>
              <a:rPr lang="ko-KR" altLang="en-US" dirty="0"/>
              <a:t>로 메시지가 발생하며</a:t>
            </a:r>
            <a:r>
              <a:rPr lang="en-US" altLang="ko-KR" dirty="0"/>
              <a:t>, </a:t>
            </a:r>
            <a:r>
              <a:rPr lang="ko-KR" altLang="en-US" dirty="0"/>
              <a:t>지정협력사 구매정보가 없는 경우는 협력사 매입가 미결정으로 발생하니 메시지에 따라서 구매정보 정비 및 영업담당자 확인해주시기 바랍니다</a:t>
            </a:r>
            <a:r>
              <a:rPr lang="en-US" altLang="ko-KR" dirty="0"/>
              <a:t>. </a:t>
            </a:r>
            <a:r>
              <a:rPr lang="ko-KR" altLang="en-US" dirty="0"/>
              <a:t>발주 보류에 경우에도 각 사유에 맞는 구매정보 혹은 협력사 마스터 정보 정비를 통해 해결하실 수 있습니다</a:t>
            </a:r>
            <a:r>
              <a:rPr lang="en-US" altLang="ko-KR" dirty="0"/>
              <a:t>. </a:t>
            </a:r>
            <a:r>
              <a:rPr lang="ko-KR" altLang="en-US" dirty="0"/>
              <a:t>발주보류</a:t>
            </a:r>
            <a:r>
              <a:rPr lang="en-US" altLang="ko-KR" dirty="0"/>
              <a:t>(</a:t>
            </a:r>
            <a:r>
              <a:rPr lang="ko-KR" altLang="en-US" dirty="0"/>
              <a:t>사용자</a:t>
            </a:r>
            <a:r>
              <a:rPr lang="en-US" altLang="ko-KR" dirty="0"/>
              <a:t>)</a:t>
            </a:r>
            <a:r>
              <a:rPr lang="ko-KR" altLang="en-US" dirty="0"/>
              <a:t>는 구매담당자 판단으로 매입가 인하나 기타 작업 진행 후 직접 보류 해제하는 방식으로 처리해주시면 됩니다</a:t>
            </a:r>
            <a:r>
              <a:rPr lang="en-US" altLang="ko-KR" dirty="0"/>
              <a:t>. </a:t>
            </a:r>
            <a:r>
              <a:rPr lang="ko-KR" altLang="en-US" dirty="0"/>
              <a:t>시뮬레이션 메시지와 처리방안에 대해 상세히 기재하였으니 </a:t>
            </a:r>
            <a:r>
              <a:rPr lang="ko-KR" altLang="en-US" dirty="0" err="1"/>
              <a:t>실무때</a:t>
            </a:r>
            <a:r>
              <a:rPr lang="ko-KR" altLang="en-US" dirty="0"/>
              <a:t> 참고하여 주십시요</a:t>
            </a:r>
            <a:r>
              <a:rPr lang="en-US" altLang="ko-KR" dirty="0"/>
              <a:t>.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288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발주관리란 구매담당자가 마스터 정보에 기반한 배송형태와 협력사 결정 로직을 이해하고 기준에 맞게 발주를 생성</a:t>
            </a:r>
            <a:r>
              <a:rPr lang="en-US" altLang="ko-KR" dirty="0"/>
              <a:t>, </a:t>
            </a:r>
            <a:r>
              <a:rPr lang="ko-KR" altLang="en-US" dirty="0"/>
              <a:t>관리하는 것을 의미합니다</a:t>
            </a:r>
            <a:r>
              <a:rPr lang="en-US" altLang="ko-KR" dirty="0"/>
              <a:t>.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본 챕터에서는 발주관리 기준과 </a:t>
            </a:r>
            <a:r>
              <a:rPr lang="en-US" altLang="ko-KR" dirty="0"/>
              <a:t>25</a:t>
            </a:r>
            <a:r>
              <a:rPr lang="ko-KR" altLang="en-US" dirty="0"/>
              <a:t>년 달라진 담당자 지정 로직에 대해서 간략히 </a:t>
            </a:r>
            <a:r>
              <a:rPr lang="ko-KR" altLang="en-US" dirty="0" err="1"/>
              <a:t>설명드리고</a:t>
            </a:r>
            <a:r>
              <a:rPr lang="ko-KR" altLang="en-US" dirty="0"/>
              <a:t> 발주관리에서 가장 중요한 배송형태와 협력사 자동결정 로직에 해당하는 </a:t>
            </a:r>
            <a:r>
              <a:rPr lang="ko-KR" altLang="en-US" dirty="0" err="1"/>
              <a:t>발주시뮬레이션에</a:t>
            </a:r>
            <a:r>
              <a:rPr lang="ko-KR" altLang="en-US" dirty="0"/>
              <a:t> 대해 자세히 말씀드리도록 하겠습니다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65725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거부건의 경우 발주담당자인 구매담당자가 완결성 있게 업무 처리하시면 되고</a:t>
            </a:r>
            <a:r>
              <a:rPr lang="en-US" altLang="ko-KR" dirty="0"/>
              <a:t>, </a:t>
            </a:r>
            <a:r>
              <a:rPr lang="ko-KR" altLang="en-US" dirty="0"/>
              <a:t>협력사의 거부 사유에 따라 유관부서와 협의를 통해 </a:t>
            </a:r>
            <a:r>
              <a:rPr lang="ko-KR" altLang="en-US" dirty="0" err="1"/>
              <a:t>거부건을</a:t>
            </a:r>
            <a:r>
              <a:rPr lang="ko-KR" altLang="en-US" dirty="0"/>
              <a:t> 처리하시면 됩니다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79492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1284C-74DA-26F5-9BAA-BFC56AAC7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A14B176-70C1-ADF5-73AF-6386958B9E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5C089E1-EBFC-6D6C-F118-AF2E07ADD5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/>
              <a:t>거부건은</a:t>
            </a:r>
            <a:r>
              <a:rPr lang="ko-KR" altLang="en-US" dirty="0"/>
              <a:t> 발주내역조회에서 </a:t>
            </a:r>
            <a:r>
              <a:rPr lang="en-US" altLang="ko-KR" dirty="0"/>
              <a:t>“</a:t>
            </a:r>
            <a:r>
              <a:rPr lang="ko-KR" altLang="en-US" dirty="0"/>
              <a:t>주문확인요청</a:t>
            </a:r>
            <a:r>
              <a:rPr lang="en-US" altLang="ko-KR" dirty="0"/>
              <a:t>” </a:t>
            </a:r>
            <a:r>
              <a:rPr lang="ko-KR" altLang="en-US" dirty="0"/>
              <a:t>메뉴를 활용하여 시스템 요청</a:t>
            </a:r>
            <a:r>
              <a:rPr lang="en-US" altLang="ko-KR" dirty="0"/>
              <a:t>/</a:t>
            </a:r>
            <a:r>
              <a:rPr lang="ko-KR" altLang="en-US" dirty="0"/>
              <a:t>처리로 이력 관리 가능합니다</a:t>
            </a:r>
            <a:r>
              <a:rPr lang="en-US" altLang="ko-KR" dirty="0"/>
              <a:t>. </a:t>
            </a:r>
            <a:r>
              <a:rPr lang="ko-KR" altLang="en-US" dirty="0"/>
              <a:t>주문확인요청과 주문취소요청으로 나뉘어지며 요청근거에 따라 유형 선택해주시면 됩니다</a:t>
            </a:r>
            <a:r>
              <a:rPr lang="en-US" altLang="ko-KR" dirty="0"/>
              <a:t>. </a:t>
            </a:r>
            <a:r>
              <a:rPr lang="ko-KR" altLang="en-US" dirty="0"/>
              <a:t>주문취소요청이라고 해서 실제로 취소가 되는 것이 아닙니다</a:t>
            </a:r>
            <a:r>
              <a:rPr lang="en-US" altLang="ko-KR" dirty="0"/>
              <a:t>. </a:t>
            </a:r>
            <a:r>
              <a:rPr lang="ko-KR" altLang="en-US" dirty="0"/>
              <a:t>취소요청에 따라 운영</a:t>
            </a:r>
            <a:r>
              <a:rPr lang="en-US" altLang="ko-KR" dirty="0"/>
              <a:t>/</a:t>
            </a:r>
            <a:r>
              <a:rPr lang="ko-KR" altLang="en-US" dirty="0"/>
              <a:t>영업 담당자가 고객사와 협의 후 취소 가능할</a:t>
            </a:r>
            <a:r>
              <a:rPr lang="en-US" altLang="ko-KR" dirty="0"/>
              <a:t> </a:t>
            </a:r>
            <a:r>
              <a:rPr lang="ko-KR" altLang="en-US" dirty="0"/>
              <a:t>때 </a:t>
            </a:r>
            <a:r>
              <a:rPr lang="en-US" altLang="ko-KR" dirty="0"/>
              <a:t>VOC</a:t>
            </a:r>
            <a:r>
              <a:rPr lang="ko-KR" altLang="en-US" dirty="0"/>
              <a:t>등록하여 취소 처리하게 되니 참고 부탁드립니다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A9FC483-32E1-995E-969F-9717F31F13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33691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67F0D-F233-2F87-A14D-95F66B3E4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872C2B4-99D1-6240-C525-5CB65F2899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234416B-4342-7C45-B553-3B37D18685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각 요청근거에 대해서는 실제 처리화면 참고하여 실무 처리해주시면 됩니다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6F595B4-E00D-C987-7DF8-390AC8350A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14594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다음은 실제 시스템 활용 매뉴얼로 화면을 참고해주시고 </a:t>
            </a:r>
            <a:r>
              <a:rPr lang="ko-KR" altLang="en-US" dirty="0" err="1"/>
              <a:t>설명없이</a:t>
            </a:r>
            <a:r>
              <a:rPr lang="ko-KR" altLang="en-US" dirty="0"/>
              <a:t> 넘어가도록 하겠습니다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559128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95585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58522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50077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30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41293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32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08127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07CD2-7332-5845-DB3A-BB471ABF9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F8AB9C1-BCEE-9B47-1BF6-11DA47FBCD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D662BE5-E9C6-90CE-527E-75C910E609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다음으로 보충발주 시뮬레이션에 대해 말씀드리도록 하겠습니다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FEA0DB1-D46C-7F54-4D0A-84FBFA4C95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0458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6D561-2AFB-E869-ABCB-C0CE15CD9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B39E139-7B28-D72B-A616-6A302799B3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422F648-7F71-56A5-B9D6-2AC6DD6E0B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주문과 발주는 요청주체와 그 내용이 다른데</a:t>
            </a:r>
            <a:r>
              <a:rPr lang="en-US" altLang="ko-KR" dirty="0"/>
              <a:t>, </a:t>
            </a:r>
            <a:r>
              <a:rPr lang="ko-KR" altLang="en-US" dirty="0"/>
              <a:t>고객사의 구매 요청인 </a:t>
            </a:r>
            <a:r>
              <a:rPr lang="en-US" altLang="ko-KR" dirty="0"/>
              <a:t>S/O, </a:t>
            </a:r>
            <a:r>
              <a:rPr lang="ko-KR" altLang="en-US" dirty="0"/>
              <a:t>주문과 서브원이 협력사에 납품을 요청하는 </a:t>
            </a:r>
            <a:r>
              <a:rPr lang="en-US" altLang="ko-KR" dirty="0"/>
              <a:t>P/O </a:t>
            </a:r>
            <a:r>
              <a:rPr lang="ko-KR" altLang="en-US" dirty="0"/>
              <a:t>발주로 구분됩니다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참고로 </a:t>
            </a:r>
            <a:r>
              <a:rPr lang="en-US" altLang="ko-KR" dirty="0"/>
              <a:t>24</a:t>
            </a:r>
            <a:r>
              <a:rPr lang="ko-KR" altLang="en-US" dirty="0"/>
              <a:t>년 한 해 동안 서브원에서 발생한 국내 기준 주문건의 합계는 약 </a:t>
            </a:r>
            <a:r>
              <a:rPr lang="en-US" altLang="ko-KR" dirty="0"/>
              <a:t>8</a:t>
            </a:r>
            <a:r>
              <a:rPr lang="ko-KR" altLang="en-US" dirty="0"/>
              <a:t>백 </a:t>
            </a:r>
            <a:r>
              <a:rPr lang="en-US" altLang="ko-KR" dirty="0"/>
              <a:t>7</a:t>
            </a:r>
            <a:r>
              <a:rPr lang="ko-KR" altLang="en-US" dirty="0" err="1"/>
              <a:t>십만건으로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ko-KR" altLang="en-US" dirty="0" err="1"/>
              <a:t>워킹데이</a:t>
            </a:r>
            <a:r>
              <a:rPr lang="ko-KR" altLang="en-US" dirty="0"/>
              <a:t> 기준 하루에 약 </a:t>
            </a:r>
            <a:r>
              <a:rPr lang="en-US" altLang="ko-KR" dirty="0"/>
              <a:t>3</a:t>
            </a:r>
            <a:r>
              <a:rPr lang="ko-KR" altLang="en-US" dirty="0"/>
              <a:t>만 </a:t>
            </a:r>
            <a:r>
              <a:rPr lang="en-US" altLang="ko-KR" dirty="0"/>
              <a:t>6</a:t>
            </a:r>
            <a:r>
              <a:rPr lang="ko-KR" altLang="en-US" dirty="0" err="1"/>
              <a:t>천여건</a:t>
            </a:r>
            <a:r>
              <a:rPr lang="ko-KR" altLang="en-US" dirty="0"/>
              <a:t> 정도의 주문이 발생하고 있습니다</a:t>
            </a:r>
            <a:r>
              <a:rPr lang="en-US" altLang="ko-KR" dirty="0"/>
              <a:t>. </a:t>
            </a:r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DC5BCAF-6B2F-3602-E47E-171C9B0432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45755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보충발주시뮬레이션이란</a:t>
            </a:r>
            <a:r>
              <a:rPr lang="ko-KR" altLang="en-US" dirty="0"/>
              <a:t> </a:t>
            </a:r>
            <a:r>
              <a:rPr lang="en-US" altLang="ko-KR" dirty="0"/>
              <a:t>S-MRP </a:t>
            </a:r>
            <a:r>
              <a:rPr lang="ko-KR" altLang="en-US" dirty="0"/>
              <a:t>기준정보를 기반으로 발주 협력사와 보충발주대상 및 수량을 결정하는 시뮬레이션입니다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여기에서 </a:t>
            </a:r>
            <a:r>
              <a:rPr lang="en-US" altLang="ko-KR" dirty="0"/>
              <a:t>S-MRP </a:t>
            </a:r>
            <a:r>
              <a:rPr lang="ko-KR" altLang="en-US" dirty="0"/>
              <a:t>기준정보란 </a:t>
            </a:r>
            <a:r>
              <a:rPr lang="en-US" altLang="ko-KR" dirty="0"/>
              <a:t>S-MRP </a:t>
            </a:r>
            <a:r>
              <a:rPr lang="ko-KR" altLang="en-US" dirty="0"/>
              <a:t>실행을 위해 기준이 되는 마스터 정보로 안전재고</a:t>
            </a:r>
            <a:r>
              <a:rPr lang="en-US" altLang="ko-KR" dirty="0"/>
              <a:t>,</a:t>
            </a:r>
            <a:r>
              <a:rPr lang="ko-KR" altLang="en-US" dirty="0"/>
              <a:t> 최대재고</a:t>
            </a:r>
            <a:r>
              <a:rPr lang="en-US" altLang="ko-KR" dirty="0"/>
              <a:t>,</a:t>
            </a:r>
            <a:r>
              <a:rPr lang="ko-KR" altLang="en-US" dirty="0"/>
              <a:t> 배수단위수량</a:t>
            </a:r>
            <a:r>
              <a:rPr lang="en-US" altLang="ko-KR" dirty="0"/>
              <a:t>,</a:t>
            </a:r>
            <a:r>
              <a:rPr lang="ko-KR" altLang="en-US" dirty="0"/>
              <a:t> 입고</a:t>
            </a:r>
            <a:r>
              <a:rPr lang="en-US" altLang="ko-KR" dirty="0"/>
              <a:t>LT</a:t>
            </a:r>
            <a:r>
              <a:rPr lang="ko-KR" altLang="en-US" dirty="0"/>
              <a:t>가 있습니다</a:t>
            </a:r>
            <a:r>
              <a:rPr lang="en-US" altLang="ko-KR" dirty="0"/>
              <a:t>. </a:t>
            </a:r>
            <a:r>
              <a:rPr lang="ko-KR" altLang="en-US" dirty="0"/>
              <a:t>보충발주 시뮬레이션 대상은 </a:t>
            </a:r>
            <a:r>
              <a:rPr lang="en-US" altLang="ko-KR" dirty="0"/>
              <a:t>S-MRO </a:t>
            </a:r>
            <a:r>
              <a:rPr lang="ko-KR" altLang="en-US" dirty="0"/>
              <a:t>관리대상인 </a:t>
            </a:r>
            <a:r>
              <a:rPr lang="en-US" altLang="ko-KR" dirty="0"/>
              <a:t>VMI</a:t>
            </a:r>
            <a:r>
              <a:rPr lang="ko-KR" altLang="en-US" dirty="0"/>
              <a:t>와 센터재고 중 현재 판매가능재고가 재주문점보다 작은 상품을 의미합니다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34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99225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구매담당자는 </a:t>
            </a:r>
            <a:r>
              <a:rPr lang="en-US" altLang="ko-KR" dirty="0"/>
              <a:t>S-MRP</a:t>
            </a:r>
            <a:r>
              <a:rPr lang="ko-KR" altLang="en-US" dirty="0"/>
              <a:t>를 등록</a:t>
            </a:r>
            <a:r>
              <a:rPr lang="en-US" altLang="ko-KR" dirty="0"/>
              <a:t>/</a:t>
            </a:r>
            <a:r>
              <a:rPr lang="ko-KR" altLang="en-US" dirty="0"/>
              <a:t>변경</a:t>
            </a:r>
            <a:r>
              <a:rPr lang="en-US" altLang="ko-KR" dirty="0"/>
              <a:t>/</a:t>
            </a:r>
            <a:r>
              <a:rPr lang="ko-KR" altLang="en-US" dirty="0"/>
              <a:t>삭제하는데 있어</a:t>
            </a:r>
            <a:r>
              <a:rPr lang="en-US" altLang="ko-KR" dirty="0"/>
              <a:t>, S-MRP </a:t>
            </a:r>
            <a:r>
              <a:rPr lang="ko-KR" altLang="en-US" dirty="0"/>
              <a:t>상의 기준정보와 보충발주 유형을 설정하고 이에 따라 보충발주 시뮬레이션이 이루어지며</a:t>
            </a:r>
            <a:r>
              <a:rPr lang="en-US" altLang="ko-KR" dirty="0"/>
              <a:t>, </a:t>
            </a:r>
            <a:r>
              <a:rPr lang="ko-KR" altLang="en-US" dirty="0"/>
              <a:t>이 결과 </a:t>
            </a:r>
            <a:r>
              <a:rPr lang="en-US" altLang="ko-KR" dirty="0"/>
              <a:t>ROP</a:t>
            </a:r>
            <a:r>
              <a:rPr lang="ko-KR" altLang="en-US" dirty="0"/>
              <a:t>와 보충수량이 결정됩니다</a:t>
            </a:r>
            <a:r>
              <a:rPr lang="en-US" altLang="ko-KR" dirty="0"/>
              <a:t>. </a:t>
            </a:r>
          </a:p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구매담당자는 이를 기반하여 보충발주를 진행하고 필요 시 </a:t>
            </a:r>
            <a:r>
              <a:rPr lang="ko-KR" altLang="en-US" dirty="0" err="1"/>
              <a:t>반출오더를</a:t>
            </a:r>
            <a:r>
              <a:rPr lang="ko-KR" altLang="en-US" dirty="0"/>
              <a:t> 생성하여 센터재고의 반품</a:t>
            </a:r>
            <a:r>
              <a:rPr lang="en-US" altLang="ko-KR" dirty="0"/>
              <a:t>, VMI</a:t>
            </a:r>
            <a:r>
              <a:rPr lang="ko-KR" altLang="en-US" dirty="0"/>
              <a:t>의 반출을 진행합니다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35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05406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보충발주 시뮬레이션에 대한 상세한 내용을 다루기 전에 </a:t>
            </a:r>
            <a:r>
              <a:rPr lang="en-US" altLang="ko-KR" dirty="0"/>
              <a:t>S-MRP </a:t>
            </a:r>
            <a:r>
              <a:rPr lang="ko-KR" altLang="en-US" dirty="0"/>
              <a:t>등록 프로세스를 먼저 보도록 하겠습니다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구매담당자는 재고관리 대상을 선정 후에 </a:t>
            </a:r>
            <a:r>
              <a:rPr lang="en-US" altLang="ko-KR" dirty="0"/>
              <a:t>CST</a:t>
            </a:r>
            <a:r>
              <a:rPr lang="ko-KR" altLang="en-US" dirty="0"/>
              <a:t>를 통해 물류비를 산출 및 손익분석을 진행한 뒤에 </a:t>
            </a:r>
            <a:r>
              <a:rPr lang="en-US" altLang="ko-KR" dirty="0"/>
              <a:t>S-MRP</a:t>
            </a:r>
            <a:r>
              <a:rPr lang="ko-KR" altLang="en-US" dirty="0"/>
              <a:t> 등록을 진행합니다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특이사항으로는 센터재고와 달리 </a:t>
            </a:r>
            <a:r>
              <a:rPr lang="en-US" altLang="ko-KR" dirty="0"/>
              <a:t>VMI</a:t>
            </a:r>
            <a:r>
              <a:rPr lang="ko-KR" altLang="en-US" dirty="0"/>
              <a:t>는 당사 물류센터 내 공간을 대여하는 형태의 </a:t>
            </a:r>
            <a:r>
              <a:rPr lang="ko-KR" altLang="en-US" dirty="0" err="1"/>
              <a:t>거래계약이므로</a:t>
            </a:r>
            <a:r>
              <a:rPr lang="ko-KR" altLang="en-US" dirty="0"/>
              <a:t> 별도의 </a:t>
            </a:r>
            <a:r>
              <a:rPr lang="en-US" altLang="ko-KR" dirty="0"/>
              <a:t>VMI </a:t>
            </a:r>
            <a:r>
              <a:rPr lang="ko-KR" altLang="en-US" dirty="0"/>
              <a:t>자재 계약을 </a:t>
            </a:r>
            <a:r>
              <a:rPr lang="ko-KR" altLang="en-US" dirty="0" err="1"/>
              <a:t>체결해야하며</a:t>
            </a:r>
            <a:r>
              <a:rPr lang="en-US" altLang="ko-KR" dirty="0"/>
              <a:t>, </a:t>
            </a:r>
            <a:r>
              <a:rPr lang="ko-KR" altLang="en-US" dirty="0"/>
              <a:t>해당 계약서는 전자계약 내 표준계약서로 등록되어 있으니 </a:t>
            </a:r>
            <a:r>
              <a:rPr lang="ko-KR" altLang="en-US" dirty="0" err="1"/>
              <a:t>참고부탁드립니다</a:t>
            </a:r>
            <a:r>
              <a:rPr lang="en-US" altLang="ko-KR" dirty="0"/>
              <a:t>. </a:t>
            </a:r>
            <a:r>
              <a:rPr lang="ko-KR" altLang="en-US" dirty="0"/>
              <a:t>또한 구매담당자는 </a:t>
            </a:r>
            <a:r>
              <a:rPr lang="en-US" altLang="ko-KR" dirty="0"/>
              <a:t>CST</a:t>
            </a:r>
            <a:r>
              <a:rPr lang="ko-KR" altLang="en-US" dirty="0"/>
              <a:t>로부터 </a:t>
            </a:r>
            <a:r>
              <a:rPr lang="ko-KR" altLang="en-US" dirty="0" err="1"/>
              <a:t>배부받은</a:t>
            </a:r>
            <a:r>
              <a:rPr lang="ko-KR" altLang="en-US" dirty="0"/>
              <a:t> 물류비를 기반한 손익분석을 필히 진행하여 당사 수익개선 관점의 재고 운영 검토가 수반되어야 합니다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36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6595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이제 </a:t>
            </a:r>
            <a:r>
              <a:rPr lang="en-US" altLang="ko-KR" dirty="0"/>
              <a:t>S-MRP</a:t>
            </a:r>
            <a:r>
              <a:rPr lang="ko-KR" altLang="en-US" dirty="0"/>
              <a:t>의 기준정보에 대해 하나씩 말씀드리겠습니다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S-MRP</a:t>
            </a:r>
            <a:r>
              <a:rPr lang="ko-KR" altLang="en-US" dirty="0"/>
              <a:t>의 필수정보는 안전재고</a:t>
            </a:r>
            <a:r>
              <a:rPr lang="en-US" altLang="ko-KR" dirty="0"/>
              <a:t>, </a:t>
            </a:r>
            <a:r>
              <a:rPr lang="ko-KR" altLang="en-US" dirty="0"/>
              <a:t>최대재고</a:t>
            </a:r>
            <a:r>
              <a:rPr lang="en-US" altLang="ko-KR" dirty="0"/>
              <a:t>, </a:t>
            </a:r>
            <a:r>
              <a:rPr lang="ko-KR" altLang="en-US" dirty="0"/>
              <a:t>배수단위수량</a:t>
            </a:r>
            <a:r>
              <a:rPr lang="en-US" altLang="ko-KR" dirty="0"/>
              <a:t>, </a:t>
            </a:r>
            <a:r>
              <a:rPr lang="ko-KR" altLang="en-US" dirty="0"/>
              <a:t>입고</a:t>
            </a:r>
            <a:r>
              <a:rPr lang="en-US" altLang="ko-KR" dirty="0"/>
              <a:t>LT</a:t>
            </a:r>
            <a:r>
              <a:rPr lang="ko-KR" altLang="en-US" dirty="0"/>
              <a:t>로 안전재고는 최근 </a:t>
            </a:r>
            <a:r>
              <a:rPr lang="en-US" altLang="ko-KR" dirty="0"/>
              <a:t>3</a:t>
            </a:r>
            <a:r>
              <a:rPr lang="ko-KR" altLang="en-US" dirty="0"/>
              <a:t>개월의 일평균 판매수량을 고려하여 선정합니다</a:t>
            </a:r>
            <a:r>
              <a:rPr lang="en-US" altLang="ko-KR" dirty="0"/>
              <a:t>.</a:t>
            </a:r>
          </a:p>
          <a:p>
            <a:r>
              <a:rPr lang="ko-KR" altLang="en-US" dirty="0">
                <a:solidFill>
                  <a:srgbClr val="FF0000"/>
                </a:solidFill>
              </a:rPr>
              <a:t>권장 안전재고는 </a:t>
            </a:r>
            <a:r>
              <a:rPr lang="en-US" altLang="ko-KR" dirty="0">
                <a:solidFill>
                  <a:srgbClr val="FF0000"/>
                </a:solidFill>
              </a:rPr>
              <a:t>3</a:t>
            </a:r>
            <a:r>
              <a:rPr lang="ko-KR" altLang="en-US" dirty="0">
                <a:solidFill>
                  <a:srgbClr val="FF0000"/>
                </a:solidFill>
              </a:rPr>
              <a:t>개월 일평균 판매수량에 </a:t>
            </a:r>
            <a:r>
              <a:rPr lang="ko-KR" altLang="en-US" dirty="0" err="1">
                <a:solidFill>
                  <a:srgbClr val="FF0000"/>
                </a:solidFill>
              </a:rPr>
              <a:t>워킹데이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24</a:t>
            </a:r>
            <a:r>
              <a:rPr lang="ko-KR" altLang="en-US" dirty="0">
                <a:solidFill>
                  <a:srgbClr val="FF0000"/>
                </a:solidFill>
              </a:rPr>
              <a:t>일을 곱한 수량으로 </a:t>
            </a:r>
            <a:r>
              <a:rPr lang="ko-KR" altLang="en-US" dirty="0"/>
              <a:t>실무적으로는 정상재고에 한해서는 </a:t>
            </a:r>
            <a:r>
              <a:rPr lang="en-US" altLang="ko-KR" dirty="0"/>
              <a:t>1~2</a:t>
            </a:r>
            <a:r>
              <a:rPr lang="ko-KR" altLang="en-US" dirty="0"/>
              <a:t>개월 정도의 평균 소요량을 기준으로 하여 안전재고를 설정합니다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최대재고는 안전재고의 </a:t>
            </a:r>
            <a:r>
              <a:rPr lang="en-US" altLang="ko-KR" dirty="0"/>
              <a:t>2</a:t>
            </a:r>
            <a:r>
              <a:rPr lang="ko-KR" altLang="en-US" dirty="0"/>
              <a:t>배가 권장 수준이며</a:t>
            </a:r>
            <a:r>
              <a:rPr lang="en-US" altLang="ko-KR" dirty="0"/>
              <a:t>, </a:t>
            </a:r>
            <a:r>
              <a:rPr lang="ko-KR" altLang="en-US" dirty="0"/>
              <a:t>수입품이나 </a:t>
            </a:r>
            <a:r>
              <a:rPr lang="ko-KR" altLang="en-US" dirty="0" err="1"/>
              <a:t>장납기</a:t>
            </a:r>
            <a:r>
              <a:rPr lang="ko-KR" altLang="en-US" dirty="0"/>
              <a:t> 상품의 경우 최대재고를 높게 설정하는 경우가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배수단위수량은 구매정보의 최소주문수량과는 상이한 개념으로 </a:t>
            </a:r>
            <a:r>
              <a:rPr lang="en-US" altLang="ko-KR" dirty="0"/>
              <a:t>MOQ</a:t>
            </a:r>
            <a:r>
              <a:rPr lang="ko-KR" altLang="en-US" dirty="0"/>
              <a:t>보다는 배수주문단위로 이해하시면 좋을 것 같습니다</a:t>
            </a:r>
            <a:r>
              <a:rPr lang="en-US" altLang="ko-KR" dirty="0"/>
              <a:t>. </a:t>
            </a:r>
            <a:r>
              <a:rPr lang="ko-KR" altLang="en-US" dirty="0"/>
              <a:t>고객 판매수량은 낱개로 책정되더라도 협력사와 재고 운영을 협의함에 있어서는 제조사 출고 기준의 </a:t>
            </a:r>
            <a:r>
              <a:rPr lang="en-US" altLang="ko-KR" dirty="0"/>
              <a:t>BOX </a:t>
            </a:r>
            <a:r>
              <a:rPr lang="ko-KR" altLang="en-US" dirty="0"/>
              <a:t>혹은 </a:t>
            </a:r>
            <a:r>
              <a:rPr lang="en-US" altLang="ko-KR" dirty="0"/>
              <a:t>PLT </a:t>
            </a:r>
            <a:r>
              <a:rPr lang="ko-KR" altLang="en-US" dirty="0"/>
              <a:t>수량을 기준으로 하는 경우가 많아 해당 입수량을 배수단위수량으로 하는 경우가 대다수입니다</a:t>
            </a:r>
            <a:r>
              <a:rPr lang="en-US" altLang="ko-KR" dirty="0"/>
              <a:t>. </a:t>
            </a:r>
            <a:r>
              <a:rPr lang="ko-KR" altLang="en-US" dirty="0"/>
              <a:t>입고</a:t>
            </a:r>
            <a:r>
              <a:rPr lang="en-US" altLang="ko-KR" dirty="0"/>
              <a:t>LT </a:t>
            </a:r>
            <a:r>
              <a:rPr lang="ko-KR" altLang="en-US" dirty="0"/>
              <a:t>또한 상품 마스터 상의 표준배송</a:t>
            </a:r>
            <a:r>
              <a:rPr lang="en-US" altLang="ko-KR" dirty="0"/>
              <a:t>LT</a:t>
            </a:r>
            <a:r>
              <a:rPr lang="ko-KR" altLang="en-US" dirty="0"/>
              <a:t>와는 상이한 개념으로 일반적으로 해당 상품을 보충 발주했을 때</a:t>
            </a:r>
            <a:r>
              <a:rPr lang="en-US" altLang="ko-KR" dirty="0"/>
              <a:t>, </a:t>
            </a:r>
            <a:r>
              <a:rPr lang="ko-KR" altLang="en-US" dirty="0"/>
              <a:t>당사 허브로 입고하는데 까지의 </a:t>
            </a:r>
            <a:r>
              <a:rPr lang="en-US" altLang="ko-KR" dirty="0"/>
              <a:t>LT</a:t>
            </a:r>
            <a:r>
              <a:rPr lang="ko-KR" altLang="en-US" dirty="0"/>
              <a:t>를 의미한다고 보시면 됩니다</a:t>
            </a:r>
            <a:r>
              <a:rPr lang="en-US" altLang="ko-KR" dirty="0"/>
              <a:t>. </a:t>
            </a:r>
            <a:r>
              <a:rPr lang="ko-KR" altLang="en-US" dirty="0"/>
              <a:t>이러한 정보들은 고객사의 물동량 및 협력사 변경 등으로 변경되어야 할 수 있는 정보이며 이를 기반으로 보충발주 시뮬레이션이 돌기 때문에 주기적으로 점검 및 수정이 필요합니다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25</a:t>
            </a:r>
            <a:r>
              <a:rPr lang="ko-KR" altLang="en-US" dirty="0"/>
              <a:t>년 재고담당자 </a:t>
            </a:r>
            <a:r>
              <a:rPr lang="ko-KR" altLang="en-US" dirty="0" err="1"/>
              <a:t>지정로직은</a:t>
            </a:r>
            <a:r>
              <a:rPr lang="ko-KR" altLang="en-US" dirty="0"/>
              <a:t> 최다매입 운영단위 구분에 따라 각각 구매본부</a:t>
            </a:r>
            <a:r>
              <a:rPr lang="en-US" altLang="ko-KR" dirty="0"/>
              <a:t>, </a:t>
            </a:r>
            <a:r>
              <a:rPr lang="ko-KR" altLang="en-US" dirty="0"/>
              <a:t>영업본부</a:t>
            </a:r>
            <a:r>
              <a:rPr lang="en-US" altLang="ko-KR" dirty="0"/>
              <a:t>, LG</a:t>
            </a:r>
            <a:r>
              <a:rPr lang="ko-KR" altLang="en-US" dirty="0"/>
              <a:t>본부 구매팀 상세분류 담당자로 지정되며</a:t>
            </a:r>
            <a:r>
              <a:rPr lang="en-US" altLang="ko-KR" dirty="0"/>
              <a:t> 24</a:t>
            </a:r>
            <a:r>
              <a:rPr lang="ko-KR" altLang="en-US" dirty="0"/>
              <a:t>년</a:t>
            </a:r>
            <a:r>
              <a:rPr lang="en-US" altLang="ko-KR" dirty="0"/>
              <a:t>, 23</a:t>
            </a:r>
            <a:r>
              <a:rPr lang="ko-KR" altLang="en-US" dirty="0"/>
              <a:t>년 실적이 모두 없을 경우에는 해당 상품</a:t>
            </a:r>
            <a:r>
              <a:rPr lang="en-US" altLang="ko-KR" dirty="0"/>
              <a:t>ID</a:t>
            </a:r>
            <a:r>
              <a:rPr lang="ko-KR" altLang="en-US" dirty="0"/>
              <a:t>의 마스터 정보상의 최초운영단위의 상세분류 담당자로 지정되어 집니다</a:t>
            </a:r>
            <a:r>
              <a:rPr lang="en-US" altLang="ko-KR" dirty="0"/>
              <a:t>.  </a:t>
            </a:r>
            <a:r>
              <a:rPr lang="ko-KR" altLang="en-US" dirty="0"/>
              <a:t>재고 담당자의 변경이 필요하실 경우에는 담당자 간 협의 후에 발주관리팀 재고 담당자에게 담당자 변경 요청 메일 주시면 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37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30648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다음은 앞서 말씀드린 </a:t>
            </a:r>
            <a:r>
              <a:rPr lang="en-US" altLang="ko-KR" dirty="0"/>
              <a:t>S-MRP </a:t>
            </a:r>
            <a:r>
              <a:rPr lang="ko-KR" altLang="en-US" dirty="0"/>
              <a:t>기준정보를 바탕으로 재고 상품의 재주문점</a:t>
            </a:r>
            <a:r>
              <a:rPr lang="en-US" altLang="ko-KR" dirty="0"/>
              <a:t>, </a:t>
            </a:r>
            <a:r>
              <a:rPr lang="ko-KR" altLang="en-US" dirty="0"/>
              <a:t>최적발주일</a:t>
            </a:r>
            <a:r>
              <a:rPr lang="en-US" altLang="ko-KR" dirty="0"/>
              <a:t>, </a:t>
            </a:r>
            <a:r>
              <a:rPr lang="ko-KR" altLang="en-US" dirty="0"/>
              <a:t>재고상태가 업데이트 되는 로직을 말씀드리겠습니다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재주문점의 산식은 안전재고에 일평균 판매수량 곱하기 입고</a:t>
            </a:r>
            <a:r>
              <a:rPr lang="en-US" altLang="ko-KR" dirty="0"/>
              <a:t>LT</a:t>
            </a:r>
            <a:r>
              <a:rPr lang="ko-KR" altLang="en-US" dirty="0"/>
              <a:t>를 더한 값으로 개념적으로 안전재고는 서브원에 항상 가지고 있어야 할 수량이라고 볼 수 있습니다</a:t>
            </a:r>
            <a:r>
              <a:rPr lang="en-US" altLang="ko-KR" dirty="0"/>
              <a:t>. </a:t>
            </a:r>
            <a:r>
              <a:rPr lang="ko-KR" altLang="en-US" dirty="0"/>
              <a:t>해당 재고가 하루에 팔리는 수량과 그 상품을 보충발주 했을 때 보충발주수량이 당사 물류센터에 입고되기까지의 그 기간을 고려하여 발주를 진행해야 실질적으로 해당 수량이 허브에 입고되었을 시점에 허브에 잔여 재고가 안전재고에 수렴하는 것으로 이해해주시기 바랍니다</a:t>
            </a:r>
            <a:r>
              <a:rPr lang="en-US" altLang="ko-KR" dirty="0"/>
              <a:t>. </a:t>
            </a:r>
            <a:r>
              <a:rPr lang="ko-KR" altLang="en-US" dirty="0"/>
              <a:t>그렇기 때문에 교재의 예제와 같이 현재 안전재고가 </a:t>
            </a:r>
            <a:r>
              <a:rPr lang="en-US" altLang="ko-KR" dirty="0"/>
              <a:t>3,200</a:t>
            </a:r>
            <a:r>
              <a:rPr lang="ko-KR" altLang="en-US" dirty="0"/>
              <a:t>개인 </a:t>
            </a:r>
            <a:r>
              <a:rPr lang="en-US" altLang="ko-KR" dirty="0"/>
              <a:t>PVC </a:t>
            </a:r>
            <a:r>
              <a:rPr lang="ko-KR" altLang="en-US" dirty="0"/>
              <a:t>장갑이 하루에 </a:t>
            </a:r>
            <a:r>
              <a:rPr lang="en-US" altLang="ko-KR" dirty="0"/>
              <a:t>1,040</a:t>
            </a:r>
            <a:r>
              <a:rPr lang="ko-KR" altLang="en-US" dirty="0"/>
              <a:t>개가 팔리고 발주 후 허브에 들어오는 기간이 </a:t>
            </a:r>
            <a:r>
              <a:rPr lang="en-US" altLang="ko-KR" dirty="0"/>
              <a:t>3</a:t>
            </a:r>
            <a:r>
              <a:rPr lang="ko-KR" altLang="en-US" dirty="0"/>
              <a:t>일이라고 한다면</a:t>
            </a:r>
            <a:r>
              <a:rPr lang="en-US" altLang="ko-KR" dirty="0"/>
              <a:t>, </a:t>
            </a:r>
            <a:r>
              <a:rPr lang="ko-KR" altLang="en-US" dirty="0"/>
              <a:t>실제로 구매담당자는 안전재고인 </a:t>
            </a:r>
            <a:r>
              <a:rPr lang="en-US" altLang="ko-KR" dirty="0"/>
              <a:t>3,200+(</a:t>
            </a:r>
            <a:r>
              <a:rPr lang="ko-KR" altLang="en-US" dirty="0" err="1"/>
              <a:t>일평균판매수량인</a:t>
            </a:r>
            <a:r>
              <a:rPr lang="ko-KR" altLang="en-US" dirty="0"/>
              <a:t> </a:t>
            </a:r>
            <a:r>
              <a:rPr lang="en-US" altLang="ko-KR" dirty="0"/>
              <a:t>1,040* </a:t>
            </a:r>
            <a:r>
              <a:rPr lang="ko-KR" altLang="en-US" dirty="0"/>
              <a:t>입고</a:t>
            </a:r>
            <a:r>
              <a:rPr lang="en-US" altLang="ko-KR" dirty="0"/>
              <a:t>LT</a:t>
            </a:r>
            <a:r>
              <a:rPr lang="ko-KR" altLang="en-US" dirty="0"/>
              <a:t> </a:t>
            </a:r>
            <a:r>
              <a:rPr lang="en-US" altLang="ko-KR" dirty="0"/>
              <a:t>3)</a:t>
            </a:r>
            <a:r>
              <a:rPr lang="ko-KR" altLang="en-US" dirty="0"/>
              <a:t>을 한 </a:t>
            </a:r>
            <a:r>
              <a:rPr lang="en-US" altLang="ko-KR" dirty="0"/>
              <a:t>6,320</a:t>
            </a:r>
            <a:r>
              <a:rPr lang="ko-KR" altLang="en-US" dirty="0"/>
              <a:t>개가 되었을 때 보충발주를 진행해야 안전재고 밑으로 떨어지기 전에 재고가 다시 보충되는 적정발주라고 보시면 될 것 같습니다</a:t>
            </a:r>
            <a:r>
              <a:rPr lang="en-US" altLang="ko-KR" dirty="0"/>
              <a:t>. </a:t>
            </a:r>
            <a:r>
              <a:rPr lang="ko-KR" altLang="en-US" dirty="0"/>
              <a:t>최적발주일과 재고상태에 대해서는 개념적으로 한번씩 </a:t>
            </a:r>
            <a:r>
              <a:rPr lang="ko-KR" altLang="en-US" dirty="0" err="1"/>
              <a:t>읽어보시고</a:t>
            </a:r>
            <a:r>
              <a:rPr lang="ko-KR" altLang="en-US" dirty="0"/>
              <a:t> 넘어가면 좋을 것 같습니다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38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79903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보충발주 유형은 </a:t>
            </a:r>
            <a:r>
              <a:rPr lang="en-US" altLang="ko-KR" dirty="0"/>
              <a:t>3</a:t>
            </a:r>
            <a:r>
              <a:rPr lang="ko-KR" altLang="en-US" dirty="0"/>
              <a:t>가지로 구분됩니다</a:t>
            </a:r>
            <a:r>
              <a:rPr lang="en-US" altLang="ko-KR" dirty="0"/>
              <a:t>. </a:t>
            </a:r>
            <a:r>
              <a:rPr lang="ko-KR" altLang="en-US" dirty="0"/>
              <a:t>보충발주 시뮬레이션 실행 후에 결정되는 대상과 보충수량에 맞게 자동으로 발주가 생성되는 자동과</a:t>
            </a:r>
            <a:r>
              <a:rPr lang="en-US" altLang="ko-KR" dirty="0"/>
              <a:t>, </a:t>
            </a:r>
            <a:r>
              <a:rPr lang="ko-KR" altLang="en-US" dirty="0"/>
              <a:t>보충발주 결과를 구매담당자에게 보여주고 이를 기반으로 구매담당자가 수기로 발주를 진행하는 반자동</a:t>
            </a:r>
            <a:r>
              <a:rPr lang="en-US" altLang="ko-KR" dirty="0"/>
              <a:t>, </a:t>
            </a:r>
            <a:r>
              <a:rPr lang="ko-KR" altLang="en-US" dirty="0"/>
              <a:t>그리고 </a:t>
            </a:r>
            <a:r>
              <a:rPr lang="ko-KR" altLang="en-US" dirty="0" err="1"/>
              <a:t>보충발주시뮬레이션을</a:t>
            </a:r>
            <a:r>
              <a:rPr lang="ko-KR" altLang="en-US" dirty="0"/>
              <a:t> 진행하지 않고 구매담당자가 수동으로 보충발주대상으로 추가하고 수기로 보충발주수량을 입력하여 발주하는 수동 발주가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보충발주 대상은 자동과 반자동을 대상으로 일 </a:t>
            </a:r>
            <a:r>
              <a:rPr lang="en-US" altLang="ko-KR" dirty="0"/>
              <a:t>1</a:t>
            </a:r>
            <a:r>
              <a:rPr lang="ko-KR" altLang="en-US" dirty="0"/>
              <a:t>회 수행하며</a:t>
            </a:r>
            <a:r>
              <a:rPr lang="en-US" altLang="ko-KR" dirty="0"/>
              <a:t>, </a:t>
            </a:r>
            <a:r>
              <a:rPr lang="ko-KR" altLang="en-US" dirty="0"/>
              <a:t>판매가능재고가 재주문점보다 떨어지게 되면 보충발주 대상으로 결정됩니다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39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60402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여기에서의 판매가능재고는 </a:t>
            </a:r>
            <a:r>
              <a:rPr lang="en-US" altLang="ko-KR" dirty="0"/>
              <a:t>S-MRP </a:t>
            </a:r>
            <a:r>
              <a:rPr lang="ko-KR" altLang="en-US" dirty="0"/>
              <a:t>상의 </a:t>
            </a:r>
            <a:r>
              <a:rPr lang="en-US" altLang="ko-KR" dirty="0"/>
              <a:t>HUB</a:t>
            </a:r>
            <a:r>
              <a:rPr lang="ko-KR" altLang="en-US" dirty="0"/>
              <a:t>재고수량에 입고예정수량을 더하고 고객사의 </a:t>
            </a:r>
            <a:r>
              <a:rPr lang="en-US" altLang="ko-KR" dirty="0"/>
              <a:t>OPEN S/O </a:t>
            </a:r>
            <a:r>
              <a:rPr lang="ko-KR" altLang="en-US" dirty="0"/>
              <a:t>수량인 출고예정수량을 뺀 수량을 뜻합니다</a:t>
            </a:r>
            <a:r>
              <a:rPr lang="en-US" altLang="ko-KR" dirty="0"/>
              <a:t>. </a:t>
            </a:r>
            <a:r>
              <a:rPr lang="ko-KR" altLang="en-US" dirty="0"/>
              <a:t>보충발주수량은 해당 재고의 </a:t>
            </a:r>
            <a:r>
              <a:rPr lang="en-US" altLang="ko-KR" dirty="0"/>
              <a:t>S-MRP </a:t>
            </a:r>
            <a:r>
              <a:rPr lang="ko-KR" altLang="en-US" dirty="0"/>
              <a:t>기준정보 상 최대재고에서 앞서 말씀드린 판매가능재고를 뺀 만큼 수량으로 계산되며 이 때 해당 재고의 배수주문수량이 지정되어 있을 경우에는 이를 배수주문단위로 인식하여 보충 수량을 수정 결정하게 됩니다</a:t>
            </a:r>
            <a:r>
              <a:rPr lang="en-US" altLang="ko-KR" dirty="0"/>
              <a:t>. </a:t>
            </a:r>
            <a:r>
              <a:rPr lang="ko-KR" altLang="en-US" dirty="0"/>
              <a:t>이때 배수주문수량보다 작은 보충발주 수량은 보충발주 처리가 되지 않으므로 구매담당자가 검토 후 </a:t>
            </a:r>
            <a:r>
              <a:rPr lang="en-US" altLang="ko-KR" dirty="0"/>
              <a:t>MRP</a:t>
            </a:r>
            <a:r>
              <a:rPr lang="ko-KR" altLang="en-US" dirty="0"/>
              <a:t>정보 수정 및 수동 발주가 필요합니다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담당자가 설정한 최대재고를 초과하는 보충발주를 진행하시게 될 경우에는 발주관리팀 재고담당자의 합의를 거치고 발주가 생성되게 됩니다</a:t>
            </a:r>
            <a:r>
              <a:rPr lang="en-US" altLang="ko-KR" dirty="0"/>
              <a:t>.</a:t>
            </a:r>
          </a:p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PVC</a:t>
            </a:r>
            <a:r>
              <a:rPr lang="ko-KR" altLang="en-US" dirty="0"/>
              <a:t>장갑의 예시를 보면 보충발주수량은 최대재고인 </a:t>
            </a:r>
            <a:r>
              <a:rPr lang="en-US" altLang="ko-KR" dirty="0"/>
              <a:t>38,000</a:t>
            </a:r>
            <a:r>
              <a:rPr lang="ko-KR" altLang="en-US" dirty="0"/>
              <a:t>에서 판매가능재고인 </a:t>
            </a:r>
            <a:r>
              <a:rPr lang="en-US" altLang="ko-KR" dirty="0"/>
              <a:t>13,500</a:t>
            </a:r>
            <a:r>
              <a:rPr lang="ko-KR" altLang="en-US" dirty="0"/>
              <a:t>을 뺀 </a:t>
            </a:r>
            <a:r>
              <a:rPr lang="en-US" altLang="ko-KR" dirty="0"/>
              <a:t>24,500</a:t>
            </a:r>
            <a:r>
              <a:rPr lang="ko-KR" altLang="en-US" dirty="0"/>
              <a:t>으로 간단하게 계산하실 수 있습니다</a:t>
            </a:r>
            <a:r>
              <a:rPr lang="en-US" altLang="ko-KR" dirty="0"/>
              <a:t>. </a:t>
            </a:r>
            <a:r>
              <a:rPr lang="ko-KR" altLang="en-US" dirty="0"/>
              <a:t>다시 한 번 정리하자면 보충발주는 재고 수량이 안전재고 수량 밑으로 </a:t>
            </a:r>
            <a:r>
              <a:rPr lang="ko-KR" altLang="en-US" dirty="0" err="1"/>
              <a:t>떨어졌을때가</a:t>
            </a:r>
            <a:r>
              <a:rPr lang="ko-KR" altLang="en-US" dirty="0"/>
              <a:t> 아닌 재주문점보다 판매가능재고가 적을 경우에 최대재고에서 판매가능재고를 뺀 수량이 </a:t>
            </a:r>
            <a:r>
              <a:rPr lang="ko-KR" altLang="en-US" dirty="0" err="1"/>
              <a:t>보충발주수량입니다</a:t>
            </a:r>
            <a:r>
              <a:rPr lang="en-US" altLang="ko-KR" dirty="0"/>
              <a:t>.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40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39774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보충발주는 별도의 </a:t>
            </a:r>
            <a:r>
              <a:rPr lang="en-US" altLang="ko-KR" dirty="0"/>
              <a:t>VMI </a:t>
            </a:r>
            <a:r>
              <a:rPr lang="ko-KR" altLang="en-US" dirty="0"/>
              <a:t>자재계약서를 체결하는 </a:t>
            </a:r>
            <a:r>
              <a:rPr lang="en-US" altLang="ko-KR" dirty="0"/>
              <a:t>VMI</a:t>
            </a:r>
            <a:r>
              <a:rPr lang="ko-KR" altLang="en-US" dirty="0"/>
              <a:t>의 경우에는 협력사가 사전에 지정되어 있고</a:t>
            </a:r>
            <a:r>
              <a:rPr lang="en-US" altLang="ko-KR" dirty="0"/>
              <a:t>, </a:t>
            </a:r>
            <a:r>
              <a:rPr lang="ko-KR" altLang="en-US" dirty="0"/>
              <a:t>센터재고의 경우에는 고객 주문의 협력사 결정 로직과 달리 당사에서 </a:t>
            </a:r>
            <a:r>
              <a:rPr lang="ko-KR" altLang="en-US" dirty="0" err="1"/>
              <a:t>선매입하는</a:t>
            </a:r>
            <a:r>
              <a:rPr lang="ko-KR" altLang="en-US" dirty="0"/>
              <a:t> 재고이기 때문에 오로지 매입가만 보게 되고</a:t>
            </a:r>
            <a:r>
              <a:rPr lang="en-US" altLang="ko-KR" dirty="0"/>
              <a:t>, </a:t>
            </a:r>
            <a:r>
              <a:rPr lang="ko-KR" altLang="en-US" dirty="0"/>
              <a:t>보충발주 시점의 최저 매입가 협력사로 자동 결정됩니다</a:t>
            </a:r>
            <a:r>
              <a:rPr lang="en-US" altLang="ko-KR" dirty="0"/>
              <a:t>. </a:t>
            </a:r>
            <a:r>
              <a:rPr lang="ko-KR" altLang="en-US" dirty="0" err="1"/>
              <a:t>최저매입가가</a:t>
            </a:r>
            <a:r>
              <a:rPr lang="ko-KR" altLang="en-US" dirty="0"/>
              <a:t> 동일한 경우에는 협력사 평가결과 점수가 높은 협력사로 결정됩니다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41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6349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다음은 </a:t>
            </a:r>
            <a:r>
              <a:rPr lang="en-US" altLang="ko-KR" dirty="0"/>
              <a:t>VMI</a:t>
            </a:r>
            <a:r>
              <a:rPr lang="ko-KR" altLang="en-US" dirty="0"/>
              <a:t>의 발주 진행 </a:t>
            </a:r>
            <a:r>
              <a:rPr lang="en-US" altLang="ko-KR" dirty="0"/>
              <a:t>PROCESS </a:t>
            </a:r>
            <a:r>
              <a:rPr lang="ko-KR" altLang="en-US" dirty="0"/>
              <a:t>입니다</a:t>
            </a:r>
            <a:r>
              <a:rPr lang="en-US" altLang="ko-KR" dirty="0"/>
              <a:t>. VMI</a:t>
            </a:r>
            <a:r>
              <a:rPr lang="ko-KR" altLang="en-US" dirty="0"/>
              <a:t>는 센터재고와 달리 위탁요청으로 협력사 프론트에 요청되며 협력사를 이를 접수하고 출하지시한 다음 필요 시 검사성적서 등을 입력한 뒤에 출고확정 처리를 해야 정상적으로 발주내역에 보여지게 됩니다</a:t>
            </a:r>
            <a:r>
              <a:rPr lang="en-US" altLang="ko-KR" dirty="0"/>
              <a:t>. </a:t>
            </a:r>
            <a:r>
              <a:rPr lang="ko-KR" altLang="en-US" dirty="0"/>
              <a:t>부자재의 경우에는 검사성적서가 필수이니 이 부분은 관련 업무를 진행하시는 분들께서는 별도 </a:t>
            </a:r>
            <a:r>
              <a:rPr lang="en-US" altLang="ko-KR" dirty="0"/>
              <a:t>VMI </a:t>
            </a:r>
            <a:r>
              <a:rPr lang="ko-KR" altLang="en-US" dirty="0"/>
              <a:t>매뉴얼을 참고하시어 업무 진행 부탁드리겠습니다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42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22889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보충발주는 재고 유형에 따라 부분적으로 취소가 가능합니다</a:t>
            </a:r>
            <a:r>
              <a:rPr lang="en-US" altLang="ko-KR" dirty="0"/>
              <a:t>. VMI</a:t>
            </a:r>
            <a:r>
              <a:rPr lang="ko-KR" altLang="en-US" dirty="0"/>
              <a:t>의 경우에는 출고확정 이후에는 취소가 불가하여 </a:t>
            </a:r>
            <a:r>
              <a:rPr lang="en-US" altLang="ko-KR" dirty="0"/>
              <a:t>CSR </a:t>
            </a:r>
            <a:r>
              <a:rPr lang="ko-KR" altLang="en-US" dirty="0"/>
              <a:t>작성이 필요하니 협력사에게도 이 점 사전에 꼭 안내하시어 출고확정 시에는 반드시 입고 처리될 수 있도록 업무 협조 요청 부탁드리겠습니다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센터재고의 경우에는 일반 </a:t>
            </a:r>
            <a:r>
              <a:rPr lang="ko-KR" altLang="en-US" dirty="0" err="1"/>
              <a:t>무재고</a:t>
            </a:r>
            <a:r>
              <a:rPr lang="en-US" altLang="ko-KR" dirty="0"/>
              <a:t>/</a:t>
            </a:r>
            <a:r>
              <a:rPr lang="ko-KR" altLang="en-US" dirty="0"/>
              <a:t>직송 주문과 동일하게 협력사가 접수하기 이전과 발주 거부</a:t>
            </a:r>
            <a:r>
              <a:rPr lang="en-US" altLang="ko-KR" dirty="0"/>
              <a:t>/</a:t>
            </a:r>
            <a:r>
              <a:rPr lang="ko-KR" altLang="en-US" dirty="0"/>
              <a:t>출하거부 시에는 구매담당자가 보충발주 취소 처리가 가능합니다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앞서 말씀드린 판매가능재고에는 협력사 </a:t>
            </a:r>
            <a:r>
              <a:rPr lang="ko-KR" altLang="en-US" dirty="0" err="1"/>
              <a:t>출고확정된</a:t>
            </a:r>
            <a:r>
              <a:rPr lang="ko-KR" altLang="en-US" dirty="0"/>
              <a:t> 보충발주수량이 입고예정수량으로 잡히게 되어 장기 </a:t>
            </a:r>
            <a:r>
              <a:rPr lang="ko-KR" altLang="en-US" dirty="0" err="1"/>
              <a:t>미입고</a:t>
            </a:r>
            <a:r>
              <a:rPr lang="ko-KR" altLang="en-US" dirty="0"/>
              <a:t> 보충발주는 판매가능재고과 실물과의 불일치에 영향을 미쳐 재고 상품 결품 및 배송 지연의 원인이 될 수 있으니 이 부분은 구매담당자분들께서 필히 참고하시어 재고 관리 부탁드리겠습니다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43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1766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01D9C-F3A9-37BC-4B5F-384269B04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BF9A8DA-9140-C1F7-00F6-896E94623F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51C083A-583A-FF3D-F730-EAEE703B82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서브원에서는 발주 대상을 실시간 발주와 자동 발주 대상으로 구분하여 시스템 기반으로 효율적으로 발주 처리하고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발주는 고객 </a:t>
            </a:r>
            <a:r>
              <a:rPr lang="en-US" altLang="ko-KR" dirty="0"/>
              <a:t>S/O </a:t>
            </a:r>
            <a:r>
              <a:rPr lang="ko-KR" altLang="en-US" dirty="0"/>
              <a:t>생성과 동시에 </a:t>
            </a:r>
            <a:r>
              <a:rPr lang="en-US" altLang="ko-KR" dirty="0"/>
              <a:t>P/O</a:t>
            </a:r>
            <a:r>
              <a:rPr lang="ko-KR" altLang="en-US" dirty="0"/>
              <a:t>로 생성되는 실시간 발주와 정해진 시간에 </a:t>
            </a:r>
            <a:r>
              <a:rPr lang="ko-KR" altLang="en-US" dirty="0" err="1"/>
              <a:t>발주시뮬레이션</a:t>
            </a:r>
            <a:r>
              <a:rPr lang="ko-KR" altLang="en-US" dirty="0"/>
              <a:t> 배치를 통해 </a:t>
            </a:r>
            <a:r>
              <a:rPr lang="en-US" altLang="ko-KR" dirty="0"/>
              <a:t>PO</a:t>
            </a:r>
            <a:r>
              <a:rPr lang="ko-KR" altLang="en-US" dirty="0"/>
              <a:t>로 생성되는 자동발주로 구분됩니다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실시간 발주는 </a:t>
            </a:r>
            <a:r>
              <a:rPr lang="ko-KR" altLang="en-US" dirty="0" err="1"/>
              <a:t>선입고</a:t>
            </a:r>
            <a:r>
              <a:rPr lang="ko-KR" altLang="en-US" dirty="0"/>
              <a:t> 주문</a:t>
            </a:r>
            <a:r>
              <a:rPr lang="en-US" altLang="ko-KR" dirty="0"/>
              <a:t>/</a:t>
            </a:r>
            <a:r>
              <a:rPr lang="ko-KR" altLang="en-US" dirty="0"/>
              <a:t>처리</a:t>
            </a:r>
            <a:r>
              <a:rPr lang="en-US" altLang="ko-KR" dirty="0"/>
              <a:t>, </a:t>
            </a:r>
            <a:r>
              <a:rPr lang="ko-KR" altLang="en-US" dirty="0"/>
              <a:t>부자재 등 배송형태와 협력사가 사전에 결정되어 </a:t>
            </a:r>
            <a:r>
              <a:rPr lang="ko-KR" altLang="en-US" dirty="0" err="1"/>
              <a:t>발주시뮬레이션</a:t>
            </a:r>
            <a:r>
              <a:rPr lang="ko-KR" altLang="en-US" dirty="0"/>
              <a:t> 배치가 필요 없는 </a:t>
            </a:r>
            <a:r>
              <a:rPr lang="ko-KR" altLang="en-US" dirty="0" err="1"/>
              <a:t>주문건이며</a:t>
            </a:r>
            <a:r>
              <a:rPr lang="en-US" altLang="ko-KR" dirty="0"/>
              <a:t>, </a:t>
            </a:r>
            <a:r>
              <a:rPr lang="ko-KR" altLang="en-US" dirty="0"/>
              <a:t>자동발주는 이를 제외한 모든 주문 건에 해당한다고 생각하시면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현행 자동배치는 일 </a:t>
            </a:r>
            <a:r>
              <a:rPr lang="en-US" altLang="ko-KR" dirty="0"/>
              <a:t>4</a:t>
            </a:r>
            <a:r>
              <a:rPr lang="ko-KR" altLang="en-US" dirty="0"/>
              <a:t>회로 오전</a:t>
            </a:r>
            <a:r>
              <a:rPr lang="en-US" altLang="ko-KR" dirty="0"/>
              <a:t> 9</a:t>
            </a:r>
            <a:r>
              <a:rPr lang="ko-KR" altLang="en-US" dirty="0"/>
              <a:t>시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11</a:t>
            </a:r>
            <a:r>
              <a:rPr lang="ko-KR" altLang="en-US" dirty="0"/>
              <a:t>시</a:t>
            </a:r>
            <a:r>
              <a:rPr lang="en-US" altLang="ko-KR" dirty="0"/>
              <a:t>,</a:t>
            </a:r>
            <a:r>
              <a:rPr lang="ko-KR" altLang="en-US" dirty="0"/>
              <a:t> 오후 </a:t>
            </a:r>
            <a:r>
              <a:rPr lang="en-US" altLang="ko-KR" dirty="0"/>
              <a:t>2</a:t>
            </a:r>
            <a:r>
              <a:rPr lang="ko-KR" altLang="en-US" dirty="0"/>
              <a:t>시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4</a:t>
            </a:r>
            <a:r>
              <a:rPr lang="ko-KR" altLang="en-US" dirty="0"/>
              <a:t>시입니다</a:t>
            </a:r>
            <a:r>
              <a:rPr lang="en-US" altLang="ko-KR" dirty="0"/>
              <a:t>. </a:t>
            </a:r>
            <a:r>
              <a:rPr lang="ko-KR" altLang="en-US" dirty="0"/>
              <a:t>각 배치시간 </a:t>
            </a:r>
            <a:r>
              <a:rPr lang="en-US" altLang="ko-KR" dirty="0"/>
              <a:t>30</a:t>
            </a:r>
            <a:r>
              <a:rPr lang="ko-KR" altLang="en-US" dirty="0"/>
              <a:t>분전 </a:t>
            </a:r>
            <a:r>
              <a:rPr lang="en-US" altLang="ko-KR" dirty="0"/>
              <a:t>S/O </a:t>
            </a:r>
            <a:r>
              <a:rPr lang="ko-KR" altLang="en-US" dirty="0"/>
              <a:t>생성 </a:t>
            </a:r>
            <a:r>
              <a:rPr lang="ko-KR" altLang="en-US" dirty="0" err="1"/>
              <a:t>완료건까지</a:t>
            </a:r>
            <a:r>
              <a:rPr lang="ko-KR" altLang="en-US" dirty="0"/>
              <a:t> 배치대상으로 포함되며 배치 전후 </a:t>
            </a:r>
            <a:r>
              <a:rPr lang="en-US" altLang="ko-KR" dirty="0"/>
              <a:t>10</a:t>
            </a:r>
            <a:r>
              <a:rPr lang="ko-KR" altLang="en-US" dirty="0"/>
              <a:t>분 동안은 주문변경이 불가합니다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발주시뮬레이션</a:t>
            </a:r>
            <a:r>
              <a:rPr lang="ko-KR" altLang="en-US" dirty="0"/>
              <a:t> 결과에 따라 배송형태와 협력사가 결정되어 발주가 생성됩니다</a:t>
            </a:r>
            <a:r>
              <a:rPr lang="en-US" altLang="ko-KR" dirty="0"/>
              <a:t>. </a:t>
            </a:r>
            <a:r>
              <a:rPr lang="ko-KR" altLang="en-US" dirty="0"/>
              <a:t>참고로 주말에는 자동발주가 돌지 않아</a:t>
            </a:r>
            <a:r>
              <a:rPr lang="en-US" altLang="ko-KR" dirty="0"/>
              <a:t>, </a:t>
            </a:r>
            <a:r>
              <a:rPr lang="ko-KR" altLang="en-US" dirty="0"/>
              <a:t>만약 금요일 오후 </a:t>
            </a:r>
            <a:r>
              <a:rPr lang="en-US" altLang="ko-KR" dirty="0"/>
              <a:t>3</a:t>
            </a:r>
            <a:r>
              <a:rPr lang="ko-KR" altLang="en-US" dirty="0"/>
              <a:t>시 반 이후 생성된 고객 </a:t>
            </a:r>
            <a:r>
              <a:rPr lang="en-US" altLang="ko-KR" dirty="0"/>
              <a:t>S/O</a:t>
            </a:r>
            <a:r>
              <a:rPr lang="ko-KR" altLang="en-US" dirty="0"/>
              <a:t>는 오후 </a:t>
            </a:r>
            <a:r>
              <a:rPr lang="en-US" altLang="ko-KR" dirty="0"/>
              <a:t>4</a:t>
            </a:r>
            <a:r>
              <a:rPr lang="ko-KR" altLang="en-US" dirty="0"/>
              <a:t>시 자동배치 대상이 아니기 </a:t>
            </a:r>
            <a:r>
              <a:rPr lang="ko-KR" altLang="en-US" dirty="0" err="1"/>
              <a:t>떄문에</a:t>
            </a:r>
            <a:r>
              <a:rPr lang="ko-KR" altLang="en-US" dirty="0"/>
              <a:t> 차주 월요일 오전 </a:t>
            </a:r>
            <a:r>
              <a:rPr lang="en-US" altLang="ko-KR" dirty="0"/>
              <a:t>9</a:t>
            </a:r>
            <a:r>
              <a:rPr lang="ko-KR" altLang="en-US" dirty="0"/>
              <a:t>시에 배치가 돌아 발주가 생성되게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자동 배치 시간을 이해하고 상호간에 업무 요청하는 것이 유관 부서간 불필요한 업무 커뮤니케이션을 줄일 수 있는 방법이라 구매담당자 뿐만이 아니라 영업</a:t>
            </a:r>
            <a:r>
              <a:rPr lang="en-US" altLang="ko-KR" dirty="0"/>
              <a:t>/</a:t>
            </a:r>
            <a:r>
              <a:rPr lang="ko-KR" altLang="en-US" dirty="0"/>
              <a:t>운영담당자분들도 자동배치 시간을 알고 계시면 좋을 것 같습니다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9BCCB43-FCD3-CA70-E3CC-257972C0D2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06023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다음은 장기</a:t>
            </a:r>
            <a:r>
              <a:rPr lang="en-US" altLang="ko-KR" dirty="0"/>
              <a:t>/</a:t>
            </a:r>
            <a:r>
              <a:rPr lang="ko-KR" altLang="en-US" dirty="0"/>
              <a:t>부진재고 관리입니다</a:t>
            </a:r>
            <a:r>
              <a:rPr lang="en-US" altLang="ko-KR" dirty="0"/>
              <a:t>. </a:t>
            </a:r>
            <a:r>
              <a:rPr lang="ko-KR" altLang="en-US" dirty="0"/>
              <a:t>당사에서는 장기 </a:t>
            </a:r>
            <a:r>
              <a:rPr lang="ko-KR" altLang="en-US" dirty="0" err="1"/>
              <a:t>미출고와</a:t>
            </a:r>
            <a:r>
              <a:rPr lang="ko-KR" altLang="en-US" dirty="0"/>
              <a:t> 부진재고를 최근 </a:t>
            </a:r>
            <a:r>
              <a:rPr lang="en-US" altLang="ko-KR" dirty="0"/>
              <a:t>6</a:t>
            </a:r>
            <a:r>
              <a:rPr lang="ko-KR" altLang="en-US" dirty="0"/>
              <a:t>개월 이상 </a:t>
            </a:r>
            <a:r>
              <a:rPr lang="ko-KR" altLang="en-US" dirty="0" err="1"/>
              <a:t>미출고</a:t>
            </a:r>
            <a:r>
              <a:rPr lang="en-US" altLang="ko-KR" dirty="0"/>
              <a:t>, </a:t>
            </a:r>
            <a:r>
              <a:rPr lang="ko-KR" altLang="en-US" dirty="0"/>
              <a:t>재고회전일 </a:t>
            </a:r>
            <a:r>
              <a:rPr lang="en-US" altLang="ko-KR" dirty="0"/>
              <a:t>6</a:t>
            </a:r>
            <a:r>
              <a:rPr lang="ko-KR" altLang="en-US" dirty="0"/>
              <a:t>개월 이상이라고 규정하고 있으며 월 </a:t>
            </a:r>
            <a:r>
              <a:rPr lang="en-US" altLang="ko-KR" dirty="0"/>
              <a:t>1</a:t>
            </a:r>
            <a:r>
              <a:rPr lang="ko-KR" altLang="en-US" dirty="0"/>
              <a:t>회 재고 모니터링을 실시하고 반기 </a:t>
            </a:r>
            <a:r>
              <a:rPr lang="en-US" altLang="ko-KR" dirty="0"/>
              <a:t>1</a:t>
            </a:r>
            <a:r>
              <a:rPr lang="ko-KR" altLang="en-US" dirty="0"/>
              <a:t>회 재고 실사를 진행하여 관리하고 있습니다</a:t>
            </a:r>
            <a:r>
              <a:rPr lang="en-US" altLang="ko-KR" dirty="0"/>
              <a:t>. </a:t>
            </a:r>
            <a:r>
              <a:rPr lang="ko-KR" altLang="en-US" dirty="0"/>
              <a:t>재고를 운영하시는 구매담당자들께서는 앞서 말씀드린 </a:t>
            </a:r>
            <a:r>
              <a:rPr lang="en-US" altLang="ko-KR" dirty="0"/>
              <a:t>S-MRP </a:t>
            </a:r>
            <a:r>
              <a:rPr lang="ko-KR" altLang="en-US" dirty="0"/>
              <a:t>기준정보의 주기적인 업데이트 및 고객 물동량 변동 관리 등을 통해 장기</a:t>
            </a:r>
            <a:r>
              <a:rPr lang="en-US" altLang="ko-KR" dirty="0"/>
              <a:t>/</a:t>
            </a:r>
            <a:r>
              <a:rPr lang="ko-KR" altLang="en-US" dirty="0"/>
              <a:t>부진재고가 발생하지 않도록 사전 </a:t>
            </a:r>
            <a:r>
              <a:rPr lang="ko-KR" altLang="en-US" dirty="0" err="1"/>
              <a:t>관리부탁드립니다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44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83080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재고의 반출의 경우에는 센터재고는 당사의 </a:t>
            </a:r>
            <a:r>
              <a:rPr lang="ko-KR" altLang="en-US" dirty="0" err="1"/>
              <a:t>선매입</a:t>
            </a:r>
            <a:r>
              <a:rPr lang="ko-KR" altLang="en-US" dirty="0"/>
              <a:t> 재고로 반품의 개념으로 봐주시면 되고 정산판매가 불가할 경우</a:t>
            </a:r>
            <a:r>
              <a:rPr lang="en-US" altLang="ko-KR" dirty="0"/>
              <a:t>, </a:t>
            </a:r>
            <a:r>
              <a:rPr lang="ko-KR" altLang="en-US" dirty="0"/>
              <a:t>할인반품</a:t>
            </a:r>
            <a:r>
              <a:rPr lang="en-US" altLang="ko-KR" dirty="0"/>
              <a:t>, 3</a:t>
            </a:r>
            <a:r>
              <a:rPr lang="ko-KR" altLang="en-US" dirty="0"/>
              <a:t>자 판매</a:t>
            </a:r>
            <a:r>
              <a:rPr lang="en-US" altLang="ko-KR" dirty="0"/>
              <a:t>, </a:t>
            </a:r>
            <a:r>
              <a:rPr lang="ko-KR" altLang="en-US" dirty="0"/>
              <a:t>혹은 </a:t>
            </a:r>
            <a:r>
              <a:rPr lang="ko-KR" altLang="en-US" dirty="0" err="1"/>
              <a:t>제각</a:t>
            </a:r>
            <a:r>
              <a:rPr lang="ko-KR" altLang="en-US" dirty="0"/>
              <a:t> 처리 등으로 폐기 처리하는 등으로 처리하고 있으며</a:t>
            </a:r>
            <a:r>
              <a:rPr lang="en-US" altLang="ko-KR" dirty="0"/>
              <a:t>, VMI</a:t>
            </a:r>
            <a:r>
              <a:rPr lang="ko-KR" altLang="en-US" dirty="0"/>
              <a:t>는 당사의 허브 공간 임대의 개념이기 때문에 협력사와 반출에 대한 사전 협의 후에 협력사가 직접 </a:t>
            </a:r>
            <a:r>
              <a:rPr lang="en-US" altLang="ko-KR" dirty="0"/>
              <a:t>VMI </a:t>
            </a:r>
            <a:r>
              <a:rPr lang="ko-KR" altLang="en-US" dirty="0"/>
              <a:t>반출요청을 하고 이를 구매담당자가 접수하여 반출 발주를 생성하는 형태로 처리하시면 됩니다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45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76041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다음은 </a:t>
            </a:r>
            <a:r>
              <a:rPr lang="en-US" altLang="ko-KR" dirty="0"/>
              <a:t>S-MRP </a:t>
            </a:r>
            <a:r>
              <a:rPr lang="ko-KR" altLang="en-US" dirty="0"/>
              <a:t>등록부터 보충발주</a:t>
            </a:r>
            <a:r>
              <a:rPr lang="en-US" altLang="ko-KR" dirty="0"/>
              <a:t>, </a:t>
            </a:r>
            <a:r>
              <a:rPr lang="ko-KR" altLang="en-US" dirty="0"/>
              <a:t>반출까지의 시스템 매뉴얼로 실무하시면서 필요한 부분은 참고하시어 업무 진행하시면 될 것 같습니다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46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20665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47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94527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48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1299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B842A-86A2-5FFA-A48B-DE5F57CBC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647703A-85FC-5BD1-5A7F-BABD26D197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82E8DB7-50A3-9734-B297-80A1C01612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재고정보 조회 및 변경과 삭제</a:t>
            </a:r>
            <a:r>
              <a:rPr lang="en-US" altLang="ko-KR" dirty="0"/>
              <a:t>, </a:t>
            </a:r>
            <a:r>
              <a:rPr lang="ko-KR" altLang="en-US" dirty="0"/>
              <a:t>재고관리상태 변경할 수 있는 화면입니다</a:t>
            </a:r>
            <a:r>
              <a:rPr lang="en-US" altLang="ko-KR" dirty="0"/>
              <a:t>. </a:t>
            </a:r>
            <a:r>
              <a:rPr lang="ko-KR" altLang="en-US" dirty="0"/>
              <a:t>변경</a:t>
            </a:r>
            <a:r>
              <a:rPr lang="en-US" altLang="ko-KR" dirty="0"/>
              <a:t>/</a:t>
            </a:r>
            <a:r>
              <a:rPr lang="ko-KR" altLang="en-US" dirty="0"/>
              <a:t>삭제는 결재 완료 후 </a:t>
            </a:r>
            <a:r>
              <a:rPr lang="en-US" altLang="ko-KR" dirty="0"/>
              <a:t>MRP</a:t>
            </a:r>
            <a:r>
              <a:rPr lang="ko-KR" altLang="en-US" dirty="0"/>
              <a:t>마스터에 반영되며 이는 </a:t>
            </a:r>
            <a:r>
              <a:rPr lang="ko-KR" altLang="en-US" dirty="0" err="1"/>
              <a:t>뒷</a:t>
            </a:r>
            <a:r>
              <a:rPr lang="ko-KR" altLang="en-US" dirty="0"/>
              <a:t> 페이지에서 상세하게 </a:t>
            </a:r>
            <a:r>
              <a:rPr lang="ko-KR" altLang="en-US" dirty="0" err="1"/>
              <a:t>설명드리겠습니다</a:t>
            </a:r>
            <a:r>
              <a:rPr lang="en-US" altLang="ko-KR" dirty="0"/>
              <a:t>. </a:t>
            </a:r>
            <a:r>
              <a:rPr lang="ko-KR" altLang="en-US" dirty="0"/>
              <a:t>정상</a:t>
            </a:r>
            <a:r>
              <a:rPr lang="en-US" altLang="ko-KR" dirty="0"/>
              <a:t>/</a:t>
            </a:r>
            <a:r>
              <a:rPr lang="ko-KR" altLang="en-US" dirty="0"/>
              <a:t>보류는 재고관리상태를 변경할 수 있는 메뉴로 상품 선택하여 해당 메뉴 실행</a:t>
            </a:r>
            <a:r>
              <a:rPr lang="en-US" altLang="ko-KR" dirty="0"/>
              <a:t>, </a:t>
            </a:r>
            <a:r>
              <a:rPr lang="ko-KR" altLang="en-US" dirty="0"/>
              <a:t>저장하면 즉시 재고관리 상태가 변경됩니다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049C182-8B36-CA80-8F21-1369829A6C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49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55236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E5CD6-ADA7-BE10-0E21-CB31B2D09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378986F-0152-4152-DC26-A83318088F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08A4C01-A004-2055-9146-6F117DC264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28A05E5-E9F9-2685-298E-422F013E03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50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926673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39450-5168-6826-8E7B-00E09B8DC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366812F-EF04-A4FE-5B87-2624F806F9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C9DC259-8D6E-95D3-9344-5EA7C0FCC0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EC5F779-E0B2-9074-9D32-F9D91753AD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51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158316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52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93183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54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0718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B2577-7D63-1170-726A-3FEDE410C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A4AFD6D-7333-F4C9-97AC-B164850F3A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4976CEA-58CC-56BC-164D-A35C4545DF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다음은 </a:t>
            </a:r>
            <a:r>
              <a:rPr lang="en-US" altLang="ko-KR" dirty="0"/>
              <a:t>25</a:t>
            </a:r>
            <a:r>
              <a:rPr lang="ko-KR" altLang="en-US" dirty="0"/>
              <a:t>년 조직 기준 구매담당자 결정 로직입니다</a:t>
            </a:r>
            <a:r>
              <a:rPr lang="en-US" altLang="ko-KR" dirty="0"/>
              <a:t>. </a:t>
            </a:r>
            <a:r>
              <a:rPr lang="ko-KR" altLang="en-US" dirty="0"/>
              <a:t>운영단위 조직속성에 따라 구매팀이 결정되는 구조이며 </a:t>
            </a:r>
            <a:r>
              <a:rPr lang="en-US" altLang="ko-KR" dirty="0"/>
              <a:t>24</a:t>
            </a:r>
            <a:r>
              <a:rPr lang="ko-KR" altLang="en-US" dirty="0"/>
              <a:t>년도 </a:t>
            </a:r>
            <a:r>
              <a:rPr lang="en-US" altLang="ko-KR" dirty="0"/>
              <a:t>R&amp;D</a:t>
            </a:r>
            <a:r>
              <a:rPr lang="ko-KR" altLang="en-US" dirty="0"/>
              <a:t>는 구매팀으로 변경되었습니다</a:t>
            </a:r>
            <a:r>
              <a:rPr lang="en-US" altLang="ko-KR" dirty="0"/>
              <a:t>. </a:t>
            </a:r>
          </a:p>
          <a:p>
            <a:r>
              <a:rPr lang="ko-KR" altLang="en-US" dirty="0" err="1"/>
              <a:t>엘지본부의</a:t>
            </a:r>
            <a:r>
              <a:rPr lang="ko-KR" altLang="en-US" dirty="0"/>
              <a:t> 건자재와 수선운영단위의 운영단위 지역속성과 운영단위 구매지역 속성에 따라 상세분류별로 각각 </a:t>
            </a:r>
            <a:r>
              <a:rPr lang="en-US" altLang="ko-KR" dirty="0"/>
              <a:t>LG</a:t>
            </a:r>
            <a:r>
              <a:rPr lang="ko-KR" altLang="en-US" dirty="0"/>
              <a:t>사업팀과 </a:t>
            </a:r>
            <a:r>
              <a:rPr lang="en-US" altLang="ko-KR" dirty="0"/>
              <a:t>EV</a:t>
            </a:r>
            <a:r>
              <a:rPr lang="ko-KR" altLang="en-US" dirty="0"/>
              <a:t>사업팀에서 담당하게 됩니다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LG/N-LG </a:t>
            </a:r>
            <a:r>
              <a:rPr lang="ko-KR" altLang="en-US" dirty="0"/>
              <a:t>판촉 운영단위는 각각 </a:t>
            </a:r>
            <a:r>
              <a:rPr lang="en-US" altLang="ko-KR" dirty="0"/>
              <a:t>LG</a:t>
            </a:r>
            <a:r>
              <a:rPr lang="ko-KR" altLang="en-US" dirty="0"/>
              <a:t>사업팀과</a:t>
            </a:r>
            <a:r>
              <a:rPr lang="en-US" altLang="ko-KR" dirty="0"/>
              <a:t> </a:t>
            </a:r>
            <a:r>
              <a:rPr lang="ko-KR" altLang="en-US" dirty="0"/>
              <a:t>영업사업팀에서 담당합니다</a:t>
            </a:r>
            <a:r>
              <a:rPr lang="en-US" altLang="ko-KR" dirty="0"/>
              <a:t>. </a:t>
            </a:r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723887B-3A90-55B4-2FFD-27F965B201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03158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AF906-31EA-A2C0-91F3-75A60CA09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A5FCCAA-E4DC-DE0A-3AC8-7602F89ACA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13BE0A2-0A85-4472-0A08-D0B18A57AB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FAQs</a:t>
            </a:r>
            <a:r>
              <a:rPr lang="ko-KR" altLang="en-US" dirty="0"/>
              <a:t>는 담당자분들이 실무하시면서 자주 물어보시는 부분 정리한 내용으로 한번 참고하시고 </a:t>
            </a:r>
            <a:r>
              <a:rPr lang="ko-KR" altLang="en-US" dirty="0" err="1"/>
              <a:t>읽어보시면</a:t>
            </a:r>
            <a:r>
              <a:rPr lang="ko-KR" altLang="en-US" dirty="0"/>
              <a:t> 좋을 것 같습니다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958C39A-2967-F0CA-A872-3ADED63849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56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964632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이것으로 </a:t>
            </a:r>
            <a:r>
              <a:rPr lang="ko-KR" altLang="en-US" dirty="0" err="1"/>
              <a:t>발주시뮬레이션과</a:t>
            </a:r>
            <a:r>
              <a:rPr lang="ko-KR" altLang="en-US" dirty="0"/>
              <a:t> 보충발주 시뮬레이션 강의를 마치도록 하겠습니다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구매 업무의 로직과 프로세스에 대한 부분이 많아 다른 직무의 담당자분들께서는 다소간 어려운 부분도 </a:t>
            </a:r>
            <a:r>
              <a:rPr lang="ko-KR" altLang="en-US" dirty="0" err="1"/>
              <a:t>있으셨을텐데</a:t>
            </a:r>
            <a:r>
              <a:rPr lang="en-US" altLang="ko-KR" dirty="0"/>
              <a:t>, </a:t>
            </a:r>
            <a:r>
              <a:rPr lang="ko-KR" altLang="en-US" dirty="0"/>
              <a:t>이번 강의를 통해 평소 구매담당자들이 어떻게 발주와 재고를 관리하는지 이해하실 수 있는 시간이 되셨으면 좋겠습니다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감사합니다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61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8139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3D14C-761A-166E-5623-F3CF894BF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026EDE2-27E7-7380-6A35-6969C74DB3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229BE2D-5E1A-F22A-19A1-9854A36DBD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다음은 배송형태와 협력사를 결정하는 </a:t>
            </a:r>
            <a:r>
              <a:rPr lang="ko-KR" altLang="en-US" dirty="0" err="1"/>
              <a:t>발주시뮬레이션에</a:t>
            </a:r>
            <a:r>
              <a:rPr lang="ko-KR" altLang="en-US" dirty="0"/>
              <a:t> 대해 말씀드리겠습니다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04259A5-6CEE-14C1-155C-09C350CCB2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6752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발주시뮬레이션은</a:t>
            </a:r>
            <a:r>
              <a:rPr lang="ko-KR" altLang="en-US" dirty="0"/>
              <a:t> 배송형태와 협력사 결정 로직에 따라 발주를 결정합니다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배송형태 결정은 영업</a:t>
            </a:r>
            <a:r>
              <a:rPr lang="en-US" altLang="ko-KR" dirty="0"/>
              <a:t>/</a:t>
            </a:r>
            <a:r>
              <a:rPr lang="ko-KR" altLang="en-US" dirty="0"/>
              <a:t>고객마스터</a:t>
            </a:r>
            <a:r>
              <a:rPr lang="en-US" altLang="ko-KR" dirty="0"/>
              <a:t>, </a:t>
            </a:r>
            <a:r>
              <a:rPr lang="ko-KR" altLang="en-US" dirty="0"/>
              <a:t>상품마스터</a:t>
            </a:r>
            <a:r>
              <a:rPr lang="en-US" altLang="ko-KR" dirty="0"/>
              <a:t>, </a:t>
            </a:r>
            <a:r>
              <a:rPr lang="ko-KR" altLang="en-US" dirty="0"/>
              <a:t>물류마스터</a:t>
            </a:r>
            <a:r>
              <a:rPr lang="en-US" altLang="ko-KR" dirty="0"/>
              <a:t> </a:t>
            </a:r>
            <a:r>
              <a:rPr lang="ko-KR" altLang="en-US" dirty="0"/>
              <a:t>등을 통해 배송유형</a:t>
            </a:r>
            <a:r>
              <a:rPr lang="en-US" altLang="ko-KR" dirty="0"/>
              <a:t>, </a:t>
            </a:r>
            <a:r>
              <a:rPr lang="ko-KR" altLang="en-US" dirty="0"/>
              <a:t>즉 허브를 경유할 수 있는지 없는지가 결정되고 그 이후 </a:t>
            </a:r>
            <a:r>
              <a:rPr lang="en-US" altLang="ko-KR" dirty="0"/>
              <a:t>S-MRP </a:t>
            </a:r>
            <a:r>
              <a:rPr lang="ko-KR" altLang="en-US" dirty="0"/>
              <a:t>기준정보 유무와 묶음배송 여부를 확인한 뒤 허브 경유 주문건의 상세 배송형태를 결정하게 됩니다</a:t>
            </a:r>
            <a:r>
              <a:rPr lang="en-US" altLang="ko-KR" dirty="0"/>
              <a:t>. </a:t>
            </a:r>
            <a:r>
              <a:rPr lang="ko-KR" altLang="en-US" dirty="0"/>
              <a:t>협력사 결정은 최소주문수량</a:t>
            </a:r>
            <a:r>
              <a:rPr lang="en-US" altLang="ko-KR" dirty="0"/>
              <a:t>, </a:t>
            </a:r>
            <a:r>
              <a:rPr lang="ko-KR" altLang="en-US" dirty="0"/>
              <a:t>배송가능여부</a:t>
            </a:r>
            <a:r>
              <a:rPr lang="en-US" altLang="ko-KR" dirty="0"/>
              <a:t>, </a:t>
            </a:r>
            <a:r>
              <a:rPr lang="ko-KR" altLang="en-US" dirty="0"/>
              <a:t>매입가</a:t>
            </a:r>
            <a:r>
              <a:rPr lang="en-US" altLang="ko-KR" dirty="0"/>
              <a:t>, </a:t>
            </a:r>
            <a:r>
              <a:rPr lang="ko-KR" altLang="en-US" dirty="0"/>
              <a:t>협력사 평가 등을 고려하여 결정하게 됩니다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9063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서브원</a:t>
            </a:r>
            <a:r>
              <a:rPr lang="ko-KR" altLang="en-US" dirty="0"/>
              <a:t> 배송형태는 </a:t>
            </a:r>
            <a:r>
              <a:rPr lang="ko-KR" altLang="en-US" dirty="0" err="1"/>
              <a:t>서브원</a:t>
            </a:r>
            <a:r>
              <a:rPr lang="ko-KR" altLang="en-US" dirty="0"/>
              <a:t> 허브를 경유하지 않고 협력사에서 직접 고객사로 배송되는 직송과 허브를 경유하는 </a:t>
            </a:r>
            <a:r>
              <a:rPr lang="ko-KR" altLang="en-US" dirty="0" err="1"/>
              <a:t>무재고</a:t>
            </a:r>
            <a:r>
              <a:rPr lang="en-US" altLang="ko-KR" dirty="0"/>
              <a:t>, </a:t>
            </a:r>
            <a:r>
              <a:rPr lang="ko-KR" altLang="en-US" dirty="0"/>
              <a:t>센터</a:t>
            </a:r>
            <a:r>
              <a:rPr lang="en-US" altLang="ko-KR" dirty="0"/>
              <a:t>, VMI </a:t>
            </a:r>
            <a:r>
              <a:rPr lang="ko-KR" altLang="en-US" dirty="0"/>
              <a:t>총 </a:t>
            </a:r>
            <a:r>
              <a:rPr lang="en-US" altLang="ko-KR" dirty="0"/>
              <a:t>4</a:t>
            </a:r>
            <a:r>
              <a:rPr lang="ko-KR" altLang="en-US" dirty="0"/>
              <a:t>가지가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직송은 당사의 실물 검수 없이 고객에게 직접 배송되기 때문에 배송완료 처리시에 </a:t>
            </a:r>
            <a:r>
              <a:rPr lang="ko-KR" altLang="en-US" dirty="0" err="1"/>
              <a:t>배송증빙</a:t>
            </a:r>
            <a:r>
              <a:rPr lang="ko-KR" altLang="en-US" dirty="0"/>
              <a:t> 업로드가 필요합니다</a:t>
            </a:r>
            <a:r>
              <a:rPr lang="en-US" altLang="ko-KR" dirty="0"/>
              <a:t>. </a:t>
            </a:r>
            <a:r>
              <a:rPr lang="ko-KR" altLang="en-US" dirty="0"/>
              <a:t>무재고의 경우</a:t>
            </a:r>
            <a:r>
              <a:rPr lang="en-US" altLang="ko-KR" dirty="0"/>
              <a:t>, </a:t>
            </a:r>
            <a:r>
              <a:rPr lang="ko-KR" altLang="en-US" dirty="0"/>
              <a:t>협력사는 당사 물류센터로 납품하고 이후 서브원에서 </a:t>
            </a:r>
            <a:r>
              <a:rPr lang="ko-KR" altLang="en-US" dirty="0" err="1"/>
              <a:t>자차</a:t>
            </a:r>
            <a:r>
              <a:rPr lang="ko-KR" altLang="en-US" dirty="0"/>
              <a:t> 혹은 택배의 형태로 고객에게 배송하는 형태입니다</a:t>
            </a:r>
            <a:r>
              <a:rPr lang="en-US" altLang="ko-KR" dirty="0"/>
              <a:t>. </a:t>
            </a:r>
            <a:r>
              <a:rPr lang="ko-KR" altLang="en-US" dirty="0" err="1"/>
              <a:t>무재고</a:t>
            </a:r>
            <a:r>
              <a:rPr lang="ko-KR" altLang="en-US" dirty="0"/>
              <a:t> 발주의 </a:t>
            </a:r>
            <a:r>
              <a:rPr lang="ko-KR" altLang="en-US" dirty="0" err="1"/>
              <a:t>입고허브는</a:t>
            </a:r>
            <a:r>
              <a:rPr lang="en-US" altLang="ko-KR" dirty="0"/>
              <a:t> </a:t>
            </a:r>
            <a:r>
              <a:rPr lang="ko-KR" altLang="en-US" dirty="0"/>
              <a:t>협력사 마스터 정보 상의 </a:t>
            </a:r>
            <a:r>
              <a:rPr lang="ko-KR" altLang="en-US" dirty="0" err="1"/>
              <a:t>대표입고허브에</a:t>
            </a:r>
            <a:r>
              <a:rPr lang="ko-KR" altLang="en-US" dirty="0"/>
              <a:t> 따라 결정되며</a:t>
            </a:r>
            <a:r>
              <a:rPr lang="en-US" altLang="ko-KR" dirty="0"/>
              <a:t>, </a:t>
            </a:r>
            <a:r>
              <a:rPr lang="ko-KR" altLang="en-US" dirty="0" err="1"/>
              <a:t>출고허브는</a:t>
            </a:r>
            <a:r>
              <a:rPr lang="ko-KR" altLang="en-US" dirty="0"/>
              <a:t> 고객사 운영단위 기준으로 결정되어 집니다</a:t>
            </a:r>
            <a:r>
              <a:rPr lang="en-US" altLang="ko-KR" dirty="0"/>
              <a:t>. </a:t>
            </a:r>
            <a:r>
              <a:rPr lang="ko-KR" altLang="en-US" dirty="0"/>
              <a:t>센터와 </a:t>
            </a:r>
            <a:r>
              <a:rPr lang="en-US" altLang="ko-KR" dirty="0"/>
              <a:t>VMI</a:t>
            </a:r>
            <a:r>
              <a:rPr lang="ko-KR" altLang="en-US" dirty="0"/>
              <a:t>의 경우 </a:t>
            </a:r>
            <a:r>
              <a:rPr lang="en-US" altLang="ko-KR" dirty="0"/>
              <a:t>S-MRP</a:t>
            </a:r>
            <a:r>
              <a:rPr lang="ko-KR" altLang="en-US" dirty="0"/>
              <a:t>로 관리하는 상품의 </a:t>
            </a:r>
            <a:r>
              <a:rPr lang="ko-KR" altLang="en-US" dirty="0" err="1"/>
              <a:t>배송형태이며</a:t>
            </a:r>
            <a:r>
              <a:rPr lang="ko-KR" altLang="en-US" dirty="0"/>
              <a:t> 선매입으로 인해 입고 시점에 매입정산이 되는 센터재고와 고객 출고완료 시점에 </a:t>
            </a:r>
            <a:r>
              <a:rPr lang="ko-KR" altLang="en-US" dirty="0" err="1"/>
              <a:t>매입정산되는</a:t>
            </a:r>
            <a:r>
              <a:rPr lang="ko-KR" altLang="en-US" dirty="0"/>
              <a:t> </a:t>
            </a:r>
            <a:r>
              <a:rPr lang="en-US" altLang="ko-KR" dirty="0"/>
              <a:t>VMI </a:t>
            </a:r>
            <a:r>
              <a:rPr lang="ko-KR" altLang="en-US" dirty="0"/>
              <a:t>재고로 구분됩니다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4029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그럼 이제부터 배송형태와 협력사 자동결정 로직에 대해 자세히 살펴보도록 하겠습니다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배송형태의 경우는 </a:t>
            </a:r>
            <a:r>
              <a:rPr lang="en-US" altLang="ko-KR" dirty="0"/>
              <a:t>S/O</a:t>
            </a:r>
            <a:r>
              <a:rPr lang="ko-KR" altLang="en-US" dirty="0"/>
              <a:t>의 고객마스터</a:t>
            </a:r>
            <a:r>
              <a:rPr lang="en-US" altLang="ko-KR" dirty="0"/>
              <a:t>, </a:t>
            </a:r>
            <a:r>
              <a:rPr lang="ko-KR" altLang="en-US" dirty="0"/>
              <a:t>상품마스터</a:t>
            </a:r>
            <a:r>
              <a:rPr lang="en-US" altLang="ko-KR" dirty="0"/>
              <a:t>, </a:t>
            </a:r>
            <a:r>
              <a:rPr lang="ko-KR" altLang="en-US" dirty="0"/>
              <a:t>물류마스터</a:t>
            </a:r>
            <a:r>
              <a:rPr lang="en-US" altLang="ko-KR" dirty="0"/>
              <a:t>, S-MRP </a:t>
            </a:r>
            <a:r>
              <a:rPr lang="ko-KR" altLang="en-US" dirty="0"/>
              <a:t>정보</a:t>
            </a:r>
            <a:r>
              <a:rPr lang="en-US" altLang="ko-KR" dirty="0"/>
              <a:t>, </a:t>
            </a:r>
            <a:r>
              <a:rPr lang="ko-KR" altLang="en-US" dirty="0"/>
              <a:t>주문정보에 따라 앞서 말씀드린 </a:t>
            </a:r>
            <a:r>
              <a:rPr lang="en-US" altLang="ko-KR" dirty="0"/>
              <a:t>4</a:t>
            </a:r>
            <a:r>
              <a:rPr lang="ko-KR" altLang="en-US" dirty="0"/>
              <a:t>가지 배송형태가 결정되게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배송형태의 결정 요소인 각 마스터 정보들이 의미하는 바는 글자 그대로 이해하실 수 있는 직관적인 내용입니다</a:t>
            </a:r>
            <a:r>
              <a:rPr lang="en-US" altLang="ko-KR" dirty="0"/>
              <a:t>. </a:t>
            </a:r>
            <a:r>
              <a:rPr lang="ko-KR" altLang="en-US" dirty="0"/>
              <a:t>뒷장에 나오는 각 마스터 항목의 내용들을 숙지하시고 실무적으로 어떤 의미를 가지는지에 대한 정도를 이해하시면 </a:t>
            </a:r>
            <a:r>
              <a:rPr lang="ko-KR" altLang="en-US" dirty="0" err="1"/>
              <a:t>업무하시는데</a:t>
            </a:r>
            <a:r>
              <a:rPr lang="ko-KR" altLang="en-US" dirty="0"/>
              <a:t> 어려움은 없으실 듯 하여 본 강의에서는 관련한 내용 설명은 생략하도록 하겠습니다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477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D681-9E96-4215-B12E-A94C8EE030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5754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680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23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A0D6C151-A154-CB89-7B1F-BFC83351B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7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439775" cy="7559873"/>
          </a:xfrm>
          <a:prstGeom prst="rect">
            <a:avLst/>
          </a:prstGeom>
        </p:spPr>
      </p:pic>
      <p:sp>
        <p:nvSpPr>
          <p:cNvPr id="15" name="사각형: 둥근 대각선 방향 모서리 14">
            <a:extLst>
              <a:ext uri="{FF2B5EF4-FFF2-40B4-BE49-F238E27FC236}">
                <a16:creationId xmlns:a16="http://schemas.microsoft.com/office/drawing/2014/main" id="{58D2E4EB-F32F-4509-DDF9-63D2E37E5573}"/>
              </a:ext>
            </a:extLst>
          </p:cNvPr>
          <p:cNvSpPr/>
          <p:nvPr userDrawn="1"/>
        </p:nvSpPr>
        <p:spPr>
          <a:xfrm flipV="1">
            <a:off x="-10314" y="13050"/>
            <a:ext cx="1236230" cy="1073003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A50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대각선 방향 모서리 13">
            <a:extLst>
              <a:ext uri="{FF2B5EF4-FFF2-40B4-BE49-F238E27FC236}">
                <a16:creationId xmlns:a16="http://schemas.microsoft.com/office/drawing/2014/main" id="{F2B79E04-BED8-17F2-2B4A-03D1496755AB}"/>
              </a:ext>
            </a:extLst>
          </p:cNvPr>
          <p:cNvSpPr/>
          <p:nvPr userDrawn="1"/>
        </p:nvSpPr>
        <p:spPr>
          <a:xfrm flipV="1">
            <a:off x="0" y="13047"/>
            <a:ext cx="11605099" cy="1073003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4EE5177-B154-0F72-5619-A29655CB15D5}"/>
              </a:ext>
            </a:extLst>
          </p:cNvPr>
          <p:cNvCxnSpPr>
            <a:cxnSpLocks/>
          </p:cNvCxnSpPr>
          <p:nvPr userDrawn="1"/>
        </p:nvCxnSpPr>
        <p:spPr>
          <a:xfrm>
            <a:off x="1225919" y="153753"/>
            <a:ext cx="2" cy="741114"/>
          </a:xfrm>
          <a:prstGeom prst="line">
            <a:avLst/>
          </a:prstGeom>
          <a:ln w="1270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D681-9E96-4215-B12E-A94C8EE0301B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3EDDCFAC-448D-2E8A-71B8-3C54598874FB}"/>
              </a:ext>
            </a:extLst>
          </p:cNvPr>
          <p:cNvGrpSpPr/>
          <p:nvPr userDrawn="1"/>
        </p:nvGrpSpPr>
        <p:grpSpPr>
          <a:xfrm>
            <a:off x="212524" y="349797"/>
            <a:ext cx="13000915" cy="464294"/>
            <a:chOff x="169071" y="247320"/>
            <a:chExt cx="10342683" cy="369362"/>
          </a:xfrm>
        </p:grpSpPr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id="{606B91C5-6A34-E368-6455-784B6C23A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01334" y="317555"/>
              <a:ext cx="1110420" cy="166981"/>
            </a:xfrm>
            <a:prstGeom prst="rect">
              <a:avLst/>
            </a:prstGeom>
          </p:spPr>
        </p:pic>
        <p:sp>
          <p:nvSpPr>
            <p:cNvPr id="9" name="제목 4">
              <a:extLst>
                <a:ext uri="{FF2B5EF4-FFF2-40B4-BE49-F238E27FC236}">
                  <a16:creationId xmlns:a16="http://schemas.microsoft.com/office/drawing/2014/main" id="{9FED76EB-D2F3-884C-7908-F1D5E37EEAB7}"/>
                </a:ext>
              </a:extLst>
            </p:cNvPr>
            <p:cNvSpPr txBox="1">
              <a:spLocks/>
            </p:cNvSpPr>
            <p:nvPr/>
          </p:nvSpPr>
          <p:spPr>
            <a:xfrm>
              <a:off x="1175307" y="247320"/>
              <a:ext cx="7527026" cy="36936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en-US"/>
              </a:defPPr>
              <a:lvl1pPr defTabSz="914400" latinLnBrk="1">
                <a:lnSpc>
                  <a:spcPct val="90000"/>
                </a:lnSpc>
                <a:spcBef>
                  <a:spcPct val="0"/>
                </a:spcBef>
                <a:buNone/>
                <a:defRPr sz="2700" spc="-5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atin typeface="Gotham Bold" panose="02000803030000020004" pitchFamily="2" charset="0"/>
                  <a:ea typeface="Noto Sans CJK KR Bold" panose="020B0800000000000000" pitchFamily="34" charset="-127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발주관리 </a:t>
              </a:r>
              <a:r>
                <a:rPr lang="en-US" altLang="ko-KR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Overview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A011D8-2097-0E35-F9A5-CC3885FA431F}"/>
                </a:ext>
              </a:extLst>
            </p:cNvPr>
            <p:cNvSpPr txBox="1"/>
            <p:nvPr/>
          </p:nvSpPr>
          <p:spPr>
            <a:xfrm>
              <a:off x="169071" y="352424"/>
              <a:ext cx="659914" cy="15915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algn="ctr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300" kern="1200" dirty="0">
                  <a:solidFill>
                    <a:schemeClr val="bg1"/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  <a:cs typeface="+mn-cs"/>
                </a:rPr>
                <a:t>Chapter. 1</a:t>
              </a:r>
              <a:endParaRPr lang="ko-KR" altLang="en-US" sz="1300" kern="1200" dirty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2624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23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A0D6C151-A154-CB89-7B1F-BFC83351B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7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439775" cy="7559873"/>
          </a:xfrm>
          <a:prstGeom prst="rect">
            <a:avLst/>
          </a:prstGeom>
        </p:spPr>
      </p:pic>
      <p:sp>
        <p:nvSpPr>
          <p:cNvPr id="15" name="사각형: 둥근 대각선 방향 모서리 14">
            <a:extLst>
              <a:ext uri="{FF2B5EF4-FFF2-40B4-BE49-F238E27FC236}">
                <a16:creationId xmlns:a16="http://schemas.microsoft.com/office/drawing/2014/main" id="{58D2E4EB-F32F-4509-DDF9-63D2E37E5573}"/>
              </a:ext>
            </a:extLst>
          </p:cNvPr>
          <p:cNvSpPr/>
          <p:nvPr userDrawn="1"/>
        </p:nvSpPr>
        <p:spPr>
          <a:xfrm flipV="1">
            <a:off x="-10314" y="13050"/>
            <a:ext cx="1236230" cy="1073003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A50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대각선 방향 모서리 13">
            <a:extLst>
              <a:ext uri="{FF2B5EF4-FFF2-40B4-BE49-F238E27FC236}">
                <a16:creationId xmlns:a16="http://schemas.microsoft.com/office/drawing/2014/main" id="{F2B79E04-BED8-17F2-2B4A-03D1496755AB}"/>
              </a:ext>
            </a:extLst>
          </p:cNvPr>
          <p:cNvSpPr/>
          <p:nvPr userDrawn="1"/>
        </p:nvSpPr>
        <p:spPr>
          <a:xfrm flipV="1">
            <a:off x="0" y="13047"/>
            <a:ext cx="11605099" cy="1073003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4EE5177-B154-0F72-5619-A29655CB15D5}"/>
              </a:ext>
            </a:extLst>
          </p:cNvPr>
          <p:cNvCxnSpPr>
            <a:cxnSpLocks/>
          </p:cNvCxnSpPr>
          <p:nvPr userDrawn="1"/>
        </p:nvCxnSpPr>
        <p:spPr>
          <a:xfrm>
            <a:off x="1225919" y="153753"/>
            <a:ext cx="2" cy="741114"/>
          </a:xfrm>
          <a:prstGeom prst="line">
            <a:avLst/>
          </a:prstGeom>
          <a:ln w="1270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D681-9E96-4215-B12E-A94C8EE0301B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3EDDCFAC-448D-2E8A-71B8-3C54598874FB}"/>
              </a:ext>
            </a:extLst>
          </p:cNvPr>
          <p:cNvGrpSpPr/>
          <p:nvPr userDrawn="1"/>
        </p:nvGrpSpPr>
        <p:grpSpPr>
          <a:xfrm>
            <a:off x="223521" y="349797"/>
            <a:ext cx="12989918" cy="464294"/>
            <a:chOff x="177819" y="247320"/>
            <a:chExt cx="10333935" cy="369362"/>
          </a:xfrm>
        </p:grpSpPr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id="{606B91C5-6A34-E368-6455-784B6C23A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01334" y="317555"/>
              <a:ext cx="1110420" cy="166981"/>
            </a:xfrm>
            <a:prstGeom prst="rect">
              <a:avLst/>
            </a:prstGeom>
          </p:spPr>
        </p:pic>
        <p:sp>
          <p:nvSpPr>
            <p:cNvPr id="9" name="제목 4">
              <a:extLst>
                <a:ext uri="{FF2B5EF4-FFF2-40B4-BE49-F238E27FC236}">
                  <a16:creationId xmlns:a16="http://schemas.microsoft.com/office/drawing/2014/main" id="{9FED76EB-D2F3-884C-7908-F1D5E37EEAB7}"/>
                </a:ext>
              </a:extLst>
            </p:cNvPr>
            <p:cNvSpPr txBox="1">
              <a:spLocks/>
            </p:cNvSpPr>
            <p:nvPr/>
          </p:nvSpPr>
          <p:spPr>
            <a:xfrm>
              <a:off x="1175307" y="247320"/>
              <a:ext cx="7527026" cy="36936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en-US"/>
              </a:defPPr>
              <a:lvl1pPr defTabSz="914400" latinLnBrk="1">
                <a:lnSpc>
                  <a:spcPct val="90000"/>
                </a:lnSpc>
                <a:spcBef>
                  <a:spcPct val="0"/>
                </a:spcBef>
                <a:buNone/>
                <a:defRPr sz="2700" spc="-5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atin typeface="Gotham Bold" panose="02000803030000020004" pitchFamily="2" charset="0"/>
                  <a:ea typeface="Noto Sans CJK KR Bold" panose="020B0800000000000000" pitchFamily="34" charset="-127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발주 </a:t>
              </a:r>
              <a:r>
                <a:rPr lang="en-US" altLang="ko-KR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Simulation </a:t>
              </a:r>
              <a:r>
                <a:rPr lang="ko-KR" altLang="en-US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이해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A011D8-2097-0E35-F9A5-CC3885FA431F}"/>
                </a:ext>
              </a:extLst>
            </p:cNvPr>
            <p:cNvSpPr txBox="1"/>
            <p:nvPr/>
          </p:nvSpPr>
          <p:spPr>
            <a:xfrm>
              <a:off x="177819" y="352424"/>
              <a:ext cx="642418" cy="15915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algn="ctr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300" kern="1200" dirty="0">
                  <a:solidFill>
                    <a:schemeClr val="bg1"/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  <a:cs typeface="+mn-cs"/>
                </a:rPr>
                <a:t>Chapter. 2</a:t>
              </a:r>
              <a:endParaRPr lang="ko-KR" altLang="en-US" sz="1300" kern="1200" dirty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1751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23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A0D6C151-A154-CB89-7B1F-BFC83351B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7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439775" cy="7559873"/>
          </a:xfrm>
          <a:prstGeom prst="rect">
            <a:avLst/>
          </a:prstGeom>
        </p:spPr>
      </p:pic>
      <p:sp>
        <p:nvSpPr>
          <p:cNvPr id="15" name="사각형: 둥근 대각선 방향 모서리 14">
            <a:extLst>
              <a:ext uri="{FF2B5EF4-FFF2-40B4-BE49-F238E27FC236}">
                <a16:creationId xmlns:a16="http://schemas.microsoft.com/office/drawing/2014/main" id="{58D2E4EB-F32F-4509-DDF9-63D2E37E5573}"/>
              </a:ext>
            </a:extLst>
          </p:cNvPr>
          <p:cNvSpPr/>
          <p:nvPr userDrawn="1"/>
        </p:nvSpPr>
        <p:spPr>
          <a:xfrm flipV="1">
            <a:off x="-10314" y="13050"/>
            <a:ext cx="1236230" cy="1073003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A50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대각선 방향 모서리 13">
            <a:extLst>
              <a:ext uri="{FF2B5EF4-FFF2-40B4-BE49-F238E27FC236}">
                <a16:creationId xmlns:a16="http://schemas.microsoft.com/office/drawing/2014/main" id="{F2B79E04-BED8-17F2-2B4A-03D1496755AB}"/>
              </a:ext>
            </a:extLst>
          </p:cNvPr>
          <p:cNvSpPr/>
          <p:nvPr userDrawn="1"/>
        </p:nvSpPr>
        <p:spPr>
          <a:xfrm flipV="1">
            <a:off x="0" y="13047"/>
            <a:ext cx="11605099" cy="1073003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4EE5177-B154-0F72-5619-A29655CB15D5}"/>
              </a:ext>
            </a:extLst>
          </p:cNvPr>
          <p:cNvCxnSpPr>
            <a:cxnSpLocks/>
          </p:cNvCxnSpPr>
          <p:nvPr userDrawn="1"/>
        </p:nvCxnSpPr>
        <p:spPr>
          <a:xfrm>
            <a:off x="1225919" y="153753"/>
            <a:ext cx="2" cy="741114"/>
          </a:xfrm>
          <a:prstGeom prst="line">
            <a:avLst/>
          </a:prstGeom>
          <a:ln w="1270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D681-9E96-4215-B12E-A94C8EE0301B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3EDDCFAC-448D-2E8A-71B8-3C54598874FB}"/>
              </a:ext>
            </a:extLst>
          </p:cNvPr>
          <p:cNvGrpSpPr/>
          <p:nvPr userDrawn="1"/>
        </p:nvGrpSpPr>
        <p:grpSpPr>
          <a:xfrm>
            <a:off x="223521" y="349797"/>
            <a:ext cx="12989918" cy="464294"/>
            <a:chOff x="177819" y="247320"/>
            <a:chExt cx="10333935" cy="369362"/>
          </a:xfrm>
        </p:grpSpPr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id="{606B91C5-6A34-E368-6455-784B6C23A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01334" y="317555"/>
              <a:ext cx="1110420" cy="166981"/>
            </a:xfrm>
            <a:prstGeom prst="rect">
              <a:avLst/>
            </a:prstGeom>
          </p:spPr>
        </p:pic>
        <p:sp>
          <p:nvSpPr>
            <p:cNvPr id="9" name="제목 4">
              <a:extLst>
                <a:ext uri="{FF2B5EF4-FFF2-40B4-BE49-F238E27FC236}">
                  <a16:creationId xmlns:a16="http://schemas.microsoft.com/office/drawing/2014/main" id="{9FED76EB-D2F3-884C-7908-F1D5E37EEAB7}"/>
                </a:ext>
              </a:extLst>
            </p:cNvPr>
            <p:cNvSpPr txBox="1">
              <a:spLocks/>
            </p:cNvSpPr>
            <p:nvPr/>
          </p:nvSpPr>
          <p:spPr>
            <a:xfrm>
              <a:off x="1175307" y="247320"/>
              <a:ext cx="7527026" cy="36936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en-US"/>
              </a:defPPr>
              <a:lvl1pPr defTabSz="914400" latinLnBrk="1">
                <a:lnSpc>
                  <a:spcPct val="90000"/>
                </a:lnSpc>
                <a:spcBef>
                  <a:spcPct val="0"/>
                </a:spcBef>
                <a:buNone/>
                <a:defRPr sz="2700" spc="-5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atin typeface="Gotham Bold" panose="02000803030000020004" pitchFamily="2" charset="0"/>
                  <a:ea typeface="Noto Sans CJK KR Bold" panose="020B0800000000000000" pitchFamily="34" charset="-127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보충발주 </a:t>
              </a:r>
              <a:r>
                <a:rPr lang="en-US" altLang="ko-KR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Simulation </a:t>
              </a:r>
              <a:r>
                <a:rPr lang="ko-KR" altLang="en-US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이해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A011D8-2097-0E35-F9A5-CC3885FA431F}"/>
                </a:ext>
              </a:extLst>
            </p:cNvPr>
            <p:cNvSpPr txBox="1"/>
            <p:nvPr/>
          </p:nvSpPr>
          <p:spPr>
            <a:xfrm>
              <a:off x="177819" y="352424"/>
              <a:ext cx="642418" cy="15915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algn="ctr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300" kern="1200" dirty="0">
                  <a:solidFill>
                    <a:schemeClr val="bg1"/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  <a:cs typeface="+mn-cs"/>
                </a:rPr>
                <a:t>Chapter. 3</a:t>
              </a:r>
              <a:endParaRPr lang="ko-KR" altLang="en-US" sz="1300" kern="1200" dirty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7315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23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A0D6C151-A154-CB89-7B1F-BFC83351B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7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439775" cy="7559873"/>
          </a:xfrm>
          <a:prstGeom prst="rect">
            <a:avLst/>
          </a:prstGeom>
        </p:spPr>
      </p:pic>
      <p:sp>
        <p:nvSpPr>
          <p:cNvPr id="15" name="사각형: 둥근 대각선 방향 모서리 14">
            <a:extLst>
              <a:ext uri="{FF2B5EF4-FFF2-40B4-BE49-F238E27FC236}">
                <a16:creationId xmlns:a16="http://schemas.microsoft.com/office/drawing/2014/main" id="{58D2E4EB-F32F-4509-DDF9-63D2E37E5573}"/>
              </a:ext>
            </a:extLst>
          </p:cNvPr>
          <p:cNvSpPr/>
          <p:nvPr userDrawn="1"/>
        </p:nvSpPr>
        <p:spPr>
          <a:xfrm flipV="1">
            <a:off x="-10314" y="13050"/>
            <a:ext cx="1236230" cy="1073003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A50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대각선 방향 모서리 13">
            <a:extLst>
              <a:ext uri="{FF2B5EF4-FFF2-40B4-BE49-F238E27FC236}">
                <a16:creationId xmlns:a16="http://schemas.microsoft.com/office/drawing/2014/main" id="{F2B79E04-BED8-17F2-2B4A-03D1496755AB}"/>
              </a:ext>
            </a:extLst>
          </p:cNvPr>
          <p:cNvSpPr/>
          <p:nvPr userDrawn="1"/>
        </p:nvSpPr>
        <p:spPr>
          <a:xfrm flipV="1">
            <a:off x="0" y="13050"/>
            <a:ext cx="11605099" cy="1073003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4EE5177-B154-0F72-5619-A29655CB15D5}"/>
              </a:ext>
            </a:extLst>
          </p:cNvPr>
          <p:cNvCxnSpPr>
            <a:cxnSpLocks/>
          </p:cNvCxnSpPr>
          <p:nvPr userDrawn="1"/>
        </p:nvCxnSpPr>
        <p:spPr>
          <a:xfrm>
            <a:off x="1225919" y="153753"/>
            <a:ext cx="2" cy="741114"/>
          </a:xfrm>
          <a:prstGeom prst="line">
            <a:avLst/>
          </a:prstGeom>
          <a:ln w="1270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D681-9E96-4215-B12E-A94C8EE0301B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3EDDCFAC-448D-2E8A-71B8-3C54598874FB}"/>
              </a:ext>
            </a:extLst>
          </p:cNvPr>
          <p:cNvGrpSpPr/>
          <p:nvPr userDrawn="1"/>
        </p:nvGrpSpPr>
        <p:grpSpPr>
          <a:xfrm>
            <a:off x="223521" y="349797"/>
            <a:ext cx="12989918" cy="464294"/>
            <a:chOff x="177819" y="247320"/>
            <a:chExt cx="10333935" cy="369362"/>
          </a:xfrm>
        </p:grpSpPr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id="{606B91C5-6A34-E368-6455-784B6C23A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01334" y="317555"/>
              <a:ext cx="1110420" cy="166981"/>
            </a:xfrm>
            <a:prstGeom prst="rect">
              <a:avLst/>
            </a:prstGeom>
          </p:spPr>
        </p:pic>
        <p:sp>
          <p:nvSpPr>
            <p:cNvPr id="9" name="제목 4">
              <a:extLst>
                <a:ext uri="{FF2B5EF4-FFF2-40B4-BE49-F238E27FC236}">
                  <a16:creationId xmlns:a16="http://schemas.microsoft.com/office/drawing/2014/main" id="{9FED76EB-D2F3-884C-7908-F1D5E37EEAB7}"/>
                </a:ext>
              </a:extLst>
            </p:cNvPr>
            <p:cNvSpPr txBox="1">
              <a:spLocks/>
            </p:cNvSpPr>
            <p:nvPr/>
          </p:nvSpPr>
          <p:spPr>
            <a:xfrm>
              <a:off x="1175307" y="247320"/>
              <a:ext cx="7527026" cy="36936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en-US"/>
              </a:defPPr>
              <a:lvl1pPr defTabSz="914400" latinLnBrk="1">
                <a:lnSpc>
                  <a:spcPct val="90000"/>
                </a:lnSpc>
                <a:spcBef>
                  <a:spcPct val="0"/>
                </a:spcBef>
                <a:buNone/>
                <a:defRPr sz="2700" spc="-5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atin typeface="Gotham Bold" panose="02000803030000020004" pitchFamily="2" charset="0"/>
                  <a:ea typeface="Noto Sans CJK KR Bold" panose="020B0800000000000000" pitchFamily="34" charset="-127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발주관리 </a:t>
              </a:r>
              <a:r>
                <a:rPr lang="en-US" altLang="ko-KR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FAQs</a:t>
              </a:r>
              <a:endParaRPr lang="ko-KR" altLang="en-US" sz="3017" b="0" spc="-126" dirty="0">
                <a:solidFill>
                  <a:schemeClr val="bg1"/>
                </a:solidFill>
                <a:latin typeface="에스코어 드림 8 Heavy" panose="020B0903030302020204" pitchFamily="34" charset="-127"/>
                <a:ea typeface="에스코어 드림 8 Heavy" panose="020B0903030302020204" pitchFamily="34" charset="-127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A011D8-2097-0E35-F9A5-CC3885FA431F}"/>
                </a:ext>
              </a:extLst>
            </p:cNvPr>
            <p:cNvSpPr txBox="1"/>
            <p:nvPr/>
          </p:nvSpPr>
          <p:spPr>
            <a:xfrm>
              <a:off x="177819" y="352424"/>
              <a:ext cx="642418" cy="15915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algn="ctr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300" kern="1200" dirty="0">
                  <a:solidFill>
                    <a:schemeClr val="bg1"/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  <a:cs typeface="+mn-cs"/>
                </a:rPr>
                <a:t>Chapter. 4</a:t>
              </a:r>
              <a:endParaRPr lang="ko-KR" altLang="en-US" sz="1300" kern="1200" dirty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7287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23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6D681-9E96-4215-B12E-A94C8EE0301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215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9" r:id="rId3"/>
    <p:sldLayoutId id="2147483694" r:id="rId4"/>
    <p:sldLayoutId id="2147483695" r:id="rId5"/>
    <p:sldLayoutId id="2147483696" r:id="rId6"/>
  </p:sldLayoutIdLst>
  <p:hf sldNum="0" hdr="0" ftr="0" dt="0"/>
  <p:txStyles>
    <p:titleStyle>
      <a:lvl1pPr algn="l" defTabSz="1007943" rtl="0" eaLnBrk="1" latinLnBrk="1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1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sv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13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13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13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3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13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3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13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3.sv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3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3.sv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png"/><Relationship Id="rId4" Type="http://schemas.openxmlformats.org/officeDocument/2006/relationships/image" Target="../media/image13.sv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png"/><Relationship Id="rId4" Type="http://schemas.openxmlformats.org/officeDocument/2006/relationships/image" Target="../media/image13.sv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3.sv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48.png"/><Relationship Id="rId4" Type="http://schemas.openxmlformats.org/officeDocument/2006/relationships/image" Target="../media/image13.sv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, 텍스트, 마젠타, 레드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205BFD42-6EB6-2053-513A-E2F1261A7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" y="2060"/>
            <a:ext cx="13434920" cy="7555555"/>
          </a:xfrm>
          <a:prstGeom prst="rect">
            <a:avLst/>
          </a:prstGeom>
        </p:spPr>
      </p:pic>
      <p:grpSp>
        <p:nvGrpSpPr>
          <p:cNvPr id="11" name="그룹 10"/>
          <p:cNvGrpSpPr/>
          <p:nvPr/>
        </p:nvGrpSpPr>
        <p:grpSpPr>
          <a:xfrm>
            <a:off x="-8323" y="7106043"/>
            <a:ext cx="13445670" cy="449513"/>
            <a:chOff x="-4689" y="7229475"/>
            <a:chExt cx="10696502" cy="331320"/>
          </a:xfrm>
        </p:grpSpPr>
        <p:sp>
          <p:nvSpPr>
            <p:cNvPr id="12" name="직사각형 11"/>
            <p:cNvSpPr/>
            <p:nvPr/>
          </p:nvSpPr>
          <p:spPr>
            <a:xfrm>
              <a:off x="-4689" y="7229475"/>
              <a:ext cx="10696502" cy="331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455" dirty="0"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4685" y="7302566"/>
              <a:ext cx="1137906" cy="169895"/>
            </a:xfrm>
            <a:prstGeom prst="rect">
              <a:avLst/>
            </a:prstGeom>
          </p:spPr>
        </p:pic>
      </p:grp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82EE3BBC-D149-4834-AA5D-A155305BF8E0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A67C9D47-62EC-432E-9C50-AEB563BACBB6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D1D41A63-B98F-4B7F-B158-BA8B2B902C4A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97ADFBBF-4621-4CE7-A241-228A209107AF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E7267D59-C226-4DFC-8D4B-27A82B2E0C53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7C295C2-712B-4DC4-9E0D-8C7F3BF3CC59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C114A9-44C4-2B89-16A9-B4EBD314F026}"/>
              </a:ext>
            </a:extLst>
          </p:cNvPr>
          <p:cNvSpPr txBox="1"/>
          <p:nvPr/>
        </p:nvSpPr>
        <p:spPr>
          <a:xfrm>
            <a:off x="679069" y="3078826"/>
            <a:ext cx="120816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altLang="ko-KR" sz="9000" spc="-204" dirty="0"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08. </a:t>
            </a:r>
            <a:r>
              <a:rPr lang="ko-KR" altLang="en-US" sz="9000" spc="-204" dirty="0"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발주관리</a:t>
            </a:r>
            <a:endParaRPr lang="en-US" altLang="ko-KR" sz="9000" spc="-204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>
                    <a:lumMod val="95000"/>
                    <a:lumOff val="5000"/>
                    <a:alpha val="26000"/>
                  </a:schemeClr>
                </a:outerShdw>
              </a:effectLst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5987D19D-B9AC-3E81-1797-5F467AD38F5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0705" y="0"/>
            <a:ext cx="13506854" cy="7557616"/>
            <a:chOff x="20705" y="0"/>
            <a:chExt cx="13506854" cy="7557616"/>
          </a:xfrm>
        </p:grpSpPr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8978D961-7F24-AFEC-1E57-C1BC1DE38CB3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0705" y="0"/>
              <a:ext cx="13506854" cy="7557616"/>
              <a:chOff x="-55479" y="-356919"/>
              <a:chExt cx="12247479" cy="7214919"/>
            </a:xfrm>
          </p:grpSpPr>
          <p:cxnSp>
            <p:nvCxnSpPr>
              <p:cNvPr id="43" name="Straight Connector 5">
                <a:extLst>
                  <a:ext uri="{FF2B5EF4-FFF2-40B4-BE49-F238E27FC236}">
                    <a16:creationId xmlns:a16="http://schemas.microsoft.com/office/drawing/2014/main" id="{882FA5CE-5828-1B87-065A-6F5A3CEF75A4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>
                <a:off x="10343716" y="-356919"/>
                <a:ext cx="0" cy="6858000"/>
              </a:xfrm>
              <a:prstGeom prst="line">
                <a:avLst/>
              </a:prstGeom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  <a:alpha val="2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8">
                <a:extLst>
                  <a:ext uri="{FF2B5EF4-FFF2-40B4-BE49-F238E27FC236}">
                    <a16:creationId xmlns:a16="http://schemas.microsoft.com/office/drawing/2014/main" id="{DD8CA01D-413B-7EC2-AAA0-C836053CFC2C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V="1">
                <a:off x="9100692" y="0"/>
                <a:ext cx="0" cy="6858000"/>
              </a:xfrm>
              <a:prstGeom prst="line">
                <a:avLst/>
              </a:prstGeom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  <a:alpha val="3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15">
                <a:extLst>
                  <a:ext uri="{FF2B5EF4-FFF2-40B4-BE49-F238E27FC236}">
                    <a16:creationId xmlns:a16="http://schemas.microsoft.com/office/drawing/2014/main" id="{DDAFE853-876D-781A-6311-30BCB0505C99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>
                <a:off x="0" y="3159443"/>
                <a:ext cx="12192000" cy="0"/>
              </a:xfrm>
              <a:prstGeom prst="line">
                <a:avLst/>
              </a:prstGeom>
              <a:ln w="127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2">
                        <a:alpha val="3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16">
                <a:extLst>
                  <a:ext uri="{FF2B5EF4-FFF2-40B4-BE49-F238E27FC236}">
                    <a16:creationId xmlns:a16="http://schemas.microsoft.com/office/drawing/2014/main" id="{5018E99B-A41A-8913-A0AD-F8C20CC0251E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H="1">
                <a:off x="-55479" y="3872427"/>
                <a:ext cx="12192000" cy="0"/>
              </a:xfrm>
              <a:prstGeom prst="line">
                <a:avLst/>
              </a:prstGeom>
              <a:ln w="127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2">
                        <a:alpha val="5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8E41E2A-1BE7-C255-3549-086F31C8B8E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2671793" y="0"/>
              <a:ext cx="0" cy="7183744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2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8569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8FD9138E-51C5-5479-6FFC-85FBD4ECBFDA}"/>
              </a:ext>
            </a:extLst>
          </p:cNvPr>
          <p:cNvSpPr/>
          <p:nvPr/>
        </p:nvSpPr>
        <p:spPr>
          <a:xfrm>
            <a:off x="792343" y="1252711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발주 </a:t>
            </a:r>
            <a:r>
              <a: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Simulation</a:t>
            </a: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이란</a:t>
            </a:r>
            <a:r>
              <a: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?</a:t>
            </a:r>
          </a:p>
        </p:txBody>
      </p:sp>
      <p:grpSp>
        <p:nvGrpSpPr>
          <p:cNvPr id="3" name="Group 65">
            <a:extLst>
              <a:ext uri="{FF2B5EF4-FFF2-40B4-BE49-F238E27FC236}">
                <a16:creationId xmlns:a16="http://schemas.microsoft.com/office/drawing/2014/main" id="{4AAD7260-1675-1A73-F36F-7BED696BEA98}"/>
              </a:ext>
            </a:extLst>
          </p:cNvPr>
          <p:cNvGrpSpPr/>
          <p:nvPr/>
        </p:nvGrpSpPr>
        <p:grpSpPr>
          <a:xfrm>
            <a:off x="263440" y="1301028"/>
            <a:ext cx="452526" cy="452526"/>
            <a:chOff x="1339673" y="3220738"/>
            <a:chExt cx="746760" cy="746760"/>
          </a:xfrm>
        </p:grpSpPr>
        <p:sp>
          <p:nvSpPr>
            <p:cNvPr id="4" name="Oval 66">
              <a:extLst>
                <a:ext uri="{FF2B5EF4-FFF2-40B4-BE49-F238E27FC236}">
                  <a16:creationId xmlns:a16="http://schemas.microsoft.com/office/drawing/2014/main" id="{2FF95A70-B873-E770-07EB-203FE6D0F1B9}"/>
                </a:ext>
              </a:extLst>
            </p:cNvPr>
            <p:cNvSpPr/>
            <p:nvPr/>
          </p:nvSpPr>
          <p:spPr>
            <a:xfrm>
              <a:off x="1339673" y="3220738"/>
              <a:ext cx="746760" cy="746760"/>
            </a:xfrm>
            <a:prstGeom prst="ellipse">
              <a:avLst/>
            </a:prstGeom>
            <a:solidFill>
              <a:srgbClr val="A50034"/>
            </a:solidFill>
            <a:ln>
              <a:noFill/>
            </a:ln>
            <a:effectLst>
              <a:outerShdw blurRad="342900" dist="292100" dir="5400000" sx="51000" sy="51000" algn="t" rotWithShape="0">
                <a:srgbClr val="BF3651">
                  <a:alpha val="86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pic>
          <p:nvPicPr>
            <p:cNvPr id="5" name="Graphic 67">
              <a:extLst>
                <a:ext uri="{FF2B5EF4-FFF2-40B4-BE49-F238E27FC236}">
                  <a16:creationId xmlns:a16="http://schemas.microsoft.com/office/drawing/2014/main" id="{A3AF86CC-6009-AB34-0DEC-31D79D987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501639" y="3382704"/>
              <a:ext cx="422828" cy="422828"/>
            </a:xfrm>
            <a:prstGeom prst="rect">
              <a:avLst/>
            </a:prstGeom>
          </p:spPr>
        </p:pic>
      </p:grpSp>
      <p:sp>
        <p:nvSpPr>
          <p:cNvPr id="6" name="직사각형 5">
            <a:extLst>
              <a:ext uri="{FF2B5EF4-FFF2-40B4-BE49-F238E27FC236}">
                <a16:creationId xmlns:a16="http://schemas.microsoft.com/office/drawing/2014/main" id="{45A5534F-18F8-2F47-1EBE-AAD8E44A0AE6}"/>
              </a:ext>
            </a:extLst>
          </p:cNvPr>
          <p:cNvSpPr/>
          <p:nvPr/>
        </p:nvSpPr>
        <p:spPr>
          <a:xfrm>
            <a:off x="814115" y="1753554"/>
            <a:ext cx="12486816" cy="1319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‘</a:t>
            </a:r>
            <a:r>
              <a:rPr lang="ko-KR" altLang="en-US" sz="2000" dirty="0" err="1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배송형태’와</a:t>
            </a:r>
            <a:r>
              <a:rPr lang="ko-KR" altLang="en-US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‘협력사 결정’ </a:t>
            </a:r>
            <a:r>
              <a:rPr lang="en-US" altLang="ko-KR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Logic</a:t>
            </a:r>
            <a:r>
              <a:rPr lang="ko-KR" altLang="en-US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에 따라 고객 주문에 대한 발주를 결정하는 </a:t>
            </a:r>
            <a:r>
              <a:rPr lang="en-US" altLang="ko-KR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Simulation</a:t>
            </a:r>
          </a:p>
          <a:p>
            <a:pPr>
              <a:lnSpc>
                <a:spcPct val="150000"/>
              </a:lnSpc>
            </a:pP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배송형태 결정 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Simulation :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상품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물류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영업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고객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S-MRP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정보 특성에 따른 배송형태를 자동 결정함</a:t>
            </a:r>
            <a:b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협력사 결정 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Simulation :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구매정보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협력사 정보 및 특성에 따른 발주 협력사를 자동 결정함</a:t>
            </a:r>
          </a:p>
        </p:txBody>
      </p:sp>
    </p:spTree>
    <p:extLst>
      <p:ext uri="{BB962C8B-B14F-4D97-AF65-F5344CB8AC3E}">
        <p14:creationId xmlns:p14="http://schemas.microsoft.com/office/powerpoint/2010/main" val="1302118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9D024-F509-1EA4-7EB6-C934A5B5F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8374DD6D-2214-555F-20D7-46306D11DB43}"/>
              </a:ext>
            </a:extLst>
          </p:cNvPr>
          <p:cNvSpPr/>
          <p:nvPr/>
        </p:nvSpPr>
        <p:spPr>
          <a:xfrm>
            <a:off x="792343" y="1252711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배송형태 유형</a:t>
            </a:r>
          </a:p>
        </p:txBody>
      </p:sp>
      <p:grpSp>
        <p:nvGrpSpPr>
          <p:cNvPr id="3" name="Group 65">
            <a:extLst>
              <a:ext uri="{FF2B5EF4-FFF2-40B4-BE49-F238E27FC236}">
                <a16:creationId xmlns:a16="http://schemas.microsoft.com/office/drawing/2014/main" id="{8C3E4FCC-DF4B-A8C0-3507-75BDC21DDEE1}"/>
              </a:ext>
            </a:extLst>
          </p:cNvPr>
          <p:cNvGrpSpPr/>
          <p:nvPr/>
        </p:nvGrpSpPr>
        <p:grpSpPr>
          <a:xfrm>
            <a:off x="263440" y="1301028"/>
            <a:ext cx="452526" cy="452526"/>
            <a:chOff x="1339673" y="3220738"/>
            <a:chExt cx="746760" cy="746760"/>
          </a:xfrm>
        </p:grpSpPr>
        <p:sp>
          <p:nvSpPr>
            <p:cNvPr id="4" name="Oval 66">
              <a:extLst>
                <a:ext uri="{FF2B5EF4-FFF2-40B4-BE49-F238E27FC236}">
                  <a16:creationId xmlns:a16="http://schemas.microsoft.com/office/drawing/2014/main" id="{C3DE00A3-6F85-AE0D-272A-5C4A46B2D77D}"/>
                </a:ext>
              </a:extLst>
            </p:cNvPr>
            <p:cNvSpPr/>
            <p:nvPr/>
          </p:nvSpPr>
          <p:spPr>
            <a:xfrm>
              <a:off x="1339673" y="3220738"/>
              <a:ext cx="746760" cy="746760"/>
            </a:xfrm>
            <a:prstGeom prst="ellipse">
              <a:avLst/>
            </a:prstGeom>
            <a:solidFill>
              <a:srgbClr val="A50034"/>
            </a:solidFill>
            <a:ln>
              <a:noFill/>
            </a:ln>
            <a:effectLst>
              <a:outerShdw blurRad="342900" dist="292100" dir="5400000" sx="51000" sy="51000" algn="t" rotWithShape="0">
                <a:srgbClr val="BF3651">
                  <a:alpha val="86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pic>
          <p:nvPicPr>
            <p:cNvPr id="5" name="Graphic 67">
              <a:extLst>
                <a:ext uri="{FF2B5EF4-FFF2-40B4-BE49-F238E27FC236}">
                  <a16:creationId xmlns:a16="http://schemas.microsoft.com/office/drawing/2014/main" id="{76E0EDFA-771E-33BD-27B0-29B1EACFA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501639" y="3382704"/>
              <a:ext cx="422828" cy="422828"/>
            </a:xfrm>
            <a:prstGeom prst="rect">
              <a:avLst/>
            </a:prstGeom>
          </p:spPr>
        </p:pic>
      </p:grpSp>
      <p:sp>
        <p:nvSpPr>
          <p:cNvPr id="6" name="직사각형 5">
            <a:extLst>
              <a:ext uri="{FF2B5EF4-FFF2-40B4-BE49-F238E27FC236}">
                <a16:creationId xmlns:a16="http://schemas.microsoft.com/office/drawing/2014/main" id="{C97CCF1B-0FCF-DF02-C970-E077C7162190}"/>
              </a:ext>
            </a:extLst>
          </p:cNvPr>
          <p:cNvSpPr/>
          <p:nvPr/>
        </p:nvSpPr>
        <p:spPr>
          <a:xfrm>
            <a:off x="814115" y="1753554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 err="1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서브원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발주의 배송형태는 총 </a:t>
            </a:r>
            <a:r>
              <a:rPr lang="en-US" altLang="ko-KR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4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가지이며</a:t>
            </a:r>
            <a:r>
              <a:rPr lang="en-US" altLang="ko-KR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각각의 특성은 아래와 같음</a:t>
            </a: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912B5BA1-061B-F517-01A3-C751FDA463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643370"/>
              </p:ext>
            </p:extLst>
          </p:nvPr>
        </p:nvGraphicFramePr>
        <p:xfrm>
          <a:off x="1023457" y="2407954"/>
          <a:ext cx="11565417" cy="3841470"/>
        </p:xfrm>
        <a:graphic>
          <a:graphicData uri="http://schemas.openxmlformats.org/drawingml/2006/table">
            <a:tbl>
              <a:tblPr/>
              <a:tblGrid>
                <a:gridCol w="913003">
                  <a:extLst>
                    <a:ext uri="{9D8B030D-6E8A-4147-A177-3AD203B41FA5}">
                      <a16:colId xmlns:a16="http://schemas.microsoft.com/office/drawing/2014/main" val="317787575"/>
                    </a:ext>
                  </a:extLst>
                </a:gridCol>
                <a:gridCol w="1086140">
                  <a:extLst>
                    <a:ext uri="{9D8B030D-6E8A-4147-A177-3AD203B41FA5}">
                      <a16:colId xmlns:a16="http://schemas.microsoft.com/office/drawing/2014/main" val="1145325064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384665303"/>
                    </a:ext>
                  </a:extLst>
                </a:gridCol>
                <a:gridCol w="5908674">
                  <a:extLst>
                    <a:ext uri="{9D8B030D-6E8A-4147-A177-3AD203B41FA5}">
                      <a16:colId xmlns:a16="http://schemas.microsoft.com/office/drawing/2014/main" val="3578421428"/>
                    </a:ext>
                  </a:extLst>
                </a:gridCol>
              </a:tblGrid>
              <a:tr h="383085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배송형태</a:t>
                      </a:r>
                    </a:p>
                  </a:txBody>
                  <a:tcPr marL="8005" marR="8005" marT="800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배송형태명</a:t>
                      </a:r>
                    </a:p>
                  </a:txBody>
                  <a:tcPr marL="8005" marR="8005" marT="800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특징</a:t>
                      </a:r>
                    </a:p>
                  </a:txBody>
                  <a:tcPr marL="8005" marR="8005" marT="800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흐름도</a:t>
                      </a:r>
                    </a:p>
                  </a:txBody>
                  <a:tcPr marL="8005" marR="8005" marT="800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222011"/>
                  </a:ext>
                </a:extLst>
              </a:tr>
              <a:tr h="9107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01</a:t>
                      </a:r>
                    </a:p>
                  </a:txBody>
                  <a:tcPr marL="8005" marR="8005" marT="800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직송</a:t>
                      </a:r>
                    </a:p>
                  </a:txBody>
                  <a:tcPr marL="8005" marR="8005" marT="800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20000"/>
                        </a:lnSpc>
                      </a:pPr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√ 협력사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  <a:sym typeface="Wingdings" panose="05000000000000000000" pitchFamily="2" charset="2"/>
                        </a:rPr>
                        <a:t>고객사 </a:t>
                      </a:r>
                      <a:r>
                        <a:rPr lang="ko-KR" alt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  <a:sym typeface="Wingdings" panose="05000000000000000000" pitchFamily="2" charset="2"/>
                        </a:rPr>
                        <a:t>직배송</a:t>
                      </a:r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  <a:sym typeface="Wingdings" panose="05000000000000000000" pitchFamily="2" charset="2"/>
                        </a:rPr>
                        <a:t>택배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  <a:sym typeface="Wingdings" panose="05000000000000000000" pitchFamily="2" charset="2"/>
                        </a:rPr>
                        <a:t>/</a:t>
                      </a:r>
                      <a:r>
                        <a:rPr lang="ko-KR" alt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  <a:sym typeface="Wingdings" panose="05000000000000000000" pitchFamily="2" charset="2"/>
                        </a:rPr>
                        <a:t>자차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  <a:sym typeface="Wingdings" panose="05000000000000000000" pitchFamily="2" charset="2"/>
                        </a:rPr>
                        <a:t>)</a:t>
                      </a:r>
                    </a:p>
                    <a:p>
                      <a:pPr algn="l" rtl="0" fontAlgn="ctr">
                        <a:lnSpc>
                          <a:spcPct val="120000"/>
                        </a:lnSpc>
                      </a:pPr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√ 배송완료 처리 時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배송증빙</a:t>
                      </a:r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필수</a:t>
                      </a:r>
                    </a:p>
                  </a:txBody>
                  <a:tcPr marL="8005" marR="8005" marT="800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005" marR="8005" marT="800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769155"/>
                  </a:ext>
                </a:extLst>
              </a:tr>
              <a:tr h="9107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02</a:t>
                      </a:r>
                    </a:p>
                  </a:txBody>
                  <a:tcPr marL="8005" marR="8005" marT="800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무재고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005" marR="8005" marT="800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66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√ 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Hub </a:t>
                      </a:r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입고 기준 준수 필요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0" marR="0" lvl="0" indent="0" algn="l" defTabSz="1007966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(</a:t>
                      </a:r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물류 </a:t>
                      </a:r>
                      <a:r>
                        <a:rPr lang="ko-KR" alt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무검수</a:t>
                      </a:r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가이드 별도 참고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</a:p>
                    <a:p>
                      <a:pPr marL="0" marR="0" lvl="0" indent="0" algn="l" defTabSz="1007966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√ 입고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Hub - </a:t>
                      </a:r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협력사 기준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0" marR="0" lvl="0" indent="0" algn="l" defTabSz="1007966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</a:t>
                      </a:r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출고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Hub - </a:t>
                      </a:r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고객사 기준</a:t>
                      </a:r>
                    </a:p>
                  </a:txBody>
                  <a:tcPr marL="8005" marR="8005" marT="800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005" marR="8005" marT="800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378259"/>
                  </a:ext>
                </a:extLst>
              </a:tr>
              <a:tr h="6846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03</a:t>
                      </a:r>
                    </a:p>
                  </a:txBody>
                  <a:tcPr marL="8005" marR="8005" marT="800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센터</a:t>
                      </a:r>
                    </a:p>
                  </a:txBody>
                  <a:tcPr marL="8005" marR="8005" marT="800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66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√ 서브원 先 매입 재고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0" marR="0" lvl="0" indent="0" algn="l" defTabSz="1007966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(</a:t>
                      </a:r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보충발주 입고 시점에 매입정산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005" marR="8005" marT="800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005" marR="8005" marT="800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672623"/>
                  </a:ext>
                </a:extLst>
              </a:tr>
              <a:tr h="6846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04</a:t>
                      </a:r>
                    </a:p>
                  </a:txBody>
                  <a:tcPr marL="8005" marR="8005" marT="800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VMI*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005" marR="8005" marT="800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66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√ 판매부 정산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0" marR="0" lvl="0" indent="0" algn="l" defTabSz="1007966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(</a:t>
                      </a:r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고객사 출고완료 시점에 매입정산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005" marR="8005" marT="800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005" marR="8005" marT="800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378195"/>
                  </a:ext>
                </a:extLst>
              </a:tr>
            </a:tbl>
          </a:graphicData>
        </a:graphic>
      </p:graphicFrame>
      <p:grpSp>
        <p:nvGrpSpPr>
          <p:cNvPr id="8" name="그룹 7">
            <a:extLst>
              <a:ext uri="{FF2B5EF4-FFF2-40B4-BE49-F238E27FC236}">
                <a16:creationId xmlns:a16="http://schemas.microsoft.com/office/drawing/2014/main" id="{89D9F810-A072-2F8C-1D80-648D64D3C1A2}"/>
              </a:ext>
            </a:extLst>
          </p:cNvPr>
          <p:cNvGrpSpPr/>
          <p:nvPr/>
        </p:nvGrpSpPr>
        <p:grpSpPr>
          <a:xfrm>
            <a:off x="7023027" y="2898500"/>
            <a:ext cx="4919574" cy="657629"/>
            <a:chOff x="4926482" y="4365479"/>
            <a:chExt cx="4870865" cy="644671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3EA7F3F3-BF2B-4081-A0D3-04C083CFCA5A}"/>
                </a:ext>
              </a:extLst>
            </p:cNvPr>
            <p:cNvGrpSpPr/>
            <p:nvPr/>
          </p:nvGrpSpPr>
          <p:grpSpPr>
            <a:xfrm>
              <a:off x="4926482" y="4387426"/>
              <a:ext cx="4870865" cy="618867"/>
              <a:chOff x="4383971" y="4335741"/>
              <a:chExt cx="5141946" cy="879139"/>
            </a:xfrm>
          </p:grpSpPr>
          <p:pic>
            <p:nvPicPr>
              <p:cNvPr id="11" name="그림 10">
                <a:extLst>
                  <a:ext uri="{FF2B5EF4-FFF2-40B4-BE49-F238E27FC236}">
                    <a16:creationId xmlns:a16="http://schemas.microsoft.com/office/drawing/2014/main" id="{3AF2F379-3E70-0F52-F619-2BF7DFFEE7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67812" y="4386205"/>
                <a:ext cx="590550" cy="828675"/>
              </a:xfrm>
              <a:prstGeom prst="rect">
                <a:avLst/>
              </a:prstGeom>
            </p:spPr>
          </p:pic>
          <p:pic>
            <p:nvPicPr>
              <p:cNvPr id="12" name="그림 11">
                <a:extLst>
                  <a:ext uri="{FF2B5EF4-FFF2-40B4-BE49-F238E27FC236}">
                    <a16:creationId xmlns:a16="http://schemas.microsoft.com/office/drawing/2014/main" id="{EABB2FC3-F3BB-3B12-633A-F7DB59AAC5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83971" y="4335741"/>
                <a:ext cx="714375" cy="877669"/>
              </a:xfrm>
              <a:prstGeom prst="rect">
                <a:avLst/>
              </a:prstGeom>
            </p:spPr>
          </p:pic>
          <p:pic>
            <p:nvPicPr>
              <p:cNvPr id="13" name="그림 12">
                <a:extLst>
                  <a:ext uri="{FF2B5EF4-FFF2-40B4-BE49-F238E27FC236}">
                    <a16:creationId xmlns:a16="http://schemas.microsoft.com/office/drawing/2014/main" id="{9ED9A18E-4ADF-24AC-6D2D-300B412D41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46441" y="4372975"/>
                <a:ext cx="762000" cy="838200"/>
              </a:xfrm>
              <a:prstGeom prst="rect">
                <a:avLst/>
              </a:prstGeom>
            </p:spPr>
          </p:pic>
          <p:pic>
            <p:nvPicPr>
              <p:cNvPr id="14" name="그림 13">
                <a:extLst>
                  <a:ext uri="{FF2B5EF4-FFF2-40B4-BE49-F238E27FC236}">
                    <a16:creationId xmlns:a16="http://schemas.microsoft.com/office/drawing/2014/main" id="{C00F8E85-FD38-A2B3-123B-8E8F0EBD29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44867" y="4363449"/>
                <a:ext cx="781050" cy="847725"/>
              </a:xfrm>
              <a:prstGeom prst="rect">
                <a:avLst/>
              </a:prstGeom>
            </p:spPr>
          </p:pic>
          <p:grpSp>
            <p:nvGrpSpPr>
              <p:cNvPr id="15" name="그룹 14">
                <a:extLst>
                  <a:ext uri="{FF2B5EF4-FFF2-40B4-BE49-F238E27FC236}">
                    <a16:creationId xmlns:a16="http://schemas.microsoft.com/office/drawing/2014/main" id="{2CBCB3C1-2981-89CA-5C90-25C0E88F9B8B}"/>
                  </a:ext>
                </a:extLst>
              </p:cNvPr>
              <p:cNvGrpSpPr/>
              <p:nvPr/>
            </p:nvGrpSpPr>
            <p:grpSpPr>
              <a:xfrm>
                <a:off x="5109008" y="4757942"/>
                <a:ext cx="648000" cy="58738"/>
                <a:chOff x="2942430" y="3126581"/>
                <a:chExt cx="863601" cy="58738"/>
              </a:xfrm>
            </p:grpSpPr>
            <p:cxnSp>
              <p:nvCxnSpPr>
                <p:cNvPr id="24" name="직선 연결선 23">
                  <a:extLst>
                    <a:ext uri="{FF2B5EF4-FFF2-40B4-BE49-F238E27FC236}">
                      <a16:creationId xmlns:a16="http://schemas.microsoft.com/office/drawing/2014/main" id="{81EBF7DF-57A0-25EC-9020-1943A6CC0687}"/>
                    </a:ext>
                  </a:extLst>
                </p:cNvPr>
                <p:cNvCxnSpPr/>
                <p:nvPr/>
              </p:nvCxnSpPr>
              <p:spPr>
                <a:xfrm>
                  <a:off x="2978150" y="3155950"/>
                  <a:ext cx="793750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타원 24">
                  <a:extLst>
                    <a:ext uri="{FF2B5EF4-FFF2-40B4-BE49-F238E27FC236}">
                      <a16:creationId xmlns:a16="http://schemas.microsoft.com/office/drawing/2014/main" id="{ED04AFB6-16B9-9299-E588-A2727560F969}"/>
                    </a:ext>
                  </a:extLst>
                </p:cNvPr>
                <p:cNvSpPr/>
                <p:nvPr/>
              </p:nvSpPr>
              <p:spPr>
                <a:xfrm>
                  <a:off x="2942430" y="3126581"/>
                  <a:ext cx="58738" cy="5873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타원 25">
                  <a:extLst>
                    <a:ext uri="{FF2B5EF4-FFF2-40B4-BE49-F238E27FC236}">
                      <a16:creationId xmlns:a16="http://schemas.microsoft.com/office/drawing/2014/main" id="{D088DCFD-2F38-19A0-1CAF-1B33774A7717}"/>
                    </a:ext>
                  </a:extLst>
                </p:cNvPr>
                <p:cNvSpPr/>
                <p:nvPr/>
              </p:nvSpPr>
              <p:spPr>
                <a:xfrm>
                  <a:off x="3747293" y="3126581"/>
                  <a:ext cx="58738" cy="5873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6" name="그룹 15">
                <a:extLst>
                  <a:ext uri="{FF2B5EF4-FFF2-40B4-BE49-F238E27FC236}">
                    <a16:creationId xmlns:a16="http://schemas.microsoft.com/office/drawing/2014/main" id="{D422BA86-94D4-4D9F-47FF-8CDDC7B3728F}"/>
                  </a:ext>
                </a:extLst>
              </p:cNvPr>
              <p:cNvGrpSpPr/>
              <p:nvPr/>
            </p:nvGrpSpPr>
            <p:grpSpPr>
              <a:xfrm>
                <a:off x="6606690" y="4761681"/>
                <a:ext cx="648000" cy="58738"/>
                <a:chOff x="2942430" y="3126581"/>
                <a:chExt cx="863601" cy="58738"/>
              </a:xfrm>
            </p:grpSpPr>
            <p:cxnSp>
              <p:nvCxnSpPr>
                <p:cNvPr id="21" name="직선 연결선 20">
                  <a:extLst>
                    <a:ext uri="{FF2B5EF4-FFF2-40B4-BE49-F238E27FC236}">
                      <a16:creationId xmlns:a16="http://schemas.microsoft.com/office/drawing/2014/main" id="{1E170855-D14B-7553-A61F-14AFD58BBDEA}"/>
                    </a:ext>
                  </a:extLst>
                </p:cNvPr>
                <p:cNvCxnSpPr/>
                <p:nvPr/>
              </p:nvCxnSpPr>
              <p:spPr>
                <a:xfrm>
                  <a:off x="2978150" y="3155950"/>
                  <a:ext cx="793750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타원 21">
                  <a:extLst>
                    <a:ext uri="{FF2B5EF4-FFF2-40B4-BE49-F238E27FC236}">
                      <a16:creationId xmlns:a16="http://schemas.microsoft.com/office/drawing/2014/main" id="{736E7C19-2792-F6D8-41DC-58233DA67263}"/>
                    </a:ext>
                  </a:extLst>
                </p:cNvPr>
                <p:cNvSpPr/>
                <p:nvPr/>
              </p:nvSpPr>
              <p:spPr>
                <a:xfrm>
                  <a:off x="2942430" y="3126581"/>
                  <a:ext cx="58738" cy="5873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타원 22">
                  <a:extLst>
                    <a:ext uri="{FF2B5EF4-FFF2-40B4-BE49-F238E27FC236}">
                      <a16:creationId xmlns:a16="http://schemas.microsoft.com/office/drawing/2014/main" id="{5E1C977B-A1E5-A7E0-9EFE-830D2694237E}"/>
                    </a:ext>
                  </a:extLst>
                </p:cNvPr>
                <p:cNvSpPr/>
                <p:nvPr/>
              </p:nvSpPr>
              <p:spPr>
                <a:xfrm>
                  <a:off x="3747293" y="3126581"/>
                  <a:ext cx="58738" cy="5873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A14E653E-7644-DB67-41B3-3B67F83FBB51}"/>
                  </a:ext>
                </a:extLst>
              </p:cNvPr>
              <p:cNvGrpSpPr/>
              <p:nvPr/>
            </p:nvGrpSpPr>
            <p:grpSpPr>
              <a:xfrm>
                <a:off x="8174937" y="4754564"/>
                <a:ext cx="648000" cy="58738"/>
                <a:chOff x="2942430" y="3126581"/>
                <a:chExt cx="863601" cy="58738"/>
              </a:xfrm>
            </p:grpSpPr>
            <p:cxnSp>
              <p:nvCxnSpPr>
                <p:cNvPr id="18" name="직선 연결선 17">
                  <a:extLst>
                    <a:ext uri="{FF2B5EF4-FFF2-40B4-BE49-F238E27FC236}">
                      <a16:creationId xmlns:a16="http://schemas.microsoft.com/office/drawing/2014/main" id="{04D05D7B-CC62-38CC-7959-EC1862644D9B}"/>
                    </a:ext>
                  </a:extLst>
                </p:cNvPr>
                <p:cNvCxnSpPr/>
                <p:nvPr/>
              </p:nvCxnSpPr>
              <p:spPr>
                <a:xfrm>
                  <a:off x="2978150" y="3155950"/>
                  <a:ext cx="793750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타원 18">
                  <a:extLst>
                    <a:ext uri="{FF2B5EF4-FFF2-40B4-BE49-F238E27FC236}">
                      <a16:creationId xmlns:a16="http://schemas.microsoft.com/office/drawing/2014/main" id="{054D1BA7-26C6-9B90-544E-4DC0E282A560}"/>
                    </a:ext>
                  </a:extLst>
                </p:cNvPr>
                <p:cNvSpPr/>
                <p:nvPr/>
              </p:nvSpPr>
              <p:spPr>
                <a:xfrm>
                  <a:off x="2942430" y="3126581"/>
                  <a:ext cx="58738" cy="5873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" name="타원 19">
                  <a:extLst>
                    <a:ext uri="{FF2B5EF4-FFF2-40B4-BE49-F238E27FC236}">
                      <a16:creationId xmlns:a16="http://schemas.microsoft.com/office/drawing/2014/main" id="{54594E0A-6D1D-249D-AED3-72C27F9FA7A7}"/>
                    </a:ext>
                  </a:extLst>
                </p:cNvPr>
                <p:cNvSpPr/>
                <p:nvPr/>
              </p:nvSpPr>
              <p:spPr>
                <a:xfrm>
                  <a:off x="3747293" y="3126581"/>
                  <a:ext cx="58738" cy="5873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10" name="Rectangle 83">
              <a:extLst>
                <a:ext uri="{FF2B5EF4-FFF2-40B4-BE49-F238E27FC236}">
                  <a16:creationId xmlns:a16="http://schemas.microsoft.com/office/drawing/2014/main" id="{FF846617-C128-8255-1623-725949AC0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2672" y="4365479"/>
              <a:ext cx="2101088" cy="644671"/>
            </a:xfrm>
            <a:prstGeom prst="rect">
              <a:avLst/>
            </a:prstGeom>
            <a:noFill/>
            <a:ln w="19050">
              <a:solidFill>
                <a:srgbClr val="A50034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sz="1000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2CF42426-562B-1CB1-D48D-347E4DBD18B3}"/>
              </a:ext>
            </a:extLst>
          </p:cNvPr>
          <p:cNvGrpSpPr/>
          <p:nvPr/>
        </p:nvGrpSpPr>
        <p:grpSpPr>
          <a:xfrm>
            <a:off x="6873005" y="3942335"/>
            <a:ext cx="5530461" cy="780051"/>
            <a:chOff x="4940235" y="5140269"/>
            <a:chExt cx="5077969" cy="644670"/>
          </a:xfrm>
        </p:grpSpPr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EFED3648-3CC5-27A1-B45D-D103EB1B28B8}"/>
                </a:ext>
              </a:extLst>
            </p:cNvPr>
            <p:cNvGrpSpPr/>
            <p:nvPr/>
          </p:nvGrpSpPr>
          <p:grpSpPr>
            <a:xfrm>
              <a:off x="4940235" y="5148951"/>
              <a:ext cx="5077969" cy="635988"/>
              <a:chOff x="4219800" y="5112007"/>
              <a:chExt cx="5265945" cy="635988"/>
            </a:xfrm>
          </p:grpSpPr>
          <p:pic>
            <p:nvPicPr>
              <p:cNvPr id="30" name="그림 29">
                <a:extLst>
                  <a:ext uri="{FF2B5EF4-FFF2-40B4-BE49-F238E27FC236}">
                    <a16:creationId xmlns:a16="http://schemas.microsoft.com/office/drawing/2014/main" id="{22A4A5F1-0074-CEF0-B77E-9D5B745798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44074" y="5144497"/>
                <a:ext cx="663334" cy="603498"/>
              </a:xfrm>
              <a:prstGeom prst="rect">
                <a:avLst/>
              </a:prstGeom>
            </p:spPr>
          </p:pic>
          <p:pic>
            <p:nvPicPr>
              <p:cNvPr id="31" name="그림 30">
                <a:extLst>
                  <a:ext uri="{FF2B5EF4-FFF2-40B4-BE49-F238E27FC236}">
                    <a16:creationId xmlns:a16="http://schemas.microsoft.com/office/drawing/2014/main" id="{2007CB1D-AC3D-FB86-1C52-0B27B5581B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05828" y="5137639"/>
                <a:ext cx="679917" cy="610356"/>
              </a:xfrm>
              <a:prstGeom prst="rect">
                <a:avLst/>
              </a:prstGeom>
            </p:spPr>
          </p:pic>
          <p:pic>
            <p:nvPicPr>
              <p:cNvPr id="32" name="그림 31">
                <a:extLst>
                  <a:ext uri="{FF2B5EF4-FFF2-40B4-BE49-F238E27FC236}">
                    <a16:creationId xmlns:a16="http://schemas.microsoft.com/office/drawing/2014/main" id="{210A7A8A-5B61-93EC-C023-8021AEEFE2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49082" y="5112007"/>
                <a:ext cx="648330" cy="635988"/>
              </a:xfrm>
              <a:prstGeom prst="rect">
                <a:avLst/>
              </a:prstGeom>
            </p:spPr>
          </p:pic>
          <p:pic>
            <p:nvPicPr>
              <p:cNvPr id="33" name="그림 32">
                <a:extLst>
                  <a:ext uri="{FF2B5EF4-FFF2-40B4-BE49-F238E27FC236}">
                    <a16:creationId xmlns:a16="http://schemas.microsoft.com/office/drawing/2014/main" id="{24474B47-60DE-C3A1-FF7A-A638B21BE5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88337" y="5151355"/>
                <a:ext cx="514084" cy="596640"/>
              </a:xfrm>
              <a:prstGeom prst="rect">
                <a:avLst/>
              </a:prstGeom>
            </p:spPr>
          </p:pic>
          <p:pic>
            <p:nvPicPr>
              <p:cNvPr id="34" name="그림 33">
                <a:extLst>
                  <a:ext uri="{FF2B5EF4-FFF2-40B4-BE49-F238E27FC236}">
                    <a16:creationId xmlns:a16="http://schemas.microsoft.com/office/drawing/2014/main" id="{573D4E0F-A9ED-E86D-930C-4D38956721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19800" y="5116080"/>
                <a:ext cx="621875" cy="631915"/>
              </a:xfrm>
              <a:prstGeom prst="rect">
                <a:avLst/>
              </a:prstGeom>
            </p:spPr>
          </p:pic>
          <p:grpSp>
            <p:nvGrpSpPr>
              <p:cNvPr id="35" name="그룹 34">
                <a:extLst>
                  <a:ext uri="{FF2B5EF4-FFF2-40B4-BE49-F238E27FC236}">
                    <a16:creationId xmlns:a16="http://schemas.microsoft.com/office/drawing/2014/main" id="{13CCC38A-4E4D-C7F3-58F4-98941083C3BE}"/>
                  </a:ext>
                </a:extLst>
              </p:cNvPr>
              <p:cNvGrpSpPr/>
              <p:nvPr/>
            </p:nvGrpSpPr>
            <p:grpSpPr>
              <a:xfrm>
                <a:off x="4892847" y="5357068"/>
                <a:ext cx="470079" cy="42291"/>
                <a:chOff x="2942430" y="3126581"/>
                <a:chExt cx="863601" cy="58738"/>
              </a:xfrm>
            </p:grpSpPr>
            <p:cxnSp>
              <p:nvCxnSpPr>
                <p:cNvPr id="48" name="직선 연결선 47">
                  <a:extLst>
                    <a:ext uri="{FF2B5EF4-FFF2-40B4-BE49-F238E27FC236}">
                      <a16:creationId xmlns:a16="http://schemas.microsoft.com/office/drawing/2014/main" id="{CC2D96F2-EEBF-5647-2BEB-4323C949B3FA}"/>
                    </a:ext>
                  </a:extLst>
                </p:cNvPr>
                <p:cNvCxnSpPr/>
                <p:nvPr/>
              </p:nvCxnSpPr>
              <p:spPr>
                <a:xfrm>
                  <a:off x="2978150" y="3155950"/>
                  <a:ext cx="793750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타원 48">
                  <a:extLst>
                    <a:ext uri="{FF2B5EF4-FFF2-40B4-BE49-F238E27FC236}">
                      <a16:creationId xmlns:a16="http://schemas.microsoft.com/office/drawing/2014/main" id="{358D2F4A-7C1C-F578-1D3D-34F5F37259D2}"/>
                    </a:ext>
                  </a:extLst>
                </p:cNvPr>
                <p:cNvSpPr/>
                <p:nvPr/>
              </p:nvSpPr>
              <p:spPr>
                <a:xfrm>
                  <a:off x="2942430" y="3126581"/>
                  <a:ext cx="58738" cy="5873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0" name="타원 49">
                  <a:extLst>
                    <a:ext uri="{FF2B5EF4-FFF2-40B4-BE49-F238E27FC236}">
                      <a16:creationId xmlns:a16="http://schemas.microsoft.com/office/drawing/2014/main" id="{C47AE81D-A64C-0A9A-18B5-4D3F2B3218FB}"/>
                    </a:ext>
                  </a:extLst>
                </p:cNvPr>
                <p:cNvSpPr/>
                <p:nvPr/>
              </p:nvSpPr>
              <p:spPr>
                <a:xfrm>
                  <a:off x="3747293" y="3126581"/>
                  <a:ext cx="58738" cy="5873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BF6FACB7-A0B8-C79D-62E7-56411D28FCE8}"/>
                  </a:ext>
                </a:extLst>
              </p:cNvPr>
              <p:cNvGrpSpPr/>
              <p:nvPr/>
            </p:nvGrpSpPr>
            <p:grpSpPr>
              <a:xfrm>
                <a:off x="5982374" y="5378213"/>
                <a:ext cx="470079" cy="42291"/>
                <a:chOff x="2942430" y="3126581"/>
                <a:chExt cx="863601" cy="58738"/>
              </a:xfrm>
            </p:grpSpPr>
            <p:cxnSp>
              <p:nvCxnSpPr>
                <p:cNvPr id="45" name="직선 연결선 44">
                  <a:extLst>
                    <a:ext uri="{FF2B5EF4-FFF2-40B4-BE49-F238E27FC236}">
                      <a16:creationId xmlns:a16="http://schemas.microsoft.com/office/drawing/2014/main" id="{12794092-7383-28FE-3534-5EB7C98D5855}"/>
                    </a:ext>
                  </a:extLst>
                </p:cNvPr>
                <p:cNvCxnSpPr/>
                <p:nvPr/>
              </p:nvCxnSpPr>
              <p:spPr>
                <a:xfrm>
                  <a:off x="2978150" y="3155950"/>
                  <a:ext cx="793750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타원 45">
                  <a:extLst>
                    <a:ext uri="{FF2B5EF4-FFF2-40B4-BE49-F238E27FC236}">
                      <a16:creationId xmlns:a16="http://schemas.microsoft.com/office/drawing/2014/main" id="{D3DF0759-8AB5-C958-17F0-8C898AFA9CA3}"/>
                    </a:ext>
                  </a:extLst>
                </p:cNvPr>
                <p:cNvSpPr/>
                <p:nvPr/>
              </p:nvSpPr>
              <p:spPr>
                <a:xfrm>
                  <a:off x="2942430" y="3126581"/>
                  <a:ext cx="58738" cy="5873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7" name="타원 46">
                  <a:extLst>
                    <a:ext uri="{FF2B5EF4-FFF2-40B4-BE49-F238E27FC236}">
                      <a16:creationId xmlns:a16="http://schemas.microsoft.com/office/drawing/2014/main" id="{03297A39-8055-8B15-4802-EC1E8E76D011}"/>
                    </a:ext>
                  </a:extLst>
                </p:cNvPr>
                <p:cNvSpPr/>
                <p:nvPr/>
              </p:nvSpPr>
              <p:spPr>
                <a:xfrm>
                  <a:off x="3747293" y="3126581"/>
                  <a:ext cx="58738" cy="5873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3E32DDEF-6C2B-3D7A-E97F-BF7507F4D652}"/>
                  </a:ext>
                </a:extLst>
              </p:cNvPr>
              <p:cNvGrpSpPr/>
              <p:nvPr/>
            </p:nvGrpSpPr>
            <p:grpSpPr>
              <a:xfrm>
                <a:off x="7112102" y="5373556"/>
                <a:ext cx="470079" cy="42291"/>
                <a:chOff x="2942430" y="3126581"/>
                <a:chExt cx="863601" cy="58738"/>
              </a:xfrm>
            </p:grpSpPr>
            <p:cxnSp>
              <p:nvCxnSpPr>
                <p:cNvPr id="42" name="직선 연결선 41">
                  <a:extLst>
                    <a:ext uri="{FF2B5EF4-FFF2-40B4-BE49-F238E27FC236}">
                      <a16:creationId xmlns:a16="http://schemas.microsoft.com/office/drawing/2014/main" id="{D5FB8ED2-BD7C-AA6F-3C00-F240B47F2DCA}"/>
                    </a:ext>
                  </a:extLst>
                </p:cNvPr>
                <p:cNvCxnSpPr/>
                <p:nvPr/>
              </p:nvCxnSpPr>
              <p:spPr>
                <a:xfrm>
                  <a:off x="2978150" y="3155950"/>
                  <a:ext cx="793750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타원 42">
                  <a:extLst>
                    <a:ext uri="{FF2B5EF4-FFF2-40B4-BE49-F238E27FC236}">
                      <a16:creationId xmlns:a16="http://schemas.microsoft.com/office/drawing/2014/main" id="{E9798280-3251-1DA5-43C2-551472F94D51}"/>
                    </a:ext>
                  </a:extLst>
                </p:cNvPr>
                <p:cNvSpPr/>
                <p:nvPr/>
              </p:nvSpPr>
              <p:spPr>
                <a:xfrm>
                  <a:off x="2942430" y="3126581"/>
                  <a:ext cx="58738" cy="5873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" name="타원 43">
                  <a:extLst>
                    <a:ext uri="{FF2B5EF4-FFF2-40B4-BE49-F238E27FC236}">
                      <a16:creationId xmlns:a16="http://schemas.microsoft.com/office/drawing/2014/main" id="{DB448A2D-7DD0-4224-DAEA-90539A34AD39}"/>
                    </a:ext>
                  </a:extLst>
                </p:cNvPr>
                <p:cNvSpPr/>
                <p:nvPr/>
              </p:nvSpPr>
              <p:spPr>
                <a:xfrm>
                  <a:off x="3747293" y="3126581"/>
                  <a:ext cx="58738" cy="5873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38" name="그룹 37">
                <a:extLst>
                  <a:ext uri="{FF2B5EF4-FFF2-40B4-BE49-F238E27FC236}">
                    <a16:creationId xmlns:a16="http://schemas.microsoft.com/office/drawing/2014/main" id="{50807C09-ECB8-E702-C466-77D82C9D05B2}"/>
                  </a:ext>
                </a:extLst>
              </p:cNvPr>
              <p:cNvGrpSpPr/>
              <p:nvPr/>
            </p:nvGrpSpPr>
            <p:grpSpPr>
              <a:xfrm>
                <a:off x="8354390" y="5364492"/>
                <a:ext cx="470079" cy="42291"/>
                <a:chOff x="2942430" y="3126581"/>
                <a:chExt cx="863601" cy="58738"/>
              </a:xfrm>
            </p:grpSpPr>
            <p:cxnSp>
              <p:nvCxnSpPr>
                <p:cNvPr id="39" name="직선 연결선 38">
                  <a:extLst>
                    <a:ext uri="{FF2B5EF4-FFF2-40B4-BE49-F238E27FC236}">
                      <a16:creationId xmlns:a16="http://schemas.microsoft.com/office/drawing/2014/main" id="{F0E0BA63-5BF8-A922-E505-1346E4B99373}"/>
                    </a:ext>
                  </a:extLst>
                </p:cNvPr>
                <p:cNvCxnSpPr/>
                <p:nvPr/>
              </p:nvCxnSpPr>
              <p:spPr>
                <a:xfrm>
                  <a:off x="2978150" y="3155950"/>
                  <a:ext cx="793750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타원 39">
                  <a:extLst>
                    <a:ext uri="{FF2B5EF4-FFF2-40B4-BE49-F238E27FC236}">
                      <a16:creationId xmlns:a16="http://schemas.microsoft.com/office/drawing/2014/main" id="{EF9356FA-A298-6566-63EC-CC545C0ACA61}"/>
                    </a:ext>
                  </a:extLst>
                </p:cNvPr>
                <p:cNvSpPr/>
                <p:nvPr/>
              </p:nvSpPr>
              <p:spPr>
                <a:xfrm>
                  <a:off x="2942430" y="3126581"/>
                  <a:ext cx="58738" cy="5873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타원 40">
                  <a:extLst>
                    <a:ext uri="{FF2B5EF4-FFF2-40B4-BE49-F238E27FC236}">
                      <a16:creationId xmlns:a16="http://schemas.microsoft.com/office/drawing/2014/main" id="{3B61818F-E9DC-B996-52FC-13717CF83916}"/>
                    </a:ext>
                  </a:extLst>
                </p:cNvPr>
                <p:cNvSpPr/>
                <p:nvPr/>
              </p:nvSpPr>
              <p:spPr>
                <a:xfrm>
                  <a:off x="3747293" y="3126581"/>
                  <a:ext cx="58738" cy="5873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29" name="Rectangle 83">
              <a:extLst>
                <a:ext uri="{FF2B5EF4-FFF2-40B4-BE49-F238E27FC236}">
                  <a16:creationId xmlns:a16="http://schemas.microsoft.com/office/drawing/2014/main" id="{B69F1571-26B1-6AB3-9FE2-F184E311E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4927" y="5140269"/>
              <a:ext cx="2790627" cy="644670"/>
            </a:xfrm>
            <a:prstGeom prst="rect">
              <a:avLst/>
            </a:prstGeom>
            <a:noFill/>
            <a:ln w="19050">
              <a:solidFill>
                <a:srgbClr val="A50034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sz="1000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34E03CBB-E956-B4BB-C26C-2193CAFB4743}"/>
              </a:ext>
            </a:extLst>
          </p:cNvPr>
          <p:cNvGrpSpPr/>
          <p:nvPr/>
        </p:nvGrpSpPr>
        <p:grpSpPr>
          <a:xfrm>
            <a:off x="7012448" y="5109086"/>
            <a:ext cx="5252379" cy="890148"/>
            <a:chOff x="4926482" y="6020990"/>
            <a:chExt cx="4870865" cy="668781"/>
          </a:xfrm>
        </p:grpSpPr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FED83280-28C8-8DA2-E635-1E2D1EF5D5F3}"/>
                </a:ext>
              </a:extLst>
            </p:cNvPr>
            <p:cNvGrpSpPr/>
            <p:nvPr/>
          </p:nvGrpSpPr>
          <p:grpSpPr>
            <a:xfrm>
              <a:off x="4926482" y="6037802"/>
              <a:ext cx="4870865" cy="651969"/>
              <a:chOff x="4206047" y="5998549"/>
              <a:chExt cx="4870865" cy="651969"/>
            </a:xfrm>
          </p:grpSpPr>
          <p:pic>
            <p:nvPicPr>
              <p:cNvPr id="54" name="그림 53">
                <a:extLst>
                  <a:ext uri="{FF2B5EF4-FFF2-40B4-BE49-F238E27FC236}">
                    <a16:creationId xmlns:a16="http://schemas.microsoft.com/office/drawing/2014/main" id="{2FDE1D38-44FC-AC9F-5308-7D93861E5B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06047" y="5998549"/>
                <a:ext cx="676713" cy="617832"/>
              </a:xfrm>
              <a:prstGeom prst="rect">
                <a:avLst/>
              </a:prstGeom>
            </p:spPr>
          </p:pic>
          <p:pic>
            <p:nvPicPr>
              <p:cNvPr id="55" name="그림 54">
                <a:extLst>
                  <a:ext uri="{FF2B5EF4-FFF2-40B4-BE49-F238E27FC236}">
                    <a16:creationId xmlns:a16="http://schemas.microsoft.com/office/drawing/2014/main" id="{7F3DF020-9093-512B-2EB0-8F92638D3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12337" y="6024760"/>
                <a:ext cx="721828" cy="590048"/>
              </a:xfrm>
              <a:prstGeom prst="rect">
                <a:avLst/>
              </a:prstGeom>
            </p:spPr>
          </p:pic>
          <p:pic>
            <p:nvPicPr>
              <p:cNvPr id="56" name="그림 55">
                <a:extLst>
                  <a:ext uri="{FF2B5EF4-FFF2-40B4-BE49-F238E27FC236}">
                    <a16:creationId xmlns:a16="http://schemas.microsoft.com/office/drawing/2014/main" id="{C3CD9C91-6F84-DA9A-8D22-2BB0754B58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37039" y="6018054"/>
                <a:ext cx="739873" cy="596753"/>
              </a:xfrm>
              <a:prstGeom prst="rect">
                <a:avLst/>
              </a:prstGeom>
            </p:spPr>
          </p:pic>
          <p:grpSp>
            <p:nvGrpSpPr>
              <p:cNvPr id="57" name="그룹 56">
                <a:extLst>
                  <a:ext uri="{FF2B5EF4-FFF2-40B4-BE49-F238E27FC236}">
                    <a16:creationId xmlns:a16="http://schemas.microsoft.com/office/drawing/2014/main" id="{7A31D174-B278-FE5D-A700-8D1956594230}"/>
                  </a:ext>
                </a:extLst>
              </p:cNvPr>
              <p:cNvGrpSpPr/>
              <p:nvPr/>
            </p:nvGrpSpPr>
            <p:grpSpPr>
              <a:xfrm>
                <a:off x="4892860" y="6295756"/>
                <a:ext cx="613838" cy="41348"/>
                <a:chOff x="2942430" y="3126581"/>
                <a:chExt cx="863601" cy="58738"/>
              </a:xfrm>
            </p:grpSpPr>
            <p:cxnSp>
              <p:nvCxnSpPr>
                <p:cNvPr id="67" name="직선 연결선 66">
                  <a:extLst>
                    <a:ext uri="{FF2B5EF4-FFF2-40B4-BE49-F238E27FC236}">
                      <a16:creationId xmlns:a16="http://schemas.microsoft.com/office/drawing/2014/main" id="{23C920D0-CC48-4B81-C4C3-0392AFEDFA9A}"/>
                    </a:ext>
                  </a:extLst>
                </p:cNvPr>
                <p:cNvCxnSpPr/>
                <p:nvPr/>
              </p:nvCxnSpPr>
              <p:spPr>
                <a:xfrm>
                  <a:off x="2978150" y="3155950"/>
                  <a:ext cx="793750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" name="타원 67">
                  <a:extLst>
                    <a:ext uri="{FF2B5EF4-FFF2-40B4-BE49-F238E27FC236}">
                      <a16:creationId xmlns:a16="http://schemas.microsoft.com/office/drawing/2014/main" id="{7E4BEE99-914C-C332-7CD8-BE52F7051E6E}"/>
                    </a:ext>
                  </a:extLst>
                </p:cNvPr>
                <p:cNvSpPr/>
                <p:nvPr/>
              </p:nvSpPr>
              <p:spPr>
                <a:xfrm>
                  <a:off x="2942430" y="3126581"/>
                  <a:ext cx="58738" cy="5873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9" name="타원 68">
                  <a:extLst>
                    <a:ext uri="{FF2B5EF4-FFF2-40B4-BE49-F238E27FC236}">
                      <a16:creationId xmlns:a16="http://schemas.microsoft.com/office/drawing/2014/main" id="{8D81C572-4612-840E-1638-8F5CB3AF765E}"/>
                    </a:ext>
                  </a:extLst>
                </p:cNvPr>
                <p:cNvSpPr/>
                <p:nvPr/>
              </p:nvSpPr>
              <p:spPr>
                <a:xfrm>
                  <a:off x="3747293" y="3126581"/>
                  <a:ext cx="58738" cy="5873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58" name="그룹 57">
                <a:extLst>
                  <a:ext uri="{FF2B5EF4-FFF2-40B4-BE49-F238E27FC236}">
                    <a16:creationId xmlns:a16="http://schemas.microsoft.com/office/drawing/2014/main" id="{FA607244-5890-6CB6-504A-DB90BFA0A05A}"/>
                  </a:ext>
                </a:extLst>
              </p:cNvPr>
              <p:cNvGrpSpPr/>
              <p:nvPr/>
            </p:nvGrpSpPr>
            <p:grpSpPr>
              <a:xfrm>
                <a:off x="6311585" y="6298388"/>
                <a:ext cx="613838" cy="41348"/>
                <a:chOff x="2942430" y="3126581"/>
                <a:chExt cx="863601" cy="58738"/>
              </a:xfrm>
            </p:grpSpPr>
            <p:cxnSp>
              <p:nvCxnSpPr>
                <p:cNvPr id="64" name="직선 연결선 63">
                  <a:extLst>
                    <a:ext uri="{FF2B5EF4-FFF2-40B4-BE49-F238E27FC236}">
                      <a16:creationId xmlns:a16="http://schemas.microsoft.com/office/drawing/2014/main" id="{D98BB4C7-F02F-1CBB-5436-380409934AA2}"/>
                    </a:ext>
                  </a:extLst>
                </p:cNvPr>
                <p:cNvCxnSpPr/>
                <p:nvPr/>
              </p:nvCxnSpPr>
              <p:spPr>
                <a:xfrm>
                  <a:off x="2978150" y="3155950"/>
                  <a:ext cx="793750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타원 64">
                  <a:extLst>
                    <a:ext uri="{FF2B5EF4-FFF2-40B4-BE49-F238E27FC236}">
                      <a16:creationId xmlns:a16="http://schemas.microsoft.com/office/drawing/2014/main" id="{76057141-EE01-050A-4610-92A9BBE41E72}"/>
                    </a:ext>
                  </a:extLst>
                </p:cNvPr>
                <p:cNvSpPr/>
                <p:nvPr/>
              </p:nvSpPr>
              <p:spPr>
                <a:xfrm>
                  <a:off x="2942430" y="3126581"/>
                  <a:ext cx="58738" cy="5873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6" name="타원 65">
                  <a:extLst>
                    <a:ext uri="{FF2B5EF4-FFF2-40B4-BE49-F238E27FC236}">
                      <a16:creationId xmlns:a16="http://schemas.microsoft.com/office/drawing/2014/main" id="{9BCA2E47-CF2C-1742-EB35-F520D386FED9}"/>
                    </a:ext>
                  </a:extLst>
                </p:cNvPr>
                <p:cNvSpPr/>
                <p:nvPr/>
              </p:nvSpPr>
              <p:spPr>
                <a:xfrm>
                  <a:off x="3747293" y="3126581"/>
                  <a:ext cx="58738" cy="5873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59" name="그룹 58">
                <a:extLst>
                  <a:ext uri="{FF2B5EF4-FFF2-40B4-BE49-F238E27FC236}">
                    <a16:creationId xmlns:a16="http://schemas.microsoft.com/office/drawing/2014/main" id="{3156D0A6-3368-1C82-825E-BE3C270A4BAD}"/>
                  </a:ext>
                </a:extLst>
              </p:cNvPr>
              <p:cNvGrpSpPr/>
              <p:nvPr/>
            </p:nvGrpSpPr>
            <p:grpSpPr>
              <a:xfrm>
                <a:off x="7797155" y="6293378"/>
                <a:ext cx="613838" cy="41348"/>
                <a:chOff x="2942430" y="3126581"/>
                <a:chExt cx="863601" cy="58738"/>
              </a:xfrm>
            </p:grpSpPr>
            <p:cxnSp>
              <p:nvCxnSpPr>
                <p:cNvPr id="61" name="직선 연결선 60">
                  <a:extLst>
                    <a:ext uri="{FF2B5EF4-FFF2-40B4-BE49-F238E27FC236}">
                      <a16:creationId xmlns:a16="http://schemas.microsoft.com/office/drawing/2014/main" id="{BB5E883D-7158-FBC8-F166-12257C3F6203}"/>
                    </a:ext>
                  </a:extLst>
                </p:cNvPr>
                <p:cNvCxnSpPr/>
                <p:nvPr/>
              </p:nvCxnSpPr>
              <p:spPr>
                <a:xfrm>
                  <a:off x="2978150" y="3155950"/>
                  <a:ext cx="793750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타원 61">
                  <a:extLst>
                    <a:ext uri="{FF2B5EF4-FFF2-40B4-BE49-F238E27FC236}">
                      <a16:creationId xmlns:a16="http://schemas.microsoft.com/office/drawing/2014/main" id="{3B3483A9-A2B3-DC33-6982-37BE7931B8B2}"/>
                    </a:ext>
                  </a:extLst>
                </p:cNvPr>
                <p:cNvSpPr/>
                <p:nvPr/>
              </p:nvSpPr>
              <p:spPr>
                <a:xfrm>
                  <a:off x="2942430" y="3126581"/>
                  <a:ext cx="58738" cy="5873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3" name="타원 62">
                  <a:extLst>
                    <a:ext uri="{FF2B5EF4-FFF2-40B4-BE49-F238E27FC236}">
                      <a16:creationId xmlns:a16="http://schemas.microsoft.com/office/drawing/2014/main" id="{9012A4A4-3356-64A9-76A2-53C3B0350D21}"/>
                    </a:ext>
                  </a:extLst>
                </p:cNvPr>
                <p:cNvSpPr/>
                <p:nvPr/>
              </p:nvSpPr>
              <p:spPr>
                <a:xfrm>
                  <a:off x="3747293" y="3126581"/>
                  <a:ext cx="58738" cy="5873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pic>
            <p:nvPicPr>
              <p:cNvPr id="60" name="그림 59">
                <a:extLst>
                  <a:ext uri="{FF2B5EF4-FFF2-40B4-BE49-F238E27FC236}">
                    <a16:creationId xmlns:a16="http://schemas.microsoft.com/office/drawing/2014/main" id="{12E258FD-D3D7-02C2-978C-DFE289AAC3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67204" y="6014530"/>
                <a:ext cx="648330" cy="635988"/>
              </a:xfrm>
              <a:prstGeom prst="rect">
                <a:avLst/>
              </a:prstGeom>
            </p:spPr>
          </p:pic>
        </p:grpSp>
        <p:sp>
          <p:nvSpPr>
            <p:cNvPr id="53" name="Rectangle 83">
              <a:extLst>
                <a:ext uri="{FF2B5EF4-FFF2-40B4-BE49-F238E27FC236}">
                  <a16:creationId xmlns:a16="http://schemas.microsoft.com/office/drawing/2014/main" id="{BEF8AEC0-0A1D-1A41-AE47-D8BE2C29ED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7190" y="6020990"/>
              <a:ext cx="2198650" cy="644670"/>
            </a:xfrm>
            <a:prstGeom prst="rect">
              <a:avLst/>
            </a:prstGeom>
            <a:noFill/>
            <a:ln w="19050">
              <a:solidFill>
                <a:srgbClr val="A50034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sz="1000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AF0E22B3-3CE4-FBB7-A8D1-C5B603898CC0}"/>
              </a:ext>
            </a:extLst>
          </p:cNvPr>
          <p:cNvSpPr/>
          <p:nvPr/>
        </p:nvSpPr>
        <p:spPr>
          <a:xfrm>
            <a:off x="931560" y="6249424"/>
            <a:ext cx="5343525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ko-KR" sz="900" dirty="0">
                <a:solidFill>
                  <a:prstClr val="black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*Vendor-Managed Inventory : </a:t>
            </a:r>
            <a:r>
              <a:rPr lang="ko-KR" altLang="en-US" sz="900" dirty="0">
                <a:solidFill>
                  <a:prstClr val="black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공급업체 재고관리</a:t>
            </a:r>
            <a:endParaRPr lang="en-US" altLang="ko-KR" sz="900" dirty="0">
              <a:solidFill>
                <a:prstClr val="black"/>
              </a:solidFill>
              <a:latin typeface="Pretendard Medium" panose="02000603000000020004" pitchFamily="50" charset="-127"/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67571AD-3112-318C-37EA-888302EEE24D}"/>
              </a:ext>
            </a:extLst>
          </p:cNvPr>
          <p:cNvSpPr txBox="1"/>
          <p:nvPr/>
        </p:nvSpPr>
        <p:spPr>
          <a:xfrm>
            <a:off x="7111540" y="3541180"/>
            <a:ext cx="66764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주문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4DF01B6-69B8-648D-5744-40E12069C89E}"/>
              </a:ext>
            </a:extLst>
          </p:cNvPr>
          <p:cNvSpPr txBox="1"/>
          <p:nvPr/>
        </p:nvSpPr>
        <p:spPr>
          <a:xfrm>
            <a:off x="8503060" y="3578829"/>
            <a:ext cx="66764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협력사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00AA5F7-0F82-974D-7169-0A16BC4E90A2}"/>
              </a:ext>
            </a:extLst>
          </p:cNvPr>
          <p:cNvSpPr txBox="1"/>
          <p:nvPr/>
        </p:nvSpPr>
        <p:spPr>
          <a:xfrm>
            <a:off x="10003485" y="3589548"/>
            <a:ext cx="66764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배송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6AFC130-B69F-835D-2C55-B085A438E183}"/>
              </a:ext>
            </a:extLst>
          </p:cNvPr>
          <p:cNvSpPr txBox="1"/>
          <p:nvPr/>
        </p:nvSpPr>
        <p:spPr>
          <a:xfrm>
            <a:off x="11378786" y="3564394"/>
            <a:ext cx="66764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고객사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EDE8509-DBA9-B1DD-16F5-7D2BF7827873}"/>
              </a:ext>
            </a:extLst>
          </p:cNvPr>
          <p:cNvSpPr txBox="1"/>
          <p:nvPr/>
        </p:nvSpPr>
        <p:spPr>
          <a:xfrm>
            <a:off x="7021449" y="4724898"/>
            <a:ext cx="66764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주문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522165F-6412-D2EC-3408-723686AA167C}"/>
              </a:ext>
            </a:extLst>
          </p:cNvPr>
          <p:cNvSpPr txBox="1"/>
          <p:nvPr/>
        </p:nvSpPr>
        <p:spPr>
          <a:xfrm>
            <a:off x="8117858" y="4751174"/>
            <a:ext cx="66764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협력사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DE22D2A-323B-E00C-5F81-EEA4C46EAF24}"/>
              </a:ext>
            </a:extLst>
          </p:cNvPr>
          <p:cNvSpPr txBox="1"/>
          <p:nvPr/>
        </p:nvSpPr>
        <p:spPr>
          <a:xfrm>
            <a:off x="9246281" y="4741950"/>
            <a:ext cx="66764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물류센터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433A0FF-8BC4-03FD-CEFD-B70FA35C4250}"/>
              </a:ext>
            </a:extLst>
          </p:cNvPr>
          <p:cNvSpPr txBox="1"/>
          <p:nvPr/>
        </p:nvSpPr>
        <p:spPr>
          <a:xfrm>
            <a:off x="10505989" y="4769155"/>
            <a:ext cx="66764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배송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99C0A1E-6425-690E-2E8D-9391F1E9CBCE}"/>
              </a:ext>
            </a:extLst>
          </p:cNvPr>
          <p:cNvSpPr txBox="1"/>
          <p:nvPr/>
        </p:nvSpPr>
        <p:spPr>
          <a:xfrm>
            <a:off x="11849135" y="4710959"/>
            <a:ext cx="66764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고객사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217D55A-5A4F-6B99-69B7-083EBBD0239C}"/>
              </a:ext>
            </a:extLst>
          </p:cNvPr>
          <p:cNvSpPr txBox="1"/>
          <p:nvPr/>
        </p:nvSpPr>
        <p:spPr>
          <a:xfrm>
            <a:off x="11664349" y="6002775"/>
            <a:ext cx="66764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고객사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DC67BAD-2A32-7030-5D06-E69F47922137}"/>
              </a:ext>
            </a:extLst>
          </p:cNvPr>
          <p:cNvSpPr txBox="1"/>
          <p:nvPr/>
        </p:nvSpPr>
        <p:spPr>
          <a:xfrm>
            <a:off x="8546622" y="6027130"/>
            <a:ext cx="66764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물류센터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639377D-EAF6-D4A8-FF25-BEC992239BD3}"/>
              </a:ext>
            </a:extLst>
          </p:cNvPr>
          <p:cNvSpPr txBox="1"/>
          <p:nvPr/>
        </p:nvSpPr>
        <p:spPr>
          <a:xfrm>
            <a:off x="7130431" y="5974481"/>
            <a:ext cx="66764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주문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33685D6-D431-E80B-4ED9-B5CEC327AAE0}"/>
              </a:ext>
            </a:extLst>
          </p:cNvPr>
          <p:cNvSpPr txBox="1"/>
          <p:nvPr/>
        </p:nvSpPr>
        <p:spPr>
          <a:xfrm>
            <a:off x="10242661" y="6010475"/>
            <a:ext cx="66764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배송</a:t>
            </a:r>
          </a:p>
        </p:txBody>
      </p:sp>
    </p:spTree>
    <p:extLst>
      <p:ext uri="{BB962C8B-B14F-4D97-AF65-F5344CB8AC3E}">
        <p14:creationId xmlns:p14="http://schemas.microsoft.com/office/powerpoint/2010/main" val="4101771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866A9-18D0-257A-840E-BD72D4864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5E5896E6-6C9F-9CAD-0992-5BC745F07A90}"/>
              </a:ext>
            </a:extLst>
          </p:cNvPr>
          <p:cNvSpPr/>
          <p:nvPr/>
        </p:nvSpPr>
        <p:spPr>
          <a:xfrm>
            <a:off x="792343" y="1252711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배송형태 자동결정 </a:t>
            </a:r>
            <a:r>
              <a: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Logic</a:t>
            </a:r>
          </a:p>
        </p:txBody>
      </p:sp>
      <p:grpSp>
        <p:nvGrpSpPr>
          <p:cNvPr id="3" name="Group 65">
            <a:extLst>
              <a:ext uri="{FF2B5EF4-FFF2-40B4-BE49-F238E27FC236}">
                <a16:creationId xmlns:a16="http://schemas.microsoft.com/office/drawing/2014/main" id="{E47C16E5-32A8-21C5-E63E-3434CDE8C2B4}"/>
              </a:ext>
            </a:extLst>
          </p:cNvPr>
          <p:cNvGrpSpPr/>
          <p:nvPr/>
        </p:nvGrpSpPr>
        <p:grpSpPr>
          <a:xfrm>
            <a:off x="263440" y="1301028"/>
            <a:ext cx="452526" cy="452526"/>
            <a:chOff x="1339673" y="3220738"/>
            <a:chExt cx="746760" cy="746760"/>
          </a:xfrm>
        </p:grpSpPr>
        <p:sp>
          <p:nvSpPr>
            <p:cNvPr id="4" name="Oval 66">
              <a:extLst>
                <a:ext uri="{FF2B5EF4-FFF2-40B4-BE49-F238E27FC236}">
                  <a16:creationId xmlns:a16="http://schemas.microsoft.com/office/drawing/2014/main" id="{409AD0FB-BDFA-3E63-D13B-00CC6A980C91}"/>
                </a:ext>
              </a:extLst>
            </p:cNvPr>
            <p:cNvSpPr/>
            <p:nvPr/>
          </p:nvSpPr>
          <p:spPr>
            <a:xfrm>
              <a:off x="1339673" y="3220738"/>
              <a:ext cx="746760" cy="746760"/>
            </a:xfrm>
            <a:prstGeom prst="ellipse">
              <a:avLst/>
            </a:prstGeom>
            <a:solidFill>
              <a:srgbClr val="A50034"/>
            </a:solidFill>
            <a:ln>
              <a:noFill/>
            </a:ln>
            <a:effectLst>
              <a:outerShdw blurRad="342900" dist="292100" dir="5400000" sx="51000" sy="51000" algn="t" rotWithShape="0">
                <a:srgbClr val="BF3651">
                  <a:alpha val="86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pic>
          <p:nvPicPr>
            <p:cNvPr id="5" name="Graphic 67">
              <a:extLst>
                <a:ext uri="{FF2B5EF4-FFF2-40B4-BE49-F238E27FC236}">
                  <a16:creationId xmlns:a16="http://schemas.microsoft.com/office/drawing/2014/main" id="{62037654-245D-BA80-45E6-DA65C0AAD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501639" y="3382704"/>
              <a:ext cx="422828" cy="422828"/>
            </a:xfrm>
            <a:prstGeom prst="rect">
              <a:avLst/>
            </a:prstGeom>
          </p:spPr>
        </p:pic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A61CE5CE-74FB-DBC3-1131-13421E779E82}"/>
              </a:ext>
            </a:extLst>
          </p:cNvPr>
          <p:cNvGrpSpPr/>
          <p:nvPr/>
        </p:nvGrpSpPr>
        <p:grpSpPr>
          <a:xfrm>
            <a:off x="787674" y="2282588"/>
            <a:ext cx="11988526" cy="2186178"/>
            <a:chOff x="1137130" y="1685689"/>
            <a:chExt cx="8571446" cy="1138054"/>
          </a:xfrm>
        </p:grpSpPr>
        <p:sp>
          <p:nvSpPr>
            <p:cNvPr id="71" name="Rectangle 83">
              <a:extLst>
                <a:ext uri="{FF2B5EF4-FFF2-40B4-BE49-F238E27FC236}">
                  <a16:creationId xmlns:a16="http://schemas.microsoft.com/office/drawing/2014/main" id="{2D11B25F-C58C-9981-3CCE-B34EE3D84F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130" y="1685693"/>
              <a:ext cx="792088" cy="532402"/>
            </a:xfrm>
            <a:prstGeom prst="rect">
              <a:avLst/>
            </a:prstGeom>
            <a:solidFill>
              <a:srgbClr val="A50034"/>
            </a:solidFill>
            <a:ln w="12700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S/O </a:t>
              </a:r>
              <a:r>
                <a:rPr lang="ko-KR" altLang="en-US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생성</a:t>
              </a:r>
              <a:endParaRPr kumimoji="1" lang="en-US" altLang="ko-KR" sz="16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72" name="직선 화살표 연결선 71">
              <a:extLst>
                <a:ext uri="{FF2B5EF4-FFF2-40B4-BE49-F238E27FC236}">
                  <a16:creationId xmlns:a16="http://schemas.microsoft.com/office/drawing/2014/main" id="{E2BE85CE-3F08-F98F-4E01-7265463A13E0}"/>
                </a:ext>
              </a:extLst>
            </p:cNvPr>
            <p:cNvCxnSpPr>
              <a:stCxn id="71" idx="3"/>
              <a:endCxn id="73" idx="1"/>
            </p:cNvCxnSpPr>
            <p:nvPr/>
          </p:nvCxnSpPr>
          <p:spPr bwMode="auto">
            <a:xfrm flipV="1">
              <a:off x="1929218" y="1951891"/>
              <a:ext cx="360040" cy="3"/>
            </a:xfrm>
            <a:prstGeom prst="straightConnector1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 type="triangle"/>
            </a:ln>
          </p:spPr>
        </p:cxnSp>
        <p:sp>
          <p:nvSpPr>
            <p:cNvPr id="73" name="Rectangle 83">
              <a:extLst>
                <a:ext uri="{FF2B5EF4-FFF2-40B4-BE49-F238E27FC236}">
                  <a16:creationId xmlns:a16="http://schemas.microsoft.com/office/drawing/2014/main" id="{026ACE94-E931-FA2E-8768-85D366137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9258" y="1685689"/>
              <a:ext cx="1008112" cy="5324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A50034"/>
              </a:solidFill>
              <a:miter lim="800000"/>
              <a:headEnd/>
              <a:tailEnd/>
            </a:ln>
          </p:spPr>
          <p:txBody>
            <a:bodyPr lIns="0" tIns="36000" rIns="0" bIns="36000" anchor="ctr"/>
            <a:lstStyle/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6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영업</a:t>
              </a:r>
              <a:r>
                <a:rPr kumimoji="1" lang="en-US" altLang="ko-KR" sz="16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kumimoji="1" lang="ko-KR" altLang="en-US" sz="16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</a:t>
              </a:r>
              <a:endParaRPr kumimoji="1" lang="en-US" altLang="ko-KR" sz="16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6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마스터</a:t>
              </a:r>
              <a:endParaRPr kumimoji="1" lang="en-US" altLang="ko-KR" sz="16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74" name="Rectangle 83">
              <a:extLst>
                <a:ext uri="{FF2B5EF4-FFF2-40B4-BE49-F238E27FC236}">
                  <a16:creationId xmlns:a16="http://schemas.microsoft.com/office/drawing/2014/main" id="{8CF3ABB2-453D-559C-9C88-1AFDC18CF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174" y="1687175"/>
              <a:ext cx="885256" cy="5324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A50034"/>
              </a:solidFill>
              <a:miter lim="800000"/>
              <a:headEnd/>
              <a:tailEnd/>
            </a:ln>
          </p:spPr>
          <p:txBody>
            <a:bodyPr lIns="0" tIns="36000" rIns="0" bIns="36000" anchor="ctr"/>
            <a:lstStyle/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6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물류마스터</a:t>
              </a:r>
              <a:endParaRPr kumimoji="1" lang="en-US" altLang="ko-KR" sz="16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75" name="Rectangle 83">
              <a:extLst>
                <a:ext uri="{FF2B5EF4-FFF2-40B4-BE49-F238E27FC236}">
                  <a16:creationId xmlns:a16="http://schemas.microsoft.com/office/drawing/2014/main" id="{0500B412-B9F3-8D11-2DD5-8606D9A5B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4917" y="1687175"/>
              <a:ext cx="858905" cy="5324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A50034"/>
              </a:solidFill>
              <a:miter lim="800000"/>
              <a:headEnd/>
              <a:tailEnd/>
            </a:ln>
          </p:spPr>
          <p:txBody>
            <a:bodyPr lIns="0" tIns="36000" rIns="0" bIns="36000" anchor="ctr"/>
            <a:lstStyle/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S-MRP</a:t>
              </a:r>
              <a:r>
                <a:rPr kumimoji="1" lang="ko-KR" altLang="en-US" sz="16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endParaRPr kumimoji="1" lang="en-US" altLang="ko-KR" sz="16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6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기준정보</a:t>
              </a:r>
              <a:endParaRPr kumimoji="1" lang="en-US" altLang="ko-KR" sz="16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76" name="직선 화살표 연결선 75">
              <a:extLst>
                <a:ext uri="{FF2B5EF4-FFF2-40B4-BE49-F238E27FC236}">
                  <a16:creationId xmlns:a16="http://schemas.microsoft.com/office/drawing/2014/main" id="{487BAE35-7775-3DF6-055A-EAB381F4AAC7}"/>
                </a:ext>
              </a:extLst>
            </p:cNvPr>
            <p:cNvCxnSpPr>
              <a:stCxn id="73" idx="3"/>
              <a:endCxn id="77" idx="1"/>
            </p:cNvCxnSpPr>
            <p:nvPr/>
          </p:nvCxnSpPr>
          <p:spPr bwMode="auto">
            <a:xfrm>
              <a:off x="3297370" y="1951891"/>
              <a:ext cx="433131" cy="1486"/>
            </a:xfrm>
            <a:prstGeom prst="straightConnector1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 type="triangle"/>
            </a:ln>
          </p:spPr>
        </p:cxnSp>
        <p:sp>
          <p:nvSpPr>
            <p:cNvPr id="77" name="Rectangle 83">
              <a:extLst>
                <a:ext uri="{FF2B5EF4-FFF2-40B4-BE49-F238E27FC236}">
                  <a16:creationId xmlns:a16="http://schemas.microsoft.com/office/drawing/2014/main" id="{28C54B33-3835-D30B-A197-48F604F6E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0501" y="1687175"/>
              <a:ext cx="892095" cy="5324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A50034"/>
              </a:solidFill>
              <a:miter lim="800000"/>
              <a:headEnd/>
              <a:tailEnd/>
            </a:ln>
          </p:spPr>
          <p:txBody>
            <a:bodyPr lIns="0" tIns="36000" rIns="0" bIns="36000" anchor="ctr"/>
            <a:lstStyle/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6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상품마스터</a:t>
              </a:r>
              <a:endParaRPr kumimoji="1" lang="en-US" altLang="ko-KR" sz="16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78" name="직선 화살표 연결선 77">
              <a:extLst>
                <a:ext uri="{FF2B5EF4-FFF2-40B4-BE49-F238E27FC236}">
                  <a16:creationId xmlns:a16="http://schemas.microsoft.com/office/drawing/2014/main" id="{DB19B0DC-E3E2-79D3-BA2D-EBAC1DAE1B98}"/>
                </a:ext>
              </a:extLst>
            </p:cNvPr>
            <p:cNvCxnSpPr>
              <a:stCxn id="77" idx="3"/>
              <a:endCxn id="74" idx="1"/>
            </p:cNvCxnSpPr>
            <p:nvPr/>
          </p:nvCxnSpPr>
          <p:spPr bwMode="auto">
            <a:xfrm>
              <a:off x="4622596" y="1953377"/>
              <a:ext cx="353578" cy="0"/>
            </a:xfrm>
            <a:prstGeom prst="straightConnector1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 type="triangle"/>
            </a:ln>
          </p:spPr>
        </p:cxnSp>
        <p:cxnSp>
          <p:nvCxnSpPr>
            <p:cNvPr id="79" name="직선 화살표 연결선 78">
              <a:extLst>
                <a:ext uri="{FF2B5EF4-FFF2-40B4-BE49-F238E27FC236}">
                  <a16:creationId xmlns:a16="http://schemas.microsoft.com/office/drawing/2014/main" id="{177B5A1B-B80E-074A-BC66-2C4AA799675E}"/>
                </a:ext>
              </a:extLst>
            </p:cNvPr>
            <p:cNvCxnSpPr>
              <a:stCxn id="74" idx="3"/>
              <a:endCxn id="80" idx="1"/>
            </p:cNvCxnSpPr>
            <p:nvPr/>
          </p:nvCxnSpPr>
          <p:spPr bwMode="auto">
            <a:xfrm flipV="1">
              <a:off x="5861430" y="1951893"/>
              <a:ext cx="389352" cy="1484"/>
            </a:xfrm>
            <a:prstGeom prst="straightConnector1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 type="triangle"/>
            </a:ln>
          </p:spPr>
        </p:cxnSp>
        <p:sp>
          <p:nvSpPr>
            <p:cNvPr id="80" name="Rectangle 83">
              <a:extLst>
                <a:ext uri="{FF2B5EF4-FFF2-40B4-BE49-F238E27FC236}">
                  <a16:creationId xmlns:a16="http://schemas.microsoft.com/office/drawing/2014/main" id="{1E9864EC-756B-CCEF-E0AF-935D3DA78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0782" y="1685691"/>
              <a:ext cx="846158" cy="532404"/>
            </a:xfrm>
            <a:prstGeom prst="rect">
              <a:avLst/>
            </a:prstGeom>
            <a:noFill/>
            <a:ln w="12700">
              <a:solidFill>
                <a:srgbClr val="A50034"/>
              </a:solidFill>
              <a:miter lim="800000"/>
              <a:headEnd/>
              <a:tailEnd/>
            </a:ln>
          </p:spPr>
          <p:txBody>
            <a:bodyPr lIns="0" tIns="36000" rIns="0" bIns="36000" anchor="ctr"/>
            <a:lstStyle/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6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고객마스터</a:t>
              </a:r>
              <a:endParaRPr kumimoji="1" lang="en-US" altLang="ko-KR" sz="16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81" name="직선 화살표 연결선 80">
              <a:extLst>
                <a:ext uri="{FF2B5EF4-FFF2-40B4-BE49-F238E27FC236}">
                  <a16:creationId xmlns:a16="http://schemas.microsoft.com/office/drawing/2014/main" id="{E6F4B35E-D51D-3CBF-6D0D-6BCC287444D0}"/>
                </a:ext>
              </a:extLst>
            </p:cNvPr>
            <p:cNvCxnSpPr>
              <a:stCxn id="80" idx="3"/>
              <a:endCxn id="75" idx="1"/>
            </p:cNvCxnSpPr>
            <p:nvPr/>
          </p:nvCxnSpPr>
          <p:spPr bwMode="auto">
            <a:xfrm>
              <a:off x="7096940" y="1951893"/>
              <a:ext cx="377977" cy="1484"/>
            </a:xfrm>
            <a:prstGeom prst="straightConnector1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 type="triangle"/>
            </a:ln>
          </p:spPr>
        </p:cxnSp>
        <p:sp>
          <p:nvSpPr>
            <p:cNvPr id="82" name="Text Box 7">
              <a:extLst>
                <a:ext uri="{FF2B5EF4-FFF2-40B4-BE49-F238E27FC236}">
                  <a16:creationId xmlns:a16="http://schemas.microsoft.com/office/drawing/2014/main" id="{250F781D-588C-777A-6257-B0698CADDFC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62212" y="2262543"/>
              <a:ext cx="1690424" cy="561200"/>
            </a:xfrm>
            <a:prstGeom prst="rect">
              <a:avLst/>
            </a:prstGeom>
            <a:solidFill>
              <a:schemeClr val="bg1"/>
            </a:solidFill>
            <a:ln w="6350" algn="ctr">
              <a:noFill/>
              <a:miter lim="800000"/>
              <a:headEnd/>
              <a:tailEnd/>
            </a:ln>
          </p:spPr>
          <p:txBody>
            <a:bodyPr wrap="square" lIns="46800" tIns="46800" rIns="46800" bIns="46800">
              <a:spAutoFit/>
            </a:bodyPr>
            <a:lstStyle/>
            <a:p>
              <a:pPr marL="72000" indent="-92075" algn="l" eaLnBrk="0" latinLnBrk="0" hangingPunct="0">
                <a:lnSpc>
                  <a:spcPct val="150000"/>
                </a:lnSpc>
                <a:spcBef>
                  <a:spcPts val="0"/>
                </a:spcBef>
                <a:buFontTx/>
                <a:buChar char="•"/>
              </a:pPr>
              <a:r>
                <a:rPr lang="en-US" altLang="ko-KR" sz="11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Only </a:t>
              </a:r>
              <a:r>
                <a:rPr lang="ko-KR" altLang="en-US" sz="11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서브원 </a:t>
              </a:r>
              <a:r>
                <a:rPr lang="en-US" altLang="ko-KR" sz="11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HUB </a:t>
              </a:r>
            </a:p>
            <a:p>
              <a:pPr algn="l" eaLnBrk="0" latinLnBrk="0" hangingPunct="0">
                <a:lnSpc>
                  <a:spcPct val="150000"/>
                </a:lnSpc>
                <a:spcBef>
                  <a:spcPts val="0"/>
                </a:spcBef>
              </a:pPr>
              <a:r>
                <a:rPr lang="en-US" altLang="ko-KR" sz="11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</a:t>
              </a:r>
              <a:r>
                <a:rPr lang="ko-KR" altLang="en-US" sz="1100" dirty="0" err="1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자차배송</a:t>
              </a:r>
              <a:r>
                <a:rPr lang="ko-KR" altLang="en-US" sz="11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여부 </a:t>
              </a:r>
              <a:r>
                <a:rPr lang="en-US" altLang="ko-KR" sz="11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1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운영단위</a:t>
              </a:r>
              <a:r>
                <a:rPr lang="en-US" altLang="ko-KR" sz="11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  <a:p>
              <a:pPr marL="72000" indent="-92075" algn="l" eaLnBrk="0" latinLnBrk="0" hangingPunct="0">
                <a:lnSpc>
                  <a:spcPct val="150000"/>
                </a:lnSpc>
                <a:spcBef>
                  <a:spcPts val="0"/>
                </a:spcBef>
                <a:buFontTx/>
                <a:buChar char="•"/>
              </a:pPr>
              <a:r>
                <a:rPr lang="ko-KR" altLang="en-US" sz="11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위탁물류 여부</a:t>
              </a:r>
              <a:r>
                <a:rPr lang="en-US" altLang="ko-KR" sz="11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1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영업</a:t>
              </a:r>
              <a:r>
                <a:rPr lang="en-US" altLang="ko-KR" sz="11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  <a:p>
              <a:pPr marL="72000" indent="-92075" algn="l" eaLnBrk="0" latinLnBrk="0" hangingPunct="0">
                <a:lnSpc>
                  <a:spcPct val="150000"/>
                </a:lnSpc>
                <a:spcBef>
                  <a:spcPts val="0"/>
                </a:spcBef>
                <a:buFontTx/>
                <a:buChar char="•"/>
              </a:pPr>
              <a:r>
                <a:rPr lang="en-US" altLang="ko-KR" sz="11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MPS</a:t>
              </a:r>
              <a:r>
                <a:rPr lang="ko-KR" altLang="en-US" sz="11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몰 여부</a:t>
              </a:r>
              <a:r>
                <a:rPr lang="en-US" altLang="ko-KR" sz="11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1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운영단위</a:t>
              </a:r>
              <a:r>
                <a:rPr lang="en-US" altLang="ko-KR" sz="11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endParaRPr lang="ko-KR" altLang="en-US" sz="11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83" name="Text Box 7">
              <a:extLst>
                <a:ext uri="{FF2B5EF4-FFF2-40B4-BE49-F238E27FC236}">
                  <a16:creationId xmlns:a16="http://schemas.microsoft.com/office/drawing/2014/main" id="{75917E94-0BA0-B150-EAE6-3D5F50693F9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730501" y="2247116"/>
              <a:ext cx="1274984" cy="164659"/>
            </a:xfrm>
            <a:prstGeom prst="rect">
              <a:avLst/>
            </a:prstGeom>
            <a:solidFill>
              <a:schemeClr val="bg1"/>
            </a:solidFill>
            <a:ln w="6350" algn="ctr">
              <a:noFill/>
              <a:miter lim="800000"/>
              <a:headEnd/>
              <a:tailEnd/>
            </a:ln>
          </p:spPr>
          <p:txBody>
            <a:bodyPr wrap="square" lIns="46800" tIns="46800" rIns="46800" bIns="46800">
              <a:spAutoFit/>
            </a:bodyPr>
            <a:lstStyle/>
            <a:p>
              <a:pPr marL="72000" indent="-92075" algn="l" eaLnBrk="0" latinLnBrk="0" hangingPunct="0">
                <a:lnSpc>
                  <a:spcPct val="150000"/>
                </a:lnSpc>
                <a:spcBef>
                  <a:spcPts val="0"/>
                </a:spcBef>
                <a:buFontTx/>
                <a:buChar char="•"/>
              </a:pPr>
              <a:r>
                <a:rPr lang="en-US" altLang="ko-KR" sz="11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HUB </a:t>
              </a:r>
              <a:r>
                <a:rPr lang="ko-KR" altLang="en-US" sz="11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취급</a:t>
              </a:r>
              <a:r>
                <a:rPr lang="en-US" altLang="ko-KR" sz="11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ko-KR" altLang="en-US" sz="11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가능 여부</a:t>
              </a:r>
            </a:p>
          </p:txBody>
        </p:sp>
        <p:sp>
          <p:nvSpPr>
            <p:cNvPr id="84" name="Text Box 7">
              <a:extLst>
                <a:ext uri="{FF2B5EF4-FFF2-40B4-BE49-F238E27FC236}">
                  <a16:creationId xmlns:a16="http://schemas.microsoft.com/office/drawing/2014/main" id="{AA003A1B-D648-D15D-968C-235B8A28FEC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005485" y="2262543"/>
              <a:ext cx="1066182" cy="296839"/>
            </a:xfrm>
            <a:prstGeom prst="rect">
              <a:avLst/>
            </a:prstGeom>
            <a:solidFill>
              <a:schemeClr val="bg1"/>
            </a:solidFill>
            <a:ln w="6350" algn="ctr">
              <a:noFill/>
              <a:miter lim="800000"/>
              <a:headEnd/>
              <a:tailEnd/>
            </a:ln>
          </p:spPr>
          <p:txBody>
            <a:bodyPr wrap="square" lIns="46800" tIns="46800" rIns="46800" bIns="46800">
              <a:spAutoFit/>
            </a:bodyPr>
            <a:lstStyle/>
            <a:p>
              <a:pPr marL="72000" indent="-92075" algn="l" eaLnBrk="0" latinLnBrk="0" hangingPunct="0">
                <a:lnSpc>
                  <a:spcPct val="150000"/>
                </a:lnSpc>
                <a:spcBef>
                  <a:spcPts val="0"/>
                </a:spcBef>
                <a:buFontTx/>
                <a:buChar char="•"/>
              </a:pPr>
              <a:r>
                <a:rPr lang="en-US" altLang="ko-KR" sz="11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HUB </a:t>
              </a:r>
              <a:r>
                <a:rPr lang="ko-KR" altLang="en-US" sz="11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자차배송</a:t>
              </a:r>
              <a:endParaRPr lang="en-US" altLang="ko-KR" sz="11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l" eaLnBrk="0" latinLnBrk="0" hangingPunct="0">
                <a:lnSpc>
                  <a:spcPct val="150000"/>
                </a:lnSpc>
                <a:spcBef>
                  <a:spcPts val="0"/>
                </a:spcBef>
              </a:pPr>
              <a:r>
                <a:rPr lang="ko-KR" altLang="en-US" sz="11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가능 여부</a:t>
              </a:r>
            </a:p>
          </p:txBody>
        </p:sp>
        <p:sp>
          <p:nvSpPr>
            <p:cNvPr id="85" name="Text Box 7">
              <a:extLst>
                <a:ext uri="{FF2B5EF4-FFF2-40B4-BE49-F238E27FC236}">
                  <a16:creationId xmlns:a16="http://schemas.microsoft.com/office/drawing/2014/main" id="{5CC02002-591B-C339-9D6A-77B1E8D8F31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461573" y="2262543"/>
              <a:ext cx="1180356" cy="533862"/>
            </a:xfrm>
            <a:prstGeom prst="rect">
              <a:avLst/>
            </a:prstGeom>
            <a:solidFill>
              <a:schemeClr val="bg1"/>
            </a:solidFill>
            <a:ln w="6350" algn="ctr">
              <a:noFill/>
              <a:miter lim="800000"/>
              <a:headEnd/>
              <a:tailEnd/>
            </a:ln>
          </p:spPr>
          <p:txBody>
            <a:bodyPr wrap="square" lIns="46800" tIns="46800" rIns="46800" bIns="46800">
              <a:spAutoFit/>
            </a:bodyPr>
            <a:lstStyle/>
            <a:p>
              <a:pPr marL="72000" indent="-92075" algn="l" eaLnBrk="0" latinLnBrk="0" hangingPunct="0">
                <a:lnSpc>
                  <a:spcPct val="150000"/>
                </a:lnSpc>
                <a:spcBef>
                  <a:spcPts val="0"/>
                </a:spcBef>
                <a:buFontTx/>
                <a:buChar char="•"/>
              </a:pPr>
              <a:r>
                <a:rPr lang="en-US" altLang="ko-KR" sz="11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S-MRP</a:t>
              </a:r>
              <a:r>
                <a:rPr lang="ko-KR" altLang="en-US" sz="11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대상 여부</a:t>
              </a:r>
              <a:endParaRPr lang="en-US" altLang="ko-KR" sz="11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72000" indent="-92075" algn="l" eaLnBrk="0" latinLnBrk="0" hangingPunct="0">
                <a:lnSpc>
                  <a:spcPct val="150000"/>
                </a:lnSpc>
                <a:spcBef>
                  <a:spcPts val="0"/>
                </a:spcBef>
                <a:buFontTx/>
                <a:buChar char="•"/>
              </a:pPr>
              <a:r>
                <a:rPr lang="ko-KR" altLang="en-US" sz="11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위탁 여부</a:t>
              </a:r>
              <a:endParaRPr lang="en-US" altLang="ko-KR" sz="11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72000" indent="-92075" algn="l" eaLnBrk="0" latinLnBrk="0" hangingPunct="0">
                <a:lnSpc>
                  <a:spcPct val="150000"/>
                </a:lnSpc>
                <a:spcBef>
                  <a:spcPts val="0"/>
                </a:spcBef>
                <a:buFontTx/>
                <a:buChar char="•"/>
              </a:pPr>
              <a:r>
                <a:rPr lang="en-US" altLang="ko-KR" sz="11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M.F.S Only</a:t>
              </a:r>
            </a:p>
            <a:p>
              <a:pPr algn="l" eaLnBrk="0" latinLnBrk="0" hangingPunct="0">
                <a:spcBef>
                  <a:spcPts val="0"/>
                </a:spcBef>
              </a:pPr>
              <a:r>
                <a:rPr lang="en-US" altLang="ko-KR" sz="11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</a:t>
              </a:r>
              <a:r>
                <a:rPr lang="ko-KR" altLang="en-US" sz="11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상품 여부</a:t>
              </a:r>
            </a:p>
          </p:txBody>
        </p:sp>
        <p:sp>
          <p:nvSpPr>
            <p:cNvPr id="86" name="Rectangle 83">
              <a:extLst>
                <a:ext uri="{FF2B5EF4-FFF2-40B4-BE49-F238E27FC236}">
                  <a16:creationId xmlns:a16="http://schemas.microsoft.com/office/drawing/2014/main" id="{EBEC5D5B-E1C4-DFCD-B813-D765E4C09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4244" y="1685689"/>
              <a:ext cx="834784" cy="532404"/>
            </a:xfrm>
            <a:prstGeom prst="rect">
              <a:avLst/>
            </a:prstGeom>
            <a:noFill/>
            <a:ln w="12700">
              <a:solidFill>
                <a:srgbClr val="A50034"/>
              </a:solidFill>
              <a:miter lim="800000"/>
              <a:headEnd/>
              <a:tailEnd/>
            </a:ln>
          </p:spPr>
          <p:txBody>
            <a:bodyPr lIns="0" tIns="36000" rIns="0" bIns="36000" anchor="ctr"/>
            <a:lstStyle/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6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주문정보</a:t>
              </a:r>
              <a:endParaRPr kumimoji="1" lang="en-US" altLang="ko-KR" sz="16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87" name="직선 화살표 연결선 86">
              <a:extLst>
                <a:ext uri="{FF2B5EF4-FFF2-40B4-BE49-F238E27FC236}">
                  <a16:creationId xmlns:a16="http://schemas.microsoft.com/office/drawing/2014/main" id="{ACE1F7B5-F956-6837-5444-B7CEE25A7BB3}"/>
                </a:ext>
              </a:extLst>
            </p:cNvPr>
            <p:cNvCxnSpPr>
              <a:stCxn id="75" idx="3"/>
              <a:endCxn id="86" idx="1"/>
            </p:cNvCxnSpPr>
            <p:nvPr/>
          </p:nvCxnSpPr>
          <p:spPr bwMode="auto">
            <a:xfrm flipV="1">
              <a:off x="8333822" y="1951891"/>
              <a:ext cx="410422" cy="1486"/>
            </a:xfrm>
            <a:prstGeom prst="straightConnector1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 type="triangle"/>
            </a:ln>
          </p:spPr>
        </p:cxnSp>
        <p:sp>
          <p:nvSpPr>
            <p:cNvPr id="88" name="Text Box 7">
              <a:extLst>
                <a:ext uri="{FF2B5EF4-FFF2-40B4-BE49-F238E27FC236}">
                  <a16:creationId xmlns:a16="http://schemas.microsoft.com/office/drawing/2014/main" id="{9A2DDE14-345B-4B12-337B-40943E850B9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224879" y="2262543"/>
              <a:ext cx="1066182" cy="164659"/>
            </a:xfrm>
            <a:prstGeom prst="rect">
              <a:avLst/>
            </a:prstGeom>
            <a:solidFill>
              <a:schemeClr val="bg1"/>
            </a:solidFill>
            <a:ln w="6350" algn="ctr">
              <a:noFill/>
              <a:miter lim="800000"/>
              <a:headEnd/>
              <a:tailEnd/>
            </a:ln>
          </p:spPr>
          <p:txBody>
            <a:bodyPr wrap="square" lIns="46800" tIns="46800" rIns="46800" bIns="46800">
              <a:spAutoFit/>
            </a:bodyPr>
            <a:lstStyle/>
            <a:p>
              <a:pPr marL="72000" indent="-92075" algn="l" eaLnBrk="0" latinLnBrk="0" hangingPunct="0">
                <a:lnSpc>
                  <a:spcPct val="150000"/>
                </a:lnSpc>
                <a:spcBef>
                  <a:spcPts val="0"/>
                </a:spcBef>
                <a:buFontTx/>
                <a:buChar char="•"/>
              </a:pPr>
              <a:r>
                <a:rPr lang="ko-KR" altLang="en-US" sz="11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택배가능 여부</a:t>
              </a:r>
            </a:p>
          </p:txBody>
        </p:sp>
        <p:sp>
          <p:nvSpPr>
            <p:cNvPr id="89" name="Text Box 7">
              <a:extLst>
                <a:ext uri="{FF2B5EF4-FFF2-40B4-BE49-F238E27FC236}">
                  <a16:creationId xmlns:a16="http://schemas.microsoft.com/office/drawing/2014/main" id="{16F74103-74D1-19EF-2958-08BF73A4B1B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744244" y="2262543"/>
              <a:ext cx="964332" cy="164659"/>
            </a:xfrm>
            <a:prstGeom prst="rect">
              <a:avLst/>
            </a:prstGeom>
            <a:solidFill>
              <a:schemeClr val="bg1"/>
            </a:solidFill>
            <a:ln w="6350" algn="ctr">
              <a:noFill/>
              <a:miter lim="800000"/>
              <a:headEnd/>
              <a:tailEnd/>
            </a:ln>
          </p:spPr>
          <p:txBody>
            <a:bodyPr wrap="square" lIns="46800" tIns="46800" rIns="46800" bIns="46800">
              <a:spAutoFit/>
            </a:bodyPr>
            <a:lstStyle/>
            <a:p>
              <a:pPr marL="72000" indent="-92075" algn="l" eaLnBrk="0" latinLnBrk="0" hangingPunct="0">
                <a:lnSpc>
                  <a:spcPct val="150000"/>
                </a:lnSpc>
                <a:spcBef>
                  <a:spcPts val="0"/>
                </a:spcBef>
                <a:buFontTx/>
                <a:buChar char="•"/>
              </a:pPr>
              <a:r>
                <a:rPr lang="ko-KR" altLang="en-US" sz="11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묶음배송 여부</a:t>
              </a:r>
              <a:endParaRPr lang="en-US" altLang="ko-KR" sz="11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5878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A78D7-A27B-B7CC-DB46-1F919A601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40537D3C-CC97-7A4D-F8CB-6E99F3E4C937}"/>
              </a:ext>
            </a:extLst>
          </p:cNvPr>
          <p:cNvSpPr/>
          <p:nvPr/>
        </p:nvSpPr>
        <p:spPr>
          <a:xfrm>
            <a:off x="792343" y="1252711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협력사 자동결정 </a:t>
            </a:r>
            <a:r>
              <a: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Logic</a:t>
            </a:r>
          </a:p>
        </p:txBody>
      </p:sp>
      <p:grpSp>
        <p:nvGrpSpPr>
          <p:cNvPr id="3" name="Group 65">
            <a:extLst>
              <a:ext uri="{FF2B5EF4-FFF2-40B4-BE49-F238E27FC236}">
                <a16:creationId xmlns:a16="http://schemas.microsoft.com/office/drawing/2014/main" id="{7C669D40-3B8E-7EAA-557E-21B32D1500E4}"/>
              </a:ext>
            </a:extLst>
          </p:cNvPr>
          <p:cNvGrpSpPr/>
          <p:nvPr/>
        </p:nvGrpSpPr>
        <p:grpSpPr>
          <a:xfrm>
            <a:off x="263440" y="1301028"/>
            <a:ext cx="452526" cy="452526"/>
            <a:chOff x="1339673" y="3220738"/>
            <a:chExt cx="746760" cy="746760"/>
          </a:xfrm>
        </p:grpSpPr>
        <p:sp>
          <p:nvSpPr>
            <p:cNvPr id="4" name="Oval 66">
              <a:extLst>
                <a:ext uri="{FF2B5EF4-FFF2-40B4-BE49-F238E27FC236}">
                  <a16:creationId xmlns:a16="http://schemas.microsoft.com/office/drawing/2014/main" id="{57869841-CE75-87DD-4A07-2950F7D4FFA1}"/>
                </a:ext>
              </a:extLst>
            </p:cNvPr>
            <p:cNvSpPr/>
            <p:nvPr/>
          </p:nvSpPr>
          <p:spPr>
            <a:xfrm>
              <a:off x="1339673" y="3220738"/>
              <a:ext cx="746760" cy="746760"/>
            </a:xfrm>
            <a:prstGeom prst="ellipse">
              <a:avLst/>
            </a:prstGeom>
            <a:solidFill>
              <a:srgbClr val="A50034"/>
            </a:solidFill>
            <a:ln>
              <a:noFill/>
            </a:ln>
            <a:effectLst>
              <a:outerShdw blurRad="342900" dist="292100" dir="5400000" sx="51000" sy="51000" algn="t" rotWithShape="0">
                <a:srgbClr val="BF3651">
                  <a:alpha val="86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pic>
          <p:nvPicPr>
            <p:cNvPr id="5" name="Graphic 67">
              <a:extLst>
                <a:ext uri="{FF2B5EF4-FFF2-40B4-BE49-F238E27FC236}">
                  <a16:creationId xmlns:a16="http://schemas.microsoft.com/office/drawing/2014/main" id="{1E799E9F-C7D6-6049-43F4-969D12FF2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501639" y="3382704"/>
              <a:ext cx="422828" cy="422828"/>
            </a:xfrm>
            <a:prstGeom prst="rect">
              <a:avLst/>
            </a:prstGeom>
          </p:spPr>
        </p:pic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D76401A5-FB0C-E9DC-E87D-EF59D76652CE}"/>
              </a:ext>
            </a:extLst>
          </p:cNvPr>
          <p:cNvGrpSpPr/>
          <p:nvPr/>
        </p:nvGrpSpPr>
        <p:grpSpPr>
          <a:xfrm>
            <a:off x="792343" y="2228336"/>
            <a:ext cx="11067570" cy="4566164"/>
            <a:chOff x="1137130" y="4222236"/>
            <a:chExt cx="8982595" cy="2664296"/>
          </a:xfrm>
        </p:grpSpPr>
        <p:sp>
          <p:nvSpPr>
            <p:cNvPr id="7" name="Rectangle 83">
              <a:extLst>
                <a:ext uri="{FF2B5EF4-FFF2-40B4-BE49-F238E27FC236}">
                  <a16:creationId xmlns:a16="http://schemas.microsoft.com/office/drawing/2014/main" id="{7A0848D2-3658-1CEF-B716-8D7B8FA7F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5359" y="5113007"/>
              <a:ext cx="1101422" cy="590106"/>
            </a:xfrm>
            <a:prstGeom prst="rect">
              <a:avLst/>
            </a:prstGeom>
            <a:solidFill>
              <a:srgbClr val="A50034"/>
            </a:solidFill>
            <a:ln w="28575">
              <a:solidFill>
                <a:srgbClr val="A50034"/>
              </a:solidFill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최소주문수량</a:t>
              </a:r>
              <a:endParaRPr kumimoji="1" lang="en-US" altLang="ko-KR" sz="16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(1</a:t>
              </a:r>
              <a:r>
                <a:rPr kumimoji="1" lang="ko-KR" altLang="en-US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순위</a:t>
              </a:r>
              <a:r>
                <a:rPr kumimoji="1" lang="en-US" altLang="ko-KR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sp>
          <p:nvSpPr>
            <p:cNvPr id="8" name="Rectangle 83">
              <a:extLst>
                <a:ext uri="{FF2B5EF4-FFF2-40B4-BE49-F238E27FC236}">
                  <a16:creationId xmlns:a16="http://schemas.microsoft.com/office/drawing/2014/main" id="{0F835B92-EC06-B991-7776-02F97EAA7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9065" y="5114493"/>
              <a:ext cx="1101422" cy="590106"/>
            </a:xfrm>
            <a:prstGeom prst="rect">
              <a:avLst/>
            </a:prstGeom>
            <a:solidFill>
              <a:srgbClr val="A50034"/>
            </a:solidFill>
            <a:ln w="28575">
              <a:solidFill>
                <a:srgbClr val="A50034"/>
              </a:solidFill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60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매입가</a:t>
              </a:r>
              <a:endParaRPr kumimoji="1" lang="en-US" altLang="ko-KR" sz="16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kumimoji="1" lang="en-US" altLang="ko-KR" sz="160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3</a:t>
              </a:r>
              <a:r>
                <a:rPr kumimoji="1" lang="ko-KR" altLang="en-US" sz="160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순위</a:t>
              </a:r>
              <a:r>
                <a:rPr kumimoji="1" lang="en-US" altLang="ko-KR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cxnSp>
          <p:nvCxnSpPr>
            <p:cNvPr id="9" name="직선 화살표 연결선 8">
              <a:extLst>
                <a:ext uri="{FF2B5EF4-FFF2-40B4-BE49-F238E27FC236}">
                  <a16:creationId xmlns:a16="http://schemas.microsoft.com/office/drawing/2014/main" id="{6CD504F3-A7D5-2E21-AF0C-218EDBD38B16}"/>
                </a:ext>
              </a:extLst>
            </p:cNvPr>
            <p:cNvCxnSpPr>
              <a:stCxn id="7" idx="3"/>
              <a:endCxn id="10" idx="1"/>
            </p:cNvCxnSpPr>
            <p:nvPr/>
          </p:nvCxnSpPr>
          <p:spPr bwMode="auto">
            <a:xfrm>
              <a:off x="4576781" y="5408060"/>
              <a:ext cx="248324" cy="1486"/>
            </a:xfrm>
            <a:prstGeom prst="straightConnector1">
              <a:avLst/>
            </a:prstGeom>
            <a:noFill/>
            <a:ln w="6350">
              <a:solidFill>
                <a:srgbClr val="A50034"/>
              </a:solidFill>
              <a:round/>
              <a:headEnd/>
              <a:tailEnd type="triangle"/>
            </a:ln>
          </p:spPr>
        </p:cxnSp>
        <p:sp>
          <p:nvSpPr>
            <p:cNvPr id="10" name="Rectangle 83">
              <a:extLst>
                <a:ext uri="{FF2B5EF4-FFF2-40B4-BE49-F238E27FC236}">
                  <a16:creationId xmlns:a16="http://schemas.microsoft.com/office/drawing/2014/main" id="{85402B12-74F6-5DDE-C144-58E51B534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5105" y="5114493"/>
              <a:ext cx="1101422" cy="590106"/>
            </a:xfrm>
            <a:prstGeom prst="rect">
              <a:avLst/>
            </a:prstGeom>
            <a:solidFill>
              <a:srgbClr val="A50034"/>
            </a:solidFill>
            <a:ln w="28575">
              <a:solidFill>
                <a:srgbClr val="A50034"/>
              </a:solidFill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배송가능여부</a:t>
              </a:r>
              <a:endParaRPr kumimoji="1" lang="en-US" altLang="ko-KR" sz="16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(2</a:t>
              </a:r>
              <a:r>
                <a:rPr kumimoji="1" lang="ko-KR" altLang="en-US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순위</a:t>
              </a:r>
              <a:r>
                <a:rPr kumimoji="1" lang="en-US" altLang="ko-KR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cxnSp>
          <p:nvCxnSpPr>
            <p:cNvPr id="11" name="직선 화살표 연결선 10">
              <a:extLst>
                <a:ext uri="{FF2B5EF4-FFF2-40B4-BE49-F238E27FC236}">
                  <a16:creationId xmlns:a16="http://schemas.microsoft.com/office/drawing/2014/main" id="{8601E59B-DD64-F49C-5111-36ED041E8B50}"/>
                </a:ext>
              </a:extLst>
            </p:cNvPr>
            <p:cNvCxnSpPr>
              <a:stCxn id="10" idx="3"/>
              <a:endCxn id="8" idx="1"/>
            </p:cNvCxnSpPr>
            <p:nvPr/>
          </p:nvCxnSpPr>
          <p:spPr bwMode="auto">
            <a:xfrm>
              <a:off x="5926527" y="5409546"/>
              <a:ext cx="262538" cy="0"/>
            </a:xfrm>
            <a:prstGeom prst="straightConnector1">
              <a:avLst/>
            </a:prstGeom>
            <a:noFill/>
            <a:ln w="6350">
              <a:solidFill>
                <a:srgbClr val="A50034"/>
              </a:solidFill>
              <a:round/>
              <a:headEnd/>
              <a:tailEnd type="triangle"/>
            </a:ln>
          </p:spPr>
        </p:cxnSp>
        <p:cxnSp>
          <p:nvCxnSpPr>
            <p:cNvPr id="12" name="직선 화살표 연결선 11">
              <a:extLst>
                <a:ext uri="{FF2B5EF4-FFF2-40B4-BE49-F238E27FC236}">
                  <a16:creationId xmlns:a16="http://schemas.microsoft.com/office/drawing/2014/main" id="{90B01378-1C79-D866-C7C0-21E9DE879DD5}"/>
                </a:ext>
              </a:extLst>
            </p:cNvPr>
            <p:cNvCxnSpPr>
              <a:stCxn id="8" idx="3"/>
              <a:endCxn id="13" idx="1"/>
            </p:cNvCxnSpPr>
            <p:nvPr/>
          </p:nvCxnSpPr>
          <p:spPr bwMode="auto">
            <a:xfrm flipV="1">
              <a:off x="7290487" y="5408062"/>
              <a:ext cx="270922" cy="1484"/>
            </a:xfrm>
            <a:prstGeom prst="straightConnector1">
              <a:avLst/>
            </a:prstGeom>
            <a:noFill/>
            <a:ln w="6350">
              <a:solidFill>
                <a:srgbClr val="A50034"/>
              </a:solidFill>
              <a:round/>
              <a:headEnd/>
              <a:tailEnd type="triangle"/>
            </a:ln>
          </p:spPr>
        </p:cxnSp>
        <p:sp>
          <p:nvSpPr>
            <p:cNvPr id="13" name="Rectangle 83">
              <a:extLst>
                <a:ext uri="{FF2B5EF4-FFF2-40B4-BE49-F238E27FC236}">
                  <a16:creationId xmlns:a16="http://schemas.microsoft.com/office/drawing/2014/main" id="{F631E06B-75BB-BC4C-9F2D-0AA07B46E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1409" y="5113009"/>
              <a:ext cx="1101422" cy="590106"/>
            </a:xfrm>
            <a:prstGeom prst="rect">
              <a:avLst/>
            </a:prstGeom>
            <a:solidFill>
              <a:srgbClr val="A50034"/>
            </a:solidFill>
            <a:ln w="28575">
              <a:solidFill>
                <a:srgbClr val="A50034"/>
              </a:solidFill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협력사 평가</a:t>
              </a:r>
              <a:endParaRPr kumimoji="1" lang="en-US" altLang="ko-KR" sz="16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(4</a:t>
              </a:r>
              <a:r>
                <a:rPr kumimoji="1" lang="ko-KR" altLang="en-US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순위</a:t>
              </a:r>
              <a:r>
                <a:rPr kumimoji="1" lang="en-US" altLang="ko-KR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sp>
          <p:nvSpPr>
            <p:cNvPr id="14" name="Rectangle 83">
              <a:extLst>
                <a:ext uri="{FF2B5EF4-FFF2-40B4-BE49-F238E27FC236}">
                  <a16:creationId xmlns:a16="http://schemas.microsoft.com/office/drawing/2014/main" id="{EB7093B2-B5AD-6B67-5B0C-ED0850D7D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9217" y="5113007"/>
              <a:ext cx="990508" cy="590106"/>
            </a:xfrm>
            <a:prstGeom prst="rect">
              <a:avLst/>
            </a:prstGeom>
            <a:solidFill>
              <a:srgbClr val="FDEAEC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Batch </a:t>
              </a:r>
            </a:p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6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발주 수행 </a:t>
              </a:r>
              <a:endParaRPr lang="en-US" altLang="ko-KR" sz="16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15" name="직선 화살표 연결선 14">
              <a:extLst>
                <a:ext uri="{FF2B5EF4-FFF2-40B4-BE49-F238E27FC236}">
                  <a16:creationId xmlns:a16="http://schemas.microsoft.com/office/drawing/2014/main" id="{49B716E4-BAE1-2EB4-E8E5-FDB0D1168D9F}"/>
                </a:ext>
              </a:extLst>
            </p:cNvPr>
            <p:cNvCxnSpPr>
              <a:cxnSpLocks/>
              <a:stCxn id="13" idx="3"/>
              <a:endCxn id="14" idx="1"/>
            </p:cNvCxnSpPr>
            <p:nvPr/>
          </p:nvCxnSpPr>
          <p:spPr bwMode="auto">
            <a:xfrm flipV="1">
              <a:off x="8662831" y="5408060"/>
              <a:ext cx="466386" cy="2"/>
            </a:xfrm>
            <a:prstGeom prst="straightConnector1">
              <a:avLst/>
            </a:prstGeom>
            <a:noFill/>
            <a:ln w="6350">
              <a:solidFill>
                <a:srgbClr val="A50034"/>
              </a:solidFill>
              <a:round/>
              <a:headEnd/>
              <a:tailEnd type="triangle"/>
            </a:ln>
          </p:spPr>
        </p:cxnSp>
        <p:sp>
          <p:nvSpPr>
            <p:cNvPr id="16" name="Rectangle 83">
              <a:extLst>
                <a:ext uri="{FF2B5EF4-FFF2-40B4-BE49-F238E27FC236}">
                  <a16:creationId xmlns:a16="http://schemas.microsoft.com/office/drawing/2014/main" id="{C864219F-11C3-D9C3-3CD4-3EFCEA843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131" y="4222236"/>
              <a:ext cx="1469264" cy="534996"/>
            </a:xfrm>
            <a:prstGeom prst="rect">
              <a:avLst/>
            </a:prstGeom>
            <a:solidFill>
              <a:srgbClr val="E2E2E2"/>
            </a:solidFill>
            <a:ln w="12700">
              <a:noFill/>
              <a:miter lim="800000"/>
              <a:headEnd/>
              <a:tailEnd/>
            </a:ln>
          </p:spPr>
          <p:txBody>
            <a:bodyPr lIns="0" tIns="36000" rIns="0" bIns="36000" anchor="ctr"/>
            <a:lstStyle/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6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영업마스터</a:t>
              </a:r>
              <a:endParaRPr kumimoji="1" lang="en-US" altLang="ko-KR" sz="16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kumimoji="1" lang="ko-KR" altLang="en-US" sz="16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고객지정 협력사 여부</a:t>
              </a:r>
              <a:r>
                <a:rPr kumimoji="1" lang="en-US" altLang="ko-KR" sz="16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sp>
          <p:nvSpPr>
            <p:cNvPr id="17" name="Rectangle 83">
              <a:extLst>
                <a:ext uri="{FF2B5EF4-FFF2-40B4-BE49-F238E27FC236}">
                  <a16:creationId xmlns:a16="http://schemas.microsoft.com/office/drawing/2014/main" id="{EE039D9A-F097-4E6B-DF8E-8AA1D01BA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130" y="4942316"/>
              <a:ext cx="1469264" cy="534996"/>
            </a:xfrm>
            <a:prstGeom prst="rect">
              <a:avLst/>
            </a:prstGeom>
            <a:solidFill>
              <a:srgbClr val="E2E2E2"/>
            </a:solidFill>
            <a:ln w="12700">
              <a:noFill/>
              <a:miter lim="800000"/>
              <a:headEnd/>
              <a:tailEnd/>
            </a:ln>
          </p:spPr>
          <p:txBody>
            <a:bodyPr lIns="0" tIns="36000" rIns="0" bIns="36000" anchor="ctr"/>
            <a:lstStyle/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6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주문정보</a:t>
              </a:r>
              <a:endParaRPr kumimoji="1" lang="en-US" altLang="ko-KR" sz="16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kumimoji="1" lang="ko-KR" altLang="en-US" sz="1600" dirty="0" err="1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선입고</a:t>
              </a:r>
              <a:r>
                <a:rPr kumimoji="1" lang="ko-KR" altLang="en-US" sz="16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협력사 여부</a:t>
              </a:r>
              <a:r>
                <a:rPr kumimoji="1" lang="en-US" altLang="ko-KR" sz="16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sp>
          <p:nvSpPr>
            <p:cNvPr id="18" name="Rectangle 83">
              <a:extLst>
                <a:ext uri="{FF2B5EF4-FFF2-40B4-BE49-F238E27FC236}">
                  <a16:creationId xmlns:a16="http://schemas.microsoft.com/office/drawing/2014/main" id="{14A7087C-78FE-C9E4-F9AE-0F5E96310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131" y="5670102"/>
              <a:ext cx="1469264" cy="534996"/>
            </a:xfrm>
            <a:prstGeom prst="rect">
              <a:avLst/>
            </a:prstGeom>
            <a:solidFill>
              <a:srgbClr val="E2E2E2"/>
            </a:solidFill>
            <a:ln w="12700">
              <a:noFill/>
              <a:miter lim="800000"/>
              <a:headEnd/>
              <a:tailEnd/>
            </a:ln>
          </p:spPr>
          <p:txBody>
            <a:bodyPr lIns="0" tIns="36000" rIns="0" bIns="36000" anchor="ctr"/>
            <a:lstStyle/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6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구매마스터</a:t>
              </a:r>
              <a:endParaRPr kumimoji="1" lang="en-US" altLang="ko-KR" sz="16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kumimoji="1" lang="ko-KR" altLang="en-US" sz="16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존재여부</a:t>
              </a:r>
              <a:r>
                <a:rPr kumimoji="1" lang="en-US" altLang="ko-KR" sz="16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sp>
          <p:nvSpPr>
            <p:cNvPr id="19" name="Rectangle 83">
              <a:extLst>
                <a:ext uri="{FF2B5EF4-FFF2-40B4-BE49-F238E27FC236}">
                  <a16:creationId xmlns:a16="http://schemas.microsoft.com/office/drawing/2014/main" id="{EFFC1255-A398-2FE3-5D3A-535FC3E37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131" y="6351536"/>
              <a:ext cx="1469264" cy="534996"/>
            </a:xfrm>
            <a:prstGeom prst="rect">
              <a:avLst/>
            </a:prstGeom>
            <a:solidFill>
              <a:srgbClr val="E2E2E2"/>
            </a:solidFill>
            <a:ln w="12700">
              <a:noFill/>
              <a:miter lim="800000"/>
              <a:headEnd/>
              <a:tailEnd/>
            </a:ln>
          </p:spPr>
          <p:txBody>
            <a:bodyPr lIns="0" tIns="36000" rIns="0" bIns="36000" anchor="ctr"/>
            <a:lstStyle/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6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협력사마스터</a:t>
              </a:r>
              <a:endParaRPr kumimoji="1" lang="en-US" altLang="ko-KR" sz="16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kumimoji="1" lang="ko-KR" altLang="en-US" sz="1600" dirty="0" err="1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자차</a:t>
              </a:r>
              <a:r>
                <a:rPr kumimoji="1" lang="ko-KR" altLang="en-US" sz="16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배송 가능 권역</a:t>
              </a:r>
              <a:r>
                <a:rPr kumimoji="1" lang="en-US" altLang="ko-KR" sz="16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id="{A5F52255-7FC3-F121-AF4A-4042BBDBB784}"/>
                </a:ext>
              </a:extLst>
            </p:cNvPr>
            <p:cNvCxnSpPr>
              <a:stCxn id="16" idx="2"/>
              <a:endCxn id="17" idx="0"/>
            </p:cNvCxnSpPr>
            <p:nvPr/>
          </p:nvCxnSpPr>
          <p:spPr bwMode="auto">
            <a:xfrm flipH="1">
              <a:off x="1871762" y="4757232"/>
              <a:ext cx="1" cy="185084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/>
              <a:tailEnd type="triangle"/>
            </a:ln>
          </p:spPr>
        </p:cxnSp>
        <p:cxnSp>
          <p:nvCxnSpPr>
            <p:cNvPr id="21" name="직선 화살표 연결선 20">
              <a:extLst>
                <a:ext uri="{FF2B5EF4-FFF2-40B4-BE49-F238E27FC236}">
                  <a16:creationId xmlns:a16="http://schemas.microsoft.com/office/drawing/2014/main" id="{CBD32FDD-514C-341C-0867-468FBDF2E245}"/>
                </a:ext>
              </a:extLst>
            </p:cNvPr>
            <p:cNvCxnSpPr>
              <a:stCxn id="17" idx="2"/>
              <a:endCxn id="18" idx="0"/>
            </p:cNvCxnSpPr>
            <p:nvPr/>
          </p:nvCxnSpPr>
          <p:spPr bwMode="auto">
            <a:xfrm>
              <a:off x="1871762" y="5477312"/>
              <a:ext cx="1" cy="19279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/>
              <a:tailEnd type="triangle"/>
            </a:ln>
          </p:spPr>
        </p:cxnSp>
        <p:cxnSp>
          <p:nvCxnSpPr>
            <p:cNvPr id="22" name="직선 화살표 연결선 21">
              <a:extLst>
                <a:ext uri="{FF2B5EF4-FFF2-40B4-BE49-F238E27FC236}">
                  <a16:creationId xmlns:a16="http://schemas.microsoft.com/office/drawing/2014/main" id="{4C902466-974F-68AC-3633-4A21F32335B3}"/>
                </a:ext>
              </a:extLst>
            </p:cNvPr>
            <p:cNvCxnSpPr>
              <a:stCxn id="18" idx="2"/>
              <a:endCxn id="19" idx="0"/>
            </p:cNvCxnSpPr>
            <p:nvPr/>
          </p:nvCxnSpPr>
          <p:spPr bwMode="auto">
            <a:xfrm>
              <a:off x="1871763" y="6205098"/>
              <a:ext cx="0" cy="146438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/>
              <a:tailEnd type="triangle"/>
            </a:ln>
          </p:spPr>
        </p:cxnSp>
        <p:cxnSp>
          <p:nvCxnSpPr>
            <p:cNvPr id="23" name="꺾인 연결선 39">
              <a:extLst>
                <a:ext uri="{FF2B5EF4-FFF2-40B4-BE49-F238E27FC236}">
                  <a16:creationId xmlns:a16="http://schemas.microsoft.com/office/drawing/2014/main" id="{5F584F95-121F-BDC0-710B-EAE79C01CDD3}"/>
                </a:ext>
              </a:extLst>
            </p:cNvPr>
            <p:cNvCxnSpPr>
              <a:stCxn id="19" idx="3"/>
              <a:endCxn id="7" idx="1"/>
            </p:cNvCxnSpPr>
            <p:nvPr/>
          </p:nvCxnSpPr>
          <p:spPr bwMode="auto">
            <a:xfrm flipV="1">
              <a:off x="2606395" y="5408060"/>
              <a:ext cx="868964" cy="1210974"/>
            </a:xfrm>
            <a:prstGeom prst="bentConnector3">
              <a:avLst/>
            </a:prstGeom>
            <a:noFill/>
            <a:ln w="6350">
              <a:solidFill>
                <a:srgbClr val="A50034"/>
              </a:solidFill>
              <a:round/>
              <a:headEnd/>
              <a:tailEnd type="triangle"/>
            </a:ln>
          </p:spPr>
        </p:cxnSp>
        <p:sp>
          <p:nvSpPr>
            <p:cNvPr id="24" name="Rectangle 83">
              <a:extLst>
                <a:ext uri="{FF2B5EF4-FFF2-40B4-BE49-F238E27FC236}">
                  <a16:creationId xmlns:a16="http://schemas.microsoft.com/office/drawing/2014/main" id="{7CC60A3D-5CDD-33B1-87E6-FC7EB7EE7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7371" y="4942316"/>
              <a:ext cx="5472608" cy="969801"/>
            </a:xfrm>
            <a:prstGeom prst="rect">
              <a:avLst/>
            </a:prstGeom>
            <a:noFill/>
            <a:ln w="22225">
              <a:solidFill>
                <a:srgbClr val="9CAAAF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sz="16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8E8D031-FFE2-3C38-35CB-39630A0BCD73}"/>
                </a:ext>
              </a:extLst>
            </p:cNvPr>
            <p:cNvSpPr txBox="1"/>
            <p:nvPr/>
          </p:nvSpPr>
          <p:spPr>
            <a:xfrm>
              <a:off x="5213241" y="5799100"/>
              <a:ext cx="1640868" cy="197542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9CAAAF"/>
                  </a:highlight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협력사 결정 우선순위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5694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B3582-1CBC-A916-D78E-C793E899C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B6F84BCE-C7CD-DEB4-3EC7-7A6B3B24F43F}"/>
              </a:ext>
            </a:extLst>
          </p:cNvPr>
          <p:cNvSpPr/>
          <p:nvPr/>
        </p:nvSpPr>
        <p:spPr>
          <a:xfrm>
            <a:off x="792343" y="1252711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협력사 자동결정 </a:t>
            </a:r>
            <a:r>
              <a: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Logic</a:t>
            </a:r>
          </a:p>
        </p:txBody>
      </p:sp>
      <p:grpSp>
        <p:nvGrpSpPr>
          <p:cNvPr id="3" name="Group 65">
            <a:extLst>
              <a:ext uri="{FF2B5EF4-FFF2-40B4-BE49-F238E27FC236}">
                <a16:creationId xmlns:a16="http://schemas.microsoft.com/office/drawing/2014/main" id="{F421F9BC-8331-C3C9-B581-64669004E67A}"/>
              </a:ext>
            </a:extLst>
          </p:cNvPr>
          <p:cNvGrpSpPr/>
          <p:nvPr/>
        </p:nvGrpSpPr>
        <p:grpSpPr>
          <a:xfrm>
            <a:off x="263440" y="1301028"/>
            <a:ext cx="452526" cy="452526"/>
            <a:chOff x="1339673" y="3220738"/>
            <a:chExt cx="746760" cy="746760"/>
          </a:xfrm>
        </p:grpSpPr>
        <p:sp>
          <p:nvSpPr>
            <p:cNvPr id="4" name="Oval 66">
              <a:extLst>
                <a:ext uri="{FF2B5EF4-FFF2-40B4-BE49-F238E27FC236}">
                  <a16:creationId xmlns:a16="http://schemas.microsoft.com/office/drawing/2014/main" id="{7DE89C74-DC00-759E-86D2-CF2184509D75}"/>
                </a:ext>
              </a:extLst>
            </p:cNvPr>
            <p:cNvSpPr/>
            <p:nvPr/>
          </p:nvSpPr>
          <p:spPr>
            <a:xfrm>
              <a:off x="1339673" y="3220738"/>
              <a:ext cx="746760" cy="746760"/>
            </a:xfrm>
            <a:prstGeom prst="ellipse">
              <a:avLst/>
            </a:prstGeom>
            <a:solidFill>
              <a:srgbClr val="A50034"/>
            </a:solidFill>
            <a:ln>
              <a:noFill/>
            </a:ln>
            <a:effectLst>
              <a:outerShdw blurRad="342900" dist="292100" dir="5400000" sx="51000" sy="51000" algn="t" rotWithShape="0">
                <a:srgbClr val="BF3651">
                  <a:alpha val="86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pic>
          <p:nvPicPr>
            <p:cNvPr id="5" name="Graphic 67">
              <a:extLst>
                <a:ext uri="{FF2B5EF4-FFF2-40B4-BE49-F238E27FC236}">
                  <a16:creationId xmlns:a16="http://schemas.microsoft.com/office/drawing/2014/main" id="{5670FBD7-3DE0-12C5-63D9-F850B4245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501639" y="3382704"/>
              <a:ext cx="422828" cy="422828"/>
            </a:xfrm>
            <a:prstGeom prst="rect">
              <a:avLst/>
            </a:prstGeom>
          </p:spPr>
        </p:pic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D0FF9787-D0B8-87F1-F313-D1D0CBA85F21}"/>
              </a:ext>
            </a:extLst>
          </p:cNvPr>
          <p:cNvGrpSpPr/>
          <p:nvPr/>
        </p:nvGrpSpPr>
        <p:grpSpPr>
          <a:xfrm>
            <a:off x="792343" y="2228336"/>
            <a:ext cx="11067570" cy="4566164"/>
            <a:chOff x="1137130" y="4222236"/>
            <a:chExt cx="8982595" cy="2664296"/>
          </a:xfrm>
        </p:grpSpPr>
        <p:sp>
          <p:nvSpPr>
            <p:cNvPr id="7" name="Rectangle 83">
              <a:extLst>
                <a:ext uri="{FF2B5EF4-FFF2-40B4-BE49-F238E27FC236}">
                  <a16:creationId xmlns:a16="http://schemas.microsoft.com/office/drawing/2014/main" id="{CEC5EA42-CC76-302B-54CE-40D7EF372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5359" y="5113007"/>
              <a:ext cx="1101422" cy="590106"/>
            </a:xfrm>
            <a:prstGeom prst="rect">
              <a:avLst/>
            </a:prstGeom>
            <a:solidFill>
              <a:srgbClr val="A50034"/>
            </a:solidFill>
            <a:ln w="28575">
              <a:solidFill>
                <a:srgbClr val="A50034"/>
              </a:solidFill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최소주문수량</a:t>
              </a:r>
              <a:endParaRPr kumimoji="1" lang="en-US" altLang="ko-KR" sz="16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(1</a:t>
              </a:r>
              <a:r>
                <a:rPr kumimoji="1" lang="ko-KR" altLang="en-US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순위</a:t>
              </a:r>
              <a:r>
                <a:rPr kumimoji="1" lang="en-US" altLang="ko-KR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sp>
          <p:nvSpPr>
            <p:cNvPr id="8" name="Rectangle 83">
              <a:extLst>
                <a:ext uri="{FF2B5EF4-FFF2-40B4-BE49-F238E27FC236}">
                  <a16:creationId xmlns:a16="http://schemas.microsoft.com/office/drawing/2014/main" id="{975F7B1E-82F7-AA6E-AC03-ACBC3F8A0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9065" y="5114493"/>
              <a:ext cx="1101422" cy="590106"/>
            </a:xfrm>
            <a:prstGeom prst="rect">
              <a:avLst/>
            </a:prstGeom>
            <a:solidFill>
              <a:srgbClr val="A50034"/>
            </a:solidFill>
            <a:ln w="28575">
              <a:solidFill>
                <a:srgbClr val="A50034"/>
              </a:solidFill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60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매입가</a:t>
              </a:r>
              <a:endParaRPr kumimoji="1" lang="en-US" altLang="ko-KR" sz="16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(4</a:t>
              </a:r>
              <a:r>
                <a:rPr kumimoji="1" lang="ko-KR" altLang="en-US" sz="160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순위</a:t>
              </a:r>
              <a:r>
                <a:rPr kumimoji="1" lang="en-US" altLang="ko-KR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cxnSp>
          <p:nvCxnSpPr>
            <p:cNvPr id="9" name="직선 화살표 연결선 8">
              <a:extLst>
                <a:ext uri="{FF2B5EF4-FFF2-40B4-BE49-F238E27FC236}">
                  <a16:creationId xmlns:a16="http://schemas.microsoft.com/office/drawing/2014/main" id="{4BC3BA31-944C-64E5-84B2-7BF1588972C3}"/>
                </a:ext>
              </a:extLst>
            </p:cNvPr>
            <p:cNvCxnSpPr>
              <a:stCxn id="7" idx="3"/>
              <a:endCxn id="10" idx="1"/>
            </p:cNvCxnSpPr>
            <p:nvPr/>
          </p:nvCxnSpPr>
          <p:spPr bwMode="auto">
            <a:xfrm>
              <a:off x="4576781" y="5408060"/>
              <a:ext cx="248324" cy="1486"/>
            </a:xfrm>
            <a:prstGeom prst="straightConnector1">
              <a:avLst/>
            </a:prstGeom>
            <a:noFill/>
            <a:ln w="6350">
              <a:solidFill>
                <a:srgbClr val="A50034"/>
              </a:solidFill>
              <a:round/>
              <a:headEnd/>
              <a:tailEnd type="triangle"/>
            </a:ln>
          </p:spPr>
        </p:cxnSp>
        <p:sp>
          <p:nvSpPr>
            <p:cNvPr id="10" name="Rectangle 83">
              <a:extLst>
                <a:ext uri="{FF2B5EF4-FFF2-40B4-BE49-F238E27FC236}">
                  <a16:creationId xmlns:a16="http://schemas.microsoft.com/office/drawing/2014/main" id="{B8B594C2-7408-030A-BCF8-6E6D8F2CF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5105" y="5114493"/>
              <a:ext cx="1101422" cy="590106"/>
            </a:xfrm>
            <a:prstGeom prst="rect">
              <a:avLst/>
            </a:prstGeom>
            <a:solidFill>
              <a:srgbClr val="A50034"/>
            </a:solidFill>
            <a:ln w="28575">
              <a:solidFill>
                <a:srgbClr val="A50034"/>
              </a:solidFill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배송가능여부</a:t>
              </a:r>
              <a:endParaRPr kumimoji="1" lang="en-US" altLang="ko-KR" sz="16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(2</a:t>
              </a:r>
              <a:r>
                <a:rPr kumimoji="1" lang="ko-KR" altLang="en-US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순위</a:t>
              </a:r>
              <a:r>
                <a:rPr kumimoji="1" lang="en-US" altLang="ko-KR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cxnSp>
          <p:nvCxnSpPr>
            <p:cNvPr id="11" name="직선 화살표 연결선 10">
              <a:extLst>
                <a:ext uri="{FF2B5EF4-FFF2-40B4-BE49-F238E27FC236}">
                  <a16:creationId xmlns:a16="http://schemas.microsoft.com/office/drawing/2014/main" id="{CD95DC45-F6C1-44B3-B3C4-D37050DCE537}"/>
                </a:ext>
              </a:extLst>
            </p:cNvPr>
            <p:cNvCxnSpPr>
              <a:stCxn id="10" idx="3"/>
              <a:endCxn id="8" idx="1"/>
            </p:cNvCxnSpPr>
            <p:nvPr/>
          </p:nvCxnSpPr>
          <p:spPr bwMode="auto">
            <a:xfrm>
              <a:off x="5926527" y="5409546"/>
              <a:ext cx="262538" cy="0"/>
            </a:xfrm>
            <a:prstGeom prst="straightConnector1">
              <a:avLst/>
            </a:prstGeom>
            <a:noFill/>
            <a:ln w="6350">
              <a:solidFill>
                <a:srgbClr val="A50034"/>
              </a:solidFill>
              <a:round/>
              <a:headEnd/>
              <a:tailEnd type="triangle"/>
            </a:ln>
          </p:spPr>
        </p:cxnSp>
        <p:cxnSp>
          <p:nvCxnSpPr>
            <p:cNvPr id="12" name="직선 화살표 연결선 11">
              <a:extLst>
                <a:ext uri="{FF2B5EF4-FFF2-40B4-BE49-F238E27FC236}">
                  <a16:creationId xmlns:a16="http://schemas.microsoft.com/office/drawing/2014/main" id="{59C02120-BF2F-E9DA-B999-313D5600093B}"/>
                </a:ext>
              </a:extLst>
            </p:cNvPr>
            <p:cNvCxnSpPr>
              <a:stCxn id="8" idx="3"/>
              <a:endCxn id="13" idx="1"/>
            </p:cNvCxnSpPr>
            <p:nvPr/>
          </p:nvCxnSpPr>
          <p:spPr bwMode="auto">
            <a:xfrm flipV="1">
              <a:off x="7290487" y="5408062"/>
              <a:ext cx="270922" cy="1484"/>
            </a:xfrm>
            <a:prstGeom prst="straightConnector1">
              <a:avLst/>
            </a:prstGeom>
            <a:noFill/>
            <a:ln w="6350">
              <a:solidFill>
                <a:srgbClr val="A50034"/>
              </a:solidFill>
              <a:round/>
              <a:headEnd/>
              <a:tailEnd type="triangle"/>
            </a:ln>
          </p:spPr>
        </p:cxnSp>
        <p:sp>
          <p:nvSpPr>
            <p:cNvPr id="13" name="Rectangle 83">
              <a:extLst>
                <a:ext uri="{FF2B5EF4-FFF2-40B4-BE49-F238E27FC236}">
                  <a16:creationId xmlns:a16="http://schemas.microsoft.com/office/drawing/2014/main" id="{24B479D4-4D78-1F04-473C-19B1EC0A7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1409" y="5113009"/>
              <a:ext cx="1101422" cy="590106"/>
            </a:xfrm>
            <a:prstGeom prst="rect">
              <a:avLst/>
            </a:prstGeom>
            <a:solidFill>
              <a:srgbClr val="A50034"/>
            </a:solidFill>
            <a:ln w="28575">
              <a:solidFill>
                <a:srgbClr val="A50034"/>
              </a:solidFill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협력사 평가</a:t>
              </a:r>
              <a:endParaRPr kumimoji="1" lang="en-US" altLang="ko-KR" sz="16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(5</a:t>
              </a:r>
              <a:r>
                <a:rPr kumimoji="1" lang="ko-KR" altLang="en-US" sz="160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순위</a:t>
              </a:r>
              <a:r>
                <a:rPr kumimoji="1" lang="en-US" altLang="ko-KR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sp>
          <p:nvSpPr>
            <p:cNvPr id="14" name="Rectangle 83">
              <a:extLst>
                <a:ext uri="{FF2B5EF4-FFF2-40B4-BE49-F238E27FC236}">
                  <a16:creationId xmlns:a16="http://schemas.microsoft.com/office/drawing/2014/main" id="{97AD44F7-9B3A-AD5D-4B0F-6894BDD68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9217" y="5113007"/>
              <a:ext cx="990508" cy="590106"/>
            </a:xfrm>
            <a:prstGeom prst="rect">
              <a:avLst/>
            </a:prstGeom>
            <a:solidFill>
              <a:srgbClr val="FDEAEC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Batch </a:t>
              </a:r>
            </a:p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6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발주 수행 </a:t>
              </a:r>
              <a:endParaRPr lang="en-US" altLang="ko-KR" sz="16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15" name="직선 화살표 연결선 14">
              <a:extLst>
                <a:ext uri="{FF2B5EF4-FFF2-40B4-BE49-F238E27FC236}">
                  <a16:creationId xmlns:a16="http://schemas.microsoft.com/office/drawing/2014/main" id="{CD6A7507-F8D3-E5E1-9928-3DFFAF74E4E8}"/>
                </a:ext>
              </a:extLst>
            </p:cNvPr>
            <p:cNvCxnSpPr>
              <a:cxnSpLocks/>
              <a:stCxn id="13" idx="3"/>
              <a:endCxn id="14" idx="1"/>
            </p:cNvCxnSpPr>
            <p:nvPr/>
          </p:nvCxnSpPr>
          <p:spPr bwMode="auto">
            <a:xfrm flipV="1">
              <a:off x="8662831" y="5408060"/>
              <a:ext cx="466386" cy="2"/>
            </a:xfrm>
            <a:prstGeom prst="straightConnector1">
              <a:avLst/>
            </a:prstGeom>
            <a:noFill/>
            <a:ln w="6350">
              <a:solidFill>
                <a:srgbClr val="A50034"/>
              </a:solidFill>
              <a:round/>
              <a:headEnd/>
              <a:tailEnd type="triangle"/>
            </a:ln>
          </p:spPr>
        </p:cxnSp>
        <p:sp>
          <p:nvSpPr>
            <p:cNvPr id="16" name="Rectangle 83">
              <a:extLst>
                <a:ext uri="{FF2B5EF4-FFF2-40B4-BE49-F238E27FC236}">
                  <a16:creationId xmlns:a16="http://schemas.microsoft.com/office/drawing/2014/main" id="{BD4C7B0B-17F6-FA38-14AB-3924213B7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131" y="4222236"/>
              <a:ext cx="1469264" cy="534996"/>
            </a:xfrm>
            <a:prstGeom prst="rect">
              <a:avLst/>
            </a:prstGeom>
            <a:solidFill>
              <a:srgbClr val="E2E2E2"/>
            </a:solidFill>
            <a:ln w="12700">
              <a:noFill/>
              <a:miter lim="800000"/>
              <a:headEnd/>
              <a:tailEnd/>
            </a:ln>
          </p:spPr>
          <p:txBody>
            <a:bodyPr lIns="0" tIns="36000" rIns="0" bIns="36000" anchor="ctr"/>
            <a:lstStyle/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6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영업마스터</a:t>
              </a:r>
              <a:endParaRPr kumimoji="1" lang="en-US" altLang="ko-KR" sz="16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kumimoji="1" lang="ko-KR" altLang="en-US" sz="16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고객지정 협력사 여부</a:t>
              </a:r>
              <a:r>
                <a:rPr kumimoji="1" lang="en-US" altLang="ko-KR" sz="16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sp>
          <p:nvSpPr>
            <p:cNvPr id="17" name="Rectangle 83">
              <a:extLst>
                <a:ext uri="{FF2B5EF4-FFF2-40B4-BE49-F238E27FC236}">
                  <a16:creationId xmlns:a16="http://schemas.microsoft.com/office/drawing/2014/main" id="{3C256147-FA41-296B-5810-A4701917E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130" y="4942316"/>
              <a:ext cx="1469264" cy="534996"/>
            </a:xfrm>
            <a:prstGeom prst="rect">
              <a:avLst/>
            </a:prstGeom>
            <a:solidFill>
              <a:srgbClr val="E2E2E2"/>
            </a:solidFill>
            <a:ln w="12700">
              <a:noFill/>
              <a:miter lim="800000"/>
              <a:headEnd/>
              <a:tailEnd/>
            </a:ln>
          </p:spPr>
          <p:txBody>
            <a:bodyPr lIns="0" tIns="36000" rIns="0" bIns="36000" anchor="ctr"/>
            <a:lstStyle/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6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주문정보</a:t>
              </a:r>
              <a:endParaRPr kumimoji="1" lang="en-US" altLang="ko-KR" sz="16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kumimoji="1" lang="ko-KR" altLang="en-US" sz="1600" dirty="0" err="1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선입고</a:t>
              </a:r>
              <a:r>
                <a:rPr kumimoji="1" lang="ko-KR" altLang="en-US" sz="16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협력사 여부</a:t>
              </a:r>
              <a:r>
                <a:rPr kumimoji="1" lang="en-US" altLang="ko-KR" sz="16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sp>
          <p:nvSpPr>
            <p:cNvPr id="18" name="Rectangle 83">
              <a:extLst>
                <a:ext uri="{FF2B5EF4-FFF2-40B4-BE49-F238E27FC236}">
                  <a16:creationId xmlns:a16="http://schemas.microsoft.com/office/drawing/2014/main" id="{EF211FA0-127F-93FE-9440-E7DAC65B6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131" y="5670102"/>
              <a:ext cx="1469264" cy="534996"/>
            </a:xfrm>
            <a:prstGeom prst="rect">
              <a:avLst/>
            </a:prstGeom>
            <a:solidFill>
              <a:srgbClr val="E2E2E2"/>
            </a:solidFill>
            <a:ln w="12700">
              <a:noFill/>
              <a:miter lim="800000"/>
              <a:headEnd/>
              <a:tailEnd/>
            </a:ln>
          </p:spPr>
          <p:txBody>
            <a:bodyPr lIns="0" tIns="36000" rIns="0" bIns="36000" anchor="ctr"/>
            <a:lstStyle/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6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구매마스터</a:t>
              </a:r>
              <a:endParaRPr kumimoji="1" lang="en-US" altLang="ko-KR" sz="16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kumimoji="1" lang="ko-KR" altLang="en-US" sz="16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존재여부</a:t>
              </a:r>
              <a:r>
                <a:rPr kumimoji="1" lang="en-US" altLang="ko-KR" sz="16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sp>
          <p:nvSpPr>
            <p:cNvPr id="19" name="Rectangle 83">
              <a:extLst>
                <a:ext uri="{FF2B5EF4-FFF2-40B4-BE49-F238E27FC236}">
                  <a16:creationId xmlns:a16="http://schemas.microsoft.com/office/drawing/2014/main" id="{565BCD83-A2C7-30C7-DA16-675507C7B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131" y="6351536"/>
              <a:ext cx="1469264" cy="534996"/>
            </a:xfrm>
            <a:prstGeom prst="rect">
              <a:avLst/>
            </a:prstGeom>
            <a:solidFill>
              <a:srgbClr val="E2E2E2"/>
            </a:solidFill>
            <a:ln w="12700">
              <a:noFill/>
              <a:miter lim="800000"/>
              <a:headEnd/>
              <a:tailEnd/>
            </a:ln>
          </p:spPr>
          <p:txBody>
            <a:bodyPr lIns="0" tIns="36000" rIns="0" bIns="36000" anchor="ctr"/>
            <a:lstStyle/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6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협력사마스터</a:t>
              </a:r>
              <a:endParaRPr kumimoji="1" lang="en-US" altLang="ko-KR" sz="16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kumimoji="1" lang="ko-KR" altLang="en-US" sz="1600" dirty="0" err="1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자차</a:t>
              </a:r>
              <a:r>
                <a:rPr kumimoji="1" lang="ko-KR" altLang="en-US" sz="16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배송 가능 권역</a:t>
              </a:r>
              <a:r>
                <a:rPr kumimoji="1" lang="en-US" altLang="ko-KR" sz="16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id="{ABD8FB3E-9ED8-165D-4B00-8E71654EC758}"/>
                </a:ext>
              </a:extLst>
            </p:cNvPr>
            <p:cNvCxnSpPr>
              <a:stCxn id="16" idx="2"/>
              <a:endCxn id="17" idx="0"/>
            </p:cNvCxnSpPr>
            <p:nvPr/>
          </p:nvCxnSpPr>
          <p:spPr bwMode="auto">
            <a:xfrm flipH="1">
              <a:off x="1871762" y="4757232"/>
              <a:ext cx="1" cy="185084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/>
              <a:tailEnd type="triangle"/>
            </a:ln>
          </p:spPr>
        </p:cxnSp>
        <p:cxnSp>
          <p:nvCxnSpPr>
            <p:cNvPr id="21" name="직선 화살표 연결선 20">
              <a:extLst>
                <a:ext uri="{FF2B5EF4-FFF2-40B4-BE49-F238E27FC236}">
                  <a16:creationId xmlns:a16="http://schemas.microsoft.com/office/drawing/2014/main" id="{D268AC14-EE1F-92DC-46B3-8B9699D23A17}"/>
                </a:ext>
              </a:extLst>
            </p:cNvPr>
            <p:cNvCxnSpPr>
              <a:stCxn id="17" idx="2"/>
              <a:endCxn id="18" idx="0"/>
            </p:cNvCxnSpPr>
            <p:nvPr/>
          </p:nvCxnSpPr>
          <p:spPr bwMode="auto">
            <a:xfrm>
              <a:off x="1871762" y="5477312"/>
              <a:ext cx="1" cy="19279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/>
              <a:tailEnd type="triangle"/>
            </a:ln>
          </p:spPr>
        </p:cxnSp>
        <p:cxnSp>
          <p:nvCxnSpPr>
            <p:cNvPr id="22" name="직선 화살표 연결선 21">
              <a:extLst>
                <a:ext uri="{FF2B5EF4-FFF2-40B4-BE49-F238E27FC236}">
                  <a16:creationId xmlns:a16="http://schemas.microsoft.com/office/drawing/2014/main" id="{EC691F00-63EB-188C-2EE3-5C012F91F713}"/>
                </a:ext>
              </a:extLst>
            </p:cNvPr>
            <p:cNvCxnSpPr>
              <a:stCxn id="18" idx="2"/>
              <a:endCxn id="19" idx="0"/>
            </p:cNvCxnSpPr>
            <p:nvPr/>
          </p:nvCxnSpPr>
          <p:spPr bwMode="auto">
            <a:xfrm>
              <a:off x="1871763" y="6205098"/>
              <a:ext cx="0" cy="146438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/>
              <a:tailEnd type="triangle"/>
            </a:ln>
          </p:spPr>
        </p:cxnSp>
        <p:cxnSp>
          <p:nvCxnSpPr>
            <p:cNvPr id="23" name="꺾인 연결선 39">
              <a:extLst>
                <a:ext uri="{FF2B5EF4-FFF2-40B4-BE49-F238E27FC236}">
                  <a16:creationId xmlns:a16="http://schemas.microsoft.com/office/drawing/2014/main" id="{6B3F0E0C-BAD9-0E52-ADB3-AE1BBE3552B1}"/>
                </a:ext>
              </a:extLst>
            </p:cNvPr>
            <p:cNvCxnSpPr>
              <a:stCxn id="19" idx="3"/>
              <a:endCxn id="7" idx="1"/>
            </p:cNvCxnSpPr>
            <p:nvPr/>
          </p:nvCxnSpPr>
          <p:spPr bwMode="auto">
            <a:xfrm flipV="1">
              <a:off x="2606395" y="5408060"/>
              <a:ext cx="868964" cy="1210974"/>
            </a:xfrm>
            <a:prstGeom prst="bentConnector3">
              <a:avLst/>
            </a:prstGeom>
            <a:noFill/>
            <a:ln w="6350">
              <a:solidFill>
                <a:srgbClr val="A50034"/>
              </a:solidFill>
              <a:round/>
              <a:headEnd/>
              <a:tailEnd type="triangle"/>
            </a:ln>
          </p:spPr>
        </p:cxnSp>
        <p:sp>
          <p:nvSpPr>
            <p:cNvPr id="24" name="Rectangle 83">
              <a:extLst>
                <a:ext uri="{FF2B5EF4-FFF2-40B4-BE49-F238E27FC236}">
                  <a16:creationId xmlns:a16="http://schemas.microsoft.com/office/drawing/2014/main" id="{55BBFF13-D6AA-6990-B6C2-C03515ABA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7371" y="4942316"/>
              <a:ext cx="5472608" cy="969801"/>
            </a:xfrm>
            <a:prstGeom prst="rect">
              <a:avLst/>
            </a:prstGeom>
            <a:noFill/>
            <a:ln w="22225">
              <a:solidFill>
                <a:srgbClr val="9CAAAF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sz="16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</p:grpSp>
      <p:sp>
        <p:nvSpPr>
          <p:cNvPr id="26" name="Rectangle 83">
            <a:extLst>
              <a:ext uri="{FF2B5EF4-FFF2-40B4-BE49-F238E27FC236}">
                <a16:creationId xmlns:a16="http://schemas.microsoft.com/office/drawing/2014/main" id="{7EC0DC84-07CA-C344-2CFC-DED599C6D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2611" y="2555700"/>
            <a:ext cx="1612591" cy="785432"/>
          </a:xfrm>
          <a:prstGeom prst="rect">
            <a:avLst/>
          </a:prstGeom>
          <a:solidFill>
            <a:srgbClr val="A50034"/>
          </a:solidFill>
          <a:ln w="28575">
            <a:solidFill>
              <a:srgbClr val="A50034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SSP</a:t>
            </a:r>
            <a:r>
              <a:rPr kumimoji="1" lang="ko-KR" altLang="en-US" sz="160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협력사</a:t>
            </a:r>
            <a:endParaRPr kumimoji="1" lang="en-US" altLang="ko-KR" sz="1600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kumimoji="1" lang="en-US" altLang="ko-KR" sz="160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3</a:t>
            </a:r>
            <a:r>
              <a:rPr kumimoji="1" lang="ko-KR" altLang="en-US" sz="160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순위</a:t>
            </a:r>
            <a:r>
              <a:rPr kumimoji="1" lang="en-US" altLang="ko-KR" sz="16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CE2F2FE4-E7E1-C1C9-D75D-572EEE0492A4}"/>
              </a:ext>
            </a:extLst>
          </p:cNvPr>
          <p:cNvCxnSpPr>
            <a:cxnSpLocks/>
            <a:stCxn id="26" idx="2"/>
          </p:cNvCxnSpPr>
          <p:nvPr/>
        </p:nvCxnSpPr>
        <p:spPr bwMode="auto">
          <a:xfrm>
            <a:off x="6868907" y="3341132"/>
            <a:ext cx="0" cy="919511"/>
          </a:xfrm>
          <a:prstGeom prst="straightConnector1">
            <a:avLst/>
          </a:prstGeom>
          <a:noFill/>
          <a:ln w="6350">
            <a:solidFill>
              <a:srgbClr val="A50034"/>
            </a:solidFill>
            <a:round/>
            <a:headEnd/>
            <a:tailEnd type="triangle"/>
          </a:ln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A8270DB-9848-9D45-694E-9A3CAF3D4AC3}"/>
              </a:ext>
            </a:extLst>
          </p:cNvPr>
          <p:cNvSpPr txBox="1"/>
          <p:nvPr/>
        </p:nvSpPr>
        <p:spPr>
          <a:xfrm>
            <a:off x="5814571" y="4930821"/>
            <a:ext cx="2021734" cy="5847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CAAAF"/>
                </a:highlight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협력사 결정 우선순위</a:t>
            </a:r>
          </a:p>
          <a:p>
            <a:pPr algn="ctr"/>
            <a:r>
              <a:rPr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CAAAF"/>
                </a:highlight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(SSP MALL)</a:t>
            </a:r>
          </a:p>
        </p:txBody>
      </p:sp>
    </p:spTree>
    <p:extLst>
      <p:ext uri="{BB962C8B-B14F-4D97-AF65-F5344CB8AC3E}">
        <p14:creationId xmlns:p14="http://schemas.microsoft.com/office/powerpoint/2010/main" val="3384787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30B61-67CD-7345-1247-C9FE9D99B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C9C27A0A-E661-8E5C-85ED-0369755324BA}"/>
              </a:ext>
            </a:extLst>
          </p:cNvPr>
          <p:cNvSpPr/>
          <p:nvPr/>
        </p:nvSpPr>
        <p:spPr>
          <a:xfrm>
            <a:off x="792343" y="1252711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배송형태 자동결정 기준</a:t>
            </a:r>
          </a:p>
        </p:txBody>
      </p:sp>
      <p:grpSp>
        <p:nvGrpSpPr>
          <p:cNvPr id="3" name="Group 65">
            <a:extLst>
              <a:ext uri="{FF2B5EF4-FFF2-40B4-BE49-F238E27FC236}">
                <a16:creationId xmlns:a16="http://schemas.microsoft.com/office/drawing/2014/main" id="{04DA5560-16F2-B28F-34A6-D1EE82BF9F2D}"/>
              </a:ext>
            </a:extLst>
          </p:cNvPr>
          <p:cNvGrpSpPr/>
          <p:nvPr/>
        </p:nvGrpSpPr>
        <p:grpSpPr>
          <a:xfrm>
            <a:off x="263440" y="1301028"/>
            <a:ext cx="452526" cy="452526"/>
            <a:chOff x="1339673" y="3220738"/>
            <a:chExt cx="746760" cy="746760"/>
          </a:xfrm>
        </p:grpSpPr>
        <p:sp>
          <p:nvSpPr>
            <p:cNvPr id="4" name="Oval 66">
              <a:extLst>
                <a:ext uri="{FF2B5EF4-FFF2-40B4-BE49-F238E27FC236}">
                  <a16:creationId xmlns:a16="http://schemas.microsoft.com/office/drawing/2014/main" id="{431C0BCB-1EE8-F354-2E26-585BC5915598}"/>
                </a:ext>
              </a:extLst>
            </p:cNvPr>
            <p:cNvSpPr/>
            <p:nvPr/>
          </p:nvSpPr>
          <p:spPr>
            <a:xfrm>
              <a:off x="1339673" y="3220738"/>
              <a:ext cx="746760" cy="746760"/>
            </a:xfrm>
            <a:prstGeom prst="ellipse">
              <a:avLst/>
            </a:prstGeom>
            <a:solidFill>
              <a:srgbClr val="A50034"/>
            </a:solidFill>
            <a:ln>
              <a:noFill/>
            </a:ln>
            <a:effectLst>
              <a:outerShdw blurRad="342900" dist="292100" dir="5400000" sx="51000" sy="51000" algn="t" rotWithShape="0">
                <a:srgbClr val="BF3651">
                  <a:alpha val="86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pic>
          <p:nvPicPr>
            <p:cNvPr id="5" name="Graphic 67">
              <a:extLst>
                <a:ext uri="{FF2B5EF4-FFF2-40B4-BE49-F238E27FC236}">
                  <a16:creationId xmlns:a16="http://schemas.microsoft.com/office/drawing/2014/main" id="{1A864212-1D29-9B9A-FADE-FE7C13E14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501639" y="3382704"/>
              <a:ext cx="422828" cy="422828"/>
            </a:xfrm>
            <a:prstGeom prst="rect">
              <a:avLst/>
            </a:prstGeom>
          </p:spPr>
        </p:pic>
      </p:grp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D118E495-5DDC-E955-0918-293AA50D5ED2}"/>
              </a:ext>
            </a:extLst>
          </p:cNvPr>
          <p:cNvSpPr/>
          <p:nvPr/>
        </p:nvSpPr>
        <p:spPr>
          <a:xfrm>
            <a:off x="814115" y="1753554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상품</a:t>
            </a:r>
            <a:r>
              <a:rPr lang="en-US" altLang="ko-KR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물류</a:t>
            </a:r>
            <a:r>
              <a:rPr lang="en-US" altLang="ko-KR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영업</a:t>
            </a:r>
            <a:r>
              <a:rPr lang="en-US" altLang="ko-KR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고객</a:t>
            </a:r>
            <a:r>
              <a:rPr lang="en-US" altLang="ko-KR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S-MRP 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정보 특성에 따른 배송형태를 자동 결정함</a:t>
            </a:r>
          </a:p>
        </p:txBody>
      </p:sp>
      <p:graphicFrame>
        <p:nvGraphicFramePr>
          <p:cNvPr id="28" name="표 27">
            <a:extLst>
              <a:ext uri="{FF2B5EF4-FFF2-40B4-BE49-F238E27FC236}">
                <a16:creationId xmlns:a16="http://schemas.microsoft.com/office/drawing/2014/main" id="{DC212706-B202-EB98-933D-89CF245663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611430"/>
              </p:ext>
            </p:extLst>
          </p:nvPr>
        </p:nvGraphicFramePr>
        <p:xfrm>
          <a:off x="985308" y="2390711"/>
          <a:ext cx="11232093" cy="42974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0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9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81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9159"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6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영역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6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기준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6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자동결정 방안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6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상품정보</a:t>
                      </a:r>
                      <a:endParaRPr lang="en-US" altLang="ko-KR" sz="1600" b="0" kern="120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HUB </a:t>
                      </a: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취급가능여부</a:t>
                      </a:r>
                      <a:endParaRPr lang="en-US" altLang="ko-KR" sz="1600" b="0" kern="120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물리적 특성</a:t>
                      </a:r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중량물</a:t>
                      </a:r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부피물</a:t>
                      </a:r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위험물</a:t>
                      </a:r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설치물 등</a:t>
                      </a:r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  <a:r>
                        <a:rPr lang="ko-KR" altLang="en-US" sz="1600" b="0" kern="120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Guide</a:t>
                      </a: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에 따라 설정된 상품정보의  </a:t>
                      </a:r>
                      <a:b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</a:br>
                      <a:r>
                        <a:rPr lang="en-US" altLang="ko-KR" sz="1600" b="0" kern="1200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‘</a:t>
                      </a:r>
                      <a:r>
                        <a:rPr lang="en-US" altLang="ko-KR" sz="1600" b="0" u="sng" kern="1200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Hub </a:t>
                      </a:r>
                      <a:r>
                        <a:rPr lang="ko-KR" altLang="en-US" sz="1600" b="0" u="sng" kern="1200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취급가능여부</a:t>
                      </a:r>
                      <a:r>
                        <a:rPr lang="en-US" altLang="ko-KR" sz="1600" b="0" u="sng" kern="1200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’</a:t>
                      </a: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를 판단함</a:t>
                      </a:r>
                      <a:endParaRPr lang="en-US" altLang="ko-KR" sz="1600" b="0" kern="120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108000" marR="36000" marT="36000" marB="360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7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물류정보</a:t>
                      </a:r>
                      <a:endParaRPr lang="en-US" altLang="ko-KR" sz="1600" b="0" kern="120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HUB </a:t>
                      </a: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배송가능 지역</a:t>
                      </a:r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자차</a:t>
                      </a:r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주문자 실제 배송지</a:t>
                      </a:r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우편번호 기준</a:t>
                      </a:r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로 </a:t>
                      </a:r>
                      <a:r>
                        <a:rPr lang="en-US" altLang="ko-KR" sz="1600" b="0" u="sng" kern="1200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‘</a:t>
                      </a:r>
                      <a:r>
                        <a:rPr lang="ko-KR" altLang="en-US" sz="1600" b="0" u="sng" kern="1200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서브원 </a:t>
                      </a:r>
                      <a:r>
                        <a:rPr lang="en-US" altLang="ko-KR" sz="1600" b="0" u="sng" kern="1200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HUB</a:t>
                      </a:r>
                      <a:r>
                        <a:rPr lang="ko-KR" altLang="en-US" sz="1600" b="0" u="sng" kern="1200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자차 배송가능 지역</a:t>
                      </a:r>
                      <a:r>
                        <a:rPr lang="en-US" altLang="ko-KR" sz="1600" b="0" u="sng" kern="1200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’</a:t>
                      </a:r>
                      <a:r>
                        <a:rPr lang="en-US" altLang="ko-KR" sz="1600" b="0" u="sng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여부를 판단함</a:t>
                      </a:r>
                      <a:endParaRPr lang="en-US" altLang="ko-KR" sz="1600" b="0" kern="120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108000" marR="36000" marT="36000" marB="360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15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고객</a:t>
                      </a:r>
                      <a:endParaRPr lang="en-US" altLang="ko-KR" sz="1600" b="0" kern="120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운영단위</a:t>
                      </a:r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Only </a:t>
                      </a: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서브원 </a:t>
                      </a:r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HUB </a:t>
                      </a: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자차배송</a:t>
                      </a:r>
                      <a:endParaRPr lang="en-US" altLang="ko-KR" sz="1600" b="0" kern="120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600" b="0" u="sng" kern="1200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‘</a:t>
                      </a:r>
                      <a:r>
                        <a:rPr lang="ko-KR" altLang="en-US" sz="1600" b="0" u="sng" kern="1200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서브원 차량에 대해서만 납품가능</a:t>
                      </a:r>
                      <a:r>
                        <a:rPr lang="en-US" altLang="ko-KR" sz="1600" b="0" kern="1200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’</a:t>
                      </a:r>
                      <a:r>
                        <a:rPr lang="ko-KR" altLang="en-US" sz="1600" b="0" kern="120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한  고객여부를 판단함 </a:t>
                      </a:r>
                      <a:endParaRPr lang="en-US" altLang="ko-KR" sz="1600" b="0" kern="120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108000" marR="36000" marT="36000" marB="360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115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altLang="ko-KR" sz="1200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택배가능 여부</a:t>
                      </a:r>
                      <a:endParaRPr lang="en-US" altLang="ko-KR" sz="1600" b="0" kern="120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보안 상의 이유로 </a:t>
                      </a:r>
                      <a:r>
                        <a:rPr lang="en-US" altLang="ko-KR" sz="1600" b="0" u="sng" kern="1200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‘</a:t>
                      </a:r>
                      <a:r>
                        <a:rPr lang="ko-KR" altLang="en-US" sz="1600" b="0" u="sng" kern="1200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택배 배송 불가</a:t>
                      </a:r>
                      <a:r>
                        <a:rPr lang="en-US" altLang="ko-KR" sz="1600" b="0" u="sng" kern="1200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’</a:t>
                      </a: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하여 자차</a:t>
                      </a:r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서브원 또는 협력사</a:t>
                      </a:r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로만 납품 가능한 </a:t>
                      </a:r>
                      <a:b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</a:b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고객인지 판단함</a:t>
                      </a:r>
                      <a:endParaRPr lang="en-US" altLang="ko-KR" sz="1600" b="0" kern="120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108000" marR="36000" marT="36000" marB="360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0377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S-MRP </a:t>
                      </a: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정보</a:t>
                      </a:r>
                      <a:endParaRPr lang="en-US" altLang="ko-KR" sz="1600" b="0" kern="120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S-MRP </a:t>
                      </a: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대상 여부</a:t>
                      </a:r>
                      <a:endParaRPr lang="en-US" altLang="ko-KR" sz="1600" b="0" kern="120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6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S-MRO</a:t>
                      </a:r>
                      <a:r>
                        <a:rPr lang="ko-KR" altLang="en-US" sz="16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에 등록된 </a:t>
                      </a:r>
                      <a:r>
                        <a:rPr lang="en-US" altLang="ko-KR" sz="1600" b="0" u="sng" kern="1200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‘S-MRP </a:t>
                      </a:r>
                      <a:r>
                        <a:rPr lang="ko-KR" altLang="en-US" sz="1600" b="0" u="sng" kern="1200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대상 여부</a:t>
                      </a:r>
                      <a:r>
                        <a:rPr lang="en-US" altLang="ko-KR" sz="1600" b="0" u="sng" kern="1200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’</a:t>
                      </a:r>
                      <a:r>
                        <a:rPr lang="ko-KR" altLang="en-US" sz="16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를 판단함</a:t>
                      </a:r>
                      <a:endParaRPr lang="en-US" altLang="ko-KR" sz="1600" b="0" kern="120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108000" marR="36000" marT="36000" marB="360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15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altLang="ko-KR" sz="1200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재고위탁여부</a:t>
                      </a:r>
                      <a:endParaRPr lang="en-US" altLang="ko-KR" sz="1600" b="0" kern="120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S-MRP </a:t>
                      </a: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대상 상품 중에서 </a:t>
                      </a:r>
                      <a:r>
                        <a:rPr lang="en-US" altLang="ko-KR" sz="1600" b="0" u="sng" kern="1200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‘</a:t>
                      </a:r>
                      <a:r>
                        <a:rPr lang="ko-KR" altLang="en-US" sz="1600" b="0" u="sng" kern="1200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재고자산의 협력사 위탁여부</a:t>
                      </a:r>
                      <a:r>
                        <a:rPr lang="en-US" altLang="ko-KR" sz="1600" b="0" u="sng" kern="1200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(VMI)’</a:t>
                      </a:r>
                      <a:r>
                        <a:rPr lang="ko-KR" altLang="en-US" sz="1600" b="0" u="none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를</a:t>
                      </a: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판단함</a:t>
                      </a:r>
                      <a:endParaRPr lang="en-US" altLang="ko-KR" sz="1600" b="0" kern="120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108000" marR="36000" marT="36000" marB="360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0222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4E92F-76FA-8AD3-F035-80C06EC12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C65EC66-DC3F-6B39-DE0D-D77C36FC6EEA}"/>
              </a:ext>
            </a:extLst>
          </p:cNvPr>
          <p:cNvSpPr/>
          <p:nvPr/>
        </p:nvSpPr>
        <p:spPr>
          <a:xfrm>
            <a:off x="792343" y="1252711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배송형태 결정 </a:t>
            </a:r>
            <a:r>
              <a: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Logic</a:t>
            </a:r>
          </a:p>
        </p:txBody>
      </p:sp>
      <p:grpSp>
        <p:nvGrpSpPr>
          <p:cNvPr id="3" name="Group 65">
            <a:extLst>
              <a:ext uri="{FF2B5EF4-FFF2-40B4-BE49-F238E27FC236}">
                <a16:creationId xmlns:a16="http://schemas.microsoft.com/office/drawing/2014/main" id="{45778FFB-7314-A3EA-6DE7-8E31E81CFDD0}"/>
              </a:ext>
            </a:extLst>
          </p:cNvPr>
          <p:cNvGrpSpPr/>
          <p:nvPr/>
        </p:nvGrpSpPr>
        <p:grpSpPr>
          <a:xfrm>
            <a:off x="263440" y="1301028"/>
            <a:ext cx="452526" cy="452526"/>
            <a:chOff x="1339673" y="3220738"/>
            <a:chExt cx="746760" cy="746760"/>
          </a:xfrm>
        </p:grpSpPr>
        <p:sp>
          <p:nvSpPr>
            <p:cNvPr id="4" name="Oval 66">
              <a:extLst>
                <a:ext uri="{FF2B5EF4-FFF2-40B4-BE49-F238E27FC236}">
                  <a16:creationId xmlns:a16="http://schemas.microsoft.com/office/drawing/2014/main" id="{F2A766C3-2EEB-82E5-DD39-1F794906F189}"/>
                </a:ext>
              </a:extLst>
            </p:cNvPr>
            <p:cNvSpPr/>
            <p:nvPr/>
          </p:nvSpPr>
          <p:spPr>
            <a:xfrm>
              <a:off x="1339673" y="3220738"/>
              <a:ext cx="746760" cy="746760"/>
            </a:xfrm>
            <a:prstGeom prst="ellipse">
              <a:avLst/>
            </a:prstGeom>
            <a:solidFill>
              <a:srgbClr val="A50034"/>
            </a:solidFill>
            <a:ln>
              <a:noFill/>
            </a:ln>
            <a:effectLst>
              <a:outerShdw blurRad="342900" dist="292100" dir="5400000" sx="51000" sy="51000" algn="t" rotWithShape="0">
                <a:srgbClr val="BF3651">
                  <a:alpha val="86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pic>
          <p:nvPicPr>
            <p:cNvPr id="5" name="Graphic 67">
              <a:extLst>
                <a:ext uri="{FF2B5EF4-FFF2-40B4-BE49-F238E27FC236}">
                  <a16:creationId xmlns:a16="http://schemas.microsoft.com/office/drawing/2014/main" id="{C95DDF6F-2B29-32BB-8417-48D1FEB5F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501639" y="3382704"/>
              <a:ext cx="422828" cy="422828"/>
            </a:xfrm>
            <a:prstGeom prst="rect">
              <a:avLst/>
            </a:prstGeom>
          </p:spPr>
        </p:pic>
      </p:grp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C7DCAD44-F2E5-50FE-163C-D2919AD67D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845027"/>
              </p:ext>
            </p:extLst>
          </p:nvPr>
        </p:nvGraphicFramePr>
        <p:xfrm>
          <a:off x="792343" y="1929188"/>
          <a:ext cx="11796532" cy="4147932"/>
        </p:xfrm>
        <a:graphic>
          <a:graphicData uri="http://schemas.openxmlformats.org/drawingml/2006/table">
            <a:tbl>
              <a:tblPr/>
              <a:tblGrid>
                <a:gridCol w="1458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1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03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15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36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13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54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054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084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5567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영업</a:t>
                      </a:r>
                      <a:r>
                        <a:rPr lang="en-US" altLang="ko-KR" sz="12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2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고객마스터</a:t>
                      </a:r>
                      <a:endParaRPr lang="en-US" altLang="ko-KR" sz="1200" b="0" i="0" u="none" strike="noStrike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상품마스터</a:t>
                      </a:r>
                    </a:p>
                  </a:txBody>
                  <a:tcPr marL="5476" marR="5476" marT="59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물류마스터</a:t>
                      </a:r>
                    </a:p>
                  </a:txBody>
                  <a:tcPr marL="5476" marR="5476" marT="59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고객마스터</a:t>
                      </a:r>
                      <a:endParaRPr lang="en-US" altLang="ko-KR" sz="1200" b="0" i="0" u="none" strike="noStrike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배송유형</a:t>
                      </a:r>
                    </a:p>
                  </a:txBody>
                  <a:tcPr marL="5476" marR="5476" marT="59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S-MRP </a:t>
                      </a:r>
                      <a:r>
                        <a:rPr lang="ko-KR" altLang="en-US" sz="12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기준정보</a:t>
                      </a:r>
                    </a:p>
                  </a:txBody>
                  <a:tcPr marL="5476" marR="5476" marT="59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주문정보</a:t>
                      </a:r>
                    </a:p>
                  </a:txBody>
                  <a:tcPr marL="5476" marR="5476" marT="59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배송형태</a:t>
                      </a:r>
                    </a:p>
                  </a:txBody>
                  <a:tcPr marL="5476" marR="5476" marT="59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88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운영단위</a:t>
                      </a:r>
                    </a:p>
                  </a:txBody>
                  <a:tcPr marL="5476" marR="5476" marT="593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영업정보</a:t>
                      </a:r>
                    </a:p>
                  </a:txBody>
                  <a:tcPr marL="5476" marR="5476" marT="59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운영단위</a:t>
                      </a:r>
                    </a:p>
                  </a:txBody>
                  <a:tcPr marL="5476" marR="5476" marT="59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상품정보</a:t>
                      </a:r>
                    </a:p>
                  </a:txBody>
                  <a:tcPr marL="5476" marR="5476" marT="59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배송권역</a:t>
                      </a:r>
                    </a:p>
                  </a:txBody>
                  <a:tcPr marL="5476" marR="5476" marT="59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운영단위</a:t>
                      </a:r>
                    </a:p>
                  </a:txBody>
                  <a:tcPr marL="5476" marR="5476" marT="59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대상 여부</a:t>
                      </a:r>
                    </a:p>
                  </a:txBody>
                  <a:tcPr marL="5476" marR="5476" marT="59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위탁 여부</a:t>
                      </a:r>
                    </a:p>
                  </a:txBody>
                  <a:tcPr marL="5476" marR="5476" marT="59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묶음배송</a:t>
                      </a:r>
                      <a:br>
                        <a:rPr lang="en-US" altLang="ko-KR" sz="12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</a:br>
                      <a:r>
                        <a:rPr lang="ko-KR" altLang="en-US" sz="12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여부</a:t>
                      </a:r>
                    </a:p>
                  </a:txBody>
                  <a:tcPr marL="5476" marR="5476" marT="59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27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Only </a:t>
                      </a:r>
                      <a:r>
                        <a:rPr lang="ko-KR" altLang="en-US" sz="1200" b="0" i="0" u="none" strike="noStrike" dirty="0" err="1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서브원</a:t>
                      </a:r>
                      <a:r>
                        <a:rPr lang="ko-KR" altLang="en-US" sz="12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en-US" altLang="ko-KR" sz="12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HUB </a:t>
                      </a:r>
                    </a:p>
                    <a:p>
                      <a:pPr algn="ctr" fontAlgn="ctr"/>
                      <a:r>
                        <a:rPr lang="ko-KR" altLang="en-US" sz="1200" b="0" i="0" u="none" strike="noStrike" dirty="0" err="1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자차</a:t>
                      </a:r>
                      <a:r>
                        <a:rPr lang="ko-KR" altLang="en-US" sz="12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배송 여부</a:t>
                      </a:r>
                    </a:p>
                  </a:txBody>
                  <a:tcPr marL="5476" marR="5476" marT="593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위탁물류 여부</a:t>
                      </a:r>
                    </a:p>
                  </a:txBody>
                  <a:tcPr marL="5476" marR="5476" marT="59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MPS</a:t>
                      </a:r>
                      <a:r>
                        <a:rPr lang="ko-KR" altLang="en-US" sz="12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몰</a:t>
                      </a:r>
                      <a:endParaRPr lang="en-US" altLang="ko-KR" sz="1200" b="0" i="0" u="none" strike="noStrike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여부</a:t>
                      </a:r>
                    </a:p>
                  </a:txBody>
                  <a:tcPr marL="5476" marR="5476" marT="59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HUB </a:t>
                      </a:r>
                      <a:r>
                        <a:rPr lang="ko-KR" altLang="en-US" sz="12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취급 </a:t>
                      </a:r>
                      <a:endParaRPr lang="en-US" altLang="ko-KR" sz="1200" b="0" i="0" u="none" strike="noStrike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가능 여부</a:t>
                      </a:r>
                    </a:p>
                  </a:txBody>
                  <a:tcPr marL="5476" marR="5476" marT="59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HUB </a:t>
                      </a:r>
                      <a:r>
                        <a:rPr lang="ko-KR" altLang="en-US" sz="1200" b="0" i="0" u="none" strike="noStrike" dirty="0" err="1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자차</a:t>
                      </a:r>
                      <a:r>
                        <a:rPr lang="ko-KR" altLang="en-US" sz="12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endParaRPr lang="en-US" altLang="ko-KR" sz="1200" b="0" i="0" u="none" strike="noStrike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배송 가능 여부</a:t>
                      </a:r>
                      <a:endParaRPr lang="en-US" altLang="ko-KR" sz="1200" b="0" i="0" u="none" strike="noStrike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택배 가능 여부</a:t>
                      </a:r>
                    </a:p>
                  </a:txBody>
                  <a:tcPr marL="5476" marR="5476" marT="59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88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Y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Y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HUB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경유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Y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Y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VMI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8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N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센터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88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N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무재고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8882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N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직송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직송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8882"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N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Y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직송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직송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8882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N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Y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Y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HUB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경유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Y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Y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VMI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88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N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센터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88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직송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N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직송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88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N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직송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N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직송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8882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N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Y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Y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HUB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경유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Y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Y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VMI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88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N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센터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88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N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무재고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8882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N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Y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HUB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경유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(HUB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택배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Y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Y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VMI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88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N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센터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88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N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12700" cap="flat" cmpd="sng" algn="ctr">
                      <a:solidFill>
                        <a:srgbClr val="A50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무재고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8882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N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직송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Y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12700" cap="flat" cmpd="sng" algn="ctr">
                      <a:solidFill>
                        <a:srgbClr val="A50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무재고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88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N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직송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8882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N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직송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직송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7" name="Text Box 1054">
            <a:extLst>
              <a:ext uri="{FF2B5EF4-FFF2-40B4-BE49-F238E27FC236}">
                <a16:creationId xmlns:a16="http://schemas.microsoft.com/office/drawing/2014/main" id="{968E763E-C867-35AE-409B-2AD4A6A87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0918" y="6180006"/>
            <a:ext cx="2147957" cy="253916"/>
          </a:xfrm>
          <a:prstGeom prst="rect">
            <a:avLst/>
          </a:prstGeom>
          <a:solidFill>
            <a:srgbClr val="FDEAEC"/>
          </a:solidFill>
          <a:ln w="12700">
            <a:solidFill>
              <a:srgbClr val="A50034"/>
            </a:solidFill>
            <a:prstDash val="sysDash"/>
          </a:ln>
        </p:spPr>
        <p:txBody>
          <a:bodyPr wrap="square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Arial" charset="0"/>
                <a:ea typeface="바탕체" pitchFamily="17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Arial" charset="0"/>
                <a:ea typeface="바탕체" pitchFamily="17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Arial" charset="0"/>
                <a:ea typeface="바탕체" pitchFamily="17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Arial" charset="0"/>
                <a:ea typeface="바탕체" pitchFamily="17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Arial" charset="0"/>
                <a:ea typeface="바탕체" pitchFamily="17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바탕체" pitchFamily="17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바탕체" pitchFamily="17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바탕체" pitchFamily="17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바탕체" pitchFamily="17" charset="-127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ko-KR" altLang="en-US" sz="105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출고</a:t>
            </a:r>
            <a:r>
              <a:rPr lang="en-US" altLang="ko-KR" sz="105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Hub = </a:t>
            </a:r>
            <a:r>
              <a:rPr lang="ko-KR" altLang="en-US" sz="105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협력사 대표입고</a:t>
            </a:r>
            <a:r>
              <a:rPr lang="en-US" altLang="ko-KR" sz="105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Hub</a:t>
            </a: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2578CB67-40E3-5388-5660-BCFE41053B20}"/>
              </a:ext>
            </a:extLst>
          </p:cNvPr>
          <p:cNvCxnSpPr>
            <a:cxnSpLocks/>
          </p:cNvCxnSpPr>
          <p:nvPr/>
        </p:nvCxnSpPr>
        <p:spPr>
          <a:xfrm>
            <a:off x="11614447" y="5705702"/>
            <a:ext cx="0" cy="485846"/>
          </a:xfrm>
          <a:prstGeom prst="straightConnector1">
            <a:avLst/>
          </a:prstGeom>
          <a:ln w="19050">
            <a:solidFill>
              <a:srgbClr val="A500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709E296B-EBB8-4F0B-8591-2AF2A08C226C}"/>
              </a:ext>
            </a:extLst>
          </p:cNvPr>
          <p:cNvSpPr/>
          <p:nvPr/>
        </p:nvSpPr>
        <p:spPr>
          <a:xfrm>
            <a:off x="10682789" y="5312876"/>
            <a:ext cx="1923987" cy="400643"/>
          </a:xfrm>
          <a:prstGeom prst="rect">
            <a:avLst/>
          </a:prstGeom>
          <a:noFill/>
          <a:ln w="57150">
            <a:solidFill>
              <a:srgbClr val="A500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0E7F64-CA06-7C9E-CEBD-B19EBC3BBADF}"/>
              </a:ext>
            </a:extLst>
          </p:cNvPr>
          <p:cNvSpPr txBox="1"/>
          <p:nvPr/>
        </p:nvSpPr>
        <p:spPr>
          <a:xfrm>
            <a:off x="855546" y="6165390"/>
            <a:ext cx="92630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※ </a:t>
            </a:r>
            <a:r>
              <a:rPr kumimoji="1"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물류마스터 </a:t>
            </a:r>
            <a:r>
              <a:rPr kumimoji="1"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HUB </a:t>
            </a:r>
            <a:r>
              <a:rPr kumimoji="1"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자차배송</a:t>
            </a:r>
            <a:r>
              <a:rPr kumimoji="1"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권역이 아닌 경우</a:t>
            </a:r>
            <a:r>
              <a:rPr kumimoji="1"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kumimoji="1"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협력사 대표입고 </a:t>
            </a:r>
            <a:r>
              <a:rPr kumimoji="1"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Hub</a:t>
            </a:r>
            <a:r>
              <a:rPr kumimoji="1"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와 동일하게 출고</a:t>
            </a:r>
            <a:r>
              <a:rPr kumimoji="1"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Hub</a:t>
            </a:r>
            <a:r>
              <a:rPr kumimoji="1"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가 결정된다</a:t>
            </a:r>
            <a:r>
              <a:rPr kumimoji="1"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(</a:t>
            </a:r>
            <a:r>
              <a:rPr kumimoji="1"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택배 배송이므로</a:t>
            </a:r>
            <a:r>
              <a:rPr kumimoji="1"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kumimoji="1"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입</a:t>
            </a:r>
            <a:r>
              <a:rPr kumimoji="1"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kumimoji="1"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출고 </a:t>
            </a:r>
            <a:r>
              <a:rPr kumimoji="1"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HUB </a:t>
            </a:r>
            <a:r>
              <a:rPr kumimoji="1"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동일함</a:t>
            </a:r>
            <a:r>
              <a:rPr kumimoji="1"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※ MPS</a:t>
            </a:r>
            <a:r>
              <a:rPr kumimoji="1"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몰 주문은 </a:t>
            </a:r>
            <a:r>
              <a:rPr kumimoji="1"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S-MRP </a:t>
            </a:r>
            <a:r>
              <a:rPr kumimoji="1"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대상이 아닌 경우</a:t>
            </a:r>
            <a:r>
              <a:rPr kumimoji="1"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kumimoji="1"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배송형태가 직송으로 결정된다</a:t>
            </a:r>
            <a:r>
              <a:rPr kumimoji="1"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2111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F8A4A-DCE1-99CB-B42A-FB04AAD1F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C1F2837-8076-208C-3083-4C7B543B78E6}"/>
              </a:ext>
            </a:extLst>
          </p:cNvPr>
          <p:cNvSpPr/>
          <p:nvPr/>
        </p:nvSpPr>
        <p:spPr>
          <a:xfrm>
            <a:off x="792343" y="1252711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배송형태 결정 </a:t>
            </a:r>
            <a:r>
              <a: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Logic(</a:t>
            </a: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예외</a:t>
            </a:r>
            <a:r>
              <a: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)</a:t>
            </a:r>
          </a:p>
        </p:txBody>
      </p:sp>
      <p:grpSp>
        <p:nvGrpSpPr>
          <p:cNvPr id="3" name="Group 65">
            <a:extLst>
              <a:ext uri="{FF2B5EF4-FFF2-40B4-BE49-F238E27FC236}">
                <a16:creationId xmlns:a16="http://schemas.microsoft.com/office/drawing/2014/main" id="{FB3FEE70-FC2D-491D-C1B8-B01D622EA30A}"/>
              </a:ext>
            </a:extLst>
          </p:cNvPr>
          <p:cNvGrpSpPr/>
          <p:nvPr/>
        </p:nvGrpSpPr>
        <p:grpSpPr>
          <a:xfrm>
            <a:off x="263440" y="1301028"/>
            <a:ext cx="452526" cy="452526"/>
            <a:chOff x="1339673" y="3220738"/>
            <a:chExt cx="746760" cy="746760"/>
          </a:xfrm>
        </p:grpSpPr>
        <p:sp>
          <p:nvSpPr>
            <p:cNvPr id="4" name="Oval 66">
              <a:extLst>
                <a:ext uri="{FF2B5EF4-FFF2-40B4-BE49-F238E27FC236}">
                  <a16:creationId xmlns:a16="http://schemas.microsoft.com/office/drawing/2014/main" id="{508D8E42-2BC3-D31D-494D-EEDE134D7A28}"/>
                </a:ext>
              </a:extLst>
            </p:cNvPr>
            <p:cNvSpPr/>
            <p:nvPr/>
          </p:nvSpPr>
          <p:spPr>
            <a:xfrm>
              <a:off x="1339673" y="3220738"/>
              <a:ext cx="746760" cy="746760"/>
            </a:xfrm>
            <a:prstGeom prst="ellipse">
              <a:avLst/>
            </a:prstGeom>
            <a:solidFill>
              <a:srgbClr val="A50034"/>
            </a:solidFill>
            <a:ln>
              <a:noFill/>
            </a:ln>
            <a:effectLst>
              <a:outerShdw blurRad="342900" dist="292100" dir="5400000" sx="51000" sy="51000" algn="t" rotWithShape="0">
                <a:srgbClr val="BF3651">
                  <a:alpha val="86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pic>
          <p:nvPicPr>
            <p:cNvPr id="5" name="Graphic 67">
              <a:extLst>
                <a:ext uri="{FF2B5EF4-FFF2-40B4-BE49-F238E27FC236}">
                  <a16:creationId xmlns:a16="http://schemas.microsoft.com/office/drawing/2014/main" id="{87D7EFDA-2974-DB17-7E1B-9926194DB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501639" y="3382704"/>
              <a:ext cx="422828" cy="422828"/>
            </a:xfrm>
            <a:prstGeom prst="rect">
              <a:avLst/>
            </a:prstGeom>
          </p:spPr>
        </p:pic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0B81D66F-F5C6-4337-0ED1-87790EA2A8FB}"/>
              </a:ext>
            </a:extLst>
          </p:cNvPr>
          <p:cNvSpPr/>
          <p:nvPr/>
        </p:nvSpPr>
        <p:spPr>
          <a:xfrm>
            <a:off x="814115" y="1753554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배송형태 결정 예외 대상 </a:t>
            </a:r>
            <a:r>
              <a:rPr lang="en-US" altLang="ko-KR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– 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전국 배송 가능 협력사</a:t>
            </a:r>
            <a:r>
              <a:rPr lang="en-US" altLang="ko-KR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직송</a:t>
            </a:r>
            <a:r>
              <a:rPr lang="en-US" altLang="ko-KR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C2AB14F0-CA11-F168-FD2D-177BBB64C9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200880"/>
              </p:ext>
            </p:extLst>
          </p:nvPr>
        </p:nvGraphicFramePr>
        <p:xfrm>
          <a:off x="774442" y="2399088"/>
          <a:ext cx="11814432" cy="3201612"/>
        </p:xfrm>
        <a:graphic>
          <a:graphicData uri="http://schemas.openxmlformats.org/drawingml/2006/table">
            <a:tbl>
              <a:tblPr/>
              <a:tblGrid>
                <a:gridCol w="1687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7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7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77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77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877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5719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ko-KR" altLang="en-US" sz="16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배송형태</a:t>
                      </a:r>
                    </a:p>
                  </a:txBody>
                  <a:tcPr marL="5476" marR="5476" marT="593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협력사 전국배송</a:t>
                      </a:r>
                      <a:endParaRPr lang="en-US" altLang="ko-KR" sz="1600" b="0" i="0" u="none" strike="noStrike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여부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B2BI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i="0" u="none" strike="noStrike" dirty="0" err="1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협력사</a:t>
                      </a:r>
                      <a:r>
                        <a:rPr lang="en-US" altLang="ko-KR" sz="16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*</a:t>
                      </a:r>
                      <a:endParaRPr lang="ko-KR" altLang="en-US" sz="1600" b="0" i="0" u="none" strike="noStrike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Only </a:t>
                      </a:r>
                      <a:r>
                        <a:rPr lang="ko-KR" altLang="en-US" sz="16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서브원 </a:t>
                      </a:r>
                      <a:r>
                        <a:rPr lang="en-US" altLang="ko-KR" sz="16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HUB </a:t>
                      </a: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i="0" u="none" strike="noStrike" dirty="0" err="1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자차</a:t>
                      </a:r>
                      <a:r>
                        <a:rPr lang="ko-KR" altLang="en-US" sz="16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배송 여부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HUB </a:t>
                      </a:r>
                      <a:r>
                        <a:rPr lang="ko-KR" altLang="en-US" sz="1600" b="0" i="0" u="none" strike="noStrike" dirty="0" err="1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자차</a:t>
                      </a:r>
                      <a:r>
                        <a:rPr lang="ko-KR" altLang="en-US" sz="16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배송 </a:t>
                      </a:r>
                      <a:endParaRPr lang="en-US" altLang="ko-KR" sz="1600" b="0" i="0" u="none" strike="noStrike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가능 여부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운영단위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택배 가능 여부</a:t>
                      </a:r>
                      <a:endParaRPr lang="ko-KR" altLang="en-US" sz="1600" b="0" i="0" u="none" strike="noStrike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최종 배송형태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052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무재고</a:t>
                      </a:r>
                    </a:p>
                  </a:txBody>
                  <a:tcPr marL="5476" marR="5476" marT="593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Y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N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Y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무재고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05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476" marR="5476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N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EE3042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직송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05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Y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Y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Y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무재고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05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476" marR="5476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476" marR="5476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N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EE3042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직송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052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476" marR="5476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N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Y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Y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EE3042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직송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05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476" marR="5476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476" marR="5476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N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무재고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05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N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EE3042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직송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052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N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무재고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97C4E5E-AF05-ADD2-A96B-BE31F5014809}"/>
              </a:ext>
            </a:extLst>
          </p:cNvPr>
          <p:cNvSpPr txBox="1"/>
          <p:nvPr/>
        </p:nvSpPr>
        <p:spPr>
          <a:xfrm>
            <a:off x="774442" y="5652232"/>
            <a:ext cx="453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kumimoji="1" sz="105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ko-KR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*B2BI</a:t>
            </a:r>
            <a:r>
              <a:rPr lang="ko-KR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협력사</a:t>
            </a:r>
            <a:r>
              <a:rPr lang="en-US" altLang="ko-KR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lang="ko-KR" altLang="en-US" sz="14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오피스디포</a:t>
            </a:r>
            <a:endParaRPr lang="en-US" altLang="ko-KR" sz="1400" b="0" dirty="0">
              <a:solidFill>
                <a:schemeClr val="tx1">
                  <a:lumMod val="75000"/>
                  <a:lumOff val="25000"/>
                </a:schemeClr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7758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301C9-9EC9-5035-110E-6508F76E0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015DE08-16D0-F8E5-3B3E-DA7D2791C7BB}"/>
              </a:ext>
            </a:extLst>
          </p:cNvPr>
          <p:cNvSpPr/>
          <p:nvPr/>
        </p:nvSpPr>
        <p:spPr>
          <a:xfrm>
            <a:off x="792343" y="1252711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협력사 결정 기준</a:t>
            </a:r>
          </a:p>
        </p:txBody>
      </p:sp>
      <p:grpSp>
        <p:nvGrpSpPr>
          <p:cNvPr id="3" name="Group 65">
            <a:extLst>
              <a:ext uri="{FF2B5EF4-FFF2-40B4-BE49-F238E27FC236}">
                <a16:creationId xmlns:a16="http://schemas.microsoft.com/office/drawing/2014/main" id="{3831BFFE-0AA7-C86F-6B6B-66EFEE748B52}"/>
              </a:ext>
            </a:extLst>
          </p:cNvPr>
          <p:cNvGrpSpPr/>
          <p:nvPr/>
        </p:nvGrpSpPr>
        <p:grpSpPr>
          <a:xfrm>
            <a:off x="263440" y="1301028"/>
            <a:ext cx="452526" cy="452526"/>
            <a:chOff x="1339673" y="3220738"/>
            <a:chExt cx="746760" cy="746760"/>
          </a:xfrm>
        </p:grpSpPr>
        <p:sp>
          <p:nvSpPr>
            <p:cNvPr id="4" name="Oval 66">
              <a:extLst>
                <a:ext uri="{FF2B5EF4-FFF2-40B4-BE49-F238E27FC236}">
                  <a16:creationId xmlns:a16="http://schemas.microsoft.com/office/drawing/2014/main" id="{D5F90418-D5B4-1065-3988-54D614577601}"/>
                </a:ext>
              </a:extLst>
            </p:cNvPr>
            <p:cNvSpPr/>
            <p:nvPr/>
          </p:nvSpPr>
          <p:spPr>
            <a:xfrm>
              <a:off x="1339673" y="3220738"/>
              <a:ext cx="746760" cy="746760"/>
            </a:xfrm>
            <a:prstGeom prst="ellipse">
              <a:avLst/>
            </a:prstGeom>
            <a:solidFill>
              <a:srgbClr val="A50034"/>
            </a:solidFill>
            <a:ln>
              <a:noFill/>
            </a:ln>
            <a:effectLst>
              <a:outerShdw blurRad="342900" dist="292100" dir="5400000" sx="51000" sy="51000" algn="t" rotWithShape="0">
                <a:srgbClr val="BF3651">
                  <a:alpha val="86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pic>
          <p:nvPicPr>
            <p:cNvPr id="5" name="Graphic 67">
              <a:extLst>
                <a:ext uri="{FF2B5EF4-FFF2-40B4-BE49-F238E27FC236}">
                  <a16:creationId xmlns:a16="http://schemas.microsoft.com/office/drawing/2014/main" id="{30B8D30D-66F6-6D9A-DF61-9C2383E65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501639" y="3382704"/>
              <a:ext cx="422828" cy="422828"/>
            </a:xfrm>
            <a:prstGeom prst="rect">
              <a:avLst/>
            </a:prstGeom>
          </p:spPr>
        </p:pic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770DB22-C5A5-C6C9-1C29-62E0A9C3E412}"/>
              </a:ext>
            </a:extLst>
          </p:cNvPr>
          <p:cNvSpPr/>
          <p:nvPr/>
        </p:nvSpPr>
        <p:spPr>
          <a:xfrm>
            <a:off x="814115" y="1753554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구매정보</a:t>
            </a:r>
            <a:r>
              <a:rPr lang="en-US" altLang="ko-KR" sz="20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20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협력사 정보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에 따른 발주 협력사를 자동 결정함</a:t>
            </a:r>
          </a:p>
        </p:txBody>
      </p:sp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ED459F00-6428-E325-578B-32677342C5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638687"/>
              </p:ext>
            </p:extLst>
          </p:nvPr>
        </p:nvGraphicFramePr>
        <p:xfrm>
          <a:off x="742950" y="2399088"/>
          <a:ext cx="11814432" cy="4384972"/>
        </p:xfrm>
        <a:graphic>
          <a:graphicData uri="http://schemas.openxmlformats.org/drawingml/2006/table">
            <a:tbl>
              <a:tblPr firstRow="1" bandRow="1"/>
              <a:tblGrid>
                <a:gridCol w="1755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07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1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6321"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ctr" latinLnBrk="0"/>
                      <a:r>
                        <a:rPr lang="ko-KR" altLang="en-US" sz="16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항목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ctr" latinLnBrk="0"/>
                      <a:r>
                        <a:rPr lang="ko-KR" altLang="en-US" sz="16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결정기준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1120"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(1</a:t>
                      </a: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순위</a:t>
                      </a:r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  <a:b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</a:b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최소주문수량</a:t>
                      </a:r>
                      <a:endParaRPr lang="en-US" altLang="ko-KR" sz="1600" b="0" kern="120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협력사 구매정보의 최소주문수량</a:t>
                      </a:r>
                      <a:br>
                        <a:rPr kumimoji="0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</a:br>
                      <a:r>
                        <a:rPr kumimoji="0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※ </a:t>
                      </a:r>
                      <a:r>
                        <a:rPr kumimoji="0" lang="ko-KR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주문수량 </a:t>
                      </a:r>
                      <a:r>
                        <a:rPr kumimoji="0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&gt; </a:t>
                      </a:r>
                      <a:r>
                        <a:rPr kumimoji="0" lang="ko-KR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협력사 최소주문수량</a:t>
                      </a:r>
                      <a:endParaRPr kumimoji="0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108000" marR="36000" marT="36000" marB="360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6095"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(2</a:t>
                      </a: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순위</a:t>
                      </a:r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  <a:b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</a:b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배송가능 여부</a:t>
                      </a:r>
                      <a:endParaRPr lang="en-US" altLang="ko-KR" sz="1600" b="0" kern="120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직송 </a:t>
                      </a:r>
                      <a:r>
                        <a:rPr kumimoji="0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: </a:t>
                      </a:r>
                      <a:r>
                        <a:rPr lang="ko-KR" altLang="en-US" sz="1600" b="0" kern="120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고객 </a:t>
                      </a:r>
                      <a:r>
                        <a:rPr lang="ko-KR" altLang="en-US" sz="1600" b="0" kern="1200" dirty="0" err="1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배송지</a:t>
                      </a:r>
                      <a:r>
                        <a:rPr lang="en-US" altLang="ko-KR" sz="1600" b="0" kern="120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기준 </a:t>
                      </a:r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‘</a:t>
                      </a:r>
                      <a:r>
                        <a:rPr lang="ko-KR" altLang="en-US" sz="1600" b="0" u="none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협력사 </a:t>
                      </a:r>
                      <a:r>
                        <a:rPr lang="ko-KR" altLang="en-US" sz="1600" b="0" u="none" kern="1200" dirty="0" err="1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자차</a:t>
                      </a:r>
                      <a:r>
                        <a:rPr lang="ko-KR" altLang="en-US" sz="1600" b="0" u="none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배송가능 권역</a:t>
                      </a:r>
                      <a:r>
                        <a:rPr lang="en-US" altLang="ko-KR" sz="1600" b="0" u="none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’</a:t>
                      </a: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에 있는 협력사</a:t>
                      </a:r>
                      <a:endParaRPr kumimoji="0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무재고</a:t>
                      </a:r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센터재고 </a:t>
                      </a:r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: </a:t>
                      </a: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구매정보</a:t>
                      </a:r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상품</a:t>
                      </a:r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협력사</a:t>
                      </a:r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에 등록된 협력사</a:t>
                      </a:r>
                      <a:r>
                        <a:rPr lang="ko-KR" altLang="en-US" sz="1600" b="0" kern="120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중 동일한 배송권역 배송 가능한 협력사</a:t>
                      </a:r>
                      <a:endParaRPr lang="en-US" altLang="ko-KR" sz="1600" b="0" kern="120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VMI : </a:t>
                      </a:r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S-MRP(</a:t>
                      </a: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상품</a:t>
                      </a:r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ID-Main Hub-</a:t>
                      </a: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협력사</a:t>
                      </a:r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ID)</a:t>
                      </a: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에 등록된 협력사</a:t>
                      </a:r>
                    </a:p>
                  </a:txBody>
                  <a:tcPr marL="108000" marR="36000" marT="36000" marB="360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7279"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(3</a:t>
                      </a: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순위</a:t>
                      </a:r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  <a:b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</a:b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매입가</a:t>
                      </a:r>
                      <a:endParaRPr lang="en-US" altLang="ko-KR" sz="1600" b="0" kern="120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‘</a:t>
                      </a:r>
                      <a:r>
                        <a:rPr kumimoji="0" lang="ko-KR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매입가</a:t>
                      </a:r>
                      <a:r>
                        <a:rPr kumimoji="0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’ </a:t>
                      </a:r>
                      <a:r>
                        <a:rPr kumimoji="0" lang="ko-KR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기준 최저 협력사</a:t>
                      </a:r>
                      <a:br>
                        <a:rPr kumimoji="0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</a:br>
                      <a:r>
                        <a:rPr kumimoji="0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※ </a:t>
                      </a:r>
                      <a:r>
                        <a:rPr kumimoji="0" lang="ko-KR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매입가 </a:t>
                      </a:r>
                      <a:r>
                        <a:rPr kumimoji="0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= </a:t>
                      </a:r>
                      <a:r>
                        <a:rPr kumimoji="0" lang="ko-KR" alt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상품가</a:t>
                      </a:r>
                      <a:r>
                        <a:rPr kumimoji="0" lang="ko-KR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kumimoji="0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+ </a:t>
                      </a:r>
                      <a:r>
                        <a:rPr kumimoji="0" lang="ko-KR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매입</a:t>
                      </a:r>
                      <a:r>
                        <a:rPr kumimoji="0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Condition (</a:t>
                      </a:r>
                      <a:r>
                        <a:rPr kumimoji="0" lang="ko-KR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고객사 특가</a:t>
                      </a:r>
                      <a:r>
                        <a:rPr kumimoji="0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kumimoji="0" lang="ko-KR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판매장려금 등</a:t>
                      </a:r>
                      <a:r>
                        <a:rPr kumimoji="0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</a:p>
                  </a:txBody>
                  <a:tcPr marL="108000" marR="36000" marT="36000" marB="360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200" b="0" kern="120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4157"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(4</a:t>
                      </a: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순위</a:t>
                      </a:r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  <a:b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</a:b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협력사 평가결과</a:t>
                      </a:r>
                      <a:endParaRPr lang="en-US" altLang="ko-KR" sz="1600" b="0" kern="120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최저 매입가가 동일한 경우</a:t>
                      </a:r>
                      <a:r>
                        <a:rPr kumimoji="0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kumimoji="0" lang="ko-KR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협력사 정보에 등록된 </a:t>
                      </a:r>
                      <a:r>
                        <a:rPr kumimoji="0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‘</a:t>
                      </a:r>
                      <a:r>
                        <a:rPr kumimoji="0" lang="ko-KR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협력사 평가결과 점수</a:t>
                      </a:r>
                      <a:r>
                        <a:rPr kumimoji="0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’ </a:t>
                      </a:r>
                      <a:r>
                        <a:rPr kumimoji="0" lang="ko-KR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반영</a:t>
                      </a:r>
                      <a:endParaRPr kumimoji="0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108000" marR="36000" marT="36000" marB="360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altLang="ko-KR" sz="1000" kern="12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4A10330C-8B6D-3345-91C5-45C711EEF7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454047"/>
              </p:ext>
            </p:extLst>
          </p:nvPr>
        </p:nvGraphicFramePr>
        <p:xfrm>
          <a:off x="9239792" y="5362243"/>
          <a:ext cx="3045981" cy="1298470"/>
        </p:xfrm>
        <a:graphic>
          <a:graphicData uri="http://schemas.openxmlformats.org/drawingml/2006/table">
            <a:tbl>
              <a:tblPr firstRow="1" bandRow="1"/>
              <a:tblGrid>
                <a:gridCol w="954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5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5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694"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ctr" latinLnBrk="0"/>
                      <a:r>
                        <a:rPr lang="ko-KR" altLang="en-US" sz="12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협력사</a:t>
                      </a:r>
                    </a:p>
                  </a:txBody>
                  <a:tcPr marL="47916" marR="47916" marT="32727" marB="3272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ctr" latinLnBrk="0"/>
                      <a:r>
                        <a:rPr lang="ko-KR" altLang="en-US" sz="12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실매입가</a:t>
                      </a:r>
                    </a:p>
                  </a:txBody>
                  <a:tcPr marL="47916" marR="47916" marT="32727" marB="3272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ctr" latinLnBrk="0"/>
                      <a:r>
                        <a:rPr lang="ko-KR" altLang="en-US" sz="12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평가점수</a:t>
                      </a:r>
                    </a:p>
                  </a:txBody>
                  <a:tcPr marL="47916" marR="47916" marT="32727" marB="3272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694"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ctr" latinLnBrk="0"/>
                      <a:r>
                        <a:rPr lang="en-US" altLang="ko-KR" sz="12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A</a:t>
                      </a:r>
                      <a:endParaRPr lang="ko-KR" altLang="en-US" sz="12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47916" marR="47916" marT="32727" marB="3272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ctr" latinLnBrk="0"/>
                      <a:r>
                        <a:rPr lang="en-US" altLang="ko-KR" sz="12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10,200</a:t>
                      </a:r>
                      <a:endParaRPr lang="ko-KR" altLang="en-US" sz="12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47916" marR="47916" marT="32727" marB="3272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ctr" latinLnBrk="0"/>
                      <a:r>
                        <a:rPr lang="en-US" altLang="ko-KR" sz="12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93</a:t>
                      </a:r>
                      <a:endParaRPr lang="ko-KR" altLang="en-US" sz="12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47916" marR="47916" marT="32727" marB="3272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694"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ctr" latinLnBrk="0"/>
                      <a:r>
                        <a:rPr lang="en-US" altLang="ko-KR" sz="12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B</a:t>
                      </a:r>
                      <a:endParaRPr lang="ko-KR" altLang="en-US" sz="12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47916" marR="47916" marT="32727" marB="3272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ctr" latinLnBrk="0"/>
                      <a:r>
                        <a:rPr lang="en-US" altLang="ko-KR" sz="12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10,050</a:t>
                      </a:r>
                      <a:endParaRPr lang="ko-KR" altLang="en-US" sz="12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47916" marR="47916" marT="32727" marB="3272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ctr" latinLnBrk="0"/>
                      <a:r>
                        <a:rPr lang="en-US" altLang="ko-KR" sz="12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87</a:t>
                      </a:r>
                      <a:endParaRPr lang="ko-KR" altLang="en-US" sz="12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47916" marR="47916" marT="32727" marB="3272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694"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ctr" latinLnBrk="0"/>
                      <a:r>
                        <a:rPr lang="en-US" altLang="ko-KR" sz="12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C</a:t>
                      </a:r>
                      <a:endParaRPr lang="ko-KR" altLang="en-US" sz="12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47916" marR="47916" marT="32727" marB="3272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ctr" latinLnBrk="0"/>
                      <a:r>
                        <a:rPr lang="en-US" altLang="ko-KR" sz="12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10,000</a:t>
                      </a:r>
                      <a:endParaRPr lang="ko-KR" altLang="en-US" sz="12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47916" marR="47916" marT="32727" marB="3272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ctr" latinLnBrk="0"/>
                      <a:r>
                        <a:rPr lang="en-US" altLang="ko-KR" sz="12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79</a:t>
                      </a:r>
                      <a:endParaRPr lang="ko-KR" altLang="en-US" sz="12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47916" marR="47916" marT="32727" marB="3272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694"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ctr" latinLnBrk="0"/>
                      <a:r>
                        <a:rPr lang="en-US" altLang="ko-KR" sz="12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D</a:t>
                      </a:r>
                      <a:endParaRPr lang="ko-KR" altLang="en-US" sz="12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47916" marR="47916" marT="32727" marB="3272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ctr" latinLnBrk="0"/>
                      <a:r>
                        <a:rPr lang="en-US" altLang="ko-KR" sz="12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10,000</a:t>
                      </a:r>
                      <a:endParaRPr lang="ko-KR" altLang="en-US" sz="12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47916" marR="47916" marT="32727" marB="3272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ctr" latinLnBrk="0"/>
                      <a:r>
                        <a:rPr lang="en-US" altLang="ko-KR" sz="12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62</a:t>
                      </a:r>
                      <a:endParaRPr lang="ko-KR" altLang="en-US" sz="12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47916" marR="47916" marT="32727" marB="3272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직사각형 7">
            <a:extLst>
              <a:ext uri="{FF2B5EF4-FFF2-40B4-BE49-F238E27FC236}">
                <a16:creationId xmlns:a16="http://schemas.microsoft.com/office/drawing/2014/main" id="{6B601489-6CDA-7184-9BA7-84E20F55B333}"/>
              </a:ext>
            </a:extLst>
          </p:cNvPr>
          <p:cNvSpPr/>
          <p:nvPr/>
        </p:nvSpPr>
        <p:spPr>
          <a:xfrm>
            <a:off x="8971458" y="5027544"/>
            <a:ext cx="37253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latinLnBrk="1"/>
            <a:r>
              <a: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&lt;</a:t>
            </a:r>
            <a:r>
              <a:rPr lang="ko-KR" altLang="en-US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매입가</a:t>
            </a:r>
            <a:r>
              <a: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협력사 평가 고려한 협력사 선정</a:t>
            </a:r>
            <a:r>
              <a: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&gt;</a:t>
            </a:r>
            <a:r>
              <a:rPr lang="ko-KR" altLang="en-US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endParaRPr lang="ko-KR" altLang="en-US" sz="2000" dirty="0">
              <a:solidFill>
                <a:srgbClr val="000000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06268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45BC9-0008-C8DF-B374-B79978201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2684FF76-C4FB-53DC-FF39-E3F9540F0CA6}"/>
              </a:ext>
            </a:extLst>
          </p:cNvPr>
          <p:cNvSpPr/>
          <p:nvPr/>
        </p:nvSpPr>
        <p:spPr>
          <a:xfrm>
            <a:off x="792343" y="1252711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협력사 결정 </a:t>
            </a:r>
            <a:r>
              <a: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Logic</a:t>
            </a:r>
          </a:p>
        </p:txBody>
      </p:sp>
      <p:grpSp>
        <p:nvGrpSpPr>
          <p:cNvPr id="3" name="Group 65">
            <a:extLst>
              <a:ext uri="{FF2B5EF4-FFF2-40B4-BE49-F238E27FC236}">
                <a16:creationId xmlns:a16="http://schemas.microsoft.com/office/drawing/2014/main" id="{603B2DFC-F35E-6043-FF3F-E719C7B3978B}"/>
              </a:ext>
            </a:extLst>
          </p:cNvPr>
          <p:cNvGrpSpPr/>
          <p:nvPr/>
        </p:nvGrpSpPr>
        <p:grpSpPr>
          <a:xfrm>
            <a:off x="263440" y="1301028"/>
            <a:ext cx="452526" cy="452526"/>
            <a:chOff x="1339673" y="3220738"/>
            <a:chExt cx="746760" cy="746760"/>
          </a:xfrm>
        </p:grpSpPr>
        <p:sp>
          <p:nvSpPr>
            <p:cNvPr id="4" name="Oval 66">
              <a:extLst>
                <a:ext uri="{FF2B5EF4-FFF2-40B4-BE49-F238E27FC236}">
                  <a16:creationId xmlns:a16="http://schemas.microsoft.com/office/drawing/2014/main" id="{5AF6C83C-06BB-8EAA-3535-F25823AE5869}"/>
                </a:ext>
              </a:extLst>
            </p:cNvPr>
            <p:cNvSpPr/>
            <p:nvPr/>
          </p:nvSpPr>
          <p:spPr>
            <a:xfrm>
              <a:off x="1339673" y="3220738"/>
              <a:ext cx="746760" cy="746760"/>
            </a:xfrm>
            <a:prstGeom prst="ellipse">
              <a:avLst/>
            </a:prstGeom>
            <a:solidFill>
              <a:srgbClr val="A50034"/>
            </a:solidFill>
            <a:ln>
              <a:noFill/>
            </a:ln>
            <a:effectLst>
              <a:outerShdw blurRad="342900" dist="292100" dir="5400000" sx="51000" sy="51000" algn="t" rotWithShape="0">
                <a:srgbClr val="BF3651">
                  <a:alpha val="86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pic>
          <p:nvPicPr>
            <p:cNvPr id="5" name="Graphic 67">
              <a:extLst>
                <a:ext uri="{FF2B5EF4-FFF2-40B4-BE49-F238E27FC236}">
                  <a16:creationId xmlns:a16="http://schemas.microsoft.com/office/drawing/2014/main" id="{B16717DE-001B-1289-28D6-CC1AC1AFE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501639" y="3382704"/>
              <a:ext cx="422828" cy="422828"/>
            </a:xfrm>
            <a:prstGeom prst="rect">
              <a:avLst/>
            </a:prstGeom>
          </p:spPr>
        </p:pic>
      </p:grp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D9734A84-A866-FBFF-048D-5CF88719C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869866"/>
              </p:ext>
            </p:extLst>
          </p:nvPr>
        </p:nvGraphicFramePr>
        <p:xfrm>
          <a:off x="715966" y="1866405"/>
          <a:ext cx="11872908" cy="4935792"/>
        </p:xfrm>
        <a:graphic>
          <a:graphicData uri="http://schemas.openxmlformats.org/drawingml/2006/table">
            <a:tbl>
              <a:tblPr/>
              <a:tblGrid>
                <a:gridCol w="101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7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7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4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10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22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1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1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6660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51686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ko-KR" altLang="en-US" sz="14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배송형태</a:t>
                      </a:r>
                    </a:p>
                  </a:txBody>
                  <a:tcPr marL="5476" marR="5476" marT="593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영업마스터</a:t>
                      </a:r>
                    </a:p>
                  </a:txBody>
                  <a:tcPr marL="5476" marR="5476" marT="59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주문정보</a:t>
                      </a:r>
                    </a:p>
                  </a:txBody>
                  <a:tcPr marL="5476" marR="5476" marT="59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ko-KR" altLang="en-US" sz="14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구매마스터</a:t>
                      </a:r>
                    </a:p>
                  </a:txBody>
                  <a:tcPr marL="5476" marR="5476" marT="59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ko-KR" altLang="en-US" sz="1400" b="0" i="0" u="none" strike="noStrike" dirty="0" err="1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협력사마스터</a:t>
                      </a:r>
                      <a:endParaRPr lang="ko-KR" altLang="en-US" sz="1400" b="0" i="0" u="none" strike="noStrike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ko-KR" altLang="en-US" sz="1400" b="0" i="0" u="none" strike="noStrike" dirty="0" err="1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협력사마스터</a:t>
                      </a:r>
                      <a:endParaRPr lang="ko-KR" altLang="en-US" sz="1400" b="0" i="0" u="none" strike="noStrike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협력사 결정 우선순위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93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고객지정</a:t>
                      </a:r>
                      <a:r>
                        <a:rPr lang="en-US" altLang="ko-KR" sz="1400" b="0" i="0" u="none" strike="noStrike" baseline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4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협력사 </a:t>
                      </a:r>
                      <a:endParaRPr lang="en-US" altLang="ko-KR" sz="1400" b="0" i="0" u="none" strike="noStrike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존재 여부</a:t>
                      </a:r>
                    </a:p>
                  </a:txBody>
                  <a:tcPr marL="5476" marR="5476" marT="59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dirty="0" err="1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선입고</a:t>
                      </a:r>
                      <a:r>
                        <a:rPr lang="en-US" altLang="ko-KR" sz="1400" b="0" i="0" u="none" strike="noStrike" baseline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4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협력사</a:t>
                      </a:r>
                      <a:endParaRPr lang="en-US" altLang="ko-KR" sz="1400" b="0" i="0" u="none" strike="noStrike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존재 여부</a:t>
                      </a:r>
                    </a:p>
                  </a:txBody>
                  <a:tcPr marL="5476" marR="5476" marT="59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ko-KR" altLang="en-US" sz="14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존재 여부 </a:t>
                      </a:r>
                    </a:p>
                  </a:txBody>
                  <a:tcPr marL="5476" marR="5476" marT="59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자차 배송가능</a:t>
                      </a:r>
                      <a:r>
                        <a:rPr lang="ko-KR" altLang="en-US" sz="1400" b="0" baseline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권역</a:t>
                      </a:r>
                      <a:endParaRPr lang="en-US" altLang="ko-KR" sz="1400" b="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전국배송 가능 여부</a:t>
                      </a:r>
                    </a:p>
                  </a:txBody>
                  <a:tcPr marL="5476" marR="5476" marT="59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입고 </a:t>
                      </a:r>
                      <a:r>
                        <a:rPr lang="en-US" altLang="ko-KR" sz="14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HUB </a:t>
                      </a:r>
                      <a:r>
                        <a:rPr lang="ko-KR" altLang="en-US" sz="14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결정</a:t>
                      </a:r>
                    </a:p>
                  </a:txBody>
                  <a:tcPr marL="5476" marR="5476" marT="59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최소주문수량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배송가능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여부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매입가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협력사 평가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686">
                <a:tc rowSpan="9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ko-KR" altLang="en-US" sz="1400" b="0" i="0" u="none" strike="noStrike" dirty="0">
                          <a:solidFill>
                            <a:srgbClr val="EE3042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직송</a:t>
                      </a:r>
                    </a:p>
                  </a:txBody>
                  <a:tcPr marL="5476" marR="5476" marT="593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E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Y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Y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Y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9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1100</a:t>
                      </a:r>
                    </a:p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(MRO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사업부</a:t>
                      </a: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직송</a:t>
                      </a: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))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5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주문수량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&gt;</a:t>
                      </a:r>
                    </a:p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협력사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최소주문수량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5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배송가능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5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최저가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5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최고점</a:t>
                      </a: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68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N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68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N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686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N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Y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Y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Y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168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N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168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N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1686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N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Y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Y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168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N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1686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N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1686">
                <a:tc rowSpan="6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ko-KR" altLang="en-US" sz="14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무재고</a:t>
                      </a:r>
                    </a:p>
                  </a:txBody>
                  <a:tcPr marL="5476" marR="5476" marT="593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3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Y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Y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협력사 대표입고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HUB</a:t>
                      </a:r>
                    </a:p>
                    <a:p>
                      <a:pPr algn="ctr" fontAlgn="ctr">
                        <a:lnSpc>
                          <a:spcPct val="120000"/>
                        </a:lnSpc>
                      </a:pP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fontAlgn="ctr">
                        <a:lnSpc>
                          <a:spcPct val="120000"/>
                        </a:lnSpc>
                      </a:pP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fontAlgn="ctr">
                        <a:lnSpc>
                          <a:spcPct val="120000"/>
                        </a:lnSpc>
                      </a:pP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fontAlgn="ctr">
                        <a:lnSpc>
                          <a:spcPct val="120000"/>
                        </a:lnSpc>
                      </a:pP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fontAlgn="ctr">
                        <a:lnSpc>
                          <a:spcPct val="120000"/>
                        </a:lnSpc>
                      </a:pP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fontAlgn="ctr">
                        <a:lnSpc>
                          <a:spcPct val="120000"/>
                        </a:lnSpc>
                      </a:pP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168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N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168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N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Y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Y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168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N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1686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N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Y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2764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N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476" marR="5476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0" name="직사각형 9">
            <a:extLst>
              <a:ext uri="{FF2B5EF4-FFF2-40B4-BE49-F238E27FC236}">
                <a16:creationId xmlns:a16="http://schemas.microsoft.com/office/drawing/2014/main" id="{9F840423-F3E5-4EF4-7276-749C3BD987DD}"/>
              </a:ext>
            </a:extLst>
          </p:cNvPr>
          <p:cNvSpPr/>
          <p:nvPr/>
        </p:nvSpPr>
        <p:spPr>
          <a:xfrm>
            <a:off x="6891372" y="5837667"/>
            <a:ext cx="2745922" cy="1200329"/>
          </a:xfrm>
          <a:prstGeom prst="rect">
            <a:avLst/>
          </a:prstGeom>
          <a:solidFill>
            <a:srgbClr val="9CAAAF"/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marL="541338" indent="-541338" fontAlgn="ctr">
              <a:lnSpc>
                <a:spcPct val="120000"/>
              </a:lnSpc>
            </a:pPr>
            <a:r>
              <a:rPr lang="en-US" altLang="ko-KR" sz="12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*</a:t>
            </a:r>
            <a:r>
              <a:rPr lang="ko-KR" altLang="en-US" sz="12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예외대상</a:t>
            </a:r>
            <a:r>
              <a:rPr lang="en-US" altLang="ko-KR" sz="12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lang="ko-KR" altLang="en-US" sz="12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출고</a:t>
            </a:r>
            <a:r>
              <a:rPr lang="en-US" altLang="ko-KR" sz="12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HUB</a:t>
            </a:r>
            <a:r>
              <a:rPr lang="ko-KR" altLang="en-US" sz="12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와 동일하게 적용</a:t>
            </a:r>
            <a:endParaRPr lang="en-US" altLang="ko-KR" sz="1200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92075" indent="-92075" fontAlgn="ctr">
              <a:lnSpc>
                <a:spcPct val="120000"/>
              </a:lnSpc>
            </a:pPr>
            <a:r>
              <a:rPr lang="en-US" altLang="ko-KR" sz="12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1. B2Bi</a:t>
            </a:r>
            <a:r>
              <a:rPr lang="ko-KR" altLang="en-US" sz="12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협력사인 경우</a:t>
            </a:r>
            <a:endParaRPr lang="en-US" altLang="ko-KR" sz="1200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fontAlgn="ctr">
              <a:lnSpc>
                <a:spcPct val="120000"/>
              </a:lnSpc>
            </a:pPr>
            <a:r>
              <a:rPr lang="en-US" altLang="ko-KR" sz="12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2. </a:t>
            </a:r>
            <a:r>
              <a:rPr lang="ko-KR" altLang="en-US" sz="12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해외협력사인 경우</a:t>
            </a:r>
            <a:endParaRPr lang="en-US" altLang="ko-KR" sz="1200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92075" indent="-92075" fontAlgn="ctr">
              <a:lnSpc>
                <a:spcPct val="120000"/>
              </a:lnSpc>
            </a:pPr>
            <a:r>
              <a:rPr lang="en-US" altLang="ko-KR" sz="12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3. </a:t>
            </a:r>
            <a:r>
              <a:rPr lang="ko-KR" altLang="en-US" sz="12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대표입고</a:t>
            </a:r>
            <a:r>
              <a:rPr lang="en-US" altLang="ko-KR" sz="12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HUB</a:t>
            </a:r>
            <a:r>
              <a:rPr lang="ko-KR" altLang="en-US" sz="12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가 없는 경우</a:t>
            </a:r>
            <a:endParaRPr lang="en-US" altLang="ko-KR" sz="1200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fontAlgn="ctr">
              <a:lnSpc>
                <a:spcPct val="120000"/>
              </a:lnSpc>
            </a:pPr>
            <a:r>
              <a:rPr lang="en-US" altLang="ko-KR" sz="12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4. </a:t>
            </a:r>
            <a:r>
              <a:rPr lang="ko-KR" altLang="en-US" sz="12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허브 택배 권역인 경우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FB11A9-335E-17DE-3372-7AA7CE577AA6}"/>
              </a:ext>
            </a:extLst>
          </p:cNvPr>
          <p:cNvSpPr txBox="1"/>
          <p:nvPr/>
        </p:nvSpPr>
        <p:spPr>
          <a:xfrm>
            <a:off x="715966" y="7141287"/>
            <a:ext cx="81100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kumimoji="1" sz="105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ko-KR" b="0" dirty="0">
                <a:solidFill>
                  <a:schemeClr val="tx1">
                    <a:lumMod val="65000"/>
                    <a:lumOff val="3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※ </a:t>
            </a:r>
            <a:r>
              <a:rPr lang="ko-KR" altLang="en-US" b="0" dirty="0">
                <a:solidFill>
                  <a:schemeClr val="tx1">
                    <a:lumMod val="65000"/>
                    <a:lumOff val="3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고객지정협력사 존재 時</a:t>
            </a:r>
            <a:r>
              <a:rPr lang="en-US" altLang="ko-KR" b="0" dirty="0">
                <a:solidFill>
                  <a:schemeClr val="tx1">
                    <a:lumMod val="65000"/>
                    <a:lumOff val="3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발주시뮬레이션</a:t>
            </a:r>
            <a:r>
              <a:rPr lang="ko-KR" altLang="en-US" b="0" dirty="0">
                <a:solidFill>
                  <a:schemeClr val="tx1">
                    <a:lumMod val="65000"/>
                    <a:lumOff val="3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en-US" altLang="ko-KR" b="0" dirty="0">
                <a:solidFill>
                  <a:schemeClr val="tx1">
                    <a:lumMod val="65000"/>
                    <a:lumOff val="3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Logic</a:t>
            </a:r>
            <a:r>
              <a:rPr lang="ko-KR" altLang="en-US" b="0" dirty="0">
                <a:solidFill>
                  <a:schemeClr val="tx1">
                    <a:lumMod val="65000"/>
                    <a:lumOff val="3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을 반영하지 않는다</a:t>
            </a:r>
            <a:r>
              <a:rPr lang="en-US" altLang="ko-KR" b="0" dirty="0">
                <a:solidFill>
                  <a:schemeClr val="tx1">
                    <a:lumMod val="65000"/>
                    <a:lumOff val="3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. (</a:t>
            </a:r>
            <a:r>
              <a:rPr lang="ko-KR" altLang="en-US" b="0" dirty="0">
                <a:solidFill>
                  <a:schemeClr val="tx1">
                    <a:lumMod val="65000"/>
                    <a:lumOff val="3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영업마스터 협력사</a:t>
            </a:r>
            <a:r>
              <a:rPr lang="en-US" altLang="ko-KR" b="0" dirty="0">
                <a:solidFill>
                  <a:schemeClr val="tx1">
                    <a:lumMod val="65000"/>
                    <a:lumOff val="3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b="0" dirty="0">
                <a:solidFill>
                  <a:schemeClr val="tx1">
                    <a:lumMod val="65000"/>
                    <a:lumOff val="3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배송형태</a:t>
            </a:r>
            <a:r>
              <a:rPr lang="en-US" altLang="ko-KR" b="0" dirty="0">
                <a:solidFill>
                  <a:schemeClr val="tx1">
                    <a:lumMod val="65000"/>
                    <a:lumOff val="3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b="0" dirty="0">
                <a:solidFill>
                  <a:schemeClr val="tx1">
                    <a:lumMod val="65000"/>
                    <a:lumOff val="3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입출고</a:t>
            </a:r>
            <a:r>
              <a:rPr lang="en-US" altLang="ko-KR" b="0" dirty="0">
                <a:solidFill>
                  <a:schemeClr val="tx1">
                    <a:lumMod val="65000"/>
                    <a:lumOff val="3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HUB</a:t>
            </a:r>
            <a:r>
              <a:rPr lang="ko-KR" altLang="en-US" b="0" dirty="0">
                <a:solidFill>
                  <a:schemeClr val="tx1">
                    <a:lumMod val="65000"/>
                    <a:lumOff val="3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로 결정됨</a:t>
            </a:r>
            <a:r>
              <a:rPr lang="en-US" altLang="ko-KR" b="0" dirty="0">
                <a:solidFill>
                  <a:schemeClr val="tx1">
                    <a:lumMod val="65000"/>
                    <a:lumOff val="3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539843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 descr="슈트, 사람, 의류, 텍스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DE0A9418-AE39-6184-3763-8784E5E41B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86" r="6110"/>
          <a:stretch/>
        </p:blipFill>
        <p:spPr>
          <a:xfrm flipH="1">
            <a:off x="0" y="0"/>
            <a:ext cx="7565470" cy="7559675"/>
          </a:xfrm>
          <a:prstGeom prst="rect">
            <a:avLst/>
          </a:prstGeom>
        </p:spPr>
      </p:pic>
      <p:sp>
        <p:nvSpPr>
          <p:cNvPr id="60" name="직사각형 59">
            <a:extLst>
              <a:ext uri="{FF2B5EF4-FFF2-40B4-BE49-F238E27FC236}">
                <a16:creationId xmlns:a16="http://schemas.microsoft.com/office/drawing/2014/main" id="{65F86605-8334-49BA-94F3-AFD86761C26C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7E245104-E581-4CB0-88C0-5F1FDD807E3F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7440E85F-DE77-4075-989B-58CCE7336699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F0C9FDC5-FA04-4A8F-929F-33DFA8433FE5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66B2D96F-8C08-429B-8AC0-4EF79997D5D7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2677C7C3-B44F-4B90-9084-35E3ED1FDFBD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352A1963-3794-B92B-24E8-643CACF3C733}"/>
              </a:ext>
            </a:extLst>
          </p:cNvPr>
          <p:cNvSpPr/>
          <p:nvPr/>
        </p:nvSpPr>
        <p:spPr>
          <a:xfrm>
            <a:off x="2147" y="-1"/>
            <a:ext cx="7565470" cy="7559675"/>
          </a:xfrm>
          <a:prstGeom prst="rect">
            <a:avLst/>
          </a:prstGeom>
          <a:gradFill flip="none" rotWithShape="1"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95F80228-B83E-8AAC-E52B-FC6EAF5E3A83}"/>
              </a:ext>
            </a:extLst>
          </p:cNvPr>
          <p:cNvSpPr/>
          <p:nvPr/>
        </p:nvSpPr>
        <p:spPr>
          <a:xfrm>
            <a:off x="6955549" y="866986"/>
            <a:ext cx="5814446" cy="58257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26E74D71-72E2-4024-9956-EDF89AD9890E}"/>
              </a:ext>
            </a:extLst>
          </p:cNvPr>
          <p:cNvGrpSpPr/>
          <p:nvPr/>
        </p:nvGrpSpPr>
        <p:grpSpPr>
          <a:xfrm>
            <a:off x="7544610" y="1365752"/>
            <a:ext cx="4636323" cy="3834436"/>
            <a:chOff x="7590731" y="739885"/>
            <a:chExt cx="4636323" cy="3834436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E40F54E9-C526-EB51-0D71-9819CB3ACAB9}"/>
                </a:ext>
              </a:extLst>
            </p:cNvPr>
            <p:cNvGrpSpPr/>
            <p:nvPr/>
          </p:nvGrpSpPr>
          <p:grpSpPr>
            <a:xfrm>
              <a:off x="7590731" y="1356765"/>
              <a:ext cx="4636323" cy="3217556"/>
              <a:chOff x="6124411" y="2335506"/>
              <a:chExt cx="4636323" cy="3217556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EFAAB0B-2899-4F92-8E02-41AF6D99D9BC}"/>
                  </a:ext>
                </a:extLst>
              </p:cNvPr>
              <p:cNvSpPr txBox="1"/>
              <p:nvPr/>
            </p:nvSpPr>
            <p:spPr>
              <a:xfrm>
                <a:off x="6124411" y="3538343"/>
                <a:ext cx="4517986" cy="2014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70000"/>
                  </a:lnSpc>
                </a:pPr>
                <a:r>
                  <a:rPr lang="en-US" altLang="ko-KR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01. </a:t>
                </a:r>
                <a:r>
                  <a:rPr lang="ko-KR" altLang="en-US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발주관리 </a:t>
                </a:r>
                <a:r>
                  <a:rPr lang="en-US" altLang="ko-KR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Overview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altLang="ko-KR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02. </a:t>
                </a:r>
                <a:r>
                  <a:rPr lang="ko-KR" altLang="en-US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발주 </a:t>
                </a:r>
                <a:r>
                  <a:rPr lang="en-US" altLang="ko-KR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Simulation </a:t>
                </a:r>
                <a:r>
                  <a:rPr lang="ko-KR" altLang="en-US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이해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altLang="ko-KR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03. </a:t>
                </a:r>
                <a:r>
                  <a:rPr lang="ko-KR" altLang="en-US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보충발주 </a:t>
                </a:r>
                <a:r>
                  <a:rPr lang="en-US" altLang="ko-KR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Simulation </a:t>
                </a:r>
                <a:r>
                  <a:rPr lang="ko-KR" altLang="en-US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이해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altLang="ko-KR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04. </a:t>
                </a:r>
                <a:r>
                  <a:rPr lang="ko-KR" altLang="en-US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발주관리 </a:t>
                </a:r>
                <a:r>
                  <a:rPr lang="en-US" altLang="ko-KR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FAQs 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1A133BD-67C7-4AA3-9979-DA1BC3540BB2}"/>
                  </a:ext>
                </a:extLst>
              </p:cNvPr>
              <p:cNvSpPr txBox="1"/>
              <p:nvPr/>
            </p:nvSpPr>
            <p:spPr>
              <a:xfrm>
                <a:off x="6124411" y="2335506"/>
                <a:ext cx="2600200" cy="1097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90000"/>
                  </a:lnSpc>
                </a:pPr>
                <a:r>
                  <a:rPr lang="en-US" altLang="ko-KR" sz="4000" dirty="0">
                    <a:solidFill>
                      <a:srgbClr val="A50034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Contents</a:t>
                </a:r>
              </a:p>
            </p:txBody>
          </p:sp>
          <p:cxnSp>
            <p:nvCxnSpPr>
              <p:cNvPr id="26" name="직선 연결선 25">
                <a:extLst>
                  <a:ext uri="{FF2B5EF4-FFF2-40B4-BE49-F238E27FC236}">
                    <a16:creationId xmlns:a16="http://schemas.microsoft.com/office/drawing/2014/main" id="{2C2EC4F4-A109-4F7F-92CA-A8A51F0D5956}"/>
                  </a:ext>
                </a:extLst>
              </p:cNvPr>
              <p:cNvCxnSpPr/>
              <p:nvPr/>
            </p:nvCxnSpPr>
            <p:spPr>
              <a:xfrm>
                <a:off x="6242747" y="3507551"/>
                <a:ext cx="4517987" cy="0"/>
              </a:xfrm>
              <a:prstGeom prst="line">
                <a:avLst/>
              </a:prstGeom>
              <a:ln>
                <a:solidFill>
                  <a:srgbClr val="AD8D6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id="{1810EF95-415C-4849-8FD9-DC7F684D99D4}"/>
                </a:ext>
              </a:extLst>
            </p:cNvPr>
            <p:cNvGrpSpPr/>
            <p:nvPr/>
          </p:nvGrpSpPr>
          <p:grpSpPr>
            <a:xfrm>
              <a:off x="8273939" y="847608"/>
              <a:ext cx="1776168" cy="300035"/>
              <a:chOff x="937736" y="7223270"/>
              <a:chExt cx="1309154" cy="221145"/>
            </a:xfrm>
          </p:grpSpPr>
          <p:grpSp>
            <p:nvGrpSpPr>
              <p:cNvPr id="63" name="그래픽 1">
                <a:extLst>
                  <a:ext uri="{FF2B5EF4-FFF2-40B4-BE49-F238E27FC236}">
                    <a16:creationId xmlns:a16="http://schemas.microsoft.com/office/drawing/2014/main" id="{3C8E11AB-B2EF-4DFF-8CB2-6CACB15ECF8C}"/>
                  </a:ext>
                </a:extLst>
              </p:cNvPr>
              <p:cNvGrpSpPr/>
              <p:nvPr/>
            </p:nvGrpSpPr>
            <p:grpSpPr>
              <a:xfrm>
                <a:off x="1039263" y="7223270"/>
                <a:ext cx="1207627" cy="198368"/>
                <a:chOff x="708344" y="6613232"/>
                <a:chExt cx="1793275" cy="294568"/>
              </a:xfrm>
            </p:grpSpPr>
            <p:sp>
              <p:nvSpPr>
                <p:cNvPr id="65" name="자유형: 도형 4">
                  <a:extLst>
                    <a:ext uri="{FF2B5EF4-FFF2-40B4-BE49-F238E27FC236}">
                      <a16:creationId xmlns:a16="http://schemas.microsoft.com/office/drawing/2014/main" id="{FB69BD07-E392-4046-B267-89720056F2BC}"/>
                    </a:ext>
                  </a:extLst>
                </p:cNvPr>
                <p:cNvSpPr/>
                <p:nvPr/>
              </p:nvSpPr>
              <p:spPr>
                <a:xfrm>
                  <a:off x="1267541" y="6699576"/>
                  <a:ext cx="190897" cy="202938"/>
                </a:xfrm>
                <a:custGeom>
                  <a:avLst/>
                  <a:gdLst>
                    <a:gd name="connsiteX0" fmla="*/ 142439 w 190897"/>
                    <a:gd name="connsiteY0" fmla="*/ 0 h 202938"/>
                    <a:gd name="connsiteX1" fmla="*/ 95449 w 190897"/>
                    <a:gd name="connsiteY1" fmla="*/ 156536 h 202938"/>
                    <a:gd name="connsiteX2" fmla="*/ 48459 w 190897"/>
                    <a:gd name="connsiteY2" fmla="*/ 0 h 202938"/>
                    <a:gd name="connsiteX3" fmla="*/ 0 w 190897"/>
                    <a:gd name="connsiteY3" fmla="*/ 0 h 202938"/>
                    <a:gd name="connsiteX4" fmla="*/ 61087 w 190897"/>
                    <a:gd name="connsiteY4" fmla="*/ 202938 h 202938"/>
                    <a:gd name="connsiteX5" fmla="*/ 129810 w 190897"/>
                    <a:gd name="connsiteY5" fmla="*/ 202938 h 202938"/>
                    <a:gd name="connsiteX6" fmla="*/ 190897 w 190897"/>
                    <a:gd name="connsiteY6" fmla="*/ 0 h 202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0897" h="202938">
                      <a:moveTo>
                        <a:pt x="142439" y="0"/>
                      </a:moveTo>
                      <a:lnTo>
                        <a:pt x="95449" y="156536"/>
                      </a:lnTo>
                      <a:lnTo>
                        <a:pt x="48459" y="0"/>
                      </a:lnTo>
                      <a:lnTo>
                        <a:pt x="0" y="0"/>
                      </a:lnTo>
                      <a:lnTo>
                        <a:pt x="61087" y="202938"/>
                      </a:lnTo>
                      <a:lnTo>
                        <a:pt x="129810" y="202938"/>
                      </a:lnTo>
                      <a:lnTo>
                        <a:pt x="190897" y="0"/>
                      </a:lnTo>
                      <a:close/>
                    </a:path>
                  </a:pathLst>
                </a:custGeom>
                <a:solidFill>
                  <a:srgbClr val="C00C3F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79" name="자유형: 도형 5">
                  <a:extLst>
                    <a:ext uri="{FF2B5EF4-FFF2-40B4-BE49-F238E27FC236}">
                      <a16:creationId xmlns:a16="http://schemas.microsoft.com/office/drawing/2014/main" id="{08F6018D-EB23-41BB-95E7-8EF436BC533F}"/>
                    </a:ext>
                  </a:extLst>
                </p:cNvPr>
                <p:cNvSpPr/>
                <p:nvPr/>
              </p:nvSpPr>
              <p:spPr>
                <a:xfrm>
                  <a:off x="911003" y="6699576"/>
                  <a:ext cx="149193" cy="203232"/>
                </a:xfrm>
                <a:custGeom>
                  <a:avLst/>
                  <a:gdLst>
                    <a:gd name="connsiteX0" fmla="*/ 149194 w 149193"/>
                    <a:gd name="connsiteY0" fmla="*/ 37005 h 203232"/>
                    <a:gd name="connsiteX1" fmla="*/ 149194 w 149193"/>
                    <a:gd name="connsiteY1" fmla="*/ 0 h 203232"/>
                    <a:gd name="connsiteX2" fmla="*/ 27607 w 149193"/>
                    <a:gd name="connsiteY2" fmla="*/ 0 h 203232"/>
                    <a:gd name="connsiteX3" fmla="*/ 0 w 149193"/>
                    <a:gd name="connsiteY3" fmla="*/ 27607 h 203232"/>
                    <a:gd name="connsiteX4" fmla="*/ 0 w 149193"/>
                    <a:gd name="connsiteY4" fmla="*/ 175625 h 203232"/>
                    <a:gd name="connsiteX5" fmla="*/ 27607 w 149193"/>
                    <a:gd name="connsiteY5" fmla="*/ 203232 h 203232"/>
                    <a:gd name="connsiteX6" fmla="*/ 149194 w 149193"/>
                    <a:gd name="connsiteY6" fmla="*/ 203232 h 203232"/>
                    <a:gd name="connsiteX7" fmla="*/ 149194 w 149193"/>
                    <a:gd name="connsiteY7" fmla="*/ 166227 h 203232"/>
                    <a:gd name="connsiteX8" fmla="*/ 46696 w 149193"/>
                    <a:gd name="connsiteY8" fmla="*/ 166227 h 203232"/>
                    <a:gd name="connsiteX9" fmla="*/ 46696 w 149193"/>
                    <a:gd name="connsiteY9" fmla="*/ 120118 h 203232"/>
                    <a:gd name="connsiteX10" fmla="*/ 149194 w 149193"/>
                    <a:gd name="connsiteY10" fmla="*/ 120118 h 203232"/>
                    <a:gd name="connsiteX11" fmla="*/ 149194 w 149193"/>
                    <a:gd name="connsiteY11" fmla="*/ 83114 h 203232"/>
                    <a:gd name="connsiteX12" fmla="*/ 46696 w 149193"/>
                    <a:gd name="connsiteY12" fmla="*/ 83114 h 203232"/>
                    <a:gd name="connsiteX13" fmla="*/ 46696 w 149193"/>
                    <a:gd name="connsiteY13" fmla="*/ 37005 h 203232"/>
                    <a:gd name="connsiteX14" fmla="*/ 149194 w 149193"/>
                    <a:gd name="connsiteY14" fmla="*/ 37005 h 203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9193" h="203232">
                      <a:moveTo>
                        <a:pt x="149194" y="37005"/>
                      </a:moveTo>
                      <a:lnTo>
                        <a:pt x="149194" y="0"/>
                      </a:lnTo>
                      <a:lnTo>
                        <a:pt x="27607" y="0"/>
                      </a:lnTo>
                      <a:cubicBezTo>
                        <a:pt x="12335" y="0"/>
                        <a:pt x="0" y="12335"/>
                        <a:pt x="0" y="27607"/>
                      </a:cubicBezTo>
                      <a:lnTo>
                        <a:pt x="0" y="175625"/>
                      </a:lnTo>
                      <a:cubicBezTo>
                        <a:pt x="0" y="190897"/>
                        <a:pt x="12335" y="203232"/>
                        <a:pt x="27607" y="203232"/>
                      </a:cubicBezTo>
                      <a:lnTo>
                        <a:pt x="149194" y="203232"/>
                      </a:lnTo>
                      <a:lnTo>
                        <a:pt x="149194" y="166227"/>
                      </a:lnTo>
                      <a:lnTo>
                        <a:pt x="46696" y="166227"/>
                      </a:lnTo>
                      <a:lnTo>
                        <a:pt x="46696" y="120118"/>
                      </a:lnTo>
                      <a:lnTo>
                        <a:pt x="149194" y="120118"/>
                      </a:lnTo>
                      <a:lnTo>
                        <a:pt x="149194" y="83114"/>
                      </a:lnTo>
                      <a:lnTo>
                        <a:pt x="46696" y="83114"/>
                      </a:lnTo>
                      <a:lnTo>
                        <a:pt x="46696" y="37005"/>
                      </a:lnTo>
                      <a:lnTo>
                        <a:pt x="149194" y="37005"/>
                      </a:lnTo>
                      <a:close/>
                    </a:path>
                  </a:pathLst>
                </a:custGeom>
                <a:solidFill>
                  <a:srgbClr val="C00C3F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0" name="자유형: 도형 6">
                  <a:extLst>
                    <a:ext uri="{FF2B5EF4-FFF2-40B4-BE49-F238E27FC236}">
                      <a16:creationId xmlns:a16="http://schemas.microsoft.com/office/drawing/2014/main" id="{2F2F49D6-03C6-4675-8662-8125D68E537F}"/>
                    </a:ext>
                  </a:extLst>
                </p:cNvPr>
                <p:cNvSpPr/>
                <p:nvPr/>
              </p:nvSpPr>
              <p:spPr>
                <a:xfrm>
                  <a:off x="1476060" y="6699576"/>
                  <a:ext cx="149193" cy="203232"/>
                </a:xfrm>
                <a:custGeom>
                  <a:avLst/>
                  <a:gdLst>
                    <a:gd name="connsiteX0" fmla="*/ 149194 w 149193"/>
                    <a:gd name="connsiteY0" fmla="*/ 37005 h 203232"/>
                    <a:gd name="connsiteX1" fmla="*/ 149194 w 149193"/>
                    <a:gd name="connsiteY1" fmla="*/ 0 h 203232"/>
                    <a:gd name="connsiteX2" fmla="*/ 27607 w 149193"/>
                    <a:gd name="connsiteY2" fmla="*/ 0 h 203232"/>
                    <a:gd name="connsiteX3" fmla="*/ 0 w 149193"/>
                    <a:gd name="connsiteY3" fmla="*/ 27607 h 203232"/>
                    <a:gd name="connsiteX4" fmla="*/ 0 w 149193"/>
                    <a:gd name="connsiteY4" fmla="*/ 175625 h 203232"/>
                    <a:gd name="connsiteX5" fmla="*/ 27607 w 149193"/>
                    <a:gd name="connsiteY5" fmla="*/ 203232 h 203232"/>
                    <a:gd name="connsiteX6" fmla="*/ 149194 w 149193"/>
                    <a:gd name="connsiteY6" fmla="*/ 203232 h 203232"/>
                    <a:gd name="connsiteX7" fmla="*/ 149194 w 149193"/>
                    <a:gd name="connsiteY7" fmla="*/ 166227 h 203232"/>
                    <a:gd name="connsiteX8" fmla="*/ 46696 w 149193"/>
                    <a:gd name="connsiteY8" fmla="*/ 166227 h 203232"/>
                    <a:gd name="connsiteX9" fmla="*/ 46696 w 149193"/>
                    <a:gd name="connsiteY9" fmla="*/ 120118 h 203232"/>
                    <a:gd name="connsiteX10" fmla="*/ 149194 w 149193"/>
                    <a:gd name="connsiteY10" fmla="*/ 120118 h 203232"/>
                    <a:gd name="connsiteX11" fmla="*/ 149194 w 149193"/>
                    <a:gd name="connsiteY11" fmla="*/ 83114 h 203232"/>
                    <a:gd name="connsiteX12" fmla="*/ 46696 w 149193"/>
                    <a:gd name="connsiteY12" fmla="*/ 83114 h 203232"/>
                    <a:gd name="connsiteX13" fmla="*/ 46696 w 149193"/>
                    <a:gd name="connsiteY13" fmla="*/ 37005 h 203232"/>
                    <a:gd name="connsiteX14" fmla="*/ 149194 w 149193"/>
                    <a:gd name="connsiteY14" fmla="*/ 37005 h 203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9193" h="203232">
                      <a:moveTo>
                        <a:pt x="149194" y="37005"/>
                      </a:moveTo>
                      <a:lnTo>
                        <a:pt x="149194" y="0"/>
                      </a:lnTo>
                      <a:lnTo>
                        <a:pt x="27607" y="0"/>
                      </a:lnTo>
                      <a:cubicBezTo>
                        <a:pt x="12335" y="0"/>
                        <a:pt x="0" y="12335"/>
                        <a:pt x="0" y="27607"/>
                      </a:cubicBezTo>
                      <a:lnTo>
                        <a:pt x="0" y="175625"/>
                      </a:lnTo>
                      <a:cubicBezTo>
                        <a:pt x="0" y="190897"/>
                        <a:pt x="12335" y="203232"/>
                        <a:pt x="27607" y="203232"/>
                      </a:cubicBezTo>
                      <a:lnTo>
                        <a:pt x="149194" y="203232"/>
                      </a:lnTo>
                      <a:lnTo>
                        <a:pt x="149194" y="166227"/>
                      </a:lnTo>
                      <a:lnTo>
                        <a:pt x="46696" y="166227"/>
                      </a:lnTo>
                      <a:lnTo>
                        <a:pt x="46696" y="120118"/>
                      </a:lnTo>
                      <a:lnTo>
                        <a:pt x="149194" y="120118"/>
                      </a:lnTo>
                      <a:lnTo>
                        <a:pt x="149194" y="83114"/>
                      </a:lnTo>
                      <a:lnTo>
                        <a:pt x="46696" y="83114"/>
                      </a:lnTo>
                      <a:lnTo>
                        <a:pt x="46696" y="37005"/>
                      </a:lnTo>
                      <a:lnTo>
                        <a:pt x="149194" y="37005"/>
                      </a:lnTo>
                      <a:close/>
                    </a:path>
                  </a:pathLst>
                </a:custGeom>
                <a:solidFill>
                  <a:srgbClr val="C00C3F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1" name="자유형: 도형 7">
                  <a:extLst>
                    <a:ext uri="{FF2B5EF4-FFF2-40B4-BE49-F238E27FC236}">
                      <a16:creationId xmlns:a16="http://schemas.microsoft.com/office/drawing/2014/main" id="{71EA6BA2-1BA9-4BCA-9FD5-7208EC0603FF}"/>
                    </a:ext>
                  </a:extLst>
                </p:cNvPr>
                <p:cNvSpPr/>
                <p:nvPr/>
              </p:nvSpPr>
              <p:spPr>
                <a:xfrm>
                  <a:off x="2087812" y="6699576"/>
                  <a:ext cx="149193" cy="203232"/>
                </a:xfrm>
                <a:custGeom>
                  <a:avLst/>
                  <a:gdLst>
                    <a:gd name="connsiteX0" fmla="*/ 149194 w 149193"/>
                    <a:gd name="connsiteY0" fmla="*/ 37005 h 203232"/>
                    <a:gd name="connsiteX1" fmla="*/ 149194 w 149193"/>
                    <a:gd name="connsiteY1" fmla="*/ 0 h 203232"/>
                    <a:gd name="connsiteX2" fmla="*/ 27607 w 149193"/>
                    <a:gd name="connsiteY2" fmla="*/ 0 h 203232"/>
                    <a:gd name="connsiteX3" fmla="*/ 0 w 149193"/>
                    <a:gd name="connsiteY3" fmla="*/ 27607 h 203232"/>
                    <a:gd name="connsiteX4" fmla="*/ 0 w 149193"/>
                    <a:gd name="connsiteY4" fmla="*/ 175625 h 203232"/>
                    <a:gd name="connsiteX5" fmla="*/ 27607 w 149193"/>
                    <a:gd name="connsiteY5" fmla="*/ 203232 h 203232"/>
                    <a:gd name="connsiteX6" fmla="*/ 149194 w 149193"/>
                    <a:gd name="connsiteY6" fmla="*/ 203232 h 203232"/>
                    <a:gd name="connsiteX7" fmla="*/ 149194 w 149193"/>
                    <a:gd name="connsiteY7" fmla="*/ 166227 h 203232"/>
                    <a:gd name="connsiteX8" fmla="*/ 46697 w 149193"/>
                    <a:gd name="connsiteY8" fmla="*/ 166227 h 203232"/>
                    <a:gd name="connsiteX9" fmla="*/ 46697 w 149193"/>
                    <a:gd name="connsiteY9" fmla="*/ 120118 h 203232"/>
                    <a:gd name="connsiteX10" fmla="*/ 149194 w 149193"/>
                    <a:gd name="connsiteY10" fmla="*/ 120118 h 203232"/>
                    <a:gd name="connsiteX11" fmla="*/ 149194 w 149193"/>
                    <a:gd name="connsiteY11" fmla="*/ 83114 h 203232"/>
                    <a:gd name="connsiteX12" fmla="*/ 46697 w 149193"/>
                    <a:gd name="connsiteY12" fmla="*/ 83114 h 203232"/>
                    <a:gd name="connsiteX13" fmla="*/ 46697 w 149193"/>
                    <a:gd name="connsiteY13" fmla="*/ 37005 h 203232"/>
                    <a:gd name="connsiteX14" fmla="*/ 149194 w 149193"/>
                    <a:gd name="connsiteY14" fmla="*/ 37005 h 203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9193" h="203232">
                      <a:moveTo>
                        <a:pt x="149194" y="37005"/>
                      </a:moveTo>
                      <a:lnTo>
                        <a:pt x="149194" y="0"/>
                      </a:lnTo>
                      <a:lnTo>
                        <a:pt x="27607" y="0"/>
                      </a:lnTo>
                      <a:cubicBezTo>
                        <a:pt x="12335" y="0"/>
                        <a:pt x="0" y="12335"/>
                        <a:pt x="0" y="27607"/>
                      </a:cubicBezTo>
                      <a:lnTo>
                        <a:pt x="0" y="175625"/>
                      </a:lnTo>
                      <a:cubicBezTo>
                        <a:pt x="0" y="190897"/>
                        <a:pt x="12335" y="203232"/>
                        <a:pt x="27607" y="203232"/>
                      </a:cubicBezTo>
                      <a:lnTo>
                        <a:pt x="149194" y="203232"/>
                      </a:lnTo>
                      <a:lnTo>
                        <a:pt x="149194" y="166227"/>
                      </a:lnTo>
                      <a:lnTo>
                        <a:pt x="46697" y="166227"/>
                      </a:lnTo>
                      <a:lnTo>
                        <a:pt x="46697" y="120118"/>
                      </a:lnTo>
                      <a:lnTo>
                        <a:pt x="149194" y="120118"/>
                      </a:lnTo>
                      <a:lnTo>
                        <a:pt x="149194" y="83114"/>
                      </a:lnTo>
                      <a:lnTo>
                        <a:pt x="46697" y="83114"/>
                      </a:lnTo>
                      <a:lnTo>
                        <a:pt x="46697" y="37005"/>
                      </a:lnTo>
                      <a:lnTo>
                        <a:pt x="149194" y="37005"/>
                      </a:lnTo>
                      <a:close/>
                    </a:path>
                  </a:pathLst>
                </a:custGeom>
                <a:solidFill>
                  <a:srgbClr val="6D6E71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2" name="자유형: 도형 8">
                  <a:extLst>
                    <a:ext uri="{FF2B5EF4-FFF2-40B4-BE49-F238E27FC236}">
                      <a16:creationId xmlns:a16="http://schemas.microsoft.com/office/drawing/2014/main" id="{943D4A39-2A8E-4455-80C9-3A73EC1F1FB4}"/>
                    </a:ext>
                  </a:extLst>
                </p:cNvPr>
                <p:cNvSpPr/>
                <p:nvPr/>
              </p:nvSpPr>
              <p:spPr>
                <a:xfrm>
                  <a:off x="1094852" y="6699869"/>
                  <a:ext cx="182086" cy="203232"/>
                </a:xfrm>
                <a:custGeom>
                  <a:avLst/>
                  <a:gdLst>
                    <a:gd name="connsiteX0" fmla="*/ 126580 w 182086"/>
                    <a:gd name="connsiteY0" fmla="*/ 112189 h 203232"/>
                    <a:gd name="connsiteX1" fmla="*/ 163584 w 182086"/>
                    <a:gd name="connsiteY1" fmla="*/ 56975 h 203232"/>
                    <a:gd name="connsiteX2" fmla="*/ 129810 w 182086"/>
                    <a:gd name="connsiteY2" fmla="*/ 4699 h 203232"/>
                    <a:gd name="connsiteX3" fmla="*/ 91337 w 182086"/>
                    <a:gd name="connsiteY3" fmla="*/ 0 h 203232"/>
                    <a:gd name="connsiteX4" fmla="*/ 27607 w 182086"/>
                    <a:gd name="connsiteY4" fmla="*/ 0 h 203232"/>
                    <a:gd name="connsiteX5" fmla="*/ 0 w 182086"/>
                    <a:gd name="connsiteY5" fmla="*/ 27607 h 203232"/>
                    <a:gd name="connsiteX6" fmla="*/ 0 w 182086"/>
                    <a:gd name="connsiteY6" fmla="*/ 203232 h 203232"/>
                    <a:gd name="connsiteX7" fmla="*/ 46696 w 182086"/>
                    <a:gd name="connsiteY7" fmla="*/ 203232 h 203232"/>
                    <a:gd name="connsiteX8" fmla="*/ 46696 w 182086"/>
                    <a:gd name="connsiteY8" fmla="*/ 36711 h 203232"/>
                    <a:gd name="connsiteX9" fmla="*/ 91043 w 182086"/>
                    <a:gd name="connsiteY9" fmla="*/ 36711 h 203232"/>
                    <a:gd name="connsiteX10" fmla="*/ 117769 w 182086"/>
                    <a:gd name="connsiteY10" fmla="*/ 60500 h 203232"/>
                    <a:gd name="connsiteX11" fmla="*/ 89281 w 182086"/>
                    <a:gd name="connsiteY11" fmla="*/ 82820 h 203232"/>
                    <a:gd name="connsiteX12" fmla="*/ 59031 w 182086"/>
                    <a:gd name="connsiteY12" fmla="*/ 82820 h 203232"/>
                    <a:gd name="connsiteX13" fmla="*/ 131572 w 182086"/>
                    <a:gd name="connsiteY13" fmla="*/ 202645 h 203232"/>
                    <a:gd name="connsiteX14" fmla="*/ 182087 w 182086"/>
                    <a:gd name="connsiteY14" fmla="*/ 202645 h 203232"/>
                    <a:gd name="connsiteX15" fmla="*/ 126580 w 182086"/>
                    <a:gd name="connsiteY15" fmla="*/ 112189 h 203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2086" h="203232">
                      <a:moveTo>
                        <a:pt x="126580" y="112189"/>
                      </a:moveTo>
                      <a:cubicBezTo>
                        <a:pt x="167109" y="98679"/>
                        <a:pt x="163584" y="56975"/>
                        <a:pt x="163584" y="56975"/>
                      </a:cubicBezTo>
                      <a:cubicBezTo>
                        <a:pt x="162703" y="26726"/>
                        <a:pt x="142145" y="10279"/>
                        <a:pt x="129810" y="4699"/>
                      </a:cubicBezTo>
                      <a:cubicBezTo>
                        <a:pt x="119237" y="0"/>
                        <a:pt x="108077" y="0"/>
                        <a:pt x="91337" y="0"/>
                      </a:cubicBezTo>
                      <a:lnTo>
                        <a:pt x="27607" y="0"/>
                      </a:lnTo>
                      <a:cubicBezTo>
                        <a:pt x="12335" y="0"/>
                        <a:pt x="0" y="12335"/>
                        <a:pt x="0" y="27607"/>
                      </a:cubicBezTo>
                      <a:lnTo>
                        <a:pt x="0" y="203232"/>
                      </a:lnTo>
                      <a:lnTo>
                        <a:pt x="46696" y="203232"/>
                      </a:lnTo>
                      <a:lnTo>
                        <a:pt x="46696" y="36711"/>
                      </a:lnTo>
                      <a:lnTo>
                        <a:pt x="91043" y="36711"/>
                      </a:lnTo>
                      <a:cubicBezTo>
                        <a:pt x="109839" y="36711"/>
                        <a:pt x="117769" y="45815"/>
                        <a:pt x="117769" y="60500"/>
                      </a:cubicBezTo>
                      <a:cubicBezTo>
                        <a:pt x="117769" y="75772"/>
                        <a:pt x="108077" y="82820"/>
                        <a:pt x="89281" y="82820"/>
                      </a:cubicBezTo>
                      <a:lnTo>
                        <a:pt x="59031" y="82820"/>
                      </a:lnTo>
                      <a:lnTo>
                        <a:pt x="131572" y="202645"/>
                      </a:lnTo>
                      <a:lnTo>
                        <a:pt x="182087" y="202645"/>
                      </a:lnTo>
                      <a:lnTo>
                        <a:pt x="126580" y="112189"/>
                      </a:lnTo>
                      <a:close/>
                    </a:path>
                  </a:pathLst>
                </a:custGeom>
                <a:solidFill>
                  <a:srgbClr val="C00C3F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3" name="자유형: 도형 9">
                  <a:extLst>
                    <a:ext uri="{FF2B5EF4-FFF2-40B4-BE49-F238E27FC236}">
                      <a16:creationId xmlns:a16="http://schemas.microsoft.com/office/drawing/2014/main" id="{6C8D7A18-47E9-4ABE-AE83-2DC30F453146}"/>
                    </a:ext>
                  </a:extLst>
                </p:cNvPr>
                <p:cNvSpPr/>
                <p:nvPr/>
              </p:nvSpPr>
              <p:spPr>
                <a:xfrm>
                  <a:off x="708344" y="6698988"/>
                  <a:ext cx="169766" cy="203525"/>
                </a:xfrm>
                <a:custGeom>
                  <a:avLst/>
                  <a:gdLst>
                    <a:gd name="connsiteX0" fmla="*/ 169767 w 169766"/>
                    <a:gd name="connsiteY0" fmla="*/ 84288 h 203525"/>
                    <a:gd name="connsiteX1" fmla="*/ 169767 w 169766"/>
                    <a:gd name="connsiteY1" fmla="*/ 44053 h 203525"/>
                    <a:gd name="connsiteX2" fmla="*/ 143628 w 169766"/>
                    <a:gd name="connsiteY2" fmla="*/ 4699 h 203525"/>
                    <a:gd name="connsiteX3" fmla="*/ 84303 w 169766"/>
                    <a:gd name="connsiteY3" fmla="*/ 0 h 203525"/>
                    <a:gd name="connsiteX4" fmla="*/ 40250 w 169766"/>
                    <a:gd name="connsiteY4" fmla="*/ 1762 h 203525"/>
                    <a:gd name="connsiteX5" fmla="*/ 15 w 169766"/>
                    <a:gd name="connsiteY5" fmla="*/ 51983 h 203525"/>
                    <a:gd name="connsiteX6" fmla="*/ 25272 w 169766"/>
                    <a:gd name="connsiteY6" fmla="*/ 99267 h 203525"/>
                    <a:gd name="connsiteX7" fmla="*/ 25272 w 169766"/>
                    <a:gd name="connsiteY7" fmla="*/ 99267 h 203525"/>
                    <a:gd name="connsiteX8" fmla="*/ 116022 w 169766"/>
                    <a:gd name="connsiteY8" fmla="*/ 167402 h 203525"/>
                    <a:gd name="connsiteX9" fmla="*/ 116022 w 169766"/>
                    <a:gd name="connsiteY9" fmla="*/ 167402 h 203525"/>
                    <a:gd name="connsiteX10" fmla="*/ 123070 w 169766"/>
                    <a:gd name="connsiteY10" fmla="*/ 182968 h 203525"/>
                    <a:gd name="connsiteX11" fmla="*/ 123070 w 169766"/>
                    <a:gd name="connsiteY11" fmla="*/ 182968 h 203525"/>
                    <a:gd name="connsiteX12" fmla="*/ 123070 w 169766"/>
                    <a:gd name="connsiteY12" fmla="*/ 203526 h 203525"/>
                    <a:gd name="connsiteX13" fmla="*/ 169767 w 169766"/>
                    <a:gd name="connsiteY13" fmla="*/ 203526 h 203525"/>
                    <a:gd name="connsiteX14" fmla="*/ 169767 w 169766"/>
                    <a:gd name="connsiteY14" fmla="*/ 182087 h 203525"/>
                    <a:gd name="connsiteX15" fmla="*/ 169767 w 169766"/>
                    <a:gd name="connsiteY15" fmla="*/ 182087 h 203525"/>
                    <a:gd name="connsiteX16" fmla="*/ 148621 w 169766"/>
                    <a:gd name="connsiteY16" fmla="*/ 136859 h 203525"/>
                    <a:gd name="connsiteX17" fmla="*/ 148621 w 169766"/>
                    <a:gd name="connsiteY17" fmla="*/ 136859 h 203525"/>
                    <a:gd name="connsiteX18" fmla="*/ 55228 w 169766"/>
                    <a:gd name="connsiteY18" fmla="*/ 66961 h 203525"/>
                    <a:gd name="connsiteX19" fmla="*/ 48473 w 169766"/>
                    <a:gd name="connsiteY19" fmla="*/ 52570 h 203525"/>
                    <a:gd name="connsiteX20" fmla="*/ 59927 w 169766"/>
                    <a:gd name="connsiteY20" fmla="*/ 38767 h 203525"/>
                    <a:gd name="connsiteX21" fmla="*/ 74318 w 169766"/>
                    <a:gd name="connsiteY21" fmla="*/ 37592 h 203525"/>
                    <a:gd name="connsiteX22" fmla="*/ 96638 w 169766"/>
                    <a:gd name="connsiteY22" fmla="*/ 37592 h 203525"/>
                    <a:gd name="connsiteX23" fmla="*/ 114847 w 169766"/>
                    <a:gd name="connsiteY23" fmla="*/ 39942 h 203525"/>
                    <a:gd name="connsiteX24" fmla="*/ 114847 w 169766"/>
                    <a:gd name="connsiteY24" fmla="*/ 39942 h 203525"/>
                    <a:gd name="connsiteX25" fmla="*/ 123070 w 169766"/>
                    <a:gd name="connsiteY25" fmla="*/ 52864 h 203525"/>
                    <a:gd name="connsiteX26" fmla="*/ 123070 w 169766"/>
                    <a:gd name="connsiteY26" fmla="*/ 83995 h 203525"/>
                    <a:gd name="connsiteX27" fmla="*/ 169767 w 169766"/>
                    <a:gd name="connsiteY27" fmla="*/ 83995 h 20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69766" h="203525">
                      <a:moveTo>
                        <a:pt x="169767" y="84288"/>
                      </a:moveTo>
                      <a:lnTo>
                        <a:pt x="169767" y="44053"/>
                      </a:lnTo>
                      <a:cubicBezTo>
                        <a:pt x="169767" y="30544"/>
                        <a:pt x="163893" y="14097"/>
                        <a:pt x="143628" y="4699"/>
                      </a:cubicBezTo>
                      <a:cubicBezTo>
                        <a:pt x="135111" y="881"/>
                        <a:pt x="107798" y="0"/>
                        <a:pt x="84303" y="0"/>
                      </a:cubicBezTo>
                      <a:cubicBezTo>
                        <a:pt x="69913" y="0"/>
                        <a:pt x="52585" y="0"/>
                        <a:pt x="40250" y="1762"/>
                      </a:cubicBezTo>
                      <a:cubicBezTo>
                        <a:pt x="16461" y="4993"/>
                        <a:pt x="-573" y="24082"/>
                        <a:pt x="15" y="51983"/>
                      </a:cubicBezTo>
                      <a:cubicBezTo>
                        <a:pt x="602" y="73128"/>
                        <a:pt x="12056" y="88400"/>
                        <a:pt x="25272" y="99267"/>
                      </a:cubicBezTo>
                      <a:lnTo>
                        <a:pt x="25272" y="99267"/>
                      </a:lnTo>
                      <a:lnTo>
                        <a:pt x="116022" y="167402"/>
                      </a:lnTo>
                      <a:lnTo>
                        <a:pt x="116022" y="167402"/>
                      </a:lnTo>
                      <a:cubicBezTo>
                        <a:pt x="120133" y="170633"/>
                        <a:pt x="123070" y="174744"/>
                        <a:pt x="123070" y="182968"/>
                      </a:cubicBezTo>
                      <a:lnTo>
                        <a:pt x="123070" y="182968"/>
                      </a:lnTo>
                      <a:lnTo>
                        <a:pt x="123070" y="203526"/>
                      </a:lnTo>
                      <a:lnTo>
                        <a:pt x="169767" y="203526"/>
                      </a:lnTo>
                      <a:lnTo>
                        <a:pt x="169767" y="182087"/>
                      </a:lnTo>
                      <a:lnTo>
                        <a:pt x="169767" y="182087"/>
                      </a:lnTo>
                      <a:cubicBezTo>
                        <a:pt x="169767" y="163878"/>
                        <a:pt x="161837" y="147725"/>
                        <a:pt x="148621" y="136859"/>
                      </a:cubicBezTo>
                      <a:lnTo>
                        <a:pt x="148621" y="136859"/>
                      </a:lnTo>
                      <a:lnTo>
                        <a:pt x="55228" y="66961"/>
                      </a:lnTo>
                      <a:cubicBezTo>
                        <a:pt x="51116" y="63730"/>
                        <a:pt x="48473" y="59325"/>
                        <a:pt x="48473" y="52570"/>
                      </a:cubicBezTo>
                      <a:cubicBezTo>
                        <a:pt x="48473" y="52570"/>
                        <a:pt x="48180" y="41116"/>
                        <a:pt x="59927" y="38767"/>
                      </a:cubicBezTo>
                      <a:cubicBezTo>
                        <a:pt x="66682" y="37592"/>
                        <a:pt x="74318" y="37592"/>
                        <a:pt x="74318" y="37592"/>
                      </a:cubicBezTo>
                      <a:lnTo>
                        <a:pt x="96638" y="37592"/>
                      </a:lnTo>
                      <a:cubicBezTo>
                        <a:pt x="110735" y="37886"/>
                        <a:pt x="114847" y="39942"/>
                        <a:pt x="114847" y="39942"/>
                      </a:cubicBezTo>
                      <a:lnTo>
                        <a:pt x="114847" y="39942"/>
                      </a:lnTo>
                      <a:cubicBezTo>
                        <a:pt x="119840" y="42291"/>
                        <a:pt x="122776" y="46990"/>
                        <a:pt x="123070" y="52864"/>
                      </a:cubicBezTo>
                      <a:lnTo>
                        <a:pt x="123070" y="83995"/>
                      </a:lnTo>
                      <a:lnTo>
                        <a:pt x="169767" y="83995"/>
                      </a:lnTo>
                      <a:close/>
                    </a:path>
                  </a:pathLst>
                </a:custGeom>
                <a:solidFill>
                  <a:srgbClr val="C00C3F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4" name="자유형: 도형 10">
                  <a:extLst>
                    <a:ext uri="{FF2B5EF4-FFF2-40B4-BE49-F238E27FC236}">
                      <a16:creationId xmlns:a16="http://schemas.microsoft.com/office/drawing/2014/main" id="{C4B2C9E9-A686-4E91-BA2E-C3B4F5BD03C5}"/>
                    </a:ext>
                  </a:extLst>
                </p:cNvPr>
                <p:cNvSpPr/>
                <p:nvPr/>
              </p:nvSpPr>
              <p:spPr>
                <a:xfrm>
                  <a:off x="1653741" y="6694583"/>
                  <a:ext cx="209105" cy="213217"/>
                </a:xfrm>
                <a:custGeom>
                  <a:avLst/>
                  <a:gdLst>
                    <a:gd name="connsiteX0" fmla="*/ 104553 w 209105"/>
                    <a:gd name="connsiteY0" fmla="*/ 0 h 213217"/>
                    <a:gd name="connsiteX1" fmla="*/ 0 w 209105"/>
                    <a:gd name="connsiteY1" fmla="*/ 106609 h 213217"/>
                    <a:gd name="connsiteX2" fmla="*/ 104553 w 209105"/>
                    <a:gd name="connsiteY2" fmla="*/ 213218 h 213217"/>
                    <a:gd name="connsiteX3" fmla="*/ 209106 w 209105"/>
                    <a:gd name="connsiteY3" fmla="*/ 106609 h 213217"/>
                    <a:gd name="connsiteX4" fmla="*/ 104553 w 209105"/>
                    <a:gd name="connsiteY4" fmla="*/ 0 h 213217"/>
                    <a:gd name="connsiteX5" fmla="*/ 104553 w 209105"/>
                    <a:gd name="connsiteY5" fmla="*/ 169164 h 213217"/>
                    <a:gd name="connsiteX6" fmla="*/ 47284 w 209105"/>
                    <a:gd name="connsiteY6" fmla="*/ 106315 h 213217"/>
                    <a:gd name="connsiteX7" fmla="*/ 104553 w 209105"/>
                    <a:gd name="connsiteY7" fmla="*/ 43466 h 213217"/>
                    <a:gd name="connsiteX8" fmla="*/ 161822 w 209105"/>
                    <a:gd name="connsiteY8" fmla="*/ 106315 h 213217"/>
                    <a:gd name="connsiteX9" fmla="*/ 104553 w 209105"/>
                    <a:gd name="connsiteY9" fmla="*/ 169164 h 213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9105" h="213217">
                      <a:moveTo>
                        <a:pt x="104553" y="0"/>
                      </a:moveTo>
                      <a:cubicBezTo>
                        <a:pt x="46990" y="0"/>
                        <a:pt x="0" y="47871"/>
                        <a:pt x="0" y="106609"/>
                      </a:cubicBezTo>
                      <a:cubicBezTo>
                        <a:pt x="0" y="165346"/>
                        <a:pt x="46696" y="213218"/>
                        <a:pt x="104553" y="213218"/>
                      </a:cubicBezTo>
                      <a:cubicBezTo>
                        <a:pt x="162116" y="213218"/>
                        <a:pt x="209106" y="165346"/>
                        <a:pt x="209106" y="106609"/>
                      </a:cubicBezTo>
                      <a:cubicBezTo>
                        <a:pt x="209106" y="47871"/>
                        <a:pt x="162410" y="0"/>
                        <a:pt x="104553" y="0"/>
                      </a:cubicBezTo>
                      <a:close/>
                      <a:moveTo>
                        <a:pt x="104553" y="169164"/>
                      </a:moveTo>
                      <a:cubicBezTo>
                        <a:pt x="72835" y="169164"/>
                        <a:pt x="47284" y="140970"/>
                        <a:pt x="47284" y="106315"/>
                      </a:cubicBezTo>
                      <a:cubicBezTo>
                        <a:pt x="47284" y="71660"/>
                        <a:pt x="72835" y="43466"/>
                        <a:pt x="104553" y="43466"/>
                      </a:cubicBezTo>
                      <a:cubicBezTo>
                        <a:pt x="136271" y="43466"/>
                        <a:pt x="161822" y="71660"/>
                        <a:pt x="161822" y="106315"/>
                      </a:cubicBezTo>
                      <a:cubicBezTo>
                        <a:pt x="162116" y="141264"/>
                        <a:pt x="136271" y="169164"/>
                        <a:pt x="104553" y="169164"/>
                      </a:cubicBezTo>
                      <a:close/>
                    </a:path>
                  </a:pathLst>
                </a:custGeom>
                <a:solidFill>
                  <a:srgbClr val="6D6E71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5" name="자유형: 도형 12">
                  <a:extLst>
                    <a:ext uri="{FF2B5EF4-FFF2-40B4-BE49-F238E27FC236}">
                      <a16:creationId xmlns:a16="http://schemas.microsoft.com/office/drawing/2014/main" id="{2B3AE255-AB7F-4FEC-B762-A2ADE3928E60}"/>
                    </a:ext>
                  </a:extLst>
                </p:cNvPr>
                <p:cNvSpPr/>
                <p:nvPr/>
              </p:nvSpPr>
              <p:spPr>
                <a:xfrm>
                  <a:off x="2241705" y="6613232"/>
                  <a:ext cx="259914" cy="81645"/>
                </a:xfrm>
                <a:custGeom>
                  <a:avLst/>
                  <a:gdLst>
                    <a:gd name="connsiteX0" fmla="*/ 0 w 259914"/>
                    <a:gd name="connsiteY0" fmla="*/ 0 h 81645"/>
                    <a:gd name="connsiteX1" fmla="*/ 259914 w 259914"/>
                    <a:gd name="connsiteY1" fmla="*/ 0 h 81645"/>
                    <a:gd name="connsiteX2" fmla="*/ 259914 w 259914"/>
                    <a:gd name="connsiteY2" fmla="*/ 81645 h 81645"/>
                    <a:gd name="connsiteX3" fmla="*/ 0 w 259914"/>
                    <a:gd name="connsiteY3" fmla="*/ 81645 h 81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9914" h="81645">
                      <a:moveTo>
                        <a:pt x="0" y="0"/>
                      </a:moveTo>
                      <a:lnTo>
                        <a:pt x="259914" y="0"/>
                      </a:lnTo>
                      <a:lnTo>
                        <a:pt x="259914" y="81645"/>
                      </a:lnTo>
                      <a:lnTo>
                        <a:pt x="0" y="81645"/>
                      </a:lnTo>
                      <a:close/>
                    </a:path>
                  </a:pathLst>
                </a:custGeom>
                <a:solidFill>
                  <a:srgbClr val="C00C3F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6" name="자유형: 도형 13">
                  <a:extLst>
                    <a:ext uri="{FF2B5EF4-FFF2-40B4-BE49-F238E27FC236}">
                      <a16:creationId xmlns:a16="http://schemas.microsoft.com/office/drawing/2014/main" id="{10743023-4A7F-4D8F-99CA-46E7B8871732}"/>
                    </a:ext>
                  </a:extLst>
                </p:cNvPr>
                <p:cNvSpPr/>
                <p:nvPr/>
              </p:nvSpPr>
              <p:spPr>
                <a:xfrm>
                  <a:off x="1885461" y="6699576"/>
                  <a:ext cx="168283" cy="202938"/>
                </a:xfrm>
                <a:custGeom>
                  <a:avLst/>
                  <a:gdLst>
                    <a:gd name="connsiteX0" fmla="*/ 121587 w 168283"/>
                    <a:gd name="connsiteY0" fmla="*/ 0 h 202938"/>
                    <a:gd name="connsiteX1" fmla="*/ 121587 w 168283"/>
                    <a:gd name="connsiteY1" fmla="*/ 135390 h 202938"/>
                    <a:gd name="connsiteX2" fmla="*/ 69017 w 168283"/>
                    <a:gd name="connsiteY2" fmla="*/ 13216 h 202938"/>
                    <a:gd name="connsiteX3" fmla="*/ 49340 w 168283"/>
                    <a:gd name="connsiteY3" fmla="*/ 0 h 202938"/>
                    <a:gd name="connsiteX4" fmla="*/ 17915 w 168283"/>
                    <a:gd name="connsiteY4" fmla="*/ 0 h 202938"/>
                    <a:gd name="connsiteX5" fmla="*/ 0 w 168283"/>
                    <a:gd name="connsiteY5" fmla="*/ 17915 h 202938"/>
                    <a:gd name="connsiteX6" fmla="*/ 0 w 168283"/>
                    <a:gd name="connsiteY6" fmla="*/ 202938 h 202938"/>
                    <a:gd name="connsiteX7" fmla="*/ 46696 w 168283"/>
                    <a:gd name="connsiteY7" fmla="*/ 202938 h 202938"/>
                    <a:gd name="connsiteX8" fmla="*/ 46696 w 168283"/>
                    <a:gd name="connsiteY8" fmla="*/ 67548 h 202938"/>
                    <a:gd name="connsiteX9" fmla="*/ 99267 w 168283"/>
                    <a:gd name="connsiteY9" fmla="*/ 189429 h 202938"/>
                    <a:gd name="connsiteX10" fmla="*/ 118944 w 168283"/>
                    <a:gd name="connsiteY10" fmla="*/ 202938 h 202938"/>
                    <a:gd name="connsiteX11" fmla="*/ 150368 w 168283"/>
                    <a:gd name="connsiteY11" fmla="*/ 202938 h 202938"/>
                    <a:gd name="connsiteX12" fmla="*/ 168283 w 168283"/>
                    <a:gd name="connsiteY12" fmla="*/ 185023 h 202938"/>
                    <a:gd name="connsiteX13" fmla="*/ 168283 w 168283"/>
                    <a:gd name="connsiteY13" fmla="*/ 0 h 202938"/>
                    <a:gd name="connsiteX14" fmla="*/ 121587 w 168283"/>
                    <a:gd name="connsiteY14" fmla="*/ 0 h 202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8283" h="202938">
                      <a:moveTo>
                        <a:pt x="121587" y="0"/>
                      </a:moveTo>
                      <a:lnTo>
                        <a:pt x="121587" y="135390"/>
                      </a:lnTo>
                      <a:lnTo>
                        <a:pt x="69017" y="13216"/>
                      </a:lnTo>
                      <a:cubicBezTo>
                        <a:pt x="65199" y="5874"/>
                        <a:pt x="56975" y="294"/>
                        <a:pt x="49340" y="0"/>
                      </a:cubicBezTo>
                      <a:lnTo>
                        <a:pt x="17915" y="0"/>
                      </a:lnTo>
                      <a:cubicBezTo>
                        <a:pt x="7930" y="0"/>
                        <a:pt x="0" y="7930"/>
                        <a:pt x="0" y="17915"/>
                      </a:cubicBezTo>
                      <a:lnTo>
                        <a:pt x="0" y="202938"/>
                      </a:lnTo>
                      <a:lnTo>
                        <a:pt x="46696" y="202938"/>
                      </a:lnTo>
                      <a:lnTo>
                        <a:pt x="46696" y="67548"/>
                      </a:lnTo>
                      <a:lnTo>
                        <a:pt x="99267" y="189429"/>
                      </a:lnTo>
                      <a:cubicBezTo>
                        <a:pt x="102791" y="197065"/>
                        <a:pt x="111014" y="202645"/>
                        <a:pt x="118944" y="202938"/>
                      </a:cubicBezTo>
                      <a:lnTo>
                        <a:pt x="150368" y="202938"/>
                      </a:lnTo>
                      <a:cubicBezTo>
                        <a:pt x="160354" y="202938"/>
                        <a:pt x="168283" y="195009"/>
                        <a:pt x="168283" y="185023"/>
                      </a:cubicBezTo>
                      <a:lnTo>
                        <a:pt x="168283" y="0"/>
                      </a:lnTo>
                      <a:lnTo>
                        <a:pt x="121587" y="0"/>
                      </a:lnTo>
                      <a:close/>
                    </a:path>
                  </a:pathLst>
                </a:custGeom>
                <a:solidFill>
                  <a:srgbClr val="6D6E71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</p:grpSp>
          <p:pic>
            <p:nvPicPr>
              <p:cNvPr id="64" name="Picture 2" descr="C:\Users\JEONGEUM\Desktop\png\52.png">
                <a:extLst>
                  <a:ext uri="{FF2B5EF4-FFF2-40B4-BE49-F238E27FC236}">
                    <a16:creationId xmlns:a16="http://schemas.microsoft.com/office/drawing/2014/main" id="{F991E92E-2976-4317-A621-CA5E437BBD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37736" y="7377113"/>
                <a:ext cx="152877" cy="673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Group 15">
              <a:extLst>
                <a:ext uri="{FF2B5EF4-FFF2-40B4-BE49-F238E27FC236}">
                  <a16:creationId xmlns:a16="http://schemas.microsoft.com/office/drawing/2014/main" id="{34D5F22D-61E3-0C4C-961E-3196535A1252}"/>
                </a:ext>
              </a:extLst>
            </p:cNvPr>
            <p:cNvGrpSpPr/>
            <p:nvPr/>
          </p:nvGrpSpPr>
          <p:grpSpPr>
            <a:xfrm>
              <a:off x="7590731" y="739885"/>
              <a:ext cx="542384" cy="542380"/>
              <a:chOff x="5682756" y="1560287"/>
              <a:chExt cx="826488" cy="826482"/>
            </a:xfrm>
          </p:grpSpPr>
          <p:sp>
            <p:nvSpPr>
              <p:cNvPr id="6" name="Oval 8">
                <a:extLst>
                  <a:ext uri="{FF2B5EF4-FFF2-40B4-BE49-F238E27FC236}">
                    <a16:creationId xmlns:a16="http://schemas.microsoft.com/office/drawing/2014/main" id="{A4531311-EFBC-2C7D-1872-72858E0C535E}"/>
                  </a:ext>
                </a:extLst>
              </p:cNvPr>
              <p:cNvSpPr/>
              <p:nvPr/>
            </p:nvSpPr>
            <p:spPr>
              <a:xfrm>
                <a:off x="5682756" y="1560287"/>
                <a:ext cx="826488" cy="826482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83000" sy="83000" algn="t" rotWithShape="0">
                  <a:srgbClr val="BF3651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pic>
            <p:nvPicPr>
              <p:cNvPr id="7" name="Graphic 11">
                <a:extLst>
                  <a:ext uri="{FF2B5EF4-FFF2-40B4-BE49-F238E27FC236}">
                    <a16:creationId xmlns:a16="http://schemas.microsoft.com/office/drawing/2014/main" id="{A9FB8E74-69B7-00A8-4E0A-2EBCD0895A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930265" y="1807793"/>
                <a:ext cx="331470" cy="33147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33850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3D386-3E12-BD04-D8EC-5B8A86FA8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71930C7-922A-B016-D199-145E945B62DF}"/>
              </a:ext>
            </a:extLst>
          </p:cNvPr>
          <p:cNvSpPr/>
          <p:nvPr/>
        </p:nvSpPr>
        <p:spPr>
          <a:xfrm>
            <a:off x="792343" y="1252711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발주 </a:t>
            </a:r>
            <a:r>
              <a: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Simulation </a:t>
            </a: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상태</a:t>
            </a:r>
          </a:p>
        </p:txBody>
      </p:sp>
      <p:grpSp>
        <p:nvGrpSpPr>
          <p:cNvPr id="3" name="Group 65">
            <a:extLst>
              <a:ext uri="{FF2B5EF4-FFF2-40B4-BE49-F238E27FC236}">
                <a16:creationId xmlns:a16="http://schemas.microsoft.com/office/drawing/2014/main" id="{306A12BA-63B3-97F2-D445-C5B564CCBF0A}"/>
              </a:ext>
            </a:extLst>
          </p:cNvPr>
          <p:cNvGrpSpPr/>
          <p:nvPr/>
        </p:nvGrpSpPr>
        <p:grpSpPr>
          <a:xfrm>
            <a:off x="263440" y="1301028"/>
            <a:ext cx="452526" cy="452526"/>
            <a:chOff x="1339673" y="3220738"/>
            <a:chExt cx="746760" cy="746760"/>
          </a:xfrm>
        </p:grpSpPr>
        <p:sp>
          <p:nvSpPr>
            <p:cNvPr id="4" name="Oval 66">
              <a:extLst>
                <a:ext uri="{FF2B5EF4-FFF2-40B4-BE49-F238E27FC236}">
                  <a16:creationId xmlns:a16="http://schemas.microsoft.com/office/drawing/2014/main" id="{E2A6BC68-C458-6AFA-D644-D26FC116517A}"/>
                </a:ext>
              </a:extLst>
            </p:cNvPr>
            <p:cNvSpPr/>
            <p:nvPr/>
          </p:nvSpPr>
          <p:spPr>
            <a:xfrm>
              <a:off x="1339673" y="3220738"/>
              <a:ext cx="746760" cy="746760"/>
            </a:xfrm>
            <a:prstGeom prst="ellipse">
              <a:avLst/>
            </a:prstGeom>
            <a:solidFill>
              <a:srgbClr val="A50034"/>
            </a:solidFill>
            <a:ln>
              <a:noFill/>
            </a:ln>
            <a:effectLst>
              <a:outerShdw blurRad="342900" dist="292100" dir="5400000" sx="51000" sy="51000" algn="t" rotWithShape="0">
                <a:srgbClr val="BF3651">
                  <a:alpha val="86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pic>
          <p:nvPicPr>
            <p:cNvPr id="5" name="Graphic 67">
              <a:extLst>
                <a:ext uri="{FF2B5EF4-FFF2-40B4-BE49-F238E27FC236}">
                  <a16:creationId xmlns:a16="http://schemas.microsoft.com/office/drawing/2014/main" id="{24563DE6-8D64-5E39-A825-00D0E1A4F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501639" y="3382704"/>
              <a:ext cx="422828" cy="422828"/>
            </a:xfrm>
            <a:prstGeom prst="rect">
              <a:avLst/>
            </a:prstGeom>
          </p:spPr>
        </p:pic>
      </p:grpSp>
      <p:sp>
        <p:nvSpPr>
          <p:cNvPr id="6" name="직사각형 5">
            <a:extLst>
              <a:ext uri="{FF2B5EF4-FFF2-40B4-BE49-F238E27FC236}">
                <a16:creationId xmlns:a16="http://schemas.microsoft.com/office/drawing/2014/main" id="{78039219-8B5B-EA61-19E0-9A7ED9FA8A3B}"/>
              </a:ext>
            </a:extLst>
          </p:cNvPr>
          <p:cNvSpPr/>
          <p:nvPr/>
        </p:nvSpPr>
        <p:spPr>
          <a:xfrm>
            <a:off x="814115" y="1753554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발주 </a:t>
            </a:r>
            <a:r>
              <a:rPr lang="en-US" altLang="ko-KR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Simulation 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결과</a:t>
            </a:r>
            <a:r>
              <a:rPr lang="en-US" altLang="ko-KR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아래와 같이 </a:t>
            </a:r>
            <a:r>
              <a:rPr lang="ko-KR" altLang="en-US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‘</a:t>
            </a:r>
            <a:r>
              <a:rPr lang="ko-KR" altLang="en-US" sz="2000" dirty="0" err="1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발주상태’</a:t>
            </a:r>
            <a:r>
              <a:rPr lang="ko-KR" altLang="en-US" sz="2000" dirty="0" err="1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가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결정됨</a:t>
            </a:r>
            <a:r>
              <a:rPr lang="en-US" altLang="ko-KR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en-US" altLang="ko-KR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발주대기</a:t>
            </a:r>
            <a:r>
              <a:rPr lang="en-US" altLang="ko-KR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발주보류</a:t>
            </a:r>
            <a:r>
              <a:rPr lang="en-US" altLang="ko-KR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발주오류</a:t>
            </a:r>
            <a:r>
              <a:rPr lang="en-US" altLang="ko-KR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E09387F4-CC54-440B-442A-00946284DD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426000"/>
              </p:ext>
            </p:extLst>
          </p:nvPr>
        </p:nvGraphicFramePr>
        <p:xfrm>
          <a:off x="715966" y="2357459"/>
          <a:ext cx="11872907" cy="4487083"/>
        </p:xfrm>
        <a:graphic>
          <a:graphicData uri="http://schemas.openxmlformats.org/drawingml/2006/table">
            <a:tbl>
              <a:tblPr/>
              <a:tblGrid>
                <a:gridCol w="1033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3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7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80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08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28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745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1323">
                <a:tc rowSpan="2"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ko-KR" altLang="en-US" sz="1400" b="0" i="0" u="none" strike="noStrike" dirty="0" err="1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협력사</a:t>
                      </a:r>
                      <a:endParaRPr lang="en-US" altLang="ko-KR" sz="1400" b="0" i="0" u="none" strike="noStrike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ko-KR" altLang="en-US" sz="14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결정방식</a:t>
                      </a:r>
                    </a:p>
                  </a:txBody>
                  <a:tcPr marL="5932" marR="5932" marT="539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 gridSpan="5"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ko-KR" altLang="en-US" sz="14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협력사결정항목</a:t>
                      </a:r>
                    </a:p>
                  </a:txBody>
                  <a:tcPr marL="5932" marR="5932" marT="539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발주시뮬레이션</a:t>
                      </a:r>
                      <a:r>
                        <a:rPr lang="ko-KR" altLang="en-US" sz="1400" b="0" baseline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결과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932" marR="5932" marT="539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839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구매정보 </a:t>
                      </a:r>
                      <a:endParaRPr lang="en-US" altLang="ko-KR" sz="1400" b="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존재여부</a:t>
                      </a:r>
                    </a:p>
                  </a:txBody>
                  <a:tcPr marL="5932" marR="5932" marT="539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ko-KR" altLang="en-US" sz="14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최소주문수량 </a:t>
                      </a:r>
                      <a:endParaRPr lang="en-US" altLang="ko-KR" sz="1400" b="0" i="0" u="none" strike="noStrike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ko-KR" altLang="en-US" sz="14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가능 여부</a:t>
                      </a:r>
                      <a:endParaRPr lang="en-US" altLang="ko-KR" sz="1400" b="0" i="0" u="none" strike="noStrike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932" marR="5932" marT="539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배송 가능 </a:t>
                      </a:r>
                      <a:endParaRPr lang="en-US" altLang="ko-KR" sz="1400" b="0" i="0" u="none" strike="noStrike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여부</a:t>
                      </a:r>
                    </a:p>
                  </a:txBody>
                  <a:tcPr marL="5932" marR="5932" marT="539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ko-KR" altLang="en-US" sz="14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매입가</a:t>
                      </a:r>
                      <a:r>
                        <a:rPr lang="en-US" altLang="ko-KR" sz="14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&gt;0</a:t>
                      </a:r>
                      <a:endParaRPr lang="ko-KR" altLang="en-US" sz="1400" b="0" i="0" u="none" strike="noStrike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932" marR="5932" marT="539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ko-KR" altLang="en-US" sz="14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동일기준 협력사 </a:t>
                      </a:r>
                      <a:endParaRPr lang="en-US" altLang="ko-KR" sz="1400" b="0" i="0" u="none" strike="noStrike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14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2</a:t>
                      </a:r>
                      <a:r>
                        <a:rPr lang="ko-KR" altLang="en-US" sz="1400" b="0" i="0" u="none" strike="noStrike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개 이상 존재</a:t>
                      </a:r>
                    </a:p>
                  </a:txBody>
                  <a:tcPr marL="5932" marR="5932" marT="539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상태</a:t>
                      </a:r>
                    </a:p>
                  </a:txBody>
                  <a:tcPr marL="5932" marR="5932" marT="539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메시지</a:t>
                      </a:r>
                    </a:p>
                  </a:txBody>
                  <a:tcPr marL="5932" marR="5932" marT="539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23">
                <a:tc rowSpan="2"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ko-KR" altLang="en-US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고객지정</a:t>
                      </a:r>
                    </a:p>
                  </a:txBody>
                  <a:tcPr marL="5932" marR="5932" marT="539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Y</a:t>
                      </a:r>
                      <a:endParaRPr lang="ko-KR" altLang="en-US" sz="12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932" marR="5932" marT="539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ctr" fontAlgn="ctr">
                        <a:lnSpc>
                          <a:spcPct val="120000"/>
                        </a:lnSpc>
                      </a:pPr>
                      <a:endParaRPr lang="ko-KR" altLang="en-US" sz="12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932" marR="5932" marT="539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endParaRPr lang="ko-KR" altLang="en-US" sz="12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932" marR="5932" marT="539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endParaRPr lang="ko-KR" altLang="en-US" sz="12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932" marR="5932" marT="539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endParaRPr lang="ko-KR" altLang="en-US" sz="12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932" marR="5932" marT="539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ko-KR" altLang="en-US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발주대기</a:t>
                      </a:r>
                    </a:p>
                  </a:txBody>
                  <a:tcPr marL="5932" marR="5932" marT="539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ctr" fontAlgn="ctr">
                        <a:lnSpc>
                          <a:spcPct val="120000"/>
                        </a:lnSpc>
                      </a:pPr>
                      <a:endParaRPr lang="ko-KR" altLang="en-US" sz="12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932" marR="5932" marT="539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85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N</a:t>
                      </a:r>
                      <a:endParaRPr lang="ko-KR" altLang="en-US" sz="12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932" marR="5932" marT="539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ctr" fontAlgn="ctr">
                        <a:lnSpc>
                          <a:spcPct val="120000"/>
                        </a:lnSpc>
                      </a:pPr>
                      <a:endParaRPr lang="ko-KR" altLang="en-US" sz="12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932" marR="5932" marT="539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endParaRPr lang="ko-KR" altLang="en-US" sz="12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932" marR="5932" marT="539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endParaRPr lang="ko-KR" altLang="en-US" sz="12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932" marR="5932" marT="539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endParaRPr lang="ko-KR" altLang="en-US" sz="12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932" marR="5932" marT="539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ko-KR" altLang="en-US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발주오류</a:t>
                      </a:r>
                    </a:p>
                  </a:txBody>
                  <a:tcPr marL="5932" marR="5932" marT="539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ko-KR" altLang="en-US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고객지정협력사</a:t>
                      </a:r>
                      <a:r>
                        <a:rPr lang="en-US" altLang="ko-KR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구매정보 미존재</a:t>
                      </a:r>
                      <a:r>
                        <a:rPr lang="en-US" altLang="ko-KR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 – </a:t>
                      </a:r>
                      <a:r>
                        <a:rPr lang="ko-KR" altLang="en-US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오류처리</a:t>
                      </a:r>
                      <a:endParaRPr lang="en-US" altLang="ko-KR" sz="12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ko-KR" altLang="en-US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이관주문</a:t>
                      </a:r>
                      <a:r>
                        <a:rPr lang="en-US" altLang="ko-KR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구매정보 미존재</a:t>
                      </a:r>
                      <a:r>
                        <a:rPr lang="en-US" altLang="ko-KR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 - </a:t>
                      </a:r>
                      <a:r>
                        <a:rPr lang="ko-KR" altLang="en-US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오류처리</a:t>
                      </a:r>
                    </a:p>
                  </a:txBody>
                  <a:tcPr marL="5932" marR="5932" marT="539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23">
                <a:tc rowSpan="6"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ko-KR" altLang="en-US" sz="1200" b="0" i="0" u="none" strike="noStrike" kern="1200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자동결정</a:t>
                      </a:r>
                    </a:p>
                  </a:txBody>
                  <a:tcPr marL="5932" marR="5932" marT="539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Y</a:t>
                      </a:r>
                      <a:endParaRPr lang="ko-KR" altLang="en-US" sz="12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932" marR="5932" marT="539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Y</a:t>
                      </a:r>
                      <a:endParaRPr lang="ko-KR" altLang="en-US" sz="12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932" marR="5932" marT="41564" marB="4156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Y</a:t>
                      </a:r>
                      <a:endParaRPr lang="ko-KR" altLang="en-US" sz="12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932" marR="5932" marT="539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Y</a:t>
                      </a:r>
                      <a:endParaRPr lang="ko-KR" altLang="en-US" sz="12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932" marR="5932" marT="539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Y</a:t>
                      </a:r>
                      <a:endParaRPr lang="ko-KR" altLang="en-US" sz="12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932" marR="5932" marT="539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ko-KR" altLang="en-US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발주보류</a:t>
                      </a:r>
                    </a:p>
                  </a:txBody>
                  <a:tcPr marL="5932" marR="5932" marT="539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ko-KR" altLang="en-US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협력사결정 동일기준존재 </a:t>
                      </a:r>
                      <a:r>
                        <a:rPr lang="en-US" altLang="ko-KR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 </a:t>
                      </a:r>
                      <a:r>
                        <a:rPr lang="ko-KR" altLang="en-US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보류처리</a:t>
                      </a:r>
                    </a:p>
                  </a:txBody>
                  <a:tcPr marL="5932" marR="5932" marT="539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32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LG스마트체2.0 Regular" panose="020B0600000101010101" pitchFamily="50" charset="-127"/>
                        <a:ea typeface="LG스마트체2.0 Regular" panose="020B0600000101010101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N</a:t>
                      </a:r>
                      <a:endParaRPr lang="ko-KR" altLang="en-US" sz="12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932" marR="5932" marT="539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발주대기</a:t>
                      </a:r>
                    </a:p>
                  </a:txBody>
                  <a:tcPr marL="5932" marR="5932" marT="539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ctr" fontAlgn="ctr">
                        <a:lnSpc>
                          <a:spcPct val="120000"/>
                        </a:lnSpc>
                      </a:pPr>
                      <a:endParaRPr lang="ko-KR" altLang="en-US" sz="12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932" marR="5932" marT="539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32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N</a:t>
                      </a:r>
                      <a:endParaRPr lang="ko-KR" altLang="en-US" sz="12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932" marR="5932" marT="539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endParaRPr lang="ko-KR" altLang="en-US" sz="12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932" marR="5932" marT="539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발주오류</a:t>
                      </a:r>
                    </a:p>
                  </a:txBody>
                  <a:tcPr marL="5932" marR="5932" marT="539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ko-KR" altLang="en-US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협력사 매입가 미결정 </a:t>
                      </a:r>
                      <a:r>
                        <a:rPr lang="en-US" altLang="ko-KR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 </a:t>
                      </a:r>
                      <a:r>
                        <a:rPr lang="ko-KR" altLang="en-US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오류처리</a:t>
                      </a:r>
                    </a:p>
                  </a:txBody>
                  <a:tcPr marL="5932" marR="5932" marT="539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323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N</a:t>
                      </a:r>
                      <a:endParaRPr lang="ko-KR" altLang="en-US" sz="12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932" marR="5932" marT="539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endParaRPr lang="ko-KR" altLang="en-US" sz="12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932" marR="5932" marT="539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endParaRPr lang="ko-KR" altLang="en-US" sz="12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932" marR="5932" marT="539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발주보류</a:t>
                      </a:r>
                    </a:p>
                  </a:txBody>
                  <a:tcPr marL="5932" marR="5932" marT="539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결정협력사 배송불가 </a:t>
                      </a:r>
                      <a:r>
                        <a:rPr lang="en-US" altLang="ko-KR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 </a:t>
                      </a:r>
                      <a:r>
                        <a:rPr lang="ko-KR" altLang="en-US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보류처리</a:t>
                      </a:r>
                    </a:p>
                  </a:txBody>
                  <a:tcPr marL="5932" marR="5932" marT="539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416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N</a:t>
                      </a:r>
                      <a:endParaRPr lang="ko-KR" altLang="en-US" sz="12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932" marR="5932" marT="539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endParaRPr lang="ko-KR" altLang="en-US" sz="12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932" marR="5932" marT="539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endParaRPr lang="ko-KR" altLang="en-US" sz="12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932" marR="5932" marT="539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endParaRPr lang="ko-KR" altLang="en-US" sz="12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932" marR="5932" marT="539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ko-KR" altLang="en-US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발주보류</a:t>
                      </a:r>
                    </a:p>
                  </a:txBody>
                  <a:tcPr marL="5932" marR="5932" marT="539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ko-KR" altLang="en-US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결정협력사 최소발주수량 미적합 </a:t>
                      </a:r>
                      <a:r>
                        <a:rPr lang="en-US" altLang="ko-KR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 </a:t>
                      </a:r>
                      <a:r>
                        <a:rPr lang="ko-KR" altLang="en-US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보류처리</a:t>
                      </a:r>
                    </a:p>
                  </a:txBody>
                  <a:tcPr marL="5932" marR="5932" marT="539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2480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N</a:t>
                      </a:r>
                      <a:endParaRPr lang="ko-KR" altLang="en-US" sz="12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932" marR="5932" marT="539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endParaRPr lang="ko-KR" altLang="en-US" sz="12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932" marR="5932" marT="539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endParaRPr lang="ko-KR" altLang="en-US" sz="12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932" marR="5932" marT="539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endParaRPr lang="ko-KR" altLang="en-US" sz="12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932" marR="5932" marT="539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indent="0" algn="ctr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endParaRPr lang="ko-KR" altLang="en-US" sz="12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932" marR="5932" marT="539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ko-KR" altLang="en-US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발주오류</a:t>
                      </a:r>
                    </a:p>
                  </a:txBody>
                  <a:tcPr marL="5932" marR="5932" marT="539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ko-KR" altLang="en-US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협력사 미결정</a:t>
                      </a:r>
                      <a:r>
                        <a:rPr lang="en-US" altLang="ko-KR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구매정보 미존재</a:t>
                      </a:r>
                      <a:r>
                        <a:rPr lang="en-US" altLang="ko-KR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 - </a:t>
                      </a:r>
                      <a:r>
                        <a:rPr lang="ko-KR" altLang="en-US" sz="12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오류처리</a:t>
                      </a:r>
                    </a:p>
                  </a:txBody>
                  <a:tcPr marL="5932" marR="5932" marT="539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658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06CB6-FF43-5801-E2D6-44AA50DA5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56F68FC1-5463-A33E-9FF6-17843A020D19}"/>
              </a:ext>
            </a:extLst>
          </p:cNvPr>
          <p:cNvSpPr/>
          <p:nvPr/>
        </p:nvSpPr>
        <p:spPr>
          <a:xfrm>
            <a:off x="792343" y="1252711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발주진행 </a:t>
            </a:r>
            <a:r>
              <a: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PROCESS</a:t>
            </a:r>
          </a:p>
        </p:txBody>
      </p:sp>
      <p:grpSp>
        <p:nvGrpSpPr>
          <p:cNvPr id="3" name="Group 65">
            <a:extLst>
              <a:ext uri="{FF2B5EF4-FFF2-40B4-BE49-F238E27FC236}">
                <a16:creationId xmlns:a16="http://schemas.microsoft.com/office/drawing/2014/main" id="{3FCA3F11-6ED6-8DFA-C60A-2033B3FBAB21}"/>
              </a:ext>
            </a:extLst>
          </p:cNvPr>
          <p:cNvGrpSpPr/>
          <p:nvPr/>
        </p:nvGrpSpPr>
        <p:grpSpPr>
          <a:xfrm>
            <a:off x="263440" y="1301028"/>
            <a:ext cx="452526" cy="452526"/>
            <a:chOff x="1339673" y="3220738"/>
            <a:chExt cx="746760" cy="746760"/>
          </a:xfrm>
        </p:grpSpPr>
        <p:sp>
          <p:nvSpPr>
            <p:cNvPr id="4" name="Oval 66">
              <a:extLst>
                <a:ext uri="{FF2B5EF4-FFF2-40B4-BE49-F238E27FC236}">
                  <a16:creationId xmlns:a16="http://schemas.microsoft.com/office/drawing/2014/main" id="{A6956082-9270-CC19-C0A8-DF6F57134842}"/>
                </a:ext>
              </a:extLst>
            </p:cNvPr>
            <p:cNvSpPr/>
            <p:nvPr/>
          </p:nvSpPr>
          <p:spPr>
            <a:xfrm>
              <a:off x="1339673" y="3220738"/>
              <a:ext cx="746760" cy="746760"/>
            </a:xfrm>
            <a:prstGeom prst="ellipse">
              <a:avLst/>
            </a:prstGeom>
            <a:solidFill>
              <a:srgbClr val="A50034"/>
            </a:solidFill>
            <a:ln>
              <a:noFill/>
            </a:ln>
            <a:effectLst>
              <a:outerShdw blurRad="342900" dist="292100" dir="5400000" sx="51000" sy="51000" algn="t" rotWithShape="0">
                <a:srgbClr val="BF3651">
                  <a:alpha val="86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pic>
          <p:nvPicPr>
            <p:cNvPr id="5" name="Graphic 67">
              <a:extLst>
                <a:ext uri="{FF2B5EF4-FFF2-40B4-BE49-F238E27FC236}">
                  <a16:creationId xmlns:a16="http://schemas.microsoft.com/office/drawing/2014/main" id="{2892246A-637E-C623-CE00-25705D980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501639" y="3382704"/>
              <a:ext cx="422828" cy="422828"/>
            </a:xfrm>
            <a:prstGeom prst="rect">
              <a:avLst/>
            </a:prstGeom>
          </p:spPr>
        </p:pic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A71B6325-4698-4C9C-29D6-73CEE01C3523}"/>
              </a:ext>
            </a:extLst>
          </p:cNvPr>
          <p:cNvGrpSpPr/>
          <p:nvPr/>
        </p:nvGrpSpPr>
        <p:grpSpPr>
          <a:xfrm>
            <a:off x="1130357" y="1871519"/>
            <a:ext cx="10319920" cy="5079954"/>
            <a:chOff x="996613" y="1774238"/>
            <a:chExt cx="8528860" cy="5079954"/>
          </a:xfrm>
        </p:grpSpPr>
        <p:cxnSp>
          <p:nvCxnSpPr>
            <p:cNvPr id="9" name="직선 화살표 연결선 8">
              <a:extLst>
                <a:ext uri="{FF2B5EF4-FFF2-40B4-BE49-F238E27FC236}">
                  <a16:creationId xmlns:a16="http://schemas.microsoft.com/office/drawing/2014/main" id="{EABA1F2A-45FB-F965-5EA8-532B76024C44}"/>
                </a:ext>
              </a:extLst>
            </p:cNvPr>
            <p:cNvCxnSpPr>
              <a:stCxn id="22" idx="3"/>
            </p:cNvCxnSpPr>
            <p:nvPr/>
          </p:nvCxnSpPr>
          <p:spPr bwMode="auto">
            <a:xfrm>
              <a:off x="2193290" y="2720568"/>
              <a:ext cx="360039" cy="741"/>
            </a:xfrm>
            <a:prstGeom prst="straightConnector1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round/>
              <a:headEnd/>
              <a:tailEnd type="triangle"/>
            </a:ln>
          </p:spPr>
        </p:cxnSp>
        <p:sp>
          <p:nvSpPr>
            <p:cNvPr id="10" name="Rectangle 83">
              <a:extLst>
                <a:ext uri="{FF2B5EF4-FFF2-40B4-BE49-F238E27FC236}">
                  <a16:creationId xmlns:a16="http://schemas.microsoft.com/office/drawing/2014/main" id="{1713747A-D989-1D28-A67F-1294B0A3C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4774" y="2449284"/>
              <a:ext cx="1196677" cy="533890"/>
            </a:xfrm>
            <a:prstGeom prst="diamond">
              <a:avLst/>
            </a:prstGeom>
            <a:solidFill>
              <a:srgbClr val="A50034"/>
            </a:solidFill>
            <a:ln w="127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200" dirty="0" err="1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선입고</a:t>
              </a:r>
              <a:r>
                <a:rPr lang="ko-KR" altLang="en-US" sz="12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endParaRPr lang="en-US" altLang="ko-KR" sz="12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2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처리 여부</a:t>
              </a:r>
              <a:endParaRPr lang="en-US" altLang="ko-KR" sz="12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1" name="Rectangle 83">
              <a:extLst>
                <a:ext uri="{FF2B5EF4-FFF2-40B4-BE49-F238E27FC236}">
                  <a16:creationId xmlns:a16="http://schemas.microsoft.com/office/drawing/2014/main" id="{0F64ED83-4376-06FE-8681-09B892BF1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4775" y="4810984"/>
              <a:ext cx="1196676" cy="530920"/>
            </a:xfrm>
            <a:prstGeom prst="diamond">
              <a:avLst/>
            </a:prstGeom>
            <a:solidFill>
              <a:srgbClr val="A50034"/>
            </a:solidFill>
            <a:ln w="127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2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구매지정</a:t>
              </a:r>
              <a:endParaRPr lang="en-US" altLang="ko-KR" sz="12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2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여부</a:t>
              </a:r>
              <a:endParaRPr lang="en-US" altLang="ko-KR" sz="12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2" name="Rectangle 83">
              <a:extLst>
                <a:ext uri="{FF2B5EF4-FFF2-40B4-BE49-F238E27FC236}">
                  <a16:creationId xmlns:a16="http://schemas.microsoft.com/office/drawing/2014/main" id="{7A7238C2-0638-0712-C2D7-BE1633C30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9810" y="5468412"/>
              <a:ext cx="1192618" cy="529608"/>
            </a:xfrm>
            <a:prstGeom prst="rect">
              <a:avLst/>
            </a:prstGeom>
            <a:solidFill>
              <a:srgbClr val="FDEAEC"/>
            </a:solidFill>
            <a:ln w="28575">
              <a:solidFill>
                <a:srgbClr val="A50034"/>
              </a:solidFill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10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협력사</a:t>
              </a:r>
              <a:endParaRPr kumimoji="1" lang="en-US" altLang="ko-KR" sz="11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10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결정 </a:t>
              </a:r>
              <a:r>
                <a:rPr kumimoji="1" lang="en-US" altLang="ko-KR" sz="110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Logic</a:t>
              </a:r>
              <a:endParaRPr kumimoji="1" lang="en-US" altLang="ko-KR" sz="11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14" name="직선 화살표 연결선 13">
              <a:extLst>
                <a:ext uri="{FF2B5EF4-FFF2-40B4-BE49-F238E27FC236}">
                  <a16:creationId xmlns:a16="http://schemas.microsoft.com/office/drawing/2014/main" id="{4AEE5604-180E-2BA9-8BDF-41AAE5113FF6}"/>
                </a:ext>
              </a:extLst>
            </p:cNvPr>
            <p:cNvCxnSpPr/>
            <p:nvPr/>
          </p:nvCxnSpPr>
          <p:spPr bwMode="auto">
            <a:xfrm flipH="1">
              <a:off x="3153112" y="2983174"/>
              <a:ext cx="1" cy="646154"/>
            </a:xfrm>
            <a:prstGeom prst="straightConnector1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round/>
              <a:headEnd/>
              <a:tailEnd type="triangle"/>
            </a:ln>
          </p:spPr>
        </p:cxnSp>
        <p:sp>
          <p:nvSpPr>
            <p:cNvPr id="15" name="Rectangle 83">
              <a:extLst>
                <a:ext uri="{FF2B5EF4-FFF2-40B4-BE49-F238E27FC236}">
                  <a16:creationId xmlns:a16="http://schemas.microsoft.com/office/drawing/2014/main" id="{36BCDBFA-8639-3749-AFC1-BCC0BD257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5307" y="3629328"/>
              <a:ext cx="1155609" cy="530920"/>
            </a:xfrm>
            <a:prstGeom prst="diamond">
              <a:avLst/>
            </a:prstGeom>
            <a:solidFill>
              <a:srgbClr val="A50034"/>
            </a:solidFill>
            <a:ln w="127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2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고객지정</a:t>
              </a:r>
              <a:endParaRPr lang="en-US" altLang="ko-KR" sz="12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2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여부</a:t>
              </a:r>
              <a:endParaRPr lang="en-US" altLang="ko-KR" sz="12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16" name="직선 화살표 연결선 15">
              <a:extLst>
                <a:ext uri="{FF2B5EF4-FFF2-40B4-BE49-F238E27FC236}">
                  <a16:creationId xmlns:a16="http://schemas.microsoft.com/office/drawing/2014/main" id="{63A79481-1E9C-E863-CFE2-0CDBC9774850}"/>
                </a:ext>
              </a:extLst>
            </p:cNvPr>
            <p:cNvCxnSpPr/>
            <p:nvPr/>
          </p:nvCxnSpPr>
          <p:spPr bwMode="auto">
            <a:xfrm>
              <a:off x="3153112" y="4160248"/>
              <a:ext cx="1" cy="650736"/>
            </a:xfrm>
            <a:prstGeom prst="straightConnector1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round/>
              <a:headEnd/>
              <a:tailEnd type="triangle"/>
            </a:ln>
          </p:spPr>
        </p:cxnSp>
        <p:sp>
          <p:nvSpPr>
            <p:cNvPr id="17" name="Rectangle 83">
              <a:extLst>
                <a:ext uri="{FF2B5EF4-FFF2-40B4-BE49-F238E27FC236}">
                  <a16:creationId xmlns:a16="http://schemas.microsoft.com/office/drawing/2014/main" id="{61174686-B4A0-5625-2008-0FE5F889D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9866" y="5467014"/>
              <a:ext cx="1188028" cy="532404"/>
            </a:xfrm>
            <a:prstGeom prst="rect">
              <a:avLst/>
            </a:prstGeom>
            <a:solidFill>
              <a:srgbClr val="FDEAEC"/>
            </a:solidFill>
            <a:ln w="28575">
              <a:solidFill>
                <a:srgbClr val="A50034"/>
              </a:solidFill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1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배송형태</a:t>
              </a:r>
              <a:endParaRPr kumimoji="1" lang="en-US" altLang="ko-KR" sz="11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1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결정 </a:t>
              </a:r>
              <a:r>
                <a:rPr kumimoji="1" lang="en-US" altLang="ko-KR" sz="11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Logic</a:t>
              </a:r>
            </a:p>
          </p:txBody>
        </p:sp>
        <p:sp>
          <p:nvSpPr>
            <p:cNvPr id="18" name="Text Box 7">
              <a:extLst>
                <a:ext uri="{FF2B5EF4-FFF2-40B4-BE49-F238E27FC236}">
                  <a16:creationId xmlns:a16="http://schemas.microsoft.com/office/drawing/2014/main" id="{2FB4AF80-E000-853D-3752-41ABB14611F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498534" y="3002213"/>
              <a:ext cx="1279506" cy="570222"/>
            </a:xfrm>
            <a:prstGeom prst="rect">
              <a:avLst/>
            </a:prstGeom>
            <a:solidFill>
              <a:srgbClr val="E2E2E2"/>
            </a:solidFill>
            <a:ln w="6350" algn="ctr">
              <a:noFill/>
              <a:prstDash val="sysDash"/>
              <a:miter lim="800000"/>
              <a:headEnd/>
              <a:tailEnd/>
            </a:ln>
          </p:spPr>
          <p:txBody>
            <a:bodyPr wrap="square" lIns="46800" tIns="46800" rIns="46800" bIns="46800">
              <a:spAutoFit/>
            </a:bodyPr>
            <a:lstStyle/>
            <a:p>
              <a:pPr eaLnBrk="0" latinLnBrk="0" hangingPunct="0">
                <a:lnSpc>
                  <a:spcPct val="150000"/>
                </a:lnSpc>
              </a:pPr>
              <a:r>
                <a:rPr lang="ko-KR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ko-KR" altLang="en-US" sz="105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선입고</a:t>
              </a:r>
              <a:r>
                <a:rPr lang="ko-KR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처리 </a:t>
              </a:r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- </a:t>
              </a:r>
              <a:r>
                <a:rPr lang="ko-KR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직송</a:t>
              </a:r>
              <a:endPara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eaLnBrk="0" latinLnBrk="0" hangingPunct="0">
                <a:lnSpc>
                  <a:spcPct val="150000"/>
                </a:lnSpc>
              </a:pPr>
              <a:r>
                <a:rPr lang="ko-KR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ko-KR" altLang="en-US" sz="105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선입고</a:t>
              </a:r>
              <a:r>
                <a:rPr lang="ko-KR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주문 </a:t>
              </a:r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- </a:t>
              </a:r>
              <a:r>
                <a:rPr lang="ko-KR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배송 </a:t>
              </a:r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Logic</a:t>
              </a:r>
              <a:endPara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9" name="Rectangle 83">
              <a:extLst>
                <a:ext uri="{FF2B5EF4-FFF2-40B4-BE49-F238E27FC236}">
                  <a16:creationId xmlns:a16="http://schemas.microsoft.com/office/drawing/2014/main" id="{38B2623C-718A-A1A1-2A67-3FA12CBFD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4448" y="5461165"/>
              <a:ext cx="1228216" cy="532406"/>
            </a:xfrm>
            <a:prstGeom prst="rect">
              <a:avLst/>
            </a:prstGeom>
            <a:noFill/>
            <a:ln w="12700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실시간</a:t>
              </a:r>
              <a:r>
                <a:rPr lang="en-US" altLang="ko-KR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자동</a:t>
              </a:r>
              <a:endParaRPr lang="en-US" altLang="ko-KR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Batch </a:t>
              </a:r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여부</a:t>
              </a:r>
              <a:endParaRPr lang="en-US" altLang="ko-KR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id="{7377317A-A9E2-1A17-8B26-54A86E086820}"/>
                </a:ext>
              </a:extLst>
            </p:cNvPr>
            <p:cNvCxnSpPr>
              <a:stCxn id="12" idx="3"/>
              <a:endCxn id="19" idx="1"/>
            </p:cNvCxnSpPr>
            <p:nvPr/>
          </p:nvCxnSpPr>
          <p:spPr bwMode="auto">
            <a:xfrm flipV="1">
              <a:off x="7852428" y="5727368"/>
              <a:ext cx="312020" cy="5848"/>
            </a:xfrm>
            <a:prstGeom prst="straightConnector1">
              <a:avLst/>
            </a:prstGeom>
            <a:noFill/>
            <a:ln w="12700">
              <a:solidFill>
                <a:srgbClr val="404040"/>
              </a:solidFill>
              <a:round/>
              <a:headEnd/>
              <a:tailEnd type="triangle"/>
            </a:ln>
          </p:spPr>
        </p:cxnSp>
        <p:sp>
          <p:nvSpPr>
            <p:cNvPr id="21" name="Rectangle 83">
              <a:extLst>
                <a:ext uri="{FF2B5EF4-FFF2-40B4-BE49-F238E27FC236}">
                  <a16:creationId xmlns:a16="http://schemas.microsoft.com/office/drawing/2014/main" id="{569FF01F-C615-E5C5-3BC1-80DB03FDCE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4212" y="3629022"/>
              <a:ext cx="1228216" cy="532406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발주 생성</a:t>
              </a:r>
              <a:endParaRPr lang="en-US" altLang="ko-KR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2" name="Rectangle 83">
              <a:extLst>
                <a:ext uri="{FF2B5EF4-FFF2-40B4-BE49-F238E27FC236}">
                  <a16:creationId xmlns:a16="http://schemas.microsoft.com/office/drawing/2014/main" id="{2859CB07-F4D6-E285-254C-2763A254F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613" y="2453623"/>
              <a:ext cx="1196677" cy="533890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S/O </a:t>
              </a:r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생성</a:t>
              </a:r>
              <a:endParaRPr lang="en-US" altLang="ko-KR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23" name="직선 화살표 연결선 22">
              <a:extLst>
                <a:ext uri="{FF2B5EF4-FFF2-40B4-BE49-F238E27FC236}">
                  <a16:creationId xmlns:a16="http://schemas.microsoft.com/office/drawing/2014/main" id="{BF80818F-914B-F851-1942-09E67057FFCE}"/>
                </a:ext>
              </a:extLst>
            </p:cNvPr>
            <p:cNvCxnSpPr>
              <a:stCxn id="17" idx="3"/>
              <a:endCxn id="12" idx="1"/>
            </p:cNvCxnSpPr>
            <p:nvPr/>
          </p:nvCxnSpPr>
          <p:spPr bwMode="auto">
            <a:xfrm>
              <a:off x="6337894" y="5733216"/>
              <a:ext cx="321916" cy="0"/>
            </a:xfrm>
            <a:prstGeom prst="straightConnector1">
              <a:avLst/>
            </a:prstGeom>
            <a:noFill/>
            <a:ln w="12700">
              <a:solidFill>
                <a:srgbClr val="404040"/>
              </a:solidFill>
              <a:round/>
              <a:headEnd/>
              <a:tailEnd type="triangle"/>
            </a:ln>
          </p:spPr>
        </p:cxnSp>
        <p:cxnSp>
          <p:nvCxnSpPr>
            <p:cNvPr id="24" name="꺾인 연결선 33">
              <a:extLst>
                <a:ext uri="{FF2B5EF4-FFF2-40B4-BE49-F238E27FC236}">
                  <a16:creationId xmlns:a16="http://schemas.microsoft.com/office/drawing/2014/main" id="{B5AFDD51-26A9-2A9D-5422-45C31F91330E}"/>
                </a:ext>
              </a:extLst>
            </p:cNvPr>
            <p:cNvCxnSpPr>
              <a:endCxn id="17" idx="1"/>
            </p:cNvCxnSpPr>
            <p:nvPr/>
          </p:nvCxnSpPr>
          <p:spPr bwMode="auto">
            <a:xfrm rot="16200000" flipH="1">
              <a:off x="3955833" y="4539183"/>
              <a:ext cx="391312" cy="1996753"/>
            </a:xfrm>
            <a:prstGeom prst="bentConnector2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round/>
              <a:headEnd/>
              <a:tailEnd type="triangle"/>
            </a:ln>
          </p:spPr>
        </p:cxnSp>
        <p:cxnSp>
          <p:nvCxnSpPr>
            <p:cNvPr id="25" name="꺾인 연결선 57">
              <a:extLst>
                <a:ext uri="{FF2B5EF4-FFF2-40B4-BE49-F238E27FC236}">
                  <a16:creationId xmlns:a16="http://schemas.microsoft.com/office/drawing/2014/main" id="{3D0B48EA-F18A-1F1F-90A1-023DC52D3BDB}"/>
                </a:ext>
              </a:extLst>
            </p:cNvPr>
            <p:cNvCxnSpPr>
              <a:endCxn id="21" idx="1"/>
            </p:cNvCxnSpPr>
            <p:nvPr/>
          </p:nvCxnSpPr>
          <p:spPr bwMode="auto">
            <a:xfrm>
              <a:off x="3751451" y="2716229"/>
              <a:ext cx="2872761" cy="1178996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  <a:round/>
              <a:headEnd/>
              <a:tailEnd type="triangle"/>
            </a:ln>
          </p:spPr>
        </p:cxnSp>
        <p:cxnSp>
          <p:nvCxnSpPr>
            <p:cNvPr id="26" name="꺾인 연결선 60">
              <a:extLst>
                <a:ext uri="{FF2B5EF4-FFF2-40B4-BE49-F238E27FC236}">
                  <a16:creationId xmlns:a16="http://schemas.microsoft.com/office/drawing/2014/main" id="{0E5E191A-9F07-6134-2F1E-8AC4501FD846}"/>
                </a:ext>
              </a:extLst>
            </p:cNvPr>
            <p:cNvCxnSpPr>
              <a:endCxn id="21" idx="1"/>
            </p:cNvCxnSpPr>
            <p:nvPr/>
          </p:nvCxnSpPr>
          <p:spPr bwMode="auto">
            <a:xfrm>
              <a:off x="3730916" y="3894788"/>
              <a:ext cx="2893296" cy="437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  <a:round/>
              <a:headEnd/>
              <a:tailEnd type="triangle"/>
            </a:ln>
          </p:spPr>
        </p:cxnSp>
        <p:cxnSp>
          <p:nvCxnSpPr>
            <p:cNvPr id="27" name="꺾인 연결선 65">
              <a:extLst>
                <a:ext uri="{FF2B5EF4-FFF2-40B4-BE49-F238E27FC236}">
                  <a16:creationId xmlns:a16="http://schemas.microsoft.com/office/drawing/2014/main" id="{0D536241-7D5D-B720-68F8-275EBE913EB0}"/>
                </a:ext>
              </a:extLst>
            </p:cNvPr>
            <p:cNvCxnSpPr>
              <a:cxnSpLocks/>
              <a:endCxn id="21" idx="1"/>
            </p:cNvCxnSpPr>
            <p:nvPr/>
          </p:nvCxnSpPr>
          <p:spPr bwMode="auto">
            <a:xfrm flipV="1">
              <a:off x="3751451" y="3895225"/>
              <a:ext cx="2872761" cy="1181219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  <a:round/>
              <a:headEnd/>
              <a:tailEnd type="triangle"/>
            </a:ln>
          </p:spPr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2009606-E0CB-694E-7673-C02CD81FBB45}"/>
                </a:ext>
              </a:extLst>
            </p:cNvPr>
            <p:cNvSpPr txBox="1"/>
            <p:nvPr/>
          </p:nvSpPr>
          <p:spPr>
            <a:xfrm>
              <a:off x="3699074" y="2453878"/>
              <a:ext cx="286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Y</a:t>
              </a:r>
              <a:endParaRPr lang="ko-KR" altLang="en-US" sz="12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115EE01-F007-2083-05EB-EE9B123F21F2}"/>
                </a:ext>
              </a:extLst>
            </p:cNvPr>
            <p:cNvSpPr txBox="1"/>
            <p:nvPr/>
          </p:nvSpPr>
          <p:spPr>
            <a:xfrm>
              <a:off x="2851722" y="2963418"/>
              <a:ext cx="286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N</a:t>
              </a:r>
              <a:endParaRPr lang="ko-KR" altLang="en-US" sz="12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B9349A4-541E-DB05-F2AB-3148C166EF32}"/>
                </a:ext>
              </a:extLst>
            </p:cNvPr>
            <p:cNvSpPr txBox="1"/>
            <p:nvPr/>
          </p:nvSpPr>
          <p:spPr>
            <a:xfrm>
              <a:off x="2848179" y="4121492"/>
              <a:ext cx="286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N</a:t>
              </a:r>
              <a:endParaRPr lang="ko-KR" altLang="en-US" sz="12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579F2F9-C0AE-4E32-ABEB-B3CDC414FB8F}"/>
                </a:ext>
              </a:extLst>
            </p:cNvPr>
            <p:cNvSpPr txBox="1"/>
            <p:nvPr/>
          </p:nvSpPr>
          <p:spPr>
            <a:xfrm>
              <a:off x="2848179" y="5336506"/>
              <a:ext cx="2869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N</a:t>
              </a:r>
              <a:endParaRPr lang="ko-KR" altLang="en-US" sz="16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7B3B27E-3FDF-B5A9-4CED-7B0ABC043C98}"/>
                </a:ext>
              </a:extLst>
            </p:cNvPr>
            <p:cNvSpPr txBox="1"/>
            <p:nvPr/>
          </p:nvSpPr>
          <p:spPr>
            <a:xfrm>
              <a:off x="3705400" y="3618605"/>
              <a:ext cx="286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Y</a:t>
              </a:r>
              <a:endParaRPr lang="ko-KR" altLang="en-US" sz="12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89EF9B2-CEA9-3908-FF26-5C5B433ED1D3}"/>
                </a:ext>
              </a:extLst>
            </p:cNvPr>
            <p:cNvSpPr txBox="1"/>
            <p:nvPr/>
          </p:nvSpPr>
          <p:spPr>
            <a:xfrm>
              <a:off x="3699073" y="4806402"/>
              <a:ext cx="286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Y</a:t>
              </a:r>
              <a:endParaRPr lang="ko-KR" altLang="en-US" sz="12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34" name="꺾인 연결선 87">
              <a:extLst>
                <a:ext uri="{FF2B5EF4-FFF2-40B4-BE49-F238E27FC236}">
                  <a16:creationId xmlns:a16="http://schemas.microsoft.com/office/drawing/2014/main" id="{66B71927-9646-BCBA-9031-20B5CE20C5EE}"/>
                </a:ext>
              </a:extLst>
            </p:cNvPr>
            <p:cNvCxnSpPr>
              <a:stCxn id="19" idx="3"/>
              <a:endCxn id="21" idx="3"/>
            </p:cNvCxnSpPr>
            <p:nvPr/>
          </p:nvCxnSpPr>
          <p:spPr bwMode="auto">
            <a:xfrm flipH="1" flipV="1">
              <a:off x="7852428" y="3895225"/>
              <a:ext cx="1540236" cy="1832143"/>
            </a:xfrm>
            <a:prstGeom prst="bentConnector3">
              <a:avLst>
                <a:gd name="adj1" fmla="val -14842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  <a:round/>
              <a:headEnd/>
              <a:tailEnd type="triangle"/>
            </a:ln>
          </p:spPr>
        </p:cxnSp>
        <p:sp>
          <p:nvSpPr>
            <p:cNvPr id="35" name="Text Box 1054">
              <a:extLst>
                <a:ext uri="{FF2B5EF4-FFF2-40B4-BE49-F238E27FC236}">
                  <a16:creationId xmlns:a16="http://schemas.microsoft.com/office/drawing/2014/main" id="{67813F58-9FF3-EC61-7A30-7EE3C4602D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75847" y="4210941"/>
              <a:ext cx="2760545" cy="661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1000">
                  <a:solidFill>
                    <a:schemeClr val="tx1"/>
                  </a:solidFill>
                  <a:latin typeface="Arial" charset="0"/>
                  <a:ea typeface="바탕체" pitchFamily="17" charset="-127"/>
                </a:defRPr>
              </a:lvl1pPr>
              <a:lvl2pPr marL="742950" indent="-285750" eaLnBrk="0" hangingPunct="0">
                <a:defRPr kumimoji="1" sz="1000">
                  <a:solidFill>
                    <a:schemeClr val="tx1"/>
                  </a:solidFill>
                  <a:latin typeface="Arial" charset="0"/>
                  <a:ea typeface="바탕체" pitchFamily="17" charset="-127"/>
                </a:defRPr>
              </a:lvl2pPr>
              <a:lvl3pPr marL="1143000" indent="-228600" eaLnBrk="0" hangingPunct="0">
                <a:defRPr kumimoji="1" sz="1000">
                  <a:solidFill>
                    <a:schemeClr val="tx1"/>
                  </a:solidFill>
                  <a:latin typeface="Arial" charset="0"/>
                  <a:ea typeface="바탕체" pitchFamily="17" charset="-127"/>
                </a:defRPr>
              </a:lvl3pPr>
              <a:lvl4pPr marL="1600200" indent="-228600" eaLnBrk="0" hangingPunct="0">
                <a:defRPr kumimoji="1" sz="1000">
                  <a:solidFill>
                    <a:schemeClr val="tx1"/>
                  </a:solidFill>
                  <a:latin typeface="Arial" charset="0"/>
                  <a:ea typeface="바탕체" pitchFamily="17" charset="-127"/>
                </a:defRPr>
              </a:lvl4pPr>
              <a:lvl5pPr marL="2057400" indent="-228600" eaLnBrk="0" hangingPunct="0">
                <a:defRPr kumimoji="1" sz="1000">
                  <a:solidFill>
                    <a:schemeClr val="tx1"/>
                  </a:solidFill>
                  <a:latin typeface="Arial" charset="0"/>
                  <a:ea typeface="바탕체" pitchFamily="17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Arial" charset="0"/>
                  <a:ea typeface="바탕체" pitchFamily="17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Arial" charset="0"/>
                  <a:ea typeface="바탕체" pitchFamily="17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Arial" charset="0"/>
                  <a:ea typeface="바탕체" pitchFamily="17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Arial" charset="0"/>
                  <a:ea typeface="바탕체" pitchFamily="17" charset="-127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ko-KR" altLang="en-US" sz="1600" u="sng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★</a:t>
              </a:r>
              <a:r>
                <a:rPr lang="en-US" altLang="ko-KR" sz="1600" u="sng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ko-KR" altLang="en-US" sz="1600" u="sng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발주 생성 후</a:t>
              </a:r>
              <a:r>
                <a:rPr lang="en-US" altLang="ko-KR" sz="1600" u="sng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</a:t>
              </a:r>
              <a:r>
                <a:rPr lang="ko-KR" altLang="en-US" sz="1600" u="sng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en-US" altLang="ko-KR" sz="1600" u="sng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‘</a:t>
              </a:r>
              <a:r>
                <a:rPr lang="ko-KR" altLang="en-US" sz="1600" u="sng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매입가 변경</a:t>
              </a:r>
              <a:r>
                <a:rPr lang="en-US" altLang="ko-KR" sz="1600" u="sng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’</a:t>
              </a:r>
              <a:r>
                <a:rPr lang="ko-KR" altLang="en-US" sz="1600" u="sng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불가</a:t>
              </a:r>
              <a:endParaRPr lang="en-US" altLang="ko-KR" sz="16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ko-KR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(‘</a:t>
              </a:r>
              <a:r>
                <a:rPr lang="ko-KR" altLang="en-US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발주접수</a:t>
              </a:r>
              <a:r>
                <a:rPr lang="en-US" altLang="ko-KR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’</a:t>
              </a:r>
              <a:r>
                <a:rPr lang="ko-KR" altLang="en-US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이후</a:t>
              </a:r>
              <a:r>
                <a:rPr lang="en-US" altLang="ko-KR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sp>
          <p:nvSpPr>
            <p:cNvPr id="36" name="Rectangle 83">
              <a:extLst>
                <a:ext uri="{FF2B5EF4-FFF2-40B4-BE49-F238E27FC236}">
                  <a16:creationId xmlns:a16="http://schemas.microsoft.com/office/drawing/2014/main" id="{E8CC1494-F333-C922-DE75-4FBC7E189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5346" y="5352627"/>
              <a:ext cx="2987625" cy="817266"/>
            </a:xfrm>
            <a:prstGeom prst="rect">
              <a:avLst/>
            </a:prstGeom>
            <a:noFill/>
            <a:ln w="19050">
              <a:solidFill>
                <a:srgbClr val="9CAAAF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sz="11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4A96BE4-1C78-A25E-9BD4-A626E88B4B99}"/>
                </a:ext>
              </a:extLst>
            </p:cNvPr>
            <p:cNvSpPr txBox="1"/>
            <p:nvPr/>
          </p:nvSpPr>
          <p:spPr>
            <a:xfrm>
              <a:off x="5763642" y="6059296"/>
              <a:ext cx="1471119" cy="338554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9CAAAF"/>
                  </a:highlight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발주</a:t>
              </a:r>
              <a:r>
                <a:rPr lang="en-US" altLang="ko-K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9CAAAF"/>
                  </a:highlight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Simulation</a:t>
              </a:r>
              <a:r>
                <a:rPr lang="ko-KR" alt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9CAAAF"/>
                  </a:highlight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</a:p>
          </p:txBody>
        </p:sp>
        <p:sp>
          <p:nvSpPr>
            <p:cNvPr id="38" name="Text Box 7">
              <a:extLst>
                <a:ext uri="{FF2B5EF4-FFF2-40B4-BE49-F238E27FC236}">
                  <a16:creationId xmlns:a16="http://schemas.microsoft.com/office/drawing/2014/main" id="{A6E34951-0C1E-291E-1D70-CDCC6D9405E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498534" y="4136013"/>
              <a:ext cx="1462251" cy="570222"/>
            </a:xfrm>
            <a:prstGeom prst="rect">
              <a:avLst/>
            </a:prstGeom>
            <a:solidFill>
              <a:srgbClr val="E2E2E2"/>
            </a:solidFill>
            <a:ln w="6350" algn="ctr">
              <a:noFill/>
              <a:prstDash val="sysDash"/>
              <a:miter lim="800000"/>
              <a:headEnd/>
              <a:tailEnd/>
            </a:ln>
          </p:spPr>
          <p:txBody>
            <a:bodyPr wrap="square" lIns="46800" tIns="46800" rIns="46800" bIns="46800">
              <a:spAutoFit/>
            </a:bodyPr>
            <a:lstStyle/>
            <a:p>
              <a:pPr eaLnBrk="0" latinLnBrk="0" hangingPunct="0">
                <a:lnSpc>
                  <a:spcPct val="150000"/>
                </a:lnSpc>
              </a:pPr>
              <a:r>
                <a:rPr lang="ko-KR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고객지정</a:t>
              </a:r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구매지정일 경우</a:t>
              </a:r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</a:t>
              </a:r>
            </a:p>
            <a:p>
              <a:pPr eaLnBrk="0" latinLnBrk="0" hangingPunct="0">
                <a:lnSpc>
                  <a:spcPct val="150000"/>
                </a:lnSpc>
              </a:pPr>
              <a:r>
                <a:rPr lang="ko-KR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지정된 협력사</a:t>
              </a:r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배송형태</a:t>
              </a:r>
            </a:p>
          </p:txBody>
        </p:sp>
        <p:cxnSp>
          <p:nvCxnSpPr>
            <p:cNvPr id="39" name="꺾인 연결선 57">
              <a:extLst>
                <a:ext uri="{FF2B5EF4-FFF2-40B4-BE49-F238E27FC236}">
                  <a16:creationId xmlns:a16="http://schemas.microsoft.com/office/drawing/2014/main" id="{611F38D5-2E43-4236-4156-AE7E8B2050A2}"/>
                </a:ext>
              </a:extLst>
            </p:cNvPr>
            <p:cNvCxnSpPr>
              <a:cxnSpLocks/>
              <a:stCxn id="37" idx="2"/>
            </p:cNvCxnSpPr>
            <p:nvPr/>
          </p:nvCxnSpPr>
          <p:spPr bwMode="auto">
            <a:xfrm rot="5400000">
              <a:off x="5195766" y="5267827"/>
              <a:ext cx="173413" cy="2433458"/>
            </a:xfrm>
            <a:prstGeom prst="bentConnector2">
              <a:avLst/>
            </a:prstGeom>
            <a:noFill/>
            <a:ln w="12700">
              <a:solidFill>
                <a:schemeClr val="accent5"/>
              </a:solidFill>
              <a:prstDash val="dash"/>
              <a:round/>
              <a:headEnd/>
              <a:tailEnd type="triangle"/>
            </a:ln>
          </p:spPr>
        </p:cxnSp>
        <p:sp>
          <p:nvSpPr>
            <p:cNvPr id="40" name="Rectangle 83">
              <a:extLst>
                <a:ext uri="{FF2B5EF4-FFF2-40B4-BE49-F238E27FC236}">
                  <a16:creationId xmlns:a16="http://schemas.microsoft.com/office/drawing/2014/main" id="{F9BD8ACF-4483-6ECF-656D-749939232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9419" y="6307358"/>
              <a:ext cx="1228216" cy="532406"/>
            </a:xfrm>
            <a:prstGeom prst="rect">
              <a:avLst/>
            </a:prstGeom>
            <a:solidFill>
              <a:srgbClr val="90807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200" dirty="0" err="1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미발주</a:t>
              </a:r>
              <a:endParaRPr lang="en-US" altLang="ko-KR" sz="12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41" name="직선 화살표 연결선 40">
              <a:extLst>
                <a:ext uri="{FF2B5EF4-FFF2-40B4-BE49-F238E27FC236}">
                  <a16:creationId xmlns:a16="http://schemas.microsoft.com/office/drawing/2014/main" id="{BEAE97C5-F2C4-736B-BA7E-3236A80BF76B}"/>
                </a:ext>
              </a:extLst>
            </p:cNvPr>
            <p:cNvCxnSpPr>
              <a:cxnSpLocks/>
              <a:stCxn id="21" idx="0"/>
              <a:endCxn id="45" idx="2"/>
            </p:cNvCxnSpPr>
            <p:nvPr/>
          </p:nvCxnSpPr>
          <p:spPr bwMode="auto">
            <a:xfrm flipH="1" flipV="1">
              <a:off x="7238222" y="2986507"/>
              <a:ext cx="98" cy="642515"/>
            </a:xfrm>
            <a:prstGeom prst="straightConnector1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round/>
              <a:headEnd/>
              <a:tailEnd type="triangle"/>
            </a:ln>
          </p:spPr>
        </p:cxnSp>
        <p:sp>
          <p:nvSpPr>
            <p:cNvPr id="42" name="Rectangle 83">
              <a:extLst>
                <a:ext uri="{FF2B5EF4-FFF2-40B4-BE49-F238E27FC236}">
                  <a16:creationId xmlns:a16="http://schemas.microsoft.com/office/drawing/2014/main" id="{37685D11-5DD6-6CDE-30C1-76EECD14A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8796" y="1774238"/>
              <a:ext cx="1196677" cy="533890"/>
            </a:xfrm>
            <a:prstGeom prst="rect">
              <a:avLst/>
            </a:prstGeom>
            <a:solidFill>
              <a:srgbClr val="90807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2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발주 거부</a:t>
              </a:r>
              <a:endParaRPr lang="en-US" altLang="ko-KR" sz="12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F71489E-C08F-7396-8A19-DE2B2484D650}"/>
                </a:ext>
              </a:extLst>
            </p:cNvPr>
            <p:cNvSpPr txBox="1"/>
            <p:nvPr/>
          </p:nvSpPr>
          <p:spPr>
            <a:xfrm>
              <a:off x="6028550" y="2081816"/>
              <a:ext cx="14711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발주접수거부</a:t>
              </a:r>
              <a:endParaRPr lang="en-US" altLang="ko-KR" sz="11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ko-KR" altLang="en-US" sz="11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출하지시거부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7CDFBA5-1C3C-D0C8-1736-129A600A959C}"/>
                </a:ext>
              </a:extLst>
            </p:cNvPr>
            <p:cNvSpPr txBox="1"/>
            <p:nvPr/>
          </p:nvSpPr>
          <p:spPr>
            <a:xfrm>
              <a:off x="4602397" y="6592582"/>
              <a:ext cx="14711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Simulation </a:t>
              </a:r>
              <a:r>
                <a:rPr lang="ko-KR" altLang="en-US" sz="11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오</a:t>
              </a:r>
              <a:r>
                <a:rPr lang="en-US" altLang="ko-KR" sz="11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1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보류</a:t>
              </a:r>
            </a:p>
          </p:txBody>
        </p:sp>
        <p:sp>
          <p:nvSpPr>
            <p:cNvPr id="45" name="Rectangle 83">
              <a:extLst>
                <a:ext uri="{FF2B5EF4-FFF2-40B4-BE49-F238E27FC236}">
                  <a16:creationId xmlns:a16="http://schemas.microsoft.com/office/drawing/2014/main" id="{624DCED2-42AB-1F89-EF92-E044391C1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9884" y="2455587"/>
              <a:ext cx="1196676" cy="530920"/>
            </a:xfrm>
            <a:prstGeom prst="diamond">
              <a:avLst/>
            </a:prstGeom>
            <a:solidFill>
              <a:srgbClr val="A50034"/>
            </a:solidFill>
            <a:ln w="127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2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납품 가능</a:t>
              </a:r>
              <a:endParaRPr lang="en-US" altLang="ko-KR" sz="12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2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여부</a:t>
              </a:r>
              <a:r>
                <a:rPr lang="en-US" altLang="ko-KR" sz="12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?</a:t>
              </a:r>
            </a:p>
          </p:txBody>
        </p:sp>
        <p:cxnSp>
          <p:nvCxnSpPr>
            <p:cNvPr id="46" name="직선 화살표 연결선 45">
              <a:extLst>
                <a:ext uri="{FF2B5EF4-FFF2-40B4-BE49-F238E27FC236}">
                  <a16:creationId xmlns:a16="http://schemas.microsoft.com/office/drawing/2014/main" id="{80F9002C-4CE0-A720-B06B-9F9B8AB1E849}"/>
                </a:ext>
              </a:extLst>
            </p:cNvPr>
            <p:cNvCxnSpPr>
              <a:cxnSpLocks/>
              <a:stCxn id="45" idx="3"/>
            </p:cNvCxnSpPr>
            <p:nvPr/>
          </p:nvCxnSpPr>
          <p:spPr bwMode="auto">
            <a:xfrm>
              <a:off x="7836560" y="2721047"/>
              <a:ext cx="456540" cy="0"/>
            </a:xfrm>
            <a:prstGeom prst="straightConnector1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round/>
              <a:headEnd/>
              <a:tailEnd type="triangle"/>
            </a:ln>
          </p:spPr>
        </p:cxnSp>
        <p:sp>
          <p:nvSpPr>
            <p:cNvPr id="47" name="Rectangle 83">
              <a:extLst>
                <a:ext uri="{FF2B5EF4-FFF2-40B4-BE49-F238E27FC236}">
                  <a16:creationId xmlns:a16="http://schemas.microsoft.com/office/drawing/2014/main" id="{00881572-8344-6C62-63CD-FD435B8F5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8796" y="2448543"/>
              <a:ext cx="1196677" cy="533890"/>
            </a:xfrm>
            <a:prstGeom prst="rect">
              <a:avLst/>
            </a:prstGeom>
            <a:solidFill>
              <a:srgbClr val="FDEAEC"/>
            </a:solidFill>
            <a:ln w="12700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배송완료</a:t>
              </a:r>
              <a:endParaRPr lang="en-US" altLang="ko-KR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매입정산 대상</a:t>
              </a:r>
              <a:r>
                <a:rPr lang="en-US" altLang="ko-KR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cxnSp>
          <p:nvCxnSpPr>
            <p:cNvPr id="48" name="꺾인 연결선 57">
              <a:extLst>
                <a:ext uri="{FF2B5EF4-FFF2-40B4-BE49-F238E27FC236}">
                  <a16:creationId xmlns:a16="http://schemas.microsoft.com/office/drawing/2014/main" id="{F5D5E0E6-E272-12B9-9ADC-4DE8595C8DCB}"/>
                </a:ext>
              </a:extLst>
            </p:cNvPr>
            <p:cNvCxnSpPr>
              <a:cxnSpLocks/>
              <a:stCxn id="45" idx="0"/>
              <a:endCxn id="42" idx="1"/>
            </p:cNvCxnSpPr>
            <p:nvPr/>
          </p:nvCxnSpPr>
          <p:spPr bwMode="auto">
            <a:xfrm rot="5400000" flipH="1" flipV="1">
              <a:off x="7576307" y="1703098"/>
              <a:ext cx="414404" cy="1090574"/>
            </a:xfrm>
            <a:prstGeom prst="bentConnector2">
              <a:avLst/>
            </a:prstGeom>
            <a:noFill/>
            <a:ln w="12700">
              <a:solidFill>
                <a:schemeClr val="accent5"/>
              </a:solidFill>
              <a:prstDash val="dash"/>
              <a:round/>
              <a:headEnd/>
              <a:tailEnd type="triangle"/>
            </a:ln>
          </p:spPr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485E7B0-272B-46E6-89AC-1F4C48AA1C3A}"/>
                </a:ext>
              </a:extLst>
            </p:cNvPr>
            <p:cNvSpPr txBox="1"/>
            <p:nvPr/>
          </p:nvSpPr>
          <p:spPr>
            <a:xfrm>
              <a:off x="7768820" y="2708885"/>
              <a:ext cx="286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Y</a:t>
              </a:r>
              <a:endParaRPr lang="ko-KR" altLang="en-US" sz="12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A8E7A0A-FF8E-2883-34F2-01A5E0D49A8F}"/>
                </a:ext>
              </a:extLst>
            </p:cNvPr>
            <p:cNvSpPr txBox="1"/>
            <p:nvPr/>
          </p:nvSpPr>
          <p:spPr>
            <a:xfrm>
              <a:off x="7238222" y="2225112"/>
              <a:ext cx="286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N</a:t>
              </a:r>
              <a:endParaRPr lang="ko-KR" altLang="en-US" sz="12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658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76912-E070-D651-2E28-2FD894F31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777749C-9795-FE13-7D92-8FFC9A9F1DF1}"/>
              </a:ext>
            </a:extLst>
          </p:cNvPr>
          <p:cNvSpPr/>
          <p:nvPr/>
        </p:nvSpPr>
        <p:spPr>
          <a:xfrm>
            <a:off x="792343" y="1252711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err="1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미발주</a:t>
            </a: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처리 </a:t>
            </a:r>
          </a:p>
        </p:txBody>
      </p:sp>
      <p:grpSp>
        <p:nvGrpSpPr>
          <p:cNvPr id="3" name="Group 65">
            <a:extLst>
              <a:ext uri="{FF2B5EF4-FFF2-40B4-BE49-F238E27FC236}">
                <a16:creationId xmlns:a16="http://schemas.microsoft.com/office/drawing/2014/main" id="{3971B992-C74B-9268-636F-D1E3D6C4D75A}"/>
              </a:ext>
            </a:extLst>
          </p:cNvPr>
          <p:cNvGrpSpPr/>
          <p:nvPr/>
        </p:nvGrpSpPr>
        <p:grpSpPr>
          <a:xfrm>
            <a:off x="263440" y="1301028"/>
            <a:ext cx="452526" cy="452526"/>
            <a:chOff x="1339673" y="3220738"/>
            <a:chExt cx="746760" cy="746760"/>
          </a:xfrm>
        </p:grpSpPr>
        <p:sp>
          <p:nvSpPr>
            <p:cNvPr id="4" name="Oval 66">
              <a:extLst>
                <a:ext uri="{FF2B5EF4-FFF2-40B4-BE49-F238E27FC236}">
                  <a16:creationId xmlns:a16="http://schemas.microsoft.com/office/drawing/2014/main" id="{1E781348-0E6E-B972-CE6D-14F3EFE17148}"/>
                </a:ext>
              </a:extLst>
            </p:cNvPr>
            <p:cNvSpPr/>
            <p:nvPr/>
          </p:nvSpPr>
          <p:spPr>
            <a:xfrm>
              <a:off x="1339673" y="3220738"/>
              <a:ext cx="746760" cy="746760"/>
            </a:xfrm>
            <a:prstGeom prst="ellipse">
              <a:avLst/>
            </a:prstGeom>
            <a:solidFill>
              <a:srgbClr val="A50034"/>
            </a:solidFill>
            <a:ln>
              <a:noFill/>
            </a:ln>
            <a:effectLst>
              <a:outerShdw blurRad="342900" dist="292100" dir="5400000" sx="51000" sy="51000" algn="t" rotWithShape="0">
                <a:srgbClr val="BF3651">
                  <a:alpha val="86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pic>
          <p:nvPicPr>
            <p:cNvPr id="5" name="Graphic 67">
              <a:extLst>
                <a:ext uri="{FF2B5EF4-FFF2-40B4-BE49-F238E27FC236}">
                  <a16:creationId xmlns:a16="http://schemas.microsoft.com/office/drawing/2014/main" id="{709BF855-2869-E428-7A00-78626D54F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501639" y="3382704"/>
              <a:ext cx="422828" cy="422828"/>
            </a:xfrm>
            <a:prstGeom prst="rect">
              <a:avLst/>
            </a:prstGeom>
          </p:spPr>
        </p:pic>
      </p:grp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98CFFA7E-CCA1-702E-5508-921D49B15B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062201"/>
              </p:ext>
            </p:extLst>
          </p:nvPr>
        </p:nvGraphicFramePr>
        <p:xfrm>
          <a:off x="489704" y="1851703"/>
          <a:ext cx="12486817" cy="5287618"/>
        </p:xfrm>
        <a:graphic>
          <a:graphicData uri="http://schemas.openxmlformats.org/drawingml/2006/table">
            <a:tbl>
              <a:tblPr/>
              <a:tblGrid>
                <a:gridCol w="1727874">
                  <a:extLst>
                    <a:ext uri="{9D8B030D-6E8A-4147-A177-3AD203B41FA5}">
                      <a16:colId xmlns:a16="http://schemas.microsoft.com/office/drawing/2014/main" val="2421806215"/>
                    </a:ext>
                  </a:extLst>
                </a:gridCol>
                <a:gridCol w="3098703">
                  <a:extLst>
                    <a:ext uri="{9D8B030D-6E8A-4147-A177-3AD203B41FA5}">
                      <a16:colId xmlns:a16="http://schemas.microsoft.com/office/drawing/2014/main" val="1653475049"/>
                    </a:ext>
                  </a:extLst>
                </a:gridCol>
                <a:gridCol w="1148314">
                  <a:extLst>
                    <a:ext uri="{9D8B030D-6E8A-4147-A177-3AD203B41FA5}">
                      <a16:colId xmlns:a16="http://schemas.microsoft.com/office/drawing/2014/main" val="2628581013"/>
                    </a:ext>
                  </a:extLst>
                </a:gridCol>
                <a:gridCol w="6511926">
                  <a:extLst>
                    <a:ext uri="{9D8B030D-6E8A-4147-A177-3AD203B41FA5}">
                      <a16:colId xmlns:a16="http://schemas.microsoft.com/office/drawing/2014/main" val="2290155167"/>
                    </a:ext>
                  </a:extLst>
                </a:gridCol>
              </a:tblGrid>
              <a:tr h="419047"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상태</a:t>
                      </a:r>
                    </a:p>
                  </a:txBody>
                  <a:tcPr marL="5932" marR="5932" marT="593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6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시뮬레이션 오류메시지</a:t>
                      </a: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6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처리 주체</a:t>
                      </a: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6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처리 방안</a:t>
                      </a: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072543"/>
                  </a:ext>
                </a:extLst>
              </a:tr>
              <a:tr h="419047">
                <a:tc rowSpan="2"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발주오류</a:t>
                      </a:r>
                    </a:p>
                  </a:txBody>
                  <a:tcPr marL="5932" marR="5932" marT="593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lvl="0" indent="0" algn="l" defTabSz="1007966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협력사 미결정</a:t>
                      </a: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구매정보 </a:t>
                      </a:r>
                      <a:r>
                        <a:rPr lang="ko-KR" altLang="en-US" sz="1600" b="0" i="0" u="none" strike="noStrike" dirty="0" err="1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미존재</a:t>
                      </a: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)</a:t>
                      </a:r>
                    </a:p>
                  </a:txBody>
                  <a:tcPr marL="5932" marR="5932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구매</a:t>
                      </a:r>
                    </a:p>
                  </a:txBody>
                  <a:tcPr marL="5932" marR="5932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 -</a:t>
                      </a: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 구매정보 정비</a:t>
                      </a: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:</a:t>
                      </a: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 협력사 추가</a:t>
                      </a: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공급상태 변경</a:t>
                      </a: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유효기간 연장 등</a:t>
                      </a:r>
                    </a:p>
                  </a:txBody>
                  <a:tcPr marL="5932" marR="5932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746932"/>
                  </a:ext>
                </a:extLst>
              </a:tr>
              <a:tr h="4190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66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협력사 매입가 미결정</a:t>
                      </a:r>
                      <a:endParaRPr lang="en-US" altLang="ko-KR" sz="16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/>
                        <a:cs typeface="Pretendard Medium" panose="02000603000000020004" pitchFamily="2" charset="-127"/>
                      </a:endParaRPr>
                    </a:p>
                  </a:txBody>
                  <a:tcPr marL="5932" marR="5932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구매</a:t>
                      </a: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영업</a:t>
                      </a:r>
                    </a:p>
                  </a:txBody>
                  <a:tcPr marL="5932" marR="5932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 - </a:t>
                      </a: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영업담당자 지정협력사 지속 필요성 검토</a:t>
                      </a: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구매담당자 구매정보 정비</a:t>
                      </a:r>
                    </a:p>
                  </a:txBody>
                  <a:tcPr marL="5932" marR="5932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357909"/>
                  </a:ext>
                </a:extLst>
              </a:tr>
              <a:tr h="503649">
                <a:tc rowSpan="7"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발주보류</a:t>
                      </a:r>
                    </a:p>
                  </a:txBody>
                  <a:tcPr marL="5932" marR="5932" marT="593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협력사 결정 동일 기준 존재</a:t>
                      </a:r>
                      <a:endParaRPr lang="en-US" altLang="ko-KR" sz="16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/>
                        <a:cs typeface="Pretendard Medium" panose="02000603000000020004" pitchFamily="2" charset="-127"/>
                      </a:endParaRPr>
                    </a:p>
                  </a:txBody>
                  <a:tcPr marL="5932" marR="5932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구매</a:t>
                      </a:r>
                    </a:p>
                  </a:txBody>
                  <a:tcPr marL="5932" marR="5932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 -</a:t>
                      </a: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 보류 해제 후</a:t>
                      </a: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수동발주 처리</a:t>
                      </a: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 (</a:t>
                      </a: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이후 발주 거부 가능성 有</a:t>
                      </a: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)</a:t>
                      </a: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 -</a:t>
                      </a: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 복수 구매정보 정비 진행 </a:t>
                      </a: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협력사 결정 </a:t>
                      </a: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Logic </a:t>
                      </a: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참고</a:t>
                      </a: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)</a:t>
                      </a:r>
                      <a:endParaRPr lang="ko-KR" altLang="en-US" sz="16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/>
                        <a:cs typeface="Pretendard Medium" panose="02000603000000020004" pitchFamily="2" charset="-127"/>
                      </a:endParaRPr>
                    </a:p>
                  </a:txBody>
                  <a:tcPr marL="5932" marR="5932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620555"/>
                  </a:ext>
                </a:extLst>
              </a:tr>
              <a:tr h="419047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5932" marR="5932" marT="593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결정협력사 최소주문수량 </a:t>
                      </a:r>
                      <a:r>
                        <a:rPr lang="ko-KR" altLang="en-US" sz="1600" b="0" i="0" u="none" strike="noStrike" dirty="0" err="1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미충족</a:t>
                      </a:r>
                      <a:endParaRPr lang="en-US" altLang="ko-KR" sz="16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/>
                        <a:cs typeface="Pretendard Medium" panose="02000603000000020004" pitchFamily="2" charset="-127"/>
                      </a:endParaRPr>
                    </a:p>
                  </a:txBody>
                  <a:tcPr marL="5932" marR="5932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구매</a:t>
                      </a: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운영</a:t>
                      </a:r>
                    </a:p>
                  </a:txBody>
                  <a:tcPr marL="5932" marR="5932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 -</a:t>
                      </a: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 고객 주문수량 조정 가능 여부 협의 </a:t>
                      </a: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운영</a:t>
                      </a: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)</a:t>
                      </a: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 -</a:t>
                      </a: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 협력사 구매정보</a:t>
                      </a: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상품정보 정비 가능여부 협의 </a:t>
                      </a: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구매</a:t>
                      </a: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) </a:t>
                      </a:r>
                      <a:endParaRPr lang="ko-KR" altLang="en-US" sz="16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/>
                        <a:cs typeface="Pretendard Medium" panose="02000603000000020004" pitchFamily="2" charset="-127"/>
                      </a:endParaRPr>
                    </a:p>
                  </a:txBody>
                  <a:tcPr marL="5932" marR="5932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148554"/>
                  </a:ext>
                </a:extLst>
              </a:tr>
              <a:tr h="4190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배수주문 수량 </a:t>
                      </a:r>
                      <a:r>
                        <a:rPr lang="ko-KR" altLang="en-US" sz="1600" b="0" i="0" u="none" strike="noStrike" dirty="0" err="1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미적합</a:t>
                      </a:r>
                      <a:endParaRPr lang="ko-KR" altLang="en-US" sz="16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/>
                        <a:cs typeface="Pretendard Medium" panose="02000603000000020004" pitchFamily="2" charset="-127"/>
                      </a:endParaRPr>
                    </a:p>
                  </a:txBody>
                  <a:tcPr marL="5932" marR="5932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endParaRPr lang="ko-KR" altLang="en-US" sz="16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/>
                        <a:cs typeface="Pretendard Medium" panose="02000603000000020004" pitchFamily="2" charset="-127"/>
                      </a:endParaRPr>
                    </a:p>
                  </a:txBody>
                  <a:tcPr marL="5932" marR="5932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endParaRPr lang="ko-KR" altLang="en-US" sz="16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/>
                        <a:cs typeface="Pretendard Medium" panose="02000603000000020004" pitchFamily="2" charset="-127"/>
                      </a:endParaRPr>
                    </a:p>
                  </a:txBody>
                  <a:tcPr marL="5932" marR="5932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296626"/>
                  </a:ext>
                </a:extLst>
              </a:tr>
              <a:tr h="752946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5932" marR="5932" marT="593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결정협력사 배송불가</a:t>
                      </a:r>
                      <a:endParaRPr lang="en-US" altLang="ko-KR" sz="16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/>
                        <a:cs typeface="Pretendard Medium" panose="02000603000000020004" pitchFamily="2" charset="-127"/>
                      </a:endParaRPr>
                    </a:p>
                  </a:txBody>
                  <a:tcPr marL="5932" marR="5932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구매</a:t>
                      </a: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협력사</a:t>
                      </a:r>
                    </a:p>
                  </a:txBody>
                  <a:tcPr marL="5932" marR="5932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 - </a:t>
                      </a: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보류 해제 후</a:t>
                      </a: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수동발주 처리 </a:t>
                      </a: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이후 배송형태 변경 요청 가능성 有</a:t>
                      </a: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)</a:t>
                      </a: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 - </a:t>
                      </a: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협력사 </a:t>
                      </a:r>
                      <a:r>
                        <a:rPr lang="ko-KR" altLang="en-US" sz="1600" b="0" i="0" u="none" strike="noStrike" dirty="0" err="1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자차배송권역</a:t>
                      </a: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 검토 및 정보 수정 </a:t>
                      </a: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협력사</a:t>
                      </a: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Front)</a:t>
                      </a:r>
                      <a:endParaRPr lang="ko-KR" altLang="en-US" sz="16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/>
                        <a:cs typeface="Pretendard Medium" panose="02000603000000020004" pitchFamily="2" charset="-127"/>
                      </a:endParaRPr>
                    </a:p>
                  </a:txBody>
                  <a:tcPr marL="5932" marR="5932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462882"/>
                  </a:ext>
                </a:extLst>
              </a:tr>
              <a:tr h="419047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5932" marR="5932" marT="593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SSP </a:t>
                      </a: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주문</a:t>
                      </a: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-SSP</a:t>
                      </a: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구매정보 </a:t>
                      </a:r>
                      <a:r>
                        <a:rPr lang="ko-KR" altLang="en-US" sz="1600" b="0" i="0" u="none" strike="noStrike" dirty="0" err="1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미존재</a:t>
                      </a:r>
                      <a:endParaRPr lang="en-US" altLang="ko-KR" sz="16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/>
                        <a:cs typeface="Pretendard Medium" panose="02000603000000020004" pitchFamily="2" charset="-127"/>
                      </a:endParaRPr>
                    </a:p>
                  </a:txBody>
                  <a:tcPr marL="5932" marR="5932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구매</a:t>
                      </a:r>
                    </a:p>
                  </a:txBody>
                  <a:tcPr marL="5932" marR="5932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 - SSP</a:t>
                      </a: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협력사 구매정보 정비</a:t>
                      </a: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: </a:t>
                      </a: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공급가능 변경 혹은 </a:t>
                      </a: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SSP</a:t>
                      </a: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협력사 변경</a:t>
                      </a:r>
                    </a:p>
                  </a:txBody>
                  <a:tcPr marL="5932" marR="5932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177387"/>
                  </a:ext>
                </a:extLst>
              </a:tr>
              <a:tr h="503649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5932" marR="5932" marT="593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거래제한 협력사</a:t>
                      </a:r>
                      <a:endParaRPr lang="en-US" altLang="ko-KR" sz="16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/>
                        <a:cs typeface="Pretendard Medium" panose="02000603000000020004" pitchFamily="2" charset="-127"/>
                      </a:endParaRP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거래제한 해제</a:t>
                      </a: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유효협력사 변경</a:t>
                      </a: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)</a:t>
                      </a:r>
                    </a:p>
                  </a:txBody>
                  <a:tcPr marL="5932" marR="5932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구매</a:t>
                      </a:r>
                    </a:p>
                  </a:txBody>
                  <a:tcPr marL="5932" marR="5932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 - </a:t>
                      </a: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협력사 거래제한 해제 혹은 유효 협력사 구매정보 정비</a:t>
                      </a:r>
                    </a:p>
                  </a:txBody>
                  <a:tcPr marL="5932" marR="5932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746940"/>
                  </a:ext>
                </a:extLst>
              </a:tr>
              <a:tr h="419047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5932" marR="5932" marT="593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택배금지물질 협력사 부재</a:t>
                      </a:r>
                      <a:endParaRPr lang="en-US" altLang="ko-KR" sz="16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/>
                        <a:cs typeface="Pretendard Medium" panose="02000603000000020004" pitchFamily="2" charset="-127"/>
                      </a:endParaRPr>
                    </a:p>
                  </a:txBody>
                  <a:tcPr marL="5932" marR="5932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1600" b="0" i="0" u="none" strike="noStrike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구매</a:t>
                      </a:r>
                      <a:endParaRPr lang="ko-KR" altLang="en-US" sz="16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/>
                        <a:cs typeface="Pretendard Medium" panose="02000603000000020004" pitchFamily="2" charset="-127"/>
                      </a:endParaRPr>
                    </a:p>
                  </a:txBody>
                  <a:tcPr marL="5932" marR="5932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 - </a:t>
                      </a: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직송 </a:t>
                      </a:r>
                      <a:r>
                        <a:rPr lang="ko-KR" altLang="en-US" sz="1600" b="0" i="0" u="none" strike="noStrike" dirty="0" err="1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자차</a:t>
                      </a: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 가능한 협력사 구매정보 추가 혹은 협력사 배송형태 변경</a:t>
                      </a:r>
                    </a:p>
                  </a:txBody>
                  <a:tcPr marL="5932" marR="5932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530092"/>
                  </a:ext>
                </a:extLst>
              </a:tr>
              <a:tr h="4190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발주보류</a:t>
                      </a: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사용자</a:t>
                      </a: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)</a:t>
                      </a:r>
                      <a:endParaRPr lang="ko-KR" altLang="en-US" sz="1600" dirty="0">
                        <a:ea typeface="Pretendard Medium" panose="02000603000000020004"/>
                      </a:endParaRPr>
                    </a:p>
                  </a:txBody>
                  <a:tcPr marL="5932" marR="5932" marT="593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66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구매담당자 수동 보류 처리</a:t>
                      </a:r>
                      <a:endParaRPr lang="en-US" altLang="ko-KR" sz="16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/>
                        <a:cs typeface="Pretendard Medium" panose="02000603000000020004" pitchFamily="2" charset="-127"/>
                      </a:endParaRPr>
                    </a:p>
                  </a:txBody>
                  <a:tcPr marL="5932" marR="5932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구매</a:t>
                      </a:r>
                    </a:p>
                  </a:txBody>
                  <a:tcPr marL="5932" marR="5932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 - </a:t>
                      </a: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담당자 개별 </a:t>
                      </a: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History </a:t>
                      </a: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파악 후</a:t>
                      </a: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직접 처리 </a:t>
                      </a: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수동 발주</a:t>
                      </a: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/>
                          <a:cs typeface="Pretendard Medium" panose="02000603000000020004" pitchFamily="2" charset="-127"/>
                        </a:rPr>
                        <a:t>)</a:t>
                      </a:r>
                      <a:endParaRPr lang="ko-KR" altLang="en-US" sz="16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/>
                        <a:cs typeface="Pretendard Medium" panose="02000603000000020004" pitchFamily="2" charset="-127"/>
                      </a:endParaRPr>
                    </a:p>
                  </a:txBody>
                  <a:tcPr marL="5932" marR="5932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373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7019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BEB8C-703D-C904-2469-601D261CA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84270002-5541-2FB7-47D0-CEEEF226AF02}"/>
              </a:ext>
            </a:extLst>
          </p:cNvPr>
          <p:cNvSpPr/>
          <p:nvPr/>
        </p:nvSpPr>
        <p:spPr>
          <a:xfrm>
            <a:off x="792343" y="1252711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발주 </a:t>
            </a:r>
            <a:r>
              <a:rPr lang="ko-KR" altLang="en-US" sz="2000" dirty="0" err="1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거부건</a:t>
            </a: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처리</a:t>
            </a:r>
          </a:p>
        </p:txBody>
      </p:sp>
      <p:grpSp>
        <p:nvGrpSpPr>
          <p:cNvPr id="3" name="Group 65">
            <a:extLst>
              <a:ext uri="{FF2B5EF4-FFF2-40B4-BE49-F238E27FC236}">
                <a16:creationId xmlns:a16="http://schemas.microsoft.com/office/drawing/2014/main" id="{A2C66845-0FB1-6438-1DC7-CFACBA9E19C3}"/>
              </a:ext>
            </a:extLst>
          </p:cNvPr>
          <p:cNvGrpSpPr/>
          <p:nvPr/>
        </p:nvGrpSpPr>
        <p:grpSpPr>
          <a:xfrm>
            <a:off x="263440" y="1301028"/>
            <a:ext cx="452526" cy="452526"/>
            <a:chOff x="1339673" y="3220738"/>
            <a:chExt cx="746760" cy="746760"/>
          </a:xfrm>
        </p:grpSpPr>
        <p:sp>
          <p:nvSpPr>
            <p:cNvPr id="4" name="Oval 66">
              <a:extLst>
                <a:ext uri="{FF2B5EF4-FFF2-40B4-BE49-F238E27FC236}">
                  <a16:creationId xmlns:a16="http://schemas.microsoft.com/office/drawing/2014/main" id="{A4B98F0F-5FA6-9C2A-553F-3E3CD233DBE3}"/>
                </a:ext>
              </a:extLst>
            </p:cNvPr>
            <p:cNvSpPr/>
            <p:nvPr/>
          </p:nvSpPr>
          <p:spPr>
            <a:xfrm>
              <a:off x="1339673" y="3220738"/>
              <a:ext cx="746760" cy="746760"/>
            </a:xfrm>
            <a:prstGeom prst="ellipse">
              <a:avLst/>
            </a:prstGeom>
            <a:solidFill>
              <a:srgbClr val="A50034"/>
            </a:solidFill>
            <a:ln>
              <a:noFill/>
            </a:ln>
            <a:effectLst>
              <a:outerShdw blurRad="342900" dist="292100" dir="5400000" sx="51000" sy="51000" algn="t" rotWithShape="0">
                <a:srgbClr val="BF3651">
                  <a:alpha val="86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pic>
          <p:nvPicPr>
            <p:cNvPr id="5" name="Graphic 67">
              <a:extLst>
                <a:ext uri="{FF2B5EF4-FFF2-40B4-BE49-F238E27FC236}">
                  <a16:creationId xmlns:a16="http://schemas.microsoft.com/office/drawing/2014/main" id="{E278B10C-43C8-F87A-354E-C9B043FDC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501639" y="3382704"/>
              <a:ext cx="422828" cy="422828"/>
            </a:xfrm>
            <a:prstGeom prst="rect">
              <a:avLst/>
            </a:prstGeom>
          </p:spPr>
        </p:pic>
      </p:grp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0ED8ABC5-110A-E3BE-92A7-C7DE8827AE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057282"/>
              </p:ext>
            </p:extLst>
          </p:nvPr>
        </p:nvGraphicFramePr>
        <p:xfrm>
          <a:off x="489703" y="2081197"/>
          <a:ext cx="12600655" cy="3780187"/>
        </p:xfrm>
        <a:graphic>
          <a:graphicData uri="http://schemas.openxmlformats.org/drawingml/2006/table">
            <a:tbl>
              <a:tblPr/>
              <a:tblGrid>
                <a:gridCol w="1739186">
                  <a:extLst>
                    <a:ext uri="{9D8B030D-6E8A-4147-A177-3AD203B41FA5}">
                      <a16:colId xmlns:a16="http://schemas.microsoft.com/office/drawing/2014/main" val="2421806215"/>
                    </a:ext>
                  </a:extLst>
                </a:gridCol>
                <a:gridCol w="1739186">
                  <a:extLst>
                    <a:ext uri="{9D8B030D-6E8A-4147-A177-3AD203B41FA5}">
                      <a16:colId xmlns:a16="http://schemas.microsoft.com/office/drawing/2014/main" val="1653475049"/>
                    </a:ext>
                  </a:extLst>
                </a:gridCol>
                <a:gridCol w="9122283">
                  <a:extLst>
                    <a:ext uri="{9D8B030D-6E8A-4147-A177-3AD203B41FA5}">
                      <a16:colId xmlns:a16="http://schemas.microsoft.com/office/drawing/2014/main" val="2628581013"/>
                    </a:ext>
                  </a:extLst>
                </a:gridCol>
              </a:tblGrid>
              <a:tr h="391238"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거부 사유</a:t>
                      </a:r>
                      <a:endParaRPr lang="en-US" altLang="ko-KR" sz="1600" b="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5932" marR="5932" marT="593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6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처리주체</a:t>
                      </a: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6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처리 방안</a:t>
                      </a:r>
                    </a:p>
                  </a:txBody>
                  <a:tcPr marL="5932" marR="5932" marT="59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072543"/>
                  </a:ext>
                </a:extLst>
              </a:tr>
              <a:tr h="3388949"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납품불가지역</a:t>
                      </a:r>
                      <a:endParaRPr lang="en-US" altLang="ko-KR" sz="16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단종상품</a:t>
                      </a:r>
                      <a:endParaRPr lang="en-US" altLang="ko-KR" sz="16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미취급상품</a:t>
                      </a:r>
                      <a:endParaRPr lang="en-US" altLang="ko-KR" sz="16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규격 미비</a:t>
                      </a:r>
                      <a:endParaRPr lang="en-US" altLang="ko-KR" sz="16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재고부족</a:t>
                      </a:r>
                      <a:endParaRPr lang="en-US" altLang="ko-KR" sz="16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최소주문수량</a:t>
                      </a:r>
                      <a:endParaRPr lang="en-US" altLang="ko-KR" sz="16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1600" b="0" i="0" u="none" strike="noStrike" dirty="0" err="1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오주문</a:t>
                      </a: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중복주문</a:t>
                      </a:r>
                      <a:endParaRPr lang="en-US" altLang="ko-KR" sz="16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1600" b="0" i="0" u="none" strike="noStrike" dirty="0" err="1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선입고</a:t>
                      </a:r>
                      <a:endParaRPr lang="en-US" altLang="ko-KR" sz="16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사업자전환</a:t>
                      </a:r>
                      <a:endParaRPr lang="en-US" altLang="ko-KR" sz="16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택배불가사업장</a:t>
                      </a:r>
                    </a:p>
                  </a:txBody>
                  <a:tcPr marL="5932" marR="5932" marT="593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구매담당자</a:t>
                      </a: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b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</a:b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영업담당자</a:t>
                      </a: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b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</a:b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운영담당자</a:t>
                      </a:r>
                    </a:p>
                  </a:txBody>
                  <a:tcPr marL="5932" marR="5932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 </a:t>
                      </a:r>
                      <a:r>
                        <a:rPr lang="ko-KR" altLang="en-US" sz="1600" b="0" i="0" u="none" strike="noStrike" dirty="0" err="1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거부건은</a:t>
                      </a: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발주담당자</a:t>
                      </a: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(=</a:t>
                      </a: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구매담당자</a:t>
                      </a: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가 처리</a:t>
                      </a:r>
                      <a:endParaRPr lang="en-US" altLang="ko-KR" sz="16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- </a:t>
                      </a: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각 거부 사유에 따라 구매담당자는 구매정보를 정비하거나 영업</a:t>
                      </a: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운영담당자에게 업무 협의 요청</a:t>
                      </a:r>
                      <a:endParaRPr lang="en-US" altLang="ko-KR" sz="16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- </a:t>
                      </a: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영업</a:t>
                      </a: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운영담당자는 구매담당자 요청에 따라 필요 시</a:t>
                      </a: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고객과 협의하여 </a:t>
                      </a:r>
                      <a:r>
                        <a:rPr lang="ko-KR" altLang="en-US" sz="1600" b="0" i="0" u="none" strike="noStrike" dirty="0" err="1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거부건을</a:t>
                      </a: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함께 처리</a:t>
                      </a:r>
                      <a:endParaRPr lang="en-US" altLang="ko-KR" sz="1600" b="0" i="0" u="none" strike="noStrike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e.g. </a:t>
                      </a: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대체품 협의</a:t>
                      </a: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판매가 인상</a:t>
                      </a: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주문 확인 및 취소</a:t>
                      </a: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단순 지연 안내 등</a:t>
                      </a:r>
                    </a:p>
                  </a:txBody>
                  <a:tcPr marL="5932" marR="5932" marT="593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746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2474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886AE-0F2F-7CC5-C19B-F18D83BB5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89C8430B-F8EF-DFCB-01A5-B642BBCCD97C}"/>
              </a:ext>
            </a:extLst>
          </p:cNvPr>
          <p:cNvSpPr/>
          <p:nvPr/>
        </p:nvSpPr>
        <p:spPr>
          <a:xfrm>
            <a:off x="792343" y="1252711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발주 </a:t>
            </a:r>
            <a:r>
              <a:rPr lang="ko-KR" altLang="en-US" sz="2000" dirty="0" err="1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거부건</a:t>
            </a: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처리</a:t>
            </a:r>
            <a:r>
              <a: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: “</a:t>
            </a: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주문확인요청</a:t>
            </a:r>
            <a:r>
              <a: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” </a:t>
            </a: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시스템 요청</a:t>
            </a:r>
            <a:r>
              <a: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/</a:t>
            </a: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처리로 이력 관리 가능</a:t>
            </a:r>
          </a:p>
        </p:txBody>
      </p:sp>
      <p:grpSp>
        <p:nvGrpSpPr>
          <p:cNvPr id="3" name="Group 65">
            <a:extLst>
              <a:ext uri="{FF2B5EF4-FFF2-40B4-BE49-F238E27FC236}">
                <a16:creationId xmlns:a16="http://schemas.microsoft.com/office/drawing/2014/main" id="{F3600941-5A96-60D4-3277-F72C662A4EC9}"/>
              </a:ext>
            </a:extLst>
          </p:cNvPr>
          <p:cNvGrpSpPr/>
          <p:nvPr/>
        </p:nvGrpSpPr>
        <p:grpSpPr>
          <a:xfrm>
            <a:off x="263440" y="1301028"/>
            <a:ext cx="452526" cy="452526"/>
            <a:chOff x="1339673" y="3220738"/>
            <a:chExt cx="746760" cy="746760"/>
          </a:xfrm>
        </p:grpSpPr>
        <p:sp>
          <p:nvSpPr>
            <p:cNvPr id="4" name="Oval 66">
              <a:extLst>
                <a:ext uri="{FF2B5EF4-FFF2-40B4-BE49-F238E27FC236}">
                  <a16:creationId xmlns:a16="http://schemas.microsoft.com/office/drawing/2014/main" id="{994D829A-BDBF-3578-EE2D-F3F134427B3D}"/>
                </a:ext>
              </a:extLst>
            </p:cNvPr>
            <p:cNvSpPr/>
            <p:nvPr/>
          </p:nvSpPr>
          <p:spPr>
            <a:xfrm>
              <a:off x="1339673" y="3220738"/>
              <a:ext cx="746760" cy="746760"/>
            </a:xfrm>
            <a:prstGeom prst="ellipse">
              <a:avLst/>
            </a:prstGeom>
            <a:solidFill>
              <a:srgbClr val="A50034"/>
            </a:solidFill>
            <a:ln>
              <a:noFill/>
            </a:ln>
            <a:effectLst>
              <a:outerShdw blurRad="342900" dist="292100" dir="5400000" sx="51000" sy="51000" algn="t" rotWithShape="0">
                <a:srgbClr val="BF3651">
                  <a:alpha val="86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pic>
          <p:nvPicPr>
            <p:cNvPr id="5" name="Graphic 67">
              <a:extLst>
                <a:ext uri="{FF2B5EF4-FFF2-40B4-BE49-F238E27FC236}">
                  <a16:creationId xmlns:a16="http://schemas.microsoft.com/office/drawing/2014/main" id="{92E66AA6-8C38-9748-F32E-7821FCA40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501639" y="3382704"/>
              <a:ext cx="422828" cy="422828"/>
            </a:xfrm>
            <a:prstGeom prst="rect">
              <a:avLst/>
            </a:prstGeom>
          </p:spPr>
        </p:pic>
      </p:grpSp>
      <p:sp>
        <p:nvSpPr>
          <p:cNvPr id="11" name="Rectangle: Rounded Corners 74">
            <a:extLst>
              <a:ext uri="{FF2B5EF4-FFF2-40B4-BE49-F238E27FC236}">
                <a16:creationId xmlns:a16="http://schemas.microsoft.com/office/drawing/2014/main" id="{52701059-16B2-9420-6B78-8C145EC43A45}"/>
              </a:ext>
            </a:extLst>
          </p:cNvPr>
          <p:cNvSpPr/>
          <p:nvPr/>
        </p:nvSpPr>
        <p:spPr>
          <a:xfrm>
            <a:off x="447172" y="1950733"/>
            <a:ext cx="6953088" cy="4609555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rgbClr val="FDEAEC"/>
                </a:gs>
                <a:gs pos="100000">
                  <a:srgbClr val="EE3042"/>
                </a:gs>
              </a:gsLst>
              <a:lin ang="16200000" scaled="1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/>
          </a:p>
        </p:txBody>
      </p:sp>
      <p:pic>
        <p:nvPicPr>
          <p:cNvPr id="10" name="그림 9" descr="텍스트, 스크린샷, 번호, 소프트웨어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3C0095E0-4B42-CF09-DAA4-C36526829E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03" y="2208369"/>
            <a:ext cx="6740437" cy="3760750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E8A0EE73-A21D-F29F-AC97-A06F64EB37C3}"/>
              </a:ext>
            </a:extLst>
          </p:cNvPr>
          <p:cNvSpPr/>
          <p:nvPr/>
        </p:nvSpPr>
        <p:spPr>
          <a:xfrm>
            <a:off x="7533892" y="1950732"/>
            <a:ext cx="5299605" cy="3493137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lIns="65317" tIns="97976" rIns="0" rtlCol="0" anchor="t"/>
          <a:lstStyle/>
          <a:p>
            <a:pPr marL="171450" indent="-171450">
              <a:lnSpc>
                <a:spcPts val="14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ko-KR" altLang="en-US" sz="1100" b="1" dirty="0">
                <a:latin typeface="Arial Narrow" panose="020B0606020202030204" pitchFamily="34" charset="0"/>
                <a:ea typeface="Pretendard Light" panose="02000403000000020004"/>
              </a:rPr>
              <a:t>확인요청유형</a:t>
            </a:r>
            <a:r>
              <a:rPr lang="en-US" altLang="ko-KR" sz="1100" b="1" dirty="0">
                <a:latin typeface="Arial Narrow" panose="020B0606020202030204" pitchFamily="34" charset="0"/>
                <a:ea typeface="Pretendard Light" panose="02000403000000020004"/>
              </a:rPr>
              <a:t>: </a:t>
            </a:r>
            <a:r>
              <a:rPr lang="ko-KR" altLang="en-US" sz="1100" b="1" dirty="0">
                <a:latin typeface="Arial Narrow" panose="020B0606020202030204" pitchFamily="34" charset="0"/>
                <a:ea typeface="Pretendard Light" panose="02000403000000020004"/>
              </a:rPr>
              <a:t>요청근거에 따라 확인요청</a:t>
            </a:r>
            <a:r>
              <a:rPr lang="en-US" altLang="ko-KR" sz="1100" b="1" dirty="0">
                <a:latin typeface="Arial Narrow" panose="020B0606020202030204" pitchFamily="34" charset="0"/>
                <a:ea typeface="Pretendard Light" panose="02000403000000020004"/>
              </a:rPr>
              <a:t>/</a:t>
            </a:r>
            <a:r>
              <a:rPr lang="ko-KR" altLang="en-US" sz="1100" b="1" dirty="0">
                <a:latin typeface="Arial Narrow" panose="020B0606020202030204" pitchFamily="34" charset="0"/>
                <a:ea typeface="Pretendard Light" panose="02000403000000020004"/>
              </a:rPr>
              <a:t>취소요청 선택 </a:t>
            </a:r>
            <a:endParaRPr lang="en-US" altLang="ko-KR" sz="1100" dirty="0">
              <a:latin typeface="Arial Narrow" panose="020B0606020202030204" pitchFamily="34" charset="0"/>
              <a:ea typeface="Pretendard Light" panose="02000403000000020004"/>
            </a:endParaRPr>
          </a:p>
          <a:p>
            <a:pPr>
              <a:lnSpc>
                <a:spcPts val="1400"/>
              </a:lnSpc>
              <a:spcBef>
                <a:spcPts val="500"/>
              </a:spcBef>
            </a:pPr>
            <a:r>
              <a:rPr lang="en-US" altLang="ko-KR" sz="1100" dirty="0">
                <a:latin typeface="Arial Narrow" panose="020B0606020202030204" pitchFamily="34" charset="0"/>
                <a:ea typeface="Pretendard Light" panose="02000403000000020004"/>
              </a:rPr>
              <a:t> </a:t>
            </a:r>
            <a:r>
              <a:rPr lang="ko-KR" altLang="en-US" sz="1100" dirty="0">
                <a:latin typeface="Arial Narrow" panose="020B0606020202030204" pitchFamily="34" charset="0"/>
                <a:ea typeface="Pretendard Light" panose="02000403000000020004"/>
              </a:rPr>
              <a:t>ⓐ</a:t>
            </a:r>
            <a:r>
              <a:rPr lang="ko-KR" altLang="en-US" sz="1100" b="1" dirty="0">
                <a:latin typeface="Arial Narrow" panose="020B0606020202030204" pitchFamily="34" charset="0"/>
                <a:ea typeface="Pretendard Light" panose="02000403000000020004"/>
              </a:rPr>
              <a:t> </a:t>
            </a:r>
            <a:r>
              <a:rPr lang="ko-KR" altLang="en-US" sz="1100" dirty="0">
                <a:latin typeface="Arial Narrow" panose="020B0606020202030204" pitchFamily="34" charset="0"/>
                <a:ea typeface="Pretendard Light" panose="02000403000000020004"/>
              </a:rPr>
              <a:t>주문확인요청</a:t>
            </a:r>
            <a:endParaRPr lang="en-US" altLang="ko-KR" sz="1100" dirty="0">
              <a:latin typeface="Arial Narrow" panose="020B0606020202030204" pitchFamily="34" charset="0"/>
              <a:ea typeface="Pretendard Light" panose="02000403000000020004"/>
            </a:endParaRPr>
          </a:p>
          <a:p>
            <a:pPr>
              <a:lnSpc>
                <a:spcPts val="1400"/>
              </a:lnSpc>
              <a:spcBef>
                <a:spcPts val="500"/>
              </a:spcBef>
            </a:pPr>
            <a:r>
              <a:rPr lang="en-US" altLang="ko-KR" sz="1100" dirty="0">
                <a:latin typeface="Arial Narrow" panose="020B0606020202030204" pitchFamily="34" charset="0"/>
                <a:ea typeface="Pretendard Light" panose="02000403000000020004"/>
              </a:rPr>
              <a:t>      - </a:t>
            </a:r>
            <a:r>
              <a:rPr lang="ko-KR" altLang="en-US" sz="1100" dirty="0">
                <a:latin typeface="Arial Narrow" panose="020B0606020202030204" pitchFamily="34" charset="0"/>
                <a:ea typeface="Pretendard Light" panose="02000403000000020004"/>
              </a:rPr>
              <a:t>주문확인요청 → </a:t>
            </a:r>
            <a:r>
              <a:rPr lang="ko-KR" altLang="en-US" sz="1100" dirty="0" err="1">
                <a:latin typeface="Arial Narrow" panose="020B0606020202030204" pitchFamily="34" charset="0"/>
                <a:ea typeface="Pretendard Light" panose="02000403000000020004"/>
              </a:rPr>
              <a:t>확인요청중</a:t>
            </a:r>
            <a:r>
              <a:rPr lang="ko-KR" altLang="en-US" sz="1100" dirty="0">
                <a:latin typeface="Arial Narrow" panose="020B0606020202030204" pitchFamily="34" charset="0"/>
                <a:ea typeface="Pretendard Light" panose="02000403000000020004"/>
              </a:rPr>
              <a:t> → 확인완료</a:t>
            </a:r>
            <a:endParaRPr lang="en-US" altLang="ko-KR" sz="1100" dirty="0">
              <a:latin typeface="Arial Narrow" panose="020B0606020202030204" pitchFamily="34" charset="0"/>
              <a:ea typeface="Pretendard Light" panose="02000403000000020004"/>
            </a:endParaRPr>
          </a:p>
          <a:p>
            <a:pPr>
              <a:lnSpc>
                <a:spcPts val="1400"/>
              </a:lnSpc>
              <a:spcBef>
                <a:spcPts val="500"/>
              </a:spcBef>
            </a:pPr>
            <a:r>
              <a:rPr lang="en-US" altLang="ko-KR" sz="1100" dirty="0">
                <a:latin typeface="Arial Narrow" panose="020B0606020202030204" pitchFamily="34" charset="0"/>
                <a:ea typeface="Pretendard Light" panose="02000403000000020004"/>
              </a:rPr>
              <a:t>       (</a:t>
            </a:r>
            <a:r>
              <a:rPr lang="ko-KR" altLang="en-US" sz="1100" dirty="0">
                <a:latin typeface="Arial Narrow" panose="020B0606020202030204" pitchFamily="34" charset="0"/>
                <a:ea typeface="Pretendard Light" panose="02000403000000020004"/>
              </a:rPr>
              <a:t>취소 필요시에도 확인완료 후 주문취소로 </a:t>
            </a:r>
            <a:r>
              <a:rPr lang="ko-KR" altLang="en-US" sz="1100" dirty="0" err="1">
                <a:latin typeface="Arial Narrow" panose="020B0606020202030204" pitchFamily="34" charset="0"/>
                <a:ea typeface="Pretendard Light" panose="02000403000000020004"/>
              </a:rPr>
              <a:t>재요청</a:t>
            </a:r>
            <a:r>
              <a:rPr lang="ko-KR" altLang="en-US" sz="1100" dirty="0">
                <a:latin typeface="Arial Narrow" panose="020B0606020202030204" pitchFamily="34" charset="0"/>
                <a:ea typeface="Pretendard Light" panose="02000403000000020004"/>
              </a:rPr>
              <a:t> 필요</a:t>
            </a:r>
            <a:r>
              <a:rPr lang="en-US" altLang="ko-KR" sz="1100" dirty="0">
                <a:latin typeface="Arial Narrow" panose="020B0606020202030204" pitchFamily="34" charset="0"/>
                <a:ea typeface="Pretendard Light" panose="02000403000000020004"/>
              </a:rPr>
              <a:t>)</a:t>
            </a:r>
          </a:p>
          <a:p>
            <a:pPr>
              <a:lnSpc>
                <a:spcPts val="1400"/>
              </a:lnSpc>
              <a:spcBef>
                <a:spcPts val="500"/>
              </a:spcBef>
            </a:pPr>
            <a:r>
              <a:rPr lang="en-US" altLang="ko-KR" sz="1100" dirty="0">
                <a:latin typeface="Arial Narrow" panose="020B0606020202030204" pitchFamily="34" charset="0"/>
                <a:ea typeface="Pretendard Light" panose="02000403000000020004"/>
              </a:rPr>
              <a:t> </a:t>
            </a:r>
            <a:r>
              <a:rPr lang="ko-KR" altLang="en-US" sz="1100" dirty="0">
                <a:latin typeface="Arial Narrow" panose="020B0606020202030204" pitchFamily="34" charset="0"/>
                <a:ea typeface="Pretendard Light" panose="02000403000000020004"/>
              </a:rPr>
              <a:t>ⓑ 주문취소요청</a:t>
            </a:r>
            <a:r>
              <a:rPr lang="en-US" altLang="ko-KR" sz="1100" dirty="0">
                <a:latin typeface="Arial Narrow" panose="020B0606020202030204" pitchFamily="34" charset="0"/>
                <a:ea typeface="Pretendard Light" panose="02000403000000020004"/>
              </a:rPr>
              <a:t>:</a:t>
            </a:r>
            <a:r>
              <a:rPr lang="ko-KR" altLang="en-US" sz="1100" dirty="0">
                <a:latin typeface="Arial Narrow" panose="020B0606020202030204" pitchFamily="34" charset="0"/>
                <a:ea typeface="Pretendard Light" panose="02000403000000020004"/>
              </a:rPr>
              <a:t> 운영</a:t>
            </a:r>
            <a:r>
              <a:rPr lang="en-US" altLang="ko-KR" sz="1100" dirty="0">
                <a:latin typeface="Arial Narrow" panose="020B0606020202030204" pitchFamily="34" charset="0"/>
                <a:ea typeface="Pretendard Light" panose="02000403000000020004"/>
              </a:rPr>
              <a:t>/</a:t>
            </a:r>
            <a:r>
              <a:rPr lang="ko-KR" altLang="en-US" sz="1100" dirty="0">
                <a:latin typeface="Arial Narrow" panose="020B0606020202030204" pitchFamily="34" charset="0"/>
                <a:ea typeface="Pretendard Light" panose="02000403000000020004"/>
              </a:rPr>
              <a:t>영업담당자가 합의 하더라도 실제 주문취소는 </a:t>
            </a:r>
            <a:r>
              <a:rPr lang="en-US" altLang="ko-KR" sz="1100" dirty="0">
                <a:latin typeface="Arial Narrow" panose="020B0606020202030204" pitchFamily="34" charset="0"/>
                <a:ea typeface="Pretendard Light" panose="02000403000000020004"/>
              </a:rPr>
              <a:t>VOC</a:t>
            </a:r>
            <a:r>
              <a:rPr lang="ko-KR" altLang="en-US" sz="1100" dirty="0">
                <a:latin typeface="Arial Narrow" panose="020B0606020202030204" pitchFamily="34" charset="0"/>
                <a:ea typeface="Pretendard Light" panose="02000403000000020004"/>
              </a:rPr>
              <a:t>등록 이후 처리 가능 </a:t>
            </a:r>
            <a:endParaRPr lang="en-US" altLang="ko-KR" sz="1100" dirty="0">
              <a:latin typeface="Arial Narrow" panose="020B0606020202030204" pitchFamily="34" charset="0"/>
              <a:ea typeface="Pretendard Light" panose="02000403000000020004"/>
            </a:endParaRPr>
          </a:p>
          <a:p>
            <a:pPr>
              <a:lnSpc>
                <a:spcPts val="1400"/>
              </a:lnSpc>
              <a:spcBef>
                <a:spcPts val="500"/>
              </a:spcBef>
            </a:pPr>
            <a:r>
              <a:rPr lang="en-US" altLang="ko-KR" sz="1100" dirty="0">
                <a:latin typeface="Arial Narrow" panose="020B0606020202030204" pitchFamily="34" charset="0"/>
                <a:ea typeface="Pretendard Light" panose="02000403000000020004"/>
              </a:rPr>
              <a:t>     - </a:t>
            </a:r>
            <a:r>
              <a:rPr lang="ko-KR" altLang="en-US" sz="1100" dirty="0">
                <a:latin typeface="Arial Narrow" panose="020B0606020202030204" pitchFamily="34" charset="0"/>
                <a:ea typeface="Pretendard Light" panose="02000403000000020004"/>
              </a:rPr>
              <a:t>주문취소요청 → </a:t>
            </a:r>
            <a:r>
              <a:rPr lang="ko-KR" altLang="en-US" sz="1100" dirty="0" err="1">
                <a:latin typeface="Arial Narrow" panose="020B0606020202030204" pitchFamily="34" charset="0"/>
                <a:ea typeface="Pretendard Light" panose="02000403000000020004"/>
              </a:rPr>
              <a:t>취소요청중</a:t>
            </a:r>
            <a:r>
              <a:rPr lang="ko-KR" altLang="en-US" sz="1100" dirty="0">
                <a:latin typeface="Arial Narrow" panose="020B0606020202030204" pitchFamily="34" charset="0"/>
                <a:ea typeface="Pretendard Light" panose="02000403000000020004"/>
              </a:rPr>
              <a:t> → 취소거부 </a:t>
            </a:r>
            <a:endParaRPr lang="en-US" altLang="ko-KR" sz="1100" dirty="0">
              <a:latin typeface="Arial Narrow" panose="020B0606020202030204" pitchFamily="34" charset="0"/>
              <a:ea typeface="Pretendard Light" panose="02000403000000020004"/>
            </a:endParaRPr>
          </a:p>
          <a:p>
            <a:pPr>
              <a:lnSpc>
                <a:spcPts val="1400"/>
              </a:lnSpc>
              <a:spcBef>
                <a:spcPts val="500"/>
              </a:spcBef>
            </a:pPr>
            <a:r>
              <a:rPr lang="en-US" altLang="ko-KR" sz="1100" dirty="0">
                <a:latin typeface="Arial Narrow" panose="020B0606020202030204" pitchFamily="34" charset="0"/>
                <a:ea typeface="Pretendard Light" panose="02000403000000020004"/>
              </a:rPr>
              <a:t>     - </a:t>
            </a:r>
            <a:r>
              <a:rPr lang="ko-KR" altLang="en-US" sz="1100" dirty="0">
                <a:latin typeface="Arial Narrow" panose="020B0606020202030204" pitchFamily="34" charset="0"/>
                <a:ea typeface="Pretendard Light" panose="02000403000000020004"/>
              </a:rPr>
              <a:t>주문취소요청 → </a:t>
            </a:r>
            <a:r>
              <a:rPr lang="ko-KR" altLang="en-US" sz="1100" dirty="0" err="1">
                <a:latin typeface="Arial Narrow" panose="020B0606020202030204" pitchFamily="34" charset="0"/>
                <a:ea typeface="Pretendard Light" panose="02000403000000020004"/>
              </a:rPr>
              <a:t>취소요청중</a:t>
            </a:r>
            <a:r>
              <a:rPr lang="ko-KR" altLang="en-US" sz="1100" dirty="0">
                <a:latin typeface="Arial Narrow" panose="020B0606020202030204" pitchFamily="34" charset="0"/>
                <a:ea typeface="Pretendard Light" panose="02000403000000020004"/>
              </a:rPr>
              <a:t> → 취소</a:t>
            </a:r>
            <a:r>
              <a:rPr lang="en-US" altLang="ko-KR" sz="1100" dirty="0">
                <a:latin typeface="Arial Narrow" panose="020B0606020202030204" pitchFamily="34" charset="0"/>
                <a:ea typeface="Pretendard Light" panose="02000403000000020004"/>
              </a:rPr>
              <a:t>VOC</a:t>
            </a:r>
            <a:r>
              <a:rPr lang="ko-KR" altLang="en-US" sz="1100" dirty="0">
                <a:latin typeface="Arial Narrow" panose="020B0606020202030204" pitchFamily="34" charset="0"/>
                <a:ea typeface="Pretendard Light" panose="02000403000000020004"/>
              </a:rPr>
              <a:t>등록 → 취소완료</a:t>
            </a:r>
            <a:r>
              <a:rPr lang="en-US" altLang="ko-KR" sz="1100" dirty="0">
                <a:latin typeface="Arial Narrow" panose="020B0606020202030204" pitchFamily="34" charset="0"/>
                <a:ea typeface="Pretendard Light" panose="02000403000000020004"/>
              </a:rPr>
              <a:t>(</a:t>
            </a:r>
            <a:r>
              <a:rPr lang="ko-KR" altLang="en-US" sz="1100" dirty="0">
                <a:latin typeface="Arial Narrow" panose="020B0606020202030204" pitchFamily="34" charset="0"/>
                <a:ea typeface="Pretendard Light" panose="02000403000000020004"/>
              </a:rPr>
              <a:t>주문취소</a:t>
            </a:r>
            <a:r>
              <a:rPr lang="en-US" altLang="ko-KR" sz="1100" dirty="0">
                <a:latin typeface="Arial Narrow" panose="020B0606020202030204" pitchFamily="34" charset="0"/>
                <a:ea typeface="Pretendard Light" panose="02000403000000020004"/>
              </a:rPr>
              <a:t>) </a:t>
            </a:r>
          </a:p>
          <a:p>
            <a:pPr>
              <a:lnSpc>
                <a:spcPts val="1400"/>
              </a:lnSpc>
              <a:spcBef>
                <a:spcPts val="500"/>
              </a:spcBef>
            </a:pPr>
            <a:endParaRPr lang="en-US" altLang="ko-KR" sz="1100" dirty="0">
              <a:latin typeface="Arial Narrow" panose="020B0606020202030204" pitchFamily="34" charset="0"/>
              <a:ea typeface="Pretendard Light" panose="02000403000000020004"/>
            </a:endParaRPr>
          </a:p>
          <a:p>
            <a:pPr marL="171450" indent="-171450">
              <a:lnSpc>
                <a:spcPts val="14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ko-KR" altLang="en-US" sz="1100" dirty="0">
                <a:latin typeface="Arial Narrow" panose="020B0606020202030204" pitchFamily="34" charset="0"/>
                <a:ea typeface="Pretendard Light" panose="02000403000000020004"/>
              </a:rPr>
              <a:t>구매담당자 </a:t>
            </a:r>
            <a:r>
              <a:rPr lang="ko-KR" altLang="en-US" sz="1100" dirty="0" err="1">
                <a:latin typeface="Arial Narrow" panose="020B0606020202030204" pitchFamily="34" charset="0"/>
                <a:ea typeface="Pretendard Light" panose="02000403000000020004"/>
              </a:rPr>
              <a:t>요청시</a:t>
            </a:r>
            <a:r>
              <a:rPr lang="en-US" altLang="ko-KR" sz="1100" dirty="0">
                <a:latin typeface="Arial Narrow" panose="020B0606020202030204" pitchFamily="34" charset="0"/>
                <a:ea typeface="Pretendard Light" panose="02000403000000020004"/>
              </a:rPr>
              <a:t> </a:t>
            </a:r>
            <a:r>
              <a:rPr lang="ko-KR" altLang="en-US" sz="1100" dirty="0">
                <a:latin typeface="Arial Narrow" panose="020B0606020202030204" pitchFamily="34" charset="0"/>
                <a:ea typeface="Pretendard Light" panose="02000403000000020004"/>
              </a:rPr>
              <a:t>처리담당자는 운영담당자 기본 설정</a:t>
            </a:r>
            <a:endParaRPr lang="en-US" altLang="ko-KR" sz="1100" dirty="0">
              <a:latin typeface="Arial Narrow" panose="020B0606020202030204" pitchFamily="34" charset="0"/>
              <a:ea typeface="Pretendard Light" panose="02000403000000020004"/>
            </a:endParaRPr>
          </a:p>
          <a:p>
            <a:pPr marL="171450" indent="-171450">
              <a:lnSpc>
                <a:spcPts val="14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altLang="ko-KR" sz="1100" b="1" dirty="0">
              <a:solidFill>
                <a:srgbClr val="FF0000"/>
              </a:solidFill>
              <a:latin typeface="Arial Narrow" panose="020B0606020202030204" pitchFamily="34" charset="0"/>
              <a:ea typeface="Pretendard Light" panose="02000403000000020004"/>
            </a:endParaRPr>
          </a:p>
          <a:p>
            <a:pPr>
              <a:lnSpc>
                <a:spcPts val="1400"/>
              </a:lnSpc>
              <a:spcBef>
                <a:spcPts val="500"/>
              </a:spcBef>
            </a:pPr>
            <a:r>
              <a:rPr lang="en-US" altLang="ko-KR" sz="1100" kern="0" dirty="0">
                <a:latin typeface="Arial Narrow" panose="020B0606020202030204" pitchFamily="34" charset="0"/>
                <a:ea typeface="Pretendard Light" panose="02000403000000020004"/>
              </a:rPr>
              <a:t>* </a:t>
            </a:r>
            <a:r>
              <a:rPr lang="ko-KR" altLang="en-US" sz="1100" kern="0" dirty="0">
                <a:latin typeface="Arial Narrow" panose="020B0606020202030204" pitchFamily="34" charset="0"/>
                <a:ea typeface="Pretendard Light" panose="02000403000000020004"/>
              </a:rPr>
              <a:t>발주상태</a:t>
            </a:r>
            <a:r>
              <a:rPr lang="en-US" altLang="ko-KR" sz="1100" kern="0" dirty="0">
                <a:latin typeface="Arial Narrow" panose="020B0606020202030204" pitchFamily="34" charset="0"/>
                <a:ea typeface="Pretendard Light" panose="02000403000000020004"/>
              </a:rPr>
              <a:t>: </a:t>
            </a:r>
            <a:r>
              <a:rPr lang="ko-KR" altLang="en-US" sz="1100" kern="0" dirty="0">
                <a:latin typeface="Arial Narrow" panose="020B0606020202030204" pitchFamily="34" charset="0"/>
                <a:ea typeface="Pretendard Light" panose="02000403000000020004"/>
              </a:rPr>
              <a:t>발주대기</a:t>
            </a:r>
            <a:r>
              <a:rPr lang="en-US" altLang="ko-KR" sz="1100" kern="0" dirty="0">
                <a:latin typeface="Arial Narrow" panose="020B0606020202030204" pitchFamily="34" charset="0"/>
                <a:ea typeface="Pretendard Light" panose="02000403000000020004"/>
              </a:rPr>
              <a:t>, </a:t>
            </a:r>
            <a:r>
              <a:rPr lang="ko-KR" altLang="en-US" sz="1100" kern="0" dirty="0">
                <a:latin typeface="Arial Narrow" panose="020B0606020202030204" pitchFamily="34" charset="0"/>
                <a:ea typeface="Pretendard Light" panose="02000403000000020004"/>
              </a:rPr>
              <a:t>발주보류</a:t>
            </a:r>
            <a:r>
              <a:rPr lang="en-US" altLang="ko-KR" sz="1100" kern="0" dirty="0">
                <a:latin typeface="Arial Narrow" panose="020B0606020202030204" pitchFamily="34" charset="0"/>
                <a:ea typeface="Pretendard Light" panose="02000403000000020004"/>
              </a:rPr>
              <a:t>, </a:t>
            </a:r>
            <a:r>
              <a:rPr lang="ko-KR" altLang="en-US" sz="1100" kern="0" dirty="0">
                <a:latin typeface="Arial Narrow" panose="020B0606020202030204" pitchFamily="34" charset="0"/>
                <a:ea typeface="Pretendard Light" panose="02000403000000020004"/>
              </a:rPr>
              <a:t>발주오류 모두 확인</a:t>
            </a:r>
            <a:r>
              <a:rPr lang="en-US" altLang="ko-KR" sz="1100" kern="0" dirty="0">
                <a:latin typeface="Arial Narrow" panose="020B0606020202030204" pitchFamily="34" charset="0"/>
                <a:ea typeface="Pretendard Light" panose="02000403000000020004"/>
              </a:rPr>
              <a:t>/</a:t>
            </a:r>
            <a:r>
              <a:rPr lang="ko-KR" altLang="en-US" sz="1100" kern="0" dirty="0">
                <a:latin typeface="Arial Narrow" panose="020B0606020202030204" pitchFamily="34" charset="0"/>
                <a:ea typeface="Pretendard Light" panose="02000403000000020004"/>
              </a:rPr>
              <a:t>취소요청 가능</a:t>
            </a:r>
            <a:endParaRPr lang="en-US" altLang="ko-KR" sz="1100" kern="0" dirty="0">
              <a:latin typeface="Arial Narrow" panose="020B0606020202030204" pitchFamily="34" charset="0"/>
              <a:ea typeface="Pretendard Light" panose="02000403000000020004"/>
            </a:endParaRPr>
          </a:p>
          <a:p>
            <a:pPr>
              <a:lnSpc>
                <a:spcPts val="1400"/>
              </a:lnSpc>
              <a:spcBef>
                <a:spcPts val="500"/>
              </a:spcBef>
            </a:pPr>
            <a:r>
              <a:rPr lang="ko-KR" altLang="en-US" sz="1100" dirty="0">
                <a:latin typeface="Arial Narrow" panose="020B0606020202030204" pitchFamily="34" charset="0"/>
                <a:ea typeface="Pretendard Light" panose="02000403000000020004"/>
              </a:rPr>
              <a:t> </a:t>
            </a:r>
            <a:endParaRPr lang="en-US" altLang="ko-KR" sz="1100" dirty="0">
              <a:latin typeface="Arial Narrow" panose="020B0606020202030204" pitchFamily="34" charset="0"/>
              <a:ea typeface="Pretendard Light" panose="02000403000000020004"/>
            </a:endParaRPr>
          </a:p>
          <a:p>
            <a:pPr>
              <a:lnSpc>
                <a:spcPts val="1400"/>
              </a:lnSpc>
              <a:spcBef>
                <a:spcPts val="500"/>
              </a:spcBef>
            </a:pPr>
            <a:r>
              <a:rPr lang="ko-KR" altLang="en-US" sz="1100" dirty="0">
                <a:latin typeface="Arial Narrow" panose="020B0606020202030204" pitchFamily="34" charset="0"/>
                <a:ea typeface="Pretendard Light" panose="02000403000000020004"/>
              </a:rPr>
              <a:t> </a:t>
            </a:r>
            <a:endParaRPr lang="en-US" altLang="ko-KR" sz="1100" dirty="0">
              <a:latin typeface="Arial Narrow" panose="020B0606020202030204" pitchFamily="34" charset="0"/>
              <a:ea typeface="Pretendard Light" panose="02000403000000020004"/>
            </a:endParaRPr>
          </a:p>
          <a:p>
            <a:pPr marL="207386" indent="-207386" defTabSz="414772" latinLnBrk="0">
              <a:lnSpc>
                <a:spcPct val="150000"/>
              </a:lnSpc>
              <a:defRPr/>
            </a:pPr>
            <a:endParaRPr lang="en-US" altLang="ko-KR" sz="1100" kern="0" dirty="0">
              <a:latin typeface="Arial Narrow" panose="020B0606020202030204" pitchFamily="34" charset="0"/>
              <a:ea typeface="Pretendard Light" panose="02000403000000020004"/>
            </a:endParaRPr>
          </a:p>
          <a:p>
            <a:pPr marL="207386" indent="-207386" defTabSz="414772" latinLnBrk="0">
              <a:lnSpc>
                <a:spcPct val="150000"/>
              </a:lnSpc>
              <a:defRPr/>
            </a:pPr>
            <a:endParaRPr lang="en-US" altLang="ko-KR" sz="1100" kern="0" dirty="0">
              <a:latin typeface="Arial Narrow" panose="020B0606020202030204" pitchFamily="34" charset="0"/>
              <a:ea typeface="Pretendard Light" panose="02000403000000020004"/>
            </a:endParaRPr>
          </a:p>
          <a:p>
            <a:pPr marL="207386" indent="-207386" defTabSz="414772" latinLnBrk="0">
              <a:lnSpc>
                <a:spcPct val="150000"/>
              </a:lnSpc>
              <a:defRPr/>
            </a:pPr>
            <a:endParaRPr lang="en-US" altLang="ko-KR" sz="1100" kern="0" dirty="0">
              <a:latin typeface="Arial Narrow" panose="020B0606020202030204" pitchFamily="34" charset="0"/>
              <a:ea typeface="Pretendard Light" panose="02000403000000020004"/>
            </a:endParaRPr>
          </a:p>
          <a:p>
            <a:pPr marL="165621" indent="-165621" defTabSz="414772" latinLnBrk="0">
              <a:lnSpc>
                <a:spcPct val="150000"/>
              </a:lnSpc>
              <a:defRPr/>
            </a:pPr>
            <a:endParaRPr lang="en-US" altLang="ko-KR" sz="1100" kern="0" dirty="0">
              <a:latin typeface="Arial Narrow" panose="020B0606020202030204" pitchFamily="34" charset="0"/>
              <a:ea typeface="Pretendard Light" panose="02000403000000020004"/>
            </a:endParaRPr>
          </a:p>
          <a:p>
            <a:pPr marL="165621" indent="-165621" defTabSz="414772" latinLnBrk="0">
              <a:lnSpc>
                <a:spcPct val="150000"/>
              </a:lnSpc>
              <a:defRPr/>
            </a:pPr>
            <a:endParaRPr lang="en-US" altLang="ko-KR" sz="1100" kern="0" dirty="0">
              <a:latin typeface="Arial Narrow" panose="020B0606020202030204" pitchFamily="34" charset="0"/>
              <a:ea typeface="Pretendard Light" panose="02000403000000020004"/>
            </a:endParaRPr>
          </a:p>
          <a:p>
            <a:pPr marL="165621" indent="-165621" defTabSz="414772" latinLnBrk="0">
              <a:lnSpc>
                <a:spcPct val="150000"/>
              </a:lnSpc>
              <a:defRPr/>
            </a:pPr>
            <a:endParaRPr lang="en-US" altLang="ko-KR" sz="1100" kern="0" dirty="0">
              <a:latin typeface="Arial Narrow" panose="020B0606020202030204" pitchFamily="34" charset="0"/>
              <a:ea typeface="Pretendard Light" panose="02000403000000020004"/>
            </a:endParaRPr>
          </a:p>
          <a:p>
            <a:pPr marL="165621" indent="-165621" defTabSz="414772" latinLnBrk="0">
              <a:lnSpc>
                <a:spcPct val="150000"/>
              </a:lnSpc>
              <a:defRPr/>
            </a:pPr>
            <a:endParaRPr lang="en-US" altLang="ko-KR" sz="1100" kern="0" dirty="0">
              <a:latin typeface="Arial Narrow" panose="020B0606020202030204" pitchFamily="34" charset="0"/>
              <a:ea typeface="Pretendard Light" panose="020004030000000200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D3BC1B-DB5D-650B-E491-59022DF15CC6}"/>
              </a:ext>
            </a:extLst>
          </p:cNvPr>
          <p:cNvSpPr txBox="1"/>
          <p:nvPr/>
        </p:nvSpPr>
        <p:spPr>
          <a:xfrm>
            <a:off x="2205140" y="1950732"/>
            <a:ext cx="9952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주문확인요청</a:t>
            </a:r>
          </a:p>
        </p:txBody>
      </p:sp>
    </p:spTree>
    <p:extLst>
      <p:ext uri="{BB962C8B-B14F-4D97-AF65-F5344CB8AC3E}">
        <p14:creationId xmlns:p14="http://schemas.microsoft.com/office/powerpoint/2010/main" val="208474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D100B-8861-AE75-F2DE-F99FB9072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28EE8E2E-3299-1C4B-F3CB-5F302CFEE057}"/>
              </a:ext>
            </a:extLst>
          </p:cNvPr>
          <p:cNvSpPr/>
          <p:nvPr/>
        </p:nvSpPr>
        <p:spPr>
          <a:xfrm>
            <a:off x="792343" y="1252711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발주 </a:t>
            </a:r>
            <a:r>
              <a:rPr lang="ko-KR" altLang="en-US" sz="2000" dirty="0" err="1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거부건</a:t>
            </a: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처리</a:t>
            </a:r>
            <a:r>
              <a: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: “</a:t>
            </a: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주문확인요청</a:t>
            </a:r>
            <a:r>
              <a: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/</a:t>
            </a: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취소요청 상세</a:t>
            </a:r>
          </a:p>
        </p:txBody>
      </p:sp>
      <p:grpSp>
        <p:nvGrpSpPr>
          <p:cNvPr id="3" name="Group 65">
            <a:extLst>
              <a:ext uri="{FF2B5EF4-FFF2-40B4-BE49-F238E27FC236}">
                <a16:creationId xmlns:a16="http://schemas.microsoft.com/office/drawing/2014/main" id="{270F62E6-49AB-7C3F-1C9D-451F34722E3E}"/>
              </a:ext>
            </a:extLst>
          </p:cNvPr>
          <p:cNvGrpSpPr/>
          <p:nvPr/>
        </p:nvGrpSpPr>
        <p:grpSpPr>
          <a:xfrm>
            <a:off x="263440" y="1301028"/>
            <a:ext cx="452526" cy="452526"/>
            <a:chOff x="1339673" y="3220738"/>
            <a:chExt cx="746760" cy="746760"/>
          </a:xfrm>
        </p:grpSpPr>
        <p:sp>
          <p:nvSpPr>
            <p:cNvPr id="4" name="Oval 66">
              <a:extLst>
                <a:ext uri="{FF2B5EF4-FFF2-40B4-BE49-F238E27FC236}">
                  <a16:creationId xmlns:a16="http://schemas.microsoft.com/office/drawing/2014/main" id="{586CD3D5-386C-BFE1-53BC-45CF4A33E028}"/>
                </a:ext>
              </a:extLst>
            </p:cNvPr>
            <p:cNvSpPr/>
            <p:nvPr/>
          </p:nvSpPr>
          <p:spPr>
            <a:xfrm>
              <a:off x="1339673" y="3220738"/>
              <a:ext cx="746760" cy="746760"/>
            </a:xfrm>
            <a:prstGeom prst="ellipse">
              <a:avLst/>
            </a:prstGeom>
            <a:solidFill>
              <a:srgbClr val="A50034"/>
            </a:solidFill>
            <a:ln>
              <a:noFill/>
            </a:ln>
            <a:effectLst>
              <a:outerShdw blurRad="342900" dist="292100" dir="5400000" sx="51000" sy="51000" algn="t" rotWithShape="0">
                <a:srgbClr val="BF3651">
                  <a:alpha val="86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pic>
          <p:nvPicPr>
            <p:cNvPr id="5" name="Graphic 67">
              <a:extLst>
                <a:ext uri="{FF2B5EF4-FFF2-40B4-BE49-F238E27FC236}">
                  <a16:creationId xmlns:a16="http://schemas.microsoft.com/office/drawing/2014/main" id="{D457514E-34D0-56F6-F944-24F38427C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501639" y="3382704"/>
              <a:ext cx="422828" cy="422828"/>
            </a:xfrm>
            <a:prstGeom prst="rect">
              <a:avLst/>
            </a:prstGeom>
          </p:spPr>
        </p:pic>
      </p:grpSp>
      <p:sp>
        <p:nvSpPr>
          <p:cNvPr id="11" name="Rectangle: Rounded Corners 74">
            <a:extLst>
              <a:ext uri="{FF2B5EF4-FFF2-40B4-BE49-F238E27FC236}">
                <a16:creationId xmlns:a16="http://schemas.microsoft.com/office/drawing/2014/main" id="{D46E67B1-6DD8-AB0E-14E8-1A7A898F0E8F}"/>
              </a:ext>
            </a:extLst>
          </p:cNvPr>
          <p:cNvSpPr/>
          <p:nvPr/>
        </p:nvSpPr>
        <p:spPr>
          <a:xfrm>
            <a:off x="447172" y="1950733"/>
            <a:ext cx="6081220" cy="5441857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rgbClr val="FDEAEC"/>
                </a:gs>
                <a:gs pos="100000">
                  <a:srgbClr val="EE3042"/>
                </a:gs>
              </a:gsLst>
              <a:lin ang="16200000" scaled="1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C9E9FE5-B513-3C75-2CBC-410F0FB842D6}"/>
              </a:ext>
            </a:extLst>
          </p:cNvPr>
          <p:cNvSpPr/>
          <p:nvPr/>
        </p:nvSpPr>
        <p:spPr>
          <a:xfrm>
            <a:off x="7324678" y="2403643"/>
            <a:ext cx="5299605" cy="3493137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lIns="65317" tIns="97976" rIns="0" rtlCol="0" anchor="t"/>
          <a:lstStyle/>
          <a:p>
            <a:pPr marL="171450" indent="-171450">
              <a:lnSpc>
                <a:spcPts val="14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ko-KR" altLang="en-US" sz="1100" dirty="0">
                <a:latin typeface="Arial Narrow" panose="020B0606020202030204" pitchFamily="34" charset="0"/>
                <a:ea typeface="Pretendard Light" panose="02000403000000020004"/>
              </a:rPr>
              <a:t>요청근거 상세</a:t>
            </a:r>
            <a:r>
              <a:rPr lang="en-US" altLang="ko-KR" sz="1100" dirty="0">
                <a:latin typeface="Arial Narrow" panose="020B0606020202030204" pitchFamily="34" charset="0"/>
                <a:ea typeface="Pretendard Light" panose="02000403000000020004"/>
              </a:rPr>
              <a:t>: </a:t>
            </a:r>
            <a:r>
              <a:rPr lang="ko-KR" altLang="en-US" sz="1100" dirty="0">
                <a:latin typeface="Arial Narrow" panose="020B0606020202030204" pitchFamily="34" charset="0"/>
                <a:ea typeface="Pretendard Light" panose="02000403000000020004"/>
              </a:rPr>
              <a:t>거부사유에 따라 선택</a:t>
            </a:r>
            <a:endParaRPr lang="en-US" altLang="ko-KR" sz="1100" dirty="0">
              <a:latin typeface="Arial Narrow" panose="020B0606020202030204" pitchFamily="34" charset="0"/>
              <a:ea typeface="Pretendard Light" panose="02000403000000020004"/>
            </a:endParaRPr>
          </a:p>
          <a:p>
            <a:pPr>
              <a:lnSpc>
                <a:spcPts val="1400"/>
              </a:lnSpc>
              <a:spcBef>
                <a:spcPts val="500"/>
              </a:spcBef>
            </a:pPr>
            <a:r>
              <a:rPr lang="ko-KR" altLang="en-US" sz="1100" dirty="0">
                <a:latin typeface="Arial Narrow" panose="020B0606020202030204" pitchFamily="34" charset="0"/>
                <a:ea typeface="Pretendard Light" panose="02000403000000020004"/>
              </a:rPr>
              <a:t> </a:t>
            </a:r>
            <a:endParaRPr lang="en-US" altLang="ko-KR" sz="1100" dirty="0">
              <a:latin typeface="Arial Narrow" panose="020B0606020202030204" pitchFamily="34" charset="0"/>
              <a:ea typeface="Pretendard Light" panose="02000403000000020004"/>
            </a:endParaRPr>
          </a:p>
          <a:p>
            <a:pPr>
              <a:lnSpc>
                <a:spcPts val="1400"/>
              </a:lnSpc>
              <a:spcBef>
                <a:spcPts val="500"/>
              </a:spcBef>
            </a:pPr>
            <a:r>
              <a:rPr lang="ko-KR" altLang="en-US" sz="1100" dirty="0">
                <a:latin typeface="Arial Narrow" panose="020B0606020202030204" pitchFamily="34" charset="0"/>
                <a:ea typeface="Pretendard Light" panose="02000403000000020004"/>
              </a:rPr>
              <a:t> </a:t>
            </a:r>
            <a:endParaRPr lang="en-US" altLang="ko-KR" sz="1100" dirty="0">
              <a:latin typeface="Arial Narrow" panose="020B0606020202030204" pitchFamily="34" charset="0"/>
              <a:ea typeface="Pretendard Light" panose="02000403000000020004"/>
            </a:endParaRPr>
          </a:p>
          <a:p>
            <a:pPr marL="207386" indent="-207386" defTabSz="414772" latinLnBrk="0">
              <a:lnSpc>
                <a:spcPct val="150000"/>
              </a:lnSpc>
              <a:defRPr/>
            </a:pPr>
            <a:endParaRPr lang="en-US" altLang="ko-KR" sz="1100" kern="0" dirty="0">
              <a:latin typeface="Arial Narrow" panose="020B0606020202030204" pitchFamily="34" charset="0"/>
              <a:ea typeface="Pretendard Light" panose="02000403000000020004"/>
            </a:endParaRPr>
          </a:p>
          <a:p>
            <a:pPr marL="207386" indent="-207386" defTabSz="414772" latinLnBrk="0">
              <a:lnSpc>
                <a:spcPct val="150000"/>
              </a:lnSpc>
              <a:defRPr/>
            </a:pPr>
            <a:endParaRPr lang="en-US" altLang="ko-KR" sz="1100" kern="0" dirty="0">
              <a:latin typeface="Arial Narrow" panose="020B0606020202030204" pitchFamily="34" charset="0"/>
              <a:ea typeface="Pretendard Light" panose="02000403000000020004"/>
            </a:endParaRPr>
          </a:p>
          <a:p>
            <a:pPr marL="207386" indent="-207386" defTabSz="414772" latinLnBrk="0">
              <a:lnSpc>
                <a:spcPct val="150000"/>
              </a:lnSpc>
              <a:defRPr/>
            </a:pPr>
            <a:endParaRPr lang="en-US" altLang="ko-KR" sz="1100" kern="0" dirty="0">
              <a:latin typeface="Arial Narrow" panose="020B0606020202030204" pitchFamily="34" charset="0"/>
              <a:ea typeface="Pretendard Light" panose="02000403000000020004"/>
            </a:endParaRPr>
          </a:p>
          <a:p>
            <a:pPr marL="165621" indent="-165621" defTabSz="414772" latinLnBrk="0">
              <a:lnSpc>
                <a:spcPct val="150000"/>
              </a:lnSpc>
              <a:defRPr/>
            </a:pPr>
            <a:endParaRPr lang="en-US" altLang="ko-KR" sz="1100" kern="0" dirty="0">
              <a:latin typeface="Arial Narrow" panose="020B0606020202030204" pitchFamily="34" charset="0"/>
              <a:ea typeface="Pretendard Light" panose="02000403000000020004"/>
            </a:endParaRPr>
          </a:p>
          <a:p>
            <a:pPr marL="165621" indent="-165621" defTabSz="414772" latinLnBrk="0">
              <a:lnSpc>
                <a:spcPct val="150000"/>
              </a:lnSpc>
              <a:defRPr/>
            </a:pPr>
            <a:endParaRPr lang="en-US" altLang="ko-KR" sz="1100" kern="0" dirty="0">
              <a:latin typeface="Arial Narrow" panose="020B0606020202030204" pitchFamily="34" charset="0"/>
              <a:ea typeface="Pretendard Light" panose="02000403000000020004"/>
            </a:endParaRPr>
          </a:p>
          <a:p>
            <a:pPr marL="165621" indent="-165621" defTabSz="414772" latinLnBrk="0">
              <a:lnSpc>
                <a:spcPct val="150000"/>
              </a:lnSpc>
              <a:defRPr/>
            </a:pPr>
            <a:endParaRPr lang="en-US" altLang="ko-KR" sz="1100" kern="0" dirty="0">
              <a:latin typeface="Arial Narrow" panose="020B0606020202030204" pitchFamily="34" charset="0"/>
              <a:ea typeface="Pretendard Light" panose="02000403000000020004"/>
            </a:endParaRPr>
          </a:p>
          <a:p>
            <a:pPr marL="165621" indent="-165621" defTabSz="414772" latinLnBrk="0">
              <a:lnSpc>
                <a:spcPct val="150000"/>
              </a:lnSpc>
              <a:defRPr/>
            </a:pPr>
            <a:endParaRPr lang="en-US" altLang="ko-KR" sz="1100" kern="0" dirty="0">
              <a:latin typeface="Arial Narrow" panose="020B0606020202030204" pitchFamily="34" charset="0"/>
              <a:ea typeface="Pretendard Light" panose="02000403000000020004"/>
            </a:endParaRPr>
          </a:p>
        </p:txBody>
      </p:sp>
      <p:pic>
        <p:nvPicPr>
          <p:cNvPr id="7" name="그림 6" descr="텍스트, 스크린샷, 번호, 폰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DEED9579-3336-02A8-520C-302B637D15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18" y="2037252"/>
            <a:ext cx="5910574" cy="5214154"/>
          </a:xfrm>
          <a:prstGeom prst="rect">
            <a:avLst/>
          </a:prstGeom>
        </p:spPr>
      </p:pic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EB0BFF13-984F-1560-9917-61E4086F768C}"/>
              </a:ext>
            </a:extLst>
          </p:cNvPr>
          <p:cNvSpPr/>
          <p:nvPr/>
        </p:nvSpPr>
        <p:spPr>
          <a:xfrm>
            <a:off x="1246568" y="2775097"/>
            <a:ext cx="1270268" cy="1488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요청담당자명 자동 입력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E53130DA-2E09-A5BC-082A-E574979F04A4}"/>
              </a:ext>
            </a:extLst>
          </p:cNvPr>
          <p:cNvSpPr/>
          <p:nvPr/>
        </p:nvSpPr>
        <p:spPr>
          <a:xfrm>
            <a:off x="1246568" y="5231215"/>
            <a:ext cx="1270268" cy="1488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요청담당자명 자동 입력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2670D1-2B0E-0182-EBCA-B6D0BC8FFCB8}"/>
              </a:ext>
            </a:extLst>
          </p:cNvPr>
          <p:cNvSpPr txBox="1"/>
          <p:nvPr/>
        </p:nvSpPr>
        <p:spPr>
          <a:xfrm>
            <a:off x="2478940" y="2037252"/>
            <a:ext cx="165664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주문확인요청 근거</a:t>
            </a:r>
            <a:r>
              <a:rPr lang="en-US" altLang="ko-KR" sz="800">
                <a:solidFill>
                  <a:srgbClr val="C00000"/>
                </a:solidFill>
              </a:rPr>
              <a:t>(</a:t>
            </a:r>
            <a:r>
              <a:rPr lang="ko-KR" altLang="en-US" sz="800">
                <a:solidFill>
                  <a:srgbClr val="C00000"/>
                </a:solidFill>
              </a:rPr>
              <a:t>유형</a:t>
            </a:r>
            <a:r>
              <a:rPr lang="en-US" altLang="ko-KR" sz="800">
                <a:solidFill>
                  <a:srgbClr val="C00000"/>
                </a:solidFill>
              </a:rPr>
              <a:t>)</a:t>
            </a:r>
            <a:endParaRPr lang="ko-KR" altLang="en-US" sz="80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706203-0954-8475-777A-50E3D9787F13}"/>
              </a:ext>
            </a:extLst>
          </p:cNvPr>
          <p:cNvSpPr txBox="1"/>
          <p:nvPr/>
        </p:nvSpPr>
        <p:spPr>
          <a:xfrm>
            <a:off x="2478940" y="4456217"/>
            <a:ext cx="165664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주문취소요청 근거</a:t>
            </a:r>
            <a:r>
              <a:rPr lang="en-US" altLang="ko-KR" sz="800">
                <a:solidFill>
                  <a:srgbClr val="C00000"/>
                </a:solidFill>
              </a:rPr>
              <a:t>(</a:t>
            </a:r>
            <a:r>
              <a:rPr lang="ko-KR" altLang="en-US" sz="800">
                <a:solidFill>
                  <a:srgbClr val="C00000"/>
                </a:solidFill>
              </a:rPr>
              <a:t>유형</a:t>
            </a:r>
            <a:r>
              <a:rPr lang="en-US" altLang="ko-KR" sz="800">
                <a:solidFill>
                  <a:srgbClr val="C00000"/>
                </a:solidFill>
              </a:rPr>
              <a:t>)</a:t>
            </a:r>
            <a:endParaRPr lang="ko-KR" altLang="en-US" sz="80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B999F9-A96A-2080-EC12-E82425A9C4EF}"/>
              </a:ext>
            </a:extLst>
          </p:cNvPr>
          <p:cNvSpPr txBox="1"/>
          <p:nvPr/>
        </p:nvSpPr>
        <p:spPr>
          <a:xfrm>
            <a:off x="1053381" y="4768164"/>
            <a:ext cx="165664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요청내용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71C6AE-357E-E54A-0AA0-13D8307A0CC3}"/>
              </a:ext>
            </a:extLst>
          </p:cNvPr>
          <p:cNvSpPr txBox="1"/>
          <p:nvPr/>
        </p:nvSpPr>
        <p:spPr>
          <a:xfrm>
            <a:off x="1053381" y="2295921"/>
            <a:ext cx="165664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요청내용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BA08B3-E3AF-FBE8-7477-DED65C97B0F0}"/>
              </a:ext>
            </a:extLst>
          </p:cNvPr>
          <p:cNvSpPr txBox="1"/>
          <p:nvPr/>
        </p:nvSpPr>
        <p:spPr>
          <a:xfrm>
            <a:off x="6659710" y="2746837"/>
            <a:ext cx="6649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요청근거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E1E0D3-39B4-7EA8-0025-842B87B9FA65}"/>
              </a:ext>
            </a:extLst>
          </p:cNvPr>
          <p:cNvSpPr txBox="1"/>
          <p:nvPr/>
        </p:nvSpPr>
        <p:spPr>
          <a:xfrm>
            <a:off x="6659710" y="2962281"/>
            <a:ext cx="7490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처리담당자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BD44B8-B566-3CF4-CDF2-EFAFCE1A8C7E}"/>
              </a:ext>
            </a:extLst>
          </p:cNvPr>
          <p:cNvSpPr txBox="1"/>
          <p:nvPr/>
        </p:nvSpPr>
        <p:spPr>
          <a:xfrm>
            <a:off x="6659710" y="5272348"/>
            <a:ext cx="6649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요청근거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01C3B3-DDF4-F630-1004-2460AB8BAAD3}"/>
              </a:ext>
            </a:extLst>
          </p:cNvPr>
          <p:cNvSpPr txBox="1"/>
          <p:nvPr/>
        </p:nvSpPr>
        <p:spPr>
          <a:xfrm>
            <a:off x="6659710" y="5487792"/>
            <a:ext cx="7490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처리담당자</a:t>
            </a:r>
          </a:p>
        </p:txBody>
      </p:sp>
    </p:spTree>
    <p:extLst>
      <p:ext uri="{BB962C8B-B14F-4D97-AF65-F5344CB8AC3E}">
        <p14:creationId xmlns:p14="http://schemas.microsoft.com/office/powerpoint/2010/main" val="767529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78076-A9D6-4D83-01C2-F01BDB567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E1A1B3DD-F179-D8D5-2FA1-92B4B61A2AA6}"/>
              </a:ext>
            </a:extLst>
          </p:cNvPr>
          <p:cNvSpPr/>
          <p:nvPr/>
        </p:nvSpPr>
        <p:spPr>
          <a:xfrm>
            <a:off x="792343" y="1252711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주문정보 확인</a:t>
            </a:r>
          </a:p>
        </p:txBody>
      </p:sp>
      <p:grpSp>
        <p:nvGrpSpPr>
          <p:cNvPr id="3" name="Group 65">
            <a:extLst>
              <a:ext uri="{FF2B5EF4-FFF2-40B4-BE49-F238E27FC236}">
                <a16:creationId xmlns:a16="http://schemas.microsoft.com/office/drawing/2014/main" id="{17E425B9-343C-E9E6-9369-D6D00BB822F1}"/>
              </a:ext>
            </a:extLst>
          </p:cNvPr>
          <p:cNvGrpSpPr/>
          <p:nvPr/>
        </p:nvGrpSpPr>
        <p:grpSpPr>
          <a:xfrm>
            <a:off x="263440" y="1301028"/>
            <a:ext cx="452526" cy="452526"/>
            <a:chOff x="1339673" y="3220738"/>
            <a:chExt cx="746760" cy="746760"/>
          </a:xfrm>
        </p:grpSpPr>
        <p:sp>
          <p:nvSpPr>
            <p:cNvPr id="4" name="Oval 66">
              <a:extLst>
                <a:ext uri="{FF2B5EF4-FFF2-40B4-BE49-F238E27FC236}">
                  <a16:creationId xmlns:a16="http://schemas.microsoft.com/office/drawing/2014/main" id="{EC8A3BD8-93F0-87C0-0633-F674935D2332}"/>
                </a:ext>
              </a:extLst>
            </p:cNvPr>
            <p:cNvSpPr/>
            <p:nvPr/>
          </p:nvSpPr>
          <p:spPr>
            <a:xfrm>
              <a:off x="1339673" y="3220738"/>
              <a:ext cx="746760" cy="746760"/>
            </a:xfrm>
            <a:prstGeom prst="ellipse">
              <a:avLst/>
            </a:prstGeom>
            <a:solidFill>
              <a:srgbClr val="A50034"/>
            </a:solidFill>
            <a:ln>
              <a:noFill/>
            </a:ln>
            <a:effectLst>
              <a:outerShdw blurRad="342900" dist="292100" dir="5400000" sx="51000" sy="51000" algn="t" rotWithShape="0">
                <a:srgbClr val="BF3651">
                  <a:alpha val="86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pic>
          <p:nvPicPr>
            <p:cNvPr id="5" name="Graphic 67">
              <a:extLst>
                <a:ext uri="{FF2B5EF4-FFF2-40B4-BE49-F238E27FC236}">
                  <a16:creationId xmlns:a16="http://schemas.microsoft.com/office/drawing/2014/main" id="{0CA96C33-BE1E-2C93-710B-A909FADFE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501639" y="3382704"/>
              <a:ext cx="422828" cy="422828"/>
            </a:xfrm>
            <a:prstGeom prst="rect">
              <a:avLst/>
            </a:prstGeom>
          </p:spPr>
        </p:pic>
      </p:grpSp>
      <p:sp>
        <p:nvSpPr>
          <p:cNvPr id="6" name="Freeform: Shape 20">
            <a:extLst>
              <a:ext uri="{FF2B5EF4-FFF2-40B4-BE49-F238E27FC236}">
                <a16:creationId xmlns:a16="http://schemas.microsoft.com/office/drawing/2014/main" id="{C1EDCBFA-39B9-D975-EC52-3A2D47C8AD58}"/>
              </a:ext>
            </a:extLst>
          </p:cNvPr>
          <p:cNvSpPr/>
          <p:nvPr/>
        </p:nvSpPr>
        <p:spPr>
          <a:xfrm rot="16200000" flipV="1">
            <a:off x="6045877" y="4211422"/>
            <a:ext cx="1886332" cy="489004"/>
          </a:xfrm>
          <a:custGeom>
            <a:avLst/>
            <a:gdLst>
              <a:gd name="connsiteX0" fmla="*/ 0 w 1787463"/>
              <a:gd name="connsiteY0" fmla="*/ 0 h 345152"/>
              <a:gd name="connsiteX1" fmla="*/ 1787463 w 1787463"/>
              <a:gd name="connsiteY1" fmla="*/ 0 h 345152"/>
              <a:gd name="connsiteX2" fmla="*/ 1635941 w 1787463"/>
              <a:gd name="connsiteY2" fmla="*/ 150737 h 345152"/>
              <a:gd name="connsiteX3" fmla="*/ 1016089 w 1787463"/>
              <a:gd name="connsiteY3" fmla="*/ 150737 h 345152"/>
              <a:gd name="connsiteX4" fmla="*/ 899040 w 1787463"/>
              <a:gd name="connsiteY4" fmla="*/ 329915 h 345152"/>
              <a:gd name="connsiteX5" fmla="*/ 842677 w 1787463"/>
              <a:gd name="connsiteY5" fmla="*/ 329915 h 345152"/>
              <a:gd name="connsiteX6" fmla="*/ 725628 w 1787463"/>
              <a:gd name="connsiteY6" fmla="*/ 150737 h 345152"/>
              <a:gd name="connsiteX7" fmla="*/ 151653 w 1787463"/>
              <a:gd name="connsiteY7" fmla="*/ 150737 h 345152"/>
              <a:gd name="connsiteX8" fmla="*/ 151522 w 1787463"/>
              <a:gd name="connsiteY8" fmla="*/ 150737 h 345152"/>
              <a:gd name="connsiteX9" fmla="*/ 0 w 1787463"/>
              <a:gd name="connsiteY9" fmla="*/ 0 h 34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7463" h="345152">
                <a:moveTo>
                  <a:pt x="0" y="0"/>
                </a:moveTo>
                <a:lnTo>
                  <a:pt x="1787463" y="0"/>
                </a:lnTo>
                <a:cubicBezTo>
                  <a:pt x="1787071" y="83364"/>
                  <a:pt x="1719435" y="150737"/>
                  <a:pt x="1635941" y="150737"/>
                </a:cubicBezTo>
                <a:lnTo>
                  <a:pt x="1016089" y="150737"/>
                </a:lnTo>
                <a:lnTo>
                  <a:pt x="899040" y="329915"/>
                </a:lnTo>
                <a:cubicBezTo>
                  <a:pt x="885670" y="350232"/>
                  <a:pt x="855917" y="350232"/>
                  <a:pt x="842677" y="329915"/>
                </a:cubicBezTo>
                <a:lnTo>
                  <a:pt x="725628" y="150737"/>
                </a:lnTo>
                <a:lnTo>
                  <a:pt x="151653" y="150737"/>
                </a:lnTo>
                <a:lnTo>
                  <a:pt x="151522" y="150737"/>
                </a:lnTo>
                <a:cubicBezTo>
                  <a:pt x="68159" y="150737"/>
                  <a:pt x="524" y="83364"/>
                  <a:pt x="0" y="0"/>
                </a:cubicBezTo>
                <a:close/>
              </a:path>
            </a:pathLst>
          </a:custGeom>
          <a:solidFill>
            <a:srgbClr val="A5003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7" name="Rectangle: Rounded Corners 7">
            <a:extLst>
              <a:ext uri="{FF2B5EF4-FFF2-40B4-BE49-F238E27FC236}">
                <a16:creationId xmlns:a16="http://schemas.microsoft.com/office/drawing/2014/main" id="{A88C66F7-30AB-F762-9656-E213DBBD4829}"/>
              </a:ext>
            </a:extLst>
          </p:cNvPr>
          <p:cNvSpPr/>
          <p:nvPr/>
        </p:nvSpPr>
        <p:spPr>
          <a:xfrm rot="16200000">
            <a:off x="6044739" y="2945517"/>
            <a:ext cx="5478626" cy="3324396"/>
          </a:xfrm>
          <a:prstGeom prst="roundRect">
            <a:avLst>
              <a:gd name="adj" fmla="val 6782"/>
            </a:avLst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lt1"/>
              </a:solidFill>
            </a:endParaRPr>
          </a:p>
        </p:txBody>
      </p:sp>
      <p:sp>
        <p:nvSpPr>
          <p:cNvPr id="9" name="Rectangle: Rounded Corners 74">
            <a:extLst>
              <a:ext uri="{FF2B5EF4-FFF2-40B4-BE49-F238E27FC236}">
                <a16:creationId xmlns:a16="http://schemas.microsoft.com/office/drawing/2014/main" id="{09F389F9-1F9B-C293-F50D-75C1B112D6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06" y="1829465"/>
            <a:ext cx="6006044" cy="5517563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rgbClr val="FDEAEC"/>
                </a:gs>
                <a:gs pos="100000">
                  <a:srgbClr val="EE3042"/>
                </a:gs>
              </a:gsLst>
              <a:lin ang="16200000" scaled="1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F66DFC95-99BF-0047-BA89-12F93F47DDB7}"/>
              </a:ext>
            </a:extLst>
          </p:cNvPr>
          <p:cNvSpPr/>
          <p:nvPr/>
        </p:nvSpPr>
        <p:spPr>
          <a:xfrm>
            <a:off x="1857870" y="1913692"/>
            <a:ext cx="4942980" cy="3709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     주문관리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주문조회</a:t>
            </a:r>
            <a:r>
              <a:rPr lang="en-US" altLang="ko-KR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/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변경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</a:t>
            </a:r>
            <a:r>
              <a:rPr lang="ko-KR" altLang="en-US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주문조회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E6E8FB49-1ACF-EF30-548B-00CF93A8DF84}"/>
              </a:ext>
            </a:extLst>
          </p:cNvPr>
          <p:cNvSpPr/>
          <p:nvPr/>
        </p:nvSpPr>
        <p:spPr>
          <a:xfrm>
            <a:off x="940598" y="1919172"/>
            <a:ext cx="1101681" cy="377531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99" rtlCol="0" anchor="ctr"/>
          <a:lstStyle/>
          <a:p>
            <a:pPr defTabSz="493467"/>
            <a:r>
              <a:rPr lang="en-US" altLang="ko-KR" sz="1400" b="1" spc="-54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S-MRO</a:t>
            </a:r>
            <a:endParaRPr lang="ko-KR" altLang="en-US" sz="1400" b="1" spc="-54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8A4C54-3D5F-66E4-2F16-2A6B975E852C}"/>
              </a:ext>
            </a:extLst>
          </p:cNvPr>
          <p:cNvSpPr txBox="1"/>
          <p:nvPr/>
        </p:nvSpPr>
        <p:spPr>
          <a:xfrm>
            <a:off x="7209660" y="2126987"/>
            <a:ext cx="3236590" cy="1461939"/>
          </a:xfrm>
          <a:prstGeom prst="rect">
            <a:avLst/>
          </a:prstGeom>
          <a:noFill/>
        </p:spPr>
        <p:txBody>
          <a:bodyPr wrap="square" lIns="108000" r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배송형태구분명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주문접수 이후 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S/O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생성 이후 시점에 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</a:t>
            </a:r>
            <a:r>
              <a:rPr lang="ko-KR" altLang="en-US" sz="1100" dirty="0" err="1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발주시뮬레이션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처리결과가 주문정보에      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업데이트 되었음을 확인 가능함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배송형태가 “</a:t>
            </a:r>
            <a:r>
              <a:rPr lang="ko-KR" altLang="en-US" sz="1100" dirty="0" err="1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무재고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/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직송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”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인 경우 </a:t>
            </a:r>
            <a:endParaRPr lang="en-US" altLang="ko-KR" sz="1100" dirty="0">
              <a:latin typeface="Pretendard Light" panose="02000403000000020004" pitchFamily="2" charset="-127"/>
              <a:ea typeface="Pretendard Light" panose="02000403000000020004" pitchFamily="2" charset="-127"/>
              <a:cs typeface="Pretendard Light" panose="02000403000000020004" pitchFamily="2" charset="-127"/>
            </a:endParaRPr>
          </a:p>
          <a:p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  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“주문 발주” 프로세스에 따라 고객주문번호</a:t>
            </a:r>
            <a:endParaRPr lang="en-US" altLang="ko-KR" sz="1100" dirty="0">
              <a:latin typeface="Pretendard Light" panose="02000403000000020004" pitchFamily="2" charset="-127"/>
              <a:ea typeface="Pretendard Light" panose="02000403000000020004" pitchFamily="2" charset="-127"/>
              <a:cs typeface="Pretendard Light" panose="02000403000000020004" pitchFamily="2" charset="-127"/>
            </a:endParaRPr>
          </a:p>
          <a:p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 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기반으로 발주가 생성됨</a:t>
            </a: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496A41A8-45CE-D33F-B68D-F115F0AF5B91}"/>
              </a:ext>
            </a:extLst>
          </p:cNvPr>
          <p:cNvGrpSpPr/>
          <p:nvPr/>
        </p:nvGrpSpPr>
        <p:grpSpPr>
          <a:xfrm>
            <a:off x="1018767" y="2477035"/>
            <a:ext cx="5701121" cy="2223781"/>
            <a:chOff x="576028" y="2146088"/>
            <a:chExt cx="5780763" cy="2223781"/>
          </a:xfrm>
        </p:grpSpPr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A2731043-157B-FB19-FC1A-79CBBB53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6028" y="2146088"/>
              <a:ext cx="5780763" cy="2223781"/>
            </a:xfrm>
            <a:prstGeom prst="rect">
              <a:avLst/>
            </a:prstGeom>
          </p:spPr>
        </p:pic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051C6B57-A5B5-B4BB-5ACD-6285FEC096CD}"/>
                </a:ext>
              </a:extLst>
            </p:cNvPr>
            <p:cNvSpPr/>
            <p:nvPr/>
          </p:nvSpPr>
          <p:spPr>
            <a:xfrm>
              <a:off x="3501867" y="3082718"/>
              <a:ext cx="2854923" cy="497880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7F98579A-4F7D-4F3D-B08B-9C8EC981C42F}"/>
                </a:ext>
              </a:extLst>
            </p:cNvPr>
            <p:cNvSpPr/>
            <p:nvPr/>
          </p:nvSpPr>
          <p:spPr>
            <a:xfrm>
              <a:off x="3501867" y="4169075"/>
              <a:ext cx="2854923" cy="200794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0363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E5AC2-73A3-CAF9-7E60-6D7394942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C6855D23-5EF9-442B-2309-05EAAE0244A8}"/>
              </a:ext>
            </a:extLst>
          </p:cNvPr>
          <p:cNvSpPr/>
          <p:nvPr/>
        </p:nvSpPr>
        <p:spPr>
          <a:xfrm>
            <a:off x="792343" y="1252711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발주정보 확인</a:t>
            </a:r>
          </a:p>
        </p:txBody>
      </p:sp>
      <p:grpSp>
        <p:nvGrpSpPr>
          <p:cNvPr id="3" name="Group 65">
            <a:extLst>
              <a:ext uri="{FF2B5EF4-FFF2-40B4-BE49-F238E27FC236}">
                <a16:creationId xmlns:a16="http://schemas.microsoft.com/office/drawing/2014/main" id="{43D50685-8511-3353-2841-C0A6C44E09AD}"/>
              </a:ext>
            </a:extLst>
          </p:cNvPr>
          <p:cNvGrpSpPr/>
          <p:nvPr/>
        </p:nvGrpSpPr>
        <p:grpSpPr>
          <a:xfrm>
            <a:off x="263440" y="1301028"/>
            <a:ext cx="452526" cy="452526"/>
            <a:chOff x="1339673" y="3220738"/>
            <a:chExt cx="746760" cy="746760"/>
          </a:xfrm>
        </p:grpSpPr>
        <p:sp>
          <p:nvSpPr>
            <p:cNvPr id="4" name="Oval 66">
              <a:extLst>
                <a:ext uri="{FF2B5EF4-FFF2-40B4-BE49-F238E27FC236}">
                  <a16:creationId xmlns:a16="http://schemas.microsoft.com/office/drawing/2014/main" id="{785B5E43-7B71-A616-A0AD-74EEDA85C840}"/>
                </a:ext>
              </a:extLst>
            </p:cNvPr>
            <p:cNvSpPr/>
            <p:nvPr/>
          </p:nvSpPr>
          <p:spPr>
            <a:xfrm>
              <a:off x="1339673" y="3220738"/>
              <a:ext cx="746760" cy="746760"/>
            </a:xfrm>
            <a:prstGeom prst="ellipse">
              <a:avLst/>
            </a:prstGeom>
            <a:solidFill>
              <a:srgbClr val="A50034"/>
            </a:solidFill>
            <a:ln>
              <a:noFill/>
            </a:ln>
            <a:effectLst>
              <a:outerShdw blurRad="342900" dist="292100" dir="5400000" sx="51000" sy="51000" algn="t" rotWithShape="0">
                <a:srgbClr val="BF3651">
                  <a:alpha val="86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pic>
          <p:nvPicPr>
            <p:cNvPr id="5" name="Graphic 67">
              <a:extLst>
                <a:ext uri="{FF2B5EF4-FFF2-40B4-BE49-F238E27FC236}">
                  <a16:creationId xmlns:a16="http://schemas.microsoft.com/office/drawing/2014/main" id="{25650D6F-6918-1FFB-43DC-7E49641B8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501639" y="3382704"/>
              <a:ext cx="422828" cy="422828"/>
            </a:xfrm>
            <a:prstGeom prst="rect">
              <a:avLst/>
            </a:prstGeom>
          </p:spPr>
        </p:pic>
      </p:grpSp>
      <p:sp>
        <p:nvSpPr>
          <p:cNvPr id="6" name="Freeform: Shape 20">
            <a:extLst>
              <a:ext uri="{FF2B5EF4-FFF2-40B4-BE49-F238E27FC236}">
                <a16:creationId xmlns:a16="http://schemas.microsoft.com/office/drawing/2014/main" id="{C057EEF1-B0A2-DD9E-D670-7C449B404E6C}"/>
              </a:ext>
            </a:extLst>
          </p:cNvPr>
          <p:cNvSpPr/>
          <p:nvPr/>
        </p:nvSpPr>
        <p:spPr>
          <a:xfrm rot="16200000" flipV="1">
            <a:off x="6045877" y="4211422"/>
            <a:ext cx="1886332" cy="489004"/>
          </a:xfrm>
          <a:custGeom>
            <a:avLst/>
            <a:gdLst>
              <a:gd name="connsiteX0" fmla="*/ 0 w 1787463"/>
              <a:gd name="connsiteY0" fmla="*/ 0 h 345152"/>
              <a:gd name="connsiteX1" fmla="*/ 1787463 w 1787463"/>
              <a:gd name="connsiteY1" fmla="*/ 0 h 345152"/>
              <a:gd name="connsiteX2" fmla="*/ 1635941 w 1787463"/>
              <a:gd name="connsiteY2" fmla="*/ 150737 h 345152"/>
              <a:gd name="connsiteX3" fmla="*/ 1016089 w 1787463"/>
              <a:gd name="connsiteY3" fmla="*/ 150737 h 345152"/>
              <a:gd name="connsiteX4" fmla="*/ 899040 w 1787463"/>
              <a:gd name="connsiteY4" fmla="*/ 329915 h 345152"/>
              <a:gd name="connsiteX5" fmla="*/ 842677 w 1787463"/>
              <a:gd name="connsiteY5" fmla="*/ 329915 h 345152"/>
              <a:gd name="connsiteX6" fmla="*/ 725628 w 1787463"/>
              <a:gd name="connsiteY6" fmla="*/ 150737 h 345152"/>
              <a:gd name="connsiteX7" fmla="*/ 151653 w 1787463"/>
              <a:gd name="connsiteY7" fmla="*/ 150737 h 345152"/>
              <a:gd name="connsiteX8" fmla="*/ 151522 w 1787463"/>
              <a:gd name="connsiteY8" fmla="*/ 150737 h 345152"/>
              <a:gd name="connsiteX9" fmla="*/ 0 w 1787463"/>
              <a:gd name="connsiteY9" fmla="*/ 0 h 34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7463" h="345152">
                <a:moveTo>
                  <a:pt x="0" y="0"/>
                </a:moveTo>
                <a:lnTo>
                  <a:pt x="1787463" y="0"/>
                </a:lnTo>
                <a:cubicBezTo>
                  <a:pt x="1787071" y="83364"/>
                  <a:pt x="1719435" y="150737"/>
                  <a:pt x="1635941" y="150737"/>
                </a:cubicBezTo>
                <a:lnTo>
                  <a:pt x="1016089" y="150737"/>
                </a:lnTo>
                <a:lnTo>
                  <a:pt x="899040" y="329915"/>
                </a:lnTo>
                <a:cubicBezTo>
                  <a:pt x="885670" y="350232"/>
                  <a:pt x="855917" y="350232"/>
                  <a:pt x="842677" y="329915"/>
                </a:cubicBezTo>
                <a:lnTo>
                  <a:pt x="725628" y="150737"/>
                </a:lnTo>
                <a:lnTo>
                  <a:pt x="151653" y="150737"/>
                </a:lnTo>
                <a:lnTo>
                  <a:pt x="151522" y="150737"/>
                </a:lnTo>
                <a:cubicBezTo>
                  <a:pt x="68159" y="150737"/>
                  <a:pt x="524" y="83364"/>
                  <a:pt x="0" y="0"/>
                </a:cubicBezTo>
                <a:close/>
              </a:path>
            </a:pathLst>
          </a:custGeom>
          <a:solidFill>
            <a:srgbClr val="A5003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7" name="Rectangle: Rounded Corners 7">
            <a:extLst>
              <a:ext uri="{FF2B5EF4-FFF2-40B4-BE49-F238E27FC236}">
                <a16:creationId xmlns:a16="http://schemas.microsoft.com/office/drawing/2014/main" id="{403C780A-CFE1-572E-8CB4-9B67C4121FEC}"/>
              </a:ext>
            </a:extLst>
          </p:cNvPr>
          <p:cNvSpPr/>
          <p:nvPr/>
        </p:nvSpPr>
        <p:spPr>
          <a:xfrm rot="16200000">
            <a:off x="6044739" y="2945517"/>
            <a:ext cx="5478626" cy="3324396"/>
          </a:xfrm>
          <a:prstGeom prst="roundRect">
            <a:avLst>
              <a:gd name="adj" fmla="val 6782"/>
            </a:avLst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lt1"/>
              </a:solidFill>
            </a:endParaRPr>
          </a:p>
        </p:txBody>
      </p:sp>
      <p:sp>
        <p:nvSpPr>
          <p:cNvPr id="9" name="Rectangle: Rounded Corners 74">
            <a:extLst>
              <a:ext uri="{FF2B5EF4-FFF2-40B4-BE49-F238E27FC236}">
                <a16:creationId xmlns:a16="http://schemas.microsoft.com/office/drawing/2014/main" id="{714D3558-6960-1045-639E-4A9002D06F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06" y="1829465"/>
            <a:ext cx="6006044" cy="5517563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rgbClr val="FDEAEC"/>
                </a:gs>
                <a:gs pos="100000">
                  <a:srgbClr val="EE3042"/>
                </a:gs>
              </a:gsLst>
              <a:lin ang="16200000" scaled="1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E23D6A6B-2CDB-5ECF-A82C-C6C75ED08D2E}"/>
              </a:ext>
            </a:extLst>
          </p:cNvPr>
          <p:cNvSpPr/>
          <p:nvPr/>
        </p:nvSpPr>
        <p:spPr>
          <a:xfrm>
            <a:off x="1857870" y="1913692"/>
            <a:ext cx="4942980" cy="3709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     발주관리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발주조회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</a:t>
            </a:r>
            <a:r>
              <a:rPr lang="ko-KR" altLang="en-US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발주내역조회 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(1)</a:t>
            </a:r>
            <a:endParaRPr lang="ko-KR" altLang="en-US" sz="1000" b="1" dirty="0">
              <a:solidFill>
                <a:srgbClr val="EE3042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A450B3B6-3D81-CC36-AB46-5AB3B04A8D7A}"/>
              </a:ext>
            </a:extLst>
          </p:cNvPr>
          <p:cNvSpPr/>
          <p:nvPr/>
        </p:nvSpPr>
        <p:spPr>
          <a:xfrm>
            <a:off x="940598" y="1919172"/>
            <a:ext cx="1101681" cy="377531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99" rtlCol="0" anchor="ctr"/>
          <a:lstStyle/>
          <a:p>
            <a:pPr defTabSz="493467"/>
            <a:r>
              <a:rPr lang="en-US" altLang="ko-KR" sz="1400" b="1" spc="-54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S-MRO</a:t>
            </a:r>
            <a:endParaRPr lang="ko-KR" altLang="en-US" sz="1400" b="1" spc="-54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36A6DBE-CEEB-C286-EA7F-85D03E49BC98}"/>
              </a:ext>
            </a:extLst>
          </p:cNvPr>
          <p:cNvSpPr txBox="1"/>
          <p:nvPr/>
        </p:nvSpPr>
        <p:spPr>
          <a:xfrm>
            <a:off x="7209660" y="2126987"/>
            <a:ext cx="3150076" cy="2862322"/>
          </a:xfrm>
          <a:prstGeom prst="rect">
            <a:avLst/>
          </a:prstGeom>
          <a:noFill/>
        </p:spPr>
        <p:txBody>
          <a:bodyPr wrap="square" lIns="108000" r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조회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고객주문번호로 자동 생성된 발주 내역을 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확인 할 수 있음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처리대상 건 조회 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: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구매담당자의 </a:t>
            </a:r>
            <a:r>
              <a:rPr lang="ko-KR" altLang="en-US" sz="1100" dirty="0" err="1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처리건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대상 조회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※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팀별 전체 발주내역 </a:t>
            </a:r>
            <a:r>
              <a:rPr lang="ko-KR" altLang="en-US" sz="1100" dirty="0" err="1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조회시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대용량 데이터 처리로 속도가 느려질 수 있으니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,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추가 조회조건으로 범위를 줄이거나 대용량 엑셀다운로드를 활용 권고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발주내역 상세보기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발주번호 클릭 시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,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상세보기 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Pop-up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호출함</a:t>
            </a:r>
            <a:endParaRPr lang="en-US" altLang="ko-KR" sz="1100" dirty="0">
              <a:latin typeface="Pretendard Light" panose="02000403000000020004" pitchFamily="2" charset="-127"/>
              <a:ea typeface="Pretendard Light" panose="02000403000000020004" pitchFamily="2" charset="-127"/>
              <a:cs typeface="Pretendard Light" panose="020004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100" dirty="0">
              <a:latin typeface="Pretendard Light" panose="02000403000000020004" pitchFamily="2" charset="-127"/>
              <a:ea typeface="Pretendard Light" panose="02000403000000020004" pitchFamily="2" charset="-127"/>
              <a:cs typeface="Pretendard Light" panose="020004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납품가능일 일괄등록 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운영팀에서 납품가능일을 일괄 변경할 수 있음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※ ‘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발주접수’ 이전만 가능함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7050F8BE-13EF-9B1F-588F-C634CBF4791A}"/>
              </a:ext>
            </a:extLst>
          </p:cNvPr>
          <p:cNvGrpSpPr/>
          <p:nvPr/>
        </p:nvGrpSpPr>
        <p:grpSpPr>
          <a:xfrm>
            <a:off x="1125440" y="2540799"/>
            <a:ext cx="7100697" cy="4313386"/>
            <a:chOff x="571081" y="2093142"/>
            <a:chExt cx="9082251" cy="5219197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7921B477-0E3C-D72D-8777-29C7E66CB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1081" y="2093142"/>
              <a:ext cx="5842797" cy="2122724"/>
            </a:xfrm>
            <a:prstGeom prst="rect">
              <a:avLst/>
            </a:prstGeom>
            <a:ln>
              <a:solidFill>
                <a:srgbClr val="A50034"/>
              </a:solidFill>
            </a:ln>
          </p:spPr>
        </p:pic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7C90BA9C-0092-0B94-E325-EBBB91FAA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1081" y="4339941"/>
              <a:ext cx="7013626" cy="2745204"/>
            </a:xfrm>
            <a:prstGeom prst="rect">
              <a:avLst/>
            </a:prstGeom>
            <a:ln>
              <a:solidFill>
                <a:srgbClr val="A50034"/>
              </a:solidFill>
            </a:ln>
          </p:spPr>
        </p:pic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801DB717-4DBB-C45F-44F8-0F7BC4152474}"/>
                </a:ext>
              </a:extLst>
            </p:cNvPr>
            <p:cNvSpPr/>
            <p:nvPr/>
          </p:nvSpPr>
          <p:spPr>
            <a:xfrm>
              <a:off x="1855947" y="3549115"/>
              <a:ext cx="2475421" cy="158198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AB8C254C-BDF7-AB5A-188E-654FB70C7B18}"/>
                </a:ext>
              </a:extLst>
            </p:cNvPr>
            <p:cNvSpPr/>
            <p:nvPr/>
          </p:nvSpPr>
          <p:spPr>
            <a:xfrm>
              <a:off x="1855947" y="3854618"/>
              <a:ext cx="2475421" cy="345499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직선 화살표 연결선 32">
              <a:extLst>
                <a:ext uri="{FF2B5EF4-FFF2-40B4-BE49-F238E27FC236}">
                  <a16:creationId xmlns:a16="http://schemas.microsoft.com/office/drawing/2014/main" id="{95FC7180-7B43-F1BC-86AE-F55CF34F0729}"/>
                </a:ext>
              </a:extLst>
            </p:cNvPr>
            <p:cNvCxnSpPr>
              <a:cxnSpLocks/>
              <a:stCxn id="13" idx="1"/>
              <a:endCxn id="17" idx="0"/>
            </p:cNvCxnSpPr>
            <p:nvPr/>
          </p:nvCxnSpPr>
          <p:spPr>
            <a:xfrm rot="10800000" flipH="1" flipV="1">
              <a:off x="1855946" y="3628213"/>
              <a:ext cx="61821" cy="2691529"/>
            </a:xfrm>
            <a:prstGeom prst="bentConnector4">
              <a:avLst>
                <a:gd name="adj1" fmla="val -369777"/>
                <a:gd name="adj2" fmla="val 60052"/>
              </a:avLst>
            </a:prstGeom>
            <a:ln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화살표 연결선 32">
              <a:extLst>
                <a:ext uri="{FF2B5EF4-FFF2-40B4-BE49-F238E27FC236}">
                  <a16:creationId xmlns:a16="http://schemas.microsoft.com/office/drawing/2014/main" id="{476B2A86-D751-1239-B756-4021B24EC012}"/>
                </a:ext>
              </a:extLst>
            </p:cNvPr>
            <p:cNvCxnSpPr>
              <a:cxnSpLocks/>
              <a:stCxn id="14" idx="1"/>
              <a:endCxn id="17" idx="0"/>
            </p:cNvCxnSpPr>
            <p:nvPr/>
          </p:nvCxnSpPr>
          <p:spPr>
            <a:xfrm rot="10800000" flipH="1" flipV="1">
              <a:off x="1855946" y="4027367"/>
              <a:ext cx="61821" cy="2292375"/>
            </a:xfrm>
            <a:prstGeom prst="bentConnector4">
              <a:avLst>
                <a:gd name="adj1" fmla="val -369777"/>
                <a:gd name="adj2" fmla="val 53768"/>
              </a:avLst>
            </a:prstGeom>
            <a:ln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88E89B6E-EE03-08A0-177A-5B6F622334D6}"/>
                </a:ext>
              </a:extLst>
            </p:cNvPr>
            <p:cNvSpPr/>
            <p:nvPr/>
          </p:nvSpPr>
          <p:spPr>
            <a:xfrm>
              <a:off x="1602474" y="6319743"/>
              <a:ext cx="630588" cy="700181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84952F88-55D5-EEAE-9689-135D8FDF2080}"/>
                </a:ext>
              </a:extLst>
            </p:cNvPr>
            <p:cNvSpPr/>
            <p:nvPr/>
          </p:nvSpPr>
          <p:spPr>
            <a:xfrm>
              <a:off x="995034" y="6321998"/>
              <a:ext cx="630588" cy="700181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직선 화살표 연결선 18">
              <a:extLst>
                <a:ext uri="{FF2B5EF4-FFF2-40B4-BE49-F238E27FC236}">
                  <a16:creationId xmlns:a16="http://schemas.microsoft.com/office/drawing/2014/main" id="{02873BC0-53A5-6D0D-56AD-B6AB449620F7}"/>
                </a:ext>
              </a:extLst>
            </p:cNvPr>
            <p:cNvCxnSpPr>
              <a:cxnSpLocks/>
              <a:stCxn id="18" idx="2"/>
            </p:cNvCxnSpPr>
            <p:nvPr/>
          </p:nvCxnSpPr>
          <p:spPr>
            <a:xfrm>
              <a:off x="1310328" y="7022179"/>
              <a:ext cx="0" cy="290160"/>
            </a:xfrm>
            <a:prstGeom prst="straightConnector1">
              <a:avLst/>
            </a:prstGeom>
            <a:ln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DEF21468-7202-915E-B90E-A3A790A41BB1}"/>
                </a:ext>
              </a:extLst>
            </p:cNvPr>
            <p:cNvSpPr/>
            <p:nvPr/>
          </p:nvSpPr>
          <p:spPr>
            <a:xfrm>
              <a:off x="3202634" y="4619120"/>
              <a:ext cx="916980" cy="164635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F1F1A4FD-C088-BD32-1AA0-5139BA5ED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06263" y="5838141"/>
              <a:ext cx="5147069" cy="1459091"/>
            </a:xfrm>
            <a:prstGeom prst="rect">
              <a:avLst/>
            </a:prstGeom>
            <a:ln>
              <a:solidFill>
                <a:srgbClr val="A50034"/>
              </a:solidFill>
            </a:ln>
          </p:spPr>
        </p:pic>
        <p:cxnSp>
          <p:nvCxnSpPr>
            <p:cNvPr id="22" name="직선 화살표 연결선 32">
              <a:extLst>
                <a:ext uri="{FF2B5EF4-FFF2-40B4-BE49-F238E27FC236}">
                  <a16:creationId xmlns:a16="http://schemas.microsoft.com/office/drawing/2014/main" id="{1FE826A7-E0E1-F86F-CCAB-65A1E9DA99AB}"/>
                </a:ext>
              </a:extLst>
            </p:cNvPr>
            <p:cNvCxnSpPr>
              <a:cxnSpLocks/>
              <a:stCxn id="20" idx="3"/>
              <a:endCxn id="21" idx="0"/>
            </p:cNvCxnSpPr>
            <p:nvPr/>
          </p:nvCxnSpPr>
          <p:spPr>
            <a:xfrm>
              <a:off x="4119614" y="4701438"/>
              <a:ext cx="2960184" cy="1136703"/>
            </a:xfrm>
            <a:prstGeom prst="bentConnector2">
              <a:avLst/>
            </a:prstGeom>
            <a:ln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8526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2504F-BC4C-01FC-CCA9-178CCF337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CECE8A73-721A-E806-9A51-286AD87899A9}"/>
              </a:ext>
            </a:extLst>
          </p:cNvPr>
          <p:cNvSpPr/>
          <p:nvPr/>
        </p:nvSpPr>
        <p:spPr>
          <a:xfrm>
            <a:off x="792343" y="1252711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발주정보 조회</a:t>
            </a:r>
          </a:p>
        </p:txBody>
      </p:sp>
      <p:grpSp>
        <p:nvGrpSpPr>
          <p:cNvPr id="3" name="Group 65">
            <a:extLst>
              <a:ext uri="{FF2B5EF4-FFF2-40B4-BE49-F238E27FC236}">
                <a16:creationId xmlns:a16="http://schemas.microsoft.com/office/drawing/2014/main" id="{A1F2EDFC-06B4-BBA7-3B09-97F397DDAA1C}"/>
              </a:ext>
            </a:extLst>
          </p:cNvPr>
          <p:cNvGrpSpPr/>
          <p:nvPr/>
        </p:nvGrpSpPr>
        <p:grpSpPr>
          <a:xfrm>
            <a:off x="263440" y="1301028"/>
            <a:ext cx="452526" cy="452526"/>
            <a:chOff x="1339673" y="3220738"/>
            <a:chExt cx="746760" cy="746760"/>
          </a:xfrm>
        </p:grpSpPr>
        <p:sp>
          <p:nvSpPr>
            <p:cNvPr id="4" name="Oval 66">
              <a:extLst>
                <a:ext uri="{FF2B5EF4-FFF2-40B4-BE49-F238E27FC236}">
                  <a16:creationId xmlns:a16="http://schemas.microsoft.com/office/drawing/2014/main" id="{96316F62-D373-FC55-1B55-58C23C30D04E}"/>
                </a:ext>
              </a:extLst>
            </p:cNvPr>
            <p:cNvSpPr/>
            <p:nvPr/>
          </p:nvSpPr>
          <p:spPr>
            <a:xfrm>
              <a:off x="1339673" y="3220738"/>
              <a:ext cx="746760" cy="746760"/>
            </a:xfrm>
            <a:prstGeom prst="ellipse">
              <a:avLst/>
            </a:prstGeom>
            <a:solidFill>
              <a:srgbClr val="A50034"/>
            </a:solidFill>
            <a:ln>
              <a:noFill/>
            </a:ln>
            <a:effectLst>
              <a:outerShdw blurRad="342900" dist="292100" dir="5400000" sx="51000" sy="51000" algn="t" rotWithShape="0">
                <a:srgbClr val="BF3651">
                  <a:alpha val="86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pic>
          <p:nvPicPr>
            <p:cNvPr id="5" name="Graphic 67">
              <a:extLst>
                <a:ext uri="{FF2B5EF4-FFF2-40B4-BE49-F238E27FC236}">
                  <a16:creationId xmlns:a16="http://schemas.microsoft.com/office/drawing/2014/main" id="{FC4DF6AC-951F-3D6F-A611-86B691F15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501639" y="3382704"/>
              <a:ext cx="422828" cy="422828"/>
            </a:xfrm>
            <a:prstGeom prst="rect">
              <a:avLst/>
            </a:prstGeom>
          </p:spPr>
        </p:pic>
      </p:grpSp>
      <p:sp>
        <p:nvSpPr>
          <p:cNvPr id="6" name="Freeform: Shape 20">
            <a:extLst>
              <a:ext uri="{FF2B5EF4-FFF2-40B4-BE49-F238E27FC236}">
                <a16:creationId xmlns:a16="http://schemas.microsoft.com/office/drawing/2014/main" id="{C9EE8059-31DF-7A36-F8D6-E6BD3691E9C9}"/>
              </a:ext>
            </a:extLst>
          </p:cNvPr>
          <p:cNvSpPr/>
          <p:nvPr/>
        </p:nvSpPr>
        <p:spPr>
          <a:xfrm rot="16200000" flipV="1">
            <a:off x="6045877" y="4211422"/>
            <a:ext cx="1886332" cy="489004"/>
          </a:xfrm>
          <a:custGeom>
            <a:avLst/>
            <a:gdLst>
              <a:gd name="connsiteX0" fmla="*/ 0 w 1787463"/>
              <a:gd name="connsiteY0" fmla="*/ 0 h 345152"/>
              <a:gd name="connsiteX1" fmla="*/ 1787463 w 1787463"/>
              <a:gd name="connsiteY1" fmla="*/ 0 h 345152"/>
              <a:gd name="connsiteX2" fmla="*/ 1635941 w 1787463"/>
              <a:gd name="connsiteY2" fmla="*/ 150737 h 345152"/>
              <a:gd name="connsiteX3" fmla="*/ 1016089 w 1787463"/>
              <a:gd name="connsiteY3" fmla="*/ 150737 h 345152"/>
              <a:gd name="connsiteX4" fmla="*/ 899040 w 1787463"/>
              <a:gd name="connsiteY4" fmla="*/ 329915 h 345152"/>
              <a:gd name="connsiteX5" fmla="*/ 842677 w 1787463"/>
              <a:gd name="connsiteY5" fmla="*/ 329915 h 345152"/>
              <a:gd name="connsiteX6" fmla="*/ 725628 w 1787463"/>
              <a:gd name="connsiteY6" fmla="*/ 150737 h 345152"/>
              <a:gd name="connsiteX7" fmla="*/ 151653 w 1787463"/>
              <a:gd name="connsiteY7" fmla="*/ 150737 h 345152"/>
              <a:gd name="connsiteX8" fmla="*/ 151522 w 1787463"/>
              <a:gd name="connsiteY8" fmla="*/ 150737 h 345152"/>
              <a:gd name="connsiteX9" fmla="*/ 0 w 1787463"/>
              <a:gd name="connsiteY9" fmla="*/ 0 h 34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7463" h="345152">
                <a:moveTo>
                  <a:pt x="0" y="0"/>
                </a:moveTo>
                <a:lnTo>
                  <a:pt x="1787463" y="0"/>
                </a:lnTo>
                <a:cubicBezTo>
                  <a:pt x="1787071" y="83364"/>
                  <a:pt x="1719435" y="150737"/>
                  <a:pt x="1635941" y="150737"/>
                </a:cubicBezTo>
                <a:lnTo>
                  <a:pt x="1016089" y="150737"/>
                </a:lnTo>
                <a:lnTo>
                  <a:pt x="899040" y="329915"/>
                </a:lnTo>
                <a:cubicBezTo>
                  <a:pt x="885670" y="350232"/>
                  <a:pt x="855917" y="350232"/>
                  <a:pt x="842677" y="329915"/>
                </a:cubicBezTo>
                <a:lnTo>
                  <a:pt x="725628" y="150737"/>
                </a:lnTo>
                <a:lnTo>
                  <a:pt x="151653" y="150737"/>
                </a:lnTo>
                <a:lnTo>
                  <a:pt x="151522" y="150737"/>
                </a:lnTo>
                <a:cubicBezTo>
                  <a:pt x="68159" y="150737"/>
                  <a:pt x="524" y="83364"/>
                  <a:pt x="0" y="0"/>
                </a:cubicBezTo>
                <a:close/>
              </a:path>
            </a:pathLst>
          </a:custGeom>
          <a:solidFill>
            <a:srgbClr val="A5003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7" name="Rectangle: Rounded Corners 7">
            <a:extLst>
              <a:ext uri="{FF2B5EF4-FFF2-40B4-BE49-F238E27FC236}">
                <a16:creationId xmlns:a16="http://schemas.microsoft.com/office/drawing/2014/main" id="{DAB395A9-E8BB-922E-5BE3-7D1CFC1D4D63}"/>
              </a:ext>
            </a:extLst>
          </p:cNvPr>
          <p:cNvSpPr/>
          <p:nvPr/>
        </p:nvSpPr>
        <p:spPr>
          <a:xfrm rot="16200000">
            <a:off x="6044739" y="2945517"/>
            <a:ext cx="5478626" cy="3324396"/>
          </a:xfrm>
          <a:prstGeom prst="roundRect">
            <a:avLst>
              <a:gd name="adj" fmla="val 6782"/>
            </a:avLst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lt1"/>
              </a:solidFill>
            </a:endParaRPr>
          </a:p>
        </p:txBody>
      </p:sp>
      <p:sp>
        <p:nvSpPr>
          <p:cNvPr id="9" name="Rectangle: Rounded Corners 74">
            <a:extLst>
              <a:ext uri="{FF2B5EF4-FFF2-40B4-BE49-F238E27FC236}">
                <a16:creationId xmlns:a16="http://schemas.microsoft.com/office/drawing/2014/main" id="{2DD28BC6-6610-272A-4DE5-69F93BE2DC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06" y="1829465"/>
            <a:ext cx="6006044" cy="5517563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rgbClr val="FDEAEC"/>
                </a:gs>
                <a:gs pos="100000">
                  <a:srgbClr val="EE3042"/>
                </a:gs>
              </a:gsLst>
              <a:lin ang="16200000" scaled="1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109C08EB-90EA-6476-932D-DBDE172D5F47}"/>
              </a:ext>
            </a:extLst>
          </p:cNvPr>
          <p:cNvSpPr/>
          <p:nvPr/>
        </p:nvSpPr>
        <p:spPr>
          <a:xfrm>
            <a:off x="1857870" y="1913692"/>
            <a:ext cx="4942980" cy="3709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     발주관리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발주조회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</a:t>
            </a:r>
            <a:r>
              <a:rPr lang="ko-KR" altLang="en-US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발주내역조회 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(2)</a:t>
            </a:r>
            <a:endParaRPr lang="ko-KR" altLang="en-US" sz="1000" b="1" dirty="0">
              <a:solidFill>
                <a:srgbClr val="EE3042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13EF10A6-6DC5-A5BD-3761-D607342408B1}"/>
              </a:ext>
            </a:extLst>
          </p:cNvPr>
          <p:cNvSpPr/>
          <p:nvPr/>
        </p:nvSpPr>
        <p:spPr>
          <a:xfrm>
            <a:off x="940598" y="1919172"/>
            <a:ext cx="1101681" cy="377531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99" rtlCol="0" anchor="ctr"/>
          <a:lstStyle/>
          <a:p>
            <a:pPr defTabSz="493467"/>
            <a:r>
              <a:rPr lang="en-US" altLang="ko-KR" sz="1400" b="1" spc="-54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S-MRO</a:t>
            </a:r>
            <a:endParaRPr lang="ko-KR" altLang="en-US" sz="1400" b="1" spc="-54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5A3189-362A-F736-74A9-AD28D566E524}"/>
              </a:ext>
            </a:extLst>
          </p:cNvPr>
          <p:cNvSpPr txBox="1"/>
          <p:nvPr/>
        </p:nvSpPr>
        <p:spPr>
          <a:xfrm>
            <a:off x="7121854" y="1868401"/>
            <a:ext cx="3150076" cy="5355312"/>
          </a:xfrm>
          <a:prstGeom prst="rect">
            <a:avLst/>
          </a:prstGeom>
          <a:noFill/>
        </p:spPr>
        <p:txBody>
          <a:bodyPr wrap="square" lIns="108000" r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발주취소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발주를 발주예정내역으로 돌릴 수 있음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※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발주취소 시 발주번호가 삭제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※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가능상태 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: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발주정보요청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(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구매확정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)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                 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발주접수거부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                  출하지시거부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※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연계 협력사는 발주취소 절대 사용불가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발주재생성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협력사 거부 또는 </a:t>
            </a:r>
            <a:r>
              <a:rPr lang="ko-KR" altLang="en-US" sz="1100" dirty="0" err="1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오발주된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경우 협력사를 변경하여 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발주를 </a:t>
            </a:r>
            <a:r>
              <a:rPr lang="ko-KR" altLang="en-US" sz="1100" dirty="0" err="1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재생성할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수 있음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※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가능상태 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: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발주정보요청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(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구매확정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)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                 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발주접수거부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                  출하지시거부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거부해제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‘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발주접수거부’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, ‘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출하지시거부’ 상태를   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‘발주접수요청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(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구매확정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)’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단계로 변경함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구매정보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해당 발주 품목의 구매정보를 상세 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Pop-up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으로 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조회할 수 있음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추천협력사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- 2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개 이상의 구매정보 존재 時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,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해당 협력사 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구매정보가 조회됨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시뮬레이션 정보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 err="1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발주시뮬레이션의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결과 조회</a:t>
            </a: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3A18FA12-E45B-22B1-21D7-732BC9D6D009}"/>
              </a:ext>
            </a:extLst>
          </p:cNvPr>
          <p:cNvGrpSpPr/>
          <p:nvPr/>
        </p:nvGrpSpPr>
        <p:grpSpPr>
          <a:xfrm>
            <a:off x="1067504" y="2589903"/>
            <a:ext cx="5590522" cy="4439850"/>
            <a:chOff x="576028" y="2127941"/>
            <a:chExt cx="5733346" cy="4439850"/>
          </a:xfrm>
        </p:grpSpPr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5A972877-3FF6-2296-BCD1-402A9DE544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47406"/>
            <a:stretch/>
          </p:blipFill>
          <p:spPr>
            <a:xfrm>
              <a:off x="576028" y="2127941"/>
              <a:ext cx="5733346" cy="1846631"/>
            </a:xfrm>
            <a:prstGeom prst="rect">
              <a:avLst/>
            </a:prstGeom>
            <a:ln>
              <a:solidFill>
                <a:srgbClr val="A50034"/>
              </a:solidFill>
            </a:ln>
          </p:spPr>
        </p:pic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E7340153-4438-E2AB-5CC2-4AB0E37C6A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2771"/>
            <a:stretch/>
          </p:blipFill>
          <p:spPr>
            <a:xfrm>
              <a:off x="576028" y="4721160"/>
              <a:ext cx="5148485" cy="1846631"/>
            </a:xfrm>
            <a:prstGeom prst="rect">
              <a:avLst/>
            </a:prstGeom>
            <a:ln>
              <a:solidFill>
                <a:srgbClr val="A50034"/>
              </a:solidFill>
            </a:ln>
          </p:spPr>
        </p:pic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0F2BBB8A-8827-AC48-174F-5C8DC4F1FFEB}"/>
                </a:ext>
              </a:extLst>
            </p:cNvPr>
            <p:cNvSpPr/>
            <p:nvPr/>
          </p:nvSpPr>
          <p:spPr>
            <a:xfrm>
              <a:off x="2973419" y="2281814"/>
              <a:ext cx="2373281" cy="259255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3AB8FF17-640F-FDCF-2CA3-D303D2CC1E19}"/>
                </a:ext>
              </a:extLst>
            </p:cNvPr>
            <p:cNvSpPr/>
            <p:nvPr/>
          </p:nvSpPr>
          <p:spPr>
            <a:xfrm>
              <a:off x="576028" y="4898282"/>
              <a:ext cx="2648435" cy="259255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1FBC90A-C547-6188-03DE-F60C5640D193}"/>
              </a:ext>
            </a:extLst>
          </p:cNvPr>
          <p:cNvSpPr txBox="1"/>
          <p:nvPr/>
        </p:nvSpPr>
        <p:spPr>
          <a:xfrm>
            <a:off x="3530281" y="2329562"/>
            <a:ext cx="6649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발주취소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5D60BB-D791-AC5D-6283-102C883D822C}"/>
              </a:ext>
            </a:extLst>
          </p:cNvPr>
          <p:cNvSpPr txBox="1"/>
          <p:nvPr/>
        </p:nvSpPr>
        <p:spPr>
          <a:xfrm>
            <a:off x="4195249" y="2309989"/>
            <a:ext cx="79335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발주재생성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47E7EB-96F0-13F7-1927-9A22DBA41160}"/>
              </a:ext>
            </a:extLst>
          </p:cNvPr>
          <p:cNvSpPr txBox="1"/>
          <p:nvPr/>
        </p:nvSpPr>
        <p:spPr>
          <a:xfrm>
            <a:off x="4925975" y="2304201"/>
            <a:ext cx="79335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거부해제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9357B9-D5E4-4CA4-3791-09F46689BDA1}"/>
              </a:ext>
            </a:extLst>
          </p:cNvPr>
          <p:cNvSpPr txBox="1"/>
          <p:nvPr/>
        </p:nvSpPr>
        <p:spPr>
          <a:xfrm>
            <a:off x="1094759" y="4943937"/>
            <a:ext cx="79335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구매정보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C27FD7-9A88-46F8-9617-AE136E38CB4F}"/>
              </a:ext>
            </a:extLst>
          </p:cNvPr>
          <p:cNvSpPr txBox="1"/>
          <p:nvPr/>
        </p:nvSpPr>
        <p:spPr>
          <a:xfrm>
            <a:off x="1888117" y="4955808"/>
            <a:ext cx="79335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추천협력사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81F547-CCF6-9198-A7B5-1C976607E9AE}"/>
              </a:ext>
            </a:extLst>
          </p:cNvPr>
          <p:cNvSpPr txBox="1"/>
          <p:nvPr/>
        </p:nvSpPr>
        <p:spPr>
          <a:xfrm>
            <a:off x="2716634" y="4967678"/>
            <a:ext cx="113311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시뮬레이션 정보</a:t>
            </a:r>
          </a:p>
        </p:txBody>
      </p:sp>
    </p:spTree>
    <p:extLst>
      <p:ext uri="{BB962C8B-B14F-4D97-AF65-F5344CB8AC3E}">
        <p14:creationId xmlns:p14="http://schemas.microsoft.com/office/powerpoint/2010/main" val="1004538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E7533-8C15-1825-77A1-6F89793CF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9D68CD7-2F94-078B-3279-42A7456849DA}"/>
              </a:ext>
            </a:extLst>
          </p:cNvPr>
          <p:cNvSpPr/>
          <p:nvPr/>
        </p:nvSpPr>
        <p:spPr>
          <a:xfrm>
            <a:off x="792343" y="1252711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발주정보 조회</a:t>
            </a:r>
          </a:p>
        </p:txBody>
      </p:sp>
      <p:grpSp>
        <p:nvGrpSpPr>
          <p:cNvPr id="3" name="Group 65">
            <a:extLst>
              <a:ext uri="{FF2B5EF4-FFF2-40B4-BE49-F238E27FC236}">
                <a16:creationId xmlns:a16="http://schemas.microsoft.com/office/drawing/2014/main" id="{9C7523FA-CD4D-2A57-2D49-4294CB9CADA9}"/>
              </a:ext>
            </a:extLst>
          </p:cNvPr>
          <p:cNvGrpSpPr/>
          <p:nvPr/>
        </p:nvGrpSpPr>
        <p:grpSpPr>
          <a:xfrm>
            <a:off x="263440" y="1301028"/>
            <a:ext cx="452526" cy="452526"/>
            <a:chOff x="1339673" y="3220738"/>
            <a:chExt cx="746760" cy="746760"/>
          </a:xfrm>
        </p:grpSpPr>
        <p:sp>
          <p:nvSpPr>
            <p:cNvPr id="4" name="Oval 66">
              <a:extLst>
                <a:ext uri="{FF2B5EF4-FFF2-40B4-BE49-F238E27FC236}">
                  <a16:creationId xmlns:a16="http://schemas.microsoft.com/office/drawing/2014/main" id="{F0A61818-692B-EE71-0E5A-30DB1D8E82C4}"/>
                </a:ext>
              </a:extLst>
            </p:cNvPr>
            <p:cNvSpPr/>
            <p:nvPr/>
          </p:nvSpPr>
          <p:spPr>
            <a:xfrm>
              <a:off x="1339673" y="3220738"/>
              <a:ext cx="746760" cy="746760"/>
            </a:xfrm>
            <a:prstGeom prst="ellipse">
              <a:avLst/>
            </a:prstGeom>
            <a:solidFill>
              <a:srgbClr val="A50034"/>
            </a:solidFill>
            <a:ln>
              <a:noFill/>
            </a:ln>
            <a:effectLst>
              <a:outerShdw blurRad="342900" dist="292100" dir="5400000" sx="51000" sy="51000" algn="t" rotWithShape="0">
                <a:srgbClr val="BF3651">
                  <a:alpha val="86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pic>
          <p:nvPicPr>
            <p:cNvPr id="5" name="Graphic 67">
              <a:extLst>
                <a:ext uri="{FF2B5EF4-FFF2-40B4-BE49-F238E27FC236}">
                  <a16:creationId xmlns:a16="http://schemas.microsoft.com/office/drawing/2014/main" id="{44ADC8B1-5876-3D86-24DB-A2BCE0D95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501639" y="3382704"/>
              <a:ext cx="422828" cy="422828"/>
            </a:xfrm>
            <a:prstGeom prst="rect">
              <a:avLst/>
            </a:prstGeom>
          </p:spPr>
        </p:pic>
      </p:grpSp>
      <p:sp>
        <p:nvSpPr>
          <p:cNvPr id="6" name="Freeform: Shape 20">
            <a:extLst>
              <a:ext uri="{FF2B5EF4-FFF2-40B4-BE49-F238E27FC236}">
                <a16:creationId xmlns:a16="http://schemas.microsoft.com/office/drawing/2014/main" id="{19FC8E10-8685-840A-E991-B6B3CF24C74C}"/>
              </a:ext>
            </a:extLst>
          </p:cNvPr>
          <p:cNvSpPr/>
          <p:nvPr/>
        </p:nvSpPr>
        <p:spPr>
          <a:xfrm rot="16200000" flipV="1">
            <a:off x="6045877" y="4211422"/>
            <a:ext cx="1886332" cy="489004"/>
          </a:xfrm>
          <a:custGeom>
            <a:avLst/>
            <a:gdLst>
              <a:gd name="connsiteX0" fmla="*/ 0 w 1787463"/>
              <a:gd name="connsiteY0" fmla="*/ 0 h 345152"/>
              <a:gd name="connsiteX1" fmla="*/ 1787463 w 1787463"/>
              <a:gd name="connsiteY1" fmla="*/ 0 h 345152"/>
              <a:gd name="connsiteX2" fmla="*/ 1635941 w 1787463"/>
              <a:gd name="connsiteY2" fmla="*/ 150737 h 345152"/>
              <a:gd name="connsiteX3" fmla="*/ 1016089 w 1787463"/>
              <a:gd name="connsiteY3" fmla="*/ 150737 h 345152"/>
              <a:gd name="connsiteX4" fmla="*/ 899040 w 1787463"/>
              <a:gd name="connsiteY4" fmla="*/ 329915 h 345152"/>
              <a:gd name="connsiteX5" fmla="*/ 842677 w 1787463"/>
              <a:gd name="connsiteY5" fmla="*/ 329915 h 345152"/>
              <a:gd name="connsiteX6" fmla="*/ 725628 w 1787463"/>
              <a:gd name="connsiteY6" fmla="*/ 150737 h 345152"/>
              <a:gd name="connsiteX7" fmla="*/ 151653 w 1787463"/>
              <a:gd name="connsiteY7" fmla="*/ 150737 h 345152"/>
              <a:gd name="connsiteX8" fmla="*/ 151522 w 1787463"/>
              <a:gd name="connsiteY8" fmla="*/ 150737 h 345152"/>
              <a:gd name="connsiteX9" fmla="*/ 0 w 1787463"/>
              <a:gd name="connsiteY9" fmla="*/ 0 h 34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7463" h="345152">
                <a:moveTo>
                  <a:pt x="0" y="0"/>
                </a:moveTo>
                <a:lnTo>
                  <a:pt x="1787463" y="0"/>
                </a:lnTo>
                <a:cubicBezTo>
                  <a:pt x="1787071" y="83364"/>
                  <a:pt x="1719435" y="150737"/>
                  <a:pt x="1635941" y="150737"/>
                </a:cubicBezTo>
                <a:lnTo>
                  <a:pt x="1016089" y="150737"/>
                </a:lnTo>
                <a:lnTo>
                  <a:pt x="899040" y="329915"/>
                </a:lnTo>
                <a:cubicBezTo>
                  <a:pt x="885670" y="350232"/>
                  <a:pt x="855917" y="350232"/>
                  <a:pt x="842677" y="329915"/>
                </a:cubicBezTo>
                <a:lnTo>
                  <a:pt x="725628" y="150737"/>
                </a:lnTo>
                <a:lnTo>
                  <a:pt x="151653" y="150737"/>
                </a:lnTo>
                <a:lnTo>
                  <a:pt x="151522" y="150737"/>
                </a:lnTo>
                <a:cubicBezTo>
                  <a:pt x="68159" y="150737"/>
                  <a:pt x="524" y="83364"/>
                  <a:pt x="0" y="0"/>
                </a:cubicBezTo>
                <a:close/>
              </a:path>
            </a:pathLst>
          </a:custGeom>
          <a:solidFill>
            <a:srgbClr val="A5003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7" name="Rectangle: Rounded Corners 7">
            <a:extLst>
              <a:ext uri="{FF2B5EF4-FFF2-40B4-BE49-F238E27FC236}">
                <a16:creationId xmlns:a16="http://schemas.microsoft.com/office/drawing/2014/main" id="{99DB1DFB-A626-7059-48FF-8AC7004BA623}"/>
              </a:ext>
            </a:extLst>
          </p:cNvPr>
          <p:cNvSpPr/>
          <p:nvPr/>
        </p:nvSpPr>
        <p:spPr>
          <a:xfrm rot="16200000">
            <a:off x="6044739" y="2945517"/>
            <a:ext cx="5478626" cy="3324396"/>
          </a:xfrm>
          <a:prstGeom prst="roundRect">
            <a:avLst>
              <a:gd name="adj" fmla="val 6782"/>
            </a:avLst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lt1"/>
              </a:solidFill>
            </a:endParaRPr>
          </a:p>
        </p:txBody>
      </p:sp>
      <p:sp>
        <p:nvSpPr>
          <p:cNvPr id="9" name="Rectangle: Rounded Corners 74">
            <a:extLst>
              <a:ext uri="{FF2B5EF4-FFF2-40B4-BE49-F238E27FC236}">
                <a16:creationId xmlns:a16="http://schemas.microsoft.com/office/drawing/2014/main" id="{519508F3-8AC2-2601-20E8-28AB990C23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06" y="1829465"/>
            <a:ext cx="6006044" cy="5517563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rgbClr val="FDEAEC"/>
                </a:gs>
                <a:gs pos="100000">
                  <a:srgbClr val="EE3042"/>
                </a:gs>
              </a:gsLst>
              <a:lin ang="16200000" scaled="1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9BBF1681-2A49-8D0B-4733-38FC12979490}"/>
              </a:ext>
            </a:extLst>
          </p:cNvPr>
          <p:cNvSpPr/>
          <p:nvPr/>
        </p:nvSpPr>
        <p:spPr>
          <a:xfrm>
            <a:off x="1857870" y="1913692"/>
            <a:ext cx="4942980" cy="3709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     발주관리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발주조회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</a:t>
            </a:r>
            <a:r>
              <a:rPr lang="ko-KR" altLang="en-US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발주내역조회 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(3)</a:t>
            </a:r>
            <a:endParaRPr lang="ko-KR" altLang="en-US" sz="1000" b="1" dirty="0">
              <a:solidFill>
                <a:srgbClr val="EE3042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B88B10B7-7F03-DC53-B94B-01BFFA2DA616}"/>
              </a:ext>
            </a:extLst>
          </p:cNvPr>
          <p:cNvSpPr/>
          <p:nvPr/>
        </p:nvSpPr>
        <p:spPr>
          <a:xfrm>
            <a:off x="940598" y="1919172"/>
            <a:ext cx="1101681" cy="377531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99" rtlCol="0" anchor="ctr"/>
          <a:lstStyle/>
          <a:p>
            <a:pPr defTabSz="493467"/>
            <a:r>
              <a:rPr lang="en-US" altLang="ko-KR" sz="1400" b="1" spc="-54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S-MRO</a:t>
            </a:r>
            <a:endParaRPr lang="ko-KR" altLang="en-US" sz="1400" b="1" spc="-54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58CD6B4-8573-651C-042F-3D112D4B88F0}"/>
              </a:ext>
            </a:extLst>
          </p:cNvPr>
          <p:cNvSpPr txBox="1"/>
          <p:nvPr/>
        </p:nvSpPr>
        <p:spPr>
          <a:xfrm>
            <a:off x="7209660" y="2126987"/>
            <a:ext cx="3150076" cy="784830"/>
          </a:xfrm>
          <a:prstGeom prst="rect">
            <a:avLst/>
          </a:prstGeom>
          <a:noFill/>
        </p:spPr>
        <p:txBody>
          <a:bodyPr wrap="square" lIns="108000" r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구매발주정보</a:t>
            </a:r>
            <a: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(TAB)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구매발주정보를 확인 할 수 있음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발주 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Block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이 “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Y”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인 경우 아래와 같음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※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발주 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Block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시 각 해제권한 부서에 문의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26A139E0-7508-6F19-0C10-58FE6CB32F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246" y="2519402"/>
            <a:ext cx="5691641" cy="3126807"/>
          </a:xfrm>
          <a:prstGeom prst="rect">
            <a:avLst/>
          </a:prstGeom>
        </p:spPr>
      </p:pic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2792D259-0CEE-BF5F-1E5D-981EACD99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470907"/>
              </p:ext>
            </p:extLst>
          </p:nvPr>
        </p:nvGraphicFramePr>
        <p:xfrm>
          <a:off x="7546922" y="3001264"/>
          <a:ext cx="2585950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2975">
                  <a:extLst>
                    <a:ext uri="{9D8B030D-6E8A-4147-A177-3AD203B41FA5}">
                      <a16:colId xmlns:a16="http://schemas.microsoft.com/office/drawing/2014/main" val="3045361415"/>
                    </a:ext>
                  </a:extLst>
                </a:gridCol>
                <a:gridCol w="1292975">
                  <a:extLst>
                    <a:ext uri="{9D8B030D-6E8A-4147-A177-3AD203B41FA5}">
                      <a16:colId xmlns:a16="http://schemas.microsoft.com/office/drawing/2014/main" val="3006457459"/>
                    </a:ext>
                  </a:extLst>
                </a:gridCol>
              </a:tblGrid>
              <a:tr h="1290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발주 </a:t>
                      </a: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Block</a:t>
                      </a:r>
                      <a:endParaRPr lang="ko-KR" altLang="en-US" sz="1000" b="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해제권한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980304"/>
                  </a:ext>
                </a:extLst>
              </a:tr>
              <a:tr h="12904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긴급배송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구매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0912019"/>
                  </a:ext>
                </a:extLst>
              </a:tr>
              <a:tr h="12904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연계 </a:t>
                      </a:r>
                      <a:r>
                        <a:rPr lang="en-US" altLang="ko-KR" sz="10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P/O </a:t>
                      </a:r>
                      <a:r>
                        <a:rPr lang="ko-KR" altLang="en-US" sz="10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수신대기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영업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711576"/>
                  </a:ext>
                </a:extLst>
              </a:tr>
              <a:tr h="12904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주문취소요청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영업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2894461"/>
                  </a:ext>
                </a:extLst>
              </a:tr>
              <a:tr h="12904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여신</a:t>
                      </a:r>
                      <a:r>
                        <a:rPr lang="en-US" altLang="ko-KR" sz="10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Block</a:t>
                      </a:r>
                      <a:endParaRPr lang="ko-KR" altLang="en-US" sz="10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재무회계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733084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72573D5-CB97-E041-FA2F-9FD4AEE5D709}"/>
              </a:ext>
            </a:extLst>
          </p:cNvPr>
          <p:cNvSpPr txBox="1"/>
          <p:nvPr/>
        </p:nvSpPr>
        <p:spPr>
          <a:xfrm>
            <a:off x="1171145" y="2303958"/>
            <a:ext cx="79335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구매발주정보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0D46B7-68C3-42CD-947B-E9468A4454B1}"/>
              </a:ext>
            </a:extLst>
          </p:cNvPr>
          <p:cNvSpPr txBox="1"/>
          <p:nvPr/>
        </p:nvSpPr>
        <p:spPr>
          <a:xfrm>
            <a:off x="77648" y="2766027"/>
            <a:ext cx="79335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발주상태정보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FADB79-8F22-1189-76F3-924462B59315}"/>
              </a:ext>
            </a:extLst>
          </p:cNvPr>
          <p:cNvSpPr txBox="1"/>
          <p:nvPr/>
        </p:nvSpPr>
        <p:spPr>
          <a:xfrm>
            <a:off x="77648" y="3395420"/>
            <a:ext cx="79335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상품정보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A8ED44-2011-EE39-F07E-39972AD10E91}"/>
              </a:ext>
            </a:extLst>
          </p:cNvPr>
          <p:cNvSpPr txBox="1"/>
          <p:nvPr/>
        </p:nvSpPr>
        <p:spPr>
          <a:xfrm>
            <a:off x="112486" y="4342608"/>
            <a:ext cx="79335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구매정보</a:t>
            </a:r>
          </a:p>
        </p:txBody>
      </p:sp>
    </p:spTree>
    <p:extLst>
      <p:ext uri="{BB962C8B-B14F-4D97-AF65-F5344CB8AC3E}">
        <p14:creationId xmlns:p14="http://schemas.microsoft.com/office/powerpoint/2010/main" val="3210472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0F099-1C47-70AA-2FCC-F33272E25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0">
            <a:extLst>
              <a:ext uri="{FF2B5EF4-FFF2-40B4-BE49-F238E27FC236}">
                <a16:creationId xmlns:a16="http://schemas.microsoft.com/office/drawing/2014/main" id="{B1581976-39B8-07DF-5C0A-E2E7FD273C50}"/>
              </a:ext>
            </a:extLst>
          </p:cNvPr>
          <p:cNvSpPr/>
          <p:nvPr/>
        </p:nvSpPr>
        <p:spPr>
          <a:xfrm>
            <a:off x="2147" y="0"/>
            <a:ext cx="13437628" cy="4263870"/>
          </a:xfrm>
          <a:prstGeom prst="rect">
            <a:avLst/>
          </a:prstGeom>
          <a:gradFill flip="none" rotWithShape="1"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621D29D7-65BD-E9DD-68DE-36E9B36D7E51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F201FD8E-37C6-CE21-6C21-3E969E9920C7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F7C5B6CE-A119-4A88-DE0F-75705B7B3675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85A7ECC1-7CA5-6027-D8EE-0836CA3B25CD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32466D43-2B75-A2E7-AEF0-6E0AA8428526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134A70C2-4C26-8F3A-522E-90AE0F363D26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cxnSp>
        <p:nvCxnSpPr>
          <p:cNvPr id="2" name="Straight Connector 5">
            <a:extLst>
              <a:ext uri="{FF2B5EF4-FFF2-40B4-BE49-F238E27FC236}">
                <a16:creationId xmlns:a16="http://schemas.microsoft.com/office/drawing/2014/main" id="{4D1F01F5-1975-127C-193A-FC85E88BA516}"/>
              </a:ext>
            </a:extLst>
          </p:cNvPr>
          <p:cNvCxnSpPr>
            <a:cxnSpLocks/>
          </p:cNvCxnSpPr>
          <p:nvPr/>
        </p:nvCxnSpPr>
        <p:spPr>
          <a:xfrm flipV="1">
            <a:off x="12991297" y="0"/>
            <a:ext cx="0" cy="7366000"/>
          </a:xfrm>
          <a:prstGeom prst="line">
            <a:avLst/>
          </a:prstGeom>
          <a:ln w="12700">
            <a:gradFill>
              <a:gsLst>
                <a:gs pos="0">
                  <a:srgbClr val="FDEAEC">
                    <a:alpha val="36000"/>
                  </a:srgbClr>
                </a:gs>
                <a:gs pos="100000">
                  <a:srgbClr val="EE3042"/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6">
            <a:extLst>
              <a:ext uri="{FF2B5EF4-FFF2-40B4-BE49-F238E27FC236}">
                <a16:creationId xmlns:a16="http://schemas.microsoft.com/office/drawing/2014/main" id="{A7060463-3419-36F1-66FA-97F52CA31371}"/>
              </a:ext>
            </a:extLst>
          </p:cNvPr>
          <p:cNvCxnSpPr>
            <a:cxnSpLocks/>
          </p:cNvCxnSpPr>
          <p:nvPr/>
        </p:nvCxnSpPr>
        <p:spPr>
          <a:xfrm>
            <a:off x="1247775" y="7199546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FDEAEC">
                    <a:alpha val="78000"/>
                  </a:srgbClr>
                </a:gs>
                <a:gs pos="100000">
                  <a:srgbClr val="EE3042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6">
            <a:extLst>
              <a:ext uri="{FF2B5EF4-FFF2-40B4-BE49-F238E27FC236}">
                <a16:creationId xmlns:a16="http://schemas.microsoft.com/office/drawing/2014/main" id="{F8D60E2A-591B-F21B-748F-09508FB72D9F}"/>
              </a:ext>
            </a:extLst>
          </p:cNvPr>
          <p:cNvCxnSpPr>
            <a:cxnSpLocks/>
          </p:cNvCxnSpPr>
          <p:nvPr/>
        </p:nvCxnSpPr>
        <p:spPr>
          <a:xfrm>
            <a:off x="9017000" y="290746"/>
            <a:ext cx="4422775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FDEAEC">
                    <a:alpha val="22000"/>
                  </a:srgbClr>
                </a:gs>
                <a:gs pos="100000">
                  <a:srgbClr val="EE3042"/>
                </a:gs>
              </a:gsLst>
              <a:lin ang="10800000" scaled="0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1F2E12C-5EF7-00CB-5FBB-FA29FEEEA6C7}"/>
              </a:ext>
            </a:extLst>
          </p:cNvPr>
          <p:cNvSpPr txBox="1"/>
          <p:nvPr/>
        </p:nvSpPr>
        <p:spPr>
          <a:xfrm>
            <a:off x="790266" y="685126"/>
            <a:ext cx="26468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000" dirty="0"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강사소개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5D287D-C297-959E-388C-182610B90213}"/>
              </a:ext>
            </a:extLst>
          </p:cNvPr>
          <p:cNvSpPr txBox="1"/>
          <p:nvPr/>
        </p:nvSpPr>
        <p:spPr>
          <a:xfrm>
            <a:off x="6438643" y="1497562"/>
            <a:ext cx="69989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>
                <a:solidFill>
                  <a:srgbClr val="FDEAEC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발주관리팀 우나리 책임</a:t>
            </a:r>
            <a:endParaRPr lang="en-US" altLang="ko-KR" sz="4400" dirty="0">
              <a:solidFill>
                <a:srgbClr val="FDEAEC"/>
              </a:solidFill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B2DAC6-B3C2-3C33-C7D1-199BC88EC1C9}"/>
              </a:ext>
            </a:extLst>
          </p:cNvPr>
          <p:cNvSpPr/>
          <p:nvPr/>
        </p:nvSpPr>
        <p:spPr>
          <a:xfrm>
            <a:off x="6387141" y="2390931"/>
            <a:ext cx="7052631" cy="42638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B2B34C-B10C-8A37-8DF6-416FB99FD198}"/>
              </a:ext>
            </a:extLst>
          </p:cNvPr>
          <p:cNvSpPr txBox="1"/>
          <p:nvPr/>
        </p:nvSpPr>
        <p:spPr>
          <a:xfrm>
            <a:off x="6734222" y="2638787"/>
            <a:ext cx="5854653" cy="1646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ko-KR" sz="3200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2021    </a:t>
            </a:r>
            <a:r>
              <a:rPr lang="ko-KR" altLang="en-US" sz="3200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사무</a:t>
            </a:r>
            <a:r>
              <a:rPr lang="en-US" altLang="ko-KR" sz="3200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/</a:t>
            </a:r>
            <a:r>
              <a:rPr lang="ko-KR" altLang="en-US" sz="3200" dirty="0" err="1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부품팀</a:t>
            </a:r>
            <a:endParaRPr lang="en-US" altLang="ko-KR" sz="3200" dirty="0">
              <a:solidFill>
                <a:srgbClr val="A50034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  <a:p>
            <a:pPr>
              <a:lnSpc>
                <a:spcPct val="170000"/>
              </a:lnSpc>
            </a:pPr>
            <a:r>
              <a:rPr lang="en-US" sz="3200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2023~  </a:t>
            </a:r>
            <a:r>
              <a:rPr lang="ko-KR" altLang="en-US" sz="3200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발주관리팀</a:t>
            </a:r>
            <a:endParaRPr lang="en-US" sz="3200" dirty="0">
              <a:solidFill>
                <a:srgbClr val="A50034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pic>
        <p:nvPicPr>
          <p:cNvPr id="6" name="그림 5" descr="인간의 얼굴, 사람, 입술, 목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7138BF64-38CC-C5FA-7D89-714A34CF2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937" y="2989126"/>
            <a:ext cx="1966901" cy="253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186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5FEE4-D081-DC14-F8F5-705276A1C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CE9E5982-185B-99C6-E48E-603660D49F03}"/>
              </a:ext>
            </a:extLst>
          </p:cNvPr>
          <p:cNvSpPr/>
          <p:nvPr/>
        </p:nvSpPr>
        <p:spPr>
          <a:xfrm>
            <a:off x="792343" y="1252711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발주정보 조회</a:t>
            </a:r>
          </a:p>
        </p:txBody>
      </p:sp>
      <p:grpSp>
        <p:nvGrpSpPr>
          <p:cNvPr id="3" name="Group 65">
            <a:extLst>
              <a:ext uri="{FF2B5EF4-FFF2-40B4-BE49-F238E27FC236}">
                <a16:creationId xmlns:a16="http://schemas.microsoft.com/office/drawing/2014/main" id="{5B3AFB97-7CAC-4DAA-EF6D-8CE86E4A2FB1}"/>
              </a:ext>
            </a:extLst>
          </p:cNvPr>
          <p:cNvGrpSpPr/>
          <p:nvPr/>
        </p:nvGrpSpPr>
        <p:grpSpPr>
          <a:xfrm>
            <a:off x="263440" y="1301028"/>
            <a:ext cx="452526" cy="452526"/>
            <a:chOff x="1339673" y="3220738"/>
            <a:chExt cx="746760" cy="746760"/>
          </a:xfrm>
        </p:grpSpPr>
        <p:sp>
          <p:nvSpPr>
            <p:cNvPr id="4" name="Oval 66">
              <a:extLst>
                <a:ext uri="{FF2B5EF4-FFF2-40B4-BE49-F238E27FC236}">
                  <a16:creationId xmlns:a16="http://schemas.microsoft.com/office/drawing/2014/main" id="{D4885741-02DA-29FB-9B3D-82BB975710FA}"/>
                </a:ext>
              </a:extLst>
            </p:cNvPr>
            <p:cNvSpPr/>
            <p:nvPr/>
          </p:nvSpPr>
          <p:spPr>
            <a:xfrm>
              <a:off x="1339673" y="3220738"/>
              <a:ext cx="746760" cy="746760"/>
            </a:xfrm>
            <a:prstGeom prst="ellipse">
              <a:avLst/>
            </a:prstGeom>
            <a:solidFill>
              <a:srgbClr val="A50034"/>
            </a:solidFill>
            <a:ln>
              <a:noFill/>
            </a:ln>
            <a:effectLst>
              <a:outerShdw blurRad="342900" dist="292100" dir="5400000" sx="51000" sy="51000" algn="t" rotWithShape="0">
                <a:srgbClr val="BF3651">
                  <a:alpha val="86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pic>
          <p:nvPicPr>
            <p:cNvPr id="5" name="Graphic 67">
              <a:extLst>
                <a:ext uri="{FF2B5EF4-FFF2-40B4-BE49-F238E27FC236}">
                  <a16:creationId xmlns:a16="http://schemas.microsoft.com/office/drawing/2014/main" id="{2DFE202A-944C-F1B6-D063-6CF531961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501639" y="3382704"/>
              <a:ext cx="422828" cy="422828"/>
            </a:xfrm>
            <a:prstGeom prst="rect">
              <a:avLst/>
            </a:prstGeom>
          </p:spPr>
        </p:pic>
      </p:grpSp>
      <p:sp>
        <p:nvSpPr>
          <p:cNvPr id="6" name="Freeform: Shape 20">
            <a:extLst>
              <a:ext uri="{FF2B5EF4-FFF2-40B4-BE49-F238E27FC236}">
                <a16:creationId xmlns:a16="http://schemas.microsoft.com/office/drawing/2014/main" id="{1026F153-1523-2148-8FDC-0F8828A6432C}"/>
              </a:ext>
            </a:extLst>
          </p:cNvPr>
          <p:cNvSpPr/>
          <p:nvPr/>
        </p:nvSpPr>
        <p:spPr>
          <a:xfrm rot="16200000" flipV="1">
            <a:off x="6045877" y="4211422"/>
            <a:ext cx="1886332" cy="489004"/>
          </a:xfrm>
          <a:custGeom>
            <a:avLst/>
            <a:gdLst>
              <a:gd name="connsiteX0" fmla="*/ 0 w 1787463"/>
              <a:gd name="connsiteY0" fmla="*/ 0 h 345152"/>
              <a:gd name="connsiteX1" fmla="*/ 1787463 w 1787463"/>
              <a:gd name="connsiteY1" fmla="*/ 0 h 345152"/>
              <a:gd name="connsiteX2" fmla="*/ 1635941 w 1787463"/>
              <a:gd name="connsiteY2" fmla="*/ 150737 h 345152"/>
              <a:gd name="connsiteX3" fmla="*/ 1016089 w 1787463"/>
              <a:gd name="connsiteY3" fmla="*/ 150737 h 345152"/>
              <a:gd name="connsiteX4" fmla="*/ 899040 w 1787463"/>
              <a:gd name="connsiteY4" fmla="*/ 329915 h 345152"/>
              <a:gd name="connsiteX5" fmla="*/ 842677 w 1787463"/>
              <a:gd name="connsiteY5" fmla="*/ 329915 h 345152"/>
              <a:gd name="connsiteX6" fmla="*/ 725628 w 1787463"/>
              <a:gd name="connsiteY6" fmla="*/ 150737 h 345152"/>
              <a:gd name="connsiteX7" fmla="*/ 151653 w 1787463"/>
              <a:gd name="connsiteY7" fmla="*/ 150737 h 345152"/>
              <a:gd name="connsiteX8" fmla="*/ 151522 w 1787463"/>
              <a:gd name="connsiteY8" fmla="*/ 150737 h 345152"/>
              <a:gd name="connsiteX9" fmla="*/ 0 w 1787463"/>
              <a:gd name="connsiteY9" fmla="*/ 0 h 34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7463" h="345152">
                <a:moveTo>
                  <a:pt x="0" y="0"/>
                </a:moveTo>
                <a:lnTo>
                  <a:pt x="1787463" y="0"/>
                </a:lnTo>
                <a:cubicBezTo>
                  <a:pt x="1787071" y="83364"/>
                  <a:pt x="1719435" y="150737"/>
                  <a:pt x="1635941" y="150737"/>
                </a:cubicBezTo>
                <a:lnTo>
                  <a:pt x="1016089" y="150737"/>
                </a:lnTo>
                <a:lnTo>
                  <a:pt x="899040" y="329915"/>
                </a:lnTo>
                <a:cubicBezTo>
                  <a:pt x="885670" y="350232"/>
                  <a:pt x="855917" y="350232"/>
                  <a:pt x="842677" y="329915"/>
                </a:cubicBezTo>
                <a:lnTo>
                  <a:pt x="725628" y="150737"/>
                </a:lnTo>
                <a:lnTo>
                  <a:pt x="151653" y="150737"/>
                </a:lnTo>
                <a:lnTo>
                  <a:pt x="151522" y="150737"/>
                </a:lnTo>
                <a:cubicBezTo>
                  <a:pt x="68159" y="150737"/>
                  <a:pt x="524" y="83364"/>
                  <a:pt x="0" y="0"/>
                </a:cubicBezTo>
                <a:close/>
              </a:path>
            </a:pathLst>
          </a:custGeom>
          <a:solidFill>
            <a:srgbClr val="A5003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7" name="Rectangle: Rounded Corners 7">
            <a:extLst>
              <a:ext uri="{FF2B5EF4-FFF2-40B4-BE49-F238E27FC236}">
                <a16:creationId xmlns:a16="http://schemas.microsoft.com/office/drawing/2014/main" id="{1A58A970-5F81-0C6E-DF2A-F5B2AEA2604D}"/>
              </a:ext>
            </a:extLst>
          </p:cNvPr>
          <p:cNvSpPr/>
          <p:nvPr/>
        </p:nvSpPr>
        <p:spPr>
          <a:xfrm rot="16200000">
            <a:off x="6044739" y="2945517"/>
            <a:ext cx="5478626" cy="3324396"/>
          </a:xfrm>
          <a:prstGeom prst="roundRect">
            <a:avLst>
              <a:gd name="adj" fmla="val 6782"/>
            </a:avLst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lt1"/>
              </a:solidFill>
            </a:endParaRPr>
          </a:p>
        </p:txBody>
      </p:sp>
      <p:sp>
        <p:nvSpPr>
          <p:cNvPr id="9" name="Rectangle: Rounded Corners 74">
            <a:extLst>
              <a:ext uri="{FF2B5EF4-FFF2-40B4-BE49-F238E27FC236}">
                <a16:creationId xmlns:a16="http://schemas.microsoft.com/office/drawing/2014/main" id="{C305AD1E-F120-6049-863B-0166806D9A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06" y="1829465"/>
            <a:ext cx="6006044" cy="5517563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rgbClr val="FDEAEC"/>
                </a:gs>
                <a:gs pos="100000">
                  <a:srgbClr val="EE3042"/>
                </a:gs>
              </a:gsLst>
              <a:lin ang="16200000" scaled="1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9B5B727A-BC49-B57E-2B2E-049051B8BEB3}"/>
              </a:ext>
            </a:extLst>
          </p:cNvPr>
          <p:cNvSpPr/>
          <p:nvPr/>
        </p:nvSpPr>
        <p:spPr>
          <a:xfrm>
            <a:off x="1857870" y="1913692"/>
            <a:ext cx="4942980" cy="3709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     발주관리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발주조회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</a:t>
            </a:r>
            <a:r>
              <a:rPr lang="ko-KR" altLang="en-US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발주내역조회 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(4)</a:t>
            </a:r>
            <a:endParaRPr lang="ko-KR" altLang="en-US" sz="1000" b="1" dirty="0">
              <a:solidFill>
                <a:srgbClr val="EE3042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515B8331-E814-13D1-99E1-F50A87B8E526}"/>
              </a:ext>
            </a:extLst>
          </p:cNvPr>
          <p:cNvSpPr/>
          <p:nvPr/>
        </p:nvSpPr>
        <p:spPr>
          <a:xfrm>
            <a:off x="940598" y="1919172"/>
            <a:ext cx="1101681" cy="377531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99" rtlCol="0" anchor="ctr"/>
          <a:lstStyle/>
          <a:p>
            <a:pPr defTabSz="493467"/>
            <a:r>
              <a:rPr lang="en-US" altLang="ko-KR" sz="1400" b="1" spc="-54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S-MRO</a:t>
            </a:r>
            <a:endParaRPr lang="ko-KR" altLang="en-US" sz="1400" b="1" spc="-54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B7B1A9-C26E-CE86-27E4-CE14AF28D50B}"/>
              </a:ext>
            </a:extLst>
          </p:cNvPr>
          <p:cNvSpPr txBox="1"/>
          <p:nvPr/>
        </p:nvSpPr>
        <p:spPr>
          <a:xfrm>
            <a:off x="7209660" y="2126987"/>
            <a:ext cx="3150076" cy="1631216"/>
          </a:xfrm>
          <a:prstGeom prst="rect">
            <a:avLst/>
          </a:prstGeom>
          <a:noFill/>
        </p:spPr>
        <p:txBody>
          <a:bodyPr wrap="square" lIns="108000" r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배송정보</a:t>
            </a:r>
            <a: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(TAB)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배송정보를 확인할 수 있음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결정된 협력사의 </a:t>
            </a:r>
            <a:r>
              <a:rPr lang="ko-KR" altLang="en-US" sz="1100" dirty="0" err="1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자차배송권역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,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출하지정보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, 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</a:t>
            </a:r>
            <a:r>
              <a:rPr lang="ko-KR" altLang="en-US" sz="1100" dirty="0" err="1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택배발송시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송장번호를 조회할 수 있음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배송형태 변경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※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가능상태 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: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발주접수요청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(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구매확정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)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                 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발주접수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납품가능일 변경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※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가능상태 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: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발주접수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91B5202E-29E2-5F39-855E-3AA873D058D7}"/>
              </a:ext>
            </a:extLst>
          </p:cNvPr>
          <p:cNvGrpSpPr/>
          <p:nvPr/>
        </p:nvGrpSpPr>
        <p:grpSpPr>
          <a:xfrm>
            <a:off x="969395" y="2519402"/>
            <a:ext cx="5688631" cy="4243984"/>
            <a:chOff x="515835" y="2127941"/>
            <a:chExt cx="5954700" cy="4243984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F4B057D1-E9E1-3555-6DAF-4BAFE7B6D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8278" y="2127941"/>
              <a:ext cx="5938747" cy="1939372"/>
            </a:xfrm>
            <a:prstGeom prst="rect">
              <a:avLst/>
            </a:prstGeom>
          </p:spPr>
        </p:pic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9A8C1253-2D13-F39E-D94F-A323A1128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5835" y="4067331"/>
              <a:ext cx="5954700" cy="2304594"/>
            </a:xfrm>
            <a:prstGeom prst="rect">
              <a:avLst/>
            </a:prstGeom>
          </p:spPr>
        </p:pic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7F28ADAF-1068-EF98-BC76-AAABD594B06C}"/>
                </a:ext>
              </a:extLst>
            </p:cNvPr>
            <p:cNvSpPr/>
            <p:nvPr/>
          </p:nvSpPr>
          <p:spPr>
            <a:xfrm>
              <a:off x="4888146" y="2566251"/>
              <a:ext cx="925279" cy="168456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D05B3E1F-A500-AD92-AD2C-3932697146C7}"/>
                </a:ext>
              </a:extLst>
            </p:cNvPr>
            <p:cNvSpPr/>
            <p:nvPr/>
          </p:nvSpPr>
          <p:spPr>
            <a:xfrm>
              <a:off x="4888146" y="2731520"/>
              <a:ext cx="925279" cy="168456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ACA7D978-3367-83F7-7052-907933F80B78}"/>
                </a:ext>
              </a:extLst>
            </p:cNvPr>
            <p:cNvSpPr/>
            <p:nvPr/>
          </p:nvSpPr>
          <p:spPr>
            <a:xfrm>
              <a:off x="763524" y="2878939"/>
              <a:ext cx="1479162" cy="168456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24CB6450-8FD3-0FC9-6E85-D4F09E1CF02F}"/>
                </a:ext>
              </a:extLst>
            </p:cNvPr>
            <p:cNvSpPr/>
            <p:nvPr/>
          </p:nvSpPr>
          <p:spPr>
            <a:xfrm>
              <a:off x="763524" y="5005137"/>
              <a:ext cx="1671668" cy="205467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EA0BE1A7-B5B0-30CC-849E-EEA247331985}"/>
                </a:ext>
              </a:extLst>
            </p:cNvPr>
            <p:cNvSpPr/>
            <p:nvPr/>
          </p:nvSpPr>
          <p:spPr>
            <a:xfrm>
              <a:off x="763524" y="5717406"/>
              <a:ext cx="1479162" cy="205467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D3C1919-CED4-0431-D2AA-1AE4F0FA8C22}"/>
              </a:ext>
            </a:extLst>
          </p:cNvPr>
          <p:cNvSpPr txBox="1"/>
          <p:nvPr/>
        </p:nvSpPr>
        <p:spPr>
          <a:xfrm>
            <a:off x="77648" y="2766027"/>
            <a:ext cx="79335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협력사정보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276129-BD5E-6CF2-4AF3-F2443AC7A697}"/>
              </a:ext>
            </a:extLst>
          </p:cNvPr>
          <p:cNvSpPr txBox="1"/>
          <p:nvPr/>
        </p:nvSpPr>
        <p:spPr>
          <a:xfrm>
            <a:off x="89429" y="3550899"/>
            <a:ext cx="7933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배송주소</a:t>
            </a:r>
            <a:r>
              <a:rPr lang="en-US" altLang="ko-KR" sz="800">
                <a:solidFill>
                  <a:srgbClr val="C00000"/>
                </a:solidFill>
              </a:rPr>
              <a:t>/</a:t>
            </a:r>
            <a:r>
              <a:rPr lang="ko-KR" altLang="en-US" sz="800">
                <a:solidFill>
                  <a:srgbClr val="C00000"/>
                </a:solidFill>
              </a:rPr>
              <a:t>메모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007426-AC21-8567-797B-C2D7F220FE2D}"/>
              </a:ext>
            </a:extLst>
          </p:cNvPr>
          <p:cNvSpPr txBox="1"/>
          <p:nvPr/>
        </p:nvSpPr>
        <p:spPr>
          <a:xfrm>
            <a:off x="112486" y="4342608"/>
            <a:ext cx="79335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배송지정보</a:t>
            </a:r>
          </a:p>
        </p:txBody>
      </p:sp>
    </p:spTree>
    <p:extLst>
      <p:ext uri="{BB962C8B-B14F-4D97-AF65-F5344CB8AC3E}">
        <p14:creationId xmlns:p14="http://schemas.microsoft.com/office/powerpoint/2010/main" val="570458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8E83C-CE25-83CC-6890-20F5FDDD6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7AEF85C-A7A5-27D6-39EE-F44ADB3830B4}"/>
              </a:ext>
            </a:extLst>
          </p:cNvPr>
          <p:cNvSpPr/>
          <p:nvPr/>
        </p:nvSpPr>
        <p:spPr>
          <a:xfrm>
            <a:off x="792343" y="1252711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발주정보 조회</a:t>
            </a:r>
          </a:p>
        </p:txBody>
      </p:sp>
      <p:grpSp>
        <p:nvGrpSpPr>
          <p:cNvPr id="3" name="Group 65">
            <a:extLst>
              <a:ext uri="{FF2B5EF4-FFF2-40B4-BE49-F238E27FC236}">
                <a16:creationId xmlns:a16="http://schemas.microsoft.com/office/drawing/2014/main" id="{1B31DA8C-6F19-C5EF-4073-32B6AB94EE54}"/>
              </a:ext>
            </a:extLst>
          </p:cNvPr>
          <p:cNvGrpSpPr/>
          <p:nvPr/>
        </p:nvGrpSpPr>
        <p:grpSpPr>
          <a:xfrm>
            <a:off x="263440" y="1301028"/>
            <a:ext cx="452526" cy="452526"/>
            <a:chOff x="1339673" y="3220738"/>
            <a:chExt cx="746760" cy="746760"/>
          </a:xfrm>
        </p:grpSpPr>
        <p:sp>
          <p:nvSpPr>
            <p:cNvPr id="4" name="Oval 66">
              <a:extLst>
                <a:ext uri="{FF2B5EF4-FFF2-40B4-BE49-F238E27FC236}">
                  <a16:creationId xmlns:a16="http://schemas.microsoft.com/office/drawing/2014/main" id="{B20C69CF-3A86-7624-6BDA-371567FEFED2}"/>
                </a:ext>
              </a:extLst>
            </p:cNvPr>
            <p:cNvSpPr/>
            <p:nvPr/>
          </p:nvSpPr>
          <p:spPr>
            <a:xfrm>
              <a:off x="1339673" y="3220738"/>
              <a:ext cx="746760" cy="746760"/>
            </a:xfrm>
            <a:prstGeom prst="ellipse">
              <a:avLst/>
            </a:prstGeom>
            <a:solidFill>
              <a:srgbClr val="A50034"/>
            </a:solidFill>
            <a:ln>
              <a:noFill/>
            </a:ln>
            <a:effectLst>
              <a:outerShdw blurRad="342900" dist="292100" dir="5400000" sx="51000" sy="51000" algn="t" rotWithShape="0">
                <a:srgbClr val="BF3651">
                  <a:alpha val="86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pic>
          <p:nvPicPr>
            <p:cNvPr id="5" name="Graphic 67">
              <a:extLst>
                <a:ext uri="{FF2B5EF4-FFF2-40B4-BE49-F238E27FC236}">
                  <a16:creationId xmlns:a16="http://schemas.microsoft.com/office/drawing/2014/main" id="{670F8CB0-2E14-0E10-CA85-ED503B5A9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501639" y="3382704"/>
              <a:ext cx="422828" cy="422828"/>
            </a:xfrm>
            <a:prstGeom prst="rect">
              <a:avLst/>
            </a:prstGeom>
          </p:spPr>
        </p:pic>
      </p:grpSp>
      <p:sp>
        <p:nvSpPr>
          <p:cNvPr id="6" name="Freeform: Shape 20">
            <a:extLst>
              <a:ext uri="{FF2B5EF4-FFF2-40B4-BE49-F238E27FC236}">
                <a16:creationId xmlns:a16="http://schemas.microsoft.com/office/drawing/2014/main" id="{5A019C5B-C38A-C803-9874-F1EF7904B340}"/>
              </a:ext>
            </a:extLst>
          </p:cNvPr>
          <p:cNvSpPr/>
          <p:nvPr/>
        </p:nvSpPr>
        <p:spPr>
          <a:xfrm rot="16200000" flipV="1">
            <a:off x="6045877" y="4211422"/>
            <a:ext cx="1886332" cy="489004"/>
          </a:xfrm>
          <a:custGeom>
            <a:avLst/>
            <a:gdLst>
              <a:gd name="connsiteX0" fmla="*/ 0 w 1787463"/>
              <a:gd name="connsiteY0" fmla="*/ 0 h 345152"/>
              <a:gd name="connsiteX1" fmla="*/ 1787463 w 1787463"/>
              <a:gd name="connsiteY1" fmla="*/ 0 h 345152"/>
              <a:gd name="connsiteX2" fmla="*/ 1635941 w 1787463"/>
              <a:gd name="connsiteY2" fmla="*/ 150737 h 345152"/>
              <a:gd name="connsiteX3" fmla="*/ 1016089 w 1787463"/>
              <a:gd name="connsiteY3" fmla="*/ 150737 h 345152"/>
              <a:gd name="connsiteX4" fmla="*/ 899040 w 1787463"/>
              <a:gd name="connsiteY4" fmla="*/ 329915 h 345152"/>
              <a:gd name="connsiteX5" fmla="*/ 842677 w 1787463"/>
              <a:gd name="connsiteY5" fmla="*/ 329915 h 345152"/>
              <a:gd name="connsiteX6" fmla="*/ 725628 w 1787463"/>
              <a:gd name="connsiteY6" fmla="*/ 150737 h 345152"/>
              <a:gd name="connsiteX7" fmla="*/ 151653 w 1787463"/>
              <a:gd name="connsiteY7" fmla="*/ 150737 h 345152"/>
              <a:gd name="connsiteX8" fmla="*/ 151522 w 1787463"/>
              <a:gd name="connsiteY8" fmla="*/ 150737 h 345152"/>
              <a:gd name="connsiteX9" fmla="*/ 0 w 1787463"/>
              <a:gd name="connsiteY9" fmla="*/ 0 h 34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7463" h="345152">
                <a:moveTo>
                  <a:pt x="0" y="0"/>
                </a:moveTo>
                <a:lnTo>
                  <a:pt x="1787463" y="0"/>
                </a:lnTo>
                <a:cubicBezTo>
                  <a:pt x="1787071" y="83364"/>
                  <a:pt x="1719435" y="150737"/>
                  <a:pt x="1635941" y="150737"/>
                </a:cubicBezTo>
                <a:lnTo>
                  <a:pt x="1016089" y="150737"/>
                </a:lnTo>
                <a:lnTo>
                  <a:pt x="899040" y="329915"/>
                </a:lnTo>
                <a:cubicBezTo>
                  <a:pt x="885670" y="350232"/>
                  <a:pt x="855917" y="350232"/>
                  <a:pt x="842677" y="329915"/>
                </a:cubicBezTo>
                <a:lnTo>
                  <a:pt x="725628" y="150737"/>
                </a:lnTo>
                <a:lnTo>
                  <a:pt x="151653" y="150737"/>
                </a:lnTo>
                <a:lnTo>
                  <a:pt x="151522" y="150737"/>
                </a:lnTo>
                <a:cubicBezTo>
                  <a:pt x="68159" y="150737"/>
                  <a:pt x="524" y="83364"/>
                  <a:pt x="0" y="0"/>
                </a:cubicBezTo>
                <a:close/>
              </a:path>
            </a:pathLst>
          </a:custGeom>
          <a:solidFill>
            <a:srgbClr val="A5003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7" name="Rectangle: Rounded Corners 7">
            <a:extLst>
              <a:ext uri="{FF2B5EF4-FFF2-40B4-BE49-F238E27FC236}">
                <a16:creationId xmlns:a16="http://schemas.microsoft.com/office/drawing/2014/main" id="{9DEFF325-AC88-9975-2268-85A488E4A31A}"/>
              </a:ext>
            </a:extLst>
          </p:cNvPr>
          <p:cNvSpPr/>
          <p:nvPr/>
        </p:nvSpPr>
        <p:spPr>
          <a:xfrm rot="16200000">
            <a:off x="6044739" y="2945517"/>
            <a:ext cx="5478626" cy="3324396"/>
          </a:xfrm>
          <a:prstGeom prst="roundRect">
            <a:avLst>
              <a:gd name="adj" fmla="val 6782"/>
            </a:avLst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lt1"/>
              </a:solidFill>
            </a:endParaRPr>
          </a:p>
        </p:txBody>
      </p:sp>
      <p:sp>
        <p:nvSpPr>
          <p:cNvPr id="9" name="Rectangle: Rounded Corners 74">
            <a:extLst>
              <a:ext uri="{FF2B5EF4-FFF2-40B4-BE49-F238E27FC236}">
                <a16:creationId xmlns:a16="http://schemas.microsoft.com/office/drawing/2014/main" id="{C6137305-6B5B-3011-DA9B-967DC9F953E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06" y="1829465"/>
            <a:ext cx="6006044" cy="5517563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rgbClr val="FDEAEC"/>
                </a:gs>
                <a:gs pos="100000">
                  <a:srgbClr val="EE3042"/>
                </a:gs>
              </a:gsLst>
              <a:lin ang="16200000" scaled="1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168AAE04-662D-36C5-FF6B-A0FDCC336596}"/>
              </a:ext>
            </a:extLst>
          </p:cNvPr>
          <p:cNvSpPr/>
          <p:nvPr/>
        </p:nvSpPr>
        <p:spPr>
          <a:xfrm>
            <a:off x="1857870" y="1913692"/>
            <a:ext cx="4942980" cy="3709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     발주관리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발주조회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</a:t>
            </a:r>
            <a:r>
              <a:rPr lang="ko-KR" altLang="en-US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발주내역조회 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(5)</a:t>
            </a:r>
            <a:endParaRPr lang="ko-KR" altLang="en-US" sz="1000" b="1" dirty="0">
              <a:solidFill>
                <a:srgbClr val="EE3042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1F54E2F6-880D-4916-C318-3A2016F324AE}"/>
              </a:ext>
            </a:extLst>
          </p:cNvPr>
          <p:cNvSpPr/>
          <p:nvPr/>
        </p:nvSpPr>
        <p:spPr>
          <a:xfrm>
            <a:off x="940598" y="1919172"/>
            <a:ext cx="1101681" cy="377531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99" rtlCol="0" anchor="ctr"/>
          <a:lstStyle/>
          <a:p>
            <a:pPr defTabSz="493467"/>
            <a:r>
              <a:rPr lang="en-US" altLang="ko-KR" sz="1400" b="1" spc="-54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S-MRO</a:t>
            </a:r>
            <a:endParaRPr lang="ko-KR" altLang="en-US" sz="1400" b="1" spc="-54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77B64D-D849-E10F-4B2B-611F8F9E264E}"/>
              </a:ext>
            </a:extLst>
          </p:cNvPr>
          <p:cNvSpPr txBox="1"/>
          <p:nvPr/>
        </p:nvSpPr>
        <p:spPr>
          <a:xfrm>
            <a:off x="7209660" y="2126987"/>
            <a:ext cx="3150076" cy="1661993"/>
          </a:xfrm>
          <a:prstGeom prst="rect">
            <a:avLst/>
          </a:prstGeom>
          <a:noFill/>
        </p:spPr>
        <p:txBody>
          <a:bodyPr wrap="square" lIns="108000" r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시뮬레이션 정보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해당 발주를 생성한 시뮬레이션 결과를 조회할 수 있음</a:t>
            </a:r>
            <a:endParaRPr lang="en-US" altLang="ko-KR" sz="1100" dirty="0">
              <a:latin typeface="Pretendard Light" panose="02000403000000020004" pitchFamily="2" charset="-127"/>
              <a:ea typeface="Pretendard Light" panose="02000403000000020004" pitchFamily="2" charset="-127"/>
              <a:cs typeface="Pretendard Light" panose="020004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발주예정정보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협력사 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: </a:t>
            </a:r>
            <a:r>
              <a:rPr lang="ko-KR" altLang="en-US" sz="1100" dirty="0" err="1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발주시뮬레이션에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의해 결정된 협력사 정보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배송정보 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: </a:t>
            </a:r>
            <a:r>
              <a:rPr lang="ko-KR" altLang="en-US" sz="1100" dirty="0" err="1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발주시뮬레이션에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의해 결정된 배송형태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,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입고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/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출고 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HUB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2D5201C3-E4A6-5744-D317-1D2546B30FD1}"/>
              </a:ext>
            </a:extLst>
          </p:cNvPr>
          <p:cNvGrpSpPr/>
          <p:nvPr/>
        </p:nvGrpSpPr>
        <p:grpSpPr>
          <a:xfrm>
            <a:off x="1079871" y="2440287"/>
            <a:ext cx="5302578" cy="4764483"/>
            <a:chOff x="576028" y="2092007"/>
            <a:chExt cx="5891164" cy="5293341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B3574B1B-599B-7352-6E5D-84F2B2073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6028" y="2092007"/>
              <a:ext cx="5853648" cy="220107"/>
            </a:xfrm>
            <a:prstGeom prst="rect">
              <a:avLst/>
            </a:prstGeom>
          </p:spPr>
        </p:pic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23244683-BCA7-5C99-BAD3-96026790C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0228" y="2560380"/>
              <a:ext cx="5803279" cy="4824968"/>
            </a:xfrm>
            <a:prstGeom prst="rect">
              <a:avLst/>
            </a:prstGeom>
            <a:ln>
              <a:solidFill>
                <a:srgbClr val="A50034"/>
              </a:solidFill>
            </a:ln>
          </p:spPr>
        </p:pic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6A9B88D6-3D69-4CFA-C6E0-CF7C887CEFA7}"/>
                </a:ext>
              </a:extLst>
            </p:cNvPr>
            <p:cNvSpPr/>
            <p:nvPr/>
          </p:nvSpPr>
          <p:spPr>
            <a:xfrm>
              <a:off x="5650029" y="2104802"/>
              <a:ext cx="817163" cy="198385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직선 화살표 연결선 32">
              <a:extLst>
                <a:ext uri="{FF2B5EF4-FFF2-40B4-BE49-F238E27FC236}">
                  <a16:creationId xmlns:a16="http://schemas.microsoft.com/office/drawing/2014/main" id="{F4D6AA80-7F03-F1FF-5180-9DC244595AB2}"/>
                </a:ext>
              </a:extLst>
            </p:cNvPr>
            <p:cNvCxnSpPr>
              <a:cxnSpLocks/>
              <a:stCxn id="21" idx="2"/>
              <a:endCxn id="20" idx="0"/>
            </p:cNvCxnSpPr>
            <p:nvPr/>
          </p:nvCxnSpPr>
          <p:spPr>
            <a:xfrm rot="5400000">
              <a:off x="4651644" y="1153412"/>
              <a:ext cx="257193" cy="255674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3582BAEF-5344-D3E6-B531-1F9D197D2452}"/>
                </a:ext>
              </a:extLst>
            </p:cNvPr>
            <p:cNvSpPr/>
            <p:nvPr/>
          </p:nvSpPr>
          <p:spPr>
            <a:xfrm>
              <a:off x="790983" y="5322771"/>
              <a:ext cx="2231349" cy="205467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7BFAB597-DC2E-0AC6-C0E7-FFCC11B0B49E}"/>
                </a:ext>
              </a:extLst>
            </p:cNvPr>
            <p:cNvSpPr/>
            <p:nvPr/>
          </p:nvSpPr>
          <p:spPr>
            <a:xfrm>
              <a:off x="2386192" y="6355505"/>
              <a:ext cx="1531181" cy="545809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43042BF-22F4-C529-177B-39E392615042}"/>
              </a:ext>
            </a:extLst>
          </p:cNvPr>
          <p:cNvSpPr txBox="1"/>
          <p:nvPr/>
        </p:nvSpPr>
        <p:spPr>
          <a:xfrm>
            <a:off x="147240" y="5132821"/>
            <a:ext cx="79335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협력사정보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A5AD2E-54E7-F24C-B4AD-DF4424F95B91}"/>
              </a:ext>
            </a:extLst>
          </p:cNvPr>
          <p:cNvSpPr txBox="1"/>
          <p:nvPr/>
        </p:nvSpPr>
        <p:spPr>
          <a:xfrm>
            <a:off x="117119" y="4011290"/>
            <a:ext cx="7933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수량 및 가격정보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F45FF9-75E4-0A3E-EAA2-DC8B8BB70EE1}"/>
              </a:ext>
            </a:extLst>
          </p:cNvPr>
          <p:cNvSpPr txBox="1"/>
          <p:nvPr/>
        </p:nvSpPr>
        <p:spPr>
          <a:xfrm>
            <a:off x="155538" y="6023520"/>
            <a:ext cx="79335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배송정보</a:t>
            </a:r>
          </a:p>
        </p:txBody>
      </p:sp>
    </p:spTree>
    <p:extLst>
      <p:ext uri="{BB962C8B-B14F-4D97-AF65-F5344CB8AC3E}">
        <p14:creationId xmlns:p14="http://schemas.microsoft.com/office/powerpoint/2010/main" val="7963715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BCB01-CA5B-A3D9-72D0-0DE48EAA6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C0730298-09CF-06C9-CF94-B684D48D3CC8}"/>
              </a:ext>
            </a:extLst>
          </p:cNvPr>
          <p:cNvSpPr/>
          <p:nvPr/>
        </p:nvSpPr>
        <p:spPr>
          <a:xfrm>
            <a:off x="792343" y="1252711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발주정보 조회</a:t>
            </a:r>
          </a:p>
        </p:txBody>
      </p:sp>
      <p:grpSp>
        <p:nvGrpSpPr>
          <p:cNvPr id="3" name="Group 65">
            <a:extLst>
              <a:ext uri="{FF2B5EF4-FFF2-40B4-BE49-F238E27FC236}">
                <a16:creationId xmlns:a16="http://schemas.microsoft.com/office/drawing/2014/main" id="{F708FE06-C21F-DF1B-7738-2F7502E4D58F}"/>
              </a:ext>
            </a:extLst>
          </p:cNvPr>
          <p:cNvGrpSpPr/>
          <p:nvPr/>
        </p:nvGrpSpPr>
        <p:grpSpPr>
          <a:xfrm>
            <a:off x="263440" y="1301028"/>
            <a:ext cx="452526" cy="452526"/>
            <a:chOff x="1339673" y="3220738"/>
            <a:chExt cx="746760" cy="746760"/>
          </a:xfrm>
        </p:grpSpPr>
        <p:sp>
          <p:nvSpPr>
            <p:cNvPr id="4" name="Oval 66">
              <a:extLst>
                <a:ext uri="{FF2B5EF4-FFF2-40B4-BE49-F238E27FC236}">
                  <a16:creationId xmlns:a16="http://schemas.microsoft.com/office/drawing/2014/main" id="{AEED5362-0856-1019-50BE-F8EC99D876CA}"/>
                </a:ext>
              </a:extLst>
            </p:cNvPr>
            <p:cNvSpPr/>
            <p:nvPr/>
          </p:nvSpPr>
          <p:spPr>
            <a:xfrm>
              <a:off x="1339673" y="3220738"/>
              <a:ext cx="746760" cy="746760"/>
            </a:xfrm>
            <a:prstGeom prst="ellipse">
              <a:avLst/>
            </a:prstGeom>
            <a:solidFill>
              <a:srgbClr val="A50034"/>
            </a:solidFill>
            <a:ln>
              <a:noFill/>
            </a:ln>
            <a:effectLst>
              <a:outerShdw blurRad="342900" dist="292100" dir="5400000" sx="51000" sy="51000" algn="t" rotWithShape="0">
                <a:srgbClr val="BF3651">
                  <a:alpha val="86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pic>
          <p:nvPicPr>
            <p:cNvPr id="5" name="Graphic 67">
              <a:extLst>
                <a:ext uri="{FF2B5EF4-FFF2-40B4-BE49-F238E27FC236}">
                  <a16:creationId xmlns:a16="http://schemas.microsoft.com/office/drawing/2014/main" id="{404DBAF0-7DF7-D6C2-ACF1-396DD9988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501639" y="3382704"/>
              <a:ext cx="422828" cy="422828"/>
            </a:xfrm>
            <a:prstGeom prst="rect">
              <a:avLst/>
            </a:prstGeom>
          </p:spPr>
        </p:pic>
      </p:grpSp>
      <p:sp>
        <p:nvSpPr>
          <p:cNvPr id="6" name="Freeform: Shape 20">
            <a:extLst>
              <a:ext uri="{FF2B5EF4-FFF2-40B4-BE49-F238E27FC236}">
                <a16:creationId xmlns:a16="http://schemas.microsoft.com/office/drawing/2014/main" id="{31074986-2D31-1F58-CA36-828197DDB68C}"/>
              </a:ext>
            </a:extLst>
          </p:cNvPr>
          <p:cNvSpPr/>
          <p:nvPr/>
        </p:nvSpPr>
        <p:spPr>
          <a:xfrm rot="16200000" flipV="1">
            <a:off x="6045877" y="4211422"/>
            <a:ext cx="1886332" cy="489004"/>
          </a:xfrm>
          <a:custGeom>
            <a:avLst/>
            <a:gdLst>
              <a:gd name="connsiteX0" fmla="*/ 0 w 1787463"/>
              <a:gd name="connsiteY0" fmla="*/ 0 h 345152"/>
              <a:gd name="connsiteX1" fmla="*/ 1787463 w 1787463"/>
              <a:gd name="connsiteY1" fmla="*/ 0 h 345152"/>
              <a:gd name="connsiteX2" fmla="*/ 1635941 w 1787463"/>
              <a:gd name="connsiteY2" fmla="*/ 150737 h 345152"/>
              <a:gd name="connsiteX3" fmla="*/ 1016089 w 1787463"/>
              <a:gd name="connsiteY3" fmla="*/ 150737 h 345152"/>
              <a:gd name="connsiteX4" fmla="*/ 899040 w 1787463"/>
              <a:gd name="connsiteY4" fmla="*/ 329915 h 345152"/>
              <a:gd name="connsiteX5" fmla="*/ 842677 w 1787463"/>
              <a:gd name="connsiteY5" fmla="*/ 329915 h 345152"/>
              <a:gd name="connsiteX6" fmla="*/ 725628 w 1787463"/>
              <a:gd name="connsiteY6" fmla="*/ 150737 h 345152"/>
              <a:gd name="connsiteX7" fmla="*/ 151653 w 1787463"/>
              <a:gd name="connsiteY7" fmla="*/ 150737 h 345152"/>
              <a:gd name="connsiteX8" fmla="*/ 151522 w 1787463"/>
              <a:gd name="connsiteY8" fmla="*/ 150737 h 345152"/>
              <a:gd name="connsiteX9" fmla="*/ 0 w 1787463"/>
              <a:gd name="connsiteY9" fmla="*/ 0 h 34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7463" h="345152">
                <a:moveTo>
                  <a:pt x="0" y="0"/>
                </a:moveTo>
                <a:lnTo>
                  <a:pt x="1787463" y="0"/>
                </a:lnTo>
                <a:cubicBezTo>
                  <a:pt x="1787071" y="83364"/>
                  <a:pt x="1719435" y="150737"/>
                  <a:pt x="1635941" y="150737"/>
                </a:cubicBezTo>
                <a:lnTo>
                  <a:pt x="1016089" y="150737"/>
                </a:lnTo>
                <a:lnTo>
                  <a:pt x="899040" y="329915"/>
                </a:lnTo>
                <a:cubicBezTo>
                  <a:pt x="885670" y="350232"/>
                  <a:pt x="855917" y="350232"/>
                  <a:pt x="842677" y="329915"/>
                </a:cubicBezTo>
                <a:lnTo>
                  <a:pt x="725628" y="150737"/>
                </a:lnTo>
                <a:lnTo>
                  <a:pt x="151653" y="150737"/>
                </a:lnTo>
                <a:lnTo>
                  <a:pt x="151522" y="150737"/>
                </a:lnTo>
                <a:cubicBezTo>
                  <a:pt x="68159" y="150737"/>
                  <a:pt x="524" y="83364"/>
                  <a:pt x="0" y="0"/>
                </a:cubicBezTo>
                <a:close/>
              </a:path>
            </a:pathLst>
          </a:custGeom>
          <a:solidFill>
            <a:srgbClr val="A5003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7" name="Rectangle: Rounded Corners 7">
            <a:extLst>
              <a:ext uri="{FF2B5EF4-FFF2-40B4-BE49-F238E27FC236}">
                <a16:creationId xmlns:a16="http://schemas.microsoft.com/office/drawing/2014/main" id="{6D24A6CC-97C2-7CD1-584F-A81487FC10C6}"/>
              </a:ext>
            </a:extLst>
          </p:cNvPr>
          <p:cNvSpPr/>
          <p:nvPr/>
        </p:nvSpPr>
        <p:spPr>
          <a:xfrm rot="16200000">
            <a:off x="6044739" y="2945517"/>
            <a:ext cx="5478626" cy="3324396"/>
          </a:xfrm>
          <a:prstGeom prst="roundRect">
            <a:avLst>
              <a:gd name="adj" fmla="val 6782"/>
            </a:avLst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lt1"/>
              </a:solidFill>
            </a:endParaRPr>
          </a:p>
        </p:txBody>
      </p:sp>
      <p:sp>
        <p:nvSpPr>
          <p:cNvPr id="9" name="Rectangle: Rounded Corners 74">
            <a:extLst>
              <a:ext uri="{FF2B5EF4-FFF2-40B4-BE49-F238E27FC236}">
                <a16:creationId xmlns:a16="http://schemas.microsoft.com/office/drawing/2014/main" id="{165D1DC0-B589-DEC1-1123-78FFF73E28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06" y="1829465"/>
            <a:ext cx="6006044" cy="5517563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rgbClr val="FDEAEC"/>
                </a:gs>
                <a:gs pos="100000">
                  <a:srgbClr val="EE3042"/>
                </a:gs>
              </a:gsLst>
              <a:lin ang="16200000" scaled="1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37E9FA3C-47C8-575C-48FC-D9849345DD1C}"/>
              </a:ext>
            </a:extLst>
          </p:cNvPr>
          <p:cNvSpPr/>
          <p:nvPr/>
        </p:nvSpPr>
        <p:spPr>
          <a:xfrm>
            <a:off x="1857870" y="1913692"/>
            <a:ext cx="4942980" cy="3709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     발주관리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발주조회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</a:t>
            </a:r>
            <a:r>
              <a:rPr lang="ko-KR" altLang="en-US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발주내역조회 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(6)</a:t>
            </a:r>
            <a:endParaRPr lang="ko-KR" altLang="en-US" sz="1000" b="1" dirty="0">
              <a:solidFill>
                <a:srgbClr val="EE3042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614BA135-D531-E092-F31C-B2662A592803}"/>
              </a:ext>
            </a:extLst>
          </p:cNvPr>
          <p:cNvSpPr/>
          <p:nvPr/>
        </p:nvSpPr>
        <p:spPr>
          <a:xfrm>
            <a:off x="940598" y="1919172"/>
            <a:ext cx="1101681" cy="377531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99" rtlCol="0" anchor="ctr"/>
          <a:lstStyle/>
          <a:p>
            <a:pPr defTabSz="493467"/>
            <a:r>
              <a:rPr lang="en-US" altLang="ko-KR" sz="1400" b="1" spc="-54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S-MRO</a:t>
            </a:r>
            <a:endParaRPr lang="ko-KR" altLang="en-US" sz="1400" b="1" spc="-54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7DD8E3-45BE-89A4-90C3-B3848A70E83B}"/>
              </a:ext>
            </a:extLst>
          </p:cNvPr>
          <p:cNvSpPr txBox="1"/>
          <p:nvPr/>
        </p:nvSpPr>
        <p:spPr>
          <a:xfrm>
            <a:off x="7209660" y="2126987"/>
            <a:ext cx="3150076" cy="1877437"/>
          </a:xfrm>
          <a:prstGeom prst="rect">
            <a:avLst/>
          </a:prstGeom>
          <a:noFill/>
        </p:spPr>
        <p:txBody>
          <a:bodyPr wrap="square" lIns="108000" r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배송형태 결정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배송형태 결정 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Logic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에 의해 결정된 배송형태와 판단 기준 확인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협력사 결정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협력사 결정 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Logic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에 의해 결정된 협력사 목록 및 우선순위 확인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7861A0F9-E4AF-E1E6-EDA3-5D89776DF873}"/>
              </a:ext>
            </a:extLst>
          </p:cNvPr>
          <p:cNvGrpSpPr/>
          <p:nvPr/>
        </p:nvGrpSpPr>
        <p:grpSpPr>
          <a:xfrm>
            <a:off x="972636" y="2479104"/>
            <a:ext cx="5685390" cy="4218283"/>
            <a:chOff x="541153" y="2124765"/>
            <a:chExt cx="5873026" cy="4218283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1D01B8D6-D8DE-EBC1-BD1C-FA5B0926F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1153" y="2124765"/>
              <a:ext cx="5873026" cy="4218283"/>
            </a:xfrm>
            <a:prstGeom prst="rect">
              <a:avLst/>
            </a:prstGeom>
          </p:spPr>
        </p:pic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D11BE299-F87F-47F4-2F1A-2FE8B16F34C4}"/>
                </a:ext>
              </a:extLst>
            </p:cNvPr>
            <p:cNvSpPr/>
            <p:nvPr/>
          </p:nvSpPr>
          <p:spPr>
            <a:xfrm>
              <a:off x="763524" y="2884579"/>
              <a:ext cx="2412813" cy="2110933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직선 화살표 연결선 14">
              <a:extLst>
                <a:ext uri="{FF2B5EF4-FFF2-40B4-BE49-F238E27FC236}">
                  <a16:creationId xmlns:a16="http://schemas.microsoft.com/office/drawing/2014/main" id="{223CBC5B-0C84-772B-2199-C0736C157744}"/>
                </a:ext>
              </a:extLst>
            </p:cNvPr>
            <p:cNvCxnSpPr/>
            <p:nvPr/>
          </p:nvCxnSpPr>
          <p:spPr>
            <a:xfrm flipH="1" flipV="1">
              <a:off x="1848051" y="2743200"/>
              <a:ext cx="192505" cy="141379"/>
            </a:xfrm>
            <a:prstGeom prst="straightConnector1">
              <a:avLst/>
            </a:prstGeom>
            <a:ln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9D5C1ED0-88B5-63CA-180B-9CCBC8B61D04}"/>
                </a:ext>
              </a:extLst>
            </p:cNvPr>
            <p:cNvSpPr/>
            <p:nvPr/>
          </p:nvSpPr>
          <p:spPr>
            <a:xfrm>
              <a:off x="3298994" y="3206703"/>
              <a:ext cx="2851549" cy="393146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직선 화살표 연결선 16">
              <a:extLst>
                <a:ext uri="{FF2B5EF4-FFF2-40B4-BE49-F238E27FC236}">
                  <a16:creationId xmlns:a16="http://schemas.microsoft.com/office/drawing/2014/main" id="{3EB4075C-0EF9-9247-1D43-EE175E3DE35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04623" y="2987313"/>
              <a:ext cx="220146" cy="199373"/>
            </a:xfrm>
            <a:prstGeom prst="straightConnector1">
              <a:avLst/>
            </a:prstGeom>
            <a:ln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07099B2-7FB8-B1CD-15A1-C0DA2A157408}"/>
              </a:ext>
            </a:extLst>
          </p:cNvPr>
          <p:cNvSpPr txBox="1"/>
          <p:nvPr/>
        </p:nvSpPr>
        <p:spPr>
          <a:xfrm>
            <a:off x="77648" y="2766027"/>
            <a:ext cx="7933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배송형태 결정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C0DA16-1BDA-EBB8-73E4-9FBA2E355494}"/>
              </a:ext>
            </a:extLst>
          </p:cNvPr>
          <p:cNvSpPr txBox="1"/>
          <p:nvPr/>
        </p:nvSpPr>
        <p:spPr>
          <a:xfrm>
            <a:off x="89429" y="3550899"/>
            <a:ext cx="79335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협력사 결정</a:t>
            </a:r>
          </a:p>
        </p:txBody>
      </p:sp>
    </p:spTree>
    <p:extLst>
      <p:ext uri="{BB962C8B-B14F-4D97-AF65-F5344CB8AC3E}">
        <p14:creationId xmlns:p14="http://schemas.microsoft.com/office/powerpoint/2010/main" val="29330521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9126E-E1CC-04B0-065B-B495703C5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사람, 태블릿 컴퓨터, 정보기기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A57F19AB-B51D-E05A-DCBC-2255D8E0FB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37628" cy="7559675"/>
          </a:xfrm>
          <a:prstGeom prst="rect">
            <a:avLst/>
          </a:prstGeom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9FBF8D09-8743-E6C5-AF87-0F923C32A65F}"/>
              </a:ext>
            </a:extLst>
          </p:cNvPr>
          <p:cNvSpPr/>
          <p:nvPr/>
        </p:nvSpPr>
        <p:spPr>
          <a:xfrm>
            <a:off x="2147" y="-1"/>
            <a:ext cx="13437628" cy="7559675"/>
          </a:xfrm>
          <a:prstGeom prst="rect">
            <a:avLst/>
          </a:prstGeom>
          <a:gradFill flip="none" rotWithShape="1"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36F89421-C6B9-A794-39DD-191EB1FBC6EC}"/>
              </a:ext>
            </a:extLst>
          </p:cNvPr>
          <p:cNvGrpSpPr/>
          <p:nvPr/>
        </p:nvGrpSpPr>
        <p:grpSpPr>
          <a:xfrm>
            <a:off x="890988" y="1358267"/>
            <a:ext cx="5484412" cy="4163062"/>
            <a:chOff x="890988" y="1739267"/>
            <a:chExt cx="5484412" cy="4163062"/>
          </a:xfrm>
        </p:grpSpPr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1F717C17-54DF-DAC6-EB3B-C1D5B2FEEBF6}"/>
                </a:ext>
              </a:extLst>
            </p:cNvPr>
            <p:cNvGrpSpPr/>
            <p:nvPr/>
          </p:nvGrpSpPr>
          <p:grpSpPr>
            <a:xfrm>
              <a:off x="890988" y="1739267"/>
              <a:ext cx="5484412" cy="3446286"/>
              <a:chOff x="1714299" y="2827000"/>
              <a:chExt cx="4201632" cy="2640216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4A2E94A-E1B0-3D53-0F0C-B21E6B0912AA}"/>
                  </a:ext>
                </a:extLst>
              </p:cNvPr>
              <p:cNvSpPr txBox="1"/>
              <p:nvPr/>
            </p:nvSpPr>
            <p:spPr>
              <a:xfrm>
                <a:off x="1714299" y="2827000"/>
                <a:ext cx="1512168" cy="141841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90000"/>
                  </a:lnSpc>
                </a:pPr>
                <a:r>
                  <a:rPr lang="en-US" altLang="ko-KR" sz="7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03.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EA0668D-BAEB-95CF-0E96-AABB52E7577C}"/>
                  </a:ext>
                </a:extLst>
              </p:cNvPr>
              <p:cNvSpPr txBox="1"/>
              <p:nvPr/>
            </p:nvSpPr>
            <p:spPr>
              <a:xfrm>
                <a:off x="1733349" y="4217534"/>
                <a:ext cx="4182582" cy="1249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보충발주</a:t>
                </a:r>
              </a:p>
              <a:p>
                <a:r>
                  <a:rPr lang="en-US" altLang="ko-KR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Simulation </a:t>
                </a:r>
                <a:r>
                  <a:rPr lang="ko-KR" altLang="en-US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이해</a:t>
                </a:r>
              </a:p>
            </p:txBody>
          </p:sp>
        </p:grpSp>
        <p:sp>
          <p:nvSpPr>
            <p:cNvPr id="22" name="사각형: 둥근 모서리 213">
              <a:extLst>
                <a:ext uri="{FF2B5EF4-FFF2-40B4-BE49-F238E27FC236}">
                  <a16:creationId xmlns:a16="http://schemas.microsoft.com/office/drawing/2014/main" id="{3BA3D480-4FC1-F990-4392-2D0E09C70E36}"/>
                </a:ext>
              </a:extLst>
            </p:cNvPr>
            <p:cNvSpPr/>
            <p:nvPr/>
          </p:nvSpPr>
          <p:spPr>
            <a:xfrm flipH="1">
              <a:off x="1035535" y="5427250"/>
              <a:ext cx="1945725" cy="2320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ko-KR" altLang="en-US" sz="1508" spc="-101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글로벌 구매 솔루션 전문기업</a:t>
              </a:r>
            </a:p>
          </p:txBody>
        </p:sp>
        <p:sp>
          <p:nvSpPr>
            <p:cNvPr id="23" name="사각형: 둥근 모서리 213">
              <a:extLst>
                <a:ext uri="{FF2B5EF4-FFF2-40B4-BE49-F238E27FC236}">
                  <a16:creationId xmlns:a16="http://schemas.microsoft.com/office/drawing/2014/main" id="{12176F93-2F29-FC00-D9EA-36A268E6733A}"/>
                </a:ext>
              </a:extLst>
            </p:cNvPr>
            <p:cNvSpPr/>
            <p:nvPr/>
          </p:nvSpPr>
          <p:spPr>
            <a:xfrm flipH="1">
              <a:off x="1035536" y="5766907"/>
              <a:ext cx="2588978" cy="1354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en-US" altLang="ko-KR" sz="880" spc="189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Global Procurement Solution Expert</a:t>
              </a:r>
              <a:endParaRPr lang="ko-KR" altLang="en-US" sz="880" spc="189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</p:grp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DD86C6E6-BE3F-3120-49EF-485EEFC22EB9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996ACD32-2073-9849-53D7-704791871A32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D7A98EB3-DC68-6E03-5A1B-212B66C77D6B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C3F708D0-0B45-DBEA-1C78-C3069685C5F6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CD45D17D-0BF1-32DF-8C77-BCF2BBCE1B9F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A0FBCF88-B9D9-CFE8-E501-28FF8E0EEBD4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cxnSp>
        <p:nvCxnSpPr>
          <p:cNvPr id="6" name="Straight Connector 16">
            <a:extLst>
              <a:ext uri="{FF2B5EF4-FFF2-40B4-BE49-F238E27FC236}">
                <a16:creationId xmlns:a16="http://schemas.microsoft.com/office/drawing/2014/main" id="{24F92DEA-942B-C6D0-BD67-2DA4627724A5}"/>
              </a:ext>
            </a:extLst>
          </p:cNvPr>
          <p:cNvCxnSpPr>
            <a:cxnSpLocks/>
          </p:cNvCxnSpPr>
          <p:nvPr/>
        </p:nvCxnSpPr>
        <p:spPr>
          <a:xfrm flipH="1">
            <a:off x="42477" y="4804553"/>
            <a:ext cx="1344567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1022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D6C3AD6-1A45-74A9-C97F-CDCAEAB65B9B}"/>
              </a:ext>
            </a:extLst>
          </p:cNvPr>
          <p:cNvSpPr/>
          <p:nvPr/>
        </p:nvSpPr>
        <p:spPr>
          <a:xfrm>
            <a:off x="792343" y="1252711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보충발주 </a:t>
            </a:r>
            <a:r>
              <a: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Simulation</a:t>
            </a: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이란</a:t>
            </a:r>
            <a:r>
              <a: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?</a:t>
            </a:r>
          </a:p>
        </p:txBody>
      </p:sp>
      <p:grpSp>
        <p:nvGrpSpPr>
          <p:cNvPr id="3" name="Group 65">
            <a:extLst>
              <a:ext uri="{FF2B5EF4-FFF2-40B4-BE49-F238E27FC236}">
                <a16:creationId xmlns:a16="http://schemas.microsoft.com/office/drawing/2014/main" id="{783CD1FD-7869-29BF-0BCA-574393388DBC}"/>
              </a:ext>
            </a:extLst>
          </p:cNvPr>
          <p:cNvGrpSpPr/>
          <p:nvPr/>
        </p:nvGrpSpPr>
        <p:grpSpPr>
          <a:xfrm>
            <a:off x="263440" y="1301028"/>
            <a:ext cx="452526" cy="452526"/>
            <a:chOff x="1339673" y="3220738"/>
            <a:chExt cx="746760" cy="746760"/>
          </a:xfrm>
        </p:grpSpPr>
        <p:sp>
          <p:nvSpPr>
            <p:cNvPr id="4" name="Oval 66">
              <a:extLst>
                <a:ext uri="{FF2B5EF4-FFF2-40B4-BE49-F238E27FC236}">
                  <a16:creationId xmlns:a16="http://schemas.microsoft.com/office/drawing/2014/main" id="{03560823-1942-3BEE-B861-37B5ED0C7705}"/>
                </a:ext>
              </a:extLst>
            </p:cNvPr>
            <p:cNvSpPr/>
            <p:nvPr/>
          </p:nvSpPr>
          <p:spPr>
            <a:xfrm>
              <a:off x="1339673" y="3220738"/>
              <a:ext cx="746760" cy="746760"/>
            </a:xfrm>
            <a:prstGeom prst="ellipse">
              <a:avLst/>
            </a:prstGeom>
            <a:solidFill>
              <a:srgbClr val="A50034"/>
            </a:solidFill>
            <a:ln>
              <a:noFill/>
            </a:ln>
            <a:effectLst>
              <a:outerShdw blurRad="342900" dist="292100" dir="5400000" sx="51000" sy="51000" algn="t" rotWithShape="0">
                <a:srgbClr val="BF3651">
                  <a:alpha val="86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pic>
          <p:nvPicPr>
            <p:cNvPr id="5" name="Graphic 67">
              <a:extLst>
                <a:ext uri="{FF2B5EF4-FFF2-40B4-BE49-F238E27FC236}">
                  <a16:creationId xmlns:a16="http://schemas.microsoft.com/office/drawing/2014/main" id="{123696FD-E2C5-A8BD-591B-0E61ECDAA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501639" y="3382704"/>
              <a:ext cx="422828" cy="422828"/>
            </a:xfrm>
            <a:prstGeom prst="rect">
              <a:avLst/>
            </a:prstGeom>
          </p:spPr>
        </p:pic>
      </p:grpSp>
      <p:sp>
        <p:nvSpPr>
          <p:cNvPr id="6" name="직사각형 5">
            <a:extLst>
              <a:ext uri="{FF2B5EF4-FFF2-40B4-BE49-F238E27FC236}">
                <a16:creationId xmlns:a16="http://schemas.microsoft.com/office/drawing/2014/main" id="{BE787A8F-16C0-7DED-6DB6-43F664457644}"/>
              </a:ext>
            </a:extLst>
          </p:cNvPr>
          <p:cNvSpPr/>
          <p:nvPr/>
        </p:nvSpPr>
        <p:spPr>
          <a:xfrm>
            <a:off x="814115" y="1753554"/>
            <a:ext cx="12486816" cy="131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S-MRP </a:t>
            </a:r>
            <a:r>
              <a:rPr lang="ko-KR" altLang="en-US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기준정보를 기반으로 발주 협력사와 보충발주대상 및 수량을 결정하는 </a:t>
            </a:r>
            <a:r>
              <a:rPr lang="en-US" altLang="ko-KR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Simulation</a:t>
            </a:r>
          </a:p>
          <a:p>
            <a:pPr>
              <a:lnSpc>
                <a:spcPct val="150000"/>
              </a:lnSpc>
            </a:pP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en-US" altLang="ko-KR" sz="1760" dirty="0">
                <a:solidFill>
                  <a:prstClr val="black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S-MRP </a:t>
            </a:r>
            <a:r>
              <a:rPr lang="ko-KR" altLang="en-US" sz="1760" dirty="0">
                <a:solidFill>
                  <a:prstClr val="black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기준정보</a:t>
            </a:r>
            <a:r>
              <a:rPr lang="en-US" altLang="ko-KR" sz="1760" dirty="0">
                <a:solidFill>
                  <a:prstClr val="black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: 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S-MRP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실행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보충발주 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Simulation)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을 위한 기준이 되는 마스터 정보</a:t>
            </a:r>
            <a:b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760" dirty="0">
                <a:solidFill>
                  <a:prstClr val="black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보충발주 </a:t>
            </a:r>
            <a:r>
              <a:rPr lang="en-US" altLang="ko-KR" sz="1760" dirty="0">
                <a:solidFill>
                  <a:prstClr val="black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Simulation </a:t>
            </a:r>
            <a:r>
              <a:rPr lang="ko-KR" altLang="en-US" sz="1760" dirty="0">
                <a:solidFill>
                  <a:prstClr val="black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대상</a:t>
            </a:r>
            <a:r>
              <a:rPr lang="en-US" altLang="ko-KR" sz="1760" dirty="0">
                <a:solidFill>
                  <a:prstClr val="black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: 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S-MRP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관리 대상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(VMI/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센터재고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中 ‘판매가능재고 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&lt;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재주문점’ 상품</a:t>
            </a:r>
          </a:p>
        </p:txBody>
      </p:sp>
    </p:spTree>
    <p:extLst>
      <p:ext uri="{BB962C8B-B14F-4D97-AF65-F5344CB8AC3E}">
        <p14:creationId xmlns:p14="http://schemas.microsoft.com/office/powerpoint/2010/main" val="27580594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3B373-DF09-3687-7354-EC50B0431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78760B3-78E8-4ECE-CEC6-6EA360F918EE}"/>
              </a:ext>
            </a:extLst>
          </p:cNvPr>
          <p:cNvSpPr/>
          <p:nvPr/>
        </p:nvSpPr>
        <p:spPr>
          <a:xfrm>
            <a:off x="792343" y="1252711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S-MRP </a:t>
            </a: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관리 </a:t>
            </a:r>
            <a:r>
              <a: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Overview</a:t>
            </a:r>
          </a:p>
        </p:txBody>
      </p:sp>
      <p:grpSp>
        <p:nvGrpSpPr>
          <p:cNvPr id="3" name="Group 65">
            <a:extLst>
              <a:ext uri="{FF2B5EF4-FFF2-40B4-BE49-F238E27FC236}">
                <a16:creationId xmlns:a16="http://schemas.microsoft.com/office/drawing/2014/main" id="{61A02CC8-088D-7084-E63C-F232626AD04A}"/>
              </a:ext>
            </a:extLst>
          </p:cNvPr>
          <p:cNvGrpSpPr/>
          <p:nvPr/>
        </p:nvGrpSpPr>
        <p:grpSpPr>
          <a:xfrm>
            <a:off x="263440" y="1301028"/>
            <a:ext cx="452526" cy="452526"/>
            <a:chOff x="1339673" y="3220738"/>
            <a:chExt cx="746760" cy="746760"/>
          </a:xfrm>
        </p:grpSpPr>
        <p:sp>
          <p:nvSpPr>
            <p:cNvPr id="4" name="Oval 66">
              <a:extLst>
                <a:ext uri="{FF2B5EF4-FFF2-40B4-BE49-F238E27FC236}">
                  <a16:creationId xmlns:a16="http://schemas.microsoft.com/office/drawing/2014/main" id="{B9B5E542-A029-13ED-1683-7E8AFBEC10B8}"/>
                </a:ext>
              </a:extLst>
            </p:cNvPr>
            <p:cNvSpPr/>
            <p:nvPr/>
          </p:nvSpPr>
          <p:spPr>
            <a:xfrm>
              <a:off x="1339673" y="3220738"/>
              <a:ext cx="746760" cy="746760"/>
            </a:xfrm>
            <a:prstGeom prst="ellipse">
              <a:avLst/>
            </a:prstGeom>
            <a:solidFill>
              <a:srgbClr val="A50034"/>
            </a:solidFill>
            <a:ln>
              <a:noFill/>
            </a:ln>
            <a:effectLst>
              <a:outerShdw blurRad="342900" dist="292100" dir="5400000" sx="51000" sy="51000" algn="t" rotWithShape="0">
                <a:srgbClr val="BF3651">
                  <a:alpha val="86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pic>
          <p:nvPicPr>
            <p:cNvPr id="5" name="Graphic 67">
              <a:extLst>
                <a:ext uri="{FF2B5EF4-FFF2-40B4-BE49-F238E27FC236}">
                  <a16:creationId xmlns:a16="http://schemas.microsoft.com/office/drawing/2014/main" id="{7372C3F9-0581-2F05-32C3-4EE1B108E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501639" y="3382704"/>
              <a:ext cx="422828" cy="422828"/>
            </a:xfrm>
            <a:prstGeom prst="rect">
              <a:avLst/>
            </a:prstGeom>
          </p:spPr>
        </p:pic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D47762C9-A69C-EAD5-93CC-0DC62D898A28}"/>
              </a:ext>
            </a:extLst>
          </p:cNvPr>
          <p:cNvGrpSpPr/>
          <p:nvPr/>
        </p:nvGrpSpPr>
        <p:grpSpPr>
          <a:xfrm>
            <a:off x="513717" y="1982169"/>
            <a:ext cx="12242032" cy="4690853"/>
            <a:chOff x="1184129" y="3430027"/>
            <a:chExt cx="10153834" cy="3753462"/>
          </a:xfrm>
        </p:grpSpPr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0A7CFF41-F263-0646-5625-DED21364BB4B}"/>
                </a:ext>
              </a:extLst>
            </p:cNvPr>
            <p:cNvSpPr/>
            <p:nvPr/>
          </p:nvSpPr>
          <p:spPr>
            <a:xfrm>
              <a:off x="9398444" y="3430027"/>
              <a:ext cx="1607127" cy="35120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9" name="원통형 8">
              <a:extLst>
                <a:ext uri="{FF2B5EF4-FFF2-40B4-BE49-F238E27FC236}">
                  <a16:creationId xmlns:a16="http://schemas.microsoft.com/office/drawing/2014/main" id="{4FC084B1-5541-B430-B177-F402D17165B5}"/>
                </a:ext>
              </a:extLst>
            </p:cNvPr>
            <p:cNvSpPr/>
            <p:nvPr/>
          </p:nvSpPr>
          <p:spPr>
            <a:xfrm>
              <a:off x="2607694" y="3751652"/>
              <a:ext cx="2850618" cy="3120201"/>
            </a:xfrm>
            <a:prstGeom prst="can">
              <a:avLst>
                <a:gd name="adj" fmla="val 15043"/>
              </a:avLst>
            </a:prstGeom>
            <a:solidFill>
              <a:srgbClr val="D9D9D9">
                <a:alpha val="50000"/>
              </a:srgbClr>
            </a:solidFill>
            <a:ln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10" name="꺾인 연결선 20">
              <a:extLst>
                <a:ext uri="{FF2B5EF4-FFF2-40B4-BE49-F238E27FC236}">
                  <a16:creationId xmlns:a16="http://schemas.microsoft.com/office/drawing/2014/main" id="{499A0C37-4FB2-7239-95FA-BAC7DC668D13}"/>
                </a:ext>
              </a:extLst>
            </p:cNvPr>
            <p:cNvCxnSpPr>
              <a:cxnSpLocks/>
              <a:stCxn id="9" idx="1"/>
              <a:endCxn id="14" idx="0"/>
            </p:cNvCxnSpPr>
            <p:nvPr/>
          </p:nvCxnSpPr>
          <p:spPr bwMode="auto">
            <a:xfrm rot="16200000" flipH="1">
              <a:off x="5535299" y="2249355"/>
              <a:ext cx="375247" cy="3379840"/>
            </a:xfrm>
            <a:prstGeom prst="bentConnector3">
              <a:avLst>
                <a:gd name="adj1" fmla="val -60920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  <a:round/>
              <a:headEnd/>
              <a:tailEnd type="triangle"/>
            </a:ln>
          </p:spPr>
        </p:cxn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1B42794A-79DF-D733-2ECD-1891B6288C00}"/>
                </a:ext>
              </a:extLst>
            </p:cNvPr>
            <p:cNvGrpSpPr/>
            <p:nvPr/>
          </p:nvGrpSpPr>
          <p:grpSpPr>
            <a:xfrm>
              <a:off x="2812823" y="4250823"/>
              <a:ext cx="2448318" cy="2378835"/>
              <a:chOff x="3184537" y="2298645"/>
              <a:chExt cx="1800200" cy="1800200"/>
            </a:xfrm>
          </p:grpSpPr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22133821-4A24-3019-C442-415A4AA53D59}"/>
                  </a:ext>
                </a:extLst>
              </p:cNvPr>
              <p:cNvSpPr/>
              <p:nvPr/>
            </p:nvSpPr>
            <p:spPr>
              <a:xfrm>
                <a:off x="3184537" y="2298645"/>
                <a:ext cx="540060" cy="18002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ko-KR" sz="1600" kern="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  <a:p>
                <a:pPr marL="0" marR="0" lvl="0" indent="0" algn="ctr" defTabSz="914400" eaLnBrk="1" fontAlgn="auto" latinLnBrk="1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i="0" u="none" strike="noStrike" kern="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S-MRP</a:t>
                </a:r>
              </a:p>
              <a:p>
                <a:pPr marL="0" marR="0" lvl="0" indent="0" algn="ctr" defTabSz="914400" eaLnBrk="1" fontAlgn="auto" latinLnBrk="1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600" i="0" u="none" strike="noStrike" kern="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기준정보</a:t>
                </a:r>
                <a:endParaRPr kumimoji="0" lang="en-US" altLang="ko-KR" sz="160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  <a:p>
                <a:pPr marL="0" marR="0" lvl="0" indent="0" algn="ctr" defTabSz="914400" eaLnBrk="1" fontAlgn="auto" latinLnBrk="1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i="0" u="none" strike="noStrike" kern="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&amp;</a:t>
                </a:r>
              </a:p>
              <a:p>
                <a:pPr marL="0" marR="0" lvl="0" indent="0" algn="ctr" defTabSz="914400" eaLnBrk="1" fontAlgn="auto" latinLnBrk="1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sz="1600" kern="0" dirty="0">
                    <a:solidFill>
                      <a:srgbClr val="404040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보충발주</a:t>
                </a:r>
                <a:endParaRPr lang="en-US" altLang="ko-KR" sz="1600" kern="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  <a:p>
                <a:pPr marL="0" marR="0" lvl="0" indent="0" algn="ctr" defTabSz="914400" eaLnBrk="1" fontAlgn="auto" latinLnBrk="1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600" i="0" u="none" strike="noStrike" kern="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유형</a:t>
                </a:r>
                <a:endParaRPr kumimoji="0" lang="en-US" altLang="ko-KR" sz="160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  <a:p>
                <a:pPr marL="0" marR="0" lvl="0" indent="0" algn="ctr" defTabSz="914400" eaLnBrk="1" fontAlgn="auto" latinLnBrk="1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160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B6E27064-D87F-2FA2-A4E4-275D30F7CA53}"/>
                  </a:ext>
                </a:extLst>
              </p:cNvPr>
              <p:cNvSpPr/>
              <p:nvPr/>
            </p:nvSpPr>
            <p:spPr>
              <a:xfrm>
                <a:off x="3874614" y="2298645"/>
                <a:ext cx="1110123" cy="36004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600" i="0" u="none" strike="noStrike" kern="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안전재고</a:t>
                </a:r>
              </a:p>
            </p:txBody>
          </p:sp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369FEC04-ED80-BF16-4742-6A0DA48CF7C2}"/>
                  </a:ext>
                </a:extLst>
              </p:cNvPr>
              <p:cNvSpPr/>
              <p:nvPr/>
            </p:nvSpPr>
            <p:spPr>
              <a:xfrm>
                <a:off x="3874614" y="2778698"/>
                <a:ext cx="1110123" cy="36004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600" i="0" u="none" strike="noStrike" kern="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최대재고</a:t>
                </a:r>
              </a:p>
            </p:txBody>
          </p:sp>
          <p:sp>
            <p:nvSpPr>
              <p:cNvPr id="39" name="직사각형 38">
                <a:extLst>
                  <a:ext uri="{FF2B5EF4-FFF2-40B4-BE49-F238E27FC236}">
                    <a16:creationId xmlns:a16="http://schemas.microsoft.com/office/drawing/2014/main" id="{5E672B62-953A-9821-38DC-EAC2F9DE056D}"/>
                  </a:ext>
                </a:extLst>
              </p:cNvPr>
              <p:cNvSpPr/>
              <p:nvPr/>
            </p:nvSpPr>
            <p:spPr>
              <a:xfrm>
                <a:off x="3874614" y="3258752"/>
                <a:ext cx="1110123" cy="36004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sz="1600" kern="0" dirty="0">
                    <a:solidFill>
                      <a:srgbClr val="404040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배수단위</a:t>
                </a:r>
                <a:r>
                  <a:rPr kumimoji="0" lang="ko-KR" altLang="en-US" sz="1600" i="0" u="none" strike="noStrike" kern="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수량</a:t>
                </a:r>
              </a:p>
            </p:txBody>
          </p:sp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AC4BC880-FE83-4590-B8AE-D00CC1FD55E4}"/>
                  </a:ext>
                </a:extLst>
              </p:cNvPr>
              <p:cNvSpPr/>
              <p:nvPr/>
            </p:nvSpPr>
            <p:spPr>
              <a:xfrm>
                <a:off x="3874614" y="3738805"/>
                <a:ext cx="1110123" cy="36004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sz="1600" kern="0" dirty="0">
                    <a:solidFill>
                      <a:srgbClr val="404040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입고</a:t>
                </a:r>
                <a:r>
                  <a:rPr kumimoji="0" lang="en-US" altLang="ko-KR" sz="1600" i="0" u="none" strike="noStrike" kern="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L/T</a:t>
                </a:r>
                <a:endParaRPr kumimoji="0" lang="ko-KR" altLang="en-US" sz="160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cxnSp>
            <p:nvCxnSpPr>
              <p:cNvPr id="41" name="직선 연결선 40">
                <a:extLst>
                  <a:ext uri="{FF2B5EF4-FFF2-40B4-BE49-F238E27FC236}">
                    <a16:creationId xmlns:a16="http://schemas.microsoft.com/office/drawing/2014/main" id="{E1939D30-E925-9FDC-2316-703D737C4D21}"/>
                  </a:ext>
                </a:extLst>
              </p:cNvPr>
              <p:cNvCxnSpPr>
                <a:endCxn id="37" idx="1"/>
              </p:cNvCxnSpPr>
              <p:nvPr/>
            </p:nvCxnSpPr>
            <p:spPr bwMode="auto">
              <a:xfrm>
                <a:off x="3724597" y="2478665"/>
                <a:ext cx="150017" cy="0"/>
              </a:xfrm>
              <a:prstGeom prst="line">
                <a:avLst/>
              </a:prstGeom>
              <a:noFill/>
              <a:ln w="57150">
                <a:solidFill>
                  <a:schemeClr val="bg1">
                    <a:lumMod val="75000"/>
                  </a:schemeClr>
                </a:solidFill>
                <a:round/>
                <a:headEnd/>
                <a:tailEnd type="none" w="med" len="med"/>
              </a:ln>
            </p:spPr>
          </p:cxnSp>
          <p:cxnSp>
            <p:nvCxnSpPr>
              <p:cNvPr id="42" name="직선 연결선 41">
                <a:extLst>
                  <a:ext uri="{FF2B5EF4-FFF2-40B4-BE49-F238E27FC236}">
                    <a16:creationId xmlns:a16="http://schemas.microsoft.com/office/drawing/2014/main" id="{B8287C5C-9456-4814-F786-22700C715F3F}"/>
                  </a:ext>
                </a:extLst>
              </p:cNvPr>
              <p:cNvCxnSpPr>
                <a:endCxn id="38" idx="1"/>
              </p:cNvCxnSpPr>
              <p:nvPr/>
            </p:nvCxnSpPr>
            <p:spPr bwMode="auto">
              <a:xfrm>
                <a:off x="3724597" y="2958718"/>
                <a:ext cx="150017" cy="0"/>
              </a:xfrm>
              <a:prstGeom prst="line">
                <a:avLst/>
              </a:prstGeom>
              <a:noFill/>
              <a:ln w="57150">
                <a:solidFill>
                  <a:schemeClr val="bg1">
                    <a:lumMod val="75000"/>
                  </a:schemeClr>
                </a:solidFill>
                <a:round/>
                <a:headEnd/>
                <a:tailEnd type="none" w="med" len="med"/>
              </a:ln>
            </p:spPr>
          </p:cxnSp>
          <p:cxnSp>
            <p:nvCxnSpPr>
              <p:cNvPr id="43" name="직선 연결선 42">
                <a:extLst>
                  <a:ext uri="{FF2B5EF4-FFF2-40B4-BE49-F238E27FC236}">
                    <a16:creationId xmlns:a16="http://schemas.microsoft.com/office/drawing/2014/main" id="{8CCC5B1F-23B4-327C-C2E3-38CB5BA0A42D}"/>
                  </a:ext>
                </a:extLst>
              </p:cNvPr>
              <p:cNvCxnSpPr/>
              <p:nvPr/>
            </p:nvCxnSpPr>
            <p:spPr bwMode="auto">
              <a:xfrm>
                <a:off x="3724597" y="3455034"/>
                <a:ext cx="150017" cy="0"/>
              </a:xfrm>
              <a:prstGeom prst="line">
                <a:avLst/>
              </a:prstGeom>
              <a:noFill/>
              <a:ln w="57150">
                <a:solidFill>
                  <a:schemeClr val="bg1">
                    <a:lumMod val="75000"/>
                  </a:schemeClr>
                </a:solidFill>
                <a:round/>
                <a:headEnd/>
                <a:tailEnd type="none" w="med" len="med"/>
              </a:ln>
            </p:spPr>
          </p:cxnSp>
          <p:cxnSp>
            <p:nvCxnSpPr>
              <p:cNvPr id="44" name="직선 연결선 43">
                <a:extLst>
                  <a:ext uri="{FF2B5EF4-FFF2-40B4-BE49-F238E27FC236}">
                    <a16:creationId xmlns:a16="http://schemas.microsoft.com/office/drawing/2014/main" id="{3CB867A9-2F51-614C-B9C8-1F9F92EDD9F2}"/>
                  </a:ext>
                </a:extLst>
              </p:cNvPr>
              <p:cNvCxnSpPr/>
              <p:nvPr/>
            </p:nvCxnSpPr>
            <p:spPr bwMode="auto">
              <a:xfrm>
                <a:off x="3724597" y="3919774"/>
                <a:ext cx="150017" cy="0"/>
              </a:xfrm>
              <a:prstGeom prst="line">
                <a:avLst/>
              </a:prstGeom>
              <a:noFill/>
              <a:ln w="57150">
                <a:solidFill>
                  <a:schemeClr val="bg1">
                    <a:lumMod val="75000"/>
                  </a:schemeClr>
                </a:solidFill>
                <a:round/>
                <a:headEnd/>
                <a:tailEnd type="none" w="med" len="med"/>
              </a:ln>
            </p:spPr>
          </p:cxnSp>
          <p:cxnSp>
            <p:nvCxnSpPr>
              <p:cNvPr id="45" name="직선 연결선 44">
                <a:extLst>
                  <a:ext uri="{FF2B5EF4-FFF2-40B4-BE49-F238E27FC236}">
                    <a16:creationId xmlns:a16="http://schemas.microsoft.com/office/drawing/2014/main" id="{7F30845E-0FA3-03A7-02E0-ED014B71F216}"/>
                  </a:ext>
                </a:extLst>
              </p:cNvPr>
              <p:cNvCxnSpPr>
                <a:stCxn id="38" idx="0"/>
                <a:endCxn id="37" idx="2"/>
              </p:cNvCxnSpPr>
              <p:nvPr/>
            </p:nvCxnSpPr>
            <p:spPr bwMode="auto">
              <a:xfrm flipV="1">
                <a:off x="4429676" y="2658685"/>
                <a:ext cx="0" cy="120013"/>
              </a:xfrm>
              <a:prstGeom prst="line">
                <a:avLst/>
              </a:prstGeom>
              <a:noFill/>
              <a:ln w="57150">
                <a:solidFill>
                  <a:schemeClr val="bg1">
                    <a:lumMod val="75000"/>
                  </a:schemeClr>
                </a:solidFill>
                <a:round/>
                <a:headEnd/>
                <a:tailEnd type="none" w="med" len="med"/>
              </a:ln>
            </p:spPr>
          </p:cxnSp>
          <p:cxnSp>
            <p:nvCxnSpPr>
              <p:cNvPr id="46" name="직선 연결선 45">
                <a:extLst>
                  <a:ext uri="{FF2B5EF4-FFF2-40B4-BE49-F238E27FC236}">
                    <a16:creationId xmlns:a16="http://schemas.microsoft.com/office/drawing/2014/main" id="{CCCD6918-4D94-F870-156F-2B2CC831229E}"/>
                  </a:ext>
                </a:extLst>
              </p:cNvPr>
              <p:cNvCxnSpPr>
                <a:stCxn id="39" idx="0"/>
                <a:endCxn id="38" idx="2"/>
              </p:cNvCxnSpPr>
              <p:nvPr/>
            </p:nvCxnSpPr>
            <p:spPr bwMode="auto">
              <a:xfrm flipV="1">
                <a:off x="4429676" y="3138738"/>
                <a:ext cx="0" cy="120014"/>
              </a:xfrm>
              <a:prstGeom prst="line">
                <a:avLst/>
              </a:prstGeom>
              <a:noFill/>
              <a:ln w="57150">
                <a:solidFill>
                  <a:schemeClr val="bg1">
                    <a:lumMod val="75000"/>
                  </a:schemeClr>
                </a:solidFill>
                <a:round/>
                <a:headEnd/>
                <a:tailEnd type="none" w="med" len="med"/>
              </a:ln>
            </p:spPr>
          </p:cxnSp>
          <p:cxnSp>
            <p:nvCxnSpPr>
              <p:cNvPr id="47" name="직선 연결선 46">
                <a:extLst>
                  <a:ext uri="{FF2B5EF4-FFF2-40B4-BE49-F238E27FC236}">
                    <a16:creationId xmlns:a16="http://schemas.microsoft.com/office/drawing/2014/main" id="{3DE30303-285C-FABF-348E-662032A648EB}"/>
                  </a:ext>
                </a:extLst>
              </p:cNvPr>
              <p:cNvCxnSpPr>
                <a:stCxn id="40" idx="0"/>
                <a:endCxn id="39" idx="2"/>
              </p:cNvCxnSpPr>
              <p:nvPr/>
            </p:nvCxnSpPr>
            <p:spPr bwMode="auto">
              <a:xfrm flipV="1">
                <a:off x="4429676" y="3618792"/>
                <a:ext cx="0" cy="120013"/>
              </a:xfrm>
              <a:prstGeom prst="line">
                <a:avLst/>
              </a:prstGeom>
              <a:noFill/>
              <a:ln w="57150">
                <a:solidFill>
                  <a:schemeClr val="bg1">
                    <a:lumMod val="75000"/>
                  </a:schemeClr>
                </a:solidFill>
                <a:round/>
                <a:headEnd/>
                <a:tailEnd type="none" w="med" len="med"/>
              </a:ln>
            </p:spPr>
          </p:cxnSp>
        </p:grp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9FC50F5C-2797-CAD6-179C-08A78B9B4110}"/>
                </a:ext>
              </a:extLst>
            </p:cNvPr>
            <p:cNvSpPr/>
            <p:nvPr/>
          </p:nvSpPr>
          <p:spPr>
            <a:xfrm>
              <a:off x="6289366" y="4264271"/>
              <a:ext cx="1080120" cy="504056"/>
            </a:xfrm>
            <a:prstGeom prst="rect">
              <a:avLst/>
            </a:prstGeom>
            <a:noFill/>
            <a:ln w="12700" cap="flat" cmpd="sng" algn="ctr">
              <a:solidFill>
                <a:srgbClr val="A50034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i="0" u="none" strike="noStrike" kern="0" cap="none" spc="0" normalizeH="0" baseline="0" noProof="0" dirty="0">
                  <a:ln>
                    <a:noFill/>
                  </a:ln>
                  <a:solidFill>
                    <a:srgbClr val="A50034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ROP</a:t>
              </a:r>
            </a:p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i="0" u="none" strike="noStrike" kern="0" cap="none" spc="0" normalizeH="0" baseline="0" noProof="0" dirty="0">
                  <a:ln>
                    <a:noFill/>
                  </a:ln>
                  <a:solidFill>
                    <a:srgbClr val="A50034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kumimoji="0" lang="ko-KR" altLang="en-US" sz="1600" i="0" u="none" strike="noStrike" kern="0" cap="none" spc="0" normalizeH="0" baseline="0" noProof="0" dirty="0" err="1">
                  <a:ln>
                    <a:noFill/>
                  </a:ln>
                  <a:solidFill>
                    <a:srgbClr val="A50034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재주문점</a:t>
              </a:r>
              <a:r>
                <a:rPr kumimoji="0" lang="en-US" altLang="ko-KR" sz="1600" i="0" u="none" strike="noStrike" kern="0" cap="none" spc="0" normalizeH="0" baseline="0" noProof="0" dirty="0">
                  <a:ln>
                    <a:noFill/>
                  </a:ln>
                  <a:solidFill>
                    <a:srgbClr val="A50034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endParaRPr kumimoji="0" lang="ko-KR" altLang="en-US" sz="1600" i="0" u="none" strike="noStrike" kern="0" cap="none" spc="0" normalizeH="0" baseline="0" noProof="0" dirty="0">
                <a:ln>
                  <a:noFill/>
                </a:ln>
                <a:solidFill>
                  <a:srgbClr val="A50034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B99BFFE6-9027-A56D-02B8-1314C663C465}"/>
                </a:ext>
              </a:extLst>
            </p:cNvPr>
            <p:cNvSpPr/>
            <p:nvPr/>
          </p:nvSpPr>
          <p:spPr>
            <a:xfrm>
              <a:off x="7513502" y="4264271"/>
              <a:ext cx="1080120" cy="504056"/>
            </a:xfrm>
            <a:prstGeom prst="rect">
              <a:avLst/>
            </a:prstGeom>
            <a:noFill/>
            <a:ln w="12700" cap="flat" cmpd="sng" algn="ctr">
              <a:solidFill>
                <a:srgbClr val="A50034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i="0" u="none" strike="noStrike" kern="0" cap="none" spc="0" normalizeH="0" baseline="0" noProof="0" dirty="0">
                  <a:ln>
                    <a:noFill/>
                  </a:ln>
                  <a:solidFill>
                    <a:srgbClr val="A50034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보충수량</a:t>
              </a: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2270C993-653D-0376-9C4F-2185E8EE0FE1}"/>
                </a:ext>
              </a:extLst>
            </p:cNvPr>
            <p:cNvSpPr/>
            <p:nvPr/>
          </p:nvSpPr>
          <p:spPr>
            <a:xfrm>
              <a:off x="6016040" y="4126899"/>
              <a:ext cx="2793606" cy="780087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950CBA9A-79C5-9198-0F39-9B18676E46CC}"/>
                </a:ext>
              </a:extLst>
            </p:cNvPr>
            <p:cNvSpPr/>
            <p:nvPr/>
          </p:nvSpPr>
          <p:spPr>
            <a:xfrm>
              <a:off x="6582393" y="5760986"/>
              <a:ext cx="1675391" cy="504056"/>
            </a:xfrm>
            <a:prstGeom prst="ellipse">
              <a:avLst/>
            </a:prstGeom>
            <a:solidFill>
              <a:srgbClr val="FDEAEC"/>
            </a:solidFill>
            <a:ln>
              <a:solidFill>
                <a:srgbClr val="A5003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 sz="16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보충발주</a:t>
              </a:r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355F6F61-4C15-4B32-B8ED-B4BD3281A011}"/>
                </a:ext>
              </a:extLst>
            </p:cNvPr>
            <p:cNvSpPr/>
            <p:nvPr/>
          </p:nvSpPr>
          <p:spPr>
            <a:xfrm>
              <a:off x="9271108" y="5080313"/>
              <a:ext cx="1080120" cy="504056"/>
            </a:xfrm>
            <a:prstGeom prst="ellipse">
              <a:avLst/>
            </a:prstGeom>
            <a:noFill/>
            <a:ln w="12700" cap="flat" cmpd="sng" algn="ctr">
              <a:solidFill>
                <a:srgbClr val="A50034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i="0" u="none" strike="noStrike" kern="0" cap="none" spc="0" normalizeH="0" baseline="0" noProof="0" dirty="0">
                  <a:ln>
                    <a:noFill/>
                  </a:ln>
                  <a:solidFill>
                    <a:srgbClr val="A50034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재고 </a:t>
              </a:r>
              <a:endParaRPr kumimoji="0" lang="en-US" altLang="ko-KR" sz="1600" i="0" u="none" strike="noStrike" kern="0" cap="none" spc="0" normalizeH="0" baseline="0" noProof="0" dirty="0">
                <a:ln>
                  <a:noFill/>
                </a:ln>
                <a:solidFill>
                  <a:srgbClr val="A50034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i="0" u="none" strike="noStrike" kern="0" cap="none" spc="0" normalizeH="0" baseline="0" noProof="0" dirty="0">
                  <a:ln>
                    <a:noFill/>
                  </a:ln>
                  <a:solidFill>
                    <a:srgbClr val="A50034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HUB</a:t>
              </a:r>
              <a:r>
                <a:rPr kumimoji="0" lang="ko-KR" altLang="en-US" sz="1600" i="0" u="none" strike="noStrike" kern="0" cap="none" spc="0" normalizeH="0" baseline="0" noProof="0" dirty="0">
                  <a:ln>
                    <a:noFill/>
                  </a:ln>
                  <a:solidFill>
                    <a:srgbClr val="A50034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입고</a:t>
              </a:r>
              <a:endParaRPr kumimoji="0" lang="en-US" altLang="ko-KR" sz="1600" i="0" u="none" strike="noStrike" kern="0" cap="none" spc="0" normalizeH="0" baseline="0" noProof="0" dirty="0">
                <a:ln>
                  <a:noFill/>
                </a:ln>
                <a:solidFill>
                  <a:srgbClr val="A50034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6CDF5478-EFD2-4059-EEB3-5AAD308DC9E4}"/>
                </a:ext>
              </a:extLst>
            </p:cNvPr>
            <p:cNvSpPr/>
            <p:nvPr/>
          </p:nvSpPr>
          <p:spPr>
            <a:xfrm>
              <a:off x="6509693" y="6575605"/>
              <a:ext cx="540060" cy="504056"/>
            </a:xfrm>
            <a:prstGeom prst="ellipse">
              <a:avLst/>
            </a:prstGeom>
            <a:solidFill>
              <a:srgbClr val="FDEAEC"/>
            </a:solidFill>
            <a:ln>
              <a:solidFill>
                <a:srgbClr val="A5003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 sz="12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자동</a:t>
              </a:r>
              <a:endParaRPr lang="en-US" altLang="ko-KR" sz="12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1A333A6A-D0FE-4FA0-AE76-7FA3870322FA}"/>
                </a:ext>
              </a:extLst>
            </p:cNvPr>
            <p:cNvSpPr/>
            <p:nvPr/>
          </p:nvSpPr>
          <p:spPr>
            <a:xfrm>
              <a:off x="7139018" y="6575605"/>
              <a:ext cx="540060" cy="504056"/>
            </a:xfrm>
            <a:prstGeom prst="ellipse">
              <a:avLst/>
            </a:prstGeom>
            <a:solidFill>
              <a:srgbClr val="FDEAEC"/>
            </a:solidFill>
            <a:ln>
              <a:solidFill>
                <a:srgbClr val="A5003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 sz="12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반자동</a:t>
              </a:r>
              <a:endParaRPr lang="ko-KR" altLang="en-US" sz="11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3DA9A051-B84F-4379-1DA9-DE3933D66920}"/>
                </a:ext>
              </a:extLst>
            </p:cNvPr>
            <p:cNvSpPr/>
            <p:nvPr/>
          </p:nvSpPr>
          <p:spPr>
            <a:xfrm>
              <a:off x="6474507" y="5671321"/>
              <a:ext cx="1869084" cy="1512168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20" name="꺾인 연결선 57">
              <a:extLst>
                <a:ext uri="{FF2B5EF4-FFF2-40B4-BE49-F238E27FC236}">
                  <a16:creationId xmlns:a16="http://schemas.microsoft.com/office/drawing/2014/main" id="{F4E6832A-70C8-66B7-D2A2-AD643AD77AC2}"/>
                </a:ext>
              </a:extLst>
            </p:cNvPr>
            <p:cNvCxnSpPr>
              <a:cxnSpLocks/>
              <a:stCxn id="15" idx="4"/>
              <a:endCxn id="17" idx="0"/>
            </p:cNvCxnSpPr>
            <p:nvPr/>
          </p:nvCxnSpPr>
          <p:spPr bwMode="auto">
            <a:xfrm rot="5400000">
              <a:off x="6944625" y="6100141"/>
              <a:ext cx="310563" cy="640365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  <a:round/>
              <a:headEnd/>
              <a:tailEnd type="triangle"/>
            </a:ln>
          </p:spPr>
        </p:cxnSp>
        <p:cxnSp>
          <p:nvCxnSpPr>
            <p:cNvPr id="22" name="꺾인 연결선 65">
              <a:extLst>
                <a:ext uri="{FF2B5EF4-FFF2-40B4-BE49-F238E27FC236}">
                  <a16:creationId xmlns:a16="http://schemas.microsoft.com/office/drawing/2014/main" id="{28558437-1E3B-0B45-714B-83356E1E9E78}"/>
                </a:ext>
              </a:extLst>
            </p:cNvPr>
            <p:cNvCxnSpPr>
              <a:cxnSpLocks/>
              <a:stCxn id="14" idx="2"/>
            </p:cNvCxnSpPr>
            <p:nvPr/>
          </p:nvCxnSpPr>
          <p:spPr bwMode="auto">
            <a:xfrm rot="5400000">
              <a:off x="7025739" y="5294089"/>
              <a:ext cx="774207" cy="1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  <a:round/>
              <a:headEnd/>
              <a:tailEnd type="triangle"/>
            </a:ln>
          </p:spPr>
        </p:cxn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A9908AE7-857D-916A-CADB-ECBABAD46F1D}"/>
                </a:ext>
              </a:extLst>
            </p:cNvPr>
            <p:cNvCxnSpPr/>
            <p:nvPr/>
          </p:nvCxnSpPr>
          <p:spPr bwMode="auto">
            <a:xfrm>
              <a:off x="7369486" y="4516299"/>
              <a:ext cx="144016" cy="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 type="none" w="med" len="med"/>
            </a:ln>
          </p:spPr>
        </p:cxnSp>
        <p:cxnSp>
          <p:nvCxnSpPr>
            <p:cNvPr id="24" name="꺾인 연결선 89">
              <a:extLst>
                <a:ext uri="{FF2B5EF4-FFF2-40B4-BE49-F238E27FC236}">
                  <a16:creationId xmlns:a16="http://schemas.microsoft.com/office/drawing/2014/main" id="{5B1522D1-5164-2ADF-894F-3CF5EBB4E0D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349182" y="5332341"/>
              <a:ext cx="921926" cy="1099636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  <a:round/>
              <a:headEnd/>
              <a:tailEnd type="triangle"/>
            </a:ln>
          </p:spPr>
        </p:cxn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9851F561-719E-6C3F-5C08-1F3A83D5B6B6}"/>
                </a:ext>
              </a:extLst>
            </p:cNvPr>
            <p:cNvSpPr/>
            <p:nvPr/>
          </p:nvSpPr>
          <p:spPr>
            <a:xfrm>
              <a:off x="9288838" y="5988730"/>
              <a:ext cx="1080120" cy="504056"/>
            </a:xfrm>
            <a:prstGeom prst="ellipse">
              <a:avLst/>
            </a:prstGeom>
            <a:solidFill>
              <a:srgbClr val="FDEAEC"/>
            </a:solidFill>
            <a:ln>
              <a:solidFill>
                <a:srgbClr val="A5003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반출</a:t>
              </a:r>
              <a:endParaRPr lang="en-US" altLang="ko-KR" sz="16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ko-KR" altLang="en-US" sz="16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오더</a:t>
              </a:r>
            </a:p>
          </p:txBody>
        </p:sp>
        <p:cxnSp>
          <p:nvCxnSpPr>
            <p:cNvPr id="26" name="직선 화살표 연결선 25">
              <a:extLst>
                <a:ext uri="{FF2B5EF4-FFF2-40B4-BE49-F238E27FC236}">
                  <a16:creationId xmlns:a16="http://schemas.microsoft.com/office/drawing/2014/main" id="{B486C868-8431-8462-E314-1A86826FDB60}"/>
                </a:ext>
              </a:extLst>
            </p:cNvPr>
            <p:cNvCxnSpPr>
              <a:cxnSpLocks/>
              <a:stCxn id="15" idx="4"/>
            </p:cNvCxnSpPr>
            <p:nvPr/>
          </p:nvCxnSpPr>
          <p:spPr bwMode="auto">
            <a:xfrm flipH="1">
              <a:off x="7417292" y="6265042"/>
              <a:ext cx="2797" cy="310563"/>
            </a:xfrm>
            <a:prstGeom prst="straightConnector1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round/>
              <a:headEnd/>
              <a:tailEnd type="triangle"/>
            </a:ln>
          </p:spPr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8E3748C-E3C6-925A-EB6D-24535B39A699}"/>
                </a:ext>
              </a:extLst>
            </p:cNvPr>
            <p:cNvSpPr txBox="1"/>
            <p:nvPr/>
          </p:nvSpPr>
          <p:spPr>
            <a:xfrm>
              <a:off x="10118374" y="3503589"/>
              <a:ext cx="947479" cy="2462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914400" latinLnBrk="1"/>
              <a:r>
                <a:rPr lang="ko-KR" altLang="en-US" sz="14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구매담당자</a:t>
              </a:r>
              <a:endParaRPr lang="en-US" altLang="ko-KR" sz="14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EE9F320-FB30-4E82-E538-43B35419085B}"/>
                </a:ext>
              </a:extLst>
            </p:cNvPr>
            <p:cNvSpPr txBox="1"/>
            <p:nvPr/>
          </p:nvSpPr>
          <p:spPr>
            <a:xfrm>
              <a:off x="9855881" y="5622065"/>
              <a:ext cx="1482082" cy="1970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914400" latinLnBrk="1"/>
              <a:r>
                <a:rPr lang="ko-KR" altLang="en-US" sz="10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센터</a:t>
              </a:r>
              <a:r>
                <a:rPr lang="en-US" altLang="ko-KR" sz="10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: </a:t>
              </a:r>
              <a:r>
                <a:rPr lang="ko-KR" altLang="en-US" sz="10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반품</a:t>
              </a:r>
              <a:r>
                <a:rPr lang="en-US" altLang="ko-KR" sz="10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/VMI:</a:t>
              </a:r>
              <a:r>
                <a:rPr lang="ko-KR" altLang="en-US" sz="10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반출 필요시</a:t>
              </a:r>
              <a:endParaRPr lang="en-US" altLang="ko-KR" sz="10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0" name="화살표: 오른쪽 29">
              <a:extLst>
                <a:ext uri="{FF2B5EF4-FFF2-40B4-BE49-F238E27FC236}">
                  <a16:creationId xmlns:a16="http://schemas.microsoft.com/office/drawing/2014/main" id="{84B21B39-211D-D08A-1B08-6F1C935964AF}"/>
                </a:ext>
              </a:extLst>
            </p:cNvPr>
            <p:cNvSpPr/>
            <p:nvPr/>
          </p:nvSpPr>
          <p:spPr>
            <a:xfrm>
              <a:off x="1184129" y="4141514"/>
              <a:ext cx="1226394" cy="671578"/>
            </a:xfrm>
            <a:prstGeom prst="rightArrow">
              <a:avLst/>
            </a:prstGeom>
            <a:solidFill>
              <a:srgbClr val="FDEAEC"/>
            </a:solidFill>
            <a:ln>
              <a:solidFill>
                <a:srgbClr val="A5003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등 록</a:t>
              </a:r>
              <a:endParaRPr lang="en-US" sz="16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1" name="화살표: 오른쪽 30">
              <a:extLst>
                <a:ext uri="{FF2B5EF4-FFF2-40B4-BE49-F238E27FC236}">
                  <a16:creationId xmlns:a16="http://schemas.microsoft.com/office/drawing/2014/main" id="{64B1B26B-591E-8051-83D4-9E9CB6DCA8B1}"/>
                </a:ext>
              </a:extLst>
            </p:cNvPr>
            <p:cNvSpPr/>
            <p:nvPr/>
          </p:nvSpPr>
          <p:spPr>
            <a:xfrm>
              <a:off x="1184129" y="5009613"/>
              <a:ext cx="1226394" cy="671578"/>
            </a:xfrm>
            <a:prstGeom prst="rightArrow">
              <a:avLst/>
            </a:prstGeom>
            <a:solidFill>
              <a:srgbClr val="FDEAEC"/>
            </a:solidFill>
            <a:ln>
              <a:solidFill>
                <a:srgbClr val="A5003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변 경</a:t>
              </a:r>
              <a:endParaRPr lang="en-US" sz="16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2" name="화살표: 오른쪽 31">
              <a:extLst>
                <a:ext uri="{FF2B5EF4-FFF2-40B4-BE49-F238E27FC236}">
                  <a16:creationId xmlns:a16="http://schemas.microsoft.com/office/drawing/2014/main" id="{092777E2-8B40-4256-FA24-C94E929B20A6}"/>
                </a:ext>
              </a:extLst>
            </p:cNvPr>
            <p:cNvSpPr/>
            <p:nvPr/>
          </p:nvSpPr>
          <p:spPr>
            <a:xfrm>
              <a:off x="1184129" y="5958080"/>
              <a:ext cx="1226394" cy="671578"/>
            </a:xfrm>
            <a:prstGeom prst="rightArrow">
              <a:avLst/>
            </a:prstGeom>
            <a:solidFill>
              <a:srgbClr val="FDEAEC"/>
            </a:solidFill>
            <a:ln>
              <a:solidFill>
                <a:srgbClr val="A5003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삭 제</a:t>
              </a:r>
              <a:endParaRPr lang="en-US" sz="16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479F597E-EEC8-9714-BDF3-B28F265FE372}"/>
                </a:ext>
              </a:extLst>
            </p:cNvPr>
            <p:cNvSpPr/>
            <p:nvPr/>
          </p:nvSpPr>
          <p:spPr>
            <a:xfrm>
              <a:off x="3473795" y="3781236"/>
              <a:ext cx="1295365" cy="36000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3135" rtlCol="0" anchor="ctr"/>
            <a:lstStyle/>
            <a:p>
              <a:pPr defTabSz="493467">
                <a:defRPr/>
              </a:pPr>
              <a:r>
                <a:rPr lang="en-US" altLang="ko-KR" sz="2000" spc="-86" dirty="0">
                  <a:solidFill>
                    <a:srgbClr val="90807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S-MRP</a:t>
              </a:r>
              <a:endParaRPr lang="ko-KR" altLang="en-US" sz="2000" spc="-86" dirty="0">
                <a:solidFill>
                  <a:srgbClr val="90807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CE2EF638-26DC-1C1A-E118-5F42EFD95DC9}"/>
                </a:ext>
              </a:extLst>
            </p:cNvPr>
            <p:cNvSpPr/>
            <p:nvPr/>
          </p:nvSpPr>
          <p:spPr>
            <a:xfrm>
              <a:off x="2658714" y="6037583"/>
              <a:ext cx="1039826" cy="2031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4400" latinLnBrk="1">
                <a:defRPr/>
              </a:pPr>
              <a:r>
                <a:rPr lang="en-US" altLang="ko-KR" sz="1050" kern="0" spc="-1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050" kern="0" spc="-1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자동</a:t>
              </a:r>
              <a:r>
                <a:rPr lang="en-US" altLang="ko-KR" sz="1050" kern="0" spc="-1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050" kern="0" spc="-1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반자동</a:t>
              </a:r>
              <a:r>
                <a:rPr lang="en-US" altLang="ko-KR" sz="1050" kern="0" spc="-1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050" kern="0" spc="-1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수동</a:t>
              </a:r>
              <a:r>
                <a:rPr lang="en-US" altLang="ko-KR" sz="1050" kern="0" spc="-1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endParaRPr lang="ko-KR" altLang="en-US" sz="1050" spc="-1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F5B4783-B9F6-D268-9146-02CD17347272}"/>
                </a:ext>
              </a:extLst>
            </p:cNvPr>
            <p:cNvSpPr txBox="1"/>
            <p:nvPr/>
          </p:nvSpPr>
          <p:spPr>
            <a:xfrm>
              <a:off x="6639440" y="4810133"/>
              <a:ext cx="1954183" cy="295527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9CAAAF"/>
                  </a:highlight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보충발주</a:t>
              </a:r>
              <a:r>
                <a:rPr lang="en-US" altLang="ko-K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9CAAAF"/>
                  </a:highlight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Simulation</a:t>
              </a: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9CAAAF"/>
                  </a:highlight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</a:p>
          </p:txBody>
        </p:sp>
      </p:grpSp>
      <p:sp>
        <p:nvSpPr>
          <p:cNvPr id="50" name="타원 49">
            <a:extLst>
              <a:ext uri="{FF2B5EF4-FFF2-40B4-BE49-F238E27FC236}">
                <a16:creationId xmlns:a16="http://schemas.microsoft.com/office/drawing/2014/main" id="{B69B176F-4D4D-DFAF-4F1C-3A72B760FDBF}"/>
              </a:ext>
            </a:extLst>
          </p:cNvPr>
          <p:cNvSpPr/>
          <p:nvPr/>
        </p:nvSpPr>
        <p:spPr>
          <a:xfrm>
            <a:off x="8452014" y="5903478"/>
            <a:ext cx="651127" cy="629939"/>
          </a:xfrm>
          <a:prstGeom prst="ellipse">
            <a:avLst/>
          </a:prstGeom>
          <a:solidFill>
            <a:srgbClr val="FDEAEC"/>
          </a:solidFill>
          <a:ln>
            <a:solidFill>
              <a:srgbClr val="A5003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2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수동</a:t>
            </a:r>
            <a:br>
              <a:rPr lang="en-US" altLang="ko-KR" sz="12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1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1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추가</a:t>
            </a:r>
            <a:r>
              <a:rPr lang="en-US" altLang="ko-KR" sz="11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endParaRPr lang="ko-KR" altLang="en-US" sz="1100" dirty="0">
              <a:solidFill>
                <a:srgbClr val="404040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cxnSp>
        <p:nvCxnSpPr>
          <p:cNvPr id="53" name="꺾인 연결선 57">
            <a:extLst>
              <a:ext uri="{FF2B5EF4-FFF2-40B4-BE49-F238E27FC236}">
                <a16:creationId xmlns:a16="http://schemas.microsoft.com/office/drawing/2014/main" id="{3CD5E9BA-DDAD-FCAB-0E81-83003DEA8DE0}"/>
              </a:ext>
            </a:extLst>
          </p:cNvPr>
          <p:cNvCxnSpPr>
            <a:cxnSpLocks/>
          </p:cNvCxnSpPr>
          <p:nvPr/>
        </p:nvCxnSpPr>
        <p:spPr bwMode="auto">
          <a:xfrm>
            <a:off x="8007575" y="5719263"/>
            <a:ext cx="775433" cy="210371"/>
          </a:xfrm>
          <a:prstGeom prst="bentConnector2">
            <a:avLst/>
          </a:prstGeom>
          <a:noFill/>
          <a:ln w="12700">
            <a:solidFill>
              <a:schemeClr val="bg1">
                <a:lumMod val="50000"/>
              </a:schemeClr>
            </a:solidFill>
            <a:round/>
            <a:headEnd/>
            <a:tailEnd type="triangle"/>
          </a:ln>
        </p:spPr>
      </p:cxnSp>
      <p:sp>
        <p:nvSpPr>
          <p:cNvPr id="61" name="타원 60">
            <a:extLst>
              <a:ext uri="{FF2B5EF4-FFF2-40B4-BE49-F238E27FC236}">
                <a16:creationId xmlns:a16="http://schemas.microsoft.com/office/drawing/2014/main" id="{B06FE570-F574-95B9-17F8-FAE6C87F759D}"/>
              </a:ext>
            </a:extLst>
          </p:cNvPr>
          <p:cNvSpPr/>
          <p:nvPr/>
        </p:nvSpPr>
        <p:spPr>
          <a:xfrm>
            <a:off x="10583706" y="2039441"/>
            <a:ext cx="555165" cy="337342"/>
          </a:xfrm>
          <a:prstGeom prst="ellipse">
            <a:avLst/>
          </a:prstGeom>
          <a:solidFill>
            <a:srgbClr val="FDEAEC"/>
          </a:solidFill>
          <a:ln>
            <a:solidFill>
              <a:srgbClr val="A5003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타원 89">
            <a:extLst>
              <a:ext uri="{FF2B5EF4-FFF2-40B4-BE49-F238E27FC236}">
                <a16:creationId xmlns:a16="http://schemas.microsoft.com/office/drawing/2014/main" id="{76819834-D7E3-15F6-2BE4-72C7CC09A528}"/>
              </a:ext>
            </a:extLst>
          </p:cNvPr>
          <p:cNvSpPr/>
          <p:nvPr/>
        </p:nvSpPr>
        <p:spPr>
          <a:xfrm>
            <a:off x="10317742" y="6104636"/>
            <a:ext cx="1302253" cy="629939"/>
          </a:xfrm>
          <a:prstGeom prst="ellipse">
            <a:avLst/>
          </a:prstGeom>
          <a:noFill/>
          <a:ln w="12700" cap="flat" cmpd="sng" algn="ctr">
            <a:solidFill>
              <a:srgbClr val="A50034"/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600" kern="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협력사 반품</a:t>
            </a:r>
            <a:endParaRPr kumimoji="0" lang="en-US" altLang="ko-KR" sz="1600" i="0" u="none" strike="noStrike" kern="0" cap="none" spc="0" normalizeH="0" baseline="0" noProof="0" dirty="0">
              <a:ln>
                <a:noFill/>
              </a:ln>
              <a:solidFill>
                <a:srgbClr val="A50034"/>
              </a:solidFill>
              <a:effectLst/>
              <a:uLnTx/>
              <a:uFillTx/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91" name="직사각형 90">
            <a:extLst>
              <a:ext uri="{FF2B5EF4-FFF2-40B4-BE49-F238E27FC236}">
                <a16:creationId xmlns:a16="http://schemas.microsoft.com/office/drawing/2014/main" id="{6F684D4F-FAF6-DDF7-C810-51E1AA6558FD}"/>
              </a:ext>
            </a:extLst>
          </p:cNvPr>
          <p:cNvSpPr/>
          <p:nvPr/>
        </p:nvSpPr>
        <p:spPr>
          <a:xfrm>
            <a:off x="10115877" y="5022834"/>
            <a:ext cx="1693068" cy="1889817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cxnSp>
        <p:nvCxnSpPr>
          <p:cNvPr id="98" name="직선 화살표 연결선 97">
            <a:extLst>
              <a:ext uri="{FF2B5EF4-FFF2-40B4-BE49-F238E27FC236}">
                <a16:creationId xmlns:a16="http://schemas.microsoft.com/office/drawing/2014/main" id="{2DAD16C9-C980-408C-F7F0-D580B245D37A}"/>
              </a:ext>
            </a:extLst>
          </p:cNvPr>
          <p:cNvCxnSpPr>
            <a:cxnSpLocks/>
          </p:cNvCxnSpPr>
          <p:nvPr/>
        </p:nvCxnSpPr>
        <p:spPr bwMode="auto">
          <a:xfrm>
            <a:off x="10962411" y="5805068"/>
            <a:ext cx="6458" cy="302681"/>
          </a:xfrm>
          <a:prstGeom prst="straightConnector1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olid"/>
            <a:round/>
            <a:headEnd/>
            <a:tailEnd type="triangle"/>
          </a:ln>
        </p:spPr>
      </p:cxnSp>
      <p:cxnSp>
        <p:nvCxnSpPr>
          <p:cNvPr id="105" name="직선 화살표 연결선 104">
            <a:extLst>
              <a:ext uri="{FF2B5EF4-FFF2-40B4-BE49-F238E27FC236}">
                <a16:creationId xmlns:a16="http://schemas.microsoft.com/office/drawing/2014/main" id="{809DA70C-AA6E-262F-E242-69B7653ED99F}"/>
              </a:ext>
            </a:extLst>
          </p:cNvPr>
          <p:cNvCxnSpPr>
            <a:cxnSpLocks/>
          </p:cNvCxnSpPr>
          <p:nvPr/>
        </p:nvCxnSpPr>
        <p:spPr bwMode="auto">
          <a:xfrm>
            <a:off x="10950711" y="4665640"/>
            <a:ext cx="3229" cy="515695"/>
          </a:xfrm>
          <a:prstGeom prst="straightConnector1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round/>
            <a:headEnd/>
            <a:tailEnd type="triangle"/>
          </a:ln>
        </p:spPr>
      </p:cxnSp>
    </p:spTree>
    <p:extLst>
      <p:ext uri="{BB962C8B-B14F-4D97-AF65-F5344CB8AC3E}">
        <p14:creationId xmlns:p14="http://schemas.microsoft.com/office/powerpoint/2010/main" val="20948528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5C0EA-C9CD-F13B-39F2-80A664930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C774BD85-BAE4-14BA-6C53-1B7BCCF98C0F}"/>
              </a:ext>
            </a:extLst>
          </p:cNvPr>
          <p:cNvSpPr/>
          <p:nvPr/>
        </p:nvSpPr>
        <p:spPr>
          <a:xfrm>
            <a:off x="792343" y="1252711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S-MRP </a:t>
            </a: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등록 </a:t>
            </a:r>
            <a:r>
              <a: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Process</a:t>
            </a:r>
          </a:p>
        </p:txBody>
      </p:sp>
      <p:grpSp>
        <p:nvGrpSpPr>
          <p:cNvPr id="3" name="Group 65">
            <a:extLst>
              <a:ext uri="{FF2B5EF4-FFF2-40B4-BE49-F238E27FC236}">
                <a16:creationId xmlns:a16="http://schemas.microsoft.com/office/drawing/2014/main" id="{D41A92FB-5C85-AC99-2B45-E0C35D93C4C2}"/>
              </a:ext>
            </a:extLst>
          </p:cNvPr>
          <p:cNvGrpSpPr/>
          <p:nvPr/>
        </p:nvGrpSpPr>
        <p:grpSpPr>
          <a:xfrm>
            <a:off x="263440" y="1301028"/>
            <a:ext cx="452526" cy="452526"/>
            <a:chOff x="1339673" y="3220738"/>
            <a:chExt cx="746760" cy="746760"/>
          </a:xfrm>
        </p:grpSpPr>
        <p:sp>
          <p:nvSpPr>
            <p:cNvPr id="4" name="Oval 66">
              <a:extLst>
                <a:ext uri="{FF2B5EF4-FFF2-40B4-BE49-F238E27FC236}">
                  <a16:creationId xmlns:a16="http://schemas.microsoft.com/office/drawing/2014/main" id="{C54BD742-9897-A760-4876-7BDB6E50D6EB}"/>
                </a:ext>
              </a:extLst>
            </p:cNvPr>
            <p:cNvSpPr/>
            <p:nvPr/>
          </p:nvSpPr>
          <p:spPr>
            <a:xfrm>
              <a:off x="1339673" y="3220738"/>
              <a:ext cx="746760" cy="746760"/>
            </a:xfrm>
            <a:prstGeom prst="ellipse">
              <a:avLst/>
            </a:prstGeom>
            <a:solidFill>
              <a:srgbClr val="A50034"/>
            </a:solidFill>
            <a:ln>
              <a:noFill/>
            </a:ln>
            <a:effectLst>
              <a:outerShdw blurRad="342900" dist="292100" dir="5400000" sx="51000" sy="51000" algn="t" rotWithShape="0">
                <a:srgbClr val="BF3651">
                  <a:alpha val="86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pic>
          <p:nvPicPr>
            <p:cNvPr id="5" name="Graphic 67">
              <a:extLst>
                <a:ext uri="{FF2B5EF4-FFF2-40B4-BE49-F238E27FC236}">
                  <a16:creationId xmlns:a16="http://schemas.microsoft.com/office/drawing/2014/main" id="{273F0A8A-F75A-DEDA-0E7C-E87504495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501639" y="3382704"/>
              <a:ext cx="422828" cy="422828"/>
            </a:xfrm>
            <a:prstGeom prst="rect">
              <a:avLst/>
            </a:prstGeom>
          </p:spPr>
        </p:pic>
      </p:grpSp>
      <p:sp>
        <p:nvSpPr>
          <p:cNvPr id="6" name="직사각형 5">
            <a:extLst>
              <a:ext uri="{FF2B5EF4-FFF2-40B4-BE49-F238E27FC236}">
                <a16:creationId xmlns:a16="http://schemas.microsoft.com/office/drawing/2014/main" id="{FC8C669E-F1E3-25D9-2B82-6045DF7362A5}"/>
              </a:ext>
            </a:extLst>
          </p:cNvPr>
          <p:cNvSpPr/>
          <p:nvPr/>
        </p:nvSpPr>
        <p:spPr>
          <a:xfrm>
            <a:off x="814115" y="1753554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재고관리 대상을 선정 후</a:t>
            </a:r>
            <a:r>
              <a:rPr lang="en-US" altLang="ko-KR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CST </a:t>
            </a:r>
            <a:r>
              <a:rPr lang="ko-KR" altLang="en-US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통해 </a:t>
            </a:r>
            <a:r>
              <a:rPr lang="ko-KR" altLang="en-US" sz="2000" dirty="0" err="1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물류비</a:t>
            </a:r>
            <a:r>
              <a:rPr lang="ko-KR" altLang="en-US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배부 및 손익분석 진행 결과 확인한 다음 </a:t>
            </a:r>
            <a:r>
              <a:rPr lang="en-US" altLang="ko-KR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S-MRP </a:t>
            </a:r>
            <a:r>
              <a:rPr lang="ko-KR" altLang="en-US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등록 진행함</a:t>
            </a:r>
          </a:p>
        </p:txBody>
      </p:sp>
      <p:graphicFrame>
        <p:nvGraphicFramePr>
          <p:cNvPr id="48" name="Group 70">
            <a:extLst>
              <a:ext uri="{FF2B5EF4-FFF2-40B4-BE49-F238E27FC236}">
                <a16:creationId xmlns:a16="http://schemas.microsoft.com/office/drawing/2014/main" id="{FC18CBE9-E684-ABFC-68BC-07198DDB5A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838565"/>
              </p:ext>
            </p:extLst>
          </p:nvPr>
        </p:nvGraphicFramePr>
        <p:xfrm>
          <a:off x="742950" y="2430449"/>
          <a:ext cx="11845925" cy="4552964"/>
        </p:xfrm>
        <a:graphic>
          <a:graphicData uri="http://schemas.openxmlformats.org/drawingml/2006/table">
            <a:tbl>
              <a:tblPr/>
              <a:tblGrid>
                <a:gridCol w="1290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55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343"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부서</a:t>
                      </a:r>
                    </a:p>
                  </a:txBody>
                  <a:tcPr marL="83077" marR="83077" marT="46800" marB="46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Process Map</a:t>
                      </a:r>
                    </a:p>
                  </a:txBody>
                  <a:tcPr marL="83077" marR="83077" marT="46800" marB="4680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7812"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구매팀</a:t>
                      </a:r>
                      <a:endParaRPr kumimoji="0" lang="en-US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4406" marR="84406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0809"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물류혁신팀</a:t>
                      </a:r>
                      <a:endParaRPr kumimoji="0" lang="en-US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(CST)</a:t>
                      </a:r>
                    </a:p>
                  </a:txBody>
                  <a:tcPr marL="84406" marR="844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4406" marR="84406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9" name="그룹 48">
            <a:extLst>
              <a:ext uri="{FF2B5EF4-FFF2-40B4-BE49-F238E27FC236}">
                <a16:creationId xmlns:a16="http://schemas.microsoft.com/office/drawing/2014/main" id="{7B07C8F0-21A6-C4F4-C0CD-B1AC35B64A4F}"/>
              </a:ext>
            </a:extLst>
          </p:cNvPr>
          <p:cNvGrpSpPr/>
          <p:nvPr/>
        </p:nvGrpSpPr>
        <p:grpSpPr>
          <a:xfrm>
            <a:off x="2362815" y="2931292"/>
            <a:ext cx="9727585" cy="3710808"/>
            <a:chOff x="1880215" y="2915428"/>
            <a:chExt cx="8355211" cy="3155314"/>
          </a:xfrm>
        </p:grpSpPr>
        <p:sp>
          <p:nvSpPr>
            <p:cNvPr id="50" name="Rectangle 83">
              <a:extLst>
                <a:ext uri="{FF2B5EF4-FFF2-40B4-BE49-F238E27FC236}">
                  <a16:creationId xmlns:a16="http://schemas.microsoft.com/office/drawing/2014/main" id="{7AFBA7D4-4BE4-6270-FF43-8661920940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816" y="5711757"/>
              <a:ext cx="1134258" cy="35898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latinLnBrk="0" hangingPunct="0"/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재고관리</a:t>
              </a:r>
              <a:endParaRPr lang="en-US" altLang="ko-KR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eaLnBrk="0" latinLnBrk="0" hangingPunct="0"/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손익</a:t>
              </a:r>
              <a:r>
                <a:rPr lang="en-US" altLang="ko-KR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운영 검토</a:t>
              </a:r>
              <a:endParaRPr lang="en-US" altLang="ko-KR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51" name="Rectangle 83">
              <a:extLst>
                <a:ext uri="{FF2B5EF4-FFF2-40B4-BE49-F238E27FC236}">
                  <a16:creationId xmlns:a16="http://schemas.microsoft.com/office/drawing/2014/main" id="{BE78E30C-7F2C-DC07-A629-305D09296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215" y="3538079"/>
              <a:ext cx="1134258" cy="35898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latinLnBrk="0" hangingPunct="0"/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재고관리</a:t>
              </a:r>
              <a:endParaRPr lang="en-US" altLang="ko-KR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eaLnBrk="0" latinLnBrk="0" hangingPunct="0"/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신규대상 검토</a:t>
              </a:r>
              <a:r>
                <a:rPr lang="en-US" altLang="ko-KR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선정</a:t>
              </a:r>
              <a:endParaRPr lang="en-US" altLang="ko-KR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52" name="Rectangle 83">
              <a:extLst>
                <a:ext uri="{FF2B5EF4-FFF2-40B4-BE49-F238E27FC236}">
                  <a16:creationId xmlns:a16="http://schemas.microsoft.com/office/drawing/2014/main" id="{3CBA0CDD-005D-F915-4BFB-AFE57C96E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1705" y="4099335"/>
              <a:ext cx="1134258" cy="35898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latinLnBrk="0" hangingPunct="0"/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재고관리</a:t>
              </a:r>
              <a:endParaRPr lang="en-US" altLang="ko-KR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eaLnBrk="0" latinLnBrk="0" hangingPunct="0"/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신규서비스요청 </a:t>
              </a:r>
              <a:endParaRPr lang="en-US" altLang="ko-KR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53" name="직선 화살표 연결선 52">
              <a:extLst>
                <a:ext uri="{FF2B5EF4-FFF2-40B4-BE49-F238E27FC236}">
                  <a16:creationId xmlns:a16="http://schemas.microsoft.com/office/drawing/2014/main" id="{AE0F33A6-47E5-1B47-95F3-4745A2FE90A4}"/>
                </a:ext>
              </a:extLst>
            </p:cNvPr>
            <p:cNvCxnSpPr>
              <a:stCxn id="51" idx="2"/>
              <a:endCxn id="52" idx="0"/>
            </p:cNvCxnSpPr>
            <p:nvPr/>
          </p:nvCxnSpPr>
          <p:spPr bwMode="auto">
            <a:xfrm>
              <a:off x="2447344" y="3897064"/>
              <a:ext cx="1490" cy="202271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/>
              <a:tailEnd type="triangle"/>
            </a:ln>
          </p:spPr>
        </p:cxnSp>
        <p:cxnSp>
          <p:nvCxnSpPr>
            <p:cNvPr id="54" name="직선 화살표 연결선 53">
              <a:extLst>
                <a:ext uri="{FF2B5EF4-FFF2-40B4-BE49-F238E27FC236}">
                  <a16:creationId xmlns:a16="http://schemas.microsoft.com/office/drawing/2014/main" id="{7D879C6D-BB80-1D01-536E-A29C6D9C86A5}"/>
                </a:ext>
              </a:extLst>
            </p:cNvPr>
            <p:cNvCxnSpPr>
              <a:stCxn id="52" idx="2"/>
              <a:endCxn id="50" idx="0"/>
            </p:cNvCxnSpPr>
            <p:nvPr/>
          </p:nvCxnSpPr>
          <p:spPr bwMode="auto">
            <a:xfrm flipH="1">
              <a:off x="2447945" y="4458320"/>
              <a:ext cx="889" cy="1253437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/>
              <a:tailEnd type="triangle"/>
            </a:ln>
          </p:spPr>
        </p:cxnSp>
        <p:cxnSp>
          <p:nvCxnSpPr>
            <p:cNvPr id="55" name="직선 화살표 연결선 54">
              <a:extLst>
                <a:ext uri="{FF2B5EF4-FFF2-40B4-BE49-F238E27FC236}">
                  <a16:creationId xmlns:a16="http://schemas.microsoft.com/office/drawing/2014/main" id="{A2D87858-B2E1-5CA1-45F7-EF9AB7369B93}"/>
                </a:ext>
              </a:extLst>
            </p:cNvPr>
            <p:cNvCxnSpPr>
              <a:cxnSpLocks/>
              <a:stCxn id="50" idx="3"/>
              <a:endCxn id="56" idx="1"/>
            </p:cNvCxnSpPr>
            <p:nvPr/>
          </p:nvCxnSpPr>
          <p:spPr bwMode="auto">
            <a:xfrm>
              <a:off x="3015074" y="5891250"/>
              <a:ext cx="1301189" cy="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/>
              <a:tailEnd type="triangle"/>
            </a:ln>
          </p:spPr>
        </p:cxnSp>
        <p:sp>
          <p:nvSpPr>
            <p:cNvPr id="56" name="Rectangle 83">
              <a:extLst>
                <a:ext uri="{FF2B5EF4-FFF2-40B4-BE49-F238E27FC236}">
                  <a16:creationId xmlns:a16="http://schemas.microsoft.com/office/drawing/2014/main" id="{E944BADC-F66F-7837-28D5-51BCFFD54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6263" y="5711757"/>
              <a:ext cx="1012521" cy="35898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latinLnBrk="0" hangingPunct="0"/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최종 손익</a:t>
              </a:r>
              <a:r>
                <a:rPr lang="en-US" altLang="ko-KR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</a:t>
              </a:r>
            </a:p>
            <a:p>
              <a:pPr algn="ctr" eaLnBrk="0" latinLnBrk="0" hangingPunct="0"/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운영사항 산출</a:t>
              </a:r>
              <a:endParaRPr lang="en-US" altLang="ko-KR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57" name="순서도: 판단 56">
              <a:extLst>
                <a:ext uri="{FF2B5EF4-FFF2-40B4-BE49-F238E27FC236}">
                  <a16:creationId xmlns:a16="http://schemas.microsoft.com/office/drawing/2014/main" id="{3919D15A-955E-D51E-33E2-DC56A256D92F}"/>
                </a:ext>
              </a:extLst>
            </p:cNvPr>
            <p:cNvSpPr/>
            <p:nvPr/>
          </p:nvSpPr>
          <p:spPr>
            <a:xfrm>
              <a:off x="4734211" y="3545219"/>
              <a:ext cx="1005840" cy="346869"/>
            </a:xfrm>
            <a:prstGeom prst="flowChartDecision">
              <a:avLst/>
            </a:prstGeom>
            <a:solidFill>
              <a:srgbClr val="A50034"/>
            </a:solidFill>
            <a:ln w="127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latinLnBrk="0" hangingPunct="0">
                <a:lnSpc>
                  <a:spcPct val="80000"/>
                </a:lnSpc>
              </a:pPr>
              <a:r>
                <a:rPr lang="ko-KR" altLang="en-US" sz="12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재검토 여부</a:t>
              </a:r>
              <a:r>
                <a:rPr lang="en-US" altLang="ko-KR" sz="12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?</a:t>
              </a:r>
              <a:endParaRPr lang="ko-KR" altLang="en-US" sz="12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58" name="타원 57">
              <a:extLst>
                <a:ext uri="{FF2B5EF4-FFF2-40B4-BE49-F238E27FC236}">
                  <a16:creationId xmlns:a16="http://schemas.microsoft.com/office/drawing/2014/main" id="{0927CFFC-27C5-BC4D-7717-9A299051EFD3}"/>
                </a:ext>
              </a:extLst>
            </p:cNvPr>
            <p:cNvSpPr/>
            <p:nvPr/>
          </p:nvSpPr>
          <p:spPr>
            <a:xfrm>
              <a:off x="5093131" y="3016086"/>
              <a:ext cx="288000" cy="288000"/>
            </a:xfrm>
            <a:prstGeom prst="ellipse">
              <a:avLst/>
            </a:prstGeom>
            <a:solidFill>
              <a:srgbClr val="FDEAEC"/>
            </a:solidFill>
            <a:ln w="9525">
              <a:solidFill>
                <a:srgbClr val="EE3042"/>
              </a:solidFill>
              <a:miter lim="800000"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/>
              <a:r>
                <a:rPr lang="ko-KR" altLang="en-US" sz="12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종료</a:t>
              </a:r>
            </a:p>
          </p:txBody>
        </p:sp>
        <p:cxnSp>
          <p:nvCxnSpPr>
            <p:cNvPr id="59" name="직선 화살표 연결선 58">
              <a:extLst>
                <a:ext uri="{FF2B5EF4-FFF2-40B4-BE49-F238E27FC236}">
                  <a16:creationId xmlns:a16="http://schemas.microsoft.com/office/drawing/2014/main" id="{98DF9956-EAFF-6388-E33C-060A10BD55A5}"/>
                </a:ext>
              </a:extLst>
            </p:cNvPr>
            <p:cNvCxnSpPr>
              <a:stCxn id="57" idx="0"/>
              <a:endCxn id="58" idx="4"/>
            </p:cNvCxnSpPr>
            <p:nvPr/>
          </p:nvCxnSpPr>
          <p:spPr bwMode="auto">
            <a:xfrm flipV="1">
              <a:off x="5237131" y="3304086"/>
              <a:ext cx="0" cy="241133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/>
              <a:tailEnd type="triangle"/>
            </a:ln>
          </p:spPr>
        </p:cxnSp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id="{92417283-F7C8-7354-F9DC-967AA4222EAE}"/>
                </a:ext>
              </a:extLst>
            </p:cNvPr>
            <p:cNvSpPr/>
            <p:nvPr/>
          </p:nvSpPr>
          <p:spPr>
            <a:xfrm>
              <a:off x="5229883" y="3347313"/>
              <a:ext cx="245355" cy="2224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1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N</a:t>
              </a:r>
              <a:endParaRPr lang="ko-KR" altLang="en-US" sz="11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61" name="순서도: 판단 60">
              <a:extLst>
                <a:ext uri="{FF2B5EF4-FFF2-40B4-BE49-F238E27FC236}">
                  <a16:creationId xmlns:a16="http://schemas.microsoft.com/office/drawing/2014/main" id="{9D209EB0-F06D-1AC1-D688-497436B8AC82}"/>
                </a:ext>
              </a:extLst>
            </p:cNvPr>
            <p:cNvSpPr/>
            <p:nvPr/>
          </p:nvSpPr>
          <p:spPr>
            <a:xfrm>
              <a:off x="6007352" y="3506333"/>
              <a:ext cx="1005840" cy="346869"/>
            </a:xfrm>
            <a:prstGeom prst="flowChartDecision">
              <a:avLst/>
            </a:prstGeom>
            <a:solidFill>
              <a:srgbClr val="A50034"/>
            </a:solidFill>
            <a:ln w="127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latinLnBrk="0" hangingPunct="0">
                <a:lnSpc>
                  <a:spcPct val="8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VMI</a:t>
              </a:r>
              <a:r>
                <a:rPr lang="ko-KR" altLang="en-US" sz="12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재고</a:t>
              </a:r>
              <a:r>
                <a:rPr lang="en-US" altLang="ko-KR" sz="12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?</a:t>
              </a:r>
              <a:endParaRPr lang="ko-KR" altLang="en-US" sz="12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62" name="꺾인 연결선 56">
              <a:extLst>
                <a:ext uri="{FF2B5EF4-FFF2-40B4-BE49-F238E27FC236}">
                  <a16:creationId xmlns:a16="http://schemas.microsoft.com/office/drawing/2014/main" id="{705EF604-77D5-F71E-25C5-7E43F4E3CBA6}"/>
                </a:ext>
              </a:extLst>
            </p:cNvPr>
            <p:cNvCxnSpPr>
              <a:cxnSpLocks/>
              <a:stCxn id="57" idx="1"/>
              <a:endCxn id="51" idx="3"/>
            </p:cNvCxnSpPr>
            <p:nvPr/>
          </p:nvCxnSpPr>
          <p:spPr bwMode="auto">
            <a:xfrm rot="10800000">
              <a:off x="3014473" y="3717572"/>
              <a:ext cx="1719738" cy="1082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A50034"/>
              </a:solidFill>
              <a:round/>
              <a:headEnd/>
              <a:tailEnd type="triangle"/>
            </a:ln>
          </p:spPr>
        </p:cxnSp>
        <p:sp>
          <p:nvSpPr>
            <p:cNvPr id="63" name="직사각형 62">
              <a:extLst>
                <a:ext uri="{FF2B5EF4-FFF2-40B4-BE49-F238E27FC236}">
                  <a16:creationId xmlns:a16="http://schemas.microsoft.com/office/drawing/2014/main" id="{0551AEED-C14C-0FD3-426D-3B1F92ABE98A}"/>
                </a:ext>
              </a:extLst>
            </p:cNvPr>
            <p:cNvSpPr/>
            <p:nvPr/>
          </p:nvSpPr>
          <p:spPr>
            <a:xfrm>
              <a:off x="4536606" y="3702718"/>
              <a:ext cx="238470" cy="222448"/>
            </a:xfrm>
            <a:prstGeom prst="rect">
              <a:avLst/>
            </a:prstGeom>
            <a:ln w="12700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ko-KR" sz="11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Y</a:t>
              </a:r>
              <a:endParaRPr lang="ko-KR" altLang="en-US" sz="11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64" name="Rectangle 83">
              <a:extLst>
                <a:ext uri="{FF2B5EF4-FFF2-40B4-BE49-F238E27FC236}">
                  <a16:creationId xmlns:a16="http://schemas.microsoft.com/office/drawing/2014/main" id="{8EF8078E-5DF6-B9EE-5A79-DB79274D8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8848" y="4062390"/>
              <a:ext cx="1016132" cy="35898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latinLnBrk="0" hangingPunct="0"/>
              <a:r>
                <a:rPr lang="en-US" altLang="ko-KR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VMI </a:t>
              </a:r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자재계약</a:t>
              </a:r>
              <a:endParaRPr lang="en-US" altLang="ko-KR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65" name="직사각형 64">
              <a:extLst>
                <a:ext uri="{FF2B5EF4-FFF2-40B4-BE49-F238E27FC236}">
                  <a16:creationId xmlns:a16="http://schemas.microsoft.com/office/drawing/2014/main" id="{62DC8F07-F6DE-3E43-52EB-66E8A0B6B366}"/>
                </a:ext>
              </a:extLst>
            </p:cNvPr>
            <p:cNvSpPr/>
            <p:nvPr/>
          </p:nvSpPr>
          <p:spPr>
            <a:xfrm>
              <a:off x="6264083" y="3347313"/>
              <a:ext cx="245355" cy="2224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1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N</a:t>
              </a:r>
              <a:endParaRPr lang="ko-KR" altLang="en-US" sz="11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66" name="꺾인 연결선 68">
              <a:extLst>
                <a:ext uri="{FF2B5EF4-FFF2-40B4-BE49-F238E27FC236}">
                  <a16:creationId xmlns:a16="http://schemas.microsoft.com/office/drawing/2014/main" id="{E682BC56-9D84-8737-0A1C-E1256B8A5CE5}"/>
                </a:ext>
              </a:extLst>
            </p:cNvPr>
            <p:cNvCxnSpPr>
              <a:cxnSpLocks/>
              <a:stCxn id="61" idx="0"/>
              <a:endCxn id="73" idx="1"/>
            </p:cNvCxnSpPr>
            <p:nvPr/>
          </p:nvCxnSpPr>
          <p:spPr bwMode="auto">
            <a:xfrm rot="5400000" flipH="1" flipV="1">
              <a:off x="7002292" y="2644695"/>
              <a:ext cx="369619" cy="1353659"/>
            </a:xfrm>
            <a:prstGeom prst="bentConnector2">
              <a:avLst/>
            </a:prstGeom>
            <a:noFill/>
            <a:ln w="12700">
              <a:solidFill>
                <a:srgbClr val="A50034"/>
              </a:solidFill>
              <a:round/>
              <a:headEnd/>
              <a:tailEnd type="triangle"/>
            </a:ln>
          </p:spPr>
        </p:cxnSp>
        <p:sp>
          <p:nvSpPr>
            <p:cNvPr id="67" name="직사각형 66">
              <a:extLst>
                <a:ext uri="{FF2B5EF4-FFF2-40B4-BE49-F238E27FC236}">
                  <a16:creationId xmlns:a16="http://schemas.microsoft.com/office/drawing/2014/main" id="{210853DD-A070-381B-F6D0-4234C75B153A}"/>
                </a:ext>
              </a:extLst>
            </p:cNvPr>
            <p:cNvSpPr/>
            <p:nvPr/>
          </p:nvSpPr>
          <p:spPr>
            <a:xfrm>
              <a:off x="7037424" y="3465100"/>
              <a:ext cx="238470" cy="2224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1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Y</a:t>
              </a:r>
              <a:endParaRPr lang="ko-KR" altLang="en-US" sz="11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68" name="직선 화살표 연결선 67">
              <a:extLst>
                <a:ext uri="{FF2B5EF4-FFF2-40B4-BE49-F238E27FC236}">
                  <a16:creationId xmlns:a16="http://schemas.microsoft.com/office/drawing/2014/main" id="{7014FC73-B0B0-2854-CF51-92C24D435187}"/>
                </a:ext>
              </a:extLst>
            </p:cNvPr>
            <p:cNvCxnSpPr>
              <a:stCxn id="64" idx="0"/>
              <a:endCxn id="73" idx="3"/>
            </p:cNvCxnSpPr>
            <p:nvPr/>
          </p:nvCxnSpPr>
          <p:spPr bwMode="auto">
            <a:xfrm flipV="1">
              <a:off x="8076914" y="3357999"/>
              <a:ext cx="0" cy="704391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/>
              <a:tailEnd type="triangle"/>
            </a:ln>
          </p:spPr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5540DC2-3AB1-3584-10CE-8E0CA0C3A3AC}"/>
                </a:ext>
              </a:extLst>
            </p:cNvPr>
            <p:cNvSpPr txBox="1"/>
            <p:nvPr/>
          </p:nvSpPr>
          <p:spPr>
            <a:xfrm>
              <a:off x="8170820" y="3395857"/>
              <a:ext cx="2064606" cy="637568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82550" indent="-82550" latinLnBrk="0">
                <a:buFont typeface="Arial" pitchFamily="34" charset="0"/>
                <a:buChar char="•"/>
              </a:pPr>
              <a:r>
                <a:rPr lang="ko-KR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발주관리팀 재고 담당자 합의 </a:t>
              </a:r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(1</a:t>
              </a:r>
              <a:r>
                <a:rPr lang="ko-KR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차</a:t>
              </a:r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  <a:p>
              <a:pPr marL="82550" indent="-82550" latinLnBrk="0">
                <a:buFont typeface="Arial" pitchFamily="34" charset="0"/>
                <a:buChar char="•"/>
              </a:pPr>
              <a:r>
                <a:rPr lang="ko-KR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구매팀장 승인 </a:t>
              </a:r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(2</a:t>
              </a:r>
              <a:r>
                <a:rPr lang="ko-KR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차</a:t>
              </a:r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  <a:p>
              <a:pPr marL="82550" indent="-82550" latinLnBrk="0">
                <a:buFont typeface="Arial" pitchFamily="34" charset="0"/>
                <a:buChar char="•"/>
              </a:pPr>
              <a:r>
                <a:rPr lang="ko-KR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물류혁신팀 재고 담당자 합의 </a:t>
              </a:r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(3</a:t>
              </a:r>
              <a:r>
                <a:rPr lang="ko-KR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차</a:t>
              </a:r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  <a:p>
              <a:pPr marL="82550" indent="-82550" latinLnBrk="0">
                <a:buFont typeface="Arial" pitchFamily="34" charset="0"/>
                <a:buChar char="•"/>
              </a:pPr>
              <a:r>
                <a:rPr lang="ko-KR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물류혁신팀 팀장 합의 </a:t>
              </a:r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(4</a:t>
              </a:r>
              <a:r>
                <a:rPr lang="ko-KR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차</a:t>
              </a:r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r>
                <a:rPr lang="ko-KR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endPara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C5872B7-7535-DC79-51C0-BF8C915D53D3}"/>
                </a:ext>
              </a:extLst>
            </p:cNvPr>
            <p:cNvSpPr txBox="1"/>
            <p:nvPr/>
          </p:nvSpPr>
          <p:spPr>
            <a:xfrm>
              <a:off x="2544310" y="5104440"/>
              <a:ext cx="1992296" cy="349693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82550" indent="-82550" latinLnBrk="0">
                <a:buFont typeface="Arial" pitchFamily="34" charset="0"/>
                <a:buChar char="•"/>
              </a:pPr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CST(</a:t>
              </a:r>
              <a:r>
                <a:rPr lang="ko-KR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물류비 시뮬레이션</a:t>
              </a:r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  <a:p>
              <a:pPr marL="82550" indent="-82550" latinLnBrk="0">
                <a:buFont typeface="Arial" pitchFamily="34" charset="0"/>
                <a:buChar char="•"/>
              </a:pPr>
              <a:r>
                <a:rPr lang="ko-KR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별도 </a:t>
              </a:r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CST Menu </a:t>
              </a:r>
              <a:r>
                <a:rPr lang="ko-KR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內 매뉴얼 참고</a:t>
              </a:r>
            </a:p>
          </p:txBody>
        </p:sp>
        <p:sp>
          <p:nvSpPr>
            <p:cNvPr id="71" name="타원 70">
              <a:extLst>
                <a:ext uri="{FF2B5EF4-FFF2-40B4-BE49-F238E27FC236}">
                  <a16:creationId xmlns:a16="http://schemas.microsoft.com/office/drawing/2014/main" id="{2AFB3932-E763-8062-98D3-B42AE250B4C5}"/>
                </a:ext>
              </a:extLst>
            </p:cNvPr>
            <p:cNvSpPr/>
            <p:nvPr/>
          </p:nvSpPr>
          <p:spPr>
            <a:xfrm>
              <a:off x="2303344" y="3019223"/>
              <a:ext cx="288000" cy="288000"/>
            </a:xfrm>
            <a:prstGeom prst="ellipse">
              <a:avLst/>
            </a:prstGeom>
            <a:solidFill>
              <a:srgbClr val="FDEAEC"/>
            </a:solidFill>
            <a:ln w="9525">
              <a:solidFill>
                <a:srgbClr val="EE3042"/>
              </a:solidFill>
              <a:miter lim="800000"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/>
              <a:r>
                <a:rPr lang="ko-KR" altLang="en-US" sz="12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시작</a:t>
              </a:r>
            </a:p>
          </p:txBody>
        </p:sp>
        <p:cxnSp>
          <p:nvCxnSpPr>
            <p:cNvPr id="72" name="직선 화살표 연결선 71">
              <a:extLst>
                <a:ext uri="{FF2B5EF4-FFF2-40B4-BE49-F238E27FC236}">
                  <a16:creationId xmlns:a16="http://schemas.microsoft.com/office/drawing/2014/main" id="{0D3C744E-E2D7-1B83-BB5C-FF95A8925B47}"/>
                </a:ext>
              </a:extLst>
            </p:cNvPr>
            <p:cNvCxnSpPr>
              <a:stCxn id="71" idx="4"/>
              <a:endCxn id="51" idx="0"/>
            </p:cNvCxnSpPr>
            <p:nvPr/>
          </p:nvCxnSpPr>
          <p:spPr bwMode="auto">
            <a:xfrm>
              <a:off x="2447344" y="3307223"/>
              <a:ext cx="0" cy="230856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/>
              <a:tailEnd type="triangle"/>
            </a:ln>
          </p:spPr>
        </p:cxnSp>
        <p:sp>
          <p:nvSpPr>
            <p:cNvPr id="73" name="AutoShape 128">
              <a:extLst>
                <a:ext uri="{FF2B5EF4-FFF2-40B4-BE49-F238E27FC236}">
                  <a16:creationId xmlns:a16="http://schemas.microsoft.com/office/drawing/2014/main" id="{6100A96F-DA8D-AA61-64C9-0773A2A85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0947" y="2915428"/>
              <a:ext cx="851934" cy="442571"/>
            </a:xfrm>
            <a:prstGeom prst="triangle">
              <a:avLst>
                <a:gd name="adj" fmla="val 50000"/>
              </a:avLst>
            </a:prstGeom>
            <a:solidFill>
              <a:srgbClr val="FDEAEC"/>
            </a:solidFill>
            <a:ln w="12700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anchor="b" anchorCtr="0"/>
            <a:lstStyle/>
            <a:p>
              <a:pPr algn="ctr" fontAlgn="base" latinLnBrk="0">
                <a:spcBef>
                  <a:spcPct val="50000"/>
                </a:spcBef>
                <a:spcAft>
                  <a:spcPct val="0"/>
                </a:spcAft>
              </a:pPr>
              <a:endParaRPr kumimoji="1"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96155B4-F7EC-A87E-1F6B-1247C452499E}"/>
                </a:ext>
              </a:extLst>
            </p:cNvPr>
            <p:cNvSpPr txBox="1"/>
            <p:nvPr/>
          </p:nvSpPr>
          <p:spPr>
            <a:xfrm>
              <a:off x="7621860" y="2991737"/>
              <a:ext cx="968512" cy="37586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 latinLnBrk="0"/>
              <a:r>
                <a:rPr lang="en-US" altLang="ko-KR" sz="12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S-MRP</a:t>
              </a:r>
            </a:p>
            <a:p>
              <a:pPr algn="ctr" latinLnBrk="0"/>
              <a:r>
                <a:rPr lang="ko-KR" altLang="en-US" sz="12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기준정보 생성</a:t>
              </a:r>
              <a:endPara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75" name="꺾인 연결선 56">
              <a:extLst>
                <a:ext uri="{FF2B5EF4-FFF2-40B4-BE49-F238E27FC236}">
                  <a16:creationId xmlns:a16="http://schemas.microsoft.com/office/drawing/2014/main" id="{329001A6-8597-C62A-C837-F26515AE6877}"/>
                </a:ext>
              </a:extLst>
            </p:cNvPr>
            <p:cNvCxnSpPr>
              <a:cxnSpLocks/>
              <a:stCxn id="56" idx="3"/>
              <a:endCxn id="76" idx="2"/>
            </p:cNvCxnSpPr>
            <p:nvPr/>
          </p:nvCxnSpPr>
          <p:spPr bwMode="auto">
            <a:xfrm flipV="1">
              <a:off x="5328784" y="4552514"/>
              <a:ext cx="536952" cy="1338736"/>
            </a:xfrm>
            <a:prstGeom prst="bentConnector2">
              <a:avLst/>
            </a:prstGeom>
            <a:noFill/>
            <a:ln w="12700">
              <a:solidFill>
                <a:srgbClr val="A50034"/>
              </a:solidFill>
              <a:round/>
              <a:headEnd/>
              <a:tailEnd type="triangle"/>
            </a:ln>
          </p:spPr>
        </p:cxnSp>
        <p:sp>
          <p:nvSpPr>
            <p:cNvPr id="76" name="순서도: 판단 75">
              <a:extLst>
                <a:ext uri="{FF2B5EF4-FFF2-40B4-BE49-F238E27FC236}">
                  <a16:creationId xmlns:a16="http://schemas.microsoft.com/office/drawing/2014/main" id="{40877AA5-109A-8263-1E18-9FEBA21C9059}"/>
                </a:ext>
              </a:extLst>
            </p:cNvPr>
            <p:cNvSpPr/>
            <p:nvPr/>
          </p:nvSpPr>
          <p:spPr>
            <a:xfrm>
              <a:off x="5362816" y="4205645"/>
              <a:ext cx="1005840" cy="346869"/>
            </a:xfrm>
            <a:prstGeom prst="flowChartDecision">
              <a:avLst/>
            </a:prstGeom>
            <a:solidFill>
              <a:srgbClr val="A50034"/>
            </a:solidFill>
            <a:ln w="127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latinLnBrk="0" hangingPunct="0">
                <a:lnSpc>
                  <a:spcPct val="80000"/>
                </a:lnSpc>
              </a:pPr>
              <a:r>
                <a:rPr lang="ko-KR" altLang="en-US" sz="12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재고 운영 여부</a:t>
              </a:r>
              <a:r>
                <a:rPr lang="en-US" altLang="ko-KR" sz="12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?</a:t>
              </a:r>
              <a:endParaRPr lang="ko-KR" altLang="en-US" sz="12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77" name="꺾인 연결선 56">
              <a:extLst>
                <a:ext uri="{FF2B5EF4-FFF2-40B4-BE49-F238E27FC236}">
                  <a16:creationId xmlns:a16="http://schemas.microsoft.com/office/drawing/2014/main" id="{430C065B-AFA5-31A2-40D1-F6B11BA05023}"/>
                </a:ext>
              </a:extLst>
            </p:cNvPr>
            <p:cNvCxnSpPr>
              <a:cxnSpLocks/>
              <a:stCxn id="76" idx="1"/>
              <a:endCxn id="57" idx="2"/>
            </p:cNvCxnSpPr>
            <p:nvPr/>
          </p:nvCxnSpPr>
          <p:spPr bwMode="auto">
            <a:xfrm rot="10800000">
              <a:off x="5237132" y="3892088"/>
              <a:ext cx="125685" cy="486992"/>
            </a:xfrm>
            <a:prstGeom prst="bentConnector2">
              <a:avLst/>
            </a:prstGeom>
            <a:noFill/>
            <a:ln w="12700">
              <a:solidFill>
                <a:srgbClr val="A50034"/>
              </a:solidFill>
              <a:round/>
              <a:headEnd/>
              <a:tailEnd type="triangle"/>
            </a:ln>
          </p:spPr>
        </p:cxnSp>
        <p:cxnSp>
          <p:nvCxnSpPr>
            <p:cNvPr id="78" name="꺾인 연결선 56">
              <a:extLst>
                <a:ext uri="{FF2B5EF4-FFF2-40B4-BE49-F238E27FC236}">
                  <a16:creationId xmlns:a16="http://schemas.microsoft.com/office/drawing/2014/main" id="{E53FC7DC-BB90-5C29-3B70-E550ADDF2D2B}"/>
                </a:ext>
              </a:extLst>
            </p:cNvPr>
            <p:cNvCxnSpPr>
              <a:cxnSpLocks/>
              <a:stCxn id="76" idx="3"/>
              <a:endCxn id="61" idx="2"/>
            </p:cNvCxnSpPr>
            <p:nvPr/>
          </p:nvCxnSpPr>
          <p:spPr bwMode="auto">
            <a:xfrm flipV="1">
              <a:off x="6368656" y="3853202"/>
              <a:ext cx="141616" cy="525878"/>
            </a:xfrm>
            <a:prstGeom prst="bentConnector2">
              <a:avLst/>
            </a:prstGeom>
            <a:noFill/>
            <a:ln w="12700">
              <a:solidFill>
                <a:srgbClr val="A50034"/>
              </a:solidFill>
              <a:round/>
              <a:headEnd/>
              <a:tailEnd type="triangle"/>
            </a:ln>
          </p:spPr>
        </p:cxnSp>
        <p:cxnSp>
          <p:nvCxnSpPr>
            <p:cNvPr id="79" name="꺾인 연결선 56">
              <a:extLst>
                <a:ext uri="{FF2B5EF4-FFF2-40B4-BE49-F238E27FC236}">
                  <a16:creationId xmlns:a16="http://schemas.microsoft.com/office/drawing/2014/main" id="{4FB73705-0ABB-5564-DF50-27861768FD95}"/>
                </a:ext>
              </a:extLst>
            </p:cNvPr>
            <p:cNvCxnSpPr>
              <a:cxnSpLocks/>
              <a:stCxn id="61" idx="3"/>
              <a:endCxn id="64" idx="1"/>
            </p:cNvCxnSpPr>
            <p:nvPr/>
          </p:nvCxnSpPr>
          <p:spPr bwMode="auto">
            <a:xfrm>
              <a:off x="7013192" y="3679768"/>
              <a:ext cx="555656" cy="562115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A50034"/>
              </a:solidFill>
              <a:round/>
              <a:headEnd/>
              <a:tailEnd type="triangle"/>
            </a:ln>
          </p:spPr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FF5EF0D-063B-DEA4-09E8-37CE29D15978}"/>
                </a:ext>
              </a:extLst>
            </p:cNvPr>
            <p:cNvSpPr txBox="1"/>
            <p:nvPr/>
          </p:nvSpPr>
          <p:spPr>
            <a:xfrm>
              <a:off x="6081251" y="4469183"/>
              <a:ext cx="1661420" cy="349693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82550" indent="-82550" latinLnBrk="0">
                <a:buFont typeface="Arial" pitchFamily="34" charset="0"/>
                <a:buChar char="•"/>
              </a:pPr>
              <a:r>
                <a:rPr lang="ko-KR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물류비 손익 분석 결과 반영하여 구매팀 의사결정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41628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7114B-FA76-4614-9878-A53F28E78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0FB9296-3062-64C5-9BDD-2A18B642B00A}"/>
              </a:ext>
            </a:extLst>
          </p:cNvPr>
          <p:cNvSpPr/>
          <p:nvPr/>
        </p:nvSpPr>
        <p:spPr>
          <a:xfrm>
            <a:off x="792343" y="1252711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정의 및 관리 기준</a:t>
            </a:r>
          </a:p>
        </p:txBody>
      </p:sp>
      <p:grpSp>
        <p:nvGrpSpPr>
          <p:cNvPr id="3" name="Group 65">
            <a:extLst>
              <a:ext uri="{FF2B5EF4-FFF2-40B4-BE49-F238E27FC236}">
                <a16:creationId xmlns:a16="http://schemas.microsoft.com/office/drawing/2014/main" id="{75C8C383-DCFC-B073-C4C4-01580DF34BCB}"/>
              </a:ext>
            </a:extLst>
          </p:cNvPr>
          <p:cNvGrpSpPr/>
          <p:nvPr/>
        </p:nvGrpSpPr>
        <p:grpSpPr>
          <a:xfrm>
            <a:off x="263440" y="1301028"/>
            <a:ext cx="452526" cy="452526"/>
            <a:chOff x="1339673" y="3220738"/>
            <a:chExt cx="746760" cy="746760"/>
          </a:xfrm>
        </p:grpSpPr>
        <p:sp>
          <p:nvSpPr>
            <p:cNvPr id="4" name="Oval 66">
              <a:extLst>
                <a:ext uri="{FF2B5EF4-FFF2-40B4-BE49-F238E27FC236}">
                  <a16:creationId xmlns:a16="http://schemas.microsoft.com/office/drawing/2014/main" id="{3EDCF141-56D2-13CA-4ED5-1B2389877FCB}"/>
                </a:ext>
              </a:extLst>
            </p:cNvPr>
            <p:cNvSpPr/>
            <p:nvPr/>
          </p:nvSpPr>
          <p:spPr>
            <a:xfrm>
              <a:off x="1339673" y="3220738"/>
              <a:ext cx="746760" cy="746760"/>
            </a:xfrm>
            <a:prstGeom prst="ellipse">
              <a:avLst/>
            </a:prstGeom>
            <a:solidFill>
              <a:srgbClr val="A50034"/>
            </a:solidFill>
            <a:ln>
              <a:noFill/>
            </a:ln>
            <a:effectLst>
              <a:outerShdw blurRad="342900" dist="292100" dir="5400000" sx="51000" sy="51000" algn="t" rotWithShape="0">
                <a:srgbClr val="BF3651">
                  <a:alpha val="86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pic>
          <p:nvPicPr>
            <p:cNvPr id="5" name="Graphic 67">
              <a:extLst>
                <a:ext uri="{FF2B5EF4-FFF2-40B4-BE49-F238E27FC236}">
                  <a16:creationId xmlns:a16="http://schemas.microsoft.com/office/drawing/2014/main" id="{1769C0D5-E256-0D59-65B1-DB76DB565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501639" y="3382704"/>
              <a:ext cx="422828" cy="422828"/>
            </a:xfrm>
            <a:prstGeom prst="rect">
              <a:avLst/>
            </a:prstGeom>
          </p:spPr>
        </p:pic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AF3D5C4C-5AB8-C726-9AF0-36472520E71D}"/>
              </a:ext>
            </a:extLst>
          </p:cNvPr>
          <p:cNvSpPr/>
          <p:nvPr/>
        </p:nvSpPr>
        <p:spPr>
          <a:xfrm>
            <a:off x="814115" y="1753554"/>
            <a:ext cx="12486816" cy="913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S-MRP </a:t>
            </a:r>
            <a:r>
              <a:rPr lang="ko-KR" altLang="en-US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기준정보</a:t>
            </a:r>
            <a:r>
              <a:rPr lang="en-US" altLang="ko-KR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lang="en-US" altLang="ko-KR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S-MRP 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실행</a:t>
            </a:r>
            <a:r>
              <a:rPr lang="en-US" altLang="ko-KR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보충발주 시뮬레이션</a:t>
            </a:r>
            <a:r>
              <a:rPr lang="en-US" altLang="ko-KR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을 위한 기준이 되는 마스터</a:t>
            </a:r>
            <a:endParaRPr lang="en-US" altLang="ko-KR" sz="2000" dirty="0">
              <a:solidFill>
                <a:srgbClr val="A50034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필수정보 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lang="ko-KR" altLang="en-US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안전재고</a:t>
            </a:r>
            <a:r>
              <a:rPr lang="en-US" altLang="ko-KR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최대재고</a:t>
            </a:r>
            <a:r>
              <a:rPr lang="en-US" altLang="ko-KR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최소발주수량</a:t>
            </a:r>
            <a:r>
              <a:rPr lang="en-US" altLang="ko-KR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입고</a:t>
            </a:r>
            <a:r>
              <a:rPr lang="en-US" altLang="ko-KR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LT,</a:t>
            </a:r>
            <a:r>
              <a:rPr lang="en-US" altLang="ko-KR" sz="176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재고유형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(VMI/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센터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endParaRPr lang="ko-KR" altLang="en-US" sz="176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C155BCF8-985E-981D-9BC2-14205B488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037242"/>
              </p:ext>
            </p:extLst>
          </p:nvPr>
        </p:nvGraphicFramePr>
        <p:xfrm>
          <a:off x="1192853" y="2716992"/>
          <a:ext cx="9748773" cy="2842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1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6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2813"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항목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기준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4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400" b="0" kern="1200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안전재고</a:t>
                      </a:r>
                      <a:endParaRPr lang="en-US" altLang="ko-KR" sz="1400" b="0" kern="1200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-85725" algn="l" latinLnBrk="0"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Wingdings" pitchFamily="2" charset="2"/>
                        <a:buChar char="§"/>
                      </a:pPr>
                      <a:r>
                        <a:rPr lang="ko-KR" altLang="en-US" sz="1400" b="0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최근 </a:t>
                      </a:r>
                      <a:r>
                        <a:rPr lang="en-US" altLang="ko-KR" sz="1400" b="0" u="non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3</a:t>
                      </a:r>
                      <a:r>
                        <a:rPr lang="ko-KR" altLang="en-US" sz="1400" b="0" u="none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개월  </a:t>
                      </a:r>
                      <a:r>
                        <a:rPr lang="en-US" altLang="ko-KR" sz="1400" b="0" u="sng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‘</a:t>
                      </a:r>
                      <a:r>
                        <a:rPr lang="ko-KR" altLang="en-US" sz="1400" b="0" u="sng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일평균  판매 수량</a:t>
                      </a:r>
                      <a:r>
                        <a:rPr lang="en-US" altLang="ko-KR" sz="1400" b="0" u="sng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’</a:t>
                      </a:r>
                      <a:r>
                        <a:rPr lang="ko-KR" altLang="en-US" sz="1400" b="0" u="sng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을</a:t>
                      </a:r>
                      <a:r>
                        <a:rPr lang="ko-KR" altLang="en-US" sz="1400" b="0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고려하여 산정</a:t>
                      </a:r>
                      <a:endParaRPr lang="en-US" altLang="ko-KR" sz="1400" b="0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265113" marR="0" lvl="1" indent="-87313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맑은 고딕" pitchFamily="50" charset="-127"/>
                        <a:buChar char="-"/>
                        <a:tabLst/>
                        <a:defRPr/>
                      </a:pPr>
                      <a:r>
                        <a:rPr lang="ko-KR" altLang="en-US" sz="1400" b="0" baseline="0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  <a:sym typeface="Wingdings" pitchFamily="2" charset="2"/>
                        </a:rPr>
                        <a:t>안전재고 </a:t>
                      </a:r>
                      <a:r>
                        <a:rPr lang="en-US" altLang="ko-KR" sz="1400" b="0" baseline="0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  <a:sym typeface="Wingdings" pitchFamily="2" charset="2"/>
                        </a:rPr>
                        <a:t>= </a:t>
                      </a:r>
                      <a:r>
                        <a:rPr lang="en-US" altLang="ko-KR" sz="1400" b="0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  <a:sym typeface="Wingdings" pitchFamily="2" charset="2"/>
                        </a:rPr>
                        <a:t>(3</a:t>
                      </a:r>
                      <a:r>
                        <a:rPr lang="ko-KR" altLang="en-US" sz="1400" b="0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  <a:sym typeface="Wingdings" pitchFamily="2" charset="2"/>
                        </a:rPr>
                        <a:t>개월 일평균 판매수량</a:t>
                      </a:r>
                      <a:r>
                        <a:rPr lang="en-US" altLang="ko-KR" sz="1400" b="0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  <a:sym typeface="Wingdings" pitchFamily="2" charset="2"/>
                        </a:rPr>
                        <a:t>)</a:t>
                      </a:r>
                      <a:r>
                        <a:rPr lang="en-US" altLang="ko-KR" sz="1400" b="0" baseline="0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  <a:sym typeface="Wingdings" pitchFamily="2" charset="2"/>
                        </a:rPr>
                        <a:t>*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  <a:sym typeface="Wingdings" pitchFamily="2" charset="2"/>
                        </a:rPr>
                        <a:t>24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  <a:sym typeface="Wingdings" pitchFamily="2" charset="2"/>
                        </a:rPr>
                        <a:t>일</a:t>
                      </a:r>
                      <a:endParaRPr lang="en-US" altLang="ko-KR" sz="1400" b="0" baseline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  <a:sym typeface="Wingdings" pitchFamily="2" charset="2"/>
                      </a:endParaRPr>
                    </a:p>
                    <a:p>
                      <a:pPr marL="177800" marR="0" lvl="1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맑은 고딕" pitchFamily="50" charset="-127"/>
                        <a:buNone/>
                        <a:tabLst/>
                        <a:defRPr/>
                      </a:pPr>
                      <a:r>
                        <a:rPr lang="en-US" altLang="ko-KR" sz="1400" b="0" baseline="0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  <a:sym typeface="Wingdings" pitchFamily="2" charset="2"/>
                        </a:rPr>
                        <a:t>※</a:t>
                      </a:r>
                      <a:r>
                        <a:rPr lang="ko-KR" altLang="en-US" sz="1400" b="0" baseline="0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  <a:sym typeface="Wingdings" pitchFamily="2" charset="2"/>
                        </a:rPr>
                        <a:t>일평균 판매수량은 </a:t>
                      </a:r>
                      <a:r>
                        <a:rPr lang="en-US" altLang="ko-KR" sz="1400" b="0" baseline="0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  <a:sym typeface="Wingdings" pitchFamily="2" charset="2"/>
                        </a:rPr>
                        <a:t>W/D </a:t>
                      </a:r>
                      <a:r>
                        <a:rPr lang="ko-KR" altLang="en-US" sz="1400" b="0" baseline="0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  <a:sym typeface="Wingdings" pitchFamily="2" charset="2"/>
                        </a:rPr>
                        <a:t>기준으로 </a:t>
                      </a:r>
                      <a:r>
                        <a:rPr lang="en-US" altLang="ko-KR" sz="1400" b="0" baseline="0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  <a:sym typeface="Wingdings" pitchFamily="2" charset="2"/>
                        </a:rPr>
                        <a:t>24</a:t>
                      </a:r>
                      <a:r>
                        <a:rPr lang="ko-KR" altLang="en-US" sz="1400" b="0" baseline="0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  <a:sym typeface="Wingdings" pitchFamily="2" charset="2"/>
                        </a:rPr>
                        <a:t>일로 계산</a:t>
                      </a:r>
                      <a:endParaRPr lang="en-US" altLang="ko-KR" sz="1400" b="0" baseline="0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  <a:sym typeface="Wingdings" pitchFamily="2" charset="2"/>
                      </a:endParaRPr>
                    </a:p>
                  </a:txBody>
                  <a:tcPr marL="108000" marR="36000" marT="36000" marB="360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2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400" b="0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최대 재고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indent="-85725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ko-KR" altLang="en-US" sz="1400" b="0" baseline="0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일정 기간 동안의 고객 주문에 대응할 수 있는 재고 수준 </a:t>
                      </a:r>
                      <a:endParaRPr lang="en-US" altLang="ko-KR" sz="1400" b="0" baseline="0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400" b="0" baseline="0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- (</a:t>
                      </a:r>
                      <a:r>
                        <a:rPr lang="ko-KR" altLang="en-US" sz="1400" b="0" baseline="0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권장</a:t>
                      </a:r>
                      <a:r>
                        <a:rPr lang="en-US" altLang="ko-KR" sz="1400" b="0" baseline="0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 </a:t>
                      </a:r>
                      <a:r>
                        <a:rPr lang="ko-KR" altLang="en-US" sz="1400" b="0" baseline="0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최대 재고 </a:t>
                      </a:r>
                      <a:r>
                        <a:rPr lang="en-US" altLang="ko-KR" sz="1400" b="0" baseline="0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= </a:t>
                      </a:r>
                      <a:r>
                        <a:rPr lang="ko-KR" altLang="en-US" sz="1400" b="0" baseline="0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안전재고 </a:t>
                      </a:r>
                      <a:r>
                        <a:rPr lang="en-US" altLang="ko-KR" sz="1400" b="0" baseline="0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X 2</a:t>
                      </a:r>
                      <a:r>
                        <a:rPr lang="en-US" altLang="ko-KR" sz="1400" b="0" baseline="0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  <a:sym typeface="Wingdings" pitchFamily="2" charset="2"/>
                        </a:rPr>
                        <a:t>        </a:t>
                      </a:r>
                      <a:endParaRPr lang="en-US" altLang="ko-KR" sz="1400" b="0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  <a:sym typeface="Wingdings" pitchFamily="2" charset="2"/>
                      </a:endParaRPr>
                    </a:p>
                  </a:txBody>
                  <a:tcPr marL="108000" marR="36000" marT="36000" marB="360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2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400" b="0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배수주문수량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-85725" algn="l" latinLnBrk="0"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Wingdings" pitchFamily="2" charset="2"/>
                        <a:buChar char="§"/>
                      </a:pPr>
                      <a:r>
                        <a:rPr lang="ko-KR" altLang="en-US" sz="1400" b="0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협력사로 보충 발주하기 위한 발주 수량 단위로 협력사와의 협의에 의함  </a:t>
                      </a:r>
                      <a:endParaRPr lang="en-US" altLang="ko-KR" sz="1400" b="0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0" indent="0" algn="l" latinLnBrk="0"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Wingdings" pitchFamily="2" charset="2"/>
                        <a:buNone/>
                      </a:pPr>
                      <a:r>
                        <a:rPr lang="en-US" altLang="ko-KR" sz="1400" b="0" baseline="0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※ </a:t>
                      </a:r>
                      <a:r>
                        <a:rPr lang="ko-KR" altLang="en-US" sz="1400" b="0" baseline="0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제조사 출고 기준의 </a:t>
                      </a:r>
                      <a:r>
                        <a:rPr lang="en-US" altLang="ko-KR" sz="1400" b="0" baseline="0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BOX </a:t>
                      </a:r>
                      <a:r>
                        <a:rPr lang="ko-KR" altLang="en-US" sz="1400" b="0" baseline="0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혹은 </a:t>
                      </a:r>
                      <a:r>
                        <a:rPr lang="en-US" altLang="ko-KR" sz="1400" b="0" baseline="0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PLT</a:t>
                      </a:r>
                      <a:r>
                        <a:rPr lang="ko-KR" altLang="en-US" sz="1400" b="0" baseline="0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수량 기준으로 협의 </a:t>
                      </a:r>
                      <a:endParaRPr lang="en-US" altLang="ko-KR" sz="1400" b="0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108000" marR="36000" marT="36000" marB="360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0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400" b="0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입고 </a:t>
                      </a:r>
                      <a:r>
                        <a:rPr lang="en-US" altLang="ko-KR" sz="1400" b="0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LT</a:t>
                      </a:r>
                      <a:endParaRPr lang="ko-KR" altLang="en-US" sz="1400" b="0" dirty="0">
                        <a:solidFill>
                          <a:srgbClr val="40404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-85725" algn="l" latinLnBrk="0"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Wingdings" pitchFamily="2" charset="2"/>
                        <a:buChar char="§"/>
                      </a:pPr>
                      <a:r>
                        <a:rPr lang="ko-KR" altLang="en-US" sz="1400" b="0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보충 발주</a:t>
                      </a:r>
                      <a:r>
                        <a:rPr lang="ko-KR" altLang="en-US" sz="1400" b="0" baseline="0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진행 시 소요되는 </a:t>
                      </a:r>
                      <a:r>
                        <a:rPr lang="en-US" altLang="ko-KR" sz="1400" b="0" baseline="0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LT</a:t>
                      </a:r>
                      <a:r>
                        <a:rPr lang="ko-KR" altLang="en-US" sz="1400" b="0" baseline="0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로</a:t>
                      </a:r>
                      <a:r>
                        <a:rPr lang="ko-KR" altLang="en-US" sz="1400" b="0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협력사와의 협의에 의함  </a:t>
                      </a:r>
                      <a:r>
                        <a:rPr lang="en-US" altLang="ko-KR" sz="1400" b="0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400" b="0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협력사 → </a:t>
                      </a:r>
                      <a:r>
                        <a:rPr lang="en-US" altLang="ko-KR" sz="1400" b="0" dirty="0">
                          <a:solidFill>
                            <a:srgbClr val="40404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Hub)</a:t>
                      </a:r>
                    </a:p>
                  </a:txBody>
                  <a:tcPr marL="108000" marR="36000" marT="36000" marB="360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 Box 1054">
            <a:extLst>
              <a:ext uri="{FF2B5EF4-FFF2-40B4-BE49-F238E27FC236}">
                <a16:creationId xmlns:a16="http://schemas.microsoft.com/office/drawing/2014/main" id="{0F5273A6-481F-B336-73A8-BA0C46C53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2853" y="5440969"/>
            <a:ext cx="8212036" cy="403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Arial" charset="0"/>
                <a:ea typeface="바탕체" pitchFamily="17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Arial" charset="0"/>
                <a:ea typeface="바탕체" pitchFamily="17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Arial" charset="0"/>
                <a:ea typeface="바탕체" pitchFamily="17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Arial" charset="0"/>
                <a:ea typeface="바탕체" pitchFamily="17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Arial" charset="0"/>
                <a:ea typeface="바탕체" pitchFamily="17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바탕체" pitchFamily="17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바탕체" pitchFamily="17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바탕체" pitchFamily="17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바탕체" pitchFamily="17" charset="-127"/>
              </a:defRPr>
            </a:lvl9pPr>
          </a:lstStyle>
          <a:p>
            <a:pPr eaLnBrk="1" fontAlgn="base" hangingPunct="1">
              <a:lnSpc>
                <a:spcPct val="200000"/>
              </a:lnSpc>
              <a:spcBef>
                <a:spcPct val="50000"/>
              </a:spcBef>
              <a:spcAft>
                <a:spcPct val="0"/>
              </a:spcAft>
            </a:pPr>
            <a:r>
              <a:rPr lang="ko-KR" altLang="en-US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★ 관리기준 </a:t>
            </a:r>
            <a:r>
              <a:rPr lang="en-US" altLang="ko-KR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lang="ko-KR" altLang="en-US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분기별 </a:t>
            </a:r>
            <a:r>
              <a:rPr lang="en-US" altLang="ko-KR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1</a:t>
            </a:r>
            <a:r>
              <a:rPr lang="ko-KR" altLang="en-US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회</a:t>
            </a:r>
            <a:r>
              <a:rPr lang="en-US" altLang="ko-KR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en-US" altLang="ko-KR" sz="12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S-MRP </a:t>
            </a:r>
            <a:r>
              <a:rPr lang="ko-KR" altLang="en-US" sz="12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재고담당자</a:t>
            </a:r>
            <a:r>
              <a:rPr lang="ko-KR" altLang="en-US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가 </a:t>
            </a:r>
            <a:r>
              <a:rPr lang="en-US" altLang="ko-KR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S-MRP </a:t>
            </a:r>
            <a:r>
              <a:rPr lang="ko-KR" altLang="en-US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기준정보를 검토하여 </a:t>
            </a:r>
            <a:r>
              <a:rPr lang="en-US" altLang="ko-KR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S-MRP </a:t>
            </a:r>
            <a:r>
              <a:rPr lang="ko-KR" altLang="en-US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정보 업데이트 진행 </a:t>
            </a:r>
            <a:endParaRPr lang="en-US" altLang="ko-KR" sz="1200" dirty="0">
              <a:solidFill>
                <a:srgbClr val="A50034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BD2855CF-2052-E258-5F09-913D9F002035}"/>
              </a:ext>
            </a:extLst>
          </p:cNvPr>
          <p:cNvGrpSpPr/>
          <p:nvPr/>
        </p:nvGrpSpPr>
        <p:grpSpPr>
          <a:xfrm>
            <a:off x="1116998" y="5926963"/>
            <a:ext cx="10489647" cy="1080876"/>
            <a:chOff x="923933" y="6170766"/>
            <a:chExt cx="10489647" cy="1080876"/>
          </a:xfrm>
        </p:grpSpPr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0ABEE1AC-735B-AED8-1444-D453C8AD9EB4}"/>
                </a:ext>
              </a:extLst>
            </p:cNvPr>
            <p:cNvSpPr/>
            <p:nvPr/>
          </p:nvSpPr>
          <p:spPr>
            <a:xfrm>
              <a:off x="1005818" y="6170766"/>
              <a:ext cx="1239270" cy="834655"/>
            </a:xfrm>
            <a:prstGeom prst="roundRect">
              <a:avLst>
                <a:gd name="adj" fmla="val 0"/>
              </a:avLst>
            </a:prstGeom>
            <a:solidFill>
              <a:srgbClr val="FDEAEC"/>
            </a:solidFill>
            <a:ln w="12700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6912D3E-D888-F670-7C7D-9455F73DCC0A}"/>
                </a:ext>
              </a:extLst>
            </p:cNvPr>
            <p:cNvSpPr txBox="1"/>
            <p:nvPr/>
          </p:nvSpPr>
          <p:spPr>
            <a:xfrm>
              <a:off x="923933" y="6360100"/>
              <a:ext cx="1395960" cy="51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S-MRP </a:t>
              </a:r>
              <a:r>
                <a:rPr lang="ko-KR" altLang="en-US" sz="12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재고담당자</a:t>
              </a:r>
              <a:endParaRPr lang="en-US" altLang="ko-KR" sz="12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>
                <a:lnSpc>
                  <a:spcPct val="120000"/>
                </a:lnSpc>
              </a:pPr>
              <a:r>
                <a:rPr lang="ko-KR" altLang="en-US" sz="12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결정 </a:t>
              </a:r>
              <a:r>
                <a:rPr lang="en-US" altLang="ko-KR" sz="12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Logic</a:t>
              </a:r>
              <a:endParaRPr lang="en-US" sz="12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8B32F51-37ED-9784-BF21-2AB57DA2EAFA}"/>
                </a:ext>
              </a:extLst>
            </p:cNvPr>
            <p:cNvSpPr txBox="1"/>
            <p:nvPr/>
          </p:nvSpPr>
          <p:spPr>
            <a:xfrm>
              <a:off x="7392864" y="7005421"/>
              <a:ext cx="40207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algn="ctr">
                <a:defRPr sz="1000">
                  <a:latin typeface="Arial Narrow" panose="020B0606020202030204" pitchFamily="34" charset="0"/>
                </a:defRPr>
              </a:lvl1pPr>
            </a:lstStyle>
            <a:p>
              <a:pPr algn="l"/>
              <a:r>
                <a:rPr lang="en-US" altLang="ko-KR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※</a:t>
              </a:r>
              <a:r>
                <a:rPr lang="ko-KR" altLang="en-US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운영 효율화 관점에서 재고담당자 변경</a:t>
              </a:r>
              <a:r>
                <a:rPr lang="en-US" altLang="ko-KR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ko-KR" altLang="en-US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필요 시</a:t>
              </a:r>
              <a:r>
                <a:rPr lang="en-US" altLang="ko-KR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</a:t>
              </a:r>
              <a:r>
                <a:rPr lang="ko-KR" altLang="en-US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발주관리팀 문의</a:t>
              </a:r>
              <a:endParaRPr lang="en-US" altLang="ko-KR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7E2B721C-9AA4-703A-164A-F32C9E1D94BF}"/>
                </a:ext>
              </a:extLst>
            </p:cNvPr>
            <p:cNvSpPr/>
            <p:nvPr/>
          </p:nvSpPr>
          <p:spPr>
            <a:xfrm>
              <a:off x="2308590" y="6180671"/>
              <a:ext cx="8439971" cy="824752"/>
            </a:xfrm>
            <a:prstGeom prst="rect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6" name="화살표: 오각형 15">
              <a:extLst>
                <a:ext uri="{FF2B5EF4-FFF2-40B4-BE49-F238E27FC236}">
                  <a16:creationId xmlns:a16="http://schemas.microsoft.com/office/drawing/2014/main" id="{F3A4C9F5-0128-D585-FA35-87CB6DFAB76B}"/>
                </a:ext>
              </a:extLst>
            </p:cNvPr>
            <p:cNvSpPr/>
            <p:nvPr/>
          </p:nvSpPr>
          <p:spPr>
            <a:xfrm>
              <a:off x="2621975" y="6350358"/>
              <a:ext cx="2576749" cy="254076"/>
            </a:xfrm>
            <a:prstGeom prst="homePlat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lang="en-US" altLang="ko-KR" sz="105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   </a:t>
              </a:r>
              <a:r>
                <a:rPr lang="ko-KR" altLang="en-US" sz="105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상세분류</a:t>
              </a:r>
              <a:r>
                <a:rPr lang="en-US" altLang="ko-KR" sz="105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ko-KR" altLang="en-US" sz="105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담당자 </a:t>
              </a:r>
              <a:endParaRPr lang="en-US" altLang="ko-KR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7" name="화살표: 오각형 16">
              <a:extLst>
                <a:ext uri="{FF2B5EF4-FFF2-40B4-BE49-F238E27FC236}">
                  <a16:creationId xmlns:a16="http://schemas.microsoft.com/office/drawing/2014/main" id="{100E5A65-E9FF-023C-FF0E-6A8E72E0CC72}"/>
                </a:ext>
              </a:extLst>
            </p:cNvPr>
            <p:cNvSpPr/>
            <p:nvPr/>
          </p:nvSpPr>
          <p:spPr>
            <a:xfrm>
              <a:off x="5355284" y="6677236"/>
              <a:ext cx="2712424" cy="254076"/>
            </a:xfrm>
            <a:prstGeom prst="homePlat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5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    최초운영단위</a:t>
              </a:r>
              <a:r>
                <a:rPr lang="en-US" altLang="ko-KR" sz="105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&amp;</a:t>
              </a:r>
              <a:r>
                <a:rPr lang="ko-KR" altLang="en-US" sz="105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상세분류 담당자</a:t>
              </a:r>
              <a:endParaRPr lang="en-US" sz="1050" baseline="500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7641F5E6-7BAD-B7DE-8A4A-AFB7844759DF}"/>
                </a:ext>
              </a:extLst>
            </p:cNvPr>
            <p:cNvSpPr/>
            <p:nvPr/>
          </p:nvSpPr>
          <p:spPr>
            <a:xfrm>
              <a:off x="5198724" y="6570417"/>
              <a:ext cx="666111" cy="162140"/>
            </a:xfrm>
            <a:prstGeom prst="rect">
              <a:avLst/>
            </a:prstGeom>
            <a:solidFill>
              <a:srgbClr val="A50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2</a:t>
              </a:r>
              <a:r>
                <a:rPr lang="ko-KR" altLang="en-US" sz="9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순위</a:t>
              </a:r>
              <a:endParaRPr lang="en-US" sz="9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8FCDAE53-4A19-EC52-9666-8D9AD100A4F0}"/>
                </a:ext>
              </a:extLst>
            </p:cNvPr>
            <p:cNvSpPr/>
            <p:nvPr/>
          </p:nvSpPr>
          <p:spPr>
            <a:xfrm>
              <a:off x="2427823" y="6241478"/>
              <a:ext cx="616750" cy="144565"/>
            </a:xfrm>
            <a:prstGeom prst="rect">
              <a:avLst/>
            </a:prstGeom>
            <a:solidFill>
              <a:srgbClr val="A50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1</a:t>
              </a:r>
              <a:r>
                <a:rPr lang="ko-KR" altLang="en-US" sz="9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순위</a:t>
              </a:r>
              <a:endParaRPr lang="en-US" sz="9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11339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10827-5688-47D4-ACBA-708B9B0DF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1819CC1-A272-85C3-723E-A43BE711A6AC}"/>
              </a:ext>
            </a:extLst>
          </p:cNvPr>
          <p:cNvSpPr/>
          <p:nvPr/>
        </p:nvSpPr>
        <p:spPr>
          <a:xfrm>
            <a:off x="792343" y="1252711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S-MRP </a:t>
            </a: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기준정보 산출 </a:t>
            </a:r>
            <a:r>
              <a: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Logic</a:t>
            </a:r>
          </a:p>
        </p:txBody>
      </p:sp>
      <p:grpSp>
        <p:nvGrpSpPr>
          <p:cNvPr id="3" name="Group 65">
            <a:extLst>
              <a:ext uri="{FF2B5EF4-FFF2-40B4-BE49-F238E27FC236}">
                <a16:creationId xmlns:a16="http://schemas.microsoft.com/office/drawing/2014/main" id="{37E41632-C6D8-1478-2209-429DFE960C49}"/>
              </a:ext>
            </a:extLst>
          </p:cNvPr>
          <p:cNvGrpSpPr/>
          <p:nvPr/>
        </p:nvGrpSpPr>
        <p:grpSpPr>
          <a:xfrm>
            <a:off x="263440" y="1301028"/>
            <a:ext cx="452526" cy="452526"/>
            <a:chOff x="1339673" y="3220738"/>
            <a:chExt cx="746760" cy="746760"/>
          </a:xfrm>
        </p:grpSpPr>
        <p:sp>
          <p:nvSpPr>
            <p:cNvPr id="4" name="Oval 66">
              <a:extLst>
                <a:ext uri="{FF2B5EF4-FFF2-40B4-BE49-F238E27FC236}">
                  <a16:creationId xmlns:a16="http://schemas.microsoft.com/office/drawing/2014/main" id="{7F98CEDF-2A7B-B166-949D-B6AAD773844C}"/>
                </a:ext>
              </a:extLst>
            </p:cNvPr>
            <p:cNvSpPr/>
            <p:nvPr/>
          </p:nvSpPr>
          <p:spPr>
            <a:xfrm>
              <a:off x="1339673" y="3220738"/>
              <a:ext cx="746760" cy="746760"/>
            </a:xfrm>
            <a:prstGeom prst="ellipse">
              <a:avLst/>
            </a:prstGeom>
            <a:solidFill>
              <a:srgbClr val="A50034"/>
            </a:solidFill>
            <a:ln>
              <a:noFill/>
            </a:ln>
            <a:effectLst>
              <a:outerShdw blurRad="342900" dist="292100" dir="5400000" sx="51000" sy="51000" algn="t" rotWithShape="0">
                <a:srgbClr val="BF3651">
                  <a:alpha val="86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pic>
          <p:nvPicPr>
            <p:cNvPr id="5" name="Graphic 67">
              <a:extLst>
                <a:ext uri="{FF2B5EF4-FFF2-40B4-BE49-F238E27FC236}">
                  <a16:creationId xmlns:a16="http://schemas.microsoft.com/office/drawing/2014/main" id="{5E6D2881-40F0-279F-2233-098B9633B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501639" y="3382704"/>
              <a:ext cx="422828" cy="422828"/>
            </a:xfrm>
            <a:prstGeom prst="rect">
              <a:avLst/>
            </a:prstGeom>
          </p:spPr>
        </p:pic>
      </p:grpSp>
      <p:sp>
        <p:nvSpPr>
          <p:cNvPr id="6" name="직사각형 5">
            <a:extLst>
              <a:ext uri="{FF2B5EF4-FFF2-40B4-BE49-F238E27FC236}">
                <a16:creationId xmlns:a16="http://schemas.microsoft.com/office/drawing/2014/main" id="{0F26F483-F2CA-B44A-FEC5-6FF2C40710AF}"/>
              </a:ext>
            </a:extLst>
          </p:cNvPr>
          <p:cNvSpPr/>
          <p:nvPr/>
        </p:nvSpPr>
        <p:spPr>
          <a:xfrm>
            <a:off x="814115" y="1753554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S-MRP 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기준정보를 바탕으로 </a:t>
            </a:r>
            <a:r>
              <a:rPr lang="ko-KR" altLang="en-US" sz="20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재주문점</a:t>
            </a:r>
            <a:r>
              <a:rPr lang="en-US" altLang="ko-KR" sz="20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20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최적발주일</a:t>
            </a:r>
            <a:r>
              <a:rPr lang="en-US" altLang="ko-KR" sz="20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20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재고상태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가 산출 </a:t>
            </a:r>
            <a:r>
              <a:rPr lang="en-US" altLang="ko-KR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Logic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에 의해 자동 업데이트 됨</a:t>
            </a: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D8AA9C45-B8AF-E818-B5B2-F5943D4A2C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970836"/>
              </p:ext>
            </p:extLst>
          </p:nvPr>
        </p:nvGraphicFramePr>
        <p:xfrm>
          <a:off x="904193" y="2462213"/>
          <a:ext cx="11684680" cy="8979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4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4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4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4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46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93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949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346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346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346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8346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480864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4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상품</a:t>
                      </a:r>
                      <a:r>
                        <a:rPr lang="en-US" sz="14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ID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037" marR="8037" marT="803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4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상품명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037" marR="8037" marT="803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4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협력사명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037" marR="8037" marT="803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4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안전재고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037" marR="8037" marT="803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4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최대재고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037" marR="8037" marT="803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HUB</a:t>
                      </a:r>
                      <a:r>
                        <a:rPr lang="ko-KR" altLang="en-US" sz="14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재고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037" marR="8037" marT="803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4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판매가능</a:t>
                      </a:r>
                      <a:endParaRPr lang="en-US" altLang="ko-KR" sz="1400" b="0" u="none" strike="noStrike" dirty="0"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rtl="0" fontAlgn="ctr"/>
                      <a:r>
                        <a:rPr lang="ko-KR" altLang="en-US" sz="14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재고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037" marR="8037" marT="803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4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배수단위</a:t>
                      </a:r>
                      <a:endParaRPr lang="en-US" altLang="ko-KR" sz="1400" b="0" u="none" strike="noStrike" dirty="0"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rtl="0" fontAlgn="ctr"/>
                      <a:r>
                        <a:rPr lang="ko-KR" altLang="en-US" sz="14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수량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037" marR="8037" marT="803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4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입고 </a:t>
                      </a:r>
                      <a:r>
                        <a:rPr lang="en-US" sz="14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LT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037" marR="8037" marT="803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4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일평균</a:t>
                      </a:r>
                      <a:br>
                        <a:rPr lang="ko-KR" altLang="en-US" sz="14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</a:br>
                      <a:r>
                        <a:rPr lang="ko-KR" altLang="en-US" sz="14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판매수량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037" marR="8037" marT="803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4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재주문점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037" marR="8037" marT="8037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4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최적</a:t>
                      </a:r>
                      <a:endParaRPr lang="en-US" altLang="ko-KR" sz="1400" b="0" u="none" strike="noStrike" dirty="0"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rtl="0" fontAlgn="ctr"/>
                      <a:r>
                        <a:rPr lang="ko-KR" altLang="en-US" sz="14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발주일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037" marR="8037" marT="8037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4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보충수량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037" marR="8037" marT="8037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4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재고상태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037" marR="8037" marT="8037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1562403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037" marR="8037" marT="8037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PVC</a:t>
                      </a:r>
                      <a:r>
                        <a:rPr lang="ko-KR" altLang="en-US" sz="14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장갑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037" marR="8037" marT="803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4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블루텍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037" marR="8037" marT="803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3,200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037" marR="8037" marT="803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6,400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037" marR="8037" marT="803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9,500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037" marR="8037" marT="803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5,200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037" marR="8037" marT="803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50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037" marR="8037" marT="803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3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037" marR="8037" marT="803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1,040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037" marR="8037" marT="803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6,320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037" marR="8037" marT="8037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5</a:t>
                      </a:r>
                      <a:r>
                        <a:rPr lang="ko-KR" altLang="en-US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월 </a:t>
                      </a:r>
                      <a:r>
                        <a:rPr lang="en-US" altLang="ko-KR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22</a:t>
                      </a:r>
                      <a:r>
                        <a:rPr lang="ko-KR" altLang="en-US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일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037" marR="8037" marT="8037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1,200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037" marR="8037" marT="8037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400" b="0" u="none" strike="noStrik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적정발주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037" marR="8037" marT="8037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Oval 5">
            <a:extLst>
              <a:ext uri="{FF2B5EF4-FFF2-40B4-BE49-F238E27FC236}">
                <a16:creationId xmlns:a16="http://schemas.microsoft.com/office/drawing/2014/main" id="{1A2FB6DD-EE34-853B-09A6-C456FE80B8B7}"/>
              </a:ext>
            </a:extLst>
          </p:cNvPr>
          <p:cNvSpPr/>
          <p:nvPr/>
        </p:nvSpPr>
        <p:spPr bwMode="gray">
          <a:xfrm>
            <a:off x="9142739" y="2322900"/>
            <a:ext cx="278302" cy="287771"/>
          </a:xfrm>
          <a:prstGeom prst="ellipse">
            <a:avLst/>
          </a:prstGeom>
          <a:solidFill>
            <a:srgbClr val="A50034"/>
          </a:solidFill>
          <a:ln w="28575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787481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1</a:t>
            </a:r>
            <a:endParaRPr kumimoji="0" lang="ko-KR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2" name="Oval 5">
            <a:extLst>
              <a:ext uri="{FF2B5EF4-FFF2-40B4-BE49-F238E27FC236}">
                <a16:creationId xmlns:a16="http://schemas.microsoft.com/office/drawing/2014/main" id="{D04B4226-1436-3C1F-97DC-0CD65F11DC76}"/>
              </a:ext>
            </a:extLst>
          </p:cNvPr>
          <p:cNvSpPr/>
          <p:nvPr/>
        </p:nvSpPr>
        <p:spPr bwMode="gray">
          <a:xfrm>
            <a:off x="9976871" y="2322900"/>
            <a:ext cx="278302" cy="287771"/>
          </a:xfrm>
          <a:prstGeom prst="ellipse">
            <a:avLst/>
          </a:prstGeom>
          <a:solidFill>
            <a:srgbClr val="A50034"/>
          </a:solidFill>
          <a:ln w="28575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787481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</a:t>
            </a:r>
            <a:endParaRPr kumimoji="0" lang="ko-KR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3" name="Oval 5">
            <a:extLst>
              <a:ext uri="{FF2B5EF4-FFF2-40B4-BE49-F238E27FC236}">
                <a16:creationId xmlns:a16="http://schemas.microsoft.com/office/drawing/2014/main" id="{C5083171-0967-308A-6213-3873A290023F}"/>
              </a:ext>
            </a:extLst>
          </p:cNvPr>
          <p:cNvSpPr/>
          <p:nvPr/>
        </p:nvSpPr>
        <p:spPr bwMode="gray">
          <a:xfrm>
            <a:off x="11693146" y="2322900"/>
            <a:ext cx="278302" cy="287771"/>
          </a:xfrm>
          <a:prstGeom prst="ellipse">
            <a:avLst/>
          </a:prstGeom>
          <a:solidFill>
            <a:srgbClr val="A50034"/>
          </a:solidFill>
          <a:ln w="28575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787481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lang="en-US" altLang="ko-KR" sz="1600" b="1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3</a:t>
            </a:r>
            <a:endParaRPr kumimoji="0" lang="ko-KR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502576FB-CC8C-DE22-3087-2023CE4EC1D8}"/>
              </a:ext>
            </a:extLst>
          </p:cNvPr>
          <p:cNvGrpSpPr/>
          <p:nvPr/>
        </p:nvGrpSpPr>
        <p:grpSpPr>
          <a:xfrm>
            <a:off x="950783" y="3959353"/>
            <a:ext cx="11599813" cy="2944517"/>
            <a:chOff x="950783" y="3988362"/>
            <a:chExt cx="11599813" cy="2886498"/>
          </a:xfrm>
        </p:grpSpPr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470EC24E-E6AA-5444-5815-883D2BB58EEA}"/>
                </a:ext>
              </a:extLst>
            </p:cNvPr>
            <p:cNvGrpSpPr/>
            <p:nvPr/>
          </p:nvGrpSpPr>
          <p:grpSpPr>
            <a:xfrm>
              <a:off x="2546186" y="4092248"/>
              <a:ext cx="6468672" cy="2782612"/>
              <a:chOff x="2596986" y="4193848"/>
              <a:chExt cx="6468672" cy="2782612"/>
            </a:xfrm>
          </p:grpSpPr>
          <p:sp>
            <p:nvSpPr>
              <p:cNvPr id="24" name="Text Box 1054">
                <a:extLst>
                  <a:ext uri="{FF2B5EF4-FFF2-40B4-BE49-F238E27FC236}">
                    <a16:creationId xmlns:a16="http://schemas.microsoft.com/office/drawing/2014/main" id="{0EE85E68-1E13-A464-C315-F08B40ED6F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6986" y="4193848"/>
                <a:ext cx="593305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1000">
                    <a:solidFill>
                      <a:schemeClr val="tx1"/>
                    </a:solidFill>
                    <a:latin typeface="Arial" charset="0"/>
                    <a:ea typeface="바탕체" pitchFamily="17" charset="-127"/>
                  </a:defRPr>
                </a:lvl1pPr>
                <a:lvl2pPr marL="742950" indent="-285750" eaLnBrk="0" hangingPunct="0">
                  <a:defRPr kumimoji="1" sz="1000">
                    <a:solidFill>
                      <a:schemeClr val="tx1"/>
                    </a:solidFill>
                    <a:latin typeface="Arial" charset="0"/>
                    <a:ea typeface="바탕체" pitchFamily="17" charset="-127"/>
                  </a:defRPr>
                </a:lvl2pPr>
                <a:lvl3pPr marL="1143000" indent="-228600" eaLnBrk="0" hangingPunct="0">
                  <a:defRPr kumimoji="1" sz="1000">
                    <a:solidFill>
                      <a:schemeClr val="tx1"/>
                    </a:solidFill>
                    <a:latin typeface="Arial" charset="0"/>
                    <a:ea typeface="바탕체" pitchFamily="17" charset="-127"/>
                  </a:defRPr>
                </a:lvl3pPr>
                <a:lvl4pPr marL="1600200" indent="-228600" eaLnBrk="0" hangingPunct="0">
                  <a:defRPr kumimoji="1" sz="1000">
                    <a:solidFill>
                      <a:schemeClr val="tx1"/>
                    </a:solidFill>
                    <a:latin typeface="Arial" charset="0"/>
                    <a:ea typeface="바탕체" pitchFamily="17" charset="-127"/>
                  </a:defRPr>
                </a:lvl4pPr>
                <a:lvl5pPr marL="2057400" indent="-228600" eaLnBrk="0" hangingPunct="0">
                  <a:defRPr kumimoji="1" sz="1000">
                    <a:solidFill>
                      <a:schemeClr val="tx1"/>
                    </a:solidFill>
                    <a:latin typeface="Arial" charset="0"/>
                    <a:ea typeface="바탕체" pitchFamily="17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000">
                    <a:solidFill>
                      <a:schemeClr val="tx1"/>
                    </a:solidFill>
                    <a:latin typeface="Arial" charset="0"/>
                    <a:ea typeface="바탕체" pitchFamily="17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000">
                    <a:solidFill>
                      <a:schemeClr val="tx1"/>
                    </a:solidFill>
                    <a:latin typeface="Arial" charset="0"/>
                    <a:ea typeface="바탕체" pitchFamily="17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000">
                    <a:solidFill>
                      <a:schemeClr val="tx1"/>
                    </a:solidFill>
                    <a:latin typeface="Arial" charset="0"/>
                    <a:ea typeface="바탕체" pitchFamily="17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000">
                    <a:solidFill>
                      <a:schemeClr val="tx1"/>
                    </a:solidFill>
                    <a:latin typeface="Arial" charset="0"/>
                    <a:ea typeface="바탕체" pitchFamily="17" charset="-127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ko-KR" altLang="en-US" sz="1400" u="sng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①</a:t>
                </a:r>
                <a:r>
                  <a:rPr lang="en-US" altLang="ko-KR" sz="1400" u="sng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 </a:t>
                </a:r>
                <a:r>
                  <a:rPr lang="ko-KR" altLang="en-US" sz="1400" u="sng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재주문점</a:t>
                </a:r>
                <a:r>
                  <a:rPr lang="en-US" altLang="ko-KR" sz="1400" u="sng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(R.O.P)</a:t>
                </a:r>
                <a:r>
                  <a:rPr lang="ko-KR" altLang="en-US" sz="1400" u="sng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 </a:t>
                </a:r>
                <a:r>
                  <a:rPr lang="en-US" altLang="ko-KR" sz="1400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= </a:t>
                </a:r>
                <a:r>
                  <a:rPr lang="ko-KR" altLang="en-US" sz="1400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안전재고 </a:t>
                </a:r>
                <a:r>
                  <a:rPr lang="en-US" altLang="ko-KR" sz="1400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+ ( </a:t>
                </a:r>
                <a:r>
                  <a:rPr lang="ko-KR" altLang="en-US" sz="1400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일평균 판매수량 </a:t>
                </a:r>
                <a:r>
                  <a:rPr lang="en-US" altLang="ko-KR" sz="1400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* </a:t>
                </a:r>
                <a:r>
                  <a:rPr lang="ko-KR" altLang="en-US" sz="1400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입고</a:t>
                </a:r>
                <a:r>
                  <a:rPr lang="en-US" altLang="ko-KR" sz="1400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LT ) </a:t>
                </a:r>
              </a:p>
            </p:txBody>
          </p:sp>
          <p:sp>
            <p:nvSpPr>
              <p:cNvPr id="25" name="Text Box 1054">
                <a:extLst>
                  <a:ext uri="{FF2B5EF4-FFF2-40B4-BE49-F238E27FC236}">
                    <a16:creationId xmlns:a16="http://schemas.microsoft.com/office/drawing/2014/main" id="{803C0B66-5446-AC80-85CA-A472B4581D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6986" y="4779267"/>
                <a:ext cx="474920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1000">
                    <a:solidFill>
                      <a:schemeClr val="tx1"/>
                    </a:solidFill>
                    <a:latin typeface="Arial" charset="0"/>
                    <a:ea typeface="바탕체" pitchFamily="17" charset="-127"/>
                  </a:defRPr>
                </a:lvl1pPr>
                <a:lvl2pPr marL="742950" indent="-285750" eaLnBrk="0" hangingPunct="0">
                  <a:defRPr kumimoji="1" sz="1000">
                    <a:solidFill>
                      <a:schemeClr val="tx1"/>
                    </a:solidFill>
                    <a:latin typeface="Arial" charset="0"/>
                    <a:ea typeface="바탕체" pitchFamily="17" charset="-127"/>
                  </a:defRPr>
                </a:lvl2pPr>
                <a:lvl3pPr marL="1143000" indent="-228600" eaLnBrk="0" hangingPunct="0">
                  <a:defRPr kumimoji="1" sz="1000">
                    <a:solidFill>
                      <a:schemeClr val="tx1"/>
                    </a:solidFill>
                    <a:latin typeface="Arial" charset="0"/>
                    <a:ea typeface="바탕체" pitchFamily="17" charset="-127"/>
                  </a:defRPr>
                </a:lvl3pPr>
                <a:lvl4pPr marL="1600200" indent="-228600" eaLnBrk="0" hangingPunct="0">
                  <a:defRPr kumimoji="1" sz="1000">
                    <a:solidFill>
                      <a:schemeClr val="tx1"/>
                    </a:solidFill>
                    <a:latin typeface="Arial" charset="0"/>
                    <a:ea typeface="바탕체" pitchFamily="17" charset="-127"/>
                  </a:defRPr>
                </a:lvl4pPr>
                <a:lvl5pPr marL="2057400" indent="-228600" eaLnBrk="0" hangingPunct="0">
                  <a:defRPr kumimoji="1" sz="1000">
                    <a:solidFill>
                      <a:schemeClr val="tx1"/>
                    </a:solidFill>
                    <a:latin typeface="Arial" charset="0"/>
                    <a:ea typeface="바탕체" pitchFamily="17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000">
                    <a:solidFill>
                      <a:schemeClr val="tx1"/>
                    </a:solidFill>
                    <a:latin typeface="Arial" charset="0"/>
                    <a:ea typeface="바탕체" pitchFamily="17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000">
                    <a:solidFill>
                      <a:schemeClr val="tx1"/>
                    </a:solidFill>
                    <a:latin typeface="Arial" charset="0"/>
                    <a:ea typeface="바탕체" pitchFamily="17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000">
                    <a:solidFill>
                      <a:schemeClr val="tx1"/>
                    </a:solidFill>
                    <a:latin typeface="Arial" charset="0"/>
                    <a:ea typeface="바탕체" pitchFamily="17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000">
                    <a:solidFill>
                      <a:schemeClr val="tx1"/>
                    </a:solidFill>
                    <a:latin typeface="Arial" charset="0"/>
                    <a:ea typeface="바탕체" pitchFamily="17" charset="-127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ko-KR" altLang="en-US" sz="1400" u="sng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②</a:t>
                </a:r>
                <a:r>
                  <a:rPr lang="en-US" altLang="ko-KR" sz="1400" u="sng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 </a:t>
                </a:r>
                <a:r>
                  <a:rPr lang="ko-KR" altLang="en-US" sz="1400" u="sng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최적</a:t>
                </a:r>
                <a:r>
                  <a:rPr lang="en-US" altLang="ko-KR" sz="1400" u="sng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 </a:t>
                </a:r>
                <a:r>
                  <a:rPr lang="ko-KR" altLang="en-US" sz="1400" u="sng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발주일 </a:t>
                </a:r>
                <a:r>
                  <a:rPr lang="en-US" altLang="ko-KR" sz="1400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= </a:t>
                </a:r>
                <a:r>
                  <a:rPr lang="ko-KR" altLang="en-US" sz="1400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재고소진 예상일 </a:t>
                </a:r>
                <a:r>
                  <a:rPr lang="en-US" altLang="ko-KR" sz="1400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– </a:t>
                </a:r>
                <a:r>
                  <a:rPr lang="ko-KR" altLang="en-US" sz="1400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입고 </a:t>
                </a:r>
                <a:r>
                  <a:rPr lang="en-US" altLang="ko-KR" sz="1400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LT                    </a:t>
                </a:r>
              </a:p>
            </p:txBody>
          </p:sp>
          <p:sp>
            <p:nvSpPr>
              <p:cNvPr id="26" name="Text Box 1054">
                <a:extLst>
                  <a:ext uri="{FF2B5EF4-FFF2-40B4-BE49-F238E27FC236}">
                    <a16:creationId xmlns:a16="http://schemas.microsoft.com/office/drawing/2014/main" id="{CD03A9B5-18F5-6793-9C4F-77FF32929E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6986" y="5757685"/>
                <a:ext cx="256116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1000">
                    <a:solidFill>
                      <a:schemeClr val="tx1"/>
                    </a:solidFill>
                    <a:latin typeface="Arial" charset="0"/>
                    <a:ea typeface="바탕체" pitchFamily="17" charset="-127"/>
                  </a:defRPr>
                </a:lvl1pPr>
                <a:lvl2pPr marL="742950" indent="-285750" eaLnBrk="0" hangingPunct="0">
                  <a:defRPr kumimoji="1" sz="1000">
                    <a:solidFill>
                      <a:schemeClr val="tx1"/>
                    </a:solidFill>
                    <a:latin typeface="Arial" charset="0"/>
                    <a:ea typeface="바탕체" pitchFamily="17" charset="-127"/>
                  </a:defRPr>
                </a:lvl2pPr>
                <a:lvl3pPr marL="1143000" indent="-228600" eaLnBrk="0" hangingPunct="0">
                  <a:defRPr kumimoji="1" sz="1000">
                    <a:solidFill>
                      <a:schemeClr val="tx1"/>
                    </a:solidFill>
                    <a:latin typeface="Arial" charset="0"/>
                    <a:ea typeface="바탕체" pitchFamily="17" charset="-127"/>
                  </a:defRPr>
                </a:lvl3pPr>
                <a:lvl4pPr marL="1600200" indent="-228600" eaLnBrk="0" hangingPunct="0">
                  <a:defRPr kumimoji="1" sz="1000">
                    <a:solidFill>
                      <a:schemeClr val="tx1"/>
                    </a:solidFill>
                    <a:latin typeface="Arial" charset="0"/>
                    <a:ea typeface="바탕체" pitchFamily="17" charset="-127"/>
                  </a:defRPr>
                </a:lvl4pPr>
                <a:lvl5pPr marL="2057400" indent="-228600" eaLnBrk="0" hangingPunct="0">
                  <a:defRPr kumimoji="1" sz="1000">
                    <a:solidFill>
                      <a:schemeClr val="tx1"/>
                    </a:solidFill>
                    <a:latin typeface="Arial" charset="0"/>
                    <a:ea typeface="바탕체" pitchFamily="17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000">
                    <a:solidFill>
                      <a:schemeClr val="tx1"/>
                    </a:solidFill>
                    <a:latin typeface="Arial" charset="0"/>
                    <a:ea typeface="바탕체" pitchFamily="17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000">
                    <a:solidFill>
                      <a:schemeClr val="tx1"/>
                    </a:solidFill>
                    <a:latin typeface="Arial" charset="0"/>
                    <a:ea typeface="바탕체" pitchFamily="17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000">
                    <a:solidFill>
                      <a:schemeClr val="tx1"/>
                    </a:solidFill>
                    <a:latin typeface="Arial" charset="0"/>
                    <a:ea typeface="바탕체" pitchFamily="17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000">
                    <a:solidFill>
                      <a:schemeClr val="tx1"/>
                    </a:solidFill>
                    <a:latin typeface="Arial" charset="0"/>
                    <a:ea typeface="바탕체" pitchFamily="17" charset="-127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ko-KR" altLang="en-US" sz="1400" u="sng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③</a:t>
                </a:r>
                <a:r>
                  <a:rPr lang="en-US" altLang="ko-KR" sz="1400" u="sng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 </a:t>
                </a:r>
                <a:r>
                  <a:rPr lang="ko-KR" altLang="en-US" sz="1400" u="sng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재고상태</a:t>
                </a:r>
                <a:r>
                  <a:rPr lang="ko-KR" altLang="en-US" sz="1400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 </a:t>
                </a:r>
                <a:r>
                  <a:rPr lang="en-US" altLang="ko-KR" sz="1400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                    </a:t>
                </a:r>
              </a:p>
            </p:txBody>
          </p:sp>
          <p:sp>
            <p:nvSpPr>
              <p:cNvPr id="27" name="직사각형 26">
                <a:extLst>
                  <a:ext uri="{FF2B5EF4-FFF2-40B4-BE49-F238E27FC236}">
                    <a16:creationId xmlns:a16="http://schemas.microsoft.com/office/drawing/2014/main" id="{CA5B0DA7-28CE-3CF0-A13B-8AF1E57213DB}"/>
                  </a:ext>
                </a:extLst>
              </p:cNvPr>
              <p:cNvSpPr/>
              <p:nvPr/>
            </p:nvSpPr>
            <p:spPr>
              <a:xfrm>
                <a:off x="2999182" y="6022353"/>
                <a:ext cx="3526734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ko-KR" sz="1400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- </a:t>
                </a:r>
                <a:r>
                  <a:rPr lang="ko-KR" altLang="en-US" sz="1400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적정재고 </a:t>
                </a:r>
                <a:r>
                  <a:rPr lang="en-US" altLang="ko-KR" sz="1400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: (</a:t>
                </a:r>
                <a:r>
                  <a:rPr lang="ko-KR" altLang="en-US" sz="1400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최적 발주일</a:t>
                </a:r>
                <a:r>
                  <a:rPr lang="en-US" altLang="ko-KR" sz="1400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 – </a:t>
                </a:r>
                <a:r>
                  <a:rPr lang="ko-KR" altLang="en-US" sz="1400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현재일</a:t>
                </a:r>
                <a:r>
                  <a:rPr lang="en-US" altLang="ko-KR" sz="1400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)  ≥  4</a:t>
                </a:r>
              </a:p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ko-KR" sz="1400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- </a:t>
                </a:r>
                <a:r>
                  <a:rPr lang="ko-KR" altLang="en-US" sz="1400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적정발주 </a:t>
                </a:r>
                <a:r>
                  <a:rPr lang="en-US" altLang="ko-KR" sz="1400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: (</a:t>
                </a:r>
                <a:r>
                  <a:rPr lang="ko-KR" altLang="en-US" sz="1400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최적 발주일 </a:t>
                </a:r>
                <a:r>
                  <a:rPr lang="en-US" altLang="ko-KR" sz="1400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– </a:t>
                </a:r>
                <a:r>
                  <a:rPr lang="ko-KR" altLang="en-US" sz="1400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현재일</a:t>
                </a:r>
                <a:r>
                  <a:rPr lang="en-US" altLang="ko-KR" sz="1400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)  ≤  3</a:t>
                </a:r>
              </a:p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ko-KR" sz="1400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- </a:t>
                </a:r>
                <a:r>
                  <a:rPr lang="ko-KR" altLang="en-US" sz="1400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긴급발주 </a:t>
                </a:r>
                <a:r>
                  <a:rPr lang="en-US" altLang="ko-KR" sz="1400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: (</a:t>
                </a:r>
                <a:r>
                  <a:rPr lang="ko-KR" altLang="en-US" sz="1400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최적 발주일 </a:t>
                </a:r>
                <a:r>
                  <a:rPr lang="en-US" altLang="ko-KR" sz="1400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–  </a:t>
                </a:r>
                <a:r>
                  <a:rPr lang="ko-KR" altLang="en-US" sz="1400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현재일</a:t>
                </a:r>
                <a:r>
                  <a:rPr lang="en-US" altLang="ko-KR" sz="1400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) &lt;  0</a:t>
                </a:r>
              </a:p>
            </p:txBody>
          </p:sp>
          <p:sp>
            <p:nvSpPr>
              <p:cNvPr id="28" name="직사각형 27">
                <a:extLst>
                  <a:ext uri="{FF2B5EF4-FFF2-40B4-BE49-F238E27FC236}">
                    <a16:creationId xmlns:a16="http://schemas.microsoft.com/office/drawing/2014/main" id="{01796DD4-3FEE-987A-1126-3457FA6D34CB}"/>
                  </a:ext>
                </a:extLst>
              </p:cNvPr>
              <p:cNvSpPr/>
              <p:nvPr/>
            </p:nvSpPr>
            <p:spPr>
              <a:xfrm>
                <a:off x="2993802" y="5295607"/>
                <a:ext cx="6071856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ko-KR" sz="120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*</a:t>
                </a:r>
                <a:r>
                  <a:rPr lang="ko-KR" altLang="en-US" sz="120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재고소진 예상일 </a:t>
                </a:r>
                <a:r>
                  <a:rPr lang="en-US" altLang="ko-KR" sz="120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= [ </a:t>
                </a:r>
                <a:r>
                  <a:rPr lang="ko-KR" altLang="en-US" sz="120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현재일 </a:t>
                </a:r>
                <a:r>
                  <a:rPr lang="en-US" altLang="ko-KR" sz="120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+ ((HUB</a:t>
                </a:r>
                <a:r>
                  <a:rPr lang="ko-KR" altLang="en-US" sz="120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재고</a:t>
                </a:r>
                <a:r>
                  <a:rPr lang="en-US" altLang="ko-KR" sz="120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 – </a:t>
                </a:r>
                <a:r>
                  <a:rPr lang="ko-KR" altLang="en-US" sz="120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안전재고</a:t>
                </a:r>
                <a:r>
                  <a:rPr lang="en-US" altLang="ko-KR" sz="120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) / </a:t>
                </a:r>
                <a:r>
                  <a:rPr lang="ko-KR" altLang="en-US" sz="120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일평균 판매수량 </a:t>
                </a:r>
                <a:r>
                  <a:rPr lang="en-US" altLang="ko-KR" sz="120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] </a:t>
                </a:r>
              </a:p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ko-KR" sz="120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                              = [ 5</a:t>
                </a:r>
                <a:r>
                  <a:rPr lang="ko-KR" altLang="en-US" sz="120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월 </a:t>
                </a:r>
                <a:r>
                  <a:rPr lang="en-US" altLang="ko-KR" sz="120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19</a:t>
                </a:r>
                <a:r>
                  <a:rPr lang="ko-KR" altLang="en-US" sz="120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일 </a:t>
                </a:r>
                <a:r>
                  <a:rPr lang="en-US" altLang="ko-KR" sz="120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+ ((9,500 – 3,200) / 1,040 ]  = 5</a:t>
                </a:r>
                <a:r>
                  <a:rPr lang="ko-KR" altLang="en-US" sz="120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월 </a:t>
                </a:r>
                <a:r>
                  <a:rPr lang="en-US" altLang="ko-KR" sz="120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25</a:t>
                </a:r>
                <a:r>
                  <a:rPr lang="ko-KR" altLang="en-US" sz="120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일</a:t>
                </a:r>
                <a:endParaRPr lang="en-US" altLang="ko-KR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29" name="직사각형 28">
                <a:extLst>
                  <a:ext uri="{FF2B5EF4-FFF2-40B4-BE49-F238E27FC236}">
                    <a16:creationId xmlns:a16="http://schemas.microsoft.com/office/drawing/2014/main" id="{A8E40804-E056-009E-6C0C-42F027749CA9}"/>
                  </a:ext>
                </a:extLst>
              </p:cNvPr>
              <p:cNvSpPr/>
              <p:nvPr/>
            </p:nvSpPr>
            <p:spPr>
              <a:xfrm>
                <a:off x="4150058" y="4446102"/>
                <a:ext cx="369854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ko-KR" sz="1400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=  3,200 + (1,040 * 3) = </a:t>
                </a:r>
                <a:r>
                  <a:rPr lang="en-US" altLang="ko-KR" sz="140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6,320 </a:t>
                </a:r>
              </a:p>
            </p:txBody>
          </p:sp>
          <p:sp>
            <p:nvSpPr>
              <p:cNvPr id="30" name="직사각형 29">
                <a:extLst>
                  <a:ext uri="{FF2B5EF4-FFF2-40B4-BE49-F238E27FC236}">
                    <a16:creationId xmlns:a16="http://schemas.microsoft.com/office/drawing/2014/main" id="{7DA75E1B-3EF0-DF9F-8706-F4FEFAB8F293}"/>
                  </a:ext>
                </a:extLst>
              </p:cNvPr>
              <p:cNvSpPr/>
              <p:nvPr/>
            </p:nvSpPr>
            <p:spPr>
              <a:xfrm>
                <a:off x="3859112" y="5037437"/>
                <a:ext cx="295340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ko-KR" sz="1400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= 5</a:t>
                </a:r>
                <a:r>
                  <a:rPr lang="ko-KR" altLang="en-US" sz="1400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월 </a:t>
                </a:r>
                <a:r>
                  <a:rPr lang="en-US" altLang="ko-KR" sz="1400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25</a:t>
                </a:r>
                <a:r>
                  <a:rPr lang="ko-KR" altLang="en-US" sz="1400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일</a:t>
                </a:r>
                <a:r>
                  <a:rPr lang="en-US" altLang="ko-KR" sz="1400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 – 3</a:t>
                </a:r>
                <a:r>
                  <a:rPr lang="ko-KR" altLang="en-US" sz="1400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일</a:t>
                </a:r>
                <a:r>
                  <a:rPr lang="en-US" altLang="ko-KR" sz="1400" dirty="0">
                    <a:solidFill>
                      <a:prstClr val="black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 </a:t>
                </a:r>
                <a:r>
                  <a:rPr lang="en-US" altLang="ko-KR" sz="140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= 5</a:t>
                </a:r>
                <a:r>
                  <a:rPr lang="ko-KR" altLang="en-US" sz="140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월 </a:t>
                </a:r>
                <a:r>
                  <a:rPr lang="en-US" altLang="ko-KR" sz="140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22</a:t>
                </a:r>
                <a:r>
                  <a:rPr lang="ko-KR" altLang="en-US" sz="140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일</a:t>
                </a:r>
                <a:endParaRPr lang="en-US" altLang="ko-KR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</p:grpSp>
        <p:sp>
          <p:nvSpPr>
            <p:cNvPr id="32" name="사각형: 둥근 모서리 31">
              <a:extLst>
                <a:ext uri="{FF2B5EF4-FFF2-40B4-BE49-F238E27FC236}">
                  <a16:creationId xmlns:a16="http://schemas.microsoft.com/office/drawing/2014/main" id="{7B9294F8-F037-DA5E-F06F-33DE65C3BB36}"/>
                </a:ext>
              </a:extLst>
            </p:cNvPr>
            <p:cNvSpPr/>
            <p:nvPr/>
          </p:nvSpPr>
          <p:spPr>
            <a:xfrm>
              <a:off x="950783" y="3989758"/>
              <a:ext cx="1213226" cy="2864871"/>
            </a:xfrm>
            <a:prstGeom prst="roundRect">
              <a:avLst>
                <a:gd name="adj" fmla="val 0"/>
              </a:avLst>
            </a:prstGeom>
            <a:solidFill>
              <a:srgbClr val="FDEAEC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S-MRP</a:t>
              </a:r>
            </a:p>
            <a:p>
              <a:pPr algn="ctr">
                <a:lnSpc>
                  <a:spcPct val="120000"/>
                </a:lnSpc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기준정보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>
                <a:lnSpc>
                  <a:spcPct val="120000"/>
                </a:lnSpc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업데이트</a:t>
              </a:r>
            </a:p>
          </p:txBody>
        </p:sp>
        <p:sp>
          <p:nvSpPr>
            <p:cNvPr id="33" name="사각형: 둥근 모서리 32">
              <a:extLst>
                <a:ext uri="{FF2B5EF4-FFF2-40B4-BE49-F238E27FC236}">
                  <a16:creationId xmlns:a16="http://schemas.microsoft.com/office/drawing/2014/main" id="{5CC32F99-B6B2-40BC-149A-CD9D616661F7}"/>
                </a:ext>
              </a:extLst>
            </p:cNvPr>
            <p:cNvSpPr/>
            <p:nvPr/>
          </p:nvSpPr>
          <p:spPr>
            <a:xfrm>
              <a:off x="2345684" y="3988362"/>
              <a:ext cx="10204912" cy="2866266"/>
            </a:xfrm>
            <a:prstGeom prst="roundRect">
              <a:avLst>
                <a:gd name="adj" fmla="val 0"/>
              </a:avLst>
            </a:prstGeom>
            <a:noFill/>
            <a:ln w="635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E84C184C-D36F-8AAE-9E3B-513E5FA74FC5}"/>
              </a:ext>
            </a:extLst>
          </p:cNvPr>
          <p:cNvGrpSpPr/>
          <p:nvPr/>
        </p:nvGrpSpPr>
        <p:grpSpPr>
          <a:xfrm>
            <a:off x="6590278" y="3499467"/>
            <a:ext cx="312510" cy="313236"/>
            <a:chOff x="-2046598" y="4722263"/>
            <a:chExt cx="269146" cy="268498"/>
          </a:xfrm>
          <a:solidFill>
            <a:srgbClr val="404040"/>
          </a:solidFill>
        </p:grpSpPr>
        <p:sp>
          <p:nvSpPr>
            <p:cNvPr id="35" name="Freeform 94">
              <a:extLst>
                <a:ext uri="{FF2B5EF4-FFF2-40B4-BE49-F238E27FC236}">
                  <a16:creationId xmlns:a16="http://schemas.microsoft.com/office/drawing/2014/main" id="{B1BDC47B-4EC7-EDEF-A472-C818C1B7E146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046274" y="4721939"/>
              <a:ext cx="268498" cy="269146"/>
            </a:xfrm>
            <a:custGeom>
              <a:avLst/>
              <a:gdLst>
                <a:gd name="T0" fmla="*/ 0 w 1052"/>
                <a:gd name="T1" fmla="*/ 526 h 1052"/>
                <a:gd name="T2" fmla="*/ 0 w 1052"/>
                <a:gd name="T3" fmla="*/ 526 h 1052"/>
                <a:gd name="T4" fmla="*/ 526 w 1052"/>
                <a:gd name="T5" fmla="*/ 0 h 1052"/>
                <a:gd name="T6" fmla="*/ 1052 w 1052"/>
                <a:gd name="T7" fmla="*/ 526 h 1052"/>
                <a:gd name="T8" fmla="*/ 1052 w 1052"/>
                <a:gd name="T9" fmla="*/ 526 h 1052"/>
                <a:gd name="T10" fmla="*/ 526 w 1052"/>
                <a:gd name="T11" fmla="*/ 1052 h 1052"/>
                <a:gd name="T12" fmla="*/ 526 w 1052"/>
                <a:gd name="T13" fmla="*/ 1052 h 1052"/>
                <a:gd name="T14" fmla="*/ 0 w 1052"/>
                <a:gd name="T15" fmla="*/ 526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2" h="1052">
                  <a:moveTo>
                    <a:pt x="0" y="526"/>
                  </a:moveTo>
                  <a:cubicBezTo>
                    <a:pt x="0" y="526"/>
                    <a:pt x="0" y="526"/>
                    <a:pt x="0" y="526"/>
                  </a:cubicBezTo>
                  <a:cubicBezTo>
                    <a:pt x="0" y="236"/>
                    <a:pt x="236" y="0"/>
                    <a:pt x="526" y="0"/>
                  </a:cubicBezTo>
                  <a:cubicBezTo>
                    <a:pt x="817" y="0"/>
                    <a:pt x="1052" y="236"/>
                    <a:pt x="1052" y="526"/>
                  </a:cubicBezTo>
                  <a:cubicBezTo>
                    <a:pt x="1052" y="526"/>
                    <a:pt x="1052" y="526"/>
                    <a:pt x="1052" y="526"/>
                  </a:cubicBezTo>
                  <a:cubicBezTo>
                    <a:pt x="1052" y="817"/>
                    <a:pt x="817" y="1052"/>
                    <a:pt x="526" y="1052"/>
                  </a:cubicBezTo>
                  <a:cubicBezTo>
                    <a:pt x="526" y="1052"/>
                    <a:pt x="526" y="1052"/>
                    <a:pt x="526" y="1052"/>
                  </a:cubicBezTo>
                  <a:cubicBezTo>
                    <a:pt x="236" y="1052"/>
                    <a:pt x="0" y="817"/>
                    <a:pt x="0" y="5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LG스마트체2.0 Light" panose="020B0600000101010101" pitchFamily="50" charset="-127"/>
              </a:endParaRPr>
            </a:p>
          </p:txBody>
        </p:sp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CD1D708C-0B7F-34E1-E1FE-CA3366B44D92}"/>
                </a:ext>
              </a:extLst>
            </p:cNvPr>
            <p:cNvGrpSpPr/>
            <p:nvPr/>
          </p:nvGrpSpPr>
          <p:grpSpPr>
            <a:xfrm>
              <a:off x="-1983082" y="4832104"/>
              <a:ext cx="126205" cy="63103"/>
              <a:chOff x="-1983082" y="4848007"/>
              <a:chExt cx="126205" cy="63103"/>
            </a:xfrm>
            <a:grpFill/>
          </p:grpSpPr>
          <p:cxnSp>
            <p:nvCxnSpPr>
              <p:cNvPr id="37" name="직선 연결선 36">
                <a:extLst>
                  <a:ext uri="{FF2B5EF4-FFF2-40B4-BE49-F238E27FC236}">
                    <a16:creationId xmlns:a16="http://schemas.microsoft.com/office/drawing/2014/main" id="{7B1D668E-4AB9-3BF2-41BA-F70CE5ED3720}"/>
                  </a:ext>
                </a:extLst>
              </p:cNvPr>
              <p:cNvCxnSpPr/>
              <p:nvPr/>
            </p:nvCxnSpPr>
            <p:spPr>
              <a:xfrm>
                <a:off x="-1983082" y="4848007"/>
                <a:ext cx="63103" cy="63103"/>
              </a:xfrm>
              <a:prstGeom prst="line">
                <a:avLst/>
              </a:prstGeom>
              <a:grpFill/>
              <a:ln w="571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직선 연결선 37">
                <a:extLst>
                  <a:ext uri="{FF2B5EF4-FFF2-40B4-BE49-F238E27FC236}">
                    <a16:creationId xmlns:a16="http://schemas.microsoft.com/office/drawing/2014/main" id="{360CCCD5-8765-C4C7-295E-8710032148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1919980" y="4848007"/>
                <a:ext cx="63103" cy="63103"/>
              </a:xfrm>
              <a:prstGeom prst="line">
                <a:avLst/>
              </a:prstGeom>
              <a:grpFill/>
              <a:ln w="571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2816180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A3CF0-1630-1240-9CBC-E4EFC9C47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51A6D3C6-AD3A-FE67-56F3-0DE78A29F373}"/>
              </a:ext>
            </a:extLst>
          </p:cNvPr>
          <p:cNvSpPr/>
          <p:nvPr/>
        </p:nvSpPr>
        <p:spPr>
          <a:xfrm>
            <a:off x="792343" y="1252711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보충발주 유형</a:t>
            </a:r>
          </a:p>
        </p:txBody>
      </p:sp>
      <p:grpSp>
        <p:nvGrpSpPr>
          <p:cNvPr id="3" name="Group 65">
            <a:extLst>
              <a:ext uri="{FF2B5EF4-FFF2-40B4-BE49-F238E27FC236}">
                <a16:creationId xmlns:a16="http://schemas.microsoft.com/office/drawing/2014/main" id="{2C665268-DA1B-4A5D-4EC0-CCD40C770A4A}"/>
              </a:ext>
            </a:extLst>
          </p:cNvPr>
          <p:cNvGrpSpPr/>
          <p:nvPr/>
        </p:nvGrpSpPr>
        <p:grpSpPr>
          <a:xfrm>
            <a:off x="263440" y="1301028"/>
            <a:ext cx="452526" cy="452526"/>
            <a:chOff x="1339673" y="3220738"/>
            <a:chExt cx="746760" cy="746760"/>
          </a:xfrm>
        </p:grpSpPr>
        <p:sp>
          <p:nvSpPr>
            <p:cNvPr id="4" name="Oval 66">
              <a:extLst>
                <a:ext uri="{FF2B5EF4-FFF2-40B4-BE49-F238E27FC236}">
                  <a16:creationId xmlns:a16="http://schemas.microsoft.com/office/drawing/2014/main" id="{D7019FD6-1CA2-7156-5F68-0B5654507A89}"/>
                </a:ext>
              </a:extLst>
            </p:cNvPr>
            <p:cNvSpPr/>
            <p:nvPr/>
          </p:nvSpPr>
          <p:spPr>
            <a:xfrm>
              <a:off x="1339673" y="3220738"/>
              <a:ext cx="746760" cy="746760"/>
            </a:xfrm>
            <a:prstGeom prst="ellipse">
              <a:avLst/>
            </a:prstGeom>
            <a:solidFill>
              <a:srgbClr val="A50034"/>
            </a:solidFill>
            <a:ln>
              <a:noFill/>
            </a:ln>
            <a:effectLst>
              <a:outerShdw blurRad="342900" dist="292100" dir="5400000" sx="51000" sy="51000" algn="t" rotWithShape="0">
                <a:srgbClr val="BF3651">
                  <a:alpha val="86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pic>
          <p:nvPicPr>
            <p:cNvPr id="5" name="Graphic 67">
              <a:extLst>
                <a:ext uri="{FF2B5EF4-FFF2-40B4-BE49-F238E27FC236}">
                  <a16:creationId xmlns:a16="http://schemas.microsoft.com/office/drawing/2014/main" id="{09F823E1-3DE4-3C65-22CA-47F631CE4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501639" y="3382704"/>
              <a:ext cx="422828" cy="422828"/>
            </a:xfrm>
            <a:prstGeom prst="rect">
              <a:avLst/>
            </a:prstGeom>
          </p:spPr>
        </p:pic>
      </p:grpSp>
      <p:sp>
        <p:nvSpPr>
          <p:cNvPr id="6" name="직사각형 5">
            <a:extLst>
              <a:ext uri="{FF2B5EF4-FFF2-40B4-BE49-F238E27FC236}">
                <a16:creationId xmlns:a16="http://schemas.microsoft.com/office/drawing/2014/main" id="{F122F1A6-DAE0-0D39-F00D-F9FA88196C3E}"/>
              </a:ext>
            </a:extLst>
          </p:cNvPr>
          <p:cNvSpPr/>
          <p:nvPr/>
        </p:nvSpPr>
        <p:spPr>
          <a:xfrm>
            <a:off x="814115" y="1753554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보충발주 유형은 </a:t>
            </a:r>
            <a:r>
              <a:rPr lang="ko-KR" altLang="en-US" sz="20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자동</a:t>
            </a:r>
            <a:r>
              <a:rPr lang="en-US" altLang="ko-KR" sz="20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20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반자동</a:t>
            </a:r>
            <a:r>
              <a:rPr lang="en-US" altLang="ko-KR" sz="20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20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수동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으로 구분됨</a:t>
            </a: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D5A980BA-471E-8778-0FD4-3F951A01A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671747"/>
              </p:ext>
            </p:extLst>
          </p:nvPr>
        </p:nvGraphicFramePr>
        <p:xfrm>
          <a:off x="978620" y="2333306"/>
          <a:ext cx="9879879" cy="1667194"/>
        </p:xfrm>
        <a:graphic>
          <a:graphicData uri="http://schemas.openxmlformats.org/drawingml/2006/table">
            <a:tbl>
              <a:tblPr firstRow="1" bandRow="1"/>
              <a:tblGrid>
                <a:gridCol w="1585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4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606"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ctr" latinLnBrk="0"/>
                      <a:r>
                        <a:rPr lang="ko-KR" altLang="en-US" sz="18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유형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algn="ctr" latinLnBrk="0"/>
                      <a:r>
                        <a:rPr lang="ko-KR" altLang="en-US" sz="18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발주 기준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96"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8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자동</a:t>
                      </a:r>
                      <a:endParaRPr lang="en-US" altLang="ko-KR" sz="1800" b="0" kern="120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88900" marR="0" lvl="0" indent="-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altLang="ko-KR" sz="1600" b="0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S-MRP </a:t>
                      </a:r>
                      <a:r>
                        <a:rPr lang="ko-KR" altLang="en-US" sz="1600" b="0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보충발주 </a:t>
                      </a:r>
                      <a:r>
                        <a:rPr lang="en-US" altLang="ko-KR" sz="1600" b="0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Simulation Batch </a:t>
                      </a:r>
                      <a:r>
                        <a:rPr lang="ko-KR" altLang="en-US" sz="1600" b="0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실행 후</a:t>
                      </a:r>
                      <a:r>
                        <a:rPr lang="en-US" altLang="ko-KR" sz="1600" b="0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</a:t>
                      </a:r>
                      <a:r>
                        <a:rPr lang="ko-KR" altLang="en-US" sz="1600" b="0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즉시 발주</a:t>
                      </a:r>
                      <a:endParaRPr kumimoji="0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A50034"/>
                        </a:solidFill>
                        <a:effectLst/>
                        <a:uLnTx/>
                        <a:uFillTx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108000" marR="36000" marT="36000" marB="360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96"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8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반자동</a:t>
                      </a:r>
                      <a:endParaRPr lang="en-US" altLang="ko-KR" sz="1800" b="0" kern="120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88900" marR="0" lvl="0" indent="-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altLang="ko-KR" sz="1600" b="0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S-MRP Batch </a:t>
                      </a:r>
                      <a:r>
                        <a:rPr lang="ko-KR" altLang="en-US" sz="1600" b="0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실행</a:t>
                      </a:r>
                      <a:r>
                        <a:rPr lang="en-US" altLang="ko-KR" sz="1600" b="0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600" b="0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발주대기 </a:t>
                      </a:r>
                      <a:r>
                        <a:rPr lang="en-US" altLang="ko-KR" sz="1600" b="0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ko-KR" altLang="en-US" sz="1600" b="0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  <a:sym typeface="Wingdings" panose="05000000000000000000" pitchFamily="2" charset="2"/>
                        </a:rPr>
                        <a:t>구매담당자 확인 발주생성</a:t>
                      </a:r>
                      <a:endParaRPr lang="en-US" altLang="ko-KR" sz="1600" b="0" dirty="0">
                        <a:solidFill>
                          <a:srgbClr val="A50034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108000" marR="36000" marT="36000" marB="360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96"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8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수동</a:t>
                      </a:r>
                      <a:endParaRPr lang="en-US" altLang="ko-KR" sz="1800" b="0" kern="120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>
                      <a:lvl1pPr marL="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1pPr>
                      <a:lvl2pPr marL="503983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2pPr>
                      <a:lvl3pPr marL="1007966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3pPr>
                      <a:lvl4pPr marL="1511950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4pPr>
                      <a:lvl5pPr marL="2015932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5pPr>
                      <a:lvl6pPr marL="251991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6pPr>
                      <a:lvl7pPr marL="3023897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7pPr>
                      <a:lvl8pPr marL="3527881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8pPr>
                      <a:lvl9pPr marL="4031864" algn="l" defTabSz="1007966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돋움"/>
                        </a:defRPr>
                      </a:lvl9pPr>
                    </a:lstStyle>
                    <a:p>
                      <a:pPr marL="88900" marR="0" lvl="0" indent="-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altLang="ko-KR" sz="1600" b="0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  <a:sym typeface="Wingdings" panose="05000000000000000000" pitchFamily="2" charset="2"/>
                        </a:rPr>
                        <a:t>S-MRP </a:t>
                      </a:r>
                      <a:r>
                        <a:rPr lang="en-US" altLang="ko-KR" sz="1600" b="0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Batch </a:t>
                      </a:r>
                      <a:r>
                        <a:rPr lang="ko-KR" altLang="en-US" sz="1600" b="0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  <a:sym typeface="Wingdings" panose="05000000000000000000" pitchFamily="2" charset="2"/>
                        </a:rPr>
                        <a:t>대상 아님 </a:t>
                      </a:r>
                      <a:r>
                        <a:rPr lang="en-US" altLang="ko-KR" sz="1600" b="0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ko-KR" altLang="en-US" sz="1600" b="0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  <a:sym typeface="Wingdings" panose="05000000000000000000" pitchFamily="2" charset="2"/>
                        </a:rPr>
                        <a:t>구매담당</a:t>
                      </a:r>
                      <a:r>
                        <a:rPr lang="ko-KR" altLang="en-US" sz="1600" b="0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자 수동발주 생성</a:t>
                      </a:r>
                      <a:r>
                        <a:rPr lang="ko-KR" altLang="en-US" sz="1600" b="0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en-US" altLang="ko-KR" sz="1600" b="0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600" b="0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수동</a:t>
                      </a:r>
                      <a:r>
                        <a:rPr lang="en-US" altLang="ko-KR" sz="1600" b="0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600" b="0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추가</a:t>
                      </a:r>
                      <a:r>
                        <a:rPr lang="en-US" altLang="ko-KR" sz="1600" b="0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  <a:endParaRPr lang="en-US" altLang="ko-KR" sz="1600" b="0" dirty="0">
                        <a:solidFill>
                          <a:prstClr val="black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108000" marR="36000" marT="36000" marB="360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741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사람, 태블릿 컴퓨터, 정보기기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CEDF3F81-34F3-EFD9-7B2F-CB7A092299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37628" cy="7559675"/>
          </a:xfrm>
          <a:prstGeom prst="rect">
            <a:avLst/>
          </a:prstGeom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EAF40C7A-7B17-A851-E9AE-98B4DDC79750}"/>
              </a:ext>
            </a:extLst>
          </p:cNvPr>
          <p:cNvSpPr/>
          <p:nvPr/>
        </p:nvSpPr>
        <p:spPr>
          <a:xfrm>
            <a:off x="2147" y="-1"/>
            <a:ext cx="13437628" cy="7559675"/>
          </a:xfrm>
          <a:prstGeom prst="rect">
            <a:avLst/>
          </a:prstGeom>
          <a:gradFill flip="none" rotWithShape="1"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47825C95-D7AC-48DD-120A-7BE95BAAB964}"/>
              </a:ext>
            </a:extLst>
          </p:cNvPr>
          <p:cNvGrpSpPr/>
          <p:nvPr/>
        </p:nvGrpSpPr>
        <p:grpSpPr>
          <a:xfrm>
            <a:off x="890988" y="1358267"/>
            <a:ext cx="4951012" cy="4163062"/>
            <a:chOff x="890988" y="1739267"/>
            <a:chExt cx="4951012" cy="4163062"/>
          </a:xfrm>
        </p:grpSpPr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63064B5C-3E5E-4F09-8955-F642A95F30BF}"/>
                </a:ext>
              </a:extLst>
            </p:cNvPr>
            <p:cNvGrpSpPr/>
            <p:nvPr/>
          </p:nvGrpSpPr>
          <p:grpSpPr>
            <a:xfrm>
              <a:off x="890988" y="1739267"/>
              <a:ext cx="4951012" cy="3446286"/>
              <a:chOff x="1714299" y="2827000"/>
              <a:chExt cx="3792992" cy="2640216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869649D-8A1B-4336-91D2-A1ECC1E359ED}"/>
                  </a:ext>
                </a:extLst>
              </p:cNvPr>
              <p:cNvSpPr txBox="1"/>
              <p:nvPr/>
            </p:nvSpPr>
            <p:spPr>
              <a:xfrm>
                <a:off x="1714299" y="2827000"/>
                <a:ext cx="1512168" cy="141841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90000"/>
                  </a:lnSpc>
                </a:pPr>
                <a:r>
                  <a:rPr lang="en-US" altLang="ko-KR" sz="7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01.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2EEBB60-3491-4895-B1D5-5C7D8A002C85}"/>
                  </a:ext>
                </a:extLst>
              </p:cNvPr>
              <p:cNvSpPr txBox="1"/>
              <p:nvPr/>
            </p:nvSpPr>
            <p:spPr>
              <a:xfrm>
                <a:off x="1733349" y="4217534"/>
                <a:ext cx="3773942" cy="1249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발주관리 </a:t>
                </a:r>
                <a:r>
                  <a:rPr lang="en-US" altLang="ko-KR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Overview</a:t>
                </a:r>
              </a:p>
            </p:txBody>
          </p:sp>
        </p:grpSp>
        <p:sp>
          <p:nvSpPr>
            <p:cNvPr id="22" name="사각형: 둥근 모서리 213">
              <a:extLst>
                <a:ext uri="{FF2B5EF4-FFF2-40B4-BE49-F238E27FC236}">
                  <a16:creationId xmlns:a16="http://schemas.microsoft.com/office/drawing/2014/main" id="{55C3BA89-583F-4012-BF10-5C8DAA0090FC}"/>
                </a:ext>
              </a:extLst>
            </p:cNvPr>
            <p:cNvSpPr/>
            <p:nvPr/>
          </p:nvSpPr>
          <p:spPr>
            <a:xfrm flipH="1">
              <a:off x="1035535" y="5427250"/>
              <a:ext cx="1945725" cy="2320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ko-KR" altLang="en-US" sz="1508" spc="-101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글로벌 구매 솔루션 전문기업</a:t>
              </a:r>
            </a:p>
          </p:txBody>
        </p:sp>
        <p:sp>
          <p:nvSpPr>
            <p:cNvPr id="23" name="사각형: 둥근 모서리 213">
              <a:extLst>
                <a:ext uri="{FF2B5EF4-FFF2-40B4-BE49-F238E27FC236}">
                  <a16:creationId xmlns:a16="http://schemas.microsoft.com/office/drawing/2014/main" id="{C594A7E6-05D6-4D48-939D-1B8974078598}"/>
                </a:ext>
              </a:extLst>
            </p:cNvPr>
            <p:cNvSpPr/>
            <p:nvPr/>
          </p:nvSpPr>
          <p:spPr>
            <a:xfrm flipH="1">
              <a:off x="1035536" y="5766907"/>
              <a:ext cx="2588978" cy="1354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en-US" altLang="ko-KR" sz="880" spc="189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Global Procurement Solution Expert</a:t>
              </a:r>
              <a:endParaRPr lang="ko-KR" altLang="en-US" sz="880" spc="189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</p:grp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F19F4A63-590A-4CB4-A3A4-91CC1B0D42B7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2937689F-0AFB-4658-B30E-5EC07DBA84E5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F6519F79-EC44-4F3F-BBAB-BAFBAD79FCE2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C048217B-7BF5-4A88-82C6-472B74409F71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64041B44-A4D0-4A1D-A6BA-266B9466F6D4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4864B86C-E2B6-4307-A08F-941C7BF6225E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cxnSp>
        <p:nvCxnSpPr>
          <p:cNvPr id="6" name="Straight Connector 16">
            <a:extLst>
              <a:ext uri="{FF2B5EF4-FFF2-40B4-BE49-F238E27FC236}">
                <a16:creationId xmlns:a16="http://schemas.microsoft.com/office/drawing/2014/main" id="{DE370167-50C4-F859-A31E-3B5922820895}"/>
              </a:ext>
            </a:extLst>
          </p:cNvPr>
          <p:cNvCxnSpPr>
            <a:cxnSpLocks/>
          </p:cNvCxnSpPr>
          <p:nvPr/>
        </p:nvCxnSpPr>
        <p:spPr>
          <a:xfrm flipH="1">
            <a:off x="42477" y="4804553"/>
            <a:ext cx="1344567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8437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141AB-2C18-D50F-8553-FE7F0C0E2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77D9A2FE-857E-6ACC-B9AC-96B8BECE1755}"/>
              </a:ext>
            </a:extLst>
          </p:cNvPr>
          <p:cNvSpPr/>
          <p:nvPr/>
        </p:nvSpPr>
        <p:spPr>
          <a:xfrm>
            <a:off x="792343" y="1252711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보충발주 대상</a:t>
            </a:r>
            <a:r>
              <a: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/</a:t>
            </a: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수량 결정</a:t>
            </a:r>
          </a:p>
        </p:txBody>
      </p:sp>
      <p:grpSp>
        <p:nvGrpSpPr>
          <p:cNvPr id="3" name="Group 65">
            <a:extLst>
              <a:ext uri="{FF2B5EF4-FFF2-40B4-BE49-F238E27FC236}">
                <a16:creationId xmlns:a16="http://schemas.microsoft.com/office/drawing/2014/main" id="{54553E8C-5CB8-22EF-AE04-49A2491C24B2}"/>
              </a:ext>
            </a:extLst>
          </p:cNvPr>
          <p:cNvGrpSpPr/>
          <p:nvPr/>
        </p:nvGrpSpPr>
        <p:grpSpPr>
          <a:xfrm>
            <a:off x="263440" y="1301028"/>
            <a:ext cx="452526" cy="452526"/>
            <a:chOff x="1339673" y="3220738"/>
            <a:chExt cx="746760" cy="746760"/>
          </a:xfrm>
        </p:grpSpPr>
        <p:sp>
          <p:nvSpPr>
            <p:cNvPr id="4" name="Oval 66">
              <a:extLst>
                <a:ext uri="{FF2B5EF4-FFF2-40B4-BE49-F238E27FC236}">
                  <a16:creationId xmlns:a16="http://schemas.microsoft.com/office/drawing/2014/main" id="{7FF52BD1-FC6C-B777-8ED2-A8F26EFD73C8}"/>
                </a:ext>
              </a:extLst>
            </p:cNvPr>
            <p:cNvSpPr/>
            <p:nvPr/>
          </p:nvSpPr>
          <p:spPr>
            <a:xfrm>
              <a:off x="1339673" y="3220738"/>
              <a:ext cx="746760" cy="746760"/>
            </a:xfrm>
            <a:prstGeom prst="ellipse">
              <a:avLst/>
            </a:prstGeom>
            <a:solidFill>
              <a:srgbClr val="A50034"/>
            </a:solidFill>
            <a:ln>
              <a:noFill/>
            </a:ln>
            <a:effectLst>
              <a:outerShdw blurRad="342900" dist="292100" dir="5400000" sx="51000" sy="51000" algn="t" rotWithShape="0">
                <a:srgbClr val="BF3651">
                  <a:alpha val="86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pic>
          <p:nvPicPr>
            <p:cNvPr id="5" name="Graphic 67">
              <a:extLst>
                <a:ext uri="{FF2B5EF4-FFF2-40B4-BE49-F238E27FC236}">
                  <a16:creationId xmlns:a16="http://schemas.microsoft.com/office/drawing/2014/main" id="{E0233B2F-802F-45F2-DB76-94EBA2B39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501639" y="3382704"/>
              <a:ext cx="422828" cy="422828"/>
            </a:xfrm>
            <a:prstGeom prst="rect">
              <a:avLst/>
            </a:prstGeom>
          </p:spPr>
        </p:pic>
      </p:grpSp>
      <p:sp>
        <p:nvSpPr>
          <p:cNvPr id="6" name="직사각형 5">
            <a:extLst>
              <a:ext uri="{FF2B5EF4-FFF2-40B4-BE49-F238E27FC236}">
                <a16:creationId xmlns:a16="http://schemas.microsoft.com/office/drawing/2014/main" id="{65C5511E-BD7F-21F3-2A7E-6152A700741D}"/>
              </a:ext>
            </a:extLst>
          </p:cNvPr>
          <p:cNvSpPr/>
          <p:nvPr/>
        </p:nvSpPr>
        <p:spPr>
          <a:xfrm>
            <a:off x="814115" y="1753554"/>
            <a:ext cx="12486816" cy="1795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現 재고가 재주문점 이하로 떨어지면 </a:t>
            </a:r>
            <a:r>
              <a:rPr lang="ko-KR" altLang="en-US" sz="20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‘</a:t>
            </a:r>
            <a:r>
              <a:rPr lang="ko-KR" altLang="en-US" sz="2000" u="sng" dirty="0" err="1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최대재고’</a:t>
            </a:r>
            <a:r>
              <a:rPr lang="ko-KR" altLang="en-US" sz="2000" dirty="0" err="1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와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ko-KR" altLang="en-US" sz="20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‘</a:t>
            </a:r>
            <a:r>
              <a:rPr lang="ko-KR" altLang="en-US" sz="2000" u="sng" dirty="0" err="1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판매가능재고’</a:t>
            </a:r>
            <a:r>
              <a:rPr lang="ko-KR" altLang="en-US" sz="2000" dirty="0" err="1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의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차이를 고려하여 </a:t>
            </a:r>
            <a:r>
              <a:rPr lang="ko-KR" altLang="en-US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‘</a:t>
            </a:r>
            <a:r>
              <a:rPr lang="ko-KR" altLang="en-US" sz="2000" dirty="0" err="1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보충발주수량’</a:t>
            </a:r>
            <a:r>
              <a:rPr lang="ko-KR" altLang="en-US" sz="2000" dirty="0" err="1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을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산정함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Batch (1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회</a:t>
            </a:r>
            <a:r>
              <a:rPr lang="en-US" altLang="ko-KR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일</a:t>
            </a:r>
            <a:r>
              <a:rPr lang="en-US" altLang="ko-KR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 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수행 → </a:t>
            </a:r>
            <a:r>
              <a:rPr lang="ko-KR" altLang="en-US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‘보충발주대상’ 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선정</a:t>
            </a:r>
            <a:br>
              <a:rPr lang="en-US" altLang="ko-KR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보충발주대상 </a:t>
            </a:r>
            <a:r>
              <a:rPr lang="en-US" altLang="ko-KR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lang="ko-KR" altLang="en-US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판매가능재고 </a:t>
            </a:r>
            <a:r>
              <a:rPr lang="en-US" altLang="ko-KR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&lt; </a:t>
            </a:r>
            <a:r>
              <a:rPr lang="ko-KR" altLang="en-US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재주문점</a:t>
            </a:r>
            <a:br>
              <a:rPr lang="en-US" altLang="ko-KR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보충발주수량 </a:t>
            </a:r>
            <a:r>
              <a:rPr lang="en-US" altLang="ko-KR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= </a:t>
            </a:r>
            <a:r>
              <a:rPr lang="ko-KR" altLang="en-US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최대재고 </a:t>
            </a:r>
            <a:r>
              <a:rPr lang="en-US" altLang="ko-KR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– </a:t>
            </a:r>
            <a:r>
              <a:rPr lang="ko-KR" altLang="en-US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판매가능재고 </a:t>
            </a:r>
            <a:r>
              <a:rPr lang="en-US" altLang="ko-KR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現 재고수량 </a:t>
            </a:r>
            <a:r>
              <a:rPr lang="en-US" altLang="ko-KR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+ </a:t>
            </a:r>
            <a:r>
              <a:rPr lang="ko-KR" altLang="en-US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입고 예정 수량 </a:t>
            </a:r>
            <a:r>
              <a:rPr lang="en-US" altLang="ko-KR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– </a:t>
            </a:r>
            <a:r>
              <a:rPr lang="ko-KR" altLang="en-US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출고예정수량</a:t>
            </a:r>
            <a:r>
              <a:rPr lang="en-US" altLang="ko-KR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endParaRPr lang="ko-KR" altLang="en-US" sz="2000" dirty="0">
              <a:solidFill>
                <a:srgbClr val="404040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BBF330FC-80FC-1676-2246-518EB8A82DC6}"/>
              </a:ext>
            </a:extLst>
          </p:cNvPr>
          <p:cNvGrpSpPr/>
          <p:nvPr/>
        </p:nvGrpSpPr>
        <p:grpSpPr>
          <a:xfrm>
            <a:off x="1081923" y="4104473"/>
            <a:ext cx="10179636" cy="720190"/>
            <a:chOff x="1179510" y="3574510"/>
            <a:chExt cx="8722479" cy="687568"/>
          </a:xfrm>
        </p:grpSpPr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800E7858-C413-701A-6174-EE127CBE17E5}"/>
                </a:ext>
              </a:extLst>
            </p:cNvPr>
            <p:cNvSpPr/>
            <p:nvPr/>
          </p:nvSpPr>
          <p:spPr>
            <a:xfrm>
              <a:off x="1179513" y="3574510"/>
              <a:ext cx="7329487" cy="687568"/>
            </a:xfrm>
            <a:prstGeom prst="roundRect">
              <a:avLst/>
            </a:prstGeom>
            <a:solidFill>
              <a:srgbClr val="FDEAE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40497FC-6EB2-88AD-0067-D86A864B1D17}"/>
                </a:ext>
              </a:extLst>
            </p:cNvPr>
            <p:cNvSpPr txBox="1"/>
            <p:nvPr/>
          </p:nvSpPr>
          <p:spPr>
            <a:xfrm>
              <a:off x="1179510" y="3579401"/>
              <a:ext cx="8722479" cy="63446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en-US" altLang="ko-KR" sz="16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※ </a:t>
              </a:r>
              <a:r>
                <a:rPr lang="ko-KR" altLang="en-US" sz="16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기준정보 內 배수주문수량 지정되어 있을 경우</a:t>
              </a:r>
              <a:r>
                <a:rPr lang="en-US" altLang="ko-KR" sz="16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</a:t>
              </a:r>
              <a:r>
                <a:rPr lang="ko-KR" altLang="en-US" sz="16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배수주문단위로 인식하여 보충 수량 결정</a:t>
              </a:r>
              <a:endParaRPr lang="en-US" altLang="ko-KR" sz="16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latinLnBrk="0">
                <a:lnSpc>
                  <a:spcPct val="120000"/>
                </a:lnSpc>
              </a:pPr>
              <a:r>
                <a:rPr lang="en-US" altLang="ko-KR" sz="16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※ </a:t>
              </a:r>
              <a:r>
                <a:rPr lang="ko-KR" altLang="en-US" sz="16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최대재고 </a:t>
              </a:r>
              <a:r>
                <a:rPr lang="ko-KR" altLang="en-US" sz="1600" dirty="0" err="1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초과분</a:t>
              </a:r>
              <a:r>
                <a:rPr lang="ko-KR" altLang="en-US" sz="16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보충발주 진행 時</a:t>
              </a:r>
              <a:r>
                <a:rPr lang="en-US" altLang="ko-KR" sz="16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</a:t>
              </a:r>
              <a:r>
                <a:rPr lang="ko-KR" altLang="en-US" sz="16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발주관리팀 재고담당자 합의 필요 </a:t>
              </a:r>
              <a:r>
                <a:rPr lang="en-US" altLang="ko-KR" sz="16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6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통합결재</a:t>
              </a:r>
              <a:r>
                <a:rPr lang="en-US" altLang="ko-KR" sz="16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 </a:t>
              </a:r>
              <a:endParaRPr lang="ko-KR" altLang="en-US" sz="16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</p:grp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1D084A93-17D1-10FD-2476-4D382B7C24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717836"/>
              </p:ext>
            </p:extLst>
          </p:nvPr>
        </p:nvGraphicFramePr>
        <p:xfrm>
          <a:off x="1179512" y="5418100"/>
          <a:ext cx="8624889" cy="8560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2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2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2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2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21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21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21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7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600" b="0" u="none" strike="noStrike" dirty="0">
                          <a:solidFill>
                            <a:srgbClr val="40404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재고</a:t>
                      </a:r>
                      <a:r>
                        <a:rPr lang="en-US" altLang="ko-KR" sz="1600" b="0" u="none" strike="noStrike" dirty="0">
                          <a:solidFill>
                            <a:srgbClr val="40404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600" b="0" u="none" strike="noStrike" dirty="0">
                          <a:solidFill>
                            <a:srgbClr val="40404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유형</a:t>
                      </a:r>
                      <a:endParaRPr lang="ko-KR" altLang="en-US" sz="1600" b="0" i="0" u="none" strike="noStrike" dirty="0">
                        <a:solidFill>
                          <a:srgbClr val="40404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600" b="0" u="none" strike="noStrike" dirty="0">
                          <a:solidFill>
                            <a:srgbClr val="40404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상품</a:t>
                      </a:r>
                      <a:r>
                        <a:rPr lang="en-US" sz="1600" b="0" u="none" strike="noStrike" dirty="0">
                          <a:solidFill>
                            <a:srgbClr val="40404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ID</a:t>
                      </a:r>
                      <a:endParaRPr lang="en-US" sz="1600" b="0" i="0" u="none" strike="noStrike" dirty="0">
                        <a:solidFill>
                          <a:srgbClr val="40404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600" b="0" u="none" strike="noStrike" dirty="0">
                          <a:solidFill>
                            <a:srgbClr val="40404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상품명</a:t>
                      </a:r>
                      <a:endParaRPr lang="ko-KR" altLang="en-US" sz="1600" b="0" i="0" u="none" strike="noStrike" dirty="0">
                        <a:solidFill>
                          <a:srgbClr val="40404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최대</a:t>
                      </a:r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재고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600" b="0" u="none" strike="noStrike" dirty="0">
                          <a:solidFill>
                            <a:srgbClr val="40404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판매가능</a:t>
                      </a:r>
                      <a:r>
                        <a:rPr lang="en-US" altLang="ko-KR" sz="1600" b="0" u="none" strike="noStrike" dirty="0">
                          <a:solidFill>
                            <a:srgbClr val="40404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ko-KR" altLang="en-US" sz="1600" b="0" u="none" strike="noStrike" dirty="0">
                          <a:solidFill>
                            <a:srgbClr val="40404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재고</a:t>
                      </a:r>
                      <a:endParaRPr lang="ko-KR" altLang="en-US" sz="1600" b="0" i="0" u="none" strike="noStrike" dirty="0">
                        <a:solidFill>
                          <a:srgbClr val="40404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600" b="0" u="none" strike="noStrike" dirty="0">
                          <a:solidFill>
                            <a:srgbClr val="40404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재주문점</a:t>
                      </a:r>
                      <a:endParaRPr lang="ko-KR" altLang="en-US" sz="1600" b="0" i="0" u="none" strike="noStrike" dirty="0">
                        <a:solidFill>
                          <a:srgbClr val="40404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보충</a:t>
                      </a:r>
                      <a:endParaRPr lang="en-US" altLang="ko-KR" sz="1600" b="0" i="0" u="none" strike="noStrike" dirty="0">
                        <a:solidFill>
                          <a:srgbClr val="40404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rtl="0" fontAlgn="ctr"/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수량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844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센터재고</a:t>
                      </a:r>
                      <a:endParaRPr lang="en-US" sz="1600" b="0" i="0" u="none" strike="noStrike" dirty="0">
                        <a:solidFill>
                          <a:srgbClr val="40404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b="0" u="none" strike="noStrike" dirty="0">
                          <a:solidFill>
                            <a:srgbClr val="40404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1562403</a:t>
                      </a:r>
                      <a:endParaRPr lang="en-US" altLang="ko-KR" sz="1600" b="0" i="0" u="none" strike="noStrike" dirty="0">
                        <a:solidFill>
                          <a:srgbClr val="40404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solidFill>
                            <a:srgbClr val="40404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PVC</a:t>
                      </a:r>
                      <a:r>
                        <a:rPr lang="ko-KR" altLang="en-US" sz="1600" b="0" u="none" strike="noStrike" dirty="0">
                          <a:solidFill>
                            <a:srgbClr val="40404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장갑</a:t>
                      </a:r>
                      <a:endParaRPr lang="ko-KR" altLang="en-US" sz="1600" b="0" i="0" u="none" strike="noStrike" dirty="0">
                        <a:solidFill>
                          <a:srgbClr val="40404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38,000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b="0" u="none" strike="noStrike" dirty="0">
                          <a:solidFill>
                            <a:srgbClr val="40404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13,500</a:t>
                      </a:r>
                      <a:endParaRPr lang="en-US" altLang="ko-KR" sz="1600" b="0" i="0" u="none" strike="noStrike" dirty="0">
                        <a:solidFill>
                          <a:srgbClr val="40404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b="0" u="none" strike="noStrike" dirty="0">
                          <a:solidFill>
                            <a:srgbClr val="40404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19,684</a:t>
                      </a:r>
                      <a:endParaRPr lang="en-US" altLang="ko-KR" sz="1600" b="0" i="0" u="none" strike="noStrike" dirty="0">
                        <a:solidFill>
                          <a:srgbClr val="40404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b="0" u="none" strike="noStrike" dirty="0">
                          <a:solidFill>
                            <a:srgbClr val="40404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24,500</a:t>
                      </a:r>
                      <a:endParaRPr lang="en-US" altLang="ko-KR" sz="1600" b="0" i="0" u="none" strike="noStrike" dirty="0">
                        <a:solidFill>
                          <a:srgbClr val="40404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사각형: 잘린 한쪽 모서리 11">
            <a:extLst>
              <a:ext uri="{FF2B5EF4-FFF2-40B4-BE49-F238E27FC236}">
                <a16:creationId xmlns:a16="http://schemas.microsoft.com/office/drawing/2014/main" id="{7E6FEF90-BB63-3300-FD9D-039E24479B2A}"/>
              </a:ext>
            </a:extLst>
          </p:cNvPr>
          <p:cNvSpPr/>
          <p:nvPr/>
        </p:nvSpPr>
        <p:spPr>
          <a:xfrm>
            <a:off x="1179513" y="5050078"/>
            <a:ext cx="979299" cy="368022"/>
          </a:xfrm>
          <a:prstGeom prst="snip1Rect">
            <a:avLst/>
          </a:prstGeom>
          <a:solidFill>
            <a:srgbClr val="40404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ko-KR" sz="16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[</a:t>
            </a:r>
            <a:r>
              <a:rPr lang="ko-KR" altLang="en-US" sz="16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예시</a:t>
            </a:r>
            <a:r>
              <a:rPr lang="en-US" altLang="ko-KR" sz="16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]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F1F01759-C48F-7BCE-FF96-E86CC2662866}"/>
              </a:ext>
            </a:extLst>
          </p:cNvPr>
          <p:cNvSpPr/>
          <p:nvPr/>
        </p:nvSpPr>
        <p:spPr>
          <a:xfrm>
            <a:off x="1179511" y="6243813"/>
            <a:ext cx="5945188" cy="378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*(</a:t>
            </a:r>
            <a:r>
              <a:rPr lang="ko-KR" altLang="en-US" sz="14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보충발주수량</a:t>
            </a:r>
            <a:r>
              <a:rPr lang="en-US" altLang="ko-KR" sz="14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 = 38,000 (</a:t>
            </a:r>
            <a:r>
              <a:rPr lang="ko-KR" altLang="en-US" sz="14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최대재고</a:t>
            </a:r>
            <a:r>
              <a:rPr lang="en-US" altLang="ko-KR" sz="14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 – 13,500 (</a:t>
            </a:r>
            <a:r>
              <a:rPr lang="ko-KR" altLang="en-US" sz="14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가용재고</a:t>
            </a:r>
            <a:r>
              <a:rPr lang="en-US" altLang="ko-KR" sz="14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  = 24,500 (PR)</a:t>
            </a:r>
          </a:p>
        </p:txBody>
      </p:sp>
    </p:spTree>
    <p:extLst>
      <p:ext uri="{BB962C8B-B14F-4D97-AF65-F5344CB8AC3E}">
        <p14:creationId xmlns:p14="http://schemas.microsoft.com/office/powerpoint/2010/main" val="36639317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B6ED9-F3EB-F53F-EFBC-A8607A53D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760A9328-D17C-4436-5827-C24ACDC321C9}"/>
              </a:ext>
            </a:extLst>
          </p:cNvPr>
          <p:cNvSpPr/>
          <p:nvPr/>
        </p:nvSpPr>
        <p:spPr>
          <a:xfrm>
            <a:off x="792343" y="1252711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보충발주 협력사 결정</a:t>
            </a:r>
          </a:p>
        </p:txBody>
      </p:sp>
      <p:grpSp>
        <p:nvGrpSpPr>
          <p:cNvPr id="3" name="Group 65">
            <a:extLst>
              <a:ext uri="{FF2B5EF4-FFF2-40B4-BE49-F238E27FC236}">
                <a16:creationId xmlns:a16="http://schemas.microsoft.com/office/drawing/2014/main" id="{C840F203-67BB-BC15-D141-E0622EF23F8F}"/>
              </a:ext>
            </a:extLst>
          </p:cNvPr>
          <p:cNvGrpSpPr/>
          <p:nvPr/>
        </p:nvGrpSpPr>
        <p:grpSpPr>
          <a:xfrm>
            <a:off x="263440" y="1301028"/>
            <a:ext cx="452526" cy="452526"/>
            <a:chOff x="1339673" y="3220738"/>
            <a:chExt cx="746760" cy="746760"/>
          </a:xfrm>
        </p:grpSpPr>
        <p:sp>
          <p:nvSpPr>
            <p:cNvPr id="4" name="Oval 66">
              <a:extLst>
                <a:ext uri="{FF2B5EF4-FFF2-40B4-BE49-F238E27FC236}">
                  <a16:creationId xmlns:a16="http://schemas.microsoft.com/office/drawing/2014/main" id="{CD3F3AE9-5546-E726-8A7B-8C40BB2B3109}"/>
                </a:ext>
              </a:extLst>
            </p:cNvPr>
            <p:cNvSpPr/>
            <p:nvPr/>
          </p:nvSpPr>
          <p:spPr>
            <a:xfrm>
              <a:off x="1339673" y="3220738"/>
              <a:ext cx="746760" cy="746760"/>
            </a:xfrm>
            <a:prstGeom prst="ellipse">
              <a:avLst/>
            </a:prstGeom>
            <a:solidFill>
              <a:srgbClr val="A50034"/>
            </a:solidFill>
            <a:ln>
              <a:noFill/>
            </a:ln>
            <a:effectLst>
              <a:outerShdw blurRad="342900" dist="292100" dir="5400000" sx="51000" sy="51000" algn="t" rotWithShape="0">
                <a:srgbClr val="BF3651">
                  <a:alpha val="86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pic>
          <p:nvPicPr>
            <p:cNvPr id="5" name="Graphic 67">
              <a:extLst>
                <a:ext uri="{FF2B5EF4-FFF2-40B4-BE49-F238E27FC236}">
                  <a16:creationId xmlns:a16="http://schemas.microsoft.com/office/drawing/2014/main" id="{463335FB-19C5-1385-87BC-F59D63265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501639" y="3382704"/>
              <a:ext cx="422828" cy="422828"/>
            </a:xfrm>
            <a:prstGeom prst="rect">
              <a:avLst/>
            </a:prstGeom>
          </p:spPr>
        </p:pic>
      </p:grpSp>
      <p:sp>
        <p:nvSpPr>
          <p:cNvPr id="6" name="직사각형 5">
            <a:extLst>
              <a:ext uri="{FF2B5EF4-FFF2-40B4-BE49-F238E27FC236}">
                <a16:creationId xmlns:a16="http://schemas.microsoft.com/office/drawing/2014/main" id="{DF651A0C-2FE2-2D09-C67A-3690CC0D7ADE}"/>
              </a:ext>
            </a:extLst>
          </p:cNvPr>
          <p:cNvSpPr/>
          <p:nvPr/>
        </p:nvSpPr>
        <p:spPr>
          <a:xfrm>
            <a:off x="814115" y="1753554"/>
            <a:ext cx="12486816" cy="96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VMI 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재고 </a:t>
            </a:r>
            <a:r>
              <a:rPr lang="en-US" altLang="ko-KR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S-MRP 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기준정보에 등록된 협력사로 결정 </a:t>
            </a:r>
            <a:r>
              <a:rPr lang="en-US" altLang="ko-KR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(VMI 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계약서 별도 체결 要</a:t>
            </a:r>
            <a:r>
              <a:rPr lang="en-US" altLang="ko-KR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센터재고 </a:t>
            </a:r>
            <a:r>
              <a:rPr lang="en-US" altLang="ko-KR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구매정보에 등록된 협력사 중 최저 매입가 협력사로 결정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3A19B366-D48D-C05D-4C0C-0DE6E765E2B5}"/>
              </a:ext>
            </a:extLst>
          </p:cNvPr>
          <p:cNvGrpSpPr/>
          <p:nvPr/>
        </p:nvGrpSpPr>
        <p:grpSpPr>
          <a:xfrm>
            <a:off x="1103311" y="2851360"/>
            <a:ext cx="11337342" cy="378245"/>
            <a:chOff x="1179511" y="3574510"/>
            <a:chExt cx="8969844" cy="687568"/>
          </a:xfrm>
        </p:grpSpPr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CC53B565-D45C-3B13-3395-E6973BD1F938}"/>
                </a:ext>
              </a:extLst>
            </p:cNvPr>
            <p:cNvSpPr/>
            <p:nvPr/>
          </p:nvSpPr>
          <p:spPr>
            <a:xfrm>
              <a:off x="1179513" y="3574510"/>
              <a:ext cx="7329487" cy="687568"/>
            </a:xfrm>
            <a:prstGeom prst="roundRect">
              <a:avLst/>
            </a:prstGeom>
            <a:solidFill>
              <a:srgbClr val="FDEAE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10B85C8-7D56-2A84-F350-2B05DDE1947E}"/>
                </a:ext>
              </a:extLst>
            </p:cNvPr>
            <p:cNvSpPr txBox="1"/>
            <p:nvPr/>
          </p:nvSpPr>
          <p:spPr>
            <a:xfrm>
              <a:off x="1179511" y="3579402"/>
              <a:ext cx="8969844" cy="636768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en-US" altLang="ko-KR" sz="16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※ </a:t>
              </a:r>
              <a:r>
                <a:rPr lang="ko-KR" altLang="en-US" sz="16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최저 매입가가 동일한 경우 협력사 정보에 등록된 ‘협력사 평가결과 </a:t>
              </a:r>
              <a:r>
                <a:rPr lang="ko-KR" altLang="en-US" sz="1600" dirty="0" err="1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점수’가</a:t>
              </a:r>
              <a:r>
                <a:rPr lang="ko-KR" altLang="en-US" sz="16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높은 협력사로 결정됨</a:t>
              </a:r>
            </a:p>
          </p:txBody>
        </p:sp>
      </p:grpSp>
      <p:sp>
        <p:nvSpPr>
          <p:cNvPr id="12" name="사각형: 잘린 한쪽 모서리 11">
            <a:extLst>
              <a:ext uri="{FF2B5EF4-FFF2-40B4-BE49-F238E27FC236}">
                <a16:creationId xmlns:a16="http://schemas.microsoft.com/office/drawing/2014/main" id="{1FB3E9E2-4C8E-077B-088D-EFB48018A3A0}"/>
              </a:ext>
            </a:extLst>
          </p:cNvPr>
          <p:cNvSpPr/>
          <p:nvPr/>
        </p:nvSpPr>
        <p:spPr>
          <a:xfrm>
            <a:off x="1179513" y="3439178"/>
            <a:ext cx="979299" cy="368022"/>
          </a:xfrm>
          <a:prstGeom prst="snip1Rect">
            <a:avLst/>
          </a:prstGeom>
          <a:solidFill>
            <a:srgbClr val="40404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ko-KR" sz="16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[</a:t>
            </a:r>
            <a:r>
              <a:rPr lang="ko-KR" altLang="en-US" sz="16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예시</a:t>
            </a:r>
            <a:r>
              <a:rPr lang="en-US" altLang="ko-KR" sz="16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]</a:t>
            </a:r>
          </a:p>
        </p:txBody>
      </p:sp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69442434-E8EC-9C00-D712-EF8C6381B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409946"/>
              </p:ext>
            </p:extLst>
          </p:nvPr>
        </p:nvGraphicFramePr>
        <p:xfrm>
          <a:off x="1179511" y="3794355"/>
          <a:ext cx="8624890" cy="1416885"/>
        </p:xfrm>
        <a:graphic>
          <a:graphicData uri="http://schemas.openxmlformats.org/drawingml/2006/table">
            <a:tbl>
              <a:tblPr/>
              <a:tblGrid>
                <a:gridCol w="1724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1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4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49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18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 err="1">
                          <a:solidFill>
                            <a:srgbClr val="40404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협력사</a:t>
                      </a:r>
                      <a:r>
                        <a:rPr lang="en-US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ID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협력사명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입고</a:t>
                      </a:r>
                      <a:r>
                        <a:rPr lang="en-US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L/T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평가순위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매입가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03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187297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 err="1">
                          <a:solidFill>
                            <a:srgbClr val="40404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성진장갑</a:t>
                      </a:r>
                      <a:endParaRPr lang="ko-KR" altLang="en-US" sz="1600" b="0" i="0" u="none" strike="noStrike" dirty="0">
                        <a:solidFill>
                          <a:srgbClr val="40404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2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2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140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03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414717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송죽글러브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2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140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03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405822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 err="1">
                          <a:solidFill>
                            <a:srgbClr val="40404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제일테크</a:t>
                      </a:r>
                      <a:endParaRPr lang="ko-KR" altLang="en-US" sz="1600" b="0" i="0" u="none" strike="noStrike" dirty="0">
                        <a:solidFill>
                          <a:srgbClr val="40404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2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51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200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8175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4BC13-461E-C31A-656A-44F19E2EE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A80F74D-2A5C-4085-40D7-319A363111B5}"/>
              </a:ext>
            </a:extLst>
          </p:cNvPr>
          <p:cNvSpPr/>
          <p:nvPr/>
        </p:nvSpPr>
        <p:spPr>
          <a:xfrm>
            <a:off x="792343" y="1252711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협력사 </a:t>
            </a:r>
            <a:r>
              <a: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VMI </a:t>
            </a: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위탁 </a:t>
            </a:r>
            <a:r>
              <a: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Process</a:t>
            </a:r>
          </a:p>
        </p:txBody>
      </p:sp>
      <p:grpSp>
        <p:nvGrpSpPr>
          <p:cNvPr id="3" name="Group 65">
            <a:extLst>
              <a:ext uri="{FF2B5EF4-FFF2-40B4-BE49-F238E27FC236}">
                <a16:creationId xmlns:a16="http://schemas.microsoft.com/office/drawing/2014/main" id="{ACF2F72A-2EF4-9554-56B6-04C64C24E6BE}"/>
              </a:ext>
            </a:extLst>
          </p:cNvPr>
          <p:cNvGrpSpPr/>
          <p:nvPr/>
        </p:nvGrpSpPr>
        <p:grpSpPr>
          <a:xfrm>
            <a:off x="263440" y="1301028"/>
            <a:ext cx="452526" cy="452526"/>
            <a:chOff x="1339673" y="3220738"/>
            <a:chExt cx="746760" cy="746760"/>
          </a:xfrm>
        </p:grpSpPr>
        <p:sp>
          <p:nvSpPr>
            <p:cNvPr id="4" name="Oval 66">
              <a:extLst>
                <a:ext uri="{FF2B5EF4-FFF2-40B4-BE49-F238E27FC236}">
                  <a16:creationId xmlns:a16="http://schemas.microsoft.com/office/drawing/2014/main" id="{96F7C033-3F32-01B5-9699-42BE94B95D07}"/>
                </a:ext>
              </a:extLst>
            </p:cNvPr>
            <p:cNvSpPr/>
            <p:nvPr/>
          </p:nvSpPr>
          <p:spPr>
            <a:xfrm>
              <a:off x="1339673" y="3220738"/>
              <a:ext cx="746760" cy="746760"/>
            </a:xfrm>
            <a:prstGeom prst="ellipse">
              <a:avLst/>
            </a:prstGeom>
            <a:solidFill>
              <a:srgbClr val="A50034"/>
            </a:solidFill>
            <a:ln>
              <a:noFill/>
            </a:ln>
            <a:effectLst>
              <a:outerShdw blurRad="342900" dist="292100" dir="5400000" sx="51000" sy="51000" algn="t" rotWithShape="0">
                <a:srgbClr val="BF3651">
                  <a:alpha val="86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pic>
          <p:nvPicPr>
            <p:cNvPr id="5" name="Graphic 67">
              <a:extLst>
                <a:ext uri="{FF2B5EF4-FFF2-40B4-BE49-F238E27FC236}">
                  <a16:creationId xmlns:a16="http://schemas.microsoft.com/office/drawing/2014/main" id="{F8FD654A-224D-84DE-0584-1EDB6CAB3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501639" y="3382704"/>
              <a:ext cx="422828" cy="422828"/>
            </a:xfrm>
            <a:prstGeom prst="rect">
              <a:avLst/>
            </a:prstGeom>
          </p:spPr>
        </p:pic>
      </p:grpSp>
      <p:sp>
        <p:nvSpPr>
          <p:cNvPr id="6" name="직사각형 5">
            <a:extLst>
              <a:ext uri="{FF2B5EF4-FFF2-40B4-BE49-F238E27FC236}">
                <a16:creationId xmlns:a16="http://schemas.microsoft.com/office/drawing/2014/main" id="{F288C485-2309-23A9-A219-90D573203567}"/>
              </a:ext>
            </a:extLst>
          </p:cNvPr>
          <p:cNvSpPr/>
          <p:nvPr/>
        </p:nvSpPr>
        <p:spPr>
          <a:xfrm>
            <a:off x="814115" y="1753554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VMI 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보충발주에 대한 협력사 위탁요청 접수 </a:t>
            </a:r>
            <a:r>
              <a:rPr lang="en-US" altLang="ko-KR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 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위탁확정 후 </a:t>
            </a:r>
            <a:r>
              <a:rPr lang="en-US" altLang="ko-KR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HUB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입고까지의 </a:t>
            </a:r>
            <a:r>
              <a:rPr lang="en-US" altLang="ko-KR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Process </a:t>
            </a:r>
            <a:endParaRPr lang="ko-KR" altLang="en-US" sz="2000" dirty="0">
              <a:solidFill>
                <a:srgbClr val="404040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aphicFrame>
        <p:nvGraphicFramePr>
          <p:cNvPr id="8" name="Group 70">
            <a:extLst>
              <a:ext uri="{FF2B5EF4-FFF2-40B4-BE49-F238E27FC236}">
                <a16:creationId xmlns:a16="http://schemas.microsoft.com/office/drawing/2014/main" id="{9B69DD3F-0FC2-65DA-0D7B-6A2BBE2E8E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892194"/>
              </p:ext>
            </p:extLst>
          </p:nvPr>
        </p:nvGraphicFramePr>
        <p:xfrm>
          <a:off x="937768" y="2362859"/>
          <a:ext cx="11651107" cy="4563839"/>
        </p:xfrm>
        <a:graphic>
          <a:graphicData uri="http://schemas.openxmlformats.org/drawingml/2006/table">
            <a:tbl>
              <a:tblPr/>
              <a:tblGrid>
                <a:gridCol w="1106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4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9400"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부서</a:t>
                      </a:r>
                    </a:p>
                  </a:txBody>
                  <a:tcPr marL="83077" marR="83077" marT="48218" marB="482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Process Map</a:t>
                      </a:r>
                    </a:p>
                  </a:txBody>
                  <a:tcPr marL="83077" marR="83077" marT="48218" marB="48218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2764"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구매팀</a:t>
                      </a:r>
                    </a:p>
                  </a:txBody>
                  <a:tcPr marL="84406" marR="84406" marT="47105" marB="4710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4406" marR="84406" marT="47105" marB="47105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1675"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협력사</a:t>
                      </a:r>
                    </a:p>
                  </a:txBody>
                  <a:tcPr marL="84406" marR="84406" marT="47105" marB="4710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4406" marR="84406" marT="47105" marB="47105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5" name="직사각형 44">
            <a:extLst>
              <a:ext uri="{FF2B5EF4-FFF2-40B4-BE49-F238E27FC236}">
                <a16:creationId xmlns:a16="http://schemas.microsoft.com/office/drawing/2014/main" id="{BEA275AA-9F92-81AB-A87F-E972010499FE}"/>
              </a:ext>
            </a:extLst>
          </p:cNvPr>
          <p:cNvSpPr/>
          <p:nvPr/>
        </p:nvSpPr>
        <p:spPr>
          <a:xfrm>
            <a:off x="4387048" y="4365168"/>
            <a:ext cx="1313830" cy="417024"/>
          </a:xfrm>
          <a:prstGeom prst="rect">
            <a:avLst/>
          </a:prstGeom>
          <a:noFill/>
          <a:ln w="6350">
            <a:solidFill>
              <a:srgbClr val="A50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배송정보 입력</a:t>
            </a:r>
            <a:endParaRPr lang="en-US" altLang="ko-KR" sz="1400" dirty="0">
              <a:solidFill>
                <a:srgbClr val="A50034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FD28D026-1438-7184-DF98-A39F1D7E6277}"/>
              </a:ext>
            </a:extLst>
          </p:cNvPr>
          <p:cNvSpPr/>
          <p:nvPr/>
        </p:nvSpPr>
        <p:spPr>
          <a:xfrm>
            <a:off x="2668743" y="3083285"/>
            <a:ext cx="1313830" cy="422009"/>
          </a:xfrm>
          <a:prstGeom prst="rect">
            <a:avLst/>
          </a:prstGeom>
          <a:noFill/>
          <a:ln w="6350">
            <a:solidFill>
              <a:srgbClr val="A50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보충발주 생성</a:t>
            </a:r>
            <a:endParaRPr lang="en-US" altLang="ko-KR" sz="1400" dirty="0">
              <a:solidFill>
                <a:srgbClr val="A50034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47" name="순서도: 판단 46">
            <a:extLst>
              <a:ext uri="{FF2B5EF4-FFF2-40B4-BE49-F238E27FC236}">
                <a16:creationId xmlns:a16="http://schemas.microsoft.com/office/drawing/2014/main" id="{E07D313C-FE5F-4B23-9F88-D3C5157D4013}"/>
              </a:ext>
            </a:extLst>
          </p:cNvPr>
          <p:cNvSpPr/>
          <p:nvPr/>
        </p:nvSpPr>
        <p:spPr>
          <a:xfrm>
            <a:off x="6187884" y="4225382"/>
            <a:ext cx="1562009" cy="702281"/>
          </a:xfrm>
          <a:prstGeom prst="flowChartDecision">
            <a:avLst/>
          </a:prstGeom>
          <a:solidFill>
            <a:srgbClr val="A50034"/>
          </a:solidFill>
          <a:ln w="635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latinLnBrk="0" hangingPunct="0">
              <a:lnSpc>
                <a:spcPct val="120000"/>
              </a:lnSpc>
            </a:pPr>
            <a:r>
              <a:rPr lang="ko-KR" altLang="en-US" sz="12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검사성적서 </a:t>
            </a:r>
            <a:endParaRPr lang="en-US" altLang="ko-KR" sz="1200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 eaLnBrk="0" latinLnBrk="0" hangingPunct="0">
              <a:lnSpc>
                <a:spcPct val="120000"/>
              </a:lnSpc>
            </a:pPr>
            <a:r>
              <a:rPr lang="ko-KR" altLang="en-US" sz="12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대상</a:t>
            </a:r>
            <a:r>
              <a:rPr lang="en-US" altLang="ko-KR" sz="12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?</a:t>
            </a:r>
            <a:endParaRPr lang="ko-KR" altLang="en-US" sz="1200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F480A2D5-78AF-A9E2-66C5-92379DFDEAF1}"/>
              </a:ext>
            </a:extLst>
          </p:cNvPr>
          <p:cNvSpPr/>
          <p:nvPr/>
        </p:nvSpPr>
        <p:spPr>
          <a:xfrm>
            <a:off x="8209308" y="4365168"/>
            <a:ext cx="1456393" cy="417024"/>
          </a:xfrm>
          <a:prstGeom prst="rect">
            <a:avLst/>
          </a:prstGeom>
          <a:noFill/>
          <a:ln w="6350">
            <a:solidFill>
              <a:srgbClr val="A50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검사성적서 입력</a:t>
            </a:r>
            <a:endParaRPr lang="en-US" altLang="ko-KR" sz="1400" dirty="0">
              <a:solidFill>
                <a:srgbClr val="A50034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DF284A16-3423-BC98-C58F-F105BE79B8FD}"/>
              </a:ext>
            </a:extLst>
          </p:cNvPr>
          <p:cNvSpPr/>
          <p:nvPr/>
        </p:nvSpPr>
        <p:spPr>
          <a:xfrm>
            <a:off x="10111257" y="4368010"/>
            <a:ext cx="1390691" cy="417024"/>
          </a:xfrm>
          <a:prstGeom prst="rect">
            <a:avLst/>
          </a:prstGeom>
          <a:noFill/>
          <a:ln w="6350">
            <a:solidFill>
              <a:srgbClr val="A50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검사성적서 </a:t>
            </a:r>
            <a:endParaRPr lang="en-US" altLang="ko-KR" sz="1400" dirty="0">
              <a:solidFill>
                <a:srgbClr val="A50034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/>
            <a:r>
              <a:rPr lang="ko-KR" altLang="en-US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정보 저장</a:t>
            </a:r>
            <a:endParaRPr lang="en-US" altLang="ko-KR" sz="1400" dirty="0">
              <a:solidFill>
                <a:srgbClr val="A50034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50" name="Text Box 7">
            <a:extLst>
              <a:ext uri="{FF2B5EF4-FFF2-40B4-BE49-F238E27FC236}">
                <a16:creationId xmlns:a16="http://schemas.microsoft.com/office/drawing/2014/main" id="{83AFEA85-0F4D-E648-705F-51287E4D854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105579" y="4750421"/>
            <a:ext cx="1565721" cy="49090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square" lIns="46800" tIns="46800" rIns="46800" bIns="46800">
            <a:spAutoFit/>
          </a:bodyPr>
          <a:lstStyle/>
          <a:p>
            <a:pPr marL="72000" indent="-92075" eaLnBrk="0" latinLnBrk="0" hangingPunct="0">
              <a:lnSpc>
                <a:spcPts val="1600"/>
              </a:lnSpc>
              <a:buFontTx/>
              <a:buChar char="•"/>
            </a:pPr>
            <a:r>
              <a:rPr lang="ko-KR" altLang="en-US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이후 출발처리 시</a:t>
            </a:r>
            <a:r>
              <a: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</a:t>
            </a:r>
            <a:r>
              <a:rPr lang="ko-KR" altLang="en-US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endParaRPr lang="en-US" altLang="ko-KR" sz="12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eaLnBrk="0" latinLnBrk="0" hangingPunct="0">
              <a:lnSpc>
                <a:spcPts val="1600"/>
              </a:lnSpc>
            </a:pPr>
            <a:r>
              <a: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</a:t>
            </a:r>
            <a:r>
              <a:rPr lang="ko-KR" altLang="en-US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고객사 시스템 </a:t>
            </a:r>
            <a:r>
              <a: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I/F</a:t>
            </a:r>
          </a:p>
        </p:txBody>
      </p:sp>
      <p:sp>
        <p:nvSpPr>
          <p:cNvPr id="51" name="Text Box 7">
            <a:extLst>
              <a:ext uri="{FF2B5EF4-FFF2-40B4-BE49-F238E27FC236}">
                <a16:creationId xmlns:a16="http://schemas.microsoft.com/office/drawing/2014/main" id="{F61994D8-1794-2184-582D-7EBC85D27BD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183176" y="4754002"/>
            <a:ext cx="1854361" cy="49090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square" lIns="46800" tIns="46800" rIns="46800" bIns="46800">
            <a:spAutoFit/>
          </a:bodyPr>
          <a:lstStyle/>
          <a:p>
            <a:pPr marL="72000" indent="-92075" eaLnBrk="0" latinLnBrk="0" hangingPunct="0">
              <a:lnSpc>
                <a:spcPts val="1600"/>
              </a:lnSpc>
              <a:buFontTx/>
              <a:buChar char="•"/>
            </a:pPr>
            <a:r>
              <a: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Lot </a:t>
            </a:r>
            <a:r>
              <a:rPr lang="ko-KR" altLang="en-US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수량</a:t>
            </a:r>
            <a:r>
              <a: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번호 입력</a:t>
            </a:r>
            <a:endParaRPr lang="en-US" altLang="ko-KR" sz="12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72000" indent="-92075" eaLnBrk="0" latinLnBrk="0" hangingPunct="0">
              <a:lnSpc>
                <a:spcPts val="1600"/>
              </a:lnSpc>
              <a:buFontTx/>
              <a:buChar char="•"/>
            </a:pPr>
            <a:r>
              <a: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Lot</a:t>
            </a:r>
            <a:r>
              <a:rPr lang="ko-KR" altLang="en-US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별 검사성적</a:t>
            </a:r>
            <a:r>
              <a: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ko-KR" altLang="en-US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정보입력</a:t>
            </a:r>
            <a:endParaRPr lang="en-US" altLang="ko-KR" sz="12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D68AFAA0-28D3-C7EA-2374-579FC86D1DD9}"/>
              </a:ext>
            </a:extLst>
          </p:cNvPr>
          <p:cNvSpPr/>
          <p:nvPr/>
        </p:nvSpPr>
        <p:spPr>
          <a:xfrm>
            <a:off x="10679751" y="4166379"/>
            <a:ext cx="822944" cy="205670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105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PUSS/SCS</a:t>
            </a:r>
            <a:endParaRPr lang="ko-KR" altLang="en-US" sz="1050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53" name="Text Box 7">
            <a:extLst>
              <a:ext uri="{FF2B5EF4-FFF2-40B4-BE49-F238E27FC236}">
                <a16:creationId xmlns:a16="http://schemas.microsoft.com/office/drawing/2014/main" id="{490E7304-AA9D-3DE1-26F7-D9AF360930B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774836" y="3901107"/>
            <a:ext cx="2508480" cy="28572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square" lIns="46800" tIns="46800" rIns="46800" bIns="46800">
            <a:spAutoFit/>
          </a:bodyPr>
          <a:lstStyle/>
          <a:p>
            <a:pPr marL="72000" indent="-92075" algn="ctr" eaLnBrk="0" latinLnBrk="0" hangingPunct="0">
              <a:lnSpc>
                <a:spcPts val="1600"/>
              </a:lnSpc>
              <a:buFontTx/>
              <a:buChar char="•"/>
            </a:pPr>
            <a:r>
              <a:rPr lang="en-US" altLang="ko-KR" sz="12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VMI (S-MRP) &amp; </a:t>
            </a:r>
            <a:r>
              <a:rPr lang="ko-KR" altLang="en-US" sz="12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부자재</a:t>
            </a:r>
            <a:r>
              <a:rPr lang="en-US" altLang="ko-KR" sz="12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2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상품정보</a:t>
            </a:r>
            <a:r>
              <a:rPr lang="en-US" altLang="ko-KR" sz="12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 </a:t>
            </a: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AB1A6CA5-6332-C012-52D6-DCDEA9978661}"/>
              </a:ext>
            </a:extLst>
          </p:cNvPr>
          <p:cNvSpPr/>
          <p:nvPr/>
        </p:nvSpPr>
        <p:spPr>
          <a:xfrm>
            <a:off x="6183433" y="5545572"/>
            <a:ext cx="1576975" cy="417024"/>
          </a:xfrm>
          <a:prstGeom prst="rect">
            <a:avLst/>
          </a:prstGeom>
          <a:noFill/>
          <a:ln w="6350">
            <a:solidFill>
              <a:srgbClr val="A50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VMI </a:t>
            </a:r>
            <a:r>
              <a:rPr lang="ko-KR" altLang="en-US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위탁요청서 출력</a:t>
            </a:r>
            <a:endParaRPr lang="en-US" altLang="ko-KR" sz="1400" dirty="0">
              <a:solidFill>
                <a:srgbClr val="A50034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097E8002-4671-D5B4-390D-4F2AF6ADE42F}"/>
              </a:ext>
            </a:extLst>
          </p:cNvPr>
          <p:cNvSpPr/>
          <p:nvPr/>
        </p:nvSpPr>
        <p:spPr>
          <a:xfrm>
            <a:off x="6183432" y="6326676"/>
            <a:ext cx="1580689" cy="417024"/>
          </a:xfrm>
          <a:prstGeom prst="rect">
            <a:avLst/>
          </a:prstGeom>
          <a:noFill/>
          <a:ln w="6350">
            <a:solidFill>
              <a:srgbClr val="A50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VMI </a:t>
            </a:r>
            <a:r>
              <a:rPr lang="ko-KR" altLang="en-US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위탁 출고확정</a:t>
            </a:r>
            <a:endParaRPr lang="en-US" altLang="ko-KR" sz="1400" dirty="0">
              <a:solidFill>
                <a:srgbClr val="A50034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cxnSp>
        <p:nvCxnSpPr>
          <p:cNvPr id="56" name="직선 화살표 연결선 55">
            <a:extLst>
              <a:ext uri="{FF2B5EF4-FFF2-40B4-BE49-F238E27FC236}">
                <a16:creationId xmlns:a16="http://schemas.microsoft.com/office/drawing/2014/main" id="{980F0F5B-87CD-10C0-282A-3FBB6F52C731}"/>
              </a:ext>
            </a:extLst>
          </p:cNvPr>
          <p:cNvCxnSpPr>
            <a:stCxn id="47" idx="2"/>
            <a:endCxn id="54" idx="0"/>
          </p:cNvCxnSpPr>
          <p:nvPr/>
        </p:nvCxnSpPr>
        <p:spPr bwMode="auto">
          <a:xfrm>
            <a:off x="6968889" y="4927663"/>
            <a:ext cx="3033" cy="617910"/>
          </a:xfrm>
          <a:prstGeom prst="straightConnector1">
            <a:avLst/>
          </a:prstGeom>
          <a:noFill/>
          <a:ln w="12700">
            <a:solidFill>
              <a:srgbClr val="A50034"/>
            </a:solidFill>
            <a:round/>
            <a:headEnd/>
            <a:tailEnd type="triangle"/>
          </a:ln>
        </p:spPr>
      </p:cxnSp>
      <p:cxnSp>
        <p:nvCxnSpPr>
          <p:cNvPr id="57" name="직선 화살표 연결선 56">
            <a:extLst>
              <a:ext uri="{FF2B5EF4-FFF2-40B4-BE49-F238E27FC236}">
                <a16:creationId xmlns:a16="http://schemas.microsoft.com/office/drawing/2014/main" id="{39C3F94B-1820-DE8C-7C81-081E651AD3A6}"/>
              </a:ext>
            </a:extLst>
          </p:cNvPr>
          <p:cNvCxnSpPr>
            <a:stCxn id="54" idx="2"/>
            <a:endCxn id="55" idx="0"/>
          </p:cNvCxnSpPr>
          <p:nvPr/>
        </p:nvCxnSpPr>
        <p:spPr bwMode="auto">
          <a:xfrm>
            <a:off x="6971922" y="5962596"/>
            <a:ext cx="1855" cy="364079"/>
          </a:xfrm>
          <a:prstGeom prst="straightConnector1">
            <a:avLst/>
          </a:prstGeom>
          <a:noFill/>
          <a:ln w="12700">
            <a:solidFill>
              <a:srgbClr val="A50034"/>
            </a:solidFill>
            <a:round/>
            <a:headEnd/>
            <a:tailEnd type="triangle"/>
          </a:ln>
        </p:spPr>
      </p:cxnSp>
      <p:cxnSp>
        <p:nvCxnSpPr>
          <p:cNvPr id="58" name="직선 화살표 연결선 57">
            <a:extLst>
              <a:ext uri="{FF2B5EF4-FFF2-40B4-BE49-F238E27FC236}">
                <a16:creationId xmlns:a16="http://schemas.microsoft.com/office/drawing/2014/main" id="{11888B99-D912-E504-AE41-3DE9FA09AE09}"/>
              </a:ext>
            </a:extLst>
          </p:cNvPr>
          <p:cNvCxnSpPr>
            <a:stCxn id="45" idx="3"/>
            <a:endCxn id="47" idx="1"/>
          </p:cNvCxnSpPr>
          <p:nvPr/>
        </p:nvCxnSpPr>
        <p:spPr bwMode="auto">
          <a:xfrm>
            <a:off x="5700878" y="4573680"/>
            <a:ext cx="487006" cy="2842"/>
          </a:xfrm>
          <a:prstGeom prst="straightConnector1">
            <a:avLst/>
          </a:prstGeom>
          <a:noFill/>
          <a:ln w="12700">
            <a:solidFill>
              <a:srgbClr val="A50034"/>
            </a:solidFill>
            <a:round/>
            <a:headEnd/>
            <a:tailEnd type="triangle"/>
          </a:ln>
        </p:spPr>
      </p:cxnSp>
      <p:cxnSp>
        <p:nvCxnSpPr>
          <p:cNvPr id="59" name="직선 화살표 연결선 58">
            <a:extLst>
              <a:ext uri="{FF2B5EF4-FFF2-40B4-BE49-F238E27FC236}">
                <a16:creationId xmlns:a16="http://schemas.microsoft.com/office/drawing/2014/main" id="{1FBB9331-6E72-C812-4561-7FEEBDBCF5B1}"/>
              </a:ext>
            </a:extLst>
          </p:cNvPr>
          <p:cNvCxnSpPr>
            <a:stCxn id="47" idx="3"/>
            <a:endCxn id="48" idx="1"/>
          </p:cNvCxnSpPr>
          <p:nvPr/>
        </p:nvCxnSpPr>
        <p:spPr bwMode="auto">
          <a:xfrm flipV="1">
            <a:off x="7749893" y="4573680"/>
            <a:ext cx="459414" cy="2842"/>
          </a:xfrm>
          <a:prstGeom prst="straightConnector1">
            <a:avLst/>
          </a:prstGeom>
          <a:noFill/>
          <a:ln w="12700">
            <a:solidFill>
              <a:srgbClr val="A50034"/>
            </a:solidFill>
            <a:round/>
            <a:headEnd/>
            <a:tailEnd type="triangle"/>
          </a:ln>
        </p:spPr>
      </p:cxnSp>
      <p:cxnSp>
        <p:nvCxnSpPr>
          <p:cNvPr id="60" name="직선 화살표 연결선 59">
            <a:extLst>
              <a:ext uri="{FF2B5EF4-FFF2-40B4-BE49-F238E27FC236}">
                <a16:creationId xmlns:a16="http://schemas.microsoft.com/office/drawing/2014/main" id="{A2505320-613C-583F-F0FE-86B239585E57}"/>
              </a:ext>
            </a:extLst>
          </p:cNvPr>
          <p:cNvCxnSpPr>
            <a:stCxn id="48" idx="3"/>
            <a:endCxn id="49" idx="1"/>
          </p:cNvCxnSpPr>
          <p:nvPr/>
        </p:nvCxnSpPr>
        <p:spPr bwMode="auto">
          <a:xfrm>
            <a:off x="9665700" y="4573680"/>
            <a:ext cx="445557" cy="2842"/>
          </a:xfrm>
          <a:prstGeom prst="straightConnector1">
            <a:avLst/>
          </a:prstGeom>
          <a:noFill/>
          <a:ln w="12700">
            <a:solidFill>
              <a:srgbClr val="A50034"/>
            </a:solidFill>
            <a:round/>
            <a:headEnd/>
            <a:tailEnd type="triangle"/>
          </a:ln>
        </p:spPr>
      </p:cxnSp>
      <p:cxnSp>
        <p:nvCxnSpPr>
          <p:cNvPr id="61" name="꺾인 연결선 105">
            <a:extLst>
              <a:ext uri="{FF2B5EF4-FFF2-40B4-BE49-F238E27FC236}">
                <a16:creationId xmlns:a16="http://schemas.microsoft.com/office/drawing/2014/main" id="{70C98E7F-64D8-E6B6-C672-85B12AABBFF9}"/>
              </a:ext>
            </a:extLst>
          </p:cNvPr>
          <p:cNvCxnSpPr>
            <a:stCxn id="49" idx="3"/>
            <a:endCxn id="54" idx="3"/>
          </p:cNvCxnSpPr>
          <p:nvPr/>
        </p:nvCxnSpPr>
        <p:spPr bwMode="auto">
          <a:xfrm flipH="1">
            <a:off x="7760409" y="4576522"/>
            <a:ext cx="3741539" cy="1177562"/>
          </a:xfrm>
          <a:prstGeom prst="bentConnector3">
            <a:avLst>
              <a:gd name="adj1" fmla="val -7796"/>
            </a:avLst>
          </a:prstGeom>
          <a:noFill/>
          <a:ln w="12700">
            <a:solidFill>
              <a:srgbClr val="A50034"/>
            </a:solidFill>
            <a:round/>
            <a:headEnd/>
            <a:tailEnd type="triangle"/>
          </a:ln>
        </p:spPr>
      </p:cxnSp>
      <p:sp>
        <p:nvSpPr>
          <p:cNvPr id="62" name="Text Box 7">
            <a:extLst>
              <a:ext uri="{FF2B5EF4-FFF2-40B4-BE49-F238E27FC236}">
                <a16:creationId xmlns:a16="http://schemas.microsoft.com/office/drawing/2014/main" id="{62B836DC-BE7C-696A-7ED5-3BA14363A59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825262" y="4298869"/>
            <a:ext cx="360545" cy="29969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square" lIns="46800" tIns="46800" rIns="46800" bIns="46800">
            <a:spAutoFit/>
          </a:bodyPr>
          <a:lstStyle/>
          <a:p>
            <a:pPr eaLnBrk="0" latinLnBrk="0" hangingPunct="0">
              <a:lnSpc>
                <a:spcPts val="1600"/>
              </a:lnSpc>
            </a:pPr>
            <a:r>
              <a: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Y</a:t>
            </a:r>
          </a:p>
        </p:txBody>
      </p:sp>
      <p:sp>
        <p:nvSpPr>
          <p:cNvPr id="63" name="Text Box 7">
            <a:extLst>
              <a:ext uri="{FF2B5EF4-FFF2-40B4-BE49-F238E27FC236}">
                <a16:creationId xmlns:a16="http://schemas.microsoft.com/office/drawing/2014/main" id="{C96BF6F8-D688-EA3E-F9E8-F49D90B123B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016342" y="4895512"/>
            <a:ext cx="360545" cy="29969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square" lIns="46800" tIns="46800" rIns="46800" bIns="46800">
            <a:spAutoFit/>
          </a:bodyPr>
          <a:lstStyle/>
          <a:p>
            <a:pPr eaLnBrk="0" latinLnBrk="0" hangingPunct="0">
              <a:lnSpc>
                <a:spcPts val="1600"/>
              </a:lnSpc>
            </a:pPr>
            <a:r>
              <a: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N</a:t>
            </a: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1D4BE75F-056C-8A28-B9BE-BD7C0F2C4852}"/>
              </a:ext>
            </a:extLst>
          </p:cNvPr>
          <p:cNvSpPr/>
          <p:nvPr/>
        </p:nvSpPr>
        <p:spPr>
          <a:xfrm>
            <a:off x="2676340" y="4365168"/>
            <a:ext cx="1313830" cy="417024"/>
          </a:xfrm>
          <a:prstGeom prst="rect">
            <a:avLst/>
          </a:prstGeom>
          <a:noFill/>
          <a:ln w="6350">
            <a:solidFill>
              <a:srgbClr val="A50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위탁요청 접수</a:t>
            </a:r>
            <a:endParaRPr lang="en-US" altLang="ko-KR" sz="1400" dirty="0">
              <a:solidFill>
                <a:srgbClr val="A50034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/>
            <a:r>
              <a:rPr lang="ko-KR" altLang="en-US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출하지시</a:t>
            </a:r>
            <a:endParaRPr lang="en-US" altLang="ko-KR" sz="1400" dirty="0">
              <a:solidFill>
                <a:srgbClr val="A50034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61E30EE8-226D-C166-117E-CB98CA12CEB1}"/>
              </a:ext>
            </a:extLst>
          </p:cNvPr>
          <p:cNvSpPr/>
          <p:nvPr/>
        </p:nvSpPr>
        <p:spPr>
          <a:xfrm>
            <a:off x="3129493" y="4170496"/>
            <a:ext cx="853079" cy="194672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050" dirty="0" err="1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협력사</a:t>
            </a:r>
            <a:r>
              <a:rPr lang="en-US" altLang="ko-KR" sz="105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Front</a:t>
            </a:r>
            <a:endParaRPr lang="ko-KR" altLang="en-US" sz="1050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cxnSp>
        <p:nvCxnSpPr>
          <p:cNvPr id="66" name="직선 화살표 연결선 65">
            <a:extLst>
              <a:ext uri="{FF2B5EF4-FFF2-40B4-BE49-F238E27FC236}">
                <a16:creationId xmlns:a16="http://schemas.microsoft.com/office/drawing/2014/main" id="{DF172E52-86E1-86D5-8BD1-BB495EBE572C}"/>
              </a:ext>
            </a:extLst>
          </p:cNvPr>
          <p:cNvCxnSpPr>
            <a:stCxn id="64" idx="3"/>
            <a:endCxn id="45" idx="1"/>
          </p:cNvCxnSpPr>
          <p:nvPr/>
        </p:nvCxnSpPr>
        <p:spPr bwMode="auto">
          <a:xfrm>
            <a:off x="3990171" y="4573680"/>
            <a:ext cx="396877" cy="0"/>
          </a:xfrm>
          <a:prstGeom prst="straightConnector1">
            <a:avLst/>
          </a:prstGeom>
          <a:noFill/>
          <a:ln w="12700">
            <a:solidFill>
              <a:srgbClr val="A50034"/>
            </a:solidFill>
            <a:round/>
            <a:headEnd/>
            <a:tailEnd type="triangle"/>
          </a:ln>
        </p:spPr>
      </p:cxnSp>
      <p:cxnSp>
        <p:nvCxnSpPr>
          <p:cNvPr id="67" name="꺾인 연결선 125">
            <a:extLst>
              <a:ext uri="{FF2B5EF4-FFF2-40B4-BE49-F238E27FC236}">
                <a16:creationId xmlns:a16="http://schemas.microsoft.com/office/drawing/2014/main" id="{9A1553DC-E36A-71EC-3849-57C7A17D5999}"/>
              </a:ext>
            </a:extLst>
          </p:cNvPr>
          <p:cNvCxnSpPr>
            <a:cxnSpLocks/>
            <a:stCxn id="46" idx="1"/>
            <a:endCxn id="64" idx="1"/>
          </p:cNvCxnSpPr>
          <p:nvPr/>
        </p:nvCxnSpPr>
        <p:spPr bwMode="auto">
          <a:xfrm rot="10800000" flipH="1" flipV="1">
            <a:off x="2668743" y="3294289"/>
            <a:ext cx="7597" cy="1279390"/>
          </a:xfrm>
          <a:prstGeom prst="bentConnector3">
            <a:avLst>
              <a:gd name="adj1" fmla="val -3839436"/>
            </a:avLst>
          </a:prstGeom>
          <a:noFill/>
          <a:ln w="12700">
            <a:solidFill>
              <a:srgbClr val="A50034"/>
            </a:solidFill>
            <a:round/>
            <a:headEnd/>
            <a:tailEnd type="triangle"/>
          </a:ln>
        </p:spPr>
      </p:cxnSp>
      <p:sp>
        <p:nvSpPr>
          <p:cNvPr id="68" name="Text Box 7">
            <a:extLst>
              <a:ext uri="{FF2B5EF4-FFF2-40B4-BE49-F238E27FC236}">
                <a16:creationId xmlns:a16="http://schemas.microsoft.com/office/drawing/2014/main" id="{4FEC6D15-D67F-E5D0-1108-73F18185DD9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389377" y="4751093"/>
            <a:ext cx="2306721" cy="49090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square" lIns="46800" tIns="46800" rIns="46800" bIns="46800">
            <a:spAutoFit/>
          </a:bodyPr>
          <a:lstStyle/>
          <a:p>
            <a:pPr marL="72000" indent="-92075" eaLnBrk="0" latinLnBrk="0" hangingPunct="0">
              <a:lnSpc>
                <a:spcPts val="1600"/>
              </a:lnSpc>
              <a:buFontTx/>
              <a:buChar char="•"/>
            </a:pPr>
            <a:r>
              <a:rPr lang="ko-KR" altLang="en-US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자차 </a:t>
            </a:r>
            <a:r>
              <a: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lang="ko-KR" altLang="en-US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차량정보</a:t>
            </a:r>
            <a:r>
              <a: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연락처</a:t>
            </a:r>
            <a:endParaRPr lang="en-US" altLang="ko-KR" sz="12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72000" indent="-92075" eaLnBrk="0" latinLnBrk="0" hangingPunct="0">
              <a:lnSpc>
                <a:spcPts val="1600"/>
              </a:lnSpc>
              <a:buFontTx/>
              <a:buChar char="•"/>
            </a:pPr>
            <a:r>
              <a:rPr lang="ko-KR" altLang="en-US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택배 </a:t>
            </a:r>
            <a:r>
              <a: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lang="ko-KR" altLang="en-US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송장번호</a:t>
            </a:r>
            <a:endParaRPr lang="en-US" altLang="ko-KR" sz="12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64B02A21-4BA4-C6CA-B4E7-FD550ACB867E}"/>
              </a:ext>
            </a:extLst>
          </p:cNvPr>
          <p:cNvSpPr/>
          <p:nvPr/>
        </p:nvSpPr>
        <p:spPr>
          <a:xfrm>
            <a:off x="3438526" y="2919768"/>
            <a:ext cx="563573" cy="163515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 latinLnBrk="0">
              <a:lnSpc>
                <a:spcPct val="70000"/>
              </a:lnSpc>
            </a:pPr>
            <a:r>
              <a:rPr lang="en-US" altLang="ko-KR" sz="105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S-MRO</a:t>
            </a:r>
            <a:endParaRPr lang="ko-KR" altLang="en-US" sz="1050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32A2DFC6-FC5D-1B73-78E1-D740F0227EF5}"/>
              </a:ext>
            </a:extLst>
          </p:cNvPr>
          <p:cNvSpPr/>
          <p:nvPr/>
        </p:nvSpPr>
        <p:spPr>
          <a:xfrm>
            <a:off x="4847798" y="4170496"/>
            <a:ext cx="853079" cy="194672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050" dirty="0" err="1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협력사</a:t>
            </a:r>
            <a:r>
              <a:rPr lang="en-US" altLang="ko-KR" sz="105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Front</a:t>
            </a:r>
            <a:endParaRPr lang="ko-KR" altLang="en-US" sz="1050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3A4C7FEE-6F16-3536-34E7-0A42A2BE7C0F}"/>
              </a:ext>
            </a:extLst>
          </p:cNvPr>
          <p:cNvSpPr/>
          <p:nvPr/>
        </p:nvSpPr>
        <p:spPr>
          <a:xfrm>
            <a:off x="8854413" y="4170496"/>
            <a:ext cx="822944" cy="194672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050" dirty="0" err="1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협력사</a:t>
            </a:r>
            <a:r>
              <a:rPr lang="en-US" altLang="ko-KR" sz="105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Front</a:t>
            </a:r>
            <a:endParaRPr lang="ko-KR" altLang="en-US" sz="1050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5F76A452-A869-E89B-FBAB-5C102FEEAEB9}"/>
              </a:ext>
            </a:extLst>
          </p:cNvPr>
          <p:cNvSpPr/>
          <p:nvPr/>
        </p:nvSpPr>
        <p:spPr>
          <a:xfrm>
            <a:off x="7016342" y="5350733"/>
            <a:ext cx="749719" cy="194672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05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협력사</a:t>
            </a:r>
            <a:r>
              <a:rPr lang="en-US" altLang="ko-KR" sz="105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Front</a:t>
            </a:r>
            <a:endParaRPr lang="ko-KR" altLang="en-US" sz="1050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07387661-1413-BA79-DFBA-C83674801C57}"/>
              </a:ext>
            </a:extLst>
          </p:cNvPr>
          <p:cNvSpPr/>
          <p:nvPr/>
        </p:nvSpPr>
        <p:spPr>
          <a:xfrm>
            <a:off x="7025522" y="6131836"/>
            <a:ext cx="749719" cy="194672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050" dirty="0" err="1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협력사</a:t>
            </a:r>
            <a:r>
              <a:rPr lang="en-US" altLang="ko-KR" sz="105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Front</a:t>
            </a:r>
            <a:endParaRPr lang="ko-KR" altLang="en-US" sz="1050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15B4BAEF-603D-96F2-FC19-1B97B1B0BD5B}"/>
              </a:ext>
            </a:extLst>
          </p:cNvPr>
          <p:cNvSpPr/>
          <p:nvPr/>
        </p:nvSpPr>
        <p:spPr>
          <a:xfrm>
            <a:off x="8172118" y="6326508"/>
            <a:ext cx="1580689" cy="417024"/>
          </a:xfrm>
          <a:prstGeom prst="rect">
            <a:avLst/>
          </a:prstGeom>
          <a:noFill/>
          <a:ln w="6350">
            <a:solidFill>
              <a:srgbClr val="A50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140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Hub </a:t>
            </a:r>
            <a:r>
              <a:rPr lang="ko-KR" altLang="en-US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입고</a:t>
            </a:r>
            <a:endParaRPr lang="en-US" altLang="ko-KR" sz="1400" dirty="0">
              <a:solidFill>
                <a:srgbClr val="A50034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cxnSp>
        <p:nvCxnSpPr>
          <p:cNvPr id="75" name="직선 화살표 연결선 74">
            <a:extLst>
              <a:ext uri="{FF2B5EF4-FFF2-40B4-BE49-F238E27FC236}">
                <a16:creationId xmlns:a16="http://schemas.microsoft.com/office/drawing/2014/main" id="{7AD77F9B-63A2-DB49-74B6-E74F2BE80FB0}"/>
              </a:ext>
            </a:extLst>
          </p:cNvPr>
          <p:cNvCxnSpPr/>
          <p:nvPr/>
        </p:nvCxnSpPr>
        <p:spPr bwMode="auto">
          <a:xfrm>
            <a:off x="7775241" y="6535188"/>
            <a:ext cx="396877" cy="0"/>
          </a:xfrm>
          <a:prstGeom prst="straightConnector1">
            <a:avLst/>
          </a:prstGeom>
          <a:noFill/>
          <a:ln w="12700">
            <a:solidFill>
              <a:srgbClr val="A50034"/>
            </a:solidFill>
            <a:round/>
            <a:headEnd/>
            <a:tailEnd type="triangle"/>
          </a:ln>
        </p:spPr>
      </p:cxnSp>
    </p:spTree>
    <p:extLst>
      <p:ext uri="{BB962C8B-B14F-4D97-AF65-F5344CB8AC3E}">
        <p14:creationId xmlns:p14="http://schemas.microsoft.com/office/powerpoint/2010/main" val="34545166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5763B-5794-72ED-40D7-5957B160B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7834407-B7F7-0EEC-EB64-D69BB98B5064}"/>
              </a:ext>
            </a:extLst>
          </p:cNvPr>
          <p:cNvSpPr/>
          <p:nvPr/>
        </p:nvSpPr>
        <p:spPr>
          <a:xfrm>
            <a:off x="792343" y="1252711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보충발주 취소 기준</a:t>
            </a:r>
          </a:p>
        </p:txBody>
      </p:sp>
      <p:grpSp>
        <p:nvGrpSpPr>
          <p:cNvPr id="3" name="Group 65">
            <a:extLst>
              <a:ext uri="{FF2B5EF4-FFF2-40B4-BE49-F238E27FC236}">
                <a16:creationId xmlns:a16="http://schemas.microsoft.com/office/drawing/2014/main" id="{653302A4-8A4A-658E-BD65-80AED200F1ED}"/>
              </a:ext>
            </a:extLst>
          </p:cNvPr>
          <p:cNvGrpSpPr/>
          <p:nvPr/>
        </p:nvGrpSpPr>
        <p:grpSpPr>
          <a:xfrm>
            <a:off x="263440" y="1301028"/>
            <a:ext cx="452526" cy="452526"/>
            <a:chOff x="1339673" y="3220738"/>
            <a:chExt cx="746760" cy="746760"/>
          </a:xfrm>
        </p:grpSpPr>
        <p:sp>
          <p:nvSpPr>
            <p:cNvPr id="4" name="Oval 66">
              <a:extLst>
                <a:ext uri="{FF2B5EF4-FFF2-40B4-BE49-F238E27FC236}">
                  <a16:creationId xmlns:a16="http://schemas.microsoft.com/office/drawing/2014/main" id="{B7B4ACE9-CBD7-7DDA-552F-A11A4747257E}"/>
                </a:ext>
              </a:extLst>
            </p:cNvPr>
            <p:cNvSpPr/>
            <p:nvPr/>
          </p:nvSpPr>
          <p:spPr>
            <a:xfrm>
              <a:off x="1339673" y="3220738"/>
              <a:ext cx="746760" cy="746760"/>
            </a:xfrm>
            <a:prstGeom prst="ellipse">
              <a:avLst/>
            </a:prstGeom>
            <a:solidFill>
              <a:srgbClr val="A50034"/>
            </a:solidFill>
            <a:ln>
              <a:noFill/>
            </a:ln>
            <a:effectLst>
              <a:outerShdw blurRad="342900" dist="292100" dir="5400000" sx="51000" sy="51000" algn="t" rotWithShape="0">
                <a:srgbClr val="BF3651">
                  <a:alpha val="86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pic>
          <p:nvPicPr>
            <p:cNvPr id="5" name="Graphic 67">
              <a:extLst>
                <a:ext uri="{FF2B5EF4-FFF2-40B4-BE49-F238E27FC236}">
                  <a16:creationId xmlns:a16="http://schemas.microsoft.com/office/drawing/2014/main" id="{2A90A41B-8BA7-6ED0-4F2A-284ADAB30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501639" y="3382704"/>
              <a:ext cx="422828" cy="422828"/>
            </a:xfrm>
            <a:prstGeom prst="rect">
              <a:avLst/>
            </a:prstGeom>
          </p:spPr>
        </p:pic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FFB29890-6CD3-BB59-114C-DCCEE799AB5F}"/>
              </a:ext>
            </a:extLst>
          </p:cNvPr>
          <p:cNvGrpSpPr/>
          <p:nvPr/>
        </p:nvGrpSpPr>
        <p:grpSpPr>
          <a:xfrm>
            <a:off x="10581363" y="1715454"/>
            <a:ext cx="2508995" cy="307777"/>
            <a:chOff x="10416263" y="1742676"/>
            <a:chExt cx="2508995" cy="307777"/>
          </a:xfrm>
        </p:grpSpPr>
        <p:sp>
          <p:nvSpPr>
            <p:cNvPr id="7" name="Text Box 1054">
              <a:extLst>
                <a:ext uri="{FF2B5EF4-FFF2-40B4-BE49-F238E27FC236}">
                  <a16:creationId xmlns:a16="http://schemas.microsoft.com/office/drawing/2014/main" id="{178D2759-0B59-B1CC-A23C-26A6AC82C6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6263" y="1765759"/>
              <a:ext cx="490610" cy="261610"/>
            </a:xfrm>
            <a:prstGeom prst="rect">
              <a:avLst/>
            </a:prstGeom>
            <a:solidFill>
              <a:srgbClr val="FDEAEC"/>
            </a:solidFill>
            <a:ln w="12700">
              <a:solidFill>
                <a:srgbClr val="A50034"/>
              </a:solidFill>
              <a:prstDash val="sysDash"/>
            </a:ln>
          </p:spPr>
          <p:txBody>
            <a:bodyPr wrap="square">
              <a:spAutoFit/>
            </a:bodyPr>
            <a:lstStyle>
              <a:lvl1pPr eaLnBrk="0" hangingPunct="0">
                <a:defRPr kumimoji="1" sz="1000">
                  <a:solidFill>
                    <a:schemeClr val="tx1"/>
                  </a:solidFill>
                  <a:latin typeface="Arial" charset="0"/>
                  <a:ea typeface="바탕체" pitchFamily="17" charset="-127"/>
                </a:defRPr>
              </a:lvl1pPr>
              <a:lvl2pPr marL="742950" indent="-285750" eaLnBrk="0" hangingPunct="0">
                <a:defRPr kumimoji="1" sz="1000">
                  <a:solidFill>
                    <a:schemeClr val="tx1"/>
                  </a:solidFill>
                  <a:latin typeface="Arial" charset="0"/>
                  <a:ea typeface="바탕체" pitchFamily="17" charset="-127"/>
                </a:defRPr>
              </a:lvl2pPr>
              <a:lvl3pPr marL="1143000" indent="-228600" eaLnBrk="0" hangingPunct="0">
                <a:defRPr kumimoji="1" sz="1000">
                  <a:solidFill>
                    <a:schemeClr val="tx1"/>
                  </a:solidFill>
                  <a:latin typeface="Arial" charset="0"/>
                  <a:ea typeface="바탕체" pitchFamily="17" charset="-127"/>
                </a:defRPr>
              </a:lvl3pPr>
              <a:lvl4pPr marL="1600200" indent="-228600" eaLnBrk="0" hangingPunct="0">
                <a:defRPr kumimoji="1" sz="1000">
                  <a:solidFill>
                    <a:schemeClr val="tx1"/>
                  </a:solidFill>
                  <a:latin typeface="Arial" charset="0"/>
                  <a:ea typeface="바탕체" pitchFamily="17" charset="-127"/>
                </a:defRPr>
              </a:lvl4pPr>
              <a:lvl5pPr marL="2057400" indent="-228600" eaLnBrk="0" hangingPunct="0">
                <a:defRPr kumimoji="1" sz="1000">
                  <a:solidFill>
                    <a:schemeClr val="tx1"/>
                  </a:solidFill>
                  <a:latin typeface="Arial" charset="0"/>
                  <a:ea typeface="바탕체" pitchFamily="17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Arial" charset="0"/>
                  <a:ea typeface="바탕체" pitchFamily="17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Arial" charset="0"/>
                  <a:ea typeface="바탕체" pitchFamily="17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Arial" charset="0"/>
                  <a:ea typeface="바탕체" pitchFamily="17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Arial" charset="0"/>
                  <a:ea typeface="바탕체" pitchFamily="17" charset="-127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endParaRPr lang="en-US" altLang="ko-KR" sz="1050" b="1" dirty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2B9021-161F-F848-0323-41B769F002CF}"/>
                </a:ext>
              </a:extLst>
            </p:cNvPr>
            <p:cNvSpPr txBox="1"/>
            <p:nvPr/>
          </p:nvSpPr>
          <p:spPr>
            <a:xfrm>
              <a:off x="10906873" y="1742676"/>
              <a:ext cx="20183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: </a:t>
              </a:r>
              <a:r>
                <a:rPr lang="ko-KR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보충발주 취소불가</a:t>
              </a:r>
              <a:endPara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</p:grp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FE1F6C55-98CA-C61D-7507-8AB0F5CD44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206323"/>
              </p:ext>
            </p:extLst>
          </p:nvPr>
        </p:nvGraphicFramePr>
        <p:xfrm>
          <a:off x="870130" y="2083204"/>
          <a:ext cx="11718746" cy="3208257"/>
        </p:xfrm>
        <a:graphic>
          <a:graphicData uri="http://schemas.openxmlformats.org/drawingml/2006/table">
            <a:tbl>
              <a:tblPr/>
              <a:tblGrid>
                <a:gridCol w="1416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9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09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7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35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04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440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재고유형</a:t>
                      </a:r>
                    </a:p>
                  </a:txBody>
                  <a:tcPr marL="6765" marR="6765" marT="67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보충진행상태</a:t>
                      </a:r>
                    </a:p>
                  </a:txBody>
                  <a:tcPr marL="6765" marR="6765" marT="676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발주상태</a:t>
                      </a:r>
                    </a:p>
                  </a:txBody>
                  <a:tcPr marL="6765" marR="6765" marT="676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협력사</a:t>
                      </a:r>
                      <a:r>
                        <a:rPr lang="en-US" altLang="ko-K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Front</a:t>
                      </a:r>
                      <a:endParaRPr lang="ko-KR" alt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6765" marR="6765" marT="676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항목</a:t>
                      </a:r>
                    </a:p>
                  </a:txBody>
                  <a:tcPr marL="6765" marR="6765" marT="676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주체</a:t>
                      </a:r>
                    </a:p>
                  </a:txBody>
                  <a:tcPr marL="6765" marR="6765" marT="676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29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VMI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6765" marR="6765" marT="67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요청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(VMI)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6765" marR="6765" marT="676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6765" marR="6765" marT="676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VMI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위탁요청</a:t>
                      </a:r>
                    </a:p>
                  </a:txBody>
                  <a:tcPr marL="6765" marR="6765" marT="676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VMI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발주요청취소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6765" marR="6765" marT="676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구매담당자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6765" marR="6765" marT="676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298">
                <a:tc vMerge="1">
                  <a:txBody>
                    <a:bodyPr/>
                    <a:lstStyle/>
                    <a:p>
                      <a:pPr algn="ctr"/>
                      <a:endParaRPr lang="ko-KR" altLang="en-US" sz="1200" dirty="0"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</a:endParaRPr>
                    </a:p>
                  </a:txBody>
                  <a:tcPr marL="6765" marR="6765" marT="6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발주확정</a:t>
                      </a:r>
                    </a:p>
                  </a:txBody>
                  <a:tcPr marL="6765" marR="6765" marT="676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출하지시</a:t>
                      </a:r>
                    </a:p>
                  </a:txBody>
                  <a:tcPr marL="6765" marR="6765" marT="676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출하지시</a:t>
                      </a:r>
                    </a:p>
                  </a:txBody>
                  <a:tcPr marL="6765" marR="6765" marT="676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출하취소</a:t>
                      </a:r>
                      <a:endParaRPr lang="en-US" altLang="ko-KR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6765" marR="6765" marT="676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협력사</a:t>
                      </a:r>
                    </a:p>
                  </a:txBody>
                  <a:tcPr marL="6765" marR="6765" marT="676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98">
                <a:tc vMerge="1">
                  <a:txBody>
                    <a:bodyPr/>
                    <a:lstStyle/>
                    <a:p>
                      <a:pPr algn="ctr"/>
                      <a:endParaRPr lang="ko-KR" altLang="en-US" sz="1200" dirty="0"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</a:endParaRPr>
                    </a:p>
                  </a:txBody>
                  <a:tcPr marL="6765" marR="6765" marT="6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200" dirty="0"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</a:endParaRPr>
                    </a:p>
                  </a:txBody>
                  <a:tcPr marL="6765" marR="6765" marT="6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0" dirty="0">
                          <a:solidFill>
                            <a:srgbClr val="EE3042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출고확정</a:t>
                      </a:r>
                    </a:p>
                  </a:txBody>
                  <a:tcPr marL="6765" marR="6765" marT="676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EE3042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출고확정</a:t>
                      </a:r>
                      <a:endParaRPr lang="en-US" altLang="ko-KR" sz="1400" b="0" i="0" u="none" strike="noStrike" dirty="0">
                        <a:solidFill>
                          <a:srgbClr val="EE3042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6765" marR="6765" marT="676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6765" marR="6765" marT="676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6765" marR="6765" marT="676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298">
                <a:tc vMerge="1">
                  <a:txBody>
                    <a:bodyPr/>
                    <a:lstStyle/>
                    <a:p>
                      <a:pPr algn="ctr"/>
                      <a:endParaRPr lang="ko-KR" altLang="en-US" sz="1200" dirty="0"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</a:endParaRPr>
                    </a:p>
                  </a:txBody>
                  <a:tcPr marL="6765" marR="6765" marT="6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200" dirty="0"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</a:endParaRPr>
                    </a:p>
                  </a:txBody>
                  <a:tcPr marL="6765" marR="6765" marT="6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0" dirty="0">
                          <a:solidFill>
                            <a:srgbClr val="EE3042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배송완료</a:t>
                      </a:r>
                    </a:p>
                  </a:txBody>
                  <a:tcPr marL="6765" marR="6765" marT="676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EE3042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배송완료</a:t>
                      </a:r>
                    </a:p>
                  </a:txBody>
                  <a:tcPr marL="6765" marR="6765" marT="676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6765" marR="6765" marT="676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6765" marR="6765" marT="676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298">
                <a:tc rowSpan="7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센터재고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6765" marR="6765" marT="67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발주확정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6765" marR="6765" marT="676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발주접수요청</a:t>
                      </a:r>
                    </a:p>
                  </a:txBody>
                  <a:tcPr marL="6765" marR="6765" marT="676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발주접수요청</a:t>
                      </a:r>
                    </a:p>
                  </a:txBody>
                  <a:tcPr marL="6765" marR="6765" marT="676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보충발주취소</a:t>
                      </a:r>
                    </a:p>
                  </a:txBody>
                  <a:tcPr marL="6765" marR="6765" marT="676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구매담당자</a:t>
                      </a:r>
                    </a:p>
                  </a:txBody>
                  <a:tcPr marL="6765" marR="6765" marT="676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298">
                <a:tc vMerge="1">
                  <a:txBody>
                    <a:bodyPr/>
                    <a:lstStyle/>
                    <a:p>
                      <a:pPr algn="ctr"/>
                      <a:endParaRPr lang="ko-KR" altLang="en-US" sz="1200" dirty="0"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</a:endParaRPr>
                    </a:p>
                  </a:txBody>
                  <a:tcPr marL="6765" marR="6765" marT="6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</a:endParaRPr>
                    </a:p>
                  </a:txBody>
                  <a:tcPr marL="6765" marR="6765" marT="6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발주접수</a:t>
                      </a:r>
                    </a:p>
                  </a:txBody>
                  <a:tcPr marL="6765" marR="6765" marT="676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발주접수</a:t>
                      </a:r>
                    </a:p>
                  </a:txBody>
                  <a:tcPr marL="6765" marR="6765" marT="676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6765" marR="6765" marT="676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6765" marR="6765" marT="676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646">
                <a:tc vMerge="1">
                  <a:txBody>
                    <a:bodyPr/>
                    <a:lstStyle/>
                    <a:p>
                      <a:pPr algn="ctr"/>
                      <a:endParaRPr lang="ko-KR" altLang="en-US" sz="1200" dirty="0"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</a:endParaRPr>
                    </a:p>
                  </a:txBody>
                  <a:tcPr marL="6765" marR="6765" marT="6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</a:endParaRPr>
                    </a:p>
                  </a:txBody>
                  <a:tcPr marL="6765" marR="6765" marT="6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발주접수거부</a:t>
                      </a:r>
                    </a:p>
                  </a:txBody>
                  <a:tcPr marL="6765" marR="6765" marT="676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6765" marR="6765" marT="676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거부해제</a:t>
                      </a: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</a:p>
                    <a:p>
                      <a:pPr algn="ctr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보충발주취소</a:t>
                      </a:r>
                    </a:p>
                  </a:txBody>
                  <a:tcPr marL="6765" marR="6765" marT="676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구매담당자</a:t>
                      </a:r>
                    </a:p>
                  </a:txBody>
                  <a:tcPr marL="6765" marR="6765" marT="676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298">
                <a:tc vMerge="1">
                  <a:txBody>
                    <a:bodyPr/>
                    <a:lstStyle/>
                    <a:p>
                      <a:pPr algn="ctr"/>
                      <a:endParaRPr lang="ko-KR" altLang="en-US" sz="1200" dirty="0"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</a:endParaRPr>
                    </a:p>
                  </a:txBody>
                  <a:tcPr marL="6765" marR="6765" marT="6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</a:endParaRPr>
                    </a:p>
                  </a:txBody>
                  <a:tcPr marL="6765" marR="6765" marT="6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출하지시</a:t>
                      </a:r>
                    </a:p>
                  </a:txBody>
                  <a:tcPr marL="6765" marR="6765" marT="676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출하지시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6765" marR="6765" marT="676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6765" marR="6765" marT="676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6765" marR="6765" marT="676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646">
                <a:tc vMerge="1">
                  <a:txBody>
                    <a:bodyPr/>
                    <a:lstStyle/>
                    <a:p>
                      <a:pPr algn="ctr"/>
                      <a:endParaRPr lang="ko-KR" altLang="en-US" sz="1200" dirty="0"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</a:endParaRPr>
                    </a:p>
                  </a:txBody>
                  <a:tcPr marL="6765" marR="6765" marT="6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</a:endParaRPr>
                    </a:p>
                  </a:txBody>
                  <a:tcPr marL="6765" marR="6765" marT="6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출하거부</a:t>
                      </a:r>
                    </a:p>
                  </a:txBody>
                  <a:tcPr marL="6765" marR="6765" marT="676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</a:p>
                  </a:txBody>
                  <a:tcPr marL="6765" marR="6765" marT="676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거부해제</a:t>
                      </a: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</a:p>
                    <a:p>
                      <a:pPr algn="ctr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보충발주취소</a:t>
                      </a:r>
                    </a:p>
                  </a:txBody>
                  <a:tcPr marL="6765" marR="6765" marT="676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구매담당자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6765" marR="6765" marT="676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298">
                <a:tc vMerge="1">
                  <a:txBody>
                    <a:bodyPr/>
                    <a:lstStyle/>
                    <a:p>
                      <a:pPr algn="ctr"/>
                      <a:endParaRPr lang="ko-KR" altLang="en-US" sz="1200" dirty="0"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</a:endParaRPr>
                    </a:p>
                  </a:txBody>
                  <a:tcPr marL="6765" marR="6765" marT="6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</a:endParaRPr>
                    </a:p>
                  </a:txBody>
                  <a:tcPr marL="6765" marR="6765" marT="6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출고확정</a:t>
                      </a:r>
                    </a:p>
                  </a:txBody>
                  <a:tcPr marL="6765" marR="6765" marT="676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출고확정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6765" marR="6765" marT="676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거래명세서취소</a:t>
                      </a:r>
                      <a:endParaRPr lang="en-US" altLang="ko-KR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6765" marR="6765" marT="676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협력사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6765" marR="6765" marT="676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2298">
                <a:tc vMerge="1">
                  <a:txBody>
                    <a:bodyPr/>
                    <a:lstStyle/>
                    <a:p>
                      <a:pPr algn="ctr"/>
                      <a:endParaRPr lang="ko-KR" altLang="en-US" sz="1200" dirty="0"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</a:endParaRPr>
                    </a:p>
                  </a:txBody>
                  <a:tcPr marL="6765" marR="6765" marT="6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</a:endParaRPr>
                    </a:p>
                  </a:txBody>
                  <a:tcPr marL="6765" marR="6765" marT="6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0" dirty="0">
                          <a:solidFill>
                            <a:srgbClr val="EE3042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배송완료</a:t>
                      </a:r>
                    </a:p>
                  </a:txBody>
                  <a:tcPr marL="6765" marR="6765" marT="676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dirty="0">
                          <a:solidFill>
                            <a:srgbClr val="EE3042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배송완료</a:t>
                      </a:r>
                    </a:p>
                  </a:txBody>
                  <a:tcPr marL="6765" marR="6765" marT="676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6765" marR="6765" marT="676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6765" marR="6765" marT="676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2" name="직사각형 11">
            <a:extLst>
              <a:ext uri="{FF2B5EF4-FFF2-40B4-BE49-F238E27FC236}">
                <a16:creationId xmlns:a16="http://schemas.microsoft.com/office/drawing/2014/main" id="{D43C948E-E426-F4D0-551A-EABEAF3F5442}"/>
              </a:ext>
            </a:extLst>
          </p:cNvPr>
          <p:cNvSpPr/>
          <p:nvPr/>
        </p:nvSpPr>
        <p:spPr>
          <a:xfrm>
            <a:off x="952959" y="5306477"/>
            <a:ext cx="12486816" cy="17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VMI </a:t>
            </a:r>
            <a:r>
              <a:rPr lang="ko-KR" altLang="en-US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보충발주는 출고확정</a:t>
            </a:r>
            <a:r>
              <a:rPr lang="en-US" altLang="ko-KR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위탁요청서 출력</a:t>
            </a:r>
            <a:r>
              <a:rPr lang="en-US" altLang="ko-KR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 </a:t>
            </a:r>
            <a:r>
              <a:rPr lang="ko-KR" altLang="en-US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이후로 취소 불가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보충발주 재 진행 時</a:t>
            </a:r>
            <a:r>
              <a:rPr lang="en-US" altLang="ko-KR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기존 생성된 보충발주는 반드시 취소 처리하여 </a:t>
            </a:r>
            <a:r>
              <a:rPr lang="en-US" altLang="ko-KR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Hub </a:t>
            </a:r>
            <a:r>
              <a:rPr lang="ko-KR" altLang="en-US" dirty="0" err="1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미입고</a:t>
            </a:r>
            <a:r>
              <a:rPr lang="ko-KR" altLang="en-US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보충발주 건이 발생하지 않도록 함</a:t>
            </a:r>
            <a:endParaRPr lang="en-US" altLang="ko-KR" dirty="0">
              <a:solidFill>
                <a:srgbClr val="404040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협력사 </a:t>
            </a:r>
            <a:r>
              <a:rPr lang="ko-KR" altLang="en-US" dirty="0" err="1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출고확정된</a:t>
            </a:r>
            <a:r>
              <a:rPr lang="ko-KR" altLang="en-US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보충발주는 물류</a:t>
            </a:r>
            <a:r>
              <a:rPr lang="en-US" altLang="ko-KR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(Main HUB) </a:t>
            </a:r>
            <a:r>
              <a:rPr lang="ko-KR" altLang="en-US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입고예정 </a:t>
            </a:r>
            <a:r>
              <a:rPr lang="en-US" altLang="ko-KR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List</a:t>
            </a:r>
            <a:r>
              <a:rPr lang="ko-KR" altLang="en-US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에 관리되며</a:t>
            </a:r>
            <a:r>
              <a:rPr lang="en-US" altLang="ko-KR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판매가능재고 수량에 포함됨</a:t>
            </a:r>
            <a:br>
              <a:rPr lang="en-US" altLang="ko-KR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ko-KR" altLang="en-US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★ </a:t>
            </a:r>
            <a:r>
              <a:rPr lang="en-US" altLang="ko-KR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Hub </a:t>
            </a:r>
            <a:r>
              <a:rPr lang="ko-KR" altLang="en-US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장기 </a:t>
            </a:r>
            <a:r>
              <a:rPr lang="ko-KR" altLang="en-US" dirty="0" err="1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미입고</a:t>
            </a:r>
            <a:r>
              <a:rPr lang="ko-KR" altLang="en-US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보충발주는 </a:t>
            </a:r>
            <a:r>
              <a:rPr lang="en-US" altLang="ko-KR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Simulation</a:t>
            </a:r>
            <a:r>
              <a:rPr lang="ko-KR" altLang="en-US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에 영향을 미침 </a:t>
            </a:r>
          </a:p>
        </p:txBody>
      </p:sp>
    </p:spTree>
    <p:extLst>
      <p:ext uri="{BB962C8B-B14F-4D97-AF65-F5344CB8AC3E}">
        <p14:creationId xmlns:p14="http://schemas.microsoft.com/office/powerpoint/2010/main" val="38525081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D0F60-F7F5-83A5-EB3C-4ECA9D280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A7316359-FF45-68DA-B8ED-E1FB5C883716}"/>
              </a:ext>
            </a:extLst>
          </p:cNvPr>
          <p:cNvSpPr/>
          <p:nvPr/>
        </p:nvSpPr>
        <p:spPr>
          <a:xfrm>
            <a:off x="792343" y="1252711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장기</a:t>
            </a:r>
            <a:r>
              <a: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/</a:t>
            </a: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부진재고 관리</a:t>
            </a:r>
          </a:p>
        </p:txBody>
      </p:sp>
      <p:grpSp>
        <p:nvGrpSpPr>
          <p:cNvPr id="3" name="Group 65">
            <a:extLst>
              <a:ext uri="{FF2B5EF4-FFF2-40B4-BE49-F238E27FC236}">
                <a16:creationId xmlns:a16="http://schemas.microsoft.com/office/drawing/2014/main" id="{AB396B51-15EE-C7F0-6DB7-A53B201AE5B5}"/>
              </a:ext>
            </a:extLst>
          </p:cNvPr>
          <p:cNvGrpSpPr/>
          <p:nvPr/>
        </p:nvGrpSpPr>
        <p:grpSpPr>
          <a:xfrm>
            <a:off x="263440" y="1301028"/>
            <a:ext cx="452526" cy="452526"/>
            <a:chOff x="1339673" y="3220738"/>
            <a:chExt cx="746760" cy="746760"/>
          </a:xfrm>
        </p:grpSpPr>
        <p:sp>
          <p:nvSpPr>
            <p:cNvPr id="4" name="Oval 66">
              <a:extLst>
                <a:ext uri="{FF2B5EF4-FFF2-40B4-BE49-F238E27FC236}">
                  <a16:creationId xmlns:a16="http://schemas.microsoft.com/office/drawing/2014/main" id="{A1B7409D-25C3-8074-855C-5E5994EAC1F1}"/>
                </a:ext>
              </a:extLst>
            </p:cNvPr>
            <p:cNvSpPr/>
            <p:nvPr/>
          </p:nvSpPr>
          <p:spPr>
            <a:xfrm>
              <a:off x="1339673" y="3220738"/>
              <a:ext cx="746760" cy="746760"/>
            </a:xfrm>
            <a:prstGeom prst="ellipse">
              <a:avLst/>
            </a:prstGeom>
            <a:solidFill>
              <a:srgbClr val="A50034"/>
            </a:solidFill>
            <a:ln>
              <a:noFill/>
            </a:ln>
            <a:effectLst>
              <a:outerShdw blurRad="342900" dist="292100" dir="5400000" sx="51000" sy="51000" algn="t" rotWithShape="0">
                <a:srgbClr val="BF3651">
                  <a:alpha val="86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pic>
          <p:nvPicPr>
            <p:cNvPr id="5" name="Graphic 67">
              <a:extLst>
                <a:ext uri="{FF2B5EF4-FFF2-40B4-BE49-F238E27FC236}">
                  <a16:creationId xmlns:a16="http://schemas.microsoft.com/office/drawing/2014/main" id="{31DA21B0-6EFA-C373-9574-328EA8D88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501639" y="3382704"/>
              <a:ext cx="422828" cy="422828"/>
            </a:xfrm>
            <a:prstGeom prst="rect">
              <a:avLst/>
            </a:prstGeom>
          </p:spPr>
        </p:pic>
      </p:grpSp>
      <p:sp>
        <p:nvSpPr>
          <p:cNvPr id="6" name="직사각형 5">
            <a:extLst>
              <a:ext uri="{FF2B5EF4-FFF2-40B4-BE49-F238E27FC236}">
                <a16:creationId xmlns:a16="http://schemas.microsoft.com/office/drawing/2014/main" id="{F4DEAA93-1B23-5C81-99F5-7276FA839C19}"/>
              </a:ext>
            </a:extLst>
          </p:cNvPr>
          <p:cNvSpPr/>
          <p:nvPr/>
        </p:nvSpPr>
        <p:spPr>
          <a:xfrm>
            <a:off x="814115" y="1753554"/>
            <a:ext cx="12486816" cy="2243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장기 </a:t>
            </a:r>
            <a:r>
              <a:rPr lang="ko-KR" altLang="en-US" sz="2000" dirty="0" err="1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미출고</a:t>
            </a:r>
            <a:r>
              <a:rPr lang="en-US" altLang="ko-KR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최근 </a:t>
            </a:r>
            <a:r>
              <a:rPr lang="en-US" altLang="ko-KR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6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개월 이상 </a:t>
            </a:r>
            <a:r>
              <a:rPr lang="ko-KR" altLang="en-US" sz="2000" dirty="0" err="1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미출고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재고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부진재고</a:t>
            </a:r>
            <a:r>
              <a:rPr lang="en-US" altLang="ko-KR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재고회전일 </a:t>
            </a:r>
            <a:r>
              <a:rPr lang="en-US" altLang="ko-KR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6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개월 이상 재고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장기</a:t>
            </a:r>
            <a:r>
              <a:rPr lang="en-US" altLang="ko-KR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부진 재고 관리</a:t>
            </a:r>
            <a:endParaRPr lang="en-US" altLang="ko-KR" sz="2000" dirty="0">
              <a:solidFill>
                <a:srgbClr val="404040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월 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1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회 재고 모니터링 실시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반기 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1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회 재고 실사 진행 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구매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물류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  </a:t>
            </a:r>
            <a:b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재고소진 계획 수립하여 장기재고 발생하지 않도록 관리 </a:t>
            </a:r>
          </a:p>
        </p:txBody>
      </p:sp>
    </p:spTree>
    <p:extLst>
      <p:ext uri="{BB962C8B-B14F-4D97-AF65-F5344CB8AC3E}">
        <p14:creationId xmlns:p14="http://schemas.microsoft.com/office/powerpoint/2010/main" val="38072851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89CBD-774E-14A3-2625-4B46A90B5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584F9EB6-9244-472E-66B7-D2F87BD57B11}"/>
              </a:ext>
            </a:extLst>
          </p:cNvPr>
          <p:cNvSpPr/>
          <p:nvPr/>
        </p:nvSpPr>
        <p:spPr>
          <a:xfrm>
            <a:off x="792343" y="1252711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반출 오더 생성</a:t>
            </a:r>
          </a:p>
        </p:txBody>
      </p:sp>
      <p:grpSp>
        <p:nvGrpSpPr>
          <p:cNvPr id="3" name="Group 65">
            <a:extLst>
              <a:ext uri="{FF2B5EF4-FFF2-40B4-BE49-F238E27FC236}">
                <a16:creationId xmlns:a16="http://schemas.microsoft.com/office/drawing/2014/main" id="{975E111A-35C8-BFF9-AD01-3D0FBB9A49B6}"/>
              </a:ext>
            </a:extLst>
          </p:cNvPr>
          <p:cNvGrpSpPr/>
          <p:nvPr/>
        </p:nvGrpSpPr>
        <p:grpSpPr>
          <a:xfrm>
            <a:off x="263440" y="1301028"/>
            <a:ext cx="452526" cy="452526"/>
            <a:chOff x="1339673" y="3220738"/>
            <a:chExt cx="746760" cy="746760"/>
          </a:xfrm>
        </p:grpSpPr>
        <p:sp>
          <p:nvSpPr>
            <p:cNvPr id="4" name="Oval 66">
              <a:extLst>
                <a:ext uri="{FF2B5EF4-FFF2-40B4-BE49-F238E27FC236}">
                  <a16:creationId xmlns:a16="http://schemas.microsoft.com/office/drawing/2014/main" id="{95EC4440-2779-D0F9-0A1D-D4E18E6A38ED}"/>
                </a:ext>
              </a:extLst>
            </p:cNvPr>
            <p:cNvSpPr/>
            <p:nvPr/>
          </p:nvSpPr>
          <p:spPr>
            <a:xfrm>
              <a:off x="1339673" y="3220738"/>
              <a:ext cx="746760" cy="746760"/>
            </a:xfrm>
            <a:prstGeom prst="ellipse">
              <a:avLst/>
            </a:prstGeom>
            <a:solidFill>
              <a:srgbClr val="A50034"/>
            </a:solidFill>
            <a:ln>
              <a:noFill/>
            </a:ln>
            <a:effectLst>
              <a:outerShdw blurRad="342900" dist="292100" dir="5400000" sx="51000" sy="51000" algn="t" rotWithShape="0">
                <a:srgbClr val="BF3651">
                  <a:alpha val="86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pic>
          <p:nvPicPr>
            <p:cNvPr id="5" name="Graphic 67">
              <a:extLst>
                <a:ext uri="{FF2B5EF4-FFF2-40B4-BE49-F238E27FC236}">
                  <a16:creationId xmlns:a16="http://schemas.microsoft.com/office/drawing/2014/main" id="{F6355F33-9C72-C051-0A1E-57B933F6E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501639" y="3382704"/>
              <a:ext cx="422828" cy="422828"/>
            </a:xfrm>
            <a:prstGeom prst="rect">
              <a:avLst/>
            </a:prstGeom>
          </p:spPr>
        </p:pic>
      </p:grpSp>
      <p:sp>
        <p:nvSpPr>
          <p:cNvPr id="6" name="직사각형 5">
            <a:extLst>
              <a:ext uri="{FF2B5EF4-FFF2-40B4-BE49-F238E27FC236}">
                <a16:creationId xmlns:a16="http://schemas.microsoft.com/office/drawing/2014/main" id="{0B576916-8F3E-AE02-F6F3-6C70C7AB6275}"/>
              </a:ext>
            </a:extLst>
          </p:cNvPr>
          <p:cNvSpPr/>
          <p:nvPr/>
        </p:nvSpPr>
        <p:spPr>
          <a:xfrm>
            <a:off x="814115" y="1753554"/>
            <a:ext cx="12486816" cy="96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센터재고</a:t>
            </a:r>
            <a:r>
              <a:rPr lang="en-US" altLang="ko-KR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장기</a:t>
            </a:r>
            <a:r>
              <a:rPr lang="en-US" altLang="ko-KR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부진재고 관리상품 中 정상판매가 불가하여 할인반품</a:t>
            </a:r>
            <a:r>
              <a:rPr lang="en-US" altLang="ko-KR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3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자 판매</a:t>
            </a:r>
            <a:r>
              <a:rPr lang="en-US" altLang="ko-KR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폐기처리 처리 진행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VMI: 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협력사와 </a:t>
            </a:r>
            <a:r>
              <a:rPr lang="en-US" altLang="ko-KR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VMI 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반출에 대해 사전 협의 후</a:t>
            </a:r>
            <a:r>
              <a:rPr lang="en-US" altLang="ko-KR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협력사의 </a:t>
            </a:r>
            <a:r>
              <a:rPr lang="en-US" altLang="ko-KR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VMI 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반출요청을 통해 반출 오더 생성 및 반출 진행</a:t>
            </a:r>
          </a:p>
        </p:txBody>
      </p:sp>
      <p:graphicFrame>
        <p:nvGraphicFramePr>
          <p:cNvPr id="7" name="Group 70">
            <a:extLst>
              <a:ext uri="{FF2B5EF4-FFF2-40B4-BE49-F238E27FC236}">
                <a16:creationId xmlns:a16="http://schemas.microsoft.com/office/drawing/2014/main" id="{55C41573-549E-618C-E504-E412402F7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836563"/>
              </p:ext>
            </p:extLst>
          </p:nvPr>
        </p:nvGraphicFramePr>
        <p:xfrm>
          <a:off x="814114" y="2822238"/>
          <a:ext cx="11276285" cy="3985118"/>
        </p:xfrm>
        <a:graphic>
          <a:graphicData uri="http://schemas.openxmlformats.org/drawingml/2006/table">
            <a:tbl>
              <a:tblPr/>
              <a:tblGrid>
                <a:gridCol w="1070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6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162"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부서</a:t>
                      </a:r>
                    </a:p>
                  </a:txBody>
                  <a:tcPr marL="83077" marR="83077" marT="46800" marB="46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Process Map</a:t>
                      </a:r>
                    </a:p>
                  </a:txBody>
                  <a:tcPr marL="83077" marR="83077" marT="46800" marB="4680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8712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0" dirty="0" err="1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구매팀</a:t>
                      </a:r>
                      <a:endParaRPr kumimoji="0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4406" marR="84406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6873"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물류</a:t>
                      </a: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(Hub)</a:t>
                      </a:r>
                    </a:p>
                  </a:txBody>
                  <a:tcPr marL="84406" marR="844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4406" marR="84406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573"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협력사</a:t>
                      </a:r>
                    </a:p>
                  </a:txBody>
                  <a:tcPr marL="84406" marR="844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4406" marR="84406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그룹 7">
            <a:extLst>
              <a:ext uri="{FF2B5EF4-FFF2-40B4-BE49-F238E27FC236}">
                <a16:creationId xmlns:a16="http://schemas.microsoft.com/office/drawing/2014/main" id="{73F34F9C-3F1A-6BFC-40DD-69AE95556C5B}"/>
              </a:ext>
            </a:extLst>
          </p:cNvPr>
          <p:cNvGrpSpPr/>
          <p:nvPr/>
        </p:nvGrpSpPr>
        <p:grpSpPr>
          <a:xfrm>
            <a:off x="2133788" y="3342689"/>
            <a:ext cx="9653742" cy="3187989"/>
            <a:chOff x="1391495" y="4534290"/>
            <a:chExt cx="8776129" cy="2582787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C25C950C-C90B-B041-21A8-7C40247E07C4}"/>
                </a:ext>
              </a:extLst>
            </p:cNvPr>
            <p:cNvGrpSpPr/>
            <p:nvPr/>
          </p:nvGrpSpPr>
          <p:grpSpPr>
            <a:xfrm>
              <a:off x="1458011" y="4570369"/>
              <a:ext cx="4397846" cy="2546708"/>
              <a:chOff x="2020365" y="4561331"/>
              <a:chExt cx="5610257" cy="2546708"/>
            </a:xfrm>
          </p:grpSpPr>
          <p:sp>
            <p:nvSpPr>
              <p:cNvPr id="27" name="순서도: 판단 26">
                <a:extLst>
                  <a:ext uri="{FF2B5EF4-FFF2-40B4-BE49-F238E27FC236}">
                    <a16:creationId xmlns:a16="http://schemas.microsoft.com/office/drawing/2014/main" id="{929E8BBC-3918-C132-0C2D-CAD8BFED4A77}"/>
                  </a:ext>
                </a:extLst>
              </p:cNvPr>
              <p:cNvSpPr/>
              <p:nvPr/>
            </p:nvSpPr>
            <p:spPr>
              <a:xfrm>
                <a:off x="3014609" y="5311938"/>
                <a:ext cx="1080000" cy="360000"/>
              </a:xfrm>
              <a:prstGeom prst="flowChartDecision">
                <a:avLst/>
              </a:prstGeom>
              <a:solidFill>
                <a:srgbClr val="A5003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latinLnBrk="0" hangingPunct="0">
                  <a:lnSpc>
                    <a:spcPct val="80000"/>
                  </a:lnSpc>
                </a:pPr>
                <a:r>
                  <a:rPr lang="ko-KR" altLang="en-US" sz="1200" dirty="0">
                    <a:solidFill>
                      <a:schemeClr val="bg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반출 가능</a:t>
                </a:r>
                <a:r>
                  <a:rPr lang="en-US" altLang="ko-KR" sz="1200" dirty="0">
                    <a:solidFill>
                      <a:schemeClr val="bg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?</a:t>
                </a:r>
                <a:endParaRPr lang="ko-KR" altLang="en-US" sz="12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cxnSp>
            <p:nvCxnSpPr>
              <p:cNvPr id="28" name="직선 화살표 연결선 27">
                <a:extLst>
                  <a:ext uri="{FF2B5EF4-FFF2-40B4-BE49-F238E27FC236}">
                    <a16:creationId xmlns:a16="http://schemas.microsoft.com/office/drawing/2014/main" id="{7B4FEAAB-C152-331A-AAE6-251AD1682A20}"/>
                  </a:ext>
                </a:extLst>
              </p:cNvPr>
              <p:cNvCxnSpPr>
                <a:stCxn id="30" idx="0"/>
                <a:endCxn id="27" idx="2"/>
              </p:cNvCxnSpPr>
              <p:nvPr/>
            </p:nvCxnSpPr>
            <p:spPr bwMode="auto">
              <a:xfrm flipV="1">
                <a:off x="3544259" y="5671938"/>
                <a:ext cx="10350" cy="1076101"/>
              </a:xfrm>
              <a:prstGeom prst="straightConnector1">
                <a:avLst/>
              </a:prstGeom>
              <a:noFill/>
              <a:ln w="12700">
                <a:solidFill>
                  <a:srgbClr val="A50034"/>
                </a:solidFill>
                <a:round/>
                <a:headEnd/>
                <a:tailEnd type="triangle"/>
              </a:ln>
            </p:spPr>
          </p:cxnSp>
          <p:sp>
            <p:nvSpPr>
              <p:cNvPr id="29" name="타원 28">
                <a:extLst>
                  <a:ext uri="{FF2B5EF4-FFF2-40B4-BE49-F238E27FC236}">
                    <a16:creationId xmlns:a16="http://schemas.microsoft.com/office/drawing/2014/main" id="{32EED68C-C025-0708-9725-A72AF6B68AAD}"/>
                  </a:ext>
                </a:extLst>
              </p:cNvPr>
              <p:cNvSpPr/>
              <p:nvPr/>
            </p:nvSpPr>
            <p:spPr bwMode="auto">
              <a:xfrm>
                <a:off x="2020365" y="6784019"/>
                <a:ext cx="383381" cy="288040"/>
              </a:xfrm>
              <a:prstGeom prst="ellipse">
                <a:avLst/>
              </a:prstGeom>
              <a:solidFill>
                <a:srgbClr val="FDEAEC"/>
              </a:solidFill>
              <a:ln w="9525">
                <a:solidFill>
                  <a:srgbClr val="EE3042"/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ko-KR" altLang="en-US" sz="1200" dirty="0">
                    <a:solidFill>
                      <a:srgbClr val="EE3042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시작</a:t>
                </a:r>
              </a:p>
            </p:txBody>
          </p:sp>
          <p:sp>
            <p:nvSpPr>
              <p:cNvPr id="30" name="Rectangle 83">
                <a:extLst>
                  <a:ext uri="{FF2B5EF4-FFF2-40B4-BE49-F238E27FC236}">
                    <a16:creationId xmlns:a16="http://schemas.microsoft.com/office/drawing/2014/main" id="{6723837E-87B9-7511-DC34-BE9DBEC47B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4259" y="6748039"/>
                <a:ext cx="1080000" cy="3600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A50034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hangingPunct="0">
                  <a:lnSpc>
                    <a:spcPct val="120000"/>
                  </a:lnSpc>
                </a:pPr>
                <a:r>
                  <a:rPr kumimoji="1" lang="en-US" altLang="ko-KR" sz="120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VMI </a:t>
                </a:r>
                <a:r>
                  <a:rPr kumimoji="1" lang="ko-KR" altLang="en-US" sz="120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반출 요청</a:t>
                </a:r>
                <a:endParaRPr kumimoji="1" lang="en-US" altLang="ko-KR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cxnSp>
            <p:nvCxnSpPr>
              <p:cNvPr id="31" name="직선 화살표 연결선 30">
                <a:extLst>
                  <a:ext uri="{FF2B5EF4-FFF2-40B4-BE49-F238E27FC236}">
                    <a16:creationId xmlns:a16="http://schemas.microsoft.com/office/drawing/2014/main" id="{B0227C5C-CA2D-D384-9729-15F17A9AC4DB}"/>
                  </a:ext>
                </a:extLst>
              </p:cNvPr>
              <p:cNvCxnSpPr>
                <a:stCxn id="29" idx="6"/>
                <a:endCxn id="30" idx="1"/>
              </p:cNvCxnSpPr>
              <p:nvPr/>
            </p:nvCxnSpPr>
            <p:spPr bwMode="auto">
              <a:xfrm>
                <a:off x="2403746" y="6928039"/>
                <a:ext cx="600512" cy="0"/>
              </a:xfrm>
              <a:prstGeom prst="straightConnector1">
                <a:avLst/>
              </a:prstGeom>
              <a:noFill/>
              <a:ln w="12700">
                <a:solidFill>
                  <a:srgbClr val="A50034"/>
                </a:solidFill>
                <a:round/>
                <a:headEnd/>
                <a:tailEnd type="triangle"/>
              </a:ln>
            </p:spPr>
          </p:cxnSp>
          <p:cxnSp>
            <p:nvCxnSpPr>
              <p:cNvPr id="32" name="직선 화살표 연결선 111">
                <a:extLst>
                  <a:ext uri="{FF2B5EF4-FFF2-40B4-BE49-F238E27FC236}">
                    <a16:creationId xmlns:a16="http://schemas.microsoft.com/office/drawing/2014/main" id="{94685617-FF8C-39AE-17A3-89B3D6CA1196}"/>
                  </a:ext>
                </a:extLst>
              </p:cNvPr>
              <p:cNvCxnSpPr>
                <a:stCxn id="27" idx="0"/>
                <a:endCxn id="42" idx="2"/>
              </p:cNvCxnSpPr>
              <p:nvPr/>
            </p:nvCxnSpPr>
            <p:spPr bwMode="auto">
              <a:xfrm flipV="1">
                <a:off x="3554609" y="5071007"/>
                <a:ext cx="0" cy="240931"/>
              </a:xfrm>
              <a:prstGeom prst="straightConnector1">
                <a:avLst/>
              </a:prstGeom>
              <a:noFill/>
              <a:ln w="12700">
                <a:solidFill>
                  <a:srgbClr val="A50034"/>
                </a:solidFill>
                <a:round/>
                <a:headEnd/>
                <a:tailEnd type="triangle"/>
              </a:ln>
            </p:spPr>
          </p:cxnSp>
          <p:cxnSp>
            <p:nvCxnSpPr>
              <p:cNvPr id="33" name="직선 화살표 연결선 114">
                <a:extLst>
                  <a:ext uri="{FF2B5EF4-FFF2-40B4-BE49-F238E27FC236}">
                    <a16:creationId xmlns:a16="http://schemas.microsoft.com/office/drawing/2014/main" id="{8CD781CD-DAB7-1290-7446-0D879A68F539}"/>
                  </a:ext>
                </a:extLst>
              </p:cNvPr>
              <p:cNvCxnSpPr>
                <a:cxnSpLocks/>
                <a:stCxn id="44" idx="6"/>
                <a:endCxn id="41" idx="1"/>
              </p:cNvCxnSpPr>
              <p:nvPr/>
            </p:nvCxnSpPr>
            <p:spPr bwMode="auto">
              <a:xfrm flipV="1">
                <a:off x="4598769" y="4891007"/>
                <a:ext cx="1944232" cy="1"/>
              </a:xfrm>
              <a:prstGeom prst="straightConnector1">
                <a:avLst/>
              </a:prstGeom>
              <a:noFill/>
              <a:ln w="12700">
                <a:solidFill>
                  <a:srgbClr val="A50034"/>
                </a:solidFill>
                <a:round/>
                <a:headEnd/>
                <a:tailEnd type="triangle"/>
              </a:ln>
            </p:spPr>
          </p:cxnSp>
          <p:sp>
            <p:nvSpPr>
              <p:cNvPr id="34" name="Rectangle 83">
                <a:extLst>
                  <a:ext uri="{FF2B5EF4-FFF2-40B4-BE49-F238E27FC236}">
                    <a16:creationId xmlns:a16="http://schemas.microsoft.com/office/drawing/2014/main" id="{54098F63-7EF1-D2F2-5498-FEC35639D4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0813" y="5311938"/>
                <a:ext cx="1080000" cy="3600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A50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120000"/>
                  </a:lnSpc>
                </a:pPr>
                <a:r>
                  <a:rPr lang="en-US" altLang="ko-KR" sz="120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VMI </a:t>
                </a:r>
                <a:r>
                  <a:rPr lang="ko-KR" altLang="en-US" sz="120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반출 거부</a:t>
                </a:r>
                <a:br>
                  <a:rPr lang="en-US" altLang="ko-KR" sz="120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</a:br>
                <a:r>
                  <a:rPr lang="en-US" altLang="ko-KR" sz="110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(</a:t>
                </a:r>
                <a:r>
                  <a:rPr lang="ko-KR" altLang="en-US" sz="110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사유 입력</a:t>
                </a:r>
                <a:r>
                  <a:rPr lang="en-US" altLang="ko-KR" sz="110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)</a:t>
                </a:r>
                <a:endParaRPr kumimoji="1" lang="en-US" altLang="ko-KR" sz="11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35" name="Rectangle 83">
                <a:extLst>
                  <a:ext uri="{FF2B5EF4-FFF2-40B4-BE49-F238E27FC236}">
                    <a16:creationId xmlns:a16="http://schemas.microsoft.com/office/drawing/2014/main" id="{BA555538-0730-6CBC-DC90-44D4A741DC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0463" y="6748039"/>
                <a:ext cx="1080000" cy="3600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A50034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hangingPunct="0">
                  <a:lnSpc>
                    <a:spcPct val="120000"/>
                  </a:lnSpc>
                </a:pPr>
                <a:r>
                  <a:rPr kumimoji="1" lang="en-US" altLang="ko-KR" sz="120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VMI </a:t>
                </a:r>
                <a:r>
                  <a:rPr kumimoji="1" lang="ko-KR" altLang="en-US" sz="120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반출</a:t>
                </a:r>
                <a:endParaRPr kumimoji="1" lang="en-US" altLang="ko-KR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  <a:p>
                <a:pPr algn="ctr" eaLnBrk="0" hangingPunct="0">
                  <a:lnSpc>
                    <a:spcPct val="120000"/>
                  </a:lnSpc>
                </a:pPr>
                <a:r>
                  <a:rPr kumimoji="1" lang="ko-KR" altLang="en-US" sz="120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상태 확인</a:t>
                </a:r>
                <a:endParaRPr kumimoji="1" lang="en-US" altLang="ko-KR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cxnSp>
            <p:nvCxnSpPr>
              <p:cNvPr id="36" name="직선 화살표 연결선 35">
                <a:extLst>
                  <a:ext uri="{FF2B5EF4-FFF2-40B4-BE49-F238E27FC236}">
                    <a16:creationId xmlns:a16="http://schemas.microsoft.com/office/drawing/2014/main" id="{C05D6C7B-6704-D566-0B37-367081FB3ED8}"/>
                  </a:ext>
                </a:extLst>
              </p:cNvPr>
              <p:cNvCxnSpPr>
                <a:stCxn id="34" idx="2"/>
                <a:endCxn id="35" idx="0"/>
              </p:cNvCxnSpPr>
              <p:nvPr/>
            </p:nvCxnSpPr>
            <p:spPr bwMode="auto">
              <a:xfrm flipH="1">
                <a:off x="5380463" y="5671938"/>
                <a:ext cx="10350" cy="1076101"/>
              </a:xfrm>
              <a:prstGeom prst="straightConnector1">
                <a:avLst/>
              </a:prstGeom>
              <a:noFill/>
              <a:ln w="12700">
                <a:solidFill>
                  <a:srgbClr val="A50034"/>
                </a:solidFill>
                <a:round/>
                <a:headEnd/>
                <a:tailEnd type="triangle"/>
              </a:ln>
            </p:spPr>
          </p:cxnSp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5B66111B-0DE8-ECBA-A124-A77AA97D8DC4}"/>
                  </a:ext>
                </a:extLst>
              </p:cNvPr>
              <p:cNvSpPr/>
              <p:nvPr/>
            </p:nvSpPr>
            <p:spPr>
              <a:xfrm>
                <a:off x="4026243" y="5291747"/>
                <a:ext cx="256803" cy="224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1200" dirty="0">
                    <a:solidFill>
                      <a:srgbClr val="000000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N</a:t>
                </a:r>
                <a:endParaRPr lang="ko-KR" altLang="en-US" sz="12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38" name="타원 37">
                <a:extLst>
                  <a:ext uri="{FF2B5EF4-FFF2-40B4-BE49-F238E27FC236}">
                    <a16:creationId xmlns:a16="http://schemas.microsoft.com/office/drawing/2014/main" id="{BB5F9624-EBE7-C248-3B01-A1E976A96BDC}"/>
                  </a:ext>
                </a:extLst>
              </p:cNvPr>
              <p:cNvSpPr/>
              <p:nvPr/>
            </p:nvSpPr>
            <p:spPr bwMode="auto">
              <a:xfrm>
                <a:off x="6910640" y="6784019"/>
                <a:ext cx="383381" cy="288040"/>
              </a:xfrm>
              <a:prstGeom prst="ellipse">
                <a:avLst/>
              </a:prstGeom>
              <a:solidFill>
                <a:srgbClr val="FDEAEC"/>
              </a:solidFill>
              <a:ln w="9525">
                <a:solidFill>
                  <a:srgbClr val="EE3042"/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ko-KR" altLang="en-US" sz="1200" dirty="0">
                    <a:solidFill>
                      <a:srgbClr val="EE3042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종료</a:t>
                </a:r>
              </a:p>
            </p:txBody>
          </p:sp>
          <p:cxnSp>
            <p:nvCxnSpPr>
              <p:cNvPr id="39" name="직선 화살표 연결선 38">
                <a:extLst>
                  <a:ext uri="{FF2B5EF4-FFF2-40B4-BE49-F238E27FC236}">
                    <a16:creationId xmlns:a16="http://schemas.microsoft.com/office/drawing/2014/main" id="{AC50CC79-F8F9-201E-BBD1-59C091D4635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083000" y="6253084"/>
                <a:ext cx="1" cy="504974"/>
              </a:xfrm>
              <a:prstGeom prst="straightConnector1">
                <a:avLst/>
              </a:prstGeom>
              <a:noFill/>
              <a:ln w="12700">
                <a:solidFill>
                  <a:srgbClr val="A50034"/>
                </a:solidFill>
                <a:round/>
                <a:headEnd/>
                <a:tailEnd type="triangle"/>
              </a:ln>
            </p:spPr>
          </p:cxnSp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433A3105-0276-6AE9-93D2-7558FB6A88B9}"/>
                  </a:ext>
                </a:extLst>
              </p:cNvPr>
              <p:cNvSpPr/>
              <p:nvPr/>
            </p:nvSpPr>
            <p:spPr>
              <a:xfrm>
                <a:off x="3530484" y="5099975"/>
                <a:ext cx="256803" cy="224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1200" dirty="0">
                    <a:solidFill>
                      <a:srgbClr val="000000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Y</a:t>
                </a:r>
                <a:endParaRPr lang="ko-KR" altLang="en-US" sz="12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41" name="Rectangle 83">
                <a:extLst>
                  <a:ext uri="{FF2B5EF4-FFF2-40B4-BE49-F238E27FC236}">
                    <a16:creationId xmlns:a16="http://schemas.microsoft.com/office/drawing/2014/main" id="{0E99875C-71AF-519D-EBDD-A328C9470F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43001" y="4711007"/>
                <a:ext cx="1080000" cy="3600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A50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120000"/>
                  </a:lnSpc>
                </a:pPr>
                <a:r>
                  <a:rPr lang="ko-KR" altLang="en-US" sz="120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반출 발주</a:t>
                </a:r>
                <a:r>
                  <a:rPr lang="en-US" altLang="ko-KR" sz="120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 </a:t>
                </a:r>
                <a:r>
                  <a:rPr lang="ko-KR" altLang="en-US" sz="120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생성</a:t>
                </a:r>
                <a:endParaRPr lang="en-US" altLang="ko-KR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  <a:p>
                <a:pPr algn="ctr" eaLnBrk="0" hangingPunct="0">
                  <a:lnSpc>
                    <a:spcPct val="120000"/>
                  </a:lnSpc>
                </a:pPr>
                <a:r>
                  <a:rPr kumimoji="1" lang="en-US" altLang="ko-KR" sz="110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(</a:t>
                </a:r>
                <a:r>
                  <a:rPr kumimoji="1" lang="ko-KR" altLang="en-US" sz="110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자동</a:t>
                </a:r>
                <a:r>
                  <a:rPr kumimoji="1" lang="en-US" altLang="ko-KR" sz="110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)</a:t>
                </a:r>
              </a:p>
            </p:txBody>
          </p:sp>
          <p:sp>
            <p:nvSpPr>
              <p:cNvPr id="42" name="Rectangle 83">
                <a:extLst>
                  <a:ext uri="{FF2B5EF4-FFF2-40B4-BE49-F238E27FC236}">
                    <a16:creationId xmlns:a16="http://schemas.microsoft.com/office/drawing/2014/main" id="{E84DE775-9FD8-0BDB-BE6E-D159623256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4609" y="4711007"/>
                <a:ext cx="1080000" cy="3600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A50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r>
                  <a:rPr lang="en-US" altLang="ko-KR" sz="120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VMI </a:t>
                </a:r>
                <a:r>
                  <a:rPr lang="ko-KR" altLang="en-US" sz="120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반출 승인</a:t>
                </a:r>
                <a:endParaRPr kumimoji="1" lang="en-US" altLang="ko-KR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cxnSp>
            <p:nvCxnSpPr>
              <p:cNvPr id="43" name="직선 화살표 연결선 42">
                <a:extLst>
                  <a:ext uri="{FF2B5EF4-FFF2-40B4-BE49-F238E27FC236}">
                    <a16:creationId xmlns:a16="http://schemas.microsoft.com/office/drawing/2014/main" id="{57842887-1C6F-06AB-278E-D6CE34DC6A9E}"/>
                  </a:ext>
                </a:extLst>
              </p:cNvPr>
              <p:cNvCxnSpPr>
                <a:cxnSpLocks/>
                <a:stCxn id="42" idx="3"/>
                <a:endCxn id="44" idx="2"/>
              </p:cNvCxnSpPr>
              <p:nvPr/>
            </p:nvCxnSpPr>
            <p:spPr bwMode="auto">
              <a:xfrm>
                <a:off x="4094609" y="4891007"/>
                <a:ext cx="396160" cy="1"/>
              </a:xfrm>
              <a:prstGeom prst="straightConnector1">
                <a:avLst/>
              </a:prstGeom>
              <a:noFill/>
              <a:ln w="12700">
                <a:solidFill>
                  <a:srgbClr val="A50034"/>
                </a:solidFill>
                <a:round/>
                <a:headEnd/>
                <a:tailEnd type="none"/>
              </a:ln>
            </p:spPr>
          </p:cxnSp>
          <p:sp>
            <p:nvSpPr>
              <p:cNvPr id="44" name="타원 43">
                <a:extLst>
                  <a:ext uri="{FF2B5EF4-FFF2-40B4-BE49-F238E27FC236}">
                    <a16:creationId xmlns:a16="http://schemas.microsoft.com/office/drawing/2014/main" id="{AC3A40F4-B895-0E3D-2198-31E8A20166E6}"/>
                  </a:ext>
                </a:extLst>
              </p:cNvPr>
              <p:cNvSpPr/>
              <p:nvPr/>
            </p:nvSpPr>
            <p:spPr>
              <a:xfrm>
                <a:off x="4490769" y="4837007"/>
                <a:ext cx="108000" cy="10800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2800" dirty="0">
                  <a:solidFill>
                    <a:srgbClr val="FFFFFF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cxnSp>
            <p:nvCxnSpPr>
              <p:cNvPr id="45" name="직선 화살표 연결선 44">
                <a:extLst>
                  <a:ext uri="{FF2B5EF4-FFF2-40B4-BE49-F238E27FC236}">
                    <a16:creationId xmlns:a16="http://schemas.microsoft.com/office/drawing/2014/main" id="{44031AF7-8B1C-E904-3D51-F31CAA80A7FD}"/>
                  </a:ext>
                </a:extLst>
              </p:cNvPr>
              <p:cNvCxnSpPr>
                <a:cxnSpLocks/>
                <a:stCxn id="44" idx="4"/>
                <a:endCxn id="47" idx="0"/>
              </p:cNvCxnSpPr>
              <p:nvPr/>
            </p:nvCxnSpPr>
            <p:spPr bwMode="auto">
              <a:xfrm>
                <a:off x="4544770" y="4945007"/>
                <a:ext cx="0" cy="456930"/>
              </a:xfrm>
              <a:prstGeom prst="straightConnector1">
                <a:avLst/>
              </a:prstGeom>
              <a:noFill/>
              <a:ln w="12700">
                <a:solidFill>
                  <a:srgbClr val="A50034"/>
                </a:solidFill>
                <a:round/>
                <a:headEnd/>
                <a:tailEnd type="none"/>
              </a:ln>
            </p:spPr>
          </p:cxnSp>
          <p:cxnSp>
            <p:nvCxnSpPr>
              <p:cNvPr id="46" name="직선 화살표 연결선 114">
                <a:extLst>
                  <a:ext uri="{FF2B5EF4-FFF2-40B4-BE49-F238E27FC236}">
                    <a16:creationId xmlns:a16="http://schemas.microsoft.com/office/drawing/2014/main" id="{66BFAF78-C94D-309B-984A-F9AC9BC13B60}"/>
                  </a:ext>
                </a:extLst>
              </p:cNvPr>
              <p:cNvCxnSpPr>
                <a:stCxn id="47" idx="4"/>
                <a:endCxn id="35" idx="1"/>
              </p:cNvCxnSpPr>
              <p:nvPr/>
            </p:nvCxnSpPr>
            <p:spPr bwMode="auto">
              <a:xfrm rot="16200000" flipH="1">
                <a:off x="4019566" y="6107141"/>
                <a:ext cx="1346101" cy="295694"/>
              </a:xfrm>
              <a:prstGeom prst="bentConnector2">
                <a:avLst/>
              </a:prstGeom>
              <a:noFill/>
              <a:ln w="12700">
                <a:solidFill>
                  <a:srgbClr val="A50034"/>
                </a:solidFill>
                <a:round/>
                <a:headEnd/>
                <a:tailEnd type="triangle"/>
              </a:ln>
            </p:spPr>
          </p:cxnSp>
          <p:sp>
            <p:nvSpPr>
              <p:cNvPr id="47" name="순서도: 연결자 46">
                <a:extLst>
                  <a:ext uri="{FF2B5EF4-FFF2-40B4-BE49-F238E27FC236}">
                    <a16:creationId xmlns:a16="http://schemas.microsoft.com/office/drawing/2014/main" id="{9BC813AC-5D43-6410-F242-FDB3C25F2B5A}"/>
                  </a:ext>
                </a:extLst>
              </p:cNvPr>
              <p:cNvSpPr/>
              <p:nvPr/>
            </p:nvSpPr>
            <p:spPr bwMode="auto">
              <a:xfrm>
                <a:off x="4454769" y="5401938"/>
                <a:ext cx="180000" cy="180000"/>
              </a:xfrm>
              <a:prstGeom prst="flowChartConnector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A5003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8000" tIns="0" rIns="18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latinLnBrk="0"/>
                <a:endParaRPr lang="ko-KR" altLang="en-US" sz="28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F0A97B3B-BA3A-D07F-2FB3-84300989ED0A}"/>
                  </a:ext>
                </a:extLst>
              </p:cNvPr>
              <p:cNvSpPr/>
              <p:nvPr/>
            </p:nvSpPr>
            <p:spPr bwMode="auto">
              <a:xfrm>
                <a:off x="4554051" y="5393630"/>
                <a:ext cx="108000" cy="19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8000" tIns="0" rIns="18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latinLnBrk="0"/>
                <a:endParaRPr lang="ko-KR" altLang="en-US" sz="28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cxnSp>
            <p:nvCxnSpPr>
              <p:cNvPr id="49" name="직선 화살표 연결선 48">
                <a:extLst>
                  <a:ext uri="{FF2B5EF4-FFF2-40B4-BE49-F238E27FC236}">
                    <a16:creationId xmlns:a16="http://schemas.microsoft.com/office/drawing/2014/main" id="{67944334-CBE0-8101-67FA-95AC0EEFD270}"/>
                  </a:ext>
                </a:extLst>
              </p:cNvPr>
              <p:cNvCxnSpPr>
                <a:stCxn id="27" idx="3"/>
                <a:endCxn id="34" idx="1"/>
              </p:cNvCxnSpPr>
              <p:nvPr/>
            </p:nvCxnSpPr>
            <p:spPr bwMode="auto">
              <a:xfrm>
                <a:off x="4094609" y="5491938"/>
                <a:ext cx="756204" cy="0"/>
              </a:xfrm>
              <a:prstGeom prst="straightConnector1">
                <a:avLst/>
              </a:prstGeom>
              <a:noFill/>
              <a:ln w="12700">
                <a:solidFill>
                  <a:srgbClr val="A50034"/>
                </a:solidFill>
                <a:round/>
                <a:headEnd/>
                <a:tailEnd type="triangle"/>
              </a:ln>
            </p:spPr>
          </p:cxnSp>
          <p:cxnSp>
            <p:nvCxnSpPr>
              <p:cNvPr id="50" name="직선 화살표 연결선 114">
                <a:extLst>
                  <a:ext uri="{FF2B5EF4-FFF2-40B4-BE49-F238E27FC236}">
                    <a16:creationId xmlns:a16="http://schemas.microsoft.com/office/drawing/2014/main" id="{81EE9BC9-90C2-C2EB-7A7C-FD77F96FD83B}"/>
                  </a:ext>
                </a:extLst>
              </p:cNvPr>
              <p:cNvCxnSpPr>
                <a:stCxn id="41" idx="2"/>
                <a:endCxn id="52" idx="0"/>
              </p:cNvCxnSpPr>
              <p:nvPr/>
            </p:nvCxnSpPr>
            <p:spPr bwMode="auto">
              <a:xfrm>
                <a:off x="7083001" y="5071007"/>
                <a:ext cx="0" cy="822077"/>
              </a:xfrm>
              <a:prstGeom prst="straightConnector1">
                <a:avLst/>
              </a:prstGeom>
              <a:noFill/>
              <a:ln w="12700">
                <a:solidFill>
                  <a:srgbClr val="A50034"/>
                </a:solidFill>
                <a:round/>
                <a:headEnd/>
                <a:tailEnd type="triangle"/>
              </a:ln>
            </p:spPr>
          </p:cxnSp>
          <p:sp>
            <p:nvSpPr>
              <p:cNvPr id="51" name="직사각형 50">
                <a:extLst>
                  <a:ext uri="{FF2B5EF4-FFF2-40B4-BE49-F238E27FC236}">
                    <a16:creationId xmlns:a16="http://schemas.microsoft.com/office/drawing/2014/main" id="{7F0D623E-BE19-D8F2-0EEA-D898E72983E3}"/>
                  </a:ext>
                </a:extLst>
              </p:cNvPr>
              <p:cNvSpPr/>
              <p:nvPr/>
            </p:nvSpPr>
            <p:spPr>
              <a:xfrm>
                <a:off x="4346635" y="4602666"/>
                <a:ext cx="774953" cy="224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1200" dirty="0">
                    <a:solidFill>
                      <a:srgbClr val="000000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동시</a:t>
                </a:r>
              </a:p>
            </p:txBody>
          </p:sp>
          <p:sp>
            <p:nvSpPr>
              <p:cNvPr id="52" name="Rectangle 83">
                <a:extLst>
                  <a:ext uri="{FF2B5EF4-FFF2-40B4-BE49-F238E27FC236}">
                    <a16:creationId xmlns:a16="http://schemas.microsoft.com/office/drawing/2014/main" id="{245FC7BC-28A4-4C88-0968-133A6DC226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43001" y="5893084"/>
                <a:ext cx="1080000" cy="3600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A50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r>
                  <a:rPr lang="ko-KR" altLang="en-US" sz="1200" dirty="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협력사 반출</a:t>
                </a:r>
                <a:endParaRPr kumimoji="1" lang="en-US" altLang="ko-KR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53" name="직사각형 52">
                <a:extLst>
                  <a:ext uri="{FF2B5EF4-FFF2-40B4-BE49-F238E27FC236}">
                    <a16:creationId xmlns:a16="http://schemas.microsoft.com/office/drawing/2014/main" id="{25C1E097-7FCC-5B3C-6D3D-3DD190EF9E54}"/>
                  </a:ext>
                </a:extLst>
              </p:cNvPr>
              <p:cNvSpPr/>
              <p:nvPr/>
            </p:nvSpPr>
            <p:spPr>
              <a:xfrm>
                <a:off x="3530485" y="4567166"/>
                <a:ext cx="570940" cy="150893"/>
              </a:xfrm>
              <a:prstGeom prst="rect">
                <a:avLst/>
              </a:prstGeom>
              <a:solidFill>
                <a:srgbClr val="A50034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algn="ctr" latinLnBrk="0">
                  <a:lnSpc>
                    <a:spcPct val="70000"/>
                  </a:lnSpc>
                </a:pPr>
                <a:r>
                  <a:rPr lang="en-US" altLang="ko-KR" sz="1000" dirty="0">
                    <a:solidFill>
                      <a:schemeClr val="bg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S-MRO</a:t>
                </a:r>
                <a:endParaRPr lang="ko-KR" altLang="en-US" sz="10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54" name="직사각형 53">
                <a:extLst>
                  <a:ext uri="{FF2B5EF4-FFF2-40B4-BE49-F238E27FC236}">
                    <a16:creationId xmlns:a16="http://schemas.microsoft.com/office/drawing/2014/main" id="{079AC75F-EFCD-7740-0AD8-19EF2A471412}"/>
                  </a:ext>
                </a:extLst>
              </p:cNvPr>
              <p:cNvSpPr/>
              <p:nvPr/>
            </p:nvSpPr>
            <p:spPr>
              <a:xfrm>
                <a:off x="3227705" y="6581478"/>
                <a:ext cx="863663" cy="179645"/>
              </a:xfrm>
              <a:prstGeom prst="rect">
                <a:avLst/>
              </a:prstGeom>
              <a:solidFill>
                <a:srgbClr val="A50034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ko-KR" altLang="en-US" sz="1000" dirty="0" err="1">
                    <a:solidFill>
                      <a:schemeClr val="bg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협력사</a:t>
                </a:r>
                <a:r>
                  <a:rPr lang="en-US" altLang="ko-KR" sz="1000" dirty="0">
                    <a:solidFill>
                      <a:schemeClr val="bg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Front</a:t>
                </a:r>
                <a:endParaRPr lang="ko-KR" altLang="en-US" sz="10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55" name="직사각형 54">
                <a:extLst>
                  <a:ext uri="{FF2B5EF4-FFF2-40B4-BE49-F238E27FC236}">
                    <a16:creationId xmlns:a16="http://schemas.microsoft.com/office/drawing/2014/main" id="{63C2583D-7E02-13A2-E808-87311C922609}"/>
                  </a:ext>
                </a:extLst>
              </p:cNvPr>
              <p:cNvSpPr/>
              <p:nvPr/>
            </p:nvSpPr>
            <p:spPr>
              <a:xfrm>
                <a:off x="7083002" y="4561331"/>
                <a:ext cx="547620" cy="150893"/>
              </a:xfrm>
              <a:prstGeom prst="rect">
                <a:avLst/>
              </a:prstGeom>
              <a:solidFill>
                <a:srgbClr val="A50034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algn="ctr" latinLnBrk="0">
                  <a:lnSpc>
                    <a:spcPct val="70000"/>
                  </a:lnSpc>
                </a:pPr>
                <a:r>
                  <a:rPr lang="en-US" altLang="ko-KR" sz="1000" dirty="0">
                    <a:solidFill>
                      <a:schemeClr val="bg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S-MRO</a:t>
                </a:r>
                <a:endParaRPr lang="ko-KR" altLang="en-US" sz="10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56" name="직사각형 55">
                <a:extLst>
                  <a:ext uri="{FF2B5EF4-FFF2-40B4-BE49-F238E27FC236}">
                    <a16:creationId xmlns:a16="http://schemas.microsoft.com/office/drawing/2014/main" id="{FDB49146-75C9-6646-7B5D-A70228D0128C}"/>
                  </a:ext>
                </a:extLst>
              </p:cNvPr>
              <p:cNvSpPr/>
              <p:nvPr/>
            </p:nvSpPr>
            <p:spPr>
              <a:xfrm>
                <a:off x="5363046" y="5163190"/>
                <a:ext cx="573052" cy="150893"/>
              </a:xfrm>
              <a:prstGeom prst="rect">
                <a:avLst/>
              </a:prstGeom>
              <a:solidFill>
                <a:srgbClr val="A50034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algn="ctr" latinLnBrk="0">
                  <a:lnSpc>
                    <a:spcPct val="70000"/>
                  </a:lnSpc>
                </a:pPr>
                <a:r>
                  <a:rPr lang="en-US" altLang="ko-KR" sz="1000" dirty="0">
                    <a:solidFill>
                      <a:schemeClr val="bg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S-MRO</a:t>
                </a:r>
                <a:endParaRPr lang="ko-KR" altLang="en-US" sz="10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57" name="직사각형 56">
                <a:extLst>
                  <a:ext uri="{FF2B5EF4-FFF2-40B4-BE49-F238E27FC236}">
                    <a16:creationId xmlns:a16="http://schemas.microsoft.com/office/drawing/2014/main" id="{5819AEB2-EC63-85EC-7123-7B3C552C9D63}"/>
                  </a:ext>
                </a:extLst>
              </p:cNvPr>
              <p:cNvSpPr/>
              <p:nvPr/>
            </p:nvSpPr>
            <p:spPr>
              <a:xfrm>
                <a:off x="5121588" y="6578413"/>
                <a:ext cx="813306" cy="179645"/>
              </a:xfrm>
              <a:prstGeom prst="rect">
                <a:avLst/>
              </a:prstGeom>
              <a:solidFill>
                <a:srgbClr val="A50034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ko-KR" altLang="en-US" sz="1000" dirty="0" err="1">
                    <a:solidFill>
                      <a:schemeClr val="bg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협력사</a:t>
                </a:r>
                <a:r>
                  <a:rPr lang="en-US" altLang="ko-KR" sz="1000" dirty="0">
                    <a:solidFill>
                      <a:schemeClr val="bg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Front</a:t>
                </a:r>
                <a:endParaRPr lang="ko-KR" altLang="en-US" sz="10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</p:grpSp>
        <p:sp>
          <p:nvSpPr>
            <p:cNvPr id="10" name="순서도: 판단 9">
              <a:extLst>
                <a:ext uri="{FF2B5EF4-FFF2-40B4-BE49-F238E27FC236}">
                  <a16:creationId xmlns:a16="http://schemas.microsoft.com/office/drawing/2014/main" id="{754A04F7-2674-853D-8AFE-B639AEE43C87}"/>
                </a:ext>
              </a:extLst>
            </p:cNvPr>
            <p:cNvSpPr/>
            <p:nvPr/>
          </p:nvSpPr>
          <p:spPr>
            <a:xfrm>
              <a:off x="7153589" y="4765586"/>
              <a:ext cx="846605" cy="360000"/>
            </a:xfrm>
            <a:prstGeom prst="flowChartDecision">
              <a:avLst/>
            </a:prstGeom>
            <a:solidFill>
              <a:srgbClr val="A50034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latinLnBrk="0" hangingPunct="0">
                <a:lnSpc>
                  <a:spcPct val="80000"/>
                </a:lnSpc>
              </a:pPr>
              <a:r>
                <a:rPr lang="ko-KR" altLang="en-US" sz="12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반출 협의</a:t>
              </a:r>
              <a:r>
                <a:rPr lang="en-US" altLang="ko-KR" sz="12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?</a:t>
              </a:r>
              <a:endParaRPr lang="ko-KR" altLang="en-US" sz="12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E960E6D7-A924-7E37-BBB1-14CFA72A2268}"/>
                </a:ext>
              </a:extLst>
            </p:cNvPr>
            <p:cNvSpPr/>
            <p:nvPr/>
          </p:nvSpPr>
          <p:spPr bwMode="auto">
            <a:xfrm>
              <a:off x="6470234" y="4804980"/>
              <a:ext cx="300530" cy="288040"/>
            </a:xfrm>
            <a:prstGeom prst="ellipse">
              <a:avLst/>
            </a:prstGeom>
            <a:solidFill>
              <a:srgbClr val="FDEAEC"/>
            </a:solidFill>
            <a:ln w="9525">
              <a:solidFill>
                <a:srgbClr val="EE3042"/>
              </a:solidFill>
              <a:miter lim="800000"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ko-KR" altLang="en-US" sz="12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시작</a:t>
              </a:r>
            </a:p>
          </p:txBody>
        </p: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04633647-A751-53A4-9A45-22A8400E0F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78727" y="4582165"/>
              <a:ext cx="10697" cy="2493069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E69B8896-AF33-E454-5108-A346620D61EA}"/>
                </a:ext>
              </a:extLst>
            </p:cNvPr>
            <p:cNvSpPr/>
            <p:nvPr/>
          </p:nvSpPr>
          <p:spPr>
            <a:xfrm>
              <a:off x="1391495" y="4536798"/>
              <a:ext cx="371854" cy="240532"/>
            </a:xfrm>
            <a:prstGeom prst="rect">
              <a:avLst/>
            </a:prstGeom>
            <a:solidFill>
              <a:srgbClr val="9CAAAF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/>
            <a:lstStyle/>
            <a:p>
              <a:pPr algn="ctr" latinLnBrk="0">
                <a:lnSpc>
                  <a:spcPct val="70000"/>
                </a:lnSpc>
              </a:pPr>
              <a:r>
                <a:rPr lang="en-US" altLang="ko-KR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VMI</a:t>
              </a:r>
              <a:endParaRPr lang="ko-KR" altLang="en-US" sz="16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AFEFE812-A716-F259-6C96-946C35764D69}"/>
                </a:ext>
              </a:extLst>
            </p:cNvPr>
            <p:cNvSpPr/>
            <p:nvPr/>
          </p:nvSpPr>
          <p:spPr>
            <a:xfrm>
              <a:off x="6086399" y="4534290"/>
              <a:ext cx="371854" cy="240532"/>
            </a:xfrm>
            <a:prstGeom prst="rect">
              <a:avLst/>
            </a:prstGeom>
            <a:solidFill>
              <a:srgbClr val="9CAAAF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/>
            <a:lstStyle/>
            <a:p>
              <a:pPr algn="ctr" latinLnBrk="0">
                <a:lnSpc>
                  <a:spcPct val="70000"/>
                </a:lnSpc>
              </a:pPr>
              <a:r>
                <a:rPr lang="ko-KR" altLang="en-US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센터</a:t>
              </a:r>
            </a:p>
          </p:txBody>
        </p:sp>
        <p:cxnSp>
          <p:nvCxnSpPr>
            <p:cNvPr id="15" name="직선 화살표 연결선 14">
              <a:extLst>
                <a:ext uri="{FF2B5EF4-FFF2-40B4-BE49-F238E27FC236}">
                  <a16:creationId xmlns:a16="http://schemas.microsoft.com/office/drawing/2014/main" id="{E9AA5CF9-441A-110D-CD83-CBBD3EC9625F}"/>
                </a:ext>
              </a:extLst>
            </p:cNvPr>
            <p:cNvCxnSpPr>
              <a:cxnSpLocks/>
              <a:endCxn id="10" idx="1"/>
            </p:cNvCxnSpPr>
            <p:nvPr/>
          </p:nvCxnSpPr>
          <p:spPr bwMode="auto">
            <a:xfrm>
              <a:off x="6757104" y="4945586"/>
              <a:ext cx="396485" cy="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/>
              <a:tailEnd type="triangle"/>
            </a:ln>
          </p:spPr>
        </p:cxn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EF4A5C11-57C2-851D-2D73-D5F56259B64E}"/>
                </a:ext>
              </a:extLst>
            </p:cNvPr>
            <p:cNvSpPr/>
            <p:nvPr/>
          </p:nvSpPr>
          <p:spPr>
            <a:xfrm>
              <a:off x="7803601" y="4686836"/>
              <a:ext cx="201305" cy="224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N</a:t>
              </a:r>
              <a:endParaRPr lang="ko-KR" altLang="en-US" sz="12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9DB07729-EC11-9E56-3B08-069628F5F377}"/>
                </a:ext>
              </a:extLst>
            </p:cNvPr>
            <p:cNvSpPr/>
            <p:nvPr/>
          </p:nvSpPr>
          <p:spPr>
            <a:xfrm>
              <a:off x="7327502" y="5109338"/>
              <a:ext cx="201305" cy="224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Y</a:t>
              </a:r>
              <a:endParaRPr lang="ko-KR" altLang="en-US" sz="12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18" name="직선 화살표 연결선 17">
              <a:extLst>
                <a:ext uri="{FF2B5EF4-FFF2-40B4-BE49-F238E27FC236}">
                  <a16:creationId xmlns:a16="http://schemas.microsoft.com/office/drawing/2014/main" id="{CB526CEB-04D1-E596-EF48-1A1A4DB95F53}"/>
                </a:ext>
              </a:extLst>
            </p:cNvPr>
            <p:cNvCxnSpPr>
              <a:cxnSpLocks/>
              <a:stCxn id="10" idx="2"/>
              <a:endCxn id="19" idx="0"/>
            </p:cNvCxnSpPr>
            <p:nvPr/>
          </p:nvCxnSpPr>
          <p:spPr bwMode="auto">
            <a:xfrm flipH="1">
              <a:off x="7575868" y="5125586"/>
              <a:ext cx="1024" cy="769948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/>
              <a:tailEnd type="triangle"/>
            </a:ln>
          </p:spPr>
        </p:cxnSp>
        <p:sp>
          <p:nvSpPr>
            <p:cNvPr id="19" name="Rectangle 83">
              <a:extLst>
                <a:ext uri="{FF2B5EF4-FFF2-40B4-BE49-F238E27FC236}">
                  <a16:creationId xmlns:a16="http://schemas.microsoft.com/office/drawing/2014/main" id="{ED9CE5E1-1D64-9885-96F9-AD8D6F54B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2565" y="5895534"/>
              <a:ext cx="846605" cy="36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80000"/>
                </a:lnSpc>
              </a:pPr>
              <a:r>
                <a:rPr lang="ko-KR" altLang="en-US" sz="1200" dirty="0" err="1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반품존</a:t>
              </a:r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이동</a:t>
              </a:r>
              <a:endParaRPr kumimoji="1" lang="en-US" altLang="ko-KR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20" name="직선 화살표 연결선 114">
              <a:extLst>
                <a:ext uri="{FF2B5EF4-FFF2-40B4-BE49-F238E27FC236}">
                  <a16:creationId xmlns:a16="http://schemas.microsoft.com/office/drawing/2014/main" id="{D7CBAF2F-CCBC-C50C-3FF1-CB15DA996268}"/>
                </a:ext>
              </a:extLst>
            </p:cNvPr>
            <p:cNvCxnSpPr>
              <a:cxnSpLocks/>
              <a:stCxn id="19" idx="3"/>
              <a:endCxn id="21" idx="2"/>
            </p:cNvCxnSpPr>
            <p:nvPr/>
          </p:nvCxnSpPr>
          <p:spPr bwMode="auto">
            <a:xfrm flipV="1">
              <a:off x="7999170" y="5125274"/>
              <a:ext cx="925718" cy="950260"/>
            </a:xfrm>
            <a:prstGeom prst="bentConnector2">
              <a:avLst/>
            </a:prstGeom>
            <a:noFill/>
            <a:ln w="12700">
              <a:solidFill>
                <a:srgbClr val="A50034"/>
              </a:solidFill>
              <a:round/>
              <a:headEnd/>
              <a:tailEnd type="triangle"/>
            </a:ln>
          </p:spPr>
        </p:cxnSp>
        <p:sp>
          <p:nvSpPr>
            <p:cNvPr id="21" name="Rectangle 83">
              <a:extLst>
                <a:ext uri="{FF2B5EF4-FFF2-40B4-BE49-F238E27FC236}">
                  <a16:creationId xmlns:a16="http://schemas.microsoft.com/office/drawing/2014/main" id="{07C102FE-FCAE-4CA1-D0FE-FEF0D2C71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1585" y="4765274"/>
              <a:ext cx="846605" cy="36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80000"/>
                </a:lnSpc>
              </a:pPr>
              <a:r>
                <a:rPr kumimoji="1"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반출 발주 생성</a:t>
              </a:r>
              <a:endParaRPr kumimoji="1" lang="en-US" altLang="ko-KR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eaLnBrk="0" hangingPunct="0">
                <a:lnSpc>
                  <a:spcPct val="80000"/>
                </a:lnSpc>
              </a:pPr>
              <a:r>
                <a:rPr kumimoji="1" lang="en-US" altLang="ko-KR" sz="11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kumimoji="1" lang="ko-KR" altLang="en-US" sz="11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수동</a:t>
              </a:r>
              <a:r>
                <a:rPr kumimoji="1" lang="en-US" altLang="ko-KR" sz="11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A32F4B7E-8DC4-FFBF-53C6-C29B9D93CBB8}"/>
                </a:ext>
              </a:extLst>
            </p:cNvPr>
            <p:cNvSpPr/>
            <p:nvPr/>
          </p:nvSpPr>
          <p:spPr>
            <a:xfrm>
              <a:off x="8838142" y="4611390"/>
              <a:ext cx="519472" cy="150893"/>
            </a:xfrm>
            <a:prstGeom prst="rect">
              <a:avLst/>
            </a:prstGeom>
            <a:solidFill>
              <a:srgbClr val="A5003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/>
            <a:lstStyle/>
            <a:p>
              <a:pPr algn="ctr" latinLnBrk="0">
                <a:lnSpc>
                  <a:spcPct val="70000"/>
                </a:lnSpc>
              </a:pPr>
              <a:r>
                <a:rPr lang="en-US" altLang="ko-KR" sz="10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S-MRO</a:t>
              </a:r>
              <a:endParaRPr lang="ko-KR" altLang="en-US" sz="10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3" name="Rectangle 83">
              <a:extLst>
                <a:ext uri="{FF2B5EF4-FFF2-40B4-BE49-F238E27FC236}">
                  <a16:creationId xmlns:a16="http://schemas.microsoft.com/office/drawing/2014/main" id="{164F7F95-F11B-0EFA-BFCF-13EA585B7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1019" y="5878962"/>
              <a:ext cx="846605" cy="36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80000"/>
                </a:lnSpc>
              </a:pPr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협력사 반출</a:t>
              </a:r>
              <a:endParaRPr kumimoji="1" lang="en-US" altLang="ko-KR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24" name="직선 화살표 연결선 114">
              <a:extLst>
                <a:ext uri="{FF2B5EF4-FFF2-40B4-BE49-F238E27FC236}">
                  <a16:creationId xmlns:a16="http://schemas.microsoft.com/office/drawing/2014/main" id="{CDED13EC-4DF5-10FE-1BEE-96BD7E24205F}"/>
                </a:ext>
              </a:extLst>
            </p:cNvPr>
            <p:cNvCxnSpPr>
              <a:cxnSpLocks/>
              <a:stCxn id="21" idx="3"/>
            </p:cNvCxnSpPr>
            <p:nvPr/>
          </p:nvCxnSpPr>
          <p:spPr bwMode="auto">
            <a:xfrm>
              <a:off x="9348190" y="4945274"/>
              <a:ext cx="396131" cy="933690"/>
            </a:xfrm>
            <a:prstGeom prst="bentConnector2">
              <a:avLst/>
            </a:prstGeom>
            <a:noFill/>
            <a:ln w="12700">
              <a:solidFill>
                <a:srgbClr val="A50034"/>
              </a:solidFill>
              <a:round/>
              <a:headEnd/>
              <a:tailEnd type="triangle"/>
            </a:ln>
          </p:spPr>
        </p:cxn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BA8BA720-0646-2598-B574-50172B895340}"/>
                </a:ext>
              </a:extLst>
            </p:cNvPr>
            <p:cNvSpPr/>
            <p:nvPr/>
          </p:nvSpPr>
          <p:spPr bwMode="auto">
            <a:xfrm>
              <a:off x="9594056" y="6767096"/>
              <a:ext cx="300530" cy="288040"/>
            </a:xfrm>
            <a:prstGeom prst="ellipse">
              <a:avLst/>
            </a:prstGeom>
            <a:solidFill>
              <a:srgbClr val="FDEAEC"/>
            </a:solidFill>
            <a:ln w="9525">
              <a:solidFill>
                <a:srgbClr val="EE3042"/>
              </a:solidFill>
              <a:miter lim="800000"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ko-KR" altLang="en-US" sz="12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종료</a:t>
              </a:r>
            </a:p>
          </p:txBody>
        </p:sp>
        <p:cxnSp>
          <p:nvCxnSpPr>
            <p:cNvPr id="26" name="직선 화살표 연결선 25">
              <a:extLst>
                <a:ext uri="{FF2B5EF4-FFF2-40B4-BE49-F238E27FC236}">
                  <a16:creationId xmlns:a16="http://schemas.microsoft.com/office/drawing/2014/main" id="{0847CE43-8CF0-9E28-0862-7923CDDC686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9729168" y="6236161"/>
              <a:ext cx="1" cy="504974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/>
              <a:tailEnd type="triangle"/>
            </a:ln>
          </p:spPr>
        </p:cxnSp>
      </p:grpSp>
    </p:spTree>
    <p:extLst>
      <p:ext uri="{BB962C8B-B14F-4D97-AF65-F5344CB8AC3E}">
        <p14:creationId xmlns:p14="http://schemas.microsoft.com/office/powerpoint/2010/main" val="16431863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D1800-8A8E-581A-3E7D-AB4B79CB2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597B73FE-AD4E-1F05-DA17-D1ADD171D6C3}"/>
              </a:ext>
            </a:extLst>
          </p:cNvPr>
          <p:cNvSpPr/>
          <p:nvPr/>
        </p:nvSpPr>
        <p:spPr>
          <a:xfrm>
            <a:off x="792343" y="1252711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S-MRP </a:t>
            </a: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마스터 관리</a:t>
            </a:r>
          </a:p>
        </p:txBody>
      </p:sp>
      <p:grpSp>
        <p:nvGrpSpPr>
          <p:cNvPr id="3" name="Group 65">
            <a:extLst>
              <a:ext uri="{FF2B5EF4-FFF2-40B4-BE49-F238E27FC236}">
                <a16:creationId xmlns:a16="http://schemas.microsoft.com/office/drawing/2014/main" id="{FADF2001-02A5-9F4C-67A3-A5958F1BF706}"/>
              </a:ext>
            </a:extLst>
          </p:cNvPr>
          <p:cNvGrpSpPr/>
          <p:nvPr/>
        </p:nvGrpSpPr>
        <p:grpSpPr>
          <a:xfrm>
            <a:off x="263440" y="1301028"/>
            <a:ext cx="452526" cy="452526"/>
            <a:chOff x="1339673" y="3220738"/>
            <a:chExt cx="746760" cy="746760"/>
          </a:xfrm>
        </p:grpSpPr>
        <p:sp>
          <p:nvSpPr>
            <p:cNvPr id="4" name="Oval 66">
              <a:extLst>
                <a:ext uri="{FF2B5EF4-FFF2-40B4-BE49-F238E27FC236}">
                  <a16:creationId xmlns:a16="http://schemas.microsoft.com/office/drawing/2014/main" id="{E9C689F4-5F3C-99D1-4083-E9F399EEE2B1}"/>
                </a:ext>
              </a:extLst>
            </p:cNvPr>
            <p:cNvSpPr/>
            <p:nvPr/>
          </p:nvSpPr>
          <p:spPr>
            <a:xfrm>
              <a:off x="1339673" y="3220738"/>
              <a:ext cx="746760" cy="746760"/>
            </a:xfrm>
            <a:prstGeom prst="ellipse">
              <a:avLst/>
            </a:prstGeom>
            <a:solidFill>
              <a:srgbClr val="A50034"/>
            </a:solidFill>
            <a:ln>
              <a:noFill/>
            </a:ln>
            <a:effectLst>
              <a:outerShdw blurRad="342900" dist="292100" dir="5400000" sx="51000" sy="51000" algn="t" rotWithShape="0">
                <a:srgbClr val="BF3651">
                  <a:alpha val="86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pic>
          <p:nvPicPr>
            <p:cNvPr id="5" name="Graphic 67">
              <a:extLst>
                <a:ext uri="{FF2B5EF4-FFF2-40B4-BE49-F238E27FC236}">
                  <a16:creationId xmlns:a16="http://schemas.microsoft.com/office/drawing/2014/main" id="{6B66A3A3-D386-A80B-E785-E31129AB9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501639" y="3382704"/>
              <a:ext cx="422828" cy="422828"/>
            </a:xfrm>
            <a:prstGeom prst="rect">
              <a:avLst/>
            </a:prstGeom>
          </p:spPr>
        </p:pic>
      </p:grpSp>
      <p:sp>
        <p:nvSpPr>
          <p:cNvPr id="58" name="Freeform: Shape 20">
            <a:extLst>
              <a:ext uri="{FF2B5EF4-FFF2-40B4-BE49-F238E27FC236}">
                <a16:creationId xmlns:a16="http://schemas.microsoft.com/office/drawing/2014/main" id="{576978A0-D3FA-2D1A-0E89-FAA392EC8D5C}"/>
              </a:ext>
            </a:extLst>
          </p:cNvPr>
          <p:cNvSpPr/>
          <p:nvPr/>
        </p:nvSpPr>
        <p:spPr>
          <a:xfrm rot="16200000" flipV="1">
            <a:off x="6045877" y="4211422"/>
            <a:ext cx="1886332" cy="489004"/>
          </a:xfrm>
          <a:custGeom>
            <a:avLst/>
            <a:gdLst>
              <a:gd name="connsiteX0" fmla="*/ 0 w 1787463"/>
              <a:gd name="connsiteY0" fmla="*/ 0 h 345152"/>
              <a:gd name="connsiteX1" fmla="*/ 1787463 w 1787463"/>
              <a:gd name="connsiteY1" fmla="*/ 0 h 345152"/>
              <a:gd name="connsiteX2" fmla="*/ 1635941 w 1787463"/>
              <a:gd name="connsiteY2" fmla="*/ 150737 h 345152"/>
              <a:gd name="connsiteX3" fmla="*/ 1016089 w 1787463"/>
              <a:gd name="connsiteY3" fmla="*/ 150737 h 345152"/>
              <a:gd name="connsiteX4" fmla="*/ 899040 w 1787463"/>
              <a:gd name="connsiteY4" fmla="*/ 329915 h 345152"/>
              <a:gd name="connsiteX5" fmla="*/ 842677 w 1787463"/>
              <a:gd name="connsiteY5" fmla="*/ 329915 h 345152"/>
              <a:gd name="connsiteX6" fmla="*/ 725628 w 1787463"/>
              <a:gd name="connsiteY6" fmla="*/ 150737 h 345152"/>
              <a:gd name="connsiteX7" fmla="*/ 151653 w 1787463"/>
              <a:gd name="connsiteY7" fmla="*/ 150737 h 345152"/>
              <a:gd name="connsiteX8" fmla="*/ 151522 w 1787463"/>
              <a:gd name="connsiteY8" fmla="*/ 150737 h 345152"/>
              <a:gd name="connsiteX9" fmla="*/ 0 w 1787463"/>
              <a:gd name="connsiteY9" fmla="*/ 0 h 34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7463" h="345152">
                <a:moveTo>
                  <a:pt x="0" y="0"/>
                </a:moveTo>
                <a:lnTo>
                  <a:pt x="1787463" y="0"/>
                </a:lnTo>
                <a:cubicBezTo>
                  <a:pt x="1787071" y="83364"/>
                  <a:pt x="1719435" y="150737"/>
                  <a:pt x="1635941" y="150737"/>
                </a:cubicBezTo>
                <a:lnTo>
                  <a:pt x="1016089" y="150737"/>
                </a:lnTo>
                <a:lnTo>
                  <a:pt x="899040" y="329915"/>
                </a:lnTo>
                <a:cubicBezTo>
                  <a:pt x="885670" y="350232"/>
                  <a:pt x="855917" y="350232"/>
                  <a:pt x="842677" y="329915"/>
                </a:cubicBezTo>
                <a:lnTo>
                  <a:pt x="725628" y="150737"/>
                </a:lnTo>
                <a:lnTo>
                  <a:pt x="151653" y="150737"/>
                </a:lnTo>
                <a:lnTo>
                  <a:pt x="151522" y="150737"/>
                </a:lnTo>
                <a:cubicBezTo>
                  <a:pt x="68159" y="150737"/>
                  <a:pt x="524" y="83364"/>
                  <a:pt x="0" y="0"/>
                </a:cubicBezTo>
                <a:close/>
              </a:path>
            </a:pathLst>
          </a:custGeom>
          <a:solidFill>
            <a:srgbClr val="A5003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9" name="Rectangle: Rounded Corners 7">
            <a:extLst>
              <a:ext uri="{FF2B5EF4-FFF2-40B4-BE49-F238E27FC236}">
                <a16:creationId xmlns:a16="http://schemas.microsoft.com/office/drawing/2014/main" id="{9218F08A-DEE3-A712-C732-4ECE6C559190}"/>
              </a:ext>
            </a:extLst>
          </p:cNvPr>
          <p:cNvSpPr/>
          <p:nvPr/>
        </p:nvSpPr>
        <p:spPr>
          <a:xfrm rot="16200000">
            <a:off x="6044739" y="2945517"/>
            <a:ext cx="5478626" cy="3324396"/>
          </a:xfrm>
          <a:prstGeom prst="roundRect">
            <a:avLst>
              <a:gd name="adj" fmla="val 6782"/>
            </a:avLst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lt1"/>
              </a:solidFill>
            </a:endParaRPr>
          </a:p>
        </p:txBody>
      </p:sp>
      <p:sp>
        <p:nvSpPr>
          <p:cNvPr id="60" name="Rectangle: Rounded Corners 74">
            <a:extLst>
              <a:ext uri="{FF2B5EF4-FFF2-40B4-BE49-F238E27FC236}">
                <a16:creationId xmlns:a16="http://schemas.microsoft.com/office/drawing/2014/main" id="{D151AFA7-1BF0-4A42-36BF-08DC7190DA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06" y="1829465"/>
            <a:ext cx="6006044" cy="5517563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rgbClr val="FDEAEC"/>
                </a:gs>
                <a:gs pos="100000">
                  <a:srgbClr val="EE3042"/>
                </a:gs>
              </a:gsLst>
              <a:lin ang="16200000" scaled="1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61" name="사각형: 둥근 모서리 60">
            <a:extLst>
              <a:ext uri="{FF2B5EF4-FFF2-40B4-BE49-F238E27FC236}">
                <a16:creationId xmlns:a16="http://schemas.microsoft.com/office/drawing/2014/main" id="{A7968BD5-0B68-D048-682E-51BDA5B9F184}"/>
              </a:ext>
            </a:extLst>
          </p:cNvPr>
          <p:cNvSpPr/>
          <p:nvPr/>
        </p:nvSpPr>
        <p:spPr>
          <a:xfrm>
            <a:off x="1857870" y="1913692"/>
            <a:ext cx="4942980" cy="3709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     재고관리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</a:t>
            </a:r>
            <a:r>
              <a:rPr lang="en-US" altLang="ko-KR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S-MRP 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마스터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S-MRP </a:t>
            </a:r>
            <a:r>
              <a:rPr lang="ko-KR" altLang="en-US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마스터 생성요청</a:t>
            </a:r>
          </a:p>
        </p:txBody>
      </p:sp>
      <p:sp>
        <p:nvSpPr>
          <p:cNvPr id="62" name="사각형: 둥근 모서리 61">
            <a:extLst>
              <a:ext uri="{FF2B5EF4-FFF2-40B4-BE49-F238E27FC236}">
                <a16:creationId xmlns:a16="http://schemas.microsoft.com/office/drawing/2014/main" id="{14077C77-8A88-8023-D453-9AFAAA752607}"/>
              </a:ext>
            </a:extLst>
          </p:cNvPr>
          <p:cNvSpPr/>
          <p:nvPr/>
        </p:nvSpPr>
        <p:spPr>
          <a:xfrm>
            <a:off x="940598" y="1919172"/>
            <a:ext cx="1101681" cy="377531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99" rtlCol="0" anchor="ctr"/>
          <a:lstStyle/>
          <a:p>
            <a:pPr defTabSz="493467"/>
            <a:r>
              <a:rPr lang="en-US" altLang="ko-KR" sz="1400" b="1" spc="-54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S-MRO</a:t>
            </a:r>
            <a:endParaRPr lang="ko-KR" altLang="en-US" sz="1400" b="1" spc="-54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BA81B16-67F4-3C97-01A1-018D7381CBC2}"/>
              </a:ext>
            </a:extLst>
          </p:cNvPr>
          <p:cNvSpPr txBox="1"/>
          <p:nvPr/>
        </p:nvSpPr>
        <p:spPr>
          <a:xfrm>
            <a:off x="7209660" y="2126987"/>
            <a:ext cx="3150076" cy="5047536"/>
          </a:xfrm>
          <a:prstGeom prst="rect">
            <a:avLst/>
          </a:prstGeom>
          <a:noFill/>
        </p:spPr>
        <p:txBody>
          <a:bodyPr wrap="square" lIns="108000" r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요청의견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S-MRP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마스터 생성 요청과 관련된 의견  및 사유 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등을 기입함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S-MRP</a:t>
            </a: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마스터 정보 입력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상품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ID :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마스터 등록 대상 상품 선택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※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상품마스터에 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HUB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취급상품만 등록 가능함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재고유형 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: VMI /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센터 중 선택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※ VMI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는 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VMI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계약이 체결된 협력사이어야 함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M.F.S Only : M.F.S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전용 재고에 대한 기준정보로 세팅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협력사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ID :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재고유형이 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VMI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인 경우 필수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Main HUB :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물류담당자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,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협력사와 사전 협의된 입고 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HUB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안전재고 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: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보충발주가 발생하는 기준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최대재고 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: 1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회 발주 수량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※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최대재고 초과 수량 발주 시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, </a:t>
            </a:r>
            <a:r>
              <a:rPr lang="ko-KR" altLang="en-US" sz="1100" dirty="0" err="1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조직장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승인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입고 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L/T : Default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값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, </a:t>
            </a:r>
            <a:r>
              <a:rPr lang="ko-KR" altLang="en-US" sz="1100" dirty="0" err="1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수정가능함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보충발주 유형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·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수동 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: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담당자가 직접 보충발주 진행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·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반자동 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: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자동으로 </a:t>
            </a:r>
            <a:r>
              <a:rPr lang="ko-KR" altLang="en-US" sz="1100" dirty="0" err="1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시뮬레이션까지만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진행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·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자동 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: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자동으로 발주까지 진행</a:t>
            </a:r>
          </a:p>
        </p:txBody>
      </p: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F5940311-C6A7-6A57-CC68-151C8CE0BC4A}"/>
              </a:ext>
            </a:extLst>
          </p:cNvPr>
          <p:cNvGrpSpPr/>
          <p:nvPr/>
        </p:nvGrpSpPr>
        <p:grpSpPr>
          <a:xfrm>
            <a:off x="1227863" y="2479067"/>
            <a:ext cx="5271873" cy="2783905"/>
            <a:chOff x="499027" y="2096956"/>
            <a:chExt cx="6005682" cy="3024710"/>
          </a:xfrm>
        </p:grpSpPr>
        <p:pic>
          <p:nvPicPr>
            <p:cNvPr id="70" name="그림 69">
              <a:extLst>
                <a:ext uri="{FF2B5EF4-FFF2-40B4-BE49-F238E27FC236}">
                  <a16:creationId xmlns:a16="http://schemas.microsoft.com/office/drawing/2014/main" id="{2DC5B470-C54F-57EE-DAD5-FAA9F3F79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029" y="2096956"/>
              <a:ext cx="6005680" cy="1905472"/>
            </a:xfrm>
            <a:prstGeom prst="rect">
              <a:avLst/>
            </a:prstGeom>
          </p:spPr>
        </p:pic>
        <p:sp>
          <p:nvSpPr>
            <p:cNvPr id="71" name="직사각형 70">
              <a:extLst>
                <a:ext uri="{FF2B5EF4-FFF2-40B4-BE49-F238E27FC236}">
                  <a16:creationId xmlns:a16="http://schemas.microsoft.com/office/drawing/2014/main" id="{31C9216E-821F-96D9-F8D9-A75E33A6C8EF}"/>
                </a:ext>
              </a:extLst>
            </p:cNvPr>
            <p:cNvSpPr/>
            <p:nvPr/>
          </p:nvSpPr>
          <p:spPr>
            <a:xfrm>
              <a:off x="499027" y="2679599"/>
              <a:ext cx="2412813" cy="361345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2" name="직사각형 71">
              <a:extLst>
                <a:ext uri="{FF2B5EF4-FFF2-40B4-BE49-F238E27FC236}">
                  <a16:creationId xmlns:a16="http://schemas.microsoft.com/office/drawing/2014/main" id="{8B48CF50-F36A-C100-4D75-BC8D7AF80D01}"/>
                </a:ext>
              </a:extLst>
            </p:cNvPr>
            <p:cNvSpPr/>
            <p:nvPr/>
          </p:nvSpPr>
          <p:spPr>
            <a:xfrm>
              <a:off x="499027" y="3527313"/>
              <a:ext cx="6005680" cy="273475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3" name="직사각형 72">
              <a:extLst>
                <a:ext uri="{FF2B5EF4-FFF2-40B4-BE49-F238E27FC236}">
                  <a16:creationId xmlns:a16="http://schemas.microsoft.com/office/drawing/2014/main" id="{13719936-3C5C-494A-E223-52FBAE265F7D}"/>
                </a:ext>
              </a:extLst>
            </p:cNvPr>
            <p:cNvSpPr/>
            <p:nvPr/>
          </p:nvSpPr>
          <p:spPr>
            <a:xfrm>
              <a:off x="763524" y="2156360"/>
              <a:ext cx="347427" cy="204508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74" name="직선 화살표 연결선 36">
              <a:extLst>
                <a:ext uri="{FF2B5EF4-FFF2-40B4-BE49-F238E27FC236}">
                  <a16:creationId xmlns:a16="http://schemas.microsoft.com/office/drawing/2014/main" id="{F62C3594-E203-7537-8142-4041D87D0207}"/>
                </a:ext>
              </a:extLst>
            </p:cNvPr>
            <p:cNvCxnSpPr>
              <a:cxnSpLocks/>
              <a:stCxn id="71" idx="1"/>
              <a:endCxn id="72" idx="1"/>
            </p:cNvCxnSpPr>
            <p:nvPr/>
          </p:nvCxnSpPr>
          <p:spPr>
            <a:xfrm rot="10800000" flipV="1">
              <a:off x="499027" y="2860271"/>
              <a:ext cx="12700" cy="803779"/>
            </a:xfrm>
            <a:prstGeom prst="bentConnector3">
              <a:avLst>
                <a:gd name="adj1" fmla="val 1800000"/>
              </a:avLst>
            </a:prstGeom>
            <a:ln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화살표 연결선 36">
              <a:extLst>
                <a:ext uri="{FF2B5EF4-FFF2-40B4-BE49-F238E27FC236}">
                  <a16:creationId xmlns:a16="http://schemas.microsoft.com/office/drawing/2014/main" id="{C81178C3-5C2D-C606-32CA-B889A5C9770C}"/>
                </a:ext>
              </a:extLst>
            </p:cNvPr>
            <p:cNvCxnSpPr>
              <a:cxnSpLocks/>
              <a:stCxn id="72" idx="3"/>
              <a:endCxn id="73" idx="3"/>
            </p:cNvCxnSpPr>
            <p:nvPr/>
          </p:nvCxnSpPr>
          <p:spPr>
            <a:xfrm flipH="1" flipV="1">
              <a:off x="1110951" y="2258614"/>
              <a:ext cx="5393756" cy="1405437"/>
            </a:xfrm>
            <a:prstGeom prst="bentConnector3">
              <a:avLst>
                <a:gd name="adj1" fmla="val -4238"/>
              </a:avLst>
            </a:prstGeom>
            <a:ln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6" name="그림 75">
              <a:extLst>
                <a:ext uri="{FF2B5EF4-FFF2-40B4-BE49-F238E27FC236}">
                  <a16:creationId xmlns:a16="http://schemas.microsoft.com/office/drawing/2014/main" id="{4A0333C7-EC0D-44A7-59F2-427D90EDA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13246" y="4082605"/>
              <a:ext cx="741095" cy="1039061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16C4543-654B-352E-1700-0C5FDC40FE17}"/>
              </a:ext>
            </a:extLst>
          </p:cNvPr>
          <p:cNvSpPr txBox="1"/>
          <p:nvPr/>
        </p:nvSpPr>
        <p:spPr>
          <a:xfrm>
            <a:off x="1460042" y="2297551"/>
            <a:ext cx="79335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등록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B6D0FA-B162-B968-FC40-90E9BF272FBE}"/>
              </a:ext>
            </a:extLst>
          </p:cNvPr>
          <p:cNvSpPr txBox="1"/>
          <p:nvPr/>
        </p:nvSpPr>
        <p:spPr>
          <a:xfrm>
            <a:off x="221138" y="2978765"/>
            <a:ext cx="79335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요청의견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9ACC31-7930-ECB5-62F7-C4179CF9A9F8}"/>
              </a:ext>
            </a:extLst>
          </p:cNvPr>
          <p:cNvSpPr txBox="1"/>
          <p:nvPr/>
        </p:nvSpPr>
        <p:spPr>
          <a:xfrm>
            <a:off x="3180276" y="4316009"/>
            <a:ext cx="79335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보충발주유형</a:t>
            </a:r>
          </a:p>
        </p:txBody>
      </p:sp>
    </p:spTree>
    <p:extLst>
      <p:ext uri="{BB962C8B-B14F-4D97-AF65-F5344CB8AC3E}">
        <p14:creationId xmlns:p14="http://schemas.microsoft.com/office/powerpoint/2010/main" val="103188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8F3B6-D1FD-4344-6B7D-A60DBD35F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17C60AA-FB7D-10C9-B10C-19A926B00B1B}"/>
              </a:ext>
            </a:extLst>
          </p:cNvPr>
          <p:cNvSpPr/>
          <p:nvPr/>
        </p:nvSpPr>
        <p:spPr>
          <a:xfrm>
            <a:off x="792343" y="1252711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S-MRP </a:t>
            </a: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마스터 관리</a:t>
            </a:r>
          </a:p>
        </p:txBody>
      </p:sp>
      <p:grpSp>
        <p:nvGrpSpPr>
          <p:cNvPr id="3" name="Group 65">
            <a:extLst>
              <a:ext uri="{FF2B5EF4-FFF2-40B4-BE49-F238E27FC236}">
                <a16:creationId xmlns:a16="http://schemas.microsoft.com/office/drawing/2014/main" id="{CAB4C150-DCFA-9C6B-B889-11BACFB878D4}"/>
              </a:ext>
            </a:extLst>
          </p:cNvPr>
          <p:cNvGrpSpPr/>
          <p:nvPr/>
        </p:nvGrpSpPr>
        <p:grpSpPr>
          <a:xfrm>
            <a:off x="263440" y="1301028"/>
            <a:ext cx="452526" cy="452526"/>
            <a:chOff x="1339673" y="3220738"/>
            <a:chExt cx="746760" cy="746760"/>
          </a:xfrm>
        </p:grpSpPr>
        <p:sp>
          <p:nvSpPr>
            <p:cNvPr id="4" name="Oval 66">
              <a:extLst>
                <a:ext uri="{FF2B5EF4-FFF2-40B4-BE49-F238E27FC236}">
                  <a16:creationId xmlns:a16="http://schemas.microsoft.com/office/drawing/2014/main" id="{64FDD9AB-BC35-C4DA-A28B-D08FC4F3A8CE}"/>
                </a:ext>
              </a:extLst>
            </p:cNvPr>
            <p:cNvSpPr/>
            <p:nvPr/>
          </p:nvSpPr>
          <p:spPr>
            <a:xfrm>
              <a:off x="1339673" y="3220738"/>
              <a:ext cx="746760" cy="746760"/>
            </a:xfrm>
            <a:prstGeom prst="ellipse">
              <a:avLst/>
            </a:prstGeom>
            <a:solidFill>
              <a:srgbClr val="A50034"/>
            </a:solidFill>
            <a:ln>
              <a:noFill/>
            </a:ln>
            <a:effectLst>
              <a:outerShdw blurRad="342900" dist="292100" dir="5400000" sx="51000" sy="51000" algn="t" rotWithShape="0">
                <a:srgbClr val="BF3651">
                  <a:alpha val="86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pic>
          <p:nvPicPr>
            <p:cNvPr id="5" name="Graphic 67">
              <a:extLst>
                <a:ext uri="{FF2B5EF4-FFF2-40B4-BE49-F238E27FC236}">
                  <a16:creationId xmlns:a16="http://schemas.microsoft.com/office/drawing/2014/main" id="{A862EDBA-12D1-92B2-5F28-B3597678F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501639" y="3382704"/>
              <a:ext cx="422828" cy="422828"/>
            </a:xfrm>
            <a:prstGeom prst="rect">
              <a:avLst/>
            </a:prstGeom>
          </p:spPr>
        </p:pic>
      </p:grpSp>
      <p:sp>
        <p:nvSpPr>
          <p:cNvPr id="58" name="Freeform: Shape 20">
            <a:extLst>
              <a:ext uri="{FF2B5EF4-FFF2-40B4-BE49-F238E27FC236}">
                <a16:creationId xmlns:a16="http://schemas.microsoft.com/office/drawing/2014/main" id="{307B85B1-964D-10DE-D936-269450CB1702}"/>
              </a:ext>
            </a:extLst>
          </p:cNvPr>
          <p:cNvSpPr/>
          <p:nvPr/>
        </p:nvSpPr>
        <p:spPr>
          <a:xfrm rot="16200000" flipV="1">
            <a:off x="6045877" y="4211422"/>
            <a:ext cx="1886332" cy="489004"/>
          </a:xfrm>
          <a:custGeom>
            <a:avLst/>
            <a:gdLst>
              <a:gd name="connsiteX0" fmla="*/ 0 w 1787463"/>
              <a:gd name="connsiteY0" fmla="*/ 0 h 345152"/>
              <a:gd name="connsiteX1" fmla="*/ 1787463 w 1787463"/>
              <a:gd name="connsiteY1" fmla="*/ 0 h 345152"/>
              <a:gd name="connsiteX2" fmla="*/ 1635941 w 1787463"/>
              <a:gd name="connsiteY2" fmla="*/ 150737 h 345152"/>
              <a:gd name="connsiteX3" fmla="*/ 1016089 w 1787463"/>
              <a:gd name="connsiteY3" fmla="*/ 150737 h 345152"/>
              <a:gd name="connsiteX4" fmla="*/ 899040 w 1787463"/>
              <a:gd name="connsiteY4" fmla="*/ 329915 h 345152"/>
              <a:gd name="connsiteX5" fmla="*/ 842677 w 1787463"/>
              <a:gd name="connsiteY5" fmla="*/ 329915 h 345152"/>
              <a:gd name="connsiteX6" fmla="*/ 725628 w 1787463"/>
              <a:gd name="connsiteY6" fmla="*/ 150737 h 345152"/>
              <a:gd name="connsiteX7" fmla="*/ 151653 w 1787463"/>
              <a:gd name="connsiteY7" fmla="*/ 150737 h 345152"/>
              <a:gd name="connsiteX8" fmla="*/ 151522 w 1787463"/>
              <a:gd name="connsiteY8" fmla="*/ 150737 h 345152"/>
              <a:gd name="connsiteX9" fmla="*/ 0 w 1787463"/>
              <a:gd name="connsiteY9" fmla="*/ 0 h 34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7463" h="345152">
                <a:moveTo>
                  <a:pt x="0" y="0"/>
                </a:moveTo>
                <a:lnTo>
                  <a:pt x="1787463" y="0"/>
                </a:lnTo>
                <a:cubicBezTo>
                  <a:pt x="1787071" y="83364"/>
                  <a:pt x="1719435" y="150737"/>
                  <a:pt x="1635941" y="150737"/>
                </a:cubicBezTo>
                <a:lnTo>
                  <a:pt x="1016089" y="150737"/>
                </a:lnTo>
                <a:lnTo>
                  <a:pt x="899040" y="329915"/>
                </a:lnTo>
                <a:cubicBezTo>
                  <a:pt x="885670" y="350232"/>
                  <a:pt x="855917" y="350232"/>
                  <a:pt x="842677" y="329915"/>
                </a:cubicBezTo>
                <a:lnTo>
                  <a:pt x="725628" y="150737"/>
                </a:lnTo>
                <a:lnTo>
                  <a:pt x="151653" y="150737"/>
                </a:lnTo>
                <a:lnTo>
                  <a:pt x="151522" y="150737"/>
                </a:lnTo>
                <a:cubicBezTo>
                  <a:pt x="68159" y="150737"/>
                  <a:pt x="524" y="83364"/>
                  <a:pt x="0" y="0"/>
                </a:cubicBezTo>
                <a:close/>
              </a:path>
            </a:pathLst>
          </a:custGeom>
          <a:solidFill>
            <a:srgbClr val="A5003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9" name="Rectangle: Rounded Corners 7">
            <a:extLst>
              <a:ext uri="{FF2B5EF4-FFF2-40B4-BE49-F238E27FC236}">
                <a16:creationId xmlns:a16="http://schemas.microsoft.com/office/drawing/2014/main" id="{83939C13-C3AB-379F-401F-CDAB5AF2FCA8}"/>
              </a:ext>
            </a:extLst>
          </p:cNvPr>
          <p:cNvSpPr/>
          <p:nvPr/>
        </p:nvSpPr>
        <p:spPr>
          <a:xfrm rot="16200000">
            <a:off x="6044739" y="2945517"/>
            <a:ext cx="5478626" cy="3324396"/>
          </a:xfrm>
          <a:prstGeom prst="roundRect">
            <a:avLst>
              <a:gd name="adj" fmla="val 6782"/>
            </a:avLst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lt1"/>
              </a:solidFill>
            </a:endParaRPr>
          </a:p>
        </p:txBody>
      </p:sp>
      <p:sp>
        <p:nvSpPr>
          <p:cNvPr id="60" name="Rectangle: Rounded Corners 74">
            <a:extLst>
              <a:ext uri="{FF2B5EF4-FFF2-40B4-BE49-F238E27FC236}">
                <a16:creationId xmlns:a16="http://schemas.microsoft.com/office/drawing/2014/main" id="{35726D5C-1D06-A517-92F8-795A9F06A5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06" y="1829465"/>
            <a:ext cx="6006044" cy="5517563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rgbClr val="FDEAEC"/>
                </a:gs>
                <a:gs pos="100000">
                  <a:srgbClr val="EE3042"/>
                </a:gs>
              </a:gsLst>
              <a:lin ang="16200000" scaled="1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61" name="사각형: 둥근 모서리 60">
            <a:extLst>
              <a:ext uri="{FF2B5EF4-FFF2-40B4-BE49-F238E27FC236}">
                <a16:creationId xmlns:a16="http://schemas.microsoft.com/office/drawing/2014/main" id="{8CB014DC-21A7-5841-8B28-C8ED41BD7CD6}"/>
              </a:ext>
            </a:extLst>
          </p:cNvPr>
          <p:cNvSpPr/>
          <p:nvPr/>
        </p:nvSpPr>
        <p:spPr>
          <a:xfrm>
            <a:off x="1857870" y="1913692"/>
            <a:ext cx="4942980" cy="3709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     재고관리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</a:t>
            </a:r>
            <a:r>
              <a:rPr lang="en-US" altLang="ko-KR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S-MRP 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마스터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S-MRP </a:t>
            </a:r>
            <a:r>
              <a:rPr lang="ko-KR" altLang="en-US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마스터 생성요청</a:t>
            </a:r>
          </a:p>
        </p:txBody>
      </p:sp>
      <p:sp>
        <p:nvSpPr>
          <p:cNvPr id="62" name="사각형: 둥근 모서리 61">
            <a:extLst>
              <a:ext uri="{FF2B5EF4-FFF2-40B4-BE49-F238E27FC236}">
                <a16:creationId xmlns:a16="http://schemas.microsoft.com/office/drawing/2014/main" id="{08FB4EA0-18C4-12A5-F2BB-EEEF5EFCFB63}"/>
              </a:ext>
            </a:extLst>
          </p:cNvPr>
          <p:cNvSpPr/>
          <p:nvPr/>
        </p:nvSpPr>
        <p:spPr>
          <a:xfrm>
            <a:off x="940598" y="1919172"/>
            <a:ext cx="1101681" cy="377531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99" rtlCol="0" anchor="ctr"/>
          <a:lstStyle/>
          <a:p>
            <a:pPr defTabSz="493467"/>
            <a:r>
              <a:rPr lang="en-US" altLang="ko-KR" sz="1400" b="1" spc="-54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S-MRO</a:t>
            </a:r>
            <a:endParaRPr lang="ko-KR" altLang="en-US" sz="1400" b="1" spc="-54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657E429-6FFE-1D21-3625-EB60B711FB1C}"/>
              </a:ext>
            </a:extLst>
          </p:cNvPr>
          <p:cNvSpPr txBox="1"/>
          <p:nvPr/>
        </p:nvSpPr>
        <p:spPr>
          <a:xfrm>
            <a:off x="7209660" y="2126987"/>
            <a:ext cx="3150076" cy="446276"/>
          </a:xfrm>
          <a:prstGeom prst="rect">
            <a:avLst/>
          </a:prstGeom>
          <a:noFill/>
        </p:spPr>
        <p:txBody>
          <a:bodyPr wrap="square" lIns="108000" r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일괄요청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일괄 마스터 등록이 가능한 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Pop-up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호출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3E1C3A47-1557-1367-DCC3-78978C85B4EF}"/>
              </a:ext>
            </a:extLst>
          </p:cNvPr>
          <p:cNvGrpSpPr/>
          <p:nvPr/>
        </p:nvGrpSpPr>
        <p:grpSpPr>
          <a:xfrm>
            <a:off x="1218001" y="2410132"/>
            <a:ext cx="5312053" cy="4091582"/>
            <a:chOff x="559852" y="2075516"/>
            <a:chExt cx="5843258" cy="4091582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49CE4866-45C9-AD06-17A8-E7DF7D3CF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768" y="4307652"/>
              <a:ext cx="5607342" cy="1859446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3535EF4F-3C9F-24AB-A23E-761E84B99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71" y="2075516"/>
              <a:ext cx="5806538" cy="2120110"/>
            </a:xfrm>
            <a:prstGeom prst="rect">
              <a:avLst/>
            </a:prstGeom>
          </p:spPr>
        </p:pic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8A6F2E62-AA2B-0FBC-08F3-5E62B9A1B271}"/>
                </a:ext>
              </a:extLst>
            </p:cNvPr>
            <p:cNvSpPr/>
            <p:nvPr/>
          </p:nvSpPr>
          <p:spPr>
            <a:xfrm>
              <a:off x="559853" y="3418037"/>
              <a:ext cx="471828" cy="196703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직선 화살표 연결선 36">
              <a:extLst>
                <a:ext uri="{FF2B5EF4-FFF2-40B4-BE49-F238E27FC236}">
                  <a16:creationId xmlns:a16="http://schemas.microsoft.com/office/drawing/2014/main" id="{8928A927-2B93-AB9D-785E-C8BCF947D4A0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rot="10800000" flipH="1" flipV="1">
              <a:off x="559852" y="3516388"/>
              <a:ext cx="25725" cy="2181851"/>
            </a:xfrm>
            <a:prstGeom prst="bentConnector3">
              <a:avLst>
                <a:gd name="adj1" fmla="val -888630"/>
              </a:avLst>
            </a:prstGeom>
            <a:ln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640757F8-FB17-8C02-5CD0-8044DB132237}"/>
                </a:ext>
              </a:extLst>
            </p:cNvPr>
            <p:cNvSpPr/>
            <p:nvPr/>
          </p:nvSpPr>
          <p:spPr>
            <a:xfrm>
              <a:off x="2284689" y="4725148"/>
              <a:ext cx="414173" cy="141776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836EB0EC-A0A1-347D-1539-5A3A071EBEC5}"/>
                </a:ext>
              </a:extLst>
            </p:cNvPr>
            <p:cNvSpPr/>
            <p:nvPr/>
          </p:nvSpPr>
          <p:spPr>
            <a:xfrm>
              <a:off x="2732836" y="4725148"/>
              <a:ext cx="414173" cy="141776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CB662519-7351-C03D-6757-1994B5200F71}"/>
                </a:ext>
              </a:extLst>
            </p:cNvPr>
            <p:cNvSpPr/>
            <p:nvPr/>
          </p:nvSpPr>
          <p:spPr>
            <a:xfrm>
              <a:off x="802457" y="5726877"/>
              <a:ext cx="5600652" cy="405917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E6A8017B-1265-F35E-47B2-97355256DC93}"/>
                </a:ext>
              </a:extLst>
            </p:cNvPr>
            <p:cNvSpPr/>
            <p:nvPr/>
          </p:nvSpPr>
          <p:spPr>
            <a:xfrm>
              <a:off x="846460" y="4713958"/>
              <a:ext cx="303195" cy="181329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직선 화살표 연결선 36">
              <a:extLst>
                <a:ext uri="{FF2B5EF4-FFF2-40B4-BE49-F238E27FC236}">
                  <a16:creationId xmlns:a16="http://schemas.microsoft.com/office/drawing/2014/main" id="{5F6E3B93-10C3-881E-47DA-C043A0EBEE5C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2746786" y="4436929"/>
              <a:ext cx="8674" cy="593614"/>
            </a:xfrm>
            <a:prstGeom prst="bentConnector3">
              <a:avLst>
                <a:gd name="adj1" fmla="val 1800000"/>
              </a:avLst>
            </a:prstGeom>
            <a:ln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화살표 연결선 36">
              <a:extLst>
                <a:ext uri="{FF2B5EF4-FFF2-40B4-BE49-F238E27FC236}">
                  <a16:creationId xmlns:a16="http://schemas.microsoft.com/office/drawing/2014/main" id="{9DAEAAB3-7F30-DE85-731C-1E540F0F73F1}"/>
                </a:ext>
              </a:extLst>
            </p:cNvPr>
            <p:cNvCxnSpPr>
              <a:cxnSpLocks/>
              <a:stCxn id="12" idx="3"/>
              <a:endCxn id="13" idx="3"/>
            </p:cNvCxnSpPr>
            <p:nvPr/>
          </p:nvCxnSpPr>
          <p:spPr>
            <a:xfrm>
              <a:off x="3147009" y="4796036"/>
              <a:ext cx="3256100" cy="1133800"/>
            </a:xfrm>
            <a:prstGeom prst="bentConnector3">
              <a:avLst>
                <a:gd name="adj1" fmla="val 107021"/>
              </a:avLst>
            </a:prstGeom>
            <a:ln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화살표 연결선 36">
              <a:extLst>
                <a:ext uri="{FF2B5EF4-FFF2-40B4-BE49-F238E27FC236}">
                  <a16:creationId xmlns:a16="http://schemas.microsoft.com/office/drawing/2014/main" id="{10053BEA-0B50-F3C1-236C-C4CAAEB897FA}"/>
                </a:ext>
              </a:extLst>
            </p:cNvPr>
            <p:cNvCxnSpPr>
              <a:cxnSpLocks/>
              <a:stCxn id="13" idx="1"/>
              <a:endCxn id="14" idx="1"/>
            </p:cNvCxnSpPr>
            <p:nvPr/>
          </p:nvCxnSpPr>
          <p:spPr>
            <a:xfrm rot="10800000" flipH="1">
              <a:off x="802456" y="4804624"/>
              <a:ext cx="44003" cy="1125213"/>
            </a:xfrm>
            <a:prstGeom prst="bentConnector3">
              <a:avLst>
                <a:gd name="adj1" fmla="val -519510"/>
              </a:avLst>
            </a:prstGeom>
            <a:ln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CFD0603-11A3-7AA5-E1EA-F3C06D4208AC}"/>
              </a:ext>
            </a:extLst>
          </p:cNvPr>
          <p:cNvSpPr txBox="1"/>
          <p:nvPr/>
        </p:nvSpPr>
        <p:spPr>
          <a:xfrm>
            <a:off x="77648" y="2766027"/>
            <a:ext cx="79335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협력사정보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E81E69-92F4-3703-B1EC-BC5EA0E1B04E}"/>
              </a:ext>
            </a:extLst>
          </p:cNvPr>
          <p:cNvSpPr txBox="1"/>
          <p:nvPr/>
        </p:nvSpPr>
        <p:spPr>
          <a:xfrm>
            <a:off x="126932" y="3700164"/>
            <a:ext cx="79335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일괄요청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71499E-CF81-5F75-F612-FE674EDBD4E4}"/>
              </a:ext>
            </a:extLst>
          </p:cNvPr>
          <p:cNvSpPr txBox="1"/>
          <p:nvPr/>
        </p:nvSpPr>
        <p:spPr>
          <a:xfrm>
            <a:off x="114005" y="5031516"/>
            <a:ext cx="79335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요청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225041-957A-062C-B57C-2605A90D7FFA}"/>
              </a:ext>
            </a:extLst>
          </p:cNvPr>
          <p:cNvSpPr txBox="1"/>
          <p:nvPr/>
        </p:nvSpPr>
        <p:spPr>
          <a:xfrm>
            <a:off x="2688227" y="5205844"/>
            <a:ext cx="79335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다운로드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69009C-4CB0-9C04-B353-069496B6B434}"/>
              </a:ext>
            </a:extLst>
          </p:cNvPr>
          <p:cNvSpPr txBox="1"/>
          <p:nvPr/>
        </p:nvSpPr>
        <p:spPr>
          <a:xfrm>
            <a:off x="3173282" y="5216179"/>
            <a:ext cx="98841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엑셀일괄업로드</a:t>
            </a:r>
          </a:p>
        </p:txBody>
      </p:sp>
    </p:spTree>
    <p:extLst>
      <p:ext uri="{BB962C8B-B14F-4D97-AF65-F5344CB8AC3E}">
        <p14:creationId xmlns:p14="http://schemas.microsoft.com/office/powerpoint/2010/main" val="20415880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E63D1-5E59-2A22-4B7C-A3F2BF04F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53AE8350-E0B3-6847-FDA7-DE56F4A84D00}"/>
              </a:ext>
            </a:extLst>
          </p:cNvPr>
          <p:cNvSpPr/>
          <p:nvPr/>
        </p:nvSpPr>
        <p:spPr>
          <a:xfrm>
            <a:off x="792343" y="1252711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S-MRP </a:t>
            </a: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마스터 관리</a:t>
            </a:r>
          </a:p>
        </p:txBody>
      </p:sp>
      <p:grpSp>
        <p:nvGrpSpPr>
          <p:cNvPr id="3" name="Group 65">
            <a:extLst>
              <a:ext uri="{FF2B5EF4-FFF2-40B4-BE49-F238E27FC236}">
                <a16:creationId xmlns:a16="http://schemas.microsoft.com/office/drawing/2014/main" id="{06E4F7BF-4FC0-BEB3-D8FF-3477D5037898}"/>
              </a:ext>
            </a:extLst>
          </p:cNvPr>
          <p:cNvGrpSpPr/>
          <p:nvPr/>
        </p:nvGrpSpPr>
        <p:grpSpPr>
          <a:xfrm>
            <a:off x="263440" y="1301028"/>
            <a:ext cx="452526" cy="452526"/>
            <a:chOff x="1339673" y="3220738"/>
            <a:chExt cx="746760" cy="746760"/>
          </a:xfrm>
        </p:grpSpPr>
        <p:sp>
          <p:nvSpPr>
            <p:cNvPr id="4" name="Oval 66">
              <a:extLst>
                <a:ext uri="{FF2B5EF4-FFF2-40B4-BE49-F238E27FC236}">
                  <a16:creationId xmlns:a16="http://schemas.microsoft.com/office/drawing/2014/main" id="{1D77DF67-3558-1BFF-5721-09890B208732}"/>
                </a:ext>
              </a:extLst>
            </p:cNvPr>
            <p:cNvSpPr/>
            <p:nvPr/>
          </p:nvSpPr>
          <p:spPr>
            <a:xfrm>
              <a:off x="1339673" y="3220738"/>
              <a:ext cx="746760" cy="746760"/>
            </a:xfrm>
            <a:prstGeom prst="ellipse">
              <a:avLst/>
            </a:prstGeom>
            <a:solidFill>
              <a:srgbClr val="A50034"/>
            </a:solidFill>
            <a:ln>
              <a:noFill/>
            </a:ln>
            <a:effectLst>
              <a:outerShdw blurRad="342900" dist="292100" dir="5400000" sx="51000" sy="51000" algn="t" rotWithShape="0">
                <a:srgbClr val="BF3651">
                  <a:alpha val="86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pic>
          <p:nvPicPr>
            <p:cNvPr id="5" name="Graphic 67">
              <a:extLst>
                <a:ext uri="{FF2B5EF4-FFF2-40B4-BE49-F238E27FC236}">
                  <a16:creationId xmlns:a16="http://schemas.microsoft.com/office/drawing/2014/main" id="{519CA6BB-A9C1-1DAF-06C7-F0643402D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501639" y="3382704"/>
              <a:ext cx="422828" cy="422828"/>
            </a:xfrm>
            <a:prstGeom prst="rect">
              <a:avLst/>
            </a:prstGeom>
          </p:spPr>
        </p:pic>
      </p:grpSp>
      <p:sp>
        <p:nvSpPr>
          <p:cNvPr id="58" name="Freeform: Shape 20">
            <a:extLst>
              <a:ext uri="{FF2B5EF4-FFF2-40B4-BE49-F238E27FC236}">
                <a16:creationId xmlns:a16="http://schemas.microsoft.com/office/drawing/2014/main" id="{169FB24D-15F8-8C2D-51C0-F73012388259}"/>
              </a:ext>
            </a:extLst>
          </p:cNvPr>
          <p:cNvSpPr/>
          <p:nvPr/>
        </p:nvSpPr>
        <p:spPr>
          <a:xfrm rot="16200000" flipV="1">
            <a:off x="6045877" y="4211422"/>
            <a:ext cx="1886332" cy="489004"/>
          </a:xfrm>
          <a:custGeom>
            <a:avLst/>
            <a:gdLst>
              <a:gd name="connsiteX0" fmla="*/ 0 w 1787463"/>
              <a:gd name="connsiteY0" fmla="*/ 0 h 345152"/>
              <a:gd name="connsiteX1" fmla="*/ 1787463 w 1787463"/>
              <a:gd name="connsiteY1" fmla="*/ 0 h 345152"/>
              <a:gd name="connsiteX2" fmla="*/ 1635941 w 1787463"/>
              <a:gd name="connsiteY2" fmla="*/ 150737 h 345152"/>
              <a:gd name="connsiteX3" fmla="*/ 1016089 w 1787463"/>
              <a:gd name="connsiteY3" fmla="*/ 150737 h 345152"/>
              <a:gd name="connsiteX4" fmla="*/ 899040 w 1787463"/>
              <a:gd name="connsiteY4" fmla="*/ 329915 h 345152"/>
              <a:gd name="connsiteX5" fmla="*/ 842677 w 1787463"/>
              <a:gd name="connsiteY5" fmla="*/ 329915 h 345152"/>
              <a:gd name="connsiteX6" fmla="*/ 725628 w 1787463"/>
              <a:gd name="connsiteY6" fmla="*/ 150737 h 345152"/>
              <a:gd name="connsiteX7" fmla="*/ 151653 w 1787463"/>
              <a:gd name="connsiteY7" fmla="*/ 150737 h 345152"/>
              <a:gd name="connsiteX8" fmla="*/ 151522 w 1787463"/>
              <a:gd name="connsiteY8" fmla="*/ 150737 h 345152"/>
              <a:gd name="connsiteX9" fmla="*/ 0 w 1787463"/>
              <a:gd name="connsiteY9" fmla="*/ 0 h 34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7463" h="345152">
                <a:moveTo>
                  <a:pt x="0" y="0"/>
                </a:moveTo>
                <a:lnTo>
                  <a:pt x="1787463" y="0"/>
                </a:lnTo>
                <a:cubicBezTo>
                  <a:pt x="1787071" y="83364"/>
                  <a:pt x="1719435" y="150737"/>
                  <a:pt x="1635941" y="150737"/>
                </a:cubicBezTo>
                <a:lnTo>
                  <a:pt x="1016089" y="150737"/>
                </a:lnTo>
                <a:lnTo>
                  <a:pt x="899040" y="329915"/>
                </a:lnTo>
                <a:cubicBezTo>
                  <a:pt x="885670" y="350232"/>
                  <a:pt x="855917" y="350232"/>
                  <a:pt x="842677" y="329915"/>
                </a:cubicBezTo>
                <a:lnTo>
                  <a:pt x="725628" y="150737"/>
                </a:lnTo>
                <a:lnTo>
                  <a:pt x="151653" y="150737"/>
                </a:lnTo>
                <a:lnTo>
                  <a:pt x="151522" y="150737"/>
                </a:lnTo>
                <a:cubicBezTo>
                  <a:pt x="68159" y="150737"/>
                  <a:pt x="524" y="83364"/>
                  <a:pt x="0" y="0"/>
                </a:cubicBezTo>
                <a:close/>
              </a:path>
            </a:pathLst>
          </a:custGeom>
          <a:solidFill>
            <a:srgbClr val="A5003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9" name="Rectangle: Rounded Corners 7">
            <a:extLst>
              <a:ext uri="{FF2B5EF4-FFF2-40B4-BE49-F238E27FC236}">
                <a16:creationId xmlns:a16="http://schemas.microsoft.com/office/drawing/2014/main" id="{DD3B8362-FE72-4487-B978-AC87F841CC3E}"/>
              </a:ext>
            </a:extLst>
          </p:cNvPr>
          <p:cNvSpPr/>
          <p:nvPr/>
        </p:nvSpPr>
        <p:spPr>
          <a:xfrm rot="16200000">
            <a:off x="6044739" y="2945517"/>
            <a:ext cx="5478626" cy="3324396"/>
          </a:xfrm>
          <a:prstGeom prst="roundRect">
            <a:avLst>
              <a:gd name="adj" fmla="val 6782"/>
            </a:avLst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lt1"/>
              </a:solidFill>
            </a:endParaRPr>
          </a:p>
        </p:txBody>
      </p:sp>
      <p:sp>
        <p:nvSpPr>
          <p:cNvPr id="60" name="Rectangle: Rounded Corners 74">
            <a:extLst>
              <a:ext uri="{FF2B5EF4-FFF2-40B4-BE49-F238E27FC236}">
                <a16:creationId xmlns:a16="http://schemas.microsoft.com/office/drawing/2014/main" id="{38524751-DBB0-3C03-A9A9-820D7F0F8A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06" y="1829465"/>
            <a:ext cx="6006044" cy="5517563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rgbClr val="FDEAEC"/>
                </a:gs>
                <a:gs pos="100000">
                  <a:srgbClr val="EE3042"/>
                </a:gs>
              </a:gsLst>
              <a:lin ang="16200000" scaled="1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61" name="사각형: 둥근 모서리 60">
            <a:extLst>
              <a:ext uri="{FF2B5EF4-FFF2-40B4-BE49-F238E27FC236}">
                <a16:creationId xmlns:a16="http://schemas.microsoft.com/office/drawing/2014/main" id="{C4471DC7-C8DD-D719-6562-A74F2B2FA64E}"/>
              </a:ext>
            </a:extLst>
          </p:cNvPr>
          <p:cNvSpPr/>
          <p:nvPr/>
        </p:nvSpPr>
        <p:spPr>
          <a:xfrm>
            <a:off x="1857870" y="1913692"/>
            <a:ext cx="4942980" cy="3709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     재고관리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</a:t>
            </a:r>
            <a:r>
              <a:rPr lang="en-US" altLang="ko-KR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S-MRP 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마스터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S-MRP </a:t>
            </a:r>
            <a:r>
              <a:rPr lang="ko-KR" altLang="en-US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마스터 요청접수</a:t>
            </a:r>
          </a:p>
        </p:txBody>
      </p:sp>
      <p:sp>
        <p:nvSpPr>
          <p:cNvPr id="62" name="사각형: 둥근 모서리 61">
            <a:extLst>
              <a:ext uri="{FF2B5EF4-FFF2-40B4-BE49-F238E27FC236}">
                <a16:creationId xmlns:a16="http://schemas.microsoft.com/office/drawing/2014/main" id="{8BA6B64E-CA7A-DF44-85A5-5D9DBA2ADDAB}"/>
              </a:ext>
            </a:extLst>
          </p:cNvPr>
          <p:cNvSpPr/>
          <p:nvPr/>
        </p:nvSpPr>
        <p:spPr>
          <a:xfrm>
            <a:off x="940598" y="1919172"/>
            <a:ext cx="1101681" cy="377531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99" rtlCol="0" anchor="ctr"/>
          <a:lstStyle/>
          <a:p>
            <a:pPr defTabSz="493467"/>
            <a:r>
              <a:rPr lang="en-US" altLang="ko-KR" sz="1400" b="1" spc="-54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S-MRO</a:t>
            </a:r>
            <a:endParaRPr lang="ko-KR" altLang="en-US" sz="1400" b="1" spc="-54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455C8EF-8066-FA39-7CCA-95168CC0CC6D}"/>
              </a:ext>
            </a:extLst>
          </p:cNvPr>
          <p:cNvSpPr txBox="1"/>
          <p:nvPr/>
        </p:nvSpPr>
        <p:spPr>
          <a:xfrm>
            <a:off x="7209660" y="2126987"/>
            <a:ext cx="3150076" cy="1862048"/>
          </a:xfrm>
          <a:prstGeom prst="rect">
            <a:avLst/>
          </a:prstGeom>
          <a:noFill/>
        </p:spPr>
        <p:txBody>
          <a:bodyPr wrap="square" lIns="108000" r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조회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S-MRP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마스터 등록 요청에 대한 진행상태 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확인 가능함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상세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선택한 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S-MRP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마스터 요청접수 내용 및 품의 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진행내용 조회 가능함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품의진행 조회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통합결재 진행사항 조회 </a:t>
            </a: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79BCB389-0248-A5DD-F323-13CB4C9E3264}"/>
              </a:ext>
            </a:extLst>
          </p:cNvPr>
          <p:cNvGrpSpPr/>
          <p:nvPr/>
        </p:nvGrpSpPr>
        <p:grpSpPr>
          <a:xfrm>
            <a:off x="1140806" y="2543253"/>
            <a:ext cx="7255049" cy="4405236"/>
            <a:chOff x="579697" y="2100402"/>
            <a:chExt cx="9561236" cy="5012477"/>
          </a:xfrm>
        </p:grpSpPr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A9714422-7C0C-83AE-A4F1-9976CB750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9697" y="2100402"/>
              <a:ext cx="5811478" cy="4192287"/>
            </a:xfrm>
            <a:prstGeom prst="rect">
              <a:avLst/>
            </a:prstGeom>
          </p:spPr>
        </p:pic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10608DDF-D50A-7DF1-4AD5-222DCABA7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1700" y="4196545"/>
              <a:ext cx="7084194" cy="207005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9A90980C-745D-12AE-ED5A-071A33580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54895" y="6084240"/>
              <a:ext cx="4886038" cy="1028639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3755F0A1-EB3C-DA33-8F7D-A053C71E4769}"/>
                </a:ext>
              </a:extLst>
            </p:cNvPr>
            <p:cNvSpPr/>
            <p:nvPr/>
          </p:nvSpPr>
          <p:spPr>
            <a:xfrm>
              <a:off x="633576" y="3118821"/>
              <a:ext cx="316358" cy="144143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23" name="직선 화살표 연결선 36">
              <a:extLst>
                <a:ext uri="{FF2B5EF4-FFF2-40B4-BE49-F238E27FC236}">
                  <a16:creationId xmlns:a16="http://schemas.microsoft.com/office/drawing/2014/main" id="{6FE1B0CF-A603-BCBB-CFB7-399A5EEE29A5}"/>
                </a:ext>
              </a:extLst>
            </p:cNvPr>
            <p:cNvCxnSpPr>
              <a:cxnSpLocks/>
              <a:stCxn id="22" idx="1"/>
              <a:endCxn id="20" idx="1"/>
            </p:cNvCxnSpPr>
            <p:nvPr/>
          </p:nvCxnSpPr>
          <p:spPr>
            <a:xfrm rot="10800000" flipH="1" flipV="1">
              <a:off x="633576" y="3190893"/>
              <a:ext cx="48124" cy="2040680"/>
            </a:xfrm>
            <a:prstGeom prst="bentConnector3">
              <a:avLst>
                <a:gd name="adj1" fmla="val -475023"/>
              </a:avLst>
            </a:prstGeom>
            <a:ln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5B2B71B5-36C6-630C-97AD-0C3279FE420B}"/>
                </a:ext>
              </a:extLst>
            </p:cNvPr>
            <p:cNvSpPr/>
            <p:nvPr/>
          </p:nvSpPr>
          <p:spPr>
            <a:xfrm>
              <a:off x="2258640" y="4475748"/>
              <a:ext cx="696315" cy="170398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직선 화살표 연결선 36">
              <a:extLst>
                <a:ext uri="{FF2B5EF4-FFF2-40B4-BE49-F238E27FC236}">
                  <a16:creationId xmlns:a16="http://schemas.microsoft.com/office/drawing/2014/main" id="{1789AA6E-E2FF-1BA2-B93C-996FB9DA3B9C}"/>
                </a:ext>
              </a:extLst>
            </p:cNvPr>
            <p:cNvCxnSpPr>
              <a:cxnSpLocks/>
              <a:stCxn id="24" idx="2"/>
              <a:endCxn id="21" idx="1"/>
            </p:cNvCxnSpPr>
            <p:nvPr/>
          </p:nvCxnSpPr>
          <p:spPr>
            <a:xfrm rot="16200000" flipH="1">
              <a:off x="2954639" y="4298304"/>
              <a:ext cx="1952414" cy="2648097"/>
            </a:xfrm>
            <a:prstGeom prst="bentConnector2">
              <a:avLst/>
            </a:prstGeom>
            <a:ln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6EBACEE-16D2-CBC5-AAA8-D00969507E7B}"/>
              </a:ext>
            </a:extLst>
          </p:cNvPr>
          <p:cNvSpPr txBox="1"/>
          <p:nvPr/>
        </p:nvSpPr>
        <p:spPr>
          <a:xfrm>
            <a:off x="2384621" y="4392270"/>
            <a:ext cx="114721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품의진행 조회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C2FEDB-EC18-215A-1740-418F5593E95E}"/>
              </a:ext>
            </a:extLst>
          </p:cNvPr>
          <p:cNvSpPr txBox="1"/>
          <p:nvPr/>
        </p:nvSpPr>
        <p:spPr>
          <a:xfrm>
            <a:off x="432299" y="3355958"/>
            <a:ext cx="114721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상세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47D4F2-C182-A46F-9A67-5A4F37DDE70C}"/>
              </a:ext>
            </a:extLst>
          </p:cNvPr>
          <p:cNvSpPr txBox="1"/>
          <p:nvPr/>
        </p:nvSpPr>
        <p:spPr>
          <a:xfrm>
            <a:off x="5118623" y="6023682"/>
            <a:ext cx="114721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결제 정보</a:t>
            </a:r>
          </a:p>
        </p:txBody>
      </p:sp>
    </p:spTree>
    <p:extLst>
      <p:ext uri="{BB962C8B-B14F-4D97-AF65-F5344CB8AC3E}">
        <p14:creationId xmlns:p14="http://schemas.microsoft.com/office/powerpoint/2010/main" val="24635649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B08D4-57FE-AADC-F10A-706B97E6B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1C7CA4D4-FBA2-C372-2366-953D2122D270}"/>
              </a:ext>
            </a:extLst>
          </p:cNvPr>
          <p:cNvSpPr/>
          <p:nvPr/>
        </p:nvSpPr>
        <p:spPr>
          <a:xfrm>
            <a:off x="792343" y="1252711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S-MRP </a:t>
            </a: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마스터 관리</a:t>
            </a:r>
          </a:p>
        </p:txBody>
      </p:sp>
      <p:grpSp>
        <p:nvGrpSpPr>
          <p:cNvPr id="3" name="Group 65">
            <a:extLst>
              <a:ext uri="{FF2B5EF4-FFF2-40B4-BE49-F238E27FC236}">
                <a16:creationId xmlns:a16="http://schemas.microsoft.com/office/drawing/2014/main" id="{25E943D0-C48A-152E-3F32-6A840B69E99C}"/>
              </a:ext>
            </a:extLst>
          </p:cNvPr>
          <p:cNvGrpSpPr/>
          <p:nvPr/>
        </p:nvGrpSpPr>
        <p:grpSpPr>
          <a:xfrm>
            <a:off x="263440" y="1301028"/>
            <a:ext cx="452526" cy="452526"/>
            <a:chOff x="1339673" y="3220738"/>
            <a:chExt cx="746760" cy="746760"/>
          </a:xfrm>
        </p:grpSpPr>
        <p:sp>
          <p:nvSpPr>
            <p:cNvPr id="4" name="Oval 66">
              <a:extLst>
                <a:ext uri="{FF2B5EF4-FFF2-40B4-BE49-F238E27FC236}">
                  <a16:creationId xmlns:a16="http://schemas.microsoft.com/office/drawing/2014/main" id="{BC954D88-D9CC-48E7-DF83-29F87CBD03DF}"/>
                </a:ext>
              </a:extLst>
            </p:cNvPr>
            <p:cNvSpPr/>
            <p:nvPr/>
          </p:nvSpPr>
          <p:spPr>
            <a:xfrm>
              <a:off x="1339673" y="3220738"/>
              <a:ext cx="746760" cy="746760"/>
            </a:xfrm>
            <a:prstGeom prst="ellipse">
              <a:avLst/>
            </a:prstGeom>
            <a:solidFill>
              <a:srgbClr val="A50034"/>
            </a:solidFill>
            <a:ln>
              <a:noFill/>
            </a:ln>
            <a:effectLst>
              <a:outerShdw blurRad="342900" dist="292100" dir="5400000" sx="51000" sy="51000" algn="t" rotWithShape="0">
                <a:srgbClr val="BF3651">
                  <a:alpha val="86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pic>
          <p:nvPicPr>
            <p:cNvPr id="5" name="Graphic 67">
              <a:extLst>
                <a:ext uri="{FF2B5EF4-FFF2-40B4-BE49-F238E27FC236}">
                  <a16:creationId xmlns:a16="http://schemas.microsoft.com/office/drawing/2014/main" id="{CD51D932-BAFF-0167-1C12-58F6C0844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501639" y="3382704"/>
              <a:ext cx="422828" cy="422828"/>
            </a:xfrm>
            <a:prstGeom prst="rect">
              <a:avLst/>
            </a:prstGeom>
          </p:spPr>
        </p:pic>
      </p:grpSp>
      <p:sp>
        <p:nvSpPr>
          <p:cNvPr id="58" name="Freeform: Shape 20">
            <a:extLst>
              <a:ext uri="{FF2B5EF4-FFF2-40B4-BE49-F238E27FC236}">
                <a16:creationId xmlns:a16="http://schemas.microsoft.com/office/drawing/2014/main" id="{033334F6-5E07-3032-6F4C-3B8F8E1761B5}"/>
              </a:ext>
            </a:extLst>
          </p:cNvPr>
          <p:cNvSpPr/>
          <p:nvPr/>
        </p:nvSpPr>
        <p:spPr>
          <a:xfrm rot="16200000" flipV="1">
            <a:off x="6045877" y="4211422"/>
            <a:ext cx="1886332" cy="489004"/>
          </a:xfrm>
          <a:custGeom>
            <a:avLst/>
            <a:gdLst>
              <a:gd name="connsiteX0" fmla="*/ 0 w 1787463"/>
              <a:gd name="connsiteY0" fmla="*/ 0 h 345152"/>
              <a:gd name="connsiteX1" fmla="*/ 1787463 w 1787463"/>
              <a:gd name="connsiteY1" fmla="*/ 0 h 345152"/>
              <a:gd name="connsiteX2" fmla="*/ 1635941 w 1787463"/>
              <a:gd name="connsiteY2" fmla="*/ 150737 h 345152"/>
              <a:gd name="connsiteX3" fmla="*/ 1016089 w 1787463"/>
              <a:gd name="connsiteY3" fmla="*/ 150737 h 345152"/>
              <a:gd name="connsiteX4" fmla="*/ 899040 w 1787463"/>
              <a:gd name="connsiteY4" fmla="*/ 329915 h 345152"/>
              <a:gd name="connsiteX5" fmla="*/ 842677 w 1787463"/>
              <a:gd name="connsiteY5" fmla="*/ 329915 h 345152"/>
              <a:gd name="connsiteX6" fmla="*/ 725628 w 1787463"/>
              <a:gd name="connsiteY6" fmla="*/ 150737 h 345152"/>
              <a:gd name="connsiteX7" fmla="*/ 151653 w 1787463"/>
              <a:gd name="connsiteY7" fmla="*/ 150737 h 345152"/>
              <a:gd name="connsiteX8" fmla="*/ 151522 w 1787463"/>
              <a:gd name="connsiteY8" fmla="*/ 150737 h 345152"/>
              <a:gd name="connsiteX9" fmla="*/ 0 w 1787463"/>
              <a:gd name="connsiteY9" fmla="*/ 0 h 34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7463" h="345152">
                <a:moveTo>
                  <a:pt x="0" y="0"/>
                </a:moveTo>
                <a:lnTo>
                  <a:pt x="1787463" y="0"/>
                </a:lnTo>
                <a:cubicBezTo>
                  <a:pt x="1787071" y="83364"/>
                  <a:pt x="1719435" y="150737"/>
                  <a:pt x="1635941" y="150737"/>
                </a:cubicBezTo>
                <a:lnTo>
                  <a:pt x="1016089" y="150737"/>
                </a:lnTo>
                <a:lnTo>
                  <a:pt x="899040" y="329915"/>
                </a:lnTo>
                <a:cubicBezTo>
                  <a:pt x="885670" y="350232"/>
                  <a:pt x="855917" y="350232"/>
                  <a:pt x="842677" y="329915"/>
                </a:cubicBezTo>
                <a:lnTo>
                  <a:pt x="725628" y="150737"/>
                </a:lnTo>
                <a:lnTo>
                  <a:pt x="151653" y="150737"/>
                </a:lnTo>
                <a:lnTo>
                  <a:pt x="151522" y="150737"/>
                </a:lnTo>
                <a:cubicBezTo>
                  <a:pt x="68159" y="150737"/>
                  <a:pt x="524" y="83364"/>
                  <a:pt x="0" y="0"/>
                </a:cubicBezTo>
                <a:close/>
              </a:path>
            </a:pathLst>
          </a:custGeom>
          <a:solidFill>
            <a:srgbClr val="A5003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9" name="Rectangle: Rounded Corners 7">
            <a:extLst>
              <a:ext uri="{FF2B5EF4-FFF2-40B4-BE49-F238E27FC236}">
                <a16:creationId xmlns:a16="http://schemas.microsoft.com/office/drawing/2014/main" id="{78B6238C-69F2-DA04-1ADF-3E2CAAACE4B1}"/>
              </a:ext>
            </a:extLst>
          </p:cNvPr>
          <p:cNvSpPr/>
          <p:nvPr/>
        </p:nvSpPr>
        <p:spPr>
          <a:xfrm rot="16200000">
            <a:off x="6044739" y="2945517"/>
            <a:ext cx="5478626" cy="3324396"/>
          </a:xfrm>
          <a:prstGeom prst="roundRect">
            <a:avLst>
              <a:gd name="adj" fmla="val 6782"/>
            </a:avLst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lt1"/>
              </a:solidFill>
            </a:endParaRPr>
          </a:p>
        </p:txBody>
      </p:sp>
      <p:sp>
        <p:nvSpPr>
          <p:cNvPr id="60" name="Rectangle: Rounded Corners 74">
            <a:extLst>
              <a:ext uri="{FF2B5EF4-FFF2-40B4-BE49-F238E27FC236}">
                <a16:creationId xmlns:a16="http://schemas.microsoft.com/office/drawing/2014/main" id="{0DCA80D5-B5D1-11E7-8503-F5FD7809DB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06" y="1829465"/>
            <a:ext cx="6006044" cy="5517563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rgbClr val="FDEAEC"/>
                </a:gs>
                <a:gs pos="100000">
                  <a:srgbClr val="EE3042"/>
                </a:gs>
              </a:gsLst>
              <a:lin ang="16200000" scaled="1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61" name="사각형: 둥근 모서리 60">
            <a:extLst>
              <a:ext uri="{FF2B5EF4-FFF2-40B4-BE49-F238E27FC236}">
                <a16:creationId xmlns:a16="http://schemas.microsoft.com/office/drawing/2014/main" id="{B2F20DA6-D965-EC4E-50EC-6261D9A92BBC}"/>
              </a:ext>
            </a:extLst>
          </p:cNvPr>
          <p:cNvSpPr/>
          <p:nvPr/>
        </p:nvSpPr>
        <p:spPr>
          <a:xfrm>
            <a:off x="1857870" y="1913692"/>
            <a:ext cx="4942980" cy="3709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     재고관리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</a:t>
            </a:r>
            <a:r>
              <a:rPr lang="en-US" altLang="ko-KR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S-MRP 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마스터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S-MRP </a:t>
            </a:r>
            <a:r>
              <a:rPr lang="ko-KR" altLang="en-US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마스터 정보조회</a:t>
            </a:r>
          </a:p>
        </p:txBody>
      </p:sp>
      <p:sp>
        <p:nvSpPr>
          <p:cNvPr id="62" name="사각형: 둥근 모서리 61">
            <a:extLst>
              <a:ext uri="{FF2B5EF4-FFF2-40B4-BE49-F238E27FC236}">
                <a16:creationId xmlns:a16="http://schemas.microsoft.com/office/drawing/2014/main" id="{22BDE6D6-1B59-E771-0D0B-12E1CB0BBBE7}"/>
              </a:ext>
            </a:extLst>
          </p:cNvPr>
          <p:cNvSpPr/>
          <p:nvPr/>
        </p:nvSpPr>
        <p:spPr>
          <a:xfrm>
            <a:off x="940598" y="1919172"/>
            <a:ext cx="1101681" cy="377531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99" rtlCol="0" anchor="ctr"/>
          <a:lstStyle/>
          <a:p>
            <a:pPr defTabSz="493467"/>
            <a:r>
              <a:rPr lang="en-US" altLang="ko-KR" sz="1400" b="1" spc="-54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S-MRO</a:t>
            </a:r>
            <a:endParaRPr lang="ko-KR" altLang="en-US" sz="1400" b="1" spc="-54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92CE2F5-D7B2-FF4C-A72D-4E24A9869341}"/>
              </a:ext>
            </a:extLst>
          </p:cNvPr>
          <p:cNvSpPr txBox="1"/>
          <p:nvPr/>
        </p:nvSpPr>
        <p:spPr>
          <a:xfrm>
            <a:off x="7209660" y="2126987"/>
            <a:ext cx="3150076" cy="4483920"/>
          </a:xfrm>
          <a:prstGeom prst="rect">
            <a:avLst/>
          </a:prstGeom>
          <a:noFill/>
        </p:spPr>
        <p:txBody>
          <a:bodyPr wrap="square" lIns="108000" r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조회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정상 등록되어 운영중인 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S-MRP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마스터 정보를 조회할 수 있음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변경</a:t>
            </a:r>
            <a: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삭제 요청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담당자 권한으로 등록된 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S-MRP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마스터를 수정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/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삭제 할 수 있음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※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결재 후 반영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재고조회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해당 상품의 재고정보를 조회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정상</a:t>
            </a:r>
            <a: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&lt;-&gt;</a:t>
            </a: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보류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운영중인 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S-MRP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마스터를 일시적으로 보류 또는 정상 처리 할 수 있음</a:t>
            </a:r>
            <a:endParaRPr lang="en-US" altLang="ko-KR" sz="1100" dirty="0">
              <a:latin typeface="Pretendard Light" panose="02000403000000020004" pitchFamily="2" charset="-127"/>
              <a:ea typeface="Pretendard Light" panose="02000403000000020004" pitchFamily="2" charset="-127"/>
              <a:cs typeface="Pretendard Light" panose="02000403000000020004" pitchFamily="2" charset="-127"/>
            </a:endParaRPr>
          </a:p>
          <a:p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 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메뉴 선택 후 저장하면 즉시 반영 </a:t>
            </a:r>
            <a:endParaRPr lang="en-US" altLang="ko-KR" sz="1100" dirty="0">
              <a:latin typeface="Pretendard Light" panose="02000403000000020004" pitchFamily="2" charset="-127"/>
              <a:ea typeface="Pretendard Light" panose="02000403000000020004" pitchFamily="2" charset="-127"/>
              <a:cs typeface="Pretendard Light" panose="020004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100" dirty="0">
              <a:latin typeface="Pretendard Light" panose="02000403000000020004" pitchFamily="2" charset="-127"/>
              <a:ea typeface="Pretendard Light" panose="02000403000000020004" pitchFamily="2" charset="-127"/>
              <a:cs typeface="Pretendard Light" panose="020004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재고관리상태</a:t>
            </a:r>
            <a:endParaRPr lang="en-US" altLang="ko-KR" sz="1100" dirty="0">
              <a:latin typeface="Pretendard Light" panose="02000403000000020004" pitchFamily="2" charset="-127"/>
              <a:ea typeface="Pretendard Light" panose="02000403000000020004" pitchFamily="2" charset="-127"/>
              <a:cs typeface="Pretendard Light" panose="020004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    - </a:t>
            </a:r>
            <a:r>
              <a:rPr lang="ko-KR" altLang="en-US" sz="1100" dirty="0">
                <a:solidFill>
                  <a:prstClr val="black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정상</a:t>
            </a:r>
            <a:r>
              <a:rPr lang="en-US" altLang="ko-KR" sz="1100" dirty="0">
                <a:solidFill>
                  <a:prstClr val="black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: </a:t>
            </a:r>
            <a:r>
              <a:rPr lang="ko-KR" altLang="en-US" sz="1100" dirty="0">
                <a:solidFill>
                  <a:prstClr val="black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재고관리 대상</a:t>
            </a:r>
            <a:r>
              <a:rPr lang="en-US" altLang="ko-KR" sz="1100" dirty="0">
                <a:solidFill>
                  <a:prstClr val="black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보충발주 가능</a:t>
            </a:r>
            <a:endParaRPr lang="en-US" altLang="ko-KR" sz="1100" dirty="0">
              <a:solidFill>
                <a:prstClr val="black"/>
              </a:solidFill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    - </a:t>
            </a:r>
            <a:r>
              <a:rPr lang="ko-KR" altLang="en-US" sz="1100" dirty="0">
                <a:solidFill>
                  <a:prstClr val="black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보류</a:t>
            </a:r>
            <a:r>
              <a:rPr lang="en-US" altLang="ko-KR" sz="1100" dirty="0">
                <a:solidFill>
                  <a:prstClr val="black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: </a:t>
            </a:r>
            <a:r>
              <a:rPr lang="ko-KR" altLang="en-US" sz="1100" dirty="0">
                <a:solidFill>
                  <a:prstClr val="black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재고관리 대상</a:t>
            </a:r>
            <a:r>
              <a:rPr lang="en-US" altLang="ko-KR" sz="1100" dirty="0">
                <a:solidFill>
                  <a:prstClr val="black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보충발주 불가</a:t>
            </a:r>
            <a:endParaRPr lang="en-US" altLang="ko-KR" sz="1100" dirty="0">
              <a:solidFill>
                <a:prstClr val="black"/>
              </a:solidFill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    - </a:t>
            </a:r>
            <a:r>
              <a:rPr lang="ko-KR" altLang="en-US" sz="1100" dirty="0">
                <a:solidFill>
                  <a:prstClr val="black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삭제 대기</a:t>
            </a:r>
            <a:r>
              <a:rPr lang="en-US" altLang="ko-KR" sz="1100" dirty="0">
                <a:solidFill>
                  <a:prstClr val="black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: </a:t>
            </a:r>
            <a:r>
              <a:rPr lang="ko-KR" altLang="en-US" sz="1100" dirty="0">
                <a:solidFill>
                  <a:prstClr val="black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재고관리 비대상</a:t>
            </a:r>
            <a:r>
              <a:rPr lang="en-US" altLang="ko-KR" sz="1100" dirty="0">
                <a:solidFill>
                  <a:prstClr val="black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보충발주 불가</a:t>
            </a:r>
            <a:endParaRPr lang="en-US" altLang="ko-KR" sz="1100" dirty="0">
              <a:solidFill>
                <a:prstClr val="black"/>
              </a:solidFill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      * </a:t>
            </a:r>
            <a:r>
              <a:rPr lang="ko-KR" altLang="en-US" sz="1100" dirty="0">
                <a:solidFill>
                  <a:prstClr val="black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삭제 품의 </a:t>
            </a:r>
            <a:r>
              <a:rPr lang="ko-KR" altLang="en-US" sz="1100" dirty="0" err="1">
                <a:solidFill>
                  <a:prstClr val="black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완료시</a:t>
            </a:r>
            <a:r>
              <a:rPr lang="ko-KR" altLang="en-US" sz="1100" dirty="0">
                <a:solidFill>
                  <a:prstClr val="black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 당일</a:t>
            </a:r>
            <a:r>
              <a:rPr lang="en-US" altLang="ko-KR" sz="1100" dirty="0">
                <a:solidFill>
                  <a:prstClr val="black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 24</a:t>
            </a:r>
            <a:r>
              <a:rPr lang="ko-KR" altLang="en-US" sz="1100" dirty="0">
                <a:solidFill>
                  <a:prstClr val="black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시 시스템 삭제</a:t>
            </a:r>
            <a:r>
              <a:rPr lang="en-US" altLang="ko-KR" sz="1100" dirty="0">
                <a:solidFill>
                  <a:prstClr val="black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        </a:t>
            </a:r>
            <a:r>
              <a:rPr lang="ko-KR" altLang="en-US" sz="1100" dirty="0">
                <a:solidFill>
                  <a:prstClr val="black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이후 </a:t>
            </a:r>
            <a:r>
              <a:rPr lang="en-US" altLang="ko-KR" sz="1100" dirty="0">
                <a:solidFill>
                  <a:prstClr val="black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S-MRP </a:t>
            </a:r>
            <a:r>
              <a:rPr lang="ko-KR" altLang="en-US" sz="1100" dirty="0">
                <a:solidFill>
                  <a:prstClr val="black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마스터 정보조회 불가능</a:t>
            </a:r>
            <a:endParaRPr lang="ko-KR" altLang="en-US" sz="1100" dirty="0">
              <a:latin typeface="Pretendard Light" panose="02000403000000020004" pitchFamily="2" charset="-127"/>
              <a:ea typeface="Pretendard Light" panose="02000403000000020004" pitchFamily="2" charset="-127"/>
              <a:cs typeface="Pretendard Light" panose="02000403000000020004" pitchFamily="2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8DD003B1-64F0-68AB-633A-C7C4B01EB0D6}"/>
              </a:ext>
            </a:extLst>
          </p:cNvPr>
          <p:cNvGrpSpPr/>
          <p:nvPr/>
        </p:nvGrpSpPr>
        <p:grpSpPr>
          <a:xfrm>
            <a:off x="1034164" y="2411167"/>
            <a:ext cx="5584106" cy="3695343"/>
            <a:chOff x="590351" y="2127941"/>
            <a:chExt cx="5843486" cy="3695343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BFC4B122-93FF-85C1-C6C5-22E224839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0351" y="2127941"/>
              <a:ext cx="5843486" cy="3695343"/>
            </a:xfrm>
            <a:prstGeom prst="rect">
              <a:avLst/>
            </a:prstGeom>
          </p:spPr>
        </p:pic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A0EC894-F27F-1FD8-4686-04D930623BB1}"/>
                </a:ext>
              </a:extLst>
            </p:cNvPr>
            <p:cNvSpPr/>
            <p:nvPr/>
          </p:nvSpPr>
          <p:spPr>
            <a:xfrm>
              <a:off x="5073841" y="2897203"/>
              <a:ext cx="1359996" cy="165683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6202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75F5BF09-6A38-4A7A-A063-54F8A9C9BE96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77D06F6-7765-4EAE-A045-CB2261FE2435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76A7A54-5AF7-4308-962A-9E59E1613DB8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DA8D4C0E-BADC-4249-A7D7-972830FD5EE9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092F8C14-493D-43B6-9E3F-21CDD0BAD570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8B51F9F3-EF83-4B60-A6BD-F896F0D71BED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48D4E79-BE55-10DE-3ABA-88D3F74C8544}"/>
              </a:ext>
            </a:extLst>
          </p:cNvPr>
          <p:cNvSpPr/>
          <p:nvPr/>
        </p:nvSpPr>
        <p:spPr>
          <a:xfrm>
            <a:off x="8801" y="1097609"/>
            <a:ext cx="13430973" cy="11636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15">
              <a:latin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B6925F-4366-5663-4142-74C6ECFE440E}"/>
              </a:ext>
            </a:extLst>
          </p:cNvPr>
          <p:cNvSpPr txBox="1"/>
          <p:nvPr/>
        </p:nvSpPr>
        <p:spPr>
          <a:xfrm>
            <a:off x="1380951" y="1356576"/>
            <a:ext cx="10686673" cy="6457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ko-KR" altLang="en-US" sz="2000" spc="-1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구매담당자가 마스터 정보에 기반한 </a:t>
            </a:r>
            <a:r>
              <a:rPr lang="ko-KR" altLang="en-US" sz="2000" u="sng" spc="-1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배송형태</a:t>
            </a:r>
            <a:r>
              <a:rPr lang="en-US" altLang="ko-KR" sz="2000" u="sng" spc="-1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&amp; </a:t>
            </a:r>
            <a:r>
              <a:rPr lang="ko-KR" altLang="en-US" sz="2000" u="sng" spc="-1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협력사를 결정 </a:t>
            </a:r>
            <a:r>
              <a:rPr lang="en-US" altLang="ko-KR" sz="2000" u="sng" spc="-1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Logic</a:t>
            </a:r>
            <a:r>
              <a:rPr lang="ko-KR" altLang="en-US" sz="2000" u="sng" spc="-1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을 이해</a:t>
            </a:r>
            <a:r>
              <a:rPr lang="ko-KR" altLang="en-US" sz="2000" spc="-1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하고</a:t>
            </a:r>
            <a:r>
              <a:rPr lang="en-US" altLang="ko-KR" sz="2000" spc="-1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</a:t>
            </a:r>
          </a:p>
          <a:p>
            <a:pPr algn="ctr">
              <a:lnSpc>
                <a:spcPts val="2600"/>
              </a:lnSpc>
            </a:pPr>
            <a:r>
              <a:rPr lang="ko-KR" altLang="en-US" sz="2000" u="sng" spc="-1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기준에 맞는 발주관리</a:t>
            </a:r>
            <a:r>
              <a:rPr lang="ko-KR" altLang="en-US" sz="2000" spc="-1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가 가능하도록 한다</a:t>
            </a:r>
            <a:r>
              <a:rPr lang="en-US" altLang="ko-KR" sz="2000" spc="-1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.</a:t>
            </a:r>
          </a:p>
        </p:txBody>
      </p:sp>
      <p:graphicFrame>
        <p:nvGraphicFramePr>
          <p:cNvPr id="7" name="Group 70">
            <a:extLst>
              <a:ext uri="{FF2B5EF4-FFF2-40B4-BE49-F238E27FC236}">
                <a16:creationId xmlns:a16="http://schemas.microsoft.com/office/drawing/2014/main" id="{7DA10086-DB28-3E26-191C-0B2B0935C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50668"/>
              </p:ext>
            </p:extLst>
          </p:nvPr>
        </p:nvGraphicFramePr>
        <p:xfrm>
          <a:off x="889982" y="2816793"/>
          <a:ext cx="11152599" cy="4329123"/>
        </p:xfrm>
        <a:graphic>
          <a:graphicData uri="http://schemas.openxmlformats.org/drawingml/2006/table">
            <a:tbl>
              <a:tblPr/>
              <a:tblGrid>
                <a:gridCol w="1394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8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5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39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1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고객</a:t>
                      </a:r>
                    </a:p>
                  </a:txBody>
                  <a:tcPr marL="100524" marR="100524" marT="42545" marB="42545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영업</a:t>
                      </a:r>
                      <a:endParaRPr kumimoji="0" lang="en-US" altLang="ko-KR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100524" marR="100524" marT="42545" marB="42545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구매</a:t>
                      </a:r>
                      <a:endParaRPr kumimoji="0" lang="en-US" altLang="ko-KR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100524" marR="100524" marT="42545" marB="42545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협력사</a:t>
                      </a:r>
                      <a:endParaRPr kumimoji="0" lang="en-US" altLang="ko-KR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100524" marR="100524" marT="42545" marB="42545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물류</a:t>
                      </a:r>
                      <a:endParaRPr kumimoji="0" lang="en-US" altLang="ko-KR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100524" marR="100524" marT="42545" marB="42545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1153"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102132" marR="102132" marT="41564" marB="41564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102132" marR="102132" marT="41564" marB="41564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13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102132" marR="102132" marT="41564" marB="41564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18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102132" marR="102132" marT="41564" marB="41564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102132" marR="102132" marT="41564" marB="41564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4" name="양쪽 모서리가 둥근 사각형 73">
            <a:extLst>
              <a:ext uri="{FF2B5EF4-FFF2-40B4-BE49-F238E27FC236}">
                <a16:creationId xmlns:a16="http://schemas.microsoft.com/office/drawing/2014/main" id="{253D01AD-6E37-4944-5635-2D2AF17AE661}"/>
              </a:ext>
            </a:extLst>
          </p:cNvPr>
          <p:cNvSpPr/>
          <p:nvPr/>
        </p:nvSpPr>
        <p:spPr>
          <a:xfrm>
            <a:off x="889982" y="2370059"/>
            <a:ext cx="11147427" cy="351209"/>
          </a:xfrm>
          <a:prstGeom prst="round2SameRect">
            <a:avLst/>
          </a:prstGeom>
          <a:solidFill>
            <a:srgbClr val="40404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Arial Narrow" panose="020B0606020202030204" pitchFamily="34" charset="0"/>
              </a:rPr>
              <a:t>주문</a:t>
            </a:r>
            <a:r>
              <a:rPr lang="en-US" altLang="ko-KR" sz="1400" b="1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Arial Narrow" panose="020B0606020202030204" pitchFamily="34" charset="0"/>
              </a:rPr>
              <a:t>/</a:t>
            </a:r>
            <a:r>
              <a:rPr lang="ko-KR" altLang="en-US" sz="1400" b="1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Arial Narrow" panose="020B0606020202030204" pitchFamily="34" charset="0"/>
              </a:rPr>
              <a:t>발주 </a:t>
            </a:r>
            <a:r>
              <a:rPr lang="en-US" altLang="ko-KR" sz="1400" b="1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Arial Narrow" panose="020B0606020202030204" pitchFamily="34" charset="0"/>
              </a:rPr>
              <a:t>PROCESS</a:t>
            </a:r>
            <a:endParaRPr lang="ko-KR" altLang="en-US" sz="1400" b="1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Arial Narrow" panose="020B0606020202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46A164-9F2F-CE43-D96B-DDEC8CB3B3FA}"/>
              </a:ext>
            </a:extLst>
          </p:cNvPr>
          <p:cNvSpPr txBox="1"/>
          <p:nvPr/>
        </p:nvSpPr>
        <p:spPr>
          <a:xfrm>
            <a:off x="7334794" y="3350784"/>
            <a:ext cx="628698" cy="2308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VMI/</a:t>
            </a:r>
            <a:r>
              <a:rPr lang="ko-KR" altLang="en-US" sz="9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센터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43D6174-808F-E646-CF83-871F01A0902A}"/>
              </a:ext>
            </a:extLst>
          </p:cNvPr>
          <p:cNvSpPr txBox="1"/>
          <p:nvPr/>
        </p:nvSpPr>
        <p:spPr>
          <a:xfrm>
            <a:off x="6955692" y="3704577"/>
            <a:ext cx="721672" cy="2308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sz="9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직송</a:t>
            </a:r>
            <a:r>
              <a:rPr lang="en-US" altLang="ko-KR" sz="9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900" dirty="0" err="1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무재고</a:t>
            </a:r>
            <a:endParaRPr lang="ko-KR" altLang="en-US" sz="9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2D8F01D-3268-02C0-E1C3-F1FE7C404E30}"/>
              </a:ext>
            </a:extLst>
          </p:cNvPr>
          <p:cNvSpPr txBox="1"/>
          <p:nvPr/>
        </p:nvSpPr>
        <p:spPr>
          <a:xfrm>
            <a:off x="9370563" y="5539905"/>
            <a:ext cx="482824" cy="2308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sz="9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무재고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FD39D5D-4BDA-6EC2-CC6B-DB51C6F9225E}"/>
              </a:ext>
            </a:extLst>
          </p:cNvPr>
          <p:cNvSpPr txBox="1"/>
          <p:nvPr/>
        </p:nvSpPr>
        <p:spPr>
          <a:xfrm>
            <a:off x="7897080" y="5201075"/>
            <a:ext cx="383438" cy="2308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prstClr val="black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ko-KR" altLang="en-US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직송</a:t>
            </a:r>
          </a:p>
        </p:txBody>
      </p:sp>
      <p:cxnSp>
        <p:nvCxnSpPr>
          <p:cNvPr id="89" name="직선 화살표 연결선 88">
            <a:extLst>
              <a:ext uri="{FF2B5EF4-FFF2-40B4-BE49-F238E27FC236}">
                <a16:creationId xmlns:a16="http://schemas.microsoft.com/office/drawing/2014/main" id="{F7B6B1A4-6BBE-C9A7-1353-171F9D29E8F2}"/>
              </a:ext>
            </a:extLst>
          </p:cNvPr>
          <p:cNvCxnSpPr>
            <a:stCxn id="98" idx="3"/>
            <a:endCxn id="103" idx="1"/>
          </p:cNvCxnSpPr>
          <p:nvPr/>
        </p:nvCxnSpPr>
        <p:spPr bwMode="auto">
          <a:xfrm>
            <a:off x="2184979" y="3544046"/>
            <a:ext cx="386072" cy="1"/>
          </a:xfrm>
          <a:prstGeom prst="straightConnector1">
            <a:avLst/>
          </a:prstGeom>
          <a:noFill/>
          <a:ln w="6350">
            <a:solidFill>
              <a:srgbClr val="A50034"/>
            </a:solidFill>
            <a:round/>
            <a:headEnd/>
            <a:tailEnd type="triangle"/>
          </a:ln>
        </p:spPr>
      </p:cxnSp>
      <p:sp>
        <p:nvSpPr>
          <p:cNvPr id="90" name="Rectangle 83">
            <a:extLst>
              <a:ext uri="{FF2B5EF4-FFF2-40B4-BE49-F238E27FC236}">
                <a16:creationId xmlns:a16="http://schemas.microsoft.com/office/drawing/2014/main" id="{8A45393D-E8B0-92A9-2101-532C09507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8863" y="3922711"/>
            <a:ext cx="1298088" cy="301667"/>
          </a:xfrm>
          <a:prstGeom prst="rect">
            <a:avLst/>
          </a:prstGeom>
          <a:solidFill>
            <a:schemeClr val="bg1"/>
          </a:solidFill>
          <a:ln w="12700">
            <a:solidFill>
              <a:srgbClr val="A50034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0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발주접수요청</a:t>
            </a:r>
            <a:endParaRPr kumimoji="1" lang="en-US" altLang="ko-KR" sz="1000" dirty="0">
              <a:solidFill>
                <a:srgbClr val="000000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91" name="Rectangle 83">
            <a:extLst>
              <a:ext uri="{FF2B5EF4-FFF2-40B4-BE49-F238E27FC236}">
                <a16:creationId xmlns:a16="http://schemas.microsoft.com/office/drawing/2014/main" id="{C7BFDEFA-2121-B813-2060-83FAC684C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9526" y="5846130"/>
            <a:ext cx="1298088" cy="301667"/>
          </a:xfrm>
          <a:prstGeom prst="rect">
            <a:avLst/>
          </a:prstGeom>
          <a:solidFill>
            <a:srgbClr val="FDEAEC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0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Hub</a:t>
            </a:r>
            <a:r>
              <a:rPr lang="ko-KR" altLang="en-US" sz="10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출고완료</a:t>
            </a:r>
            <a:endParaRPr lang="en-US" altLang="ko-KR" sz="1000" dirty="0">
              <a:solidFill>
                <a:srgbClr val="000000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92" name="Rectangle 83">
            <a:extLst>
              <a:ext uri="{FF2B5EF4-FFF2-40B4-BE49-F238E27FC236}">
                <a16:creationId xmlns:a16="http://schemas.microsoft.com/office/drawing/2014/main" id="{2FCC4DA5-0AD4-B474-3B7F-8A73B7F3F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0091" y="5262288"/>
            <a:ext cx="1298088" cy="301667"/>
          </a:xfrm>
          <a:prstGeom prst="rect">
            <a:avLst/>
          </a:prstGeom>
          <a:solidFill>
            <a:srgbClr val="FDEAEC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sz="100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출고확정</a:t>
            </a:r>
            <a:endParaRPr lang="en-US" altLang="ko-KR" sz="1000" dirty="0">
              <a:solidFill>
                <a:srgbClr val="000000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cxnSp>
        <p:nvCxnSpPr>
          <p:cNvPr id="93" name="꺾인 연결선 150">
            <a:extLst>
              <a:ext uri="{FF2B5EF4-FFF2-40B4-BE49-F238E27FC236}">
                <a16:creationId xmlns:a16="http://schemas.microsoft.com/office/drawing/2014/main" id="{EAC8F9CB-9F6C-37C9-8CD2-9DBEFB0CC01D}"/>
              </a:ext>
            </a:extLst>
          </p:cNvPr>
          <p:cNvCxnSpPr>
            <a:cxnSpLocks/>
            <a:stCxn id="92" idx="1"/>
            <a:endCxn id="99" idx="0"/>
          </p:cNvCxnSpPr>
          <p:nvPr/>
        </p:nvCxnSpPr>
        <p:spPr bwMode="auto">
          <a:xfrm rot="10800000" flipV="1">
            <a:off x="1599098" y="5413121"/>
            <a:ext cx="6730994" cy="433009"/>
          </a:xfrm>
          <a:prstGeom prst="bentConnector2">
            <a:avLst/>
          </a:prstGeom>
          <a:noFill/>
          <a:ln w="6350">
            <a:noFill/>
            <a:round/>
            <a:headEnd/>
            <a:tailEnd type="triangle"/>
          </a:ln>
        </p:spPr>
      </p:cxnSp>
      <p:cxnSp>
        <p:nvCxnSpPr>
          <p:cNvPr id="94" name="꺾인 연결선 273">
            <a:extLst>
              <a:ext uri="{FF2B5EF4-FFF2-40B4-BE49-F238E27FC236}">
                <a16:creationId xmlns:a16="http://schemas.microsoft.com/office/drawing/2014/main" id="{74D34214-DD00-DF4A-6D00-01E50E71EFC9}"/>
              </a:ext>
            </a:extLst>
          </p:cNvPr>
          <p:cNvCxnSpPr>
            <a:cxnSpLocks/>
            <a:stCxn id="106" idx="3"/>
            <a:endCxn id="91" idx="3"/>
          </p:cNvCxnSpPr>
          <p:nvPr/>
        </p:nvCxnSpPr>
        <p:spPr bwMode="auto">
          <a:xfrm>
            <a:off x="7506346" y="3540183"/>
            <a:ext cx="4141268" cy="2456781"/>
          </a:xfrm>
          <a:prstGeom prst="bentConnector3">
            <a:avLst>
              <a:gd name="adj1" fmla="val 106679"/>
            </a:avLst>
          </a:prstGeom>
          <a:noFill/>
          <a:ln w="6350">
            <a:solidFill>
              <a:srgbClr val="A50034"/>
            </a:solidFill>
            <a:round/>
            <a:headEnd/>
            <a:tailEnd type="triangle"/>
          </a:ln>
        </p:spPr>
      </p:cxnSp>
      <p:sp>
        <p:nvSpPr>
          <p:cNvPr id="95" name="Rectangle 83">
            <a:extLst>
              <a:ext uri="{FF2B5EF4-FFF2-40B4-BE49-F238E27FC236}">
                <a16:creationId xmlns:a16="http://schemas.microsoft.com/office/drawing/2014/main" id="{2286BFD2-BE24-83E1-9D2A-44E8E1BD0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8866" y="4369237"/>
            <a:ext cx="1289376" cy="301667"/>
          </a:xfrm>
          <a:prstGeom prst="rect">
            <a:avLst/>
          </a:prstGeom>
          <a:noFill/>
          <a:ln w="12700">
            <a:solidFill>
              <a:srgbClr val="A50034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0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발주접수</a:t>
            </a:r>
            <a:endParaRPr kumimoji="1" lang="en-US" altLang="ko-KR" sz="1000" dirty="0">
              <a:solidFill>
                <a:srgbClr val="000000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96" name="Rectangle 83">
            <a:extLst>
              <a:ext uri="{FF2B5EF4-FFF2-40B4-BE49-F238E27FC236}">
                <a16:creationId xmlns:a16="http://schemas.microsoft.com/office/drawing/2014/main" id="{ADC66BCA-270A-4191-CD09-30EDC7374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9526" y="5262187"/>
            <a:ext cx="1298088" cy="301667"/>
          </a:xfrm>
          <a:prstGeom prst="rect">
            <a:avLst/>
          </a:prstGeom>
          <a:solidFill>
            <a:srgbClr val="FDEAEC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0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Hub</a:t>
            </a:r>
            <a:r>
              <a:rPr lang="ko-KR" altLang="en-US" sz="10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입고완료</a:t>
            </a:r>
            <a:endParaRPr lang="en-US" altLang="ko-KR" sz="1000" dirty="0">
              <a:solidFill>
                <a:srgbClr val="000000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cxnSp>
        <p:nvCxnSpPr>
          <p:cNvPr id="97" name="직선 화살표 연결선 96">
            <a:extLst>
              <a:ext uri="{FF2B5EF4-FFF2-40B4-BE49-F238E27FC236}">
                <a16:creationId xmlns:a16="http://schemas.microsoft.com/office/drawing/2014/main" id="{B1220B52-29F6-82E9-2F8C-531C64920844}"/>
              </a:ext>
            </a:extLst>
          </p:cNvPr>
          <p:cNvCxnSpPr>
            <a:cxnSpLocks/>
            <a:stCxn id="96" idx="2"/>
            <a:endCxn id="91" idx="0"/>
          </p:cNvCxnSpPr>
          <p:nvPr/>
        </p:nvCxnSpPr>
        <p:spPr bwMode="auto">
          <a:xfrm>
            <a:off x="10998570" y="5563854"/>
            <a:ext cx="0" cy="282276"/>
          </a:xfrm>
          <a:prstGeom prst="straightConnector1">
            <a:avLst/>
          </a:prstGeom>
          <a:noFill/>
          <a:ln w="6350">
            <a:solidFill>
              <a:srgbClr val="A50034"/>
            </a:solidFill>
            <a:round/>
            <a:headEnd/>
            <a:tailEnd type="triangle"/>
          </a:ln>
        </p:spPr>
      </p:cxnSp>
      <p:sp>
        <p:nvSpPr>
          <p:cNvPr id="98" name="Rectangle 83">
            <a:extLst>
              <a:ext uri="{FF2B5EF4-FFF2-40B4-BE49-F238E27FC236}">
                <a16:creationId xmlns:a16="http://schemas.microsoft.com/office/drawing/2014/main" id="{FE9019DA-E35E-9EA2-FE00-4A8FFEFAB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215" y="3393550"/>
            <a:ext cx="1171764" cy="300991"/>
          </a:xfrm>
          <a:prstGeom prst="rect">
            <a:avLst/>
          </a:prstGeom>
          <a:noFill/>
          <a:ln w="12700">
            <a:solidFill>
              <a:srgbClr val="A50034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sz="10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고객주문</a:t>
            </a:r>
            <a:endParaRPr kumimoji="1" lang="en-US" altLang="ko-KR" sz="1000" dirty="0">
              <a:solidFill>
                <a:srgbClr val="000000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99" name="Rectangle 83">
            <a:extLst>
              <a:ext uri="{FF2B5EF4-FFF2-40B4-BE49-F238E27FC236}">
                <a16:creationId xmlns:a16="http://schemas.microsoft.com/office/drawing/2014/main" id="{1C5A40B2-F48D-8687-457F-1E05F520A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215" y="5846130"/>
            <a:ext cx="1171764" cy="301667"/>
          </a:xfrm>
          <a:prstGeom prst="rect">
            <a:avLst/>
          </a:prstGeom>
          <a:solidFill>
            <a:srgbClr val="FDEAEC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sz="10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고객입고</a:t>
            </a:r>
            <a:r>
              <a:rPr lang="en-US" altLang="ko-KR" sz="10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10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검수</a:t>
            </a:r>
            <a:endParaRPr lang="en-US" altLang="ko-KR" sz="1000" dirty="0">
              <a:solidFill>
                <a:srgbClr val="000000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100" name="Rectangle 83">
            <a:extLst>
              <a:ext uri="{FF2B5EF4-FFF2-40B4-BE49-F238E27FC236}">
                <a16:creationId xmlns:a16="http://schemas.microsoft.com/office/drawing/2014/main" id="{DC740416-1CDF-DA65-84EA-04F1446F9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9526" y="6400718"/>
            <a:ext cx="1298088" cy="301667"/>
          </a:xfrm>
          <a:prstGeom prst="rect">
            <a:avLst/>
          </a:prstGeom>
          <a:solidFill>
            <a:srgbClr val="A50034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sz="10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배송완료</a:t>
            </a:r>
            <a:endParaRPr lang="en-US" altLang="ko-KR" sz="1000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101" name="Rectangle 83">
            <a:extLst>
              <a:ext uri="{FF2B5EF4-FFF2-40B4-BE49-F238E27FC236}">
                <a16:creationId xmlns:a16="http://schemas.microsoft.com/office/drawing/2014/main" id="{4992A8AC-6004-A98B-8775-E511E983D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0091" y="6400718"/>
            <a:ext cx="1298088" cy="301667"/>
          </a:xfrm>
          <a:prstGeom prst="rect">
            <a:avLst/>
          </a:prstGeom>
          <a:solidFill>
            <a:srgbClr val="A50034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sz="10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배송완료</a:t>
            </a:r>
            <a:endParaRPr lang="en-US" altLang="ko-KR" sz="1000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9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900" dirty="0" err="1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배송증빙</a:t>
            </a:r>
            <a:r>
              <a:rPr lang="en-US" altLang="ko-KR" sz="9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</a:p>
        </p:txBody>
      </p:sp>
      <p:cxnSp>
        <p:nvCxnSpPr>
          <p:cNvPr id="102" name="직선 화살표 연결선 101">
            <a:extLst>
              <a:ext uri="{FF2B5EF4-FFF2-40B4-BE49-F238E27FC236}">
                <a16:creationId xmlns:a16="http://schemas.microsoft.com/office/drawing/2014/main" id="{6E048968-C937-EF7E-456A-A1E4D3BC551F}"/>
              </a:ext>
            </a:extLst>
          </p:cNvPr>
          <p:cNvCxnSpPr>
            <a:cxnSpLocks/>
            <a:endCxn id="95" idx="0"/>
          </p:cNvCxnSpPr>
          <p:nvPr/>
        </p:nvCxnSpPr>
        <p:spPr bwMode="auto">
          <a:xfrm>
            <a:off x="8973554" y="4235637"/>
            <a:ext cx="0" cy="133600"/>
          </a:xfrm>
          <a:prstGeom prst="straightConnector1">
            <a:avLst/>
          </a:prstGeom>
          <a:noFill/>
          <a:ln w="6350">
            <a:solidFill>
              <a:srgbClr val="A50034"/>
            </a:solidFill>
            <a:round/>
            <a:headEnd/>
            <a:tailEnd type="triangle"/>
          </a:ln>
        </p:spPr>
      </p:cxnSp>
      <p:sp>
        <p:nvSpPr>
          <p:cNvPr id="103" name="Rectangle 83">
            <a:extLst>
              <a:ext uri="{FF2B5EF4-FFF2-40B4-BE49-F238E27FC236}">
                <a16:creationId xmlns:a16="http://schemas.microsoft.com/office/drawing/2014/main" id="{E4CE0A12-6A81-FF04-9716-F7244CEB8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051" y="3393551"/>
            <a:ext cx="1173128" cy="300991"/>
          </a:xfrm>
          <a:prstGeom prst="rect">
            <a:avLst/>
          </a:prstGeom>
          <a:solidFill>
            <a:srgbClr val="FDEAEC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0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S/O</a:t>
            </a:r>
            <a:r>
              <a:rPr lang="ko-KR" altLang="en-US" sz="10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생성</a:t>
            </a:r>
            <a:endParaRPr kumimoji="1" lang="en-US" altLang="ko-KR" sz="1000" dirty="0">
              <a:solidFill>
                <a:srgbClr val="000000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104" name="Rectangle 83">
            <a:extLst>
              <a:ext uri="{FF2B5EF4-FFF2-40B4-BE49-F238E27FC236}">
                <a16:creationId xmlns:a16="http://schemas.microsoft.com/office/drawing/2014/main" id="{71350F67-7788-CC5A-4AFF-5BE6CC0A1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97" y="3349078"/>
            <a:ext cx="1815652" cy="389722"/>
          </a:xfrm>
          <a:prstGeom prst="rect">
            <a:avLst/>
          </a:prstGeom>
          <a:solidFill>
            <a:srgbClr val="FDEAEC"/>
          </a:solidFill>
          <a:ln w="28575">
            <a:solidFill>
              <a:srgbClr val="EE3042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0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배송형태 </a:t>
            </a:r>
            <a:r>
              <a:rPr kumimoji="1" lang="en-US" altLang="ko-KR" sz="10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&amp; </a:t>
            </a:r>
            <a:r>
              <a:rPr kumimoji="1" lang="ko-KR" altLang="en-US" sz="10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협력사</a:t>
            </a:r>
            <a:endParaRPr kumimoji="1" lang="en-US" altLang="ko-KR" sz="1000" dirty="0">
              <a:solidFill>
                <a:srgbClr val="EE3042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0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자동결정</a:t>
            </a:r>
            <a:r>
              <a:rPr kumimoji="1" lang="en-US" altLang="ko-KR" sz="10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Logic</a:t>
            </a:r>
          </a:p>
        </p:txBody>
      </p:sp>
      <p:cxnSp>
        <p:nvCxnSpPr>
          <p:cNvPr id="105" name="직선 화살표 연결선 104">
            <a:extLst>
              <a:ext uri="{FF2B5EF4-FFF2-40B4-BE49-F238E27FC236}">
                <a16:creationId xmlns:a16="http://schemas.microsoft.com/office/drawing/2014/main" id="{5223D9E7-1A18-450E-9FF1-DE9074E6EDA5}"/>
              </a:ext>
            </a:extLst>
          </p:cNvPr>
          <p:cNvCxnSpPr>
            <a:cxnSpLocks/>
            <a:stCxn id="106" idx="2"/>
            <a:endCxn id="108" idx="0"/>
          </p:cNvCxnSpPr>
          <p:nvPr/>
        </p:nvCxnSpPr>
        <p:spPr bwMode="auto">
          <a:xfrm>
            <a:off x="6986112" y="3729678"/>
            <a:ext cx="1640" cy="193033"/>
          </a:xfrm>
          <a:prstGeom prst="straightConnector1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  <a:headEnd/>
            <a:tailEnd type="triangle"/>
          </a:ln>
        </p:spPr>
      </p:cxnSp>
      <p:sp>
        <p:nvSpPr>
          <p:cNvPr id="106" name="다이아몬드 105">
            <a:extLst>
              <a:ext uri="{FF2B5EF4-FFF2-40B4-BE49-F238E27FC236}">
                <a16:creationId xmlns:a16="http://schemas.microsoft.com/office/drawing/2014/main" id="{C251A84E-F009-613F-19E5-EE8138FDD15D}"/>
              </a:ext>
            </a:extLst>
          </p:cNvPr>
          <p:cNvSpPr/>
          <p:nvPr/>
        </p:nvSpPr>
        <p:spPr>
          <a:xfrm>
            <a:off x="6465876" y="3350687"/>
            <a:ext cx="1040471" cy="378992"/>
          </a:xfrm>
          <a:prstGeom prst="diamond">
            <a:avLst/>
          </a:prstGeom>
          <a:solidFill>
            <a:srgbClr val="FFFFFF"/>
          </a:solidFill>
          <a:ln w="12700">
            <a:solidFill>
              <a:srgbClr val="A50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0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배송형태</a:t>
            </a:r>
          </a:p>
        </p:txBody>
      </p:sp>
      <p:cxnSp>
        <p:nvCxnSpPr>
          <p:cNvPr id="107" name="직선 화살표 연결선 106">
            <a:extLst>
              <a:ext uri="{FF2B5EF4-FFF2-40B4-BE49-F238E27FC236}">
                <a16:creationId xmlns:a16="http://schemas.microsoft.com/office/drawing/2014/main" id="{275905C3-6E0B-B9C4-D34D-44E0596DC23E}"/>
              </a:ext>
            </a:extLst>
          </p:cNvPr>
          <p:cNvCxnSpPr>
            <a:cxnSpLocks/>
            <a:stCxn id="108" idx="3"/>
            <a:endCxn id="90" idx="1"/>
          </p:cNvCxnSpPr>
          <p:nvPr/>
        </p:nvCxnSpPr>
        <p:spPr bwMode="auto">
          <a:xfrm>
            <a:off x="7574315" y="4073545"/>
            <a:ext cx="754549" cy="0"/>
          </a:xfrm>
          <a:prstGeom prst="straightConnector1">
            <a:avLst/>
          </a:prstGeom>
          <a:noFill/>
          <a:ln w="6350">
            <a:solidFill>
              <a:srgbClr val="A50034"/>
            </a:solidFill>
            <a:round/>
            <a:headEnd/>
            <a:tailEnd type="triangle"/>
          </a:ln>
        </p:spPr>
      </p:cxnSp>
      <p:sp>
        <p:nvSpPr>
          <p:cNvPr id="108" name="Rectangle 83">
            <a:extLst>
              <a:ext uri="{FF2B5EF4-FFF2-40B4-BE49-F238E27FC236}">
                <a16:creationId xmlns:a16="http://schemas.microsoft.com/office/drawing/2014/main" id="{E0B88682-02DE-77D4-75DD-3FBE50584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1187" y="3922711"/>
            <a:ext cx="1173128" cy="301667"/>
          </a:xfrm>
          <a:prstGeom prst="rect">
            <a:avLst/>
          </a:prstGeom>
          <a:solidFill>
            <a:srgbClr val="FDEAEC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0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P/O</a:t>
            </a:r>
            <a:r>
              <a:rPr lang="ko-KR" altLang="en-US" sz="10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생성</a:t>
            </a:r>
            <a:endParaRPr lang="en-US" altLang="ko-KR" sz="1000" dirty="0">
              <a:solidFill>
                <a:srgbClr val="000000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cxnSp>
        <p:nvCxnSpPr>
          <p:cNvPr id="109" name="직선 화살표 연결선 108">
            <a:extLst>
              <a:ext uri="{FF2B5EF4-FFF2-40B4-BE49-F238E27FC236}">
                <a16:creationId xmlns:a16="http://schemas.microsoft.com/office/drawing/2014/main" id="{7C898D16-86A9-562F-67BB-8D7B13437888}"/>
              </a:ext>
            </a:extLst>
          </p:cNvPr>
          <p:cNvCxnSpPr>
            <a:cxnSpLocks/>
            <a:stCxn id="103" idx="3"/>
            <a:endCxn id="104" idx="1"/>
          </p:cNvCxnSpPr>
          <p:nvPr/>
        </p:nvCxnSpPr>
        <p:spPr bwMode="auto">
          <a:xfrm flipV="1">
            <a:off x="3744179" y="3543939"/>
            <a:ext cx="540518" cy="108"/>
          </a:xfrm>
          <a:prstGeom prst="straightConnector1">
            <a:avLst/>
          </a:prstGeom>
          <a:noFill/>
          <a:ln w="6350">
            <a:solidFill>
              <a:srgbClr val="A50034"/>
            </a:solidFill>
            <a:round/>
            <a:headEnd/>
            <a:tailEnd type="triangle"/>
          </a:ln>
        </p:spPr>
      </p:cxnSp>
      <p:sp>
        <p:nvSpPr>
          <p:cNvPr id="110" name="Rectangle 83">
            <a:extLst>
              <a:ext uri="{FF2B5EF4-FFF2-40B4-BE49-F238E27FC236}">
                <a16:creationId xmlns:a16="http://schemas.microsoft.com/office/drawing/2014/main" id="{D8816C11-245A-4E9F-4592-631222CB6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5650" y="3236147"/>
            <a:ext cx="2123515" cy="652483"/>
          </a:xfrm>
          <a:prstGeom prst="rect">
            <a:avLst/>
          </a:prstGeom>
          <a:noFill/>
          <a:ln w="19050">
            <a:solidFill>
              <a:srgbClr val="9CAAAF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kumimoji="1" lang="en-US" altLang="ko-KR" sz="1000" dirty="0">
              <a:solidFill>
                <a:srgbClr val="000000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cxnSp>
        <p:nvCxnSpPr>
          <p:cNvPr id="111" name="직선 화살표 연결선 110">
            <a:extLst>
              <a:ext uri="{FF2B5EF4-FFF2-40B4-BE49-F238E27FC236}">
                <a16:creationId xmlns:a16="http://schemas.microsoft.com/office/drawing/2014/main" id="{BDDBDFD1-793C-C2F6-E549-C136D43354AF}"/>
              </a:ext>
            </a:extLst>
          </p:cNvPr>
          <p:cNvCxnSpPr>
            <a:stCxn id="92" idx="3"/>
            <a:endCxn id="96" idx="1"/>
          </p:cNvCxnSpPr>
          <p:nvPr/>
        </p:nvCxnSpPr>
        <p:spPr bwMode="auto">
          <a:xfrm flipV="1">
            <a:off x="9628180" y="5413020"/>
            <a:ext cx="721346" cy="101"/>
          </a:xfrm>
          <a:prstGeom prst="straightConnector1">
            <a:avLst/>
          </a:prstGeom>
          <a:noFill/>
          <a:ln w="6350">
            <a:solidFill>
              <a:srgbClr val="A50034"/>
            </a:solidFill>
            <a:round/>
            <a:headEnd/>
            <a:tailEnd type="triangle"/>
          </a:ln>
        </p:spPr>
      </p:cxnSp>
      <p:cxnSp>
        <p:nvCxnSpPr>
          <p:cNvPr id="112" name="꺾인 연결선 52">
            <a:extLst>
              <a:ext uri="{FF2B5EF4-FFF2-40B4-BE49-F238E27FC236}">
                <a16:creationId xmlns:a16="http://schemas.microsoft.com/office/drawing/2014/main" id="{CDD43A44-5065-F392-8FE4-43F6293BDB00}"/>
              </a:ext>
            </a:extLst>
          </p:cNvPr>
          <p:cNvCxnSpPr>
            <a:cxnSpLocks/>
            <a:stCxn id="92" idx="1"/>
            <a:endCxn id="99" idx="0"/>
          </p:cNvCxnSpPr>
          <p:nvPr/>
        </p:nvCxnSpPr>
        <p:spPr bwMode="auto">
          <a:xfrm rot="10800000" flipV="1">
            <a:off x="1599098" y="5413121"/>
            <a:ext cx="6730994" cy="433009"/>
          </a:xfrm>
          <a:prstGeom prst="bentConnector2">
            <a:avLst/>
          </a:prstGeom>
          <a:noFill/>
          <a:ln w="6350">
            <a:solidFill>
              <a:srgbClr val="A50034"/>
            </a:solidFill>
            <a:round/>
            <a:headEnd/>
            <a:tailEnd type="triangle"/>
          </a:ln>
        </p:spPr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5CCC76E5-2B2C-9DE1-7CCF-E9AFE1F5486F}"/>
              </a:ext>
            </a:extLst>
          </p:cNvPr>
          <p:cNvSpPr txBox="1"/>
          <p:nvPr/>
        </p:nvSpPr>
        <p:spPr>
          <a:xfrm>
            <a:off x="5624050" y="6354175"/>
            <a:ext cx="383438" cy="2308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sz="9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직송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9FF188A-89DF-D27B-ABCF-8D37A86B70EB}"/>
              </a:ext>
            </a:extLst>
          </p:cNvPr>
          <p:cNvSpPr txBox="1"/>
          <p:nvPr/>
        </p:nvSpPr>
        <p:spPr>
          <a:xfrm>
            <a:off x="4506246" y="3779241"/>
            <a:ext cx="1380882" cy="27699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CAAAF"/>
                </a:highlight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발주</a:t>
            </a:r>
            <a:r>
              <a:rPr lang="en-US" altLang="ko-K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CAAAF"/>
                </a:highlight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Simulation</a:t>
            </a:r>
            <a:r>
              <a: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CAAAF"/>
                </a:highlight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</a:p>
        </p:txBody>
      </p:sp>
      <p:cxnSp>
        <p:nvCxnSpPr>
          <p:cNvPr id="116" name="직선 화살표 연결선 115">
            <a:extLst>
              <a:ext uri="{FF2B5EF4-FFF2-40B4-BE49-F238E27FC236}">
                <a16:creationId xmlns:a16="http://schemas.microsoft.com/office/drawing/2014/main" id="{A50ABC3C-0A58-B492-A852-90A0AEE6EF8A}"/>
              </a:ext>
            </a:extLst>
          </p:cNvPr>
          <p:cNvCxnSpPr>
            <a:cxnSpLocks/>
            <a:stCxn id="104" idx="3"/>
            <a:endCxn id="106" idx="1"/>
          </p:cNvCxnSpPr>
          <p:nvPr/>
        </p:nvCxnSpPr>
        <p:spPr bwMode="auto">
          <a:xfrm flipV="1">
            <a:off x="6100349" y="3540183"/>
            <a:ext cx="365527" cy="3756"/>
          </a:xfrm>
          <a:prstGeom prst="straightConnector1">
            <a:avLst/>
          </a:prstGeom>
          <a:noFill/>
          <a:ln w="6350">
            <a:solidFill>
              <a:srgbClr val="A50034"/>
            </a:solidFill>
            <a:round/>
            <a:headEnd/>
            <a:tailEnd type="triangle"/>
          </a:ln>
        </p:spPr>
      </p:cxnSp>
      <p:sp>
        <p:nvSpPr>
          <p:cNvPr id="117" name="Rectangle 83">
            <a:extLst>
              <a:ext uri="{FF2B5EF4-FFF2-40B4-BE49-F238E27FC236}">
                <a16:creationId xmlns:a16="http://schemas.microsoft.com/office/drawing/2014/main" id="{B6DDF9FA-6A56-7939-A87D-48F786515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8863" y="4815763"/>
            <a:ext cx="1289376" cy="301667"/>
          </a:xfrm>
          <a:prstGeom prst="rect">
            <a:avLst/>
          </a:prstGeom>
          <a:noFill/>
          <a:ln w="12700">
            <a:solidFill>
              <a:srgbClr val="A50034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0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출하지시</a:t>
            </a:r>
            <a:endParaRPr kumimoji="1" lang="en-US" altLang="ko-KR" sz="1000" dirty="0">
              <a:solidFill>
                <a:srgbClr val="000000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cxnSp>
        <p:nvCxnSpPr>
          <p:cNvPr id="118" name="직선 화살표 연결선 117">
            <a:extLst>
              <a:ext uri="{FF2B5EF4-FFF2-40B4-BE49-F238E27FC236}">
                <a16:creationId xmlns:a16="http://schemas.microsoft.com/office/drawing/2014/main" id="{E36B95A3-CA53-D1C8-B842-9C2A697D8CE9}"/>
              </a:ext>
            </a:extLst>
          </p:cNvPr>
          <p:cNvCxnSpPr>
            <a:cxnSpLocks/>
          </p:cNvCxnSpPr>
          <p:nvPr/>
        </p:nvCxnSpPr>
        <p:spPr bwMode="auto">
          <a:xfrm>
            <a:off x="8973554" y="4670904"/>
            <a:ext cx="0" cy="133600"/>
          </a:xfrm>
          <a:prstGeom prst="straightConnector1">
            <a:avLst/>
          </a:prstGeom>
          <a:noFill/>
          <a:ln w="6350">
            <a:solidFill>
              <a:srgbClr val="A50034"/>
            </a:solidFill>
            <a:round/>
            <a:headEnd/>
            <a:tailEnd type="triangle"/>
          </a:ln>
        </p:spPr>
      </p:cxnSp>
      <p:cxnSp>
        <p:nvCxnSpPr>
          <p:cNvPr id="119" name="직선 화살표 연결선 118">
            <a:extLst>
              <a:ext uri="{FF2B5EF4-FFF2-40B4-BE49-F238E27FC236}">
                <a16:creationId xmlns:a16="http://schemas.microsoft.com/office/drawing/2014/main" id="{9C49D495-F97C-ABFA-191B-F428D78036EC}"/>
              </a:ext>
            </a:extLst>
          </p:cNvPr>
          <p:cNvCxnSpPr>
            <a:cxnSpLocks/>
          </p:cNvCxnSpPr>
          <p:nvPr/>
        </p:nvCxnSpPr>
        <p:spPr bwMode="auto">
          <a:xfrm>
            <a:off x="8973554" y="5117430"/>
            <a:ext cx="0" cy="133600"/>
          </a:xfrm>
          <a:prstGeom prst="straightConnector1">
            <a:avLst/>
          </a:prstGeom>
          <a:noFill/>
          <a:ln w="6350">
            <a:solidFill>
              <a:srgbClr val="A50034"/>
            </a:solidFill>
            <a:round/>
            <a:headEnd/>
            <a:tailEnd type="triangle"/>
          </a:ln>
        </p:spPr>
      </p:cxnSp>
      <p:sp>
        <p:nvSpPr>
          <p:cNvPr id="120" name="다이아몬드 119">
            <a:extLst>
              <a:ext uri="{FF2B5EF4-FFF2-40B4-BE49-F238E27FC236}">
                <a16:creationId xmlns:a16="http://schemas.microsoft.com/office/drawing/2014/main" id="{31549461-47AE-D94F-ACBE-EEA8E7883DF1}"/>
              </a:ext>
            </a:extLst>
          </p:cNvPr>
          <p:cNvSpPr/>
          <p:nvPr/>
        </p:nvSpPr>
        <p:spPr>
          <a:xfrm>
            <a:off x="1078861" y="6363489"/>
            <a:ext cx="1040471" cy="378992"/>
          </a:xfrm>
          <a:prstGeom prst="diamond">
            <a:avLst/>
          </a:prstGeom>
          <a:solidFill>
            <a:srgbClr val="FFFFFF"/>
          </a:solidFill>
          <a:ln w="12700">
            <a:solidFill>
              <a:srgbClr val="A50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0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배송형태</a:t>
            </a:r>
          </a:p>
        </p:txBody>
      </p:sp>
      <p:cxnSp>
        <p:nvCxnSpPr>
          <p:cNvPr id="121" name="직선 화살표 연결선 120">
            <a:extLst>
              <a:ext uri="{FF2B5EF4-FFF2-40B4-BE49-F238E27FC236}">
                <a16:creationId xmlns:a16="http://schemas.microsoft.com/office/drawing/2014/main" id="{1394F582-0F6D-D925-EADB-2CF13F27577B}"/>
              </a:ext>
            </a:extLst>
          </p:cNvPr>
          <p:cNvCxnSpPr>
            <a:cxnSpLocks/>
            <a:stCxn id="99" idx="2"/>
            <a:endCxn id="120" idx="0"/>
          </p:cNvCxnSpPr>
          <p:nvPr/>
        </p:nvCxnSpPr>
        <p:spPr bwMode="auto">
          <a:xfrm>
            <a:off x="1599097" y="6147798"/>
            <a:ext cx="0" cy="215691"/>
          </a:xfrm>
          <a:prstGeom prst="straightConnector1">
            <a:avLst/>
          </a:prstGeom>
          <a:noFill/>
          <a:ln w="6350">
            <a:solidFill>
              <a:srgbClr val="A50034"/>
            </a:solidFill>
            <a:round/>
            <a:headEnd/>
            <a:tailEnd type="triangle"/>
          </a:ln>
        </p:spPr>
      </p:cxnSp>
      <p:cxnSp>
        <p:nvCxnSpPr>
          <p:cNvPr id="122" name="꺾인 연결선 273">
            <a:extLst>
              <a:ext uri="{FF2B5EF4-FFF2-40B4-BE49-F238E27FC236}">
                <a16:creationId xmlns:a16="http://schemas.microsoft.com/office/drawing/2014/main" id="{77C7A39D-BA2B-6F6B-2ADF-BFD8C234C40E}"/>
              </a:ext>
            </a:extLst>
          </p:cNvPr>
          <p:cNvCxnSpPr>
            <a:cxnSpLocks/>
            <a:stCxn id="120" idx="2"/>
            <a:endCxn id="100" idx="2"/>
          </p:cNvCxnSpPr>
          <p:nvPr/>
        </p:nvCxnSpPr>
        <p:spPr bwMode="auto">
          <a:xfrm rot="5400000" flipH="1" flipV="1">
            <a:off x="6278785" y="2022697"/>
            <a:ext cx="40095" cy="9399473"/>
          </a:xfrm>
          <a:prstGeom prst="bentConnector3">
            <a:avLst>
              <a:gd name="adj1" fmla="val -487514"/>
            </a:avLst>
          </a:prstGeom>
          <a:noFill/>
          <a:ln w="6350">
            <a:solidFill>
              <a:srgbClr val="A50034"/>
            </a:solidFill>
            <a:round/>
            <a:headEnd/>
            <a:tailEnd type="triangle"/>
          </a:ln>
        </p:spPr>
      </p:cxnSp>
      <p:cxnSp>
        <p:nvCxnSpPr>
          <p:cNvPr id="123" name="직선 화살표 연결선 122">
            <a:extLst>
              <a:ext uri="{FF2B5EF4-FFF2-40B4-BE49-F238E27FC236}">
                <a16:creationId xmlns:a16="http://schemas.microsoft.com/office/drawing/2014/main" id="{4C02DF9B-DBAD-BA00-532D-062DD1D91F62}"/>
              </a:ext>
            </a:extLst>
          </p:cNvPr>
          <p:cNvCxnSpPr>
            <a:cxnSpLocks/>
            <a:stCxn id="91" idx="1"/>
            <a:endCxn id="99" idx="3"/>
          </p:cNvCxnSpPr>
          <p:nvPr/>
        </p:nvCxnSpPr>
        <p:spPr bwMode="auto">
          <a:xfrm flipH="1">
            <a:off x="2184979" y="5996964"/>
            <a:ext cx="8164547" cy="0"/>
          </a:xfrm>
          <a:prstGeom prst="straightConnector1">
            <a:avLst/>
          </a:prstGeom>
          <a:noFill/>
          <a:ln w="6350">
            <a:solidFill>
              <a:srgbClr val="A50034"/>
            </a:solidFill>
            <a:round/>
            <a:headEnd/>
            <a:tailEnd type="triangle"/>
          </a:ln>
        </p:spPr>
      </p:cxnSp>
      <p:cxnSp>
        <p:nvCxnSpPr>
          <p:cNvPr id="124" name="직선 화살표 연결선 123">
            <a:extLst>
              <a:ext uri="{FF2B5EF4-FFF2-40B4-BE49-F238E27FC236}">
                <a16:creationId xmlns:a16="http://schemas.microsoft.com/office/drawing/2014/main" id="{F4ED4D06-BD67-2C5D-32F6-15B599C5063A}"/>
              </a:ext>
            </a:extLst>
          </p:cNvPr>
          <p:cNvCxnSpPr>
            <a:cxnSpLocks/>
            <a:stCxn id="120" idx="3"/>
            <a:endCxn id="101" idx="1"/>
          </p:cNvCxnSpPr>
          <p:nvPr/>
        </p:nvCxnSpPr>
        <p:spPr bwMode="auto">
          <a:xfrm flipV="1">
            <a:off x="2119332" y="6551552"/>
            <a:ext cx="6210760" cy="1433"/>
          </a:xfrm>
          <a:prstGeom prst="straightConnector1">
            <a:avLst/>
          </a:prstGeom>
          <a:noFill/>
          <a:ln w="6350">
            <a:solidFill>
              <a:srgbClr val="A50034"/>
            </a:solidFill>
            <a:round/>
            <a:headEnd/>
            <a:tailEnd type="triangle"/>
          </a:ln>
        </p:spPr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4EA00EF6-C338-5671-B8AD-FB43E02FEF6B}"/>
              </a:ext>
            </a:extLst>
          </p:cNvPr>
          <p:cNvSpPr txBox="1"/>
          <p:nvPr/>
        </p:nvSpPr>
        <p:spPr>
          <a:xfrm>
            <a:off x="5554223" y="6713204"/>
            <a:ext cx="482824" cy="2308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sz="9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무재고</a:t>
            </a:r>
          </a:p>
        </p:txBody>
      </p:sp>
    </p:spTree>
    <p:extLst>
      <p:ext uri="{BB962C8B-B14F-4D97-AF65-F5344CB8AC3E}">
        <p14:creationId xmlns:p14="http://schemas.microsoft.com/office/powerpoint/2010/main" val="4571146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4FD80-9A24-AE56-4F89-BFFD5B6A6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BE4510BB-3046-8F06-1EF4-679BAA9FEA2E}"/>
              </a:ext>
            </a:extLst>
          </p:cNvPr>
          <p:cNvSpPr/>
          <p:nvPr/>
        </p:nvSpPr>
        <p:spPr>
          <a:xfrm>
            <a:off x="792343" y="1252711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S-MRP </a:t>
            </a: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마스터 관리</a:t>
            </a:r>
          </a:p>
        </p:txBody>
      </p:sp>
      <p:grpSp>
        <p:nvGrpSpPr>
          <p:cNvPr id="3" name="Group 65">
            <a:extLst>
              <a:ext uri="{FF2B5EF4-FFF2-40B4-BE49-F238E27FC236}">
                <a16:creationId xmlns:a16="http://schemas.microsoft.com/office/drawing/2014/main" id="{67841A80-6F4E-2419-CDF3-BA0FAD41D7DD}"/>
              </a:ext>
            </a:extLst>
          </p:cNvPr>
          <p:cNvGrpSpPr/>
          <p:nvPr/>
        </p:nvGrpSpPr>
        <p:grpSpPr>
          <a:xfrm>
            <a:off x="263440" y="1301028"/>
            <a:ext cx="452526" cy="452526"/>
            <a:chOff x="1339673" y="3220738"/>
            <a:chExt cx="746760" cy="746760"/>
          </a:xfrm>
        </p:grpSpPr>
        <p:sp>
          <p:nvSpPr>
            <p:cNvPr id="4" name="Oval 66">
              <a:extLst>
                <a:ext uri="{FF2B5EF4-FFF2-40B4-BE49-F238E27FC236}">
                  <a16:creationId xmlns:a16="http://schemas.microsoft.com/office/drawing/2014/main" id="{BDD9270C-07CA-B298-696B-C6AB08380812}"/>
                </a:ext>
              </a:extLst>
            </p:cNvPr>
            <p:cNvSpPr/>
            <p:nvPr/>
          </p:nvSpPr>
          <p:spPr>
            <a:xfrm>
              <a:off x="1339673" y="3220738"/>
              <a:ext cx="746760" cy="746760"/>
            </a:xfrm>
            <a:prstGeom prst="ellipse">
              <a:avLst/>
            </a:prstGeom>
            <a:solidFill>
              <a:srgbClr val="A50034"/>
            </a:solidFill>
            <a:ln>
              <a:noFill/>
            </a:ln>
            <a:effectLst>
              <a:outerShdw blurRad="342900" dist="292100" dir="5400000" sx="51000" sy="51000" algn="t" rotWithShape="0">
                <a:srgbClr val="BF3651">
                  <a:alpha val="86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pic>
          <p:nvPicPr>
            <p:cNvPr id="5" name="Graphic 67">
              <a:extLst>
                <a:ext uri="{FF2B5EF4-FFF2-40B4-BE49-F238E27FC236}">
                  <a16:creationId xmlns:a16="http://schemas.microsoft.com/office/drawing/2014/main" id="{E0015D61-D0AF-D6B7-D513-27B0DE66F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501639" y="3382704"/>
              <a:ext cx="422828" cy="422828"/>
            </a:xfrm>
            <a:prstGeom prst="rect">
              <a:avLst/>
            </a:prstGeom>
          </p:spPr>
        </p:pic>
      </p:grpSp>
      <p:sp>
        <p:nvSpPr>
          <p:cNvPr id="58" name="Freeform: Shape 20">
            <a:extLst>
              <a:ext uri="{FF2B5EF4-FFF2-40B4-BE49-F238E27FC236}">
                <a16:creationId xmlns:a16="http://schemas.microsoft.com/office/drawing/2014/main" id="{8EDCEA71-261E-9812-EE9C-975502B5268C}"/>
              </a:ext>
            </a:extLst>
          </p:cNvPr>
          <p:cNvSpPr/>
          <p:nvPr/>
        </p:nvSpPr>
        <p:spPr>
          <a:xfrm rot="16200000" flipV="1">
            <a:off x="6045877" y="4211422"/>
            <a:ext cx="1886332" cy="489004"/>
          </a:xfrm>
          <a:custGeom>
            <a:avLst/>
            <a:gdLst>
              <a:gd name="connsiteX0" fmla="*/ 0 w 1787463"/>
              <a:gd name="connsiteY0" fmla="*/ 0 h 345152"/>
              <a:gd name="connsiteX1" fmla="*/ 1787463 w 1787463"/>
              <a:gd name="connsiteY1" fmla="*/ 0 h 345152"/>
              <a:gd name="connsiteX2" fmla="*/ 1635941 w 1787463"/>
              <a:gd name="connsiteY2" fmla="*/ 150737 h 345152"/>
              <a:gd name="connsiteX3" fmla="*/ 1016089 w 1787463"/>
              <a:gd name="connsiteY3" fmla="*/ 150737 h 345152"/>
              <a:gd name="connsiteX4" fmla="*/ 899040 w 1787463"/>
              <a:gd name="connsiteY4" fmla="*/ 329915 h 345152"/>
              <a:gd name="connsiteX5" fmla="*/ 842677 w 1787463"/>
              <a:gd name="connsiteY5" fmla="*/ 329915 h 345152"/>
              <a:gd name="connsiteX6" fmla="*/ 725628 w 1787463"/>
              <a:gd name="connsiteY6" fmla="*/ 150737 h 345152"/>
              <a:gd name="connsiteX7" fmla="*/ 151653 w 1787463"/>
              <a:gd name="connsiteY7" fmla="*/ 150737 h 345152"/>
              <a:gd name="connsiteX8" fmla="*/ 151522 w 1787463"/>
              <a:gd name="connsiteY8" fmla="*/ 150737 h 345152"/>
              <a:gd name="connsiteX9" fmla="*/ 0 w 1787463"/>
              <a:gd name="connsiteY9" fmla="*/ 0 h 34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7463" h="345152">
                <a:moveTo>
                  <a:pt x="0" y="0"/>
                </a:moveTo>
                <a:lnTo>
                  <a:pt x="1787463" y="0"/>
                </a:lnTo>
                <a:cubicBezTo>
                  <a:pt x="1787071" y="83364"/>
                  <a:pt x="1719435" y="150737"/>
                  <a:pt x="1635941" y="150737"/>
                </a:cubicBezTo>
                <a:lnTo>
                  <a:pt x="1016089" y="150737"/>
                </a:lnTo>
                <a:lnTo>
                  <a:pt x="899040" y="329915"/>
                </a:lnTo>
                <a:cubicBezTo>
                  <a:pt x="885670" y="350232"/>
                  <a:pt x="855917" y="350232"/>
                  <a:pt x="842677" y="329915"/>
                </a:cubicBezTo>
                <a:lnTo>
                  <a:pt x="725628" y="150737"/>
                </a:lnTo>
                <a:lnTo>
                  <a:pt x="151653" y="150737"/>
                </a:lnTo>
                <a:lnTo>
                  <a:pt x="151522" y="150737"/>
                </a:lnTo>
                <a:cubicBezTo>
                  <a:pt x="68159" y="150737"/>
                  <a:pt x="524" y="83364"/>
                  <a:pt x="0" y="0"/>
                </a:cubicBezTo>
                <a:close/>
              </a:path>
            </a:pathLst>
          </a:custGeom>
          <a:solidFill>
            <a:srgbClr val="A5003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9" name="Rectangle: Rounded Corners 7">
            <a:extLst>
              <a:ext uri="{FF2B5EF4-FFF2-40B4-BE49-F238E27FC236}">
                <a16:creationId xmlns:a16="http://schemas.microsoft.com/office/drawing/2014/main" id="{358BEE0D-808C-C293-4AC2-7A191C2832F3}"/>
              </a:ext>
            </a:extLst>
          </p:cNvPr>
          <p:cNvSpPr/>
          <p:nvPr/>
        </p:nvSpPr>
        <p:spPr>
          <a:xfrm rot="16200000">
            <a:off x="6044739" y="2945517"/>
            <a:ext cx="5478626" cy="3324396"/>
          </a:xfrm>
          <a:prstGeom prst="roundRect">
            <a:avLst>
              <a:gd name="adj" fmla="val 6782"/>
            </a:avLst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lt1"/>
              </a:solidFill>
            </a:endParaRPr>
          </a:p>
        </p:txBody>
      </p:sp>
      <p:sp>
        <p:nvSpPr>
          <p:cNvPr id="60" name="Rectangle: Rounded Corners 74">
            <a:extLst>
              <a:ext uri="{FF2B5EF4-FFF2-40B4-BE49-F238E27FC236}">
                <a16:creationId xmlns:a16="http://schemas.microsoft.com/office/drawing/2014/main" id="{AF6B1A3C-7E87-2443-E7DE-1E066EA797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06" y="1829465"/>
            <a:ext cx="6006044" cy="5517563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rgbClr val="FDEAEC"/>
                </a:gs>
                <a:gs pos="100000">
                  <a:srgbClr val="EE3042"/>
                </a:gs>
              </a:gsLst>
              <a:lin ang="16200000" scaled="1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61" name="사각형: 둥근 모서리 60">
            <a:extLst>
              <a:ext uri="{FF2B5EF4-FFF2-40B4-BE49-F238E27FC236}">
                <a16:creationId xmlns:a16="http://schemas.microsoft.com/office/drawing/2014/main" id="{5978E6D2-7241-DAA6-ACB0-840C5CB730CF}"/>
              </a:ext>
            </a:extLst>
          </p:cNvPr>
          <p:cNvSpPr/>
          <p:nvPr/>
        </p:nvSpPr>
        <p:spPr>
          <a:xfrm>
            <a:off x="1857870" y="1913692"/>
            <a:ext cx="4942980" cy="3709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     재고관리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</a:t>
            </a:r>
            <a:r>
              <a:rPr lang="en-US" altLang="ko-KR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S-MRP 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마스터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S-MRP</a:t>
            </a:r>
            <a:r>
              <a:rPr lang="ko-KR" altLang="en-US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정보조회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-</a:t>
            </a:r>
            <a:r>
              <a:rPr lang="ko-KR" altLang="en-US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변경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/</a:t>
            </a:r>
            <a:r>
              <a:rPr lang="ko-KR" altLang="en-US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삭제 요청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(1)</a:t>
            </a:r>
            <a:endParaRPr lang="ko-KR" altLang="en-US" sz="1000" b="1" dirty="0">
              <a:solidFill>
                <a:srgbClr val="EE3042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2" name="사각형: 둥근 모서리 61">
            <a:extLst>
              <a:ext uri="{FF2B5EF4-FFF2-40B4-BE49-F238E27FC236}">
                <a16:creationId xmlns:a16="http://schemas.microsoft.com/office/drawing/2014/main" id="{94AEE221-8EC2-582B-DBCF-E5922BFE4562}"/>
              </a:ext>
            </a:extLst>
          </p:cNvPr>
          <p:cNvSpPr/>
          <p:nvPr/>
        </p:nvSpPr>
        <p:spPr>
          <a:xfrm>
            <a:off x="940598" y="1919172"/>
            <a:ext cx="1101681" cy="377531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99" rtlCol="0" anchor="ctr"/>
          <a:lstStyle/>
          <a:p>
            <a:pPr defTabSz="493467"/>
            <a:r>
              <a:rPr lang="en-US" altLang="ko-KR" sz="1400" b="1" spc="-54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S-MRO</a:t>
            </a:r>
            <a:endParaRPr lang="ko-KR" altLang="en-US" sz="1400" b="1" spc="-54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62F5FDA-15A5-4E60-332B-3BA2721F1C9A}"/>
              </a:ext>
            </a:extLst>
          </p:cNvPr>
          <p:cNvSpPr txBox="1"/>
          <p:nvPr/>
        </p:nvSpPr>
        <p:spPr>
          <a:xfrm>
            <a:off x="7209660" y="2126987"/>
            <a:ext cx="3150076" cy="2477601"/>
          </a:xfrm>
          <a:prstGeom prst="rect">
            <a:avLst/>
          </a:prstGeom>
          <a:noFill/>
        </p:spPr>
        <p:txBody>
          <a:bodyPr wrap="square" lIns="108000" r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변경</a:t>
            </a:r>
            <a: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삭제 요청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담당자 권한으로 등록된 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S-MRP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마스터를      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</a:t>
            </a:r>
          </a:p>
          <a:p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  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변경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/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삭제 요청할 수 있음</a:t>
            </a:r>
            <a:endParaRPr lang="en-US" altLang="ko-KR" sz="1100" dirty="0">
              <a:latin typeface="Pretendard Light" panose="02000403000000020004" pitchFamily="2" charset="-127"/>
              <a:ea typeface="Pretendard Light" panose="02000403000000020004" pitchFamily="2" charset="-127"/>
              <a:cs typeface="Pretendard Light" panose="02000403000000020004" pitchFamily="2" charset="-127"/>
            </a:endParaRPr>
          </a:p>
          <a:p>
            <a:endParaRPr lang="en-US" altLang="ko-KR" sz="1100" dirty="0">
              <a:latin typeface="Pretendard Light" panose="02000403000000020004" pitchFamily="2" charset="-127"/>
              <a:ea typeface="Pretendard Light" panose="02000403000000020004" pitchFamily="2" charset="-127"/>
              <a:cs typeface="Pretendard Light" panose="02000403000000020004" pitchFamily="2" charset="-127"/>
            </a:endParaRPr>
          </a:p>
          <a:p>
            <a:endParaRPr lang="en-US" altLang="ko-KR" sz="1100" dirty="0">
              <a:latin typeface="Pretendard Light" panose="02000403000000020004" pitchFamily="2" charset="-127"/>
              <a:ea typeface="Pretendard Light" panose="02000403000000020004" pitchFamily="2" charset="-127"/>
              <a:cs typeface="Pretendard Light" panose="02000403000000020004" pitchFamily="2" charset="-127"/>
            </a:endParaRPr>
          </a:p>
          <a:p>
            <a:endParaRPr lang="en-US" altLang="ko-KR" sz="1100" dirty="0">
              <a:latin typeface="Pretendard Light" panose="02000403000000020004" pitchFamily="2" charset="-127"/>
              <a:ea typeface="Pretendard Light" panose="02000403000000020004" pitchFamily="2" charset="-127"/>
              <a:cs typeface="Pretendard Light" panose="02000403000000020004" pitchFamily="2" charset="-127"/>
            </a:endParaRPr>
          </a:p>
          <a:p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※ S-MRP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마스터 관리 누수</a:t>
            </a:r>
            <a:endParaRPr lang="en-US" altLang="ko-KR" sz="1100" dirty="0">
              <a:latin typeface="Pretendard Light" panose="02000403000000020004" pitchFamily="2" charset="-127"/>
              <a:ea typeface="Pretendard Light" panose="02000403000000020004" pitchFamily="2" charset="-127"/>
              <a:cs typeface="Pretendard Light" panose="02000403000000020004" pitchFamily="2" charset="-127"/>
            </a:endParaRPr>
          </a:p>
          <a:p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 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삭제 미반영시 구매담당자 보충발주 진행</a:t>
            </a:r>
            <a:endParaRPr lang="en-US" altLang="ko-KR" sz="1100" dirty="0">
              <a:latin typeface="Pretendard Light" panose="02000403000000020004" pitchFamily="2" charset="-127"/>
              <a:ea typeface="Pretendard Light" panose="02000403000000020004" pitchFamily="2" charset="-127"/>
              <a:cs typeface="Pretendard Light" panose="02000403000000020004" pitchFamily="2" charset="-127"/>
            </a:endParaRPr>
          </a:p>
          <a:p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 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및 삭제 여부 추가 확인 필요   </a:t>
            </a:r>
            <a:endParaRPr lang="en-US" altLang="ko-KR" sz="1100" dirty="0">
              <a:latin typeface="Pretendard Light" panose="02000403000000020004" pitchFamily="2" charset="-127"/>
              <a:ea typeface="Pretendard Light" panose="02000403000000020004" pitchFamily="2" charset="-127"/>
              <a:cs typeface="Pretendard Light" panose="02000403000000020004" pitchFamily="2" charset="-127"/>
            </a:endParaRPr>
          </a:p>
          <a:p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 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삭제 대상의 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SO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배송형태 수동 변경의 추가</a:t>
            </a:r>
            <a:endParaRPr lang="en-US" altLang="ko-KR" sz="1100" dirty="0">
              <a:latin typeface="Pretendard Light" panose="02000403000000020004" pitchFamily="2" charset="-127"/>
              <a:ea typeface="Pretendard Light" panose="02000403000000020004" pitchFamily="2" charset="-127"/>
              <a:cs typeface="Pretendard Light" panose="02000403000000020004" pitchFamily="2" charset="-127"/>
            </a:endParaRPr>
          </a:p>
          <a:p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 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업무 발생하며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,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협력사 접수 지연으로 고객</a:t>
            </a:r>
            <a:endParaRPr lang="en-US" altLang="ko-KR" sz="1100" dirty="0">
              <a:latin typeface="Pretendard Light" panose="02000403000000020004" pitchFamily="2" charset="-127"/>
              <a:ea typeface="Pretendard Light" panose="02000403000000020004" pitchFamily="2" charset="-127"/>
              <a:cs typeface="Pretendard Light" panose="02000403000000020004" pitchFamily="2" charset="-127"/>
            </a:endParaRPr>
          </a:p>
          <a:p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 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납기 지연 발생</a:t>
            </a:r>
            <a:endParaRPr lang="en-US" altLang="ko-KR" sz="1100" dirty="0">
              <a:latin typeface="Pretendard Light" panose="02000403000000020004" pitchFamily="2" charset="-127"/>
              <a:ea typeface="Pretendard Light" panose="02000403000000020004" pitchFamily="2" charset="-127"/>
              <a:cs typeface="Pretendard Light" panose="02000403000000020004" pitchFamily="2" charset="-127"/>
            </a:endParaRPr>
          </a:p>
          <a:p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 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마스터 정보 및 재고관리 상태 최신화로</a:t>
            </a:r>
            <a:endParaRPr lang="en-US" altLang="ko-KR" sz="1100" dirty="0">
              <a:latin typeface="Pretendard Light" panose="02000403000000020004" pitchFamily="2" charset="-127"/>
              <a:ea typeface="Pretendard Light" panose="02000403000000020004" pitchFamily="2" charset="-127"/>
              <a:cs typeface="Pretendard Light" panose="02000403000000020004" pitchFamily="2" charset="-127"/>
            </a:endParaRPr>
          </a:p>
          <a:p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담당자 업무 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loss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축소 및 납기 준수 향상  </a:t>
            </a:r>
            <a:endParaRPr lang="en-US" altLang="ko-KR" sz="1100" dirty="0">
              <a:latin typeface="Pretendard Light" panose="02000403000000020004" pitchFamily="2" charset="-127"/>
              <a:ea typeface="Pretendard Light" panose="02000403000000020004" pitchFamily="2" charset="-127"/>
              <a:cs typeface="Pretendard Light" panose="02000403000000020004" pitchFamily="2" charset="-127"/>
            </a:endParaRPr>
          </a:p>
        </p:txBody>
      </p:sp>
      <p:pic>
        <p:nvPicPr>
          <p:cNvPr id="11" name="그림 10" descr="텍스트, 스크린샷, 번호, 도표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7661C217-5EF1-33E6-6B0E-07F8E0BB9FC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15" y="2542179"/>
            <a:ext cx="5620636" cy="3454584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1A258759-79AD-5956-D886-2AEC75DDA3AD}"/>
              </a:ext>
            </a:extLst>
          </p:cNvPr>
          <p:cNvSpPr/>
          <p:nvPr/>
        </p:nvSpPr>
        <p:spPr>
          <a:xfrm>
            <a:off x="2662749" y="4731395"/>
            <a:ext cx="760936" cy="457293"/>
          </a:xfrm>
          <a:prstGeom prst="rect">
            <a:avLst/>
          </a:prstGeom>
          <a:noFill/>
          <a:ln w="28575">
            <a:solidFill>
              <a:srgbClr val="A50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7178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192FE-4A88-656A-BE4D-1E249B1A8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396B6FD-91B4-438C-DFA5-8F6619AA4E48}"/>
              </a:ext>
            </a:extLst>
          </p:cNvPr>
          <p:cNvSpPr/>
          <p:nvPr/>
        </p:nvSpPr>
        <p:spPr>
          <a:xfrm>
            <a:off x="792343" y="1252711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S-MRP </a:t>
            </a: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마스터 관리</a:t>
            </a:r>
          </a:p>
        </p:txBody>
      </p:sp>
      <p:grpSp>
        <p:nvGrpSpPr>
          <p:cNvPr id="3" name="Group 65">
            <a:extLst>
              <a:ext uri="{FF2B5EF4-FFF2-40B4-BE49-F238E27FC236}">
                <a16:creationId xmlns:a16="http://schemas.microsoft.com/office/drawing/2014/main" id="{83F17339-A9E6-600F-9167-E669FB9D6206}"/>
              </a:ext>
            </a:extLst>
          </p:cNvPr>
          <p:cNvGrpSpPr/>
          <p:nvPr/>
        </p:nvGrpSpPr>
        <p:grpSpPr>
          <a:xfrm>
            <a:off x="263440" y="1301028"/>
            <a:ext cx="452526" cy="452526"/>
            <a:chOff x="1339673" y="3220738"/>
            <a:chExt cx="746760" cy="746760"/>
          </a:xfrm>
        </p:grpSpPr>
        <p:sp>
          <p:nvSpPr>
            <p:cNvPr id="4" name="Oval 66">
              <a:extLst>
                <a:ext uri="{FF2B5EF4-FFF2-40B4-BE49-F238E27FC236}">
                  <a16:creationId xmlns:a16="http://schemas.microsoft.com/office/drawing/2014/main" id="{81D8EB54-709F-AD88-6348-617634E0CE95}"/>
                </a:ext>
              </a:extLst>
            </p:cNvPr>
            <p:cNvSpPr/>
            <p:nvPr/>
          </p:nvSpPr>
          <p:spPr>
            <a:xfrm>
              <a:off x="1339673" y="3220738"/>
              <a:ext cx="746760" cy="746760"/>
            </a:xfrm>
            <a:prstGeom prst="ellipse">
              <a:avLst/>
            </a:prstGeom>
            <a:solidFill>
              <a:srgbClr val="A50034"/>
            </a:solidFill>
            <a:ln>
              <a:noFill/>
            </a:ln>
            <a:effectLst>
              <a:outerShdw blurRad="342900" dist="292100" dir="5400000" sx="51000" sy="51000" algn="t" rotWithShape="0">
                <a:srgbClr val="BF3651">
                  <a:alpha val="86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pic>
          <p:nvPicPr>
            <p:cNvPr id="5" name="Graphic 67">
              <a:extLst>
                <a:ext uri="{FF2B5EF4-FFF2-40B4-BE49-F238E27FC236}">
                  <a16:creationId xmlns:a16="http://schemas.microsoft.com/office/drawing/2014/main" id="{D2A86656-2E60-44D7-4B3B-4F9CABB88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501639" y="3382704"/>
              <a:ext cx="422828" cy="422828"/>
            </a:xfrm>
            <a:prstGeom prst="rect">
              <a:avLst/>
            </a:prstGeom>
          </p:spPr>
        </p:pic>
      </p:grpSp>
      <p:sp>
        <p:nvSpPr>
          <p:cNvPr id="58" name="Freeform: Shape 20">
            <a:extLst>
              <a:ext uri="{FF2B5EF4-FFF2-40B4-BE49-F238E27FC236}">
                <a16:creationId xmlns:a16="http://schemas.microsoft.com/office/drawing/2014/main" id="{B574C695-5BDA-CDCC-A30C-D054DBD72856}"/>
              </a:ext>
            </a:extLst>
          </p:cNvPr>
          <p:cNvSpPr/>
          <p:nvPr/>
        </p:nvSpPr>
        <p:spPr>
          <a:xfrm rot="16200000" flipV="1">
            <a:off x="6045877" y="4211422"/>
            <a:ext cx="1886332" cy="489004"/>
          </a:xfrm>
          <a:custGeom>
            <a:avLst/>
            <a:gdLst>
              <a:gd name="connsiteX0" fmla="*/ 0 w 1787463"/>
              <a:gd name="connsiteY0" fmla="*/ 0 h 345152"/>
              <a:gd name="connsiteX1" fmla="*/ 1787463 w 1787463"/>
              <a:gd name="connsiteY1" fmla="*/ 0 h 345152"/>
              <a:gd name="connsiteX2" fmla="*/ 1635941 w 1787463"/>
              <a:gd name="connsiteY2" fmla="*/ 150737 h 345152"/>
              <a:gd name="connsiteX3" fmla="*/ 1016089 w 1787463"/>
              <a:gd name="connsiteY3" fmla="*/ 150737 h 345152"/>
              <a:gd name="connsiteX4" fmla="*/ 899040 w 1787463"/>
              <a:gd name="connsiteY4" fmla="*/ 329915 h 345152"/>
              <a:gd name="connsiteX5" fmla="*/ 842677 w 1787463"/>
              <a:gd name="connsiteY5" fmla="*/ 329915 h 345152"/>
              <a:gd name="connsiteX6" fmla="*/ 725628 w 1787463"/>
              <a:gd name="connsiteY6" fmla="*/ 150737 h 345152"/>
              <a:gd name="connsiteX7" fmla="*/ 151653 w 1787463"/>
              <a:gd name="connsiteY7" fmla="*/ 150737 h 345152"/>
              <a:gd name="connsiteX8" fmla="*/ 151522 w 1787463"/>
              <a:gd name="connsiteY8" fmla="*/ 150737 h 345152"/>
              <a:gd name="connsiteX9" fmla="*/ 0 w 1787463"/>
              <a:gd name="connsiteY9" fmla="*/ 0 h 34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7463" h="345152">
                <a:moveTo>
                  <a:pt x="0" y="0"/>
                </a:moveTo>
                <a:lnTo>
                  <a:pt x="1787463" y="0"/>
                </a:lnTo>
                <a:cubicBezTo>
                  <a:pt x="1787071" y="83364"/>
                  <a:pt x="1719435" y="150737"/>
                  <a:pt x="1635941" y="150737"/>
                </a:cubicBezTo>
                <a:lnTo>
                  <a:pt x="1016089" y="150737"/>
                </a:lnTo>
                <a:lnTo>
                  <a:pt x="899040" y="329915"/>
                </a:lnTo>
                <a:cubicBezTo>
                  <a:pt x="885670" y="350232"/>
                  <a:pt x="855917" y="350232"/>
                  <a:pt x="842677" y="329915"/>
                </a:cubicBezTo>
                <a:lnTo>
                  <a:pt x="725628" y="150737"/>
                </a:lnTo>
                <a:lnTo>
                  <a:pt x="151653" y="150737"/>
                </a:lnTo>
                <a:lnTo>
                  <a:pt x="151522" y="150737"/>
                </a:lnTo>
                <a:cubicBezTo>
                  <a:pt x="68159" y="150737"/>
                  <a:pt x="524" y="83364"/>
                  <a:pt x="0" y="0"/>
                </a:cubicBezTo>
                <a:close/>
              </a:path>
            </a:pathLst>
          </a:custGeom>
          <a:solidFill>
            <a:srgbClr val="A5003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9" name="Rectangle: Rounded Corners 7">
            <a:extLst>
              <a:ext uri="{FF2B5EF4-FFF2-40B4-BE49-F238E27FC236}">
                <a16:creationId xmlns:a16="http://schemas.microsoft.com/office/drawing/2014/main" id="{306EB638-2F05-E208-1CBC-219F300C8259}"/>
              </a:ext>
            </a:extLst>
          </p:cNvPr>
          <p:cNvSpPr/>
          <p:nvPr/>
        </p:nvSpPr>
        <p:spPr>
          <a:xfrm rot="16200000">
            <a:off x="6044739" y="2945517"/>
            <a:ext cx="5478626" cy="3324396"/>
          </a:xfrm>
          <a:prstGeom prst="roundRect">
            <a:avLst>
              <a:gd name="adj" fmla="val 6782"/>
            </a:avLst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lt1"/>
              </a:solidFill>
            </a:endParaRPr>
          </a:p>
        </p:txBody>
      </p:sp>
      <p:sp>
        <p:nvSpPr>
          <p:cNvPr id="60" name="Rectangle: Rounded Corners 74">
            <a:extLst>
              <a:ext uri="{FF2B5EF4-FFF2-40B4-BE49-F238E27FC236}">
                <a16:creationId xmlns:a16="http://schemas.microsoft.com/office/drawing/2014/main" id="{B4BB4A82-84F0-38D3-5AEF-453C13F7ED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06" y="1829465"/>
            <a:ext cx="6006044" cy="5517563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rgbClr val="FDEAEC"/>
                </a:gs>
                <a:gs pos="100000">
                  <a:srgbClr val="EE3042"/>
                </a:gs>
              </a:gsLst>
              <a:lin ang="16200000" scaled="1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61" name="사각형: 둥근 모서리 60">
            <a:extLst>
              <a:ext uri="{FF2B5EF4-FFF2-40B4-BE49-F238E27FC236}">
                <a16:creationId xmlns:a16="http://schemas.microsoft.com/office/drawing/2014/main" id="{ECCF6AAC-3A60-D19D-C9D2-20A390361BAB}"/>
              </a:ext>
            </a:extLst>
          </p:cNvPr>
          <p:cNvSpPr/>
          <p:nvPr/>
        </p:nvSpPr>
        <p:spPr>
          <a:xfrm>
            <a:off x="1857870" y="1913692"/>
            <a:ext cx="4942980" cy="3709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     재고관리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</a:t>
            </a:r>
            <a:r>
              <a:rPr lang="en-US" altLang="ko-KR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S-MRP 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마스터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S-MRP</a:t>
            </a:r>
            <a:r>
              <a:rPr lang="ko-KR" altLang="en-US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요청접수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: </a:t>
            </a:r>
            <a:r>
              <a:rPr lang="ko-KR" altLang="en-US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변경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/</a:t>
            </a:r>
            <a:r>
              <a:rPr lang="ko-KR" altLang="en-US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삭제 요청 처리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(2)</a:t>
            </a:r>
            <a:endParaRPr lang="ko-KR" altLang="en-US" sz="1000" b="1" dirty="0">
              <a:solidFill>
                <a:srgbClr val="EE3042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2" name="사각형: 둥근 모서리 61">
            <a:extLst>
              <a:ext uri="{FF2B5EF4-FFF2-40B4-BE49-F238E27FC236}">
                <a16:creationId xmlns:a16="http://schemas.microsoft.com/office/drawing/2014/main" id="{3E5F7EE6-7197-D6B2-2F82-47CB3DFDA915}"/>
              </a:ext>
            </a:extLst>
          </p:cNvPr>
          <p:cNvSpPr/>
          <p:nvPr/>
        </p:nvSpPr>
        <p:spPr>
          <a:xfrm>
            <a:off x="940598" y="1919172"/>
            <a:ext cx="1101681" cy="377531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99" rtlCol="0" anchor="ctr"/>
          <a:lstStyle/>
          <a:p>
            <a:pPr defTabSz="493467"/>
            <a:r>
              <a:rPr lang="en-US" altLang="ko-KR" sz="1400" b="1" spc="-54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S-MRO</a:t>
            </a:r>
            <a:endParaRPr lang="ko-KR" altLang="en-US" sz="1400" b="1" spc="-54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D9A67BF-F041-1C80-7FA3-E1709C92116B}"/>
              </a:ext>
            </a:extLst>
          </p:cNvPr>
          <p:cNvSpPr txBox="1"/>
          <p:nvPr/>
        </p:nvSpPr>
        <p:spPr>
          <a:xfrm>
            <a:off x="7209660" y="2126987"/>
            <a:ext cx="3150076" cy="969496"/>
          </a:xfrm>
          <a:prstGeom prst="rect">
            <a:avLst/>
          </a:prstGeom>
          <a:noFill/>
        </p:spPr>
        <p:txBody>
          <a:bodyPr wrap="square" lIns="108000" r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변경</a:t>
            </a:r>
            <a: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삭제 </a:t>
            </a:r>
            <a:r>
              <a:rPr lang="ko-KR" altLang="en-US" sz="12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요청건</a:t>
            </a: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조회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구매담당자 변경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/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삭제 </a:t>
            </a:r>
            <a:r>
              <a:rPr lang="ko-KR" altLang="en-US" sz="1100" dirty="0" err="1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요청건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조회</a:t>
            </a:r>
            <a:endParaRPr lang="en-US" altLang="ko-KR" sz="1100" dirty="0">
              <a:latin typeface="Pretendard Light" panose="02000403000000020004" pitchFamily="2" charset="-127"/>
              <a:ea typeface="Pretendard Light" panose="02000403000000020004" pitchFamily="2" charset="-127"/>
              <a:cs typeface="Pretendard Light" panose="02000403000000020004" pitchFamily="2" charset="-127"/>
            </a:endParaRPr>
          </a:p>
          <a:p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 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변경내용 및 삭제 사유 기재하여 결재 요청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※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결재 후 반영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pic>
        <p:nvPicPr>
          <p:cNvPr id="7" name="그림 6" descr="텍스트, 스크린샷, 번호, 폰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2BF8C1C1-0703-0A87-67AD-BFF13C70CC3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84" y="2611735"/>
            <a:ext cx="5402779" cy="4299428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DF9009C6-BC96-BFD9-3F01-654F41A6D299}"/>
              </a:ext>
            </a:extLst>
          </p:cNvPr>
          <p:cNvSpPr/>
          <p:nvPr/>
        </p:nvSpPr>
        <p:spPr>
          <a:xfrm>
            <a:off x="1110970" y="2850818"/>
            <a:ext cx="5388766" cy="1221452"/>
          </a:xfrm>
          <a:prstGeom prst="rect">
            <a:avLst/>
          </a:prstGeom>
          <a:noFill/>
          <a:ln w="28575">
            <a:solidFill>
              <a:srgbClr val="A50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483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1385A-E218-3C2E-2414-871473A37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C0F8F3E6-2921-25FC-3101-1969EC474038}"/>
              </a:ext>
            </a:extLst>
          </p:cNvPr>
          <p:cNvSpPr/>
          <p:nvPr/>
        </p:nvSpPr>
        <p:spPr>
          <a:xfrm>
            <a:off x="792343" y="1252711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보충발주 시뮬레이션 관리</a:t>
            </a:r>
          </a:p>
        </p:txBody>
      </p:sp>
      <p:grpSp>
        <p:nvGrpSpPr>
          <p:cNvPr id="3" name="Group 65">
            <a:extLst>
              <a:ext uri="{FF2B5EF4-FFF2-40B4-BE49-F238E27FC236}">
                <a16:creationId xmlns:a16="http://schemas.microsoft.com/office/drawing/2014/main" id="{46935440-D61E-3B85-1736-A73C0ABE9B06}"/>
              </a:ext>
            </a:extLst>
          </p:cNvPr>
          <p:cNvGrpSpPr/>
          <p:nvPr/>
        </p:nvGrpSpPr>
        <p:grpSpPr>
          <a:xfrm>
            <a:off x="263440" y="1301028"/>
            <a:ext cx="452526" cy="452526"/>
            <a:chOff x="1339673" y="3220738"/>
            <a:chExt cx="746760" cy="746760"/>
          </a:xfrm>
        </p:grpSpPr>
        <p:sp>
          <p:nvSpPr>
            <p:cNvPr id="4" name="Oval 66">
              <a:extLst>
                <a:ext uri="{FF2B5EF4-FFF2-40B4-BE49-F238E27FC236}">
                  <a16:creationId xmlns:a16="http://schemas.microsoft.com/office/drawing/2014/main" id="{3705D9C6-B1A1-032E-6F10-40402E48557E}"/>
                </a:ext>
              </a:extLst>
            </p:cNvPr>
            <p:cNvSpPr/>
            <p:nvPr/>
          </p:nvSpPr>
          <p:spPr>
            <a:xfrm>
              <a:off x="1339673" y="3220738"/>
              <a:ext cx="746760" cy="746760"/>
            </a:xfrm>
            <a:prstGeom prst="ellipse">
              <a:avLst/>
            </a:prstGeom>
            <a:solidFill>
              <a:srgbClr val="A50034"/>
            </a:solidFill>
            <a:ln>
              <a:noFill/>
            </a:ln>
            <a:effectLst>
              <a:outerShdw blurRad="342900" dist="292100" dir="5400000" sx="51000" sy="51000" algn="t" rotWithShape="0">
                <a:srgbClr val="BF3651">
                  <a:alpha val="86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pic>
          <p:nvPicPr>
            <p:cNvPr id="5" name="Graphic 67">
              <a:extLst>
                <a:ext uri="{FF2B5EF4-FFF2-40B4-BE49-F238E27FC236}">
                  <a16:creationId xmlns:a16="http://schemas.microsoft.com/office/drawing/2014/main" id="{79B14CB7-78A1-1736-8CCF-53E80D06E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501639" y="3382704"/>
              <a:ext cx="422828" cy="422828"/>
            </a:xfrm>
            <a:prstGeom prst="rect">
              <a:avLst/>
            </a:prstGeom>
          </p:spPr>
        </p:pic>
      </p:grpSp>
      <p:sp>
        <p:nvSpPr>
          <p:cNvPr id="58" name="Freeform: Shape 20">
            <a:extLst>
              <a:ext uri="{FF2B5EF4-FFF2-40B4-BE49-F238E27FC236}">
                <a16:creationId xmlns:a16="http://schemas.microsoft.com/office/drawing/2014/main" id="{9DAD0A47-D1E7-4E30-5D71-6B27C3811D24}"/>
              </a:ext>
            </a:extLst>
          </p:cNvPr>
          <p:cNvSpPr/>
          <p:nvPr/>
        </p:nvSpPr>
        <p:spPr>
          <a:xfrm rot="16200000" flipV="1">
            <a:off x="6045877" y="4211422"/>
            <a:ext cx="1886332" cy="489004"/>
          </a:xfrm>
          <a:custGeom>
            <a:avLst/>
            <a:gdLst>
              <a:gd name="connsiteX0" fmla="*/ 0 w 1787463"/>
              <a:gd name="connsiteY0" fmla="*/ 0 h 345152"/>
              <a:gd name="connsiteX1" fmla="*/ 1787463 w 1787463"/>
              <a:gd name="connsiteY1" fmla="*/ 0 h 345152"/>
              <a:gd name="connsiteX2" fmla="*/ 1635941 w 1787463"/>
              <a:gd name="connsiteY2" fmla="*/ 150737 h 345152"/>
              <a:gd name="connsiteX3" fmla="*/ 1016089 w 1787463"/>
              <a:gd name="connsiteY3" fmla="*/ 150737 h 345152"/>
              <a:gd name="connsiteX4" fmla="*/ 899040 w 1787463"/>
              <a:gd name="connsiteY4" fmla="*/ 329915 h 345152"/>
              <a:gd name="connsiteX5" fmla="*/ 842677 w 1787463"/>
              <a:gd name="connsiteY5" fmla="*/ 329915 h 345152"/>
              <a:gd name="connsiteX6" fmla="*/ 725628 w 1787463"/>
              <a:gd name="connsiteY6" fmla="*/ 150737 h 345152"/>
              <a:gd name="connsiteX7" fmla="*/ 151653 w 1787463"/>
              <a:gd name="connsiteY7" fmla="*/ 150737 h 345152"/>
              <a:gd name="connsiteX8" fmla="*/ 151522 w 1787463"/>
              <a:gd name="connsiteY8" fmla="*/ 150737 h 345152"/>
              <a:gd name="connsiteX9" fmla="*/ 0 w 1787463"/>
              <a:gd name="connsiteY9" fmla="*/ 0 h 34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7463" h="345152">
                <a:moveTo>
                  <a:pt x="0" y="0"/>
                </a:moveTo>
                <a:lnTo>
                  <a:pt x="1787463" y="0"/>
                </a:lnTo>
                <a:cubicBezTo>
                  <a:pt x="1787071" y="83364"/>
                  <a:pt x="1719435" y="150737"/>
                  <a:pt x="1635941" y="150737"/>
                </a:cubicBezTo>
                <a:lnTo>
                  <a:pt x="1016089" y="150737"/>
                </a:lnTo>
                <a:lnTo>
                  <a:pt x="899040" y="329915"/>
                </a:lnTo>
                <a:cubicBezTo>
                  <a:pt x="885670" y="350232"/>
                  <a:pt x="855917" y="350232"/>
                  <a:pt x="842677" y="329915"/>
                </a:cubicBezTo>
                <a:lnTo>
                  <a:pt x="725628" y="150737"/>
                </a:lnTo>
                <a:lnTo>
                  <a:pt x="151653" y="150737"/>
                </a:lnTo>
                <a:lnTo>
                  <a:pt x="151522" y="150737"/>
                </a:lnTo>
                <a:cubicBezTo>
                  <a:pt x="68159" y="150737"/>
                  <a:pt x="524" y="83364"/>
                  <a:pt x="0" y="0"/>
                </a:cubicBezTo>
                <a:close/>
              </a:path>
            </a:pathLst>
          </a:custGeom>
          <a:solidFill>
            <a:srgbClr val="A5003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9" name="Rectangle: Rounded Corners 7">
            <a:extLst>
              <a:ext uri="{FF2B5EF4-FFF2-40B4-BE49-F238E27FC236}">
                <a16:creationId xmlns:a16="http://schemas.microsoft.com/office/drawing/2014/main" id="{15DAD046-8B6C-D249-A49E-C21D357F5688}"/>
              </a:ext>
            </a:extLst>
          </p:cNvPr>
          <p:cNvSpPr/>
          <p:nvPr/>
        </p:nvSpPr>
        <p:spPr>
          <a:xfrm rot="16200000">
            <a:off x="6044739" y="2945517"/>
            <a:ext cx="5478626" cy="3324396"/>
          </a:xfrm>
          <a:prstGeom prst="roundRect">
            <a:avLst>
              <a:gd name="adj" fmla="val 6782"/>
            </a:avLst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lt1"/>
              </a:solidFill>
            </a:endParaRPr>
          </a:p>
        </p:txBody>
      </p:sp>
      <p:sp>
        <p:nvSpPr>
          <p:cNvPr id="60" name="Rectangle: Rounded Corners 74">
            <a:extLst>
              <a:ext uri="{FF2B5EF4-FFF2-40B4-BE49-F238E27FC236}">
                <a16:creationId xmlns:a16="http://schemas.microsoft.com/office/drawing/2014/main" id="{116035BD-643E-B7AC-8BC1-644E889570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06" y="1829465"/>
            <a:ext cx="6006044" cy="5517563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rgbClr val="FDEAEC"/>
                </a:gs>
                <a:gs pos="100000">
                  <a:srgbClr val="EE3042"/>
                </a:gs>
              </a:gsLst>
              <a:lin ang="16200000" scaled="1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61" name="사각형: 둥근 모서리 60">
            <a:extLst>
              <a:ext uri="{FF2B5EF4-FFF2-40B4-BE49-F238E27FC236}">
                <a16:creationId xmlns:a16="http://schemas.microsoft.com/office/drawing/2014/main" id="{A6D2CA00-2769-D0F3-2E6C-8AB69FFB660F}"/>
              </a:ext>
            </a:extLst>
          </p:cNvPr>
          <p:cNvSpPr/>
          <p:nvPr/>
        </p:nvSpPr>
        <p:spPr>
          <a:xfrm>
            <a:off x="1857870" y="1913692"/>
            <a:ext cx="4942980" cy="3709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     재고관리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보충발주관리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</a:t>
            </a:r>
            <a:r>
              <a:rPr lang="ko-KR" altLang="en-US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보충발주 시뮬레이션 관리 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(1)</a:t>
            </a:r>
            <a:endParaRPr lang="ko-KR" altLang="en-US" sz="1000" b="1" dirty="0">
              <a:solidFill>
                <a:srgbClr val="EE3042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2" name="사각형: 둥근 모서리 61">
            <a:extLst>
              <a:ext uri="{FF2B5EF4-FFF2-40B4-BE49-F238E27FC236}">
                <a16:creationId xmlns:a16="http://schemas.microsoft.com/office/drawing/2014/main" id="{DE8362B6-6DC0-AD74-D272-C61B29FDED30}"/>
              </a:ext>
            </a:extLst>
          </p:cNvPr>
          <p:cNvSpPr/>
          <p:nvPr/>
        </p:nvSpPr>
        <p:spPr>
          <a:xfrm>
            <a:off x="940598" y="1919172"/>
            <a:ext cx="1101681" cy="377531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99" rtlCol="0" anchor="ctr"/>
          <a:lstStyle/>
          <a:p>
            <a:pPr defTabSz="493467"/>
            <a:r>
              <a:rPr lang="en-US" altLang="ko-KR" sz="1400" b="1" spc="-54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S-MRO</a:t>
            </a:r>
            <a:endParaRPr lang="ko-KR" altLang="en-US" sz="1400" b="1" spc="-54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8850801-81EA-4E09-AA2B-D589BF830F5B}"/>
              </a:ext>
            </a:extLst>
          </p:cNvPr>
          <p:cNvSpPr txBox="1"/>
          <p:nvPr/>
        </p:nvSpPr>
        <p:spPr>
          <a:xfrm>
            <a:off x="7209660" y="2126987"/>
            <a:ext cx="3150076" cy="2739211"/>
          </a:xfrm>
          <a:prstGeom prst="rect">
            <a:avLst/>
          </a:prstGeom>
          <a:noFill/>
        </p:spPr>
        <p:txBody>
          <a:bodyPr wrap="square" lIns="108000" r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조회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구매담당자가 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S-MRP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마스터에 등록된 반자동 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발주유형에 대해 시뮬레이션 결과를 확인할 수 있음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※ </a:t>
            </a:r>
            <a:r>
              <a:rPr lang="ko-KR" altLang="en-US" sz="1100" dirty="0" err="1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발주시뮬레이션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처리는 되었으나 발주까지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진행되지 않은 상태임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삭제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선택한 행의 보충발주 시뮬레이션 결과를 삭제 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처리함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VMI</a:t>
            </a: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일괄발주생성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재고유형이 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VMI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인 상품은 일괄 발주 생성이 가능함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협력사상세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결정된 협력사의 상세정보를 확인할 수 있음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B365E236-6F52-A9E3-8620-44B4506CE0F2}"/>
              </a:ext>
            </a:extLst>
          </p:cNvPr>
          <p:cNvGrpSpPr/>
          <p:nvPr/>
        </p:nvGrpSpPr>
        <p:grpSpPr>
          <a:xfrm>
            <a:off x="1049493" y="2425009"/>
            <a:ext cx="5645742" cy="4769639"/>
            <a:chOff x="575228" y="2065736"/>
            <a:chExt cx="6210316" cy="5246603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16A1FE1B-69FB-93B3-969C-0701C274F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5228" y="2065736"/>
              <a:ext cx="5831358" cy="3658790"/>
            </a:xfrm>
            <a:prstGeom prst="rect">
              <a:avLst/>
            </a:prstGeom>
          </p:spPr>
        </p:pic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529C4A0-CCA9-4FE3-D9EC-A2ECE3D0218D}"/>
                </a:ext>
              </a:extLst>
            </p:cNvPr>
            <p:cNvSpPr/>
            <p:nvPr/>
          </p:nvSpPr>
          <p:spPr>
            <a:xfrm>
              <a:off x="1940116" y="3030526"/>
              <a:ext cx="279209" cy="227024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AF921DAD-1DD9-5323-DB8C-AFF33C5CCDF7}"/>
                </a:ext>
              </a:extLst>
            </p:cNvPr>
            <p:cNvSpPr/>
            <p:nvPr/>
          </p:nvSpPr>
          <p:spPr>
            <a:xfrm>
              <a:off x="2568765" y="3030526"/>
              <a:ext cx="603059" cy="227024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50D98D0E-CAFD-AC5A-F188-E942FA173DE6}"/>
                </a:ext>
              </a:extLst>
            </p:cNvPr>
            <p:cNvSpPr/>
            <p:nvPr/>
          </p:nvSpPr>
          <p:spPr>
            <a:xfrm>
              <a:off x="3171824" y="3030526"/>
              <a:ext cx="412389" cy="227024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FFF15E30-5E1E-FF45-E7CF-FBE514955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22796" y="4001873"/>
              <a:ext cx="5562748" cy="3310466"/>
            </a:xfrm>
            <a:prstGeom prst="rect">
              <a:avLst/>
            </a:prstGeom>
            <a:ln>
              <a:solidFill>
                <a:srgbClr val="A50034"/>
              </a:solidFill>
            </a:ln>
          </p:spPr>
        </p:pic>
        <p:cxnSp>
          <p:nvCxnSpPr>
            <p:cNvPr id="15" name="직선 화살표 연결선 36">
              <a:extLst>
                <a:ext uri="{FF2B5EF4-FFF2-40B4-BE49-F238E27FC236}">
                  <a16:creationId xmlns:a16="http://schemas.microsoft.com/office/drawing/2014/main" id="{D014FD16-62F3-3BE0-D03C-23E0DFB77511}"/>
                </a:ext>
              </a:extLst>
            </p:cNvPr>
            <p:cNvCxnSpPr>
              <a:cxnSpLocks/>
              <a:stCxn id="13" idx="2"/>
              <a:endCxn id="14" idx="0"/>
            </p:cNvCxnSpPr>
            <p:nvPr/>
          </p:nvCxnSpPr>
          <p:spPr>
            <a:xfrm rot="16200000" flipH="1">
              <a:off x="3318933" y="3316635"/>
              <a:ext cx="744323" cy="626151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06455BE-711B-0708-0F5F-DFC434AB011E}"/>
              </a:ext>
            </a:extLst>
          </p:cNvPr>
          <p:cNvSpPr txBox="1"/>
          <p:nvPr/>
        </p:nvSpPr>
        <p:spPr>
          <a:xfrm>
            <a:off x="2245051" y="3086647"/>
            <a:ext cx="114721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삭제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C3292A-519A-3FE7-8958-30A04D843349}"/>
              </a:ext>
            </a:extLst>
          </p:cNvPr>
          <p:cNvSpPr txBox="1"/>
          <p:nvPr/>
        </p:nvSpPr>
        <p:spPr>
          <a:xfrm>
            <a:off x="2637720" y="3059987"/>
            <a:ext cx="114721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800">
                <a:solidFill>
                  <a:srgbClr val="C00000"/>
                </a:solidFill>
              </a:rPr>
              <a:t>VMI </a:t>
            </a:r>
            <a:r>
              <a:rPr lang="ko-KR" altLang="en-US" sz="800">
                <a:solidFill>
                  <a:srgbClr val="C00000"/>
                </a:solidFill>
              </a:rPr>
              <a:t>일괄 발주생성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32FBB1-6BB5-4F84-B85B-71C7B7638014}"/>
              </a:ext>
            </a:extLst>
          </p:cNvPr>
          <p:cNvSpPr txBox="1"/>
          <p:nvPr/>
        </p:nvSpPr>
        <p:spPr>
          <a:xfrm>
            <a:off x="3252308" y="3476944"/>
            <a:ext cx="114721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협력사 상세</a:t>
            </a:r>
          </a:p>
        </p:txBody>
      </p:sp>
    </p:spTree>
    <p:extLst>
      <p:ext uri="{BB962C8B-B14F-4D97-AF65-F5344CB8AC3E}">
        <p14:creationId xmlns:p14="http://schemas.microsoft.com/office/powerpoint/2010/main" val="31675296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6A1E2-8219-8155-4AE9-636038170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519797C-EF4A-EFA3-410E-381ADBD9C298}"/>
              </a:ext>
            </a:extLst>
          </p:cNvPr>
          <p:cNvSpPr/>
          <p:nvPr/>
        </p:nvSpPr>
        <p:spPr>
          <a:xfrm>
            <a:off x="792343" y="1252711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보충발주 시뮬레이션 관리</a:t>
            </a:r>
          </a:p>
        </p:txBody>
      </p:sp>
      <p:grpSp>
        <p:nvGrpSpPr>
          <p:cNvPr id="3" name="Group 65">
            <a:extLst>
              <a:ext uri="{FF2B5EF4-FFF2-40B4-BE49-F238E27FC236}">
                <a16:creationId xmlns:a16="http://schemas.microsoft.com/office/drawing/2014/main" id="{4A1FC364-9B6F-9E91-EF76-C208AD0B89FE}"/>
              </a:ext>
            </a:extLst>
          </p:cNvPr>
          <p:cNvGrpSpPr/>
          <p:nvPr/>
        </p:nvGrpSpPr>
        <p:grpSpPr>
          <a:xfrm>
            <a:off x="263440" y="1301028"/>
            <a:ext cx="452526" cy="452526"/>
            <a:chOff x="1339673" y="3220738"/>
            <a:chExt cx="746760" cy="746760"/>
          </a:xfrm>
        </p:grpSpPr>
        <p:sp>
          <p:nvSpPr>
            <p:cNvPr id="4" name="Oval 66">
              <a:extLst>
                <a:ext uri="{FF2B5EF4-FFF2-40B4-BE49-F238E27FC236}">
                  <a16:creationId xmlns:a16="http://schemas.microsoft.com/office/drawing/2014/main" id="{FD09A6E8-73CF-BA0F-C98D-EBCEE8B83940}"/>
                </a:ext>
              </a:extLst>
            </p:cNvPr>
            <p:cNvSpPr/>
            <p:nvPr/>
          </p:nvSpPr>
          <p:spPr>
            <a:xfrm>
              <a:off x="1339673" y="3220738"/>
              <a:ext cx="746760" cy="746760"/>
            </a:xfrm>
            <a:prstGeom prst="ellipse">
              <a:avLst/>
            </a:prstGeom>
            <a:solidFill>
              <a:srgbClr val="A50034"/>
            </a:solidFill>
            <a:ln>
              <a:noFill/>
            </a:ln>
            <a:effectLst>
              <a:outerShdw blurRad="342900" dist="292100" dir="5400000" sx="51000" sy="51000" algn="t" rotWithShape="0">
                <a:srgbClr val="BF3651">
                  <a:alpha val="86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pic>
          <p:nvPicPr>
            <p:cNvPr id="5" name="Graphic 67">
              <a:extLst>
                <a:ext uri="{FF2B5EF4-FFF2-40B4-BE49-F238E27FC236}">
                  <a16:creationId xmlns:a16="http://schemas.microsoft.com/office/drawing/2014/main" id="{3685C4A9-CCDF-3C3C-EA5B-15E52B054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501639" y="3382704"/>
              <a:ext cx="422828" cy="422828"/>
            </a:xfrm>
            <a:prstGeom prst="rect">
              <a:avLst/>
            </a:prstGeom>
          </p:spPr>
        </p:pic>
      </p:grpSp>
      <p:sp>
        <p:nvSpPr>
          <p:cNvPr id="58" name="Freeform: Shape 20">
            <a:extLst>
              <a:ext uri="{FF2B5EF4-FFF2-40B4-BE49-F238E27FC236}">
                <a16:creationId xmlns:a16="http://schemas.microsoft.com/office/drawing/2014/main" id="{1DACC81C-380D-46B5-A9E8-794D8FC9972A}"/>
              </a:ext>
            </a:extLst>
          </p:cNvPr>
          <p:cNvSpPr/>
          <p:nvPr/>
        </p:nvSpPr>
        <p:spPr>
          <a:xfrm rot="16200000" flipV="1">
            <a:off x="6045877" y="4211422"/>
            <a:ext cx="1886332" cy="489004"/>
          </a:xfrm>
          <a:custGeom>
            <a:avLst/>
            <a:gdLst>
              <a:gd name="connsiteX0" fmla="*/ 0 w 1787463"/>
              <a:gd name="connsiteY0" fmla="*/ 0 h 345152"/>
              <a:gd name="connsiteX1" fmla="*/ 1787463 w 1787463"/>
              <a:gd name="connsiteY1" fmla="*/ 0 h 345152"/>
              <a:gd name="connsiteX2" fmla="*/ 1635941 w 1787463"/>
              <a:gd name="connsiteY2" fmla="*/ 150737 h 345152"/>
              <a:gd name="connsiteX3" fmla="*/ 1016089 w 1787463"/>
              <a:gd name="connsiteY3" fmla="*/ 150737 h 345152"/>
              <a:gd name="connsiteX4" fmla="*/ 899040 w 1787463"/>
              <a:gd name="connsiteY4" fmla="*/ 329915 h 345152"/>
              <a:gd name="connsiteX5" fmla="*/ 842677 w 1787463"/>
              <a:gd name="connsiteY5" fmla="*/ 329915 h 345152"/>
              <a:gd name="connsiteX6" fmla="*/ 725628 w 1787463"/>
              <a:gd name="connsiteY6" fmla="*/ 150737 h 345152"/>
              <a:gd name="connsiteX7" fmla="*/ 151653 w 1787463"/>
              <a:gd name="connsiteY7" fmla="*/ 150737 h 345152"/>
              <a:gd name="connsiteX8" fmla="*/ 151522 w 1787463"/>
              <a:gd name="connsiteY8" fmla="*/ 150737 h 345152"/>
              <a:gd name="connsiteX9" fmla="*/ 0 w 1787463"/>
              <a:gd name="connsiteY9" fmla="*/ 0 h 34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7463" h="345152">
                <a:moveTo>
                  <a:pt x="0" y="0"/>
                </a:moveTo>
                <a:lnTo>
                  <a:pt x="1787463" y="0"/>
                </a:lnTo>
                <a:cubicBezTo>
                  <a:pt x="1787071" y="83364"/>
                  <a:pt x="1719435" y="150737"/>
                  <a:pt x="1635941" y="150737"/>
                </a:cubicBezTo>
                <a:lnTo>
                  <a:pt x="1016089" y="150737"/>
                </a:lnTo>
                <a:lnTo>
                  <a:pt x="899040" y="329915"/>
                </a:lnTo>
                <a:cubicBezTo>
                  <a:pt x="885670" y="350232"/>
                  <a:pt x="855917" y="350232"/>
                  <a:pt x="842677" y="329915"/>
                </a:cubicBezTo>
                <a:lnTo>
                  <a:pt x="725628" y="150737"/>
                </a:lnTo>
                <a:lnTo>
                  <a:pt x="151653" y="150737"/>
                </a:lnTo>
                <a:lnTo>
                  <a:pt x="151522" y="150737"/>
                </a:lnTo>
                <a:cubicBezTo>
                  <a:pt x="68159" y="150737"/>
                  <a:pt x="524" y="83364"/>
                  <a:pt x="0" y="0"/>
                </a:cubicBezTo>
                <a:close/>
              </a:path>
            </a:pathLst>
          </a:custGeom>
          <a:solidFill>
            <a:srgbClr val="A5003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9" name="Rectangle: Rounded Corners 7">
            <a:extLst>
              <a:ext uri="{FF2B5EF4-FFF2-40B4-BE49-F238E27FC236}">
                <a16:creationId xmlns:a16="http://schemas.microsoft.com/office/drawing/2014/main" id="{4379376E-8728-3EE0-B23F-77F96F3C979D}"/>
              </a:ext>
            </a:extLst>
          </p:cNvPr>
          <p:cNvSpPr/>
          <p:nvPr/>
        </p:nvSpPr>
        <p:spPr>
          <a:xfrm rot="16200000">
            <a:off x="6044739" y="2945517"/>
            <a:ext cx="5478626" cy="3324396"/>
          </a:xfrm>
          <a:prstGeom prst="roundRect">
            <a:avLst>
              <a:gd name="adj" fmla="val 6782"/>
            </a:avLst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lt1"/>
              </a:solidFill>
            </a:endParaRPr>
          </a:p>
        </p:txBody>
      </p:sp>
      <p:sp>
        <p:nvSpPr>
          <p:cNvPr id="60" name="Rectangle: Rounded Corners 74">
            <a:extLst>
              <a:ext uri="{FF2B5EF4-FFF2-40B4-BE49-F238E27FC236}">
                <a16:creationId xmlns:a16="http://schemas.microsoft.com/office/drawing/2014/main" id="{7CB68FF3-7033-267C-697B-72525A75C5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06" y="1829465"/>
            <a:ext cx="6006044" cy="5517563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rgbClr val="FDEAEC"/>
                </a:gs>
                <a:gs pos="100000">
                  <a:srgbClr val="EE3042"/>
                </a:gs>
              </a:gsLst>
              <a:lin ang="16200000" scaled="1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61" name="사각형: 둥근 모서리 60">
            <a:extLst>
              <a:ext uri="{FF2B5EF4-FFF2-40B4-BE49-F238E27FC236}">
                <a16:creationId xmlns:a16="http://schemas.microsoft.com/office/drawing/2014/main" id="{D1B0717F-6E30-63D3-BFC4-BC43742C9B90}"/>
              </a:ext>
            </a:extLst>
          </p:cNvPr>
          <p:cNvSpPr/>
          <p:nvPr/>
        </p:nvSpPr>
        <p:spPr>
          <a:xfrm>
            <a:off x="1857870" y="1913692"/>
            <a:ext cx="4942980" cy="3709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     재고관리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보충발주관리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</a:t>
            </a:r>
            <a:r>
              <a:rPr lang="ko-KR" altLang="en-US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보충발주 시뮬레이션 관리 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(2)</a:t>
            </a:r>
            <a:endParaRPr lang="ko-KR" altLang="en-US" sz="1000" b="1" dirty="0">
              <a:solidFill>
                <a:srgbClr val="EE3042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2" name="사각형: 둥근 모서리 61">
            <a:extLst>
              <a:ext uri="{FF2B5EF4-FFF2-40B4-BE49-F238E27FC236}">
                <a16:creationId xmlns:a16="http://schemas.microsoft.com/office/drawing/2014/main" id="{D03ED86D-822D-A096-5F86-341705718A0A}"/>
              </a:ext>
            </a:extLst>
          </p:cNvPr>
          <p:cNvSpPr/>
          <p:nvPr/>
        </p:nvSpPr>
        <p:spPr>
          <a:xfrm>
            <a:off x="940598" y="1919172"/>
            <a:ext cx="1101681" cy="377531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99" rtlCol="0" anchor="ctr"/>
          <a:lstStyle/>
          <a:p>
            <a:pPr defTabSz="493467"/>
            <a:r>
              <a:rPr lang="en-US" altLang="ko-KR" sz="1400" b="1" spc="-54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S-MRO</a:t>
            </a:r>
            <a:endParaRPr lang="ko-KR" altLang="en-US" sz="1400" b="1" spc="-54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E7F95E9-C5A9-8586-1219-690B2AE52947}"/>
              </a:ext>
            </a:extLst>
          </p:cNvPr>
          <p:cNvSpPr txBox="1"/>
          <p:nvPr/>
        </p:nvSpPr>
        <p:spPr>
          <a:xfrm>
            <a:off x="7209660" y="2126987"/>
            <a:ext cx="3150076" cy="954107"/>
          </a:xfrm>
          <a:prstGeom prst="rect">
            <a:avLst/>
          </a:prstGeom>
          <a:noFill/>
        </p:spPr>
        <p:txBody>
          <a:bodyPr wrap="square" lIns="108000" r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수정</a:t>
            </a:r>
            <a: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저장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 err="1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발주시뮬레이션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결과 중 보충수량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,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입고 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HUB, 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납기일을 변경하여 발주를 생성 할 수 있음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※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납기일이 발주생성일로부터 입고 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L/T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를 고려한 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일자보다 빠를 수 없음</a:t>
            </a:r>
            <a:endParaRPr lang="en-US" altLang="ko-KR" sz="1100" dirty="0">
              <a:latin typeface="Pretendard Light" panose="02000403000000020004" pitchFamily="2" charset="-127"/>
              <a:ea typeface="Pretendard Light" panose="02000403000000020004" pitchFamily="2" charset="-127"/>
              <a:cs typeface="Pretendard Light" panose="02000403000000020004" pitchFamily="2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6029C7BC-D292-28F3-F55C-BC0D6C586CE0}"/>
              </a:ext>
            </a:extLst>
          </p:cNvPr>
          <p:cNvGrpSpPr/>
          <p:nvPr/>
        </p:nvGrpSpPr>
        <p:grpSpPr>
          <a:xfrm>
            <a:off x="1308736" y="2639752"/>
            <a:ext cx="5223495" cy="4111120"/>
            <a:chOff x="628109" y="2173441"/>
            <a:chExt cx="5745845" cy="4522232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8F27DAC0-89DD-F8FF-8E48-17E3BDA59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8109" y="2173441"/>
              <a:ext cx="5745845" cy="3919351"/>
            </a:xfrm>
            <a:prstGeom prst="rect">
              <a:avLst/>
            </a:prstGeom>
          </p:spPr>
        </p:pic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7C6429DB-F164-5194-D6A3-C08DD59115CD}"/>
                </a:ext>
              </a:extLst>
            </p:cNvPr>
            <p:cNvSpPr/>
            <p:nvPr/>
          </p:nvSpPr>
          <p:spPr>
            <a:xfrm>
              <a:off x="918297" y="4021709"/>
              <a:ext cx="236521" cy="222813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8976D580-4785-D7B4-1E23-B241CCA9A9D1}"/>
                </a:ext>
              </a:extLst>
            </p:cNvPr>
            <p:cNvSpPr/>
            <p:nvPr/>
          </p:nvSpPr>
          <p:spPr>
            <a:xfrm>
              <a:off x="4248662" y="4021708"/>
              <a:ext cx="2125292" cy="222813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A854F873-67D0-2FB7-C178-B95472727EF9}"/>
                </a:ext>
              </a:extLst>
            </p:cNvPr>
            <p:cNvSpPr/>
            <p:nvPr/>
          </p:nvSpPr>
          <p:spPr>
            <a:xfrm>
              <a:off x="2312380" y="3425602"/>
              <a:ext cx="373068" cy="212748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직선 화살표 연결선 36">
              <a:extLst>
                <a:ext uri="{FF2B5EF4-FFF2-40B4-BE49-F238E27FC236}">
                  <a16:creationId xmlns:a16="http://schemas.microsoft.com/office/drawing/2014/main" id="{2F2212CE-0B6D-ECDB-D265-51ED6460B1D8}"/>
                </a:ext>
              </a:extLst>
            </p:cNvPr>
            <p:cNvCxnSpPr>
              <a:cxnSpLocks/>
              <a:stCxn id="8" idx="3"/>
              <a:endCxn id="16" idx="1"/>
            </p:cNvCxnSpPr>
            <p:nvPr/>
          </p:nvCxnSpPr>
          <p:spPr>
            <a:xfrm flipV="1">
              <a:off x="1154818" y="4133115"/>
              <a:ext cx="3093844" cy="1"/>
            </a:xfrm>
            <a:prstGeom prst="straightConnector1">
              <a:avLst/>
            </a:prstGeom>
            <a:ln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화살표 연결선 36">
              <a:extLst>
                <a:ext uri="{FF2B5EF4-FFF2-40B4-BE49-F238E27FC236}">
                  <a16:creationId xmlns:a16="http://schemas.microsoft.com/office/drawing/2014/main" id="{E82AB951-00C5-3446-3407-ED18142887C4}"/>
                </a:ext>
              </a:extLst>
            </p:cNvPr>
            <p:cNvCxnSpPr>
              <a:cxnSpLocks/>
              <a:stCxn id="16" idx="0"/>
              <a:endCxn id="17" idx="2"/>
            </p:cNvCxnSpPr>
            <p:nvPr/>
          </p:nvCxnSpPr>
          <p:spPr>
            <a:xfrm rot="16200000" flipV="1">
              <a:off x="3713432" y="2423832"/>
              <a:ext cx="383358" cy="2812394"/>
            </a:xfrm>
            <a:prstGeom prst="bentConnector3">
              <a:avLst>
                <a:gd name="adj1" fmla="val 80129"/>
              </a:avLst>
            </a:prstGeom>
            <a:ln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3B854119-C7C6-66FE-799A-B02C0EB4B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1162" y="4962123"/>
              <a:ext cx="2857500" cy="1733550"/>
            </a:xfrm>
            <a:prstGeom prst="rect">
              <a:avLst/>
            </a:prstGeom>
            <a:ln>
              <a:solidFill>
                <a:srgbClr val="A50034"/>
              </a:solidFill>
            </a:ln>
          </p:spPr>
        </p:pic>
        <p:cxnSp>
          <p:nvCxnSpPr>
            <p:cNvPr id="21" name="직선 화살표 연결선 36">
              <a:extLst>
                <a:ext uri="{FF2B5EF4-FFF2-40B4-BE49-F238E27FC236}">
                  <a16:creationId xmlns:a16="http://schemas.microsoft.com/office/drawing/2014/main" id="{4CCE0E78-1EDB-FD78-A7B2-0DCF61134733}"/>
                </a:ext>
              </a:extLst>
            </p:cNvPr>
            <p:cNvCxnSpPr>
              <a:cxnSpLocks/>
              <a:stCxn id="17" idx="1"/>
              <a:endCxn id="20" idx="1"/>
            </p:cNvCxnSpPr>
            <p:nvPr/>
          </p:nvCxnSpPr>
          <p:spPr>
            <a:xfrm rot="10800000" flipV="1">
              <a:off x="1391162" y="3531976"/>
              <a:ext cx="921218" cy="2296922"/>
            </a:xfrm>
            <a:prstGeom prst="bentConnector3">
              <a:avLst>
                <a:gd name="adj1" fmla="val 216761"/>
              </a:avLst>
            </a:prstGeom>
            <a:ln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6C0989DB-43FA-861E-F0F9-C745D1A94012}"/>
                </a:ext>
              </a:extLst>
            </p:cNvPr>
            <p:cNvSpPr/>
            <p:nvPr/>
          </p:nvSpPr>
          <p:spPr>
            <a:xfrm>
              <a:off x="2174217" y="3835095"/>
              <a:ext cx="534488" cy="1287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dirty="0">
                  <a:solidFill>
                    <a:schemeClr val="tx1"/>
                  </a:solidFill>
                </a:rPr>
                <a:t>입고</a:t>
              </a:r>
              <a:r>
                <a:rPr lang="en-US" altLang="ko-KR" sz="800" dirty="0">
                  <a:solidFill>
                    <a:schemeClr val="tx1"/>
                  </a:solidFill>
                </a:rPr>
                <a:t>L/T</a:t>
              </a:r>
              <a:endParaRPr lang="ko-KR" altLang="en-US" sz="80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0599495-E858-0DD7-B7CB-C4D5F878F35D}"/>
              </a:ext>
            </a:extLst>
          </p:cNvPr>
          <p:cNvSpPr txBox="1"/>
          <p:nvPr/>
        </p:nvSpPr>
        <p:spPr>
          <a:xfrm>
            <a:off x="2837040" y="3512757"/>
            <a:ext cx="114721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저장</a:t>
            </a:r>
          </a:p>
        </p:txBody>
      </p:sp>
    </p:spTree>
    <p:extLst>
      <p:ext uri="{BB962C8B-B14F-4D97-AF65-F5344CB8AC3E}">
        <p14:creationId xmlns:p14="http://schemas.microsoft.com/office/powerpoint/2010/main" val="27726134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913BF-7A63-AAED-E8B9-97540931A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AC16CC93-54AE-20A8-DEAF-B75000123233}"/>
              </a:ext>
            </a:extLst>
          </p:cNvPr>
          <p:cNvSpPr/>
          <p:nvPr/>
        </p:nvSpPr>
        <p:spPr>
          <a:xfrm>
            <a:off x="792343" y="1252711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보충발주 시뮬레이션 관리</a:t>
            </a:r>
          </a:p>
        </p:txBody>
      </p:sp>
      <p:grpSp>
        <p:nvGrpSpPr>
          <p:cNvPr id="3" name="Group 65">
            <a:extLst>
              <a:ext uri="{FF2B5EF4-FFF2-40B4-BE49-F238E27FC236}">
                <a16:creationId xmlns:a16="http://schemas.microsoft.com/office/drawing/2014/main" id="{2BE94890-4822-3D09-04E2-8BBF421C7501}"/>
              </a:ext>
            </a:extLst>
          </p:cNvPr>
          <p:cNvGrpSpPr/>
          <p:nvPr/>
        </p:nvGrpSpPr>
        <p:grpSpPr>
          <a:xfrm>
            <a:off x="263440" y="1301028"/>
            <a:ext cx="452526" cy="452526"/>
            <a:chOff x="1339673" y="3220738"/>
            <a:chExt cx="746760" cy="746760"/>
          </a:xfrm>
        </p:grpSpPr>
        <p:sp>
          <p:nvSpPr>
            <p:cNvPr id="4" name="Oval 66">
              <a:extLst>
                <a:ext uri="{FF2B5EF4-FFF2-40B4-BE49-F238E27FC236}">
                  <a16:creationId xmlns:a16="http://schemas.microsoft.com/office/drawing/2014/main" id="{413D1569-D4FE-3AF8-AE42-2BF5A829DF7E}"/>
                </a:ext>
              </a:extLst>
            </p:cNvPr>
            <p:cNvSpPr/>
            <p:nvPr/>
          </p:nvSpPr>
          <p:spPr>
            <a:xfrm>
              <a:off x="1339673" y="3220738"/>
              <a:ext cx="746760" cy="746760"/>
            </a:xfrm>
            <a:prstGeom prst="ellipse">
              <a:avLst/>
            </a:prstGeom>
            <a:solidFill>
              <a:srgbClr val="A50034"/>
            </a:solidFill>
            <a:ln>
              <a:noFill/>
            </a:ln>
            <a:effectLst>
              <a:outerShdw blurRad="342900" dist="292100" dir="5400000" sx="51000" sy="51000" algn="t" rotWithShape="0">
                <a:srgbClr val="BF3651">
                  <a:alpha val="86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pic>
          <p:nvPicPr>
            <p:cNvPr id="5" name="Graphic 67">
              <a:extLst>
                <a:ext uri="{FF2B5EF4-FFF2-40B4-BE49-F238E27FC236}">
                  <a16:creationId xmlns:a16="http://schemas.microsoft.com/office/drawing/2014/main" id="{F88EA80D-16CA-7396-A7A2-0828B4E1D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501639" y="3382704"/>
              <a:ext cx="422828" cy="422828"/>
            </a:xfrm>
            <a:prstGeom prst="rect">
              <a:avLst/>
            </a:prstGeom>
          </p:spPr>
        </p:pic>
      </p:grpSp>
      <p:sp>
        <p:nvSpPr>
          <p:cNvPr id="58" name="Freeform: Shape 20">
            <a:extLst>
              <a:ext uri="{FF2B5EF4-FFF2-40B4-BE49-F238E27FC236}">
                <a16:creationId xmlns:a16="http://schemas.microsoft.com/office/drawing/2014/main" id="{68538E55-DC63-5BBB-C8D3-9DDAE341EB0B}"/>
              </a:ext>
            </a:extLst>
          </p:cNvPr>
          <p:cNvSpPr/>
          <p:nvPr/>
        </p:nvSpPr>
        <p:spPr>
          <a:xfrm rot="16200000" flipV="1">
            <a:off x="6045877" y="4211422"/>
            <a:ext cx="1886332" cy="489004"/>
          </a:xfrm>
          <a:custGeom>
            <a:avLst/>
            <a:gdLst>
              <a:gd name="connsiteX0" fmla="*/ 0 w 1787463"/>
              <a:gd name="connsiteY0" fmla="*/ 0 h 345152"/>
              <a:gd name="connsiteX1" fmla="*/ 1787463 w 1787463"/>
              <a:gd name="connsiteY1" fmla="*/ 0 h 345152"/>
              <a:gd name="connsiteX2" fmla="*/ 1635941 w 1787463"/>
              <a:gd name="connsiteY2" fmla="*/ 150737 h 345152"/>
              <a:gd name="connsiteX3" fmla="*/ 1016089 w 1787463"/>
              <a:gd name="connsiteY3" fmla="*/ 150737 h 345152"/>
              <a:gd name="connsiteX4" fmla="*/ 899040 w 1787463"/>
              <a:gd name="connsiteY4" fmla="*/ 329915 h 345152"/>
              <a:gd name="connsiteX5" fmla="*/ 842677 w 1787463"/>
              <a:gd name="connsiteY5" fmla="*/ 329915 h 345152"/>
              <a:gd name="connsiteX6" fmla="*/ 725628 w 1787463"/>
              <a:gd name="connsiteY6" fmla="*/ 150737 h 345152"/>
              <a:gd name="connsiteX7" fmla="*/ 151653 w 1787463"/>
              <a:gd name="connsiteY7" fmla="*/ 150737 h 345152"/>
              <a:gd name="connsiteX8" fmla="*/ 151522 w 1787463"/>
              <a:gd name="connsiteY8" fmla="*/ 150737 h 345152"/>
              <a:gd name="connsiteX9" fmla="*/ 0 w 1787463"/>
              <a:gd name="connsiteY9" fmla="*/ 0 h 34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7463" h="345152">
                <a:moveTo>
                  <a:pt x="0" y="0"/>
                </a:moveTo>
                <a:lnTo>
                  <a:pt x="1787463" y="0"/>
                </a:lnTo>
                <a:cubicBezTo>
                  <a:pt x="1787071" y="83364"/>
                  <a:pt x="1719435" y="150737"/>
                  <a:pt x="1635941" y="150737"/>
                </a:cubicBezTo>
                <a:lnTo>
                  <a:pt x="1016089" y="150737"/>
                </a:lnTo>
                <a:lnTo>
                  <a:pt x="899040" y="329915"/>
                </a:lnTo>
                <a:cubicBezTo>
                  <a:pt x="885670" y="350232"/>
                  <a:pt x="855917" y="350232"/>
                  <a:pt x="842677" y="329915"/>
                </a:cubicBezTo>
                <a:lnTo>
                  <a:pt x="725628" y="150737"/>
                </a:lnTo>
                <a:lnTo>
                  <a:pt x="151653" y="150737"/>
                </a:lnTo>
                <a:lnTo>
                  <a:pt x="151522" y="150737"/>
                </a:lnTo>
                <a:cubicBezTo>
                  <a:pt x="68159" y="150737"/>
                  <a:pt x="524" y="83364"/>
                  <a:pt x="0" y="0"/>
                </a:cubicBezTo>
                <a:close/>
              </a:path>
            </a:pathLst>
          </a:custGeom>
          <a:solidFill>
            <a:srgbClr val="A5003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9" name="Rectangle: Rounded Corners 7">
            <a:extLst>
              <a:ext uri="{FF2B5EF4-FFF2-40B4-BE49-F238E27FC236}">
                <a16:creationId xmlns:a16="http://schemas.microsoft.com/office/drawing/2014/main" id="{88C27A54-F199-B02D-90DA-15A84A24EFEA}"/>
              </a:ext>
            </a:extLst>
          </p:cNvPr>
          <p:cNvSpPr/>
          <p:nvPr/>
        </p:nvSpPr>
        <p:spPr>
          <a:xfrm rot="16200000">
            <a:off x="6044739" y="2945517"/>
            <a:ext cx="5478626" cy="3324396"/>
          </a:xfrm>
          <a:prstGeom prst="roundRect">
            <a:avLst>
              <a:gd name="adj" fmla="val 6782"/>
            </a:avLst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lt1"/>
              </a:solidFill>
            </a:endParaRPr>
          </a:p>
        </p:txBody>
      </p:sp>
      <p:sp>
        <p:nvSpPr>
          <p:cNvPr id="60" name="Rectangle: Rounded Corners 74">
            <a:extLst>
              <a:ext uri="{FF2B5EF4-FFF2-40B4-BE49-F238E27FC236}">
                <a16:creationId xmlns:a16="http://schemas.microsoft.com/office/drawing/2014/main" id="{5F0C2549-A839-7DE4-4E54-6B32237EB5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06" y="1829465"/>
            <a:ext cx="6006044" cy="5517563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rgbClr val="FDEAEC"/>
                </a:gs>
                <a:gs pos="100000">
                  <a:srgbClr val="EE3042"/>
                </a:gs>
              </a:gsLst>
              <a:lin ang="16200000" scaled="1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61" name="사각형: 둥근 모서리 60">
            <a:extLst>
              <a:ext uri="{FF2B5EF4-FFF2-40B4-BE49-F238E27FC236}">
                <a16:creationId xmlns:a16="http://schemas.microsoft.com/office/drawing/2014/main" id="{C81BAC45-5591-D57E-9436-75AFAE29C36E}"/>
              </a:ext>
            </a:extLst>
          </p:cNvPr>
          <p:cNvSpPr/>
          <p:nvPr/>
        </p:nvSpPr>
        <p:spPr>
          <a:xfrm>
            <a:off x="1857870" y="1913692"/>
            <a:ext cx="4942980" cy="3709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     재고관리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보충발주관리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</a:t>
            </a:r>
            <a:r>
              <a:rPr lang="ko-KR" altLang="en-US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보충발주 시뮬레이션 관리 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(3)</a:t>
            </a:r>
            <a:endParaRPr lang="ko-KR" altLang="en-US" sz="1000" b="1" dirty="0">
              <a:solidFill>
                <a:srgbClr val="EE3042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2" name="사각형: 둥근 모서리 61">
            <a:extLst>
              <a:ext uri="{FF2B5EF4-FFF2-40B4-BE49-F238E27FC236}">
                <a16:creationId xmlns:a16="http://schemas.microsoft.com/office/drawing/2014/main" id="{953BA299-71FD-B97A-C87B-1DA255179D51}"/>
              </a:ext>
            </a:extLst>
          </p:cNvPr>
          <p:cNvSpPr/>
          <p:nvPr/>
        </p:nvSpPr>
        <p:spPr>
          <a:xfrm>
            <a:off x="940598" y="1919172"/>
            <a:ext cx="1101681" cy="377531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99" rtlCol="0" anchor="ctr"/>
          <a:lstStyle/>
          <a:p>
            <a:pPr defTabSz="493467"/>
            <a:r>
              <a:rPr lang="en-US" altLang="ko-KR" sz="1400" b="1" spc="-54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S-MRO</a:t>
            </a:r>
            <a:endParaRPr lang="ko-KR" altLang="en-US" sz="1400" b="1" spc="-54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3294D8A-DA48-09C3-352F-E145D58CF7BF}"/>
              </a:ext>
            </a:extLst>
          </p:cNvPr>
          <p:cNvSpPr txBox="1"/>
          <p:nvPr/>
        </p:nvSpPr>
        <p:spPr>
          <a:xfrm>
            <a:off x="7209660" y="2126987"/>
            <a:ext cx="3150076" cy="800219"/>
          </a:xfrm>
          <a:prstGeom prst="rect">
            <a:avLst/>
          </a:prstGeom>
          <a:noFill/>
        </p:spPr>
        <p:txBody>
          <a:bodyPr wrap="square" lIns="108000" r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발주생성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시뮬레이션 결과 및 수정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/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저장한 결과로 대상 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협력사로 보충발주 생성함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A05DBAD1-572C-9213-E127-D5D18479A998}"/>
              </a:ext>
            </a:extLst>
          </p:cNvPr>
          <p:cNvGrpSpPr/>
          <p:nvPr/>
        </p:nvGrpSpPr>
        <p:grpSpPr>
          <a:xfrm>
            <a:off x="1025734" y="2555289"/>
            <a:ext cx="8241880" cy="4206985"/>
            <a:chOff x="360362" y="2078079"/>
            <a:chExt cx="9972675" cy="5090451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90AF96A1-655A-6DB1-2B1A-1BB671F1E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2357" y="2078079"/>
              <a:ext cx="5896306" cy="1590730"/>
            </a:xfrm>
            <a:prstGeom prst="rect">
              <a:avLst/>
            </a:prstGeom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607B8B45-1F02-FF24-41DA-C3FF5296D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73118" y="3858553"/>
              <a:ext cx="2857500" cy="1733550"/>
            </a:xfrm>
            <a:prstGeom prst="rect">
              <a:avLst/>
            </a:prstGeom>
            <a:ln>
              <a:solidFill>
                <a:srgbClr val="A50034"/>
              </a:solidFill>
            </a:ln>
          </p:spPr>
        </p:pic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1628AE7C-EFE2-D593-B6E6-06C55B948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0362" y="5739780"/>
              <a:ext cx="9972675" cy="1428750"/>
            </a:xfrm>
            <a:prstGeom prst="rect">
              <a:avLst/>
            </a:prstGeom>
            <a:ln>
              <a:solidFill>
                <a:srgbClr val="A50034"/>
              </a:solidFill>
            </a:ln>
          </p:spPr>
        </p:pic>
        <p:cxnSp>
          <p:nvCxnSpPr>
            <p:cNvPr id="13" name="직선 화살표 연결선 36">
              <a:extLst>
                <a:ext uri="{FF2B5EF4-FFF2-40B4-BE49-F238E27FC236}">
                  <a16:creationId xmlns:a16="http://schemas.microsoft.com/office/drawing/2014/main" id="{CA732992-7137-1700-47C2-B92AB501EE3D}"/>
                </a:ext>
              </a:extLst>
            </p:cNvPr>
            <p:cNvCxnSpPr>
              <a:cxnSpLocks/>
              <a:stCxn id="11" idx="3"/>
              <a:endCxn id="12" idx="0"/>
            </p:cNvCxnSpPr>
            <p:nvPr/>
          </p:nvCxnSpPr>
          <p:spPr>
            <a:xfrm>
              <a:off x="4930618" y="4725328"/>
              <a:ext cx="416082" cy="1014452"/>
            </a:xfrm>
            <a:prstGeom prst="bentConnector2">
              <a:avLst/>
            </a:prstGeom>
            <a:ln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733A68EB-B1D7-44F6-E355-8CFF285FE50B}"/>
                </a:ext>
              </a:extLst>
            </p:cNvPr>
            <p:cNvSpPr/>
            <p:nvPr/>
          </p:nvSpPr>
          <p:spPr>
            <a:xfrm>
              <a:off x="748942" y="3314195"/>
              <a:ext cx="236521" cy="222813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419F4F92-7F33-1360-4FB0-259CB99F8E11}"/>
                </a:ext>
              </a:extLst>
            </p:cNvPr>
            <p:cNvSpPr/>
            <p:nvPr/>
          </p:nvSpPr>
          <p:spPr>
            <a:xfrm>
              <a:off x="2235378" y="2917231"/>
              <a:ext cx="373068" cy="212748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23" name="직선 화살표 연결선 36">
              <a:extLst>
                <a:ext uri="{FF2B5EF4-FFF2-40B4-BE49-F238E27FC236}">
                  <a16:creationId xmlns:a16="http://schemas.microsoft.com/office/drawing/2014/main" id="{53BFACB2-3AD4-B6B4-B3C3-AEF244F2E734}"/>
                </a:ext>
              </a:extLst>
            </p:cNvPr>
            <p:cNvCxnSpPr>
              <a:cxnSpLocks/>
              <a:stCxn id="14" idx="1"/>
              <a:endCxn id="15" idx="0"/>
            </p:cNvCxnSpPr>
            <p:nvPr/>
          </p:nvCxnSpPr>
          <p:spPr>
            <a:xfrm rot="10800000" flipH="1">
              <a:off x="748942" y="2917232"/>
              <a:ext cx="1672970" cy="508371"/>
            </a:xfrm>
            <a:prstGeom prst="bentConnector4">
              <a:avLst>
                <a:gd name="adj1" fmla="val -13664"/>
                <a:gd name="adj2" fmla="val 144967"/>
              </a:avLst>
            </a:prstGeom>
            <a:ln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화살표 연결선 36">
              <a:extLst>
                <a:ext uri="{FF2B5EF4-FFF2-40B4-BE49-F238E27FC236}">
                  <a16:creationId xmlns:a16="http://schemas.microsoft.com/office/drawing/2014/main" id="{3DE81130-85CF-1827-2D1D-B58C8CA9C28B}"/>
                </a:ext>
              </a:extLst>
            </p:cNvPr>
            <p:cNvCxnSpPr>
              <a:cxnSpLocks/>
              <a:stCxn id="15" idx="2"/>
              <a:endCxn id="11" idx="0"/>
            </p:cNvCxnSpPr>
            <p:nvPr/>
          </p:nvCxnSpPr>
          <p:spPr>
            <a:xfrm rot="16200000" flipH="1">
              <a:off x="2597603" y="2954288"/>
              <a:ext cx="728574" cy="107995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F6E529EB-955D-46A8-F474-70CF52D5BF30}"/>
                </a:ext>
              </a:extLst>
            </p:cNvPr>
            <p:cNvSpPr/>
            <p:nvPr/>
          </p:nvSpPr>
          <p:spPr>
            <a:xfrm>
              <a:off x="9461179" y="6260222"/>
              <a:ext cx="534488" cy="1557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dirty="0">
                  <a:solidFill>
                    <a:schemeClr val="tx1"/>
                  </a:solidFill>
                </a:rPr>
                <a:t>입고</a:t>
              </a:r>
              <a:r>
                <a:rPr lang="en-US" altLang="ko-KR" sz="800" dirty="0">
                  <a:solidFill>
                    <a:schemeClr val="tx1"/>
                  </a:solidFill>
                </a:rPr>
                <a:t>L/T</a:t>
              </a:r>
              <a:endParaRPr lang="ko-KR" altLang="en-US" sz="800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5869821-ACF1-3A0F-7FA8-4FE3CAF53E6D}"/>
              </a:ext>
            </a:extLst>
          </p:cNvPr>
          <p:cNvSpPr txBox="1"/>
          <p:nvPr/>
        </p:nvSpPr>
        <p:spPr>
          <a:xfrm>
            <a:off x="2446631" y="3017321"/>
            <a:ext cx="114721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발주생성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30FE92-8467-1D2B-D715-009C9026CF2D}"/>
              </a:ext>
            </a:extLst>
          </p:cNvPr>
          <p:cNvSpPr txBox="1"/>
          <p:nvPr/>
        </p:nvSpPr>
        <p:spPr>
          <a:xfrm>
            <a:off x="3026738" y="4635376"/>
            <a:ext cx="114721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저장하시겠습니까</a:t>
            </a:r>
            <a:r>
              <a:rPr lang="en-US" altLang="ko-KR" sz="800">
                <a:solidFill>
                  <a:srgbClr val="C00000"/>
                </a:solidFill>
              </a:rPr>
              <a:t>?</a:t>
            </a:r>
            <a:endParaRPr lang="ko-KR" altLang="en-US" sz="80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415E96-F4C3-CC29-B257-38E26412802B}"/>
              </a:ext>
            </a:extLst>
          </p:cNvPr>
          <p:cNvSpPr txBox="1"/>
          <p:nvPr/>
        </p:nvSpPr>
        <p:spPr>
          <a:xfrm>
            <a:off x="1682653" y="5641840"/>
            <a:ext cx="114721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발주생성 결과</a:t>
            </a:r>
          </a:p>
        </p:txBody>
      </p:sp>
    </p:spTree>
    <p:extLst>
      <p:ext uri="{BB962C8B-B14F-4D97-AF65-F5344CB8AC3E}">
        <p14:creationId xmlns:p14="http://schemas.microsoft.com/office/powerpoint/2010/main" val="13307343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67A26-6FF1-768E-310E-25DE65881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1D9431F-3742-E739-F005-EB137F8F9E05}"/>
              </a:ext>
            </a:extLst>
          </p:cNvPr>
          <p:cNvSpPr/>
          <p:nvPr/>
        </p:nvSpPr>
        <p:spPr>
          <a:xfrm>
            <a:off x="792343" y="1252711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보충발주 시뮬레이션 관리</a:t>
            </a:r>
          </a:p>
        </p:txBody>
      </p:sp>
      <p:grpSp>
        <p:nvGrpSpPr>
          <p:cNvPr id="3" name="Group 65">
            <a:extLst>
              <a:ext uri="{FF2B5EF4-FFF2-40B4-BE49-F238E27FC236}">
                <a16:creationId xmlns:a16="http://schemas.microsoft.com/office/drawing/2014/main" id="{F298E7CD-5964-CD15-E6B8-9BDD8BFFBFD1}"/>
              </a:ext>
            </a:extLst>
          </p:cNvPr>
          <p:cNvGrpSpPr/>
          <p:nvPr/>
        </p:nvGrpSpPr>
        <p:grpSpPr>
          <a:xfrm>
            <a:off x="263440" y="1301028"/>
            <a:ext cx="452526" cy="452526"/>
            <a:chOff x="1339673" y="3220738"/>
            <a:chExt cx="746760" cy="746760"/>
          </a:xfrm>
        </p:grpSpPr>
        <p:sp>
          <p:nvSpPr>
            <p:cNvPr id="4" name="Oval 66">
              <a:extLst>
                <a:ext uri="{FF2B5EF4-FFF2-40B4-BE49-F238E27FC236}">
                  <a16:creationId xmlns:a16="http://schemas.microsoft.com/office/drawing/2014/main" id="{C653E1DF-A60E-564A-3D74-F6489EF644BE}"/>
                </a:ext>
              </a:extLst>
            </p:cNvPr>
            <p:cNvSpPr/>
            <p:nvPr/>
          </p:nvSpPr>
          <p:spPr>
            <a:xfrm>
              <a:off x="1339673" y="3220738"/>
              <a:ext cx="746760" cy="746760"/>
            </a:xfrm>
            <a:prstGeom prst="ellipse">
              <a:avLst/>
            </a:prstGeom>
            <a:solidFill>
              <a:srgbClr val="A50034"/>
            </a:solidFill>
            <a:ln>
              <a:noFill/>
            </a:ln>
            <a:effectLst>
              <a:outerShdw blurRad="342900" dist="292100" dir="5400000" sx="51000" sy="51000" algn="t" rotWithShape="0">
                <a:srgbClr val="BF3651">
                  <a:alpha val="86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pic>
          <p:nvPicPr>
            <p:cNvPr id="5" name="Graphic 67">
              <a:extLst>
                <a:ext uri="{FF2B5EF4-FFF2-40B4-BE49-F238E27FC236}">
                  <a16:creationId xmlns:a16="http://schemas.microsoft.com/office/drawing/2014/main" id="{111EA06D-7F81-7F65-488F-9DED1F47C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501639" y="3382704"/>
              <a:ext cx="422828" cy="422828"/>
            </a:xfrm>
            <a:prstGeom prst="rect">
              <a:avLst/>
            </a:prstGeom>
          </p:spPr>
        </p:pic>
      </p:grpSp>
      <p:sp>
        <p:nvSpPr>
          <p:cNvPr id="58" name="Freeform: Shape 20">
            <a:extLst>
              <a:ext uri="{FF2B5EF4-FFF2-40B4-BE49-F238E27FC236}">
                <a16:creationId xmlns:a16="http://schemas.microsoft.com/office/drawing/2014/main" id="{227CE4E9-98C1-4B5D-CF4E-07676E3A8EA9}"/>
              </a:ext>
            </a:extLst>
          </p:cNvPr>
          <p:cNvSpPr/>
          <p:nvPr/>
        </p:nvSpPr>
        <p:spPr>
          <a:xfrm rot="16200000" flipV="1">
            <a:off x="6045877" y="4211422"/>
            <a:ext cx="1886332" cy="489004"/>
          </a:xfrm>
          <a:custGeom>
            <a:avLst/>
            <a:gdLst>
              <a:gd name="connsiteX0" fmla="*/ 0 w 1787463"/>
              <a:gd name="connsiteY0" fmla="*/ 0 h 345152"/>
              <a:gd name="connsiteX1" fmla="*/ 1787463 w 1787463"/>
              <a:gd name="connsiteY1" fmla="*/ 0 h 345152"/>
              <a:gd name="connsiteX2" fmla="*/ 1635941 w 1787463"/>
              <a:gd name="connsiteY2" fmla="*/ 150737 h 345152"/>
              <a:gd name="connsiteX3" fmla="*/ 1016089 w 1787463"/>
              <a:gd name="connsiteY3" fmla="*/ 150737 h 345152"/>
              <a:gd name="connsiteX4" fmla="*/ 899040 w 1787463"/>
              <a:gd name="connsiteY4" fmla="*/ 329915 h 345152"/>
              <a:gd name="connsiteX5" fmla="*/ 842677 w 1787463"/>
              <a:gd name="connsiteY5" fmla="*/ 329915 h 345152"/>
              <a:gd name="connsiteX6" fmla="*/ 725628 w 1787463"/>
              <a:gd name="connsiteY6" fmla="*/ 150737 h 345152"/>
              <a:gd name="connsiteX7" fmla="*/ 151653 w 1787463"/>
              <a:gd name="connsiteY7" fmla="*/ 150737 h 345152"/>
              <a:gd name="connsiteX8" fmla="*/ 151522 w 1787463"/>
              <a:gd name="connsiteY8" fmla="*/ 150737 h 345152"/>
              <a:gd name="connsiteX9" fmla="*/ 0 w 1787463"/>
              <a:gd name="connsiteY9" fmla="*/ 0 h 34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7463" h="345152">
                <a:moveTo>
                  <a:pt x="0" y="0"/>
                </a:moveTo>
                <a:lnTo>
                  <a:pt x="1787463" y="0"/>
                </a:lnTo>
                <a:cubicBezTo>
                  <a:pt x="1787071" y="83364"/>
                  <a:pt x="1719435" y="150737"/>
                  <a:pt x="1635941" y="150737"/>
                </a:cubicBezTo>
                <a:lnTo>
                  <a:pt x="1016089" y="150737"/>
                </a:lnTo>
                <a:lnTo>
                  <a:pt x="899040" y="329915"/>
                </a:lnTo>
                <a:cubicBezTo>
                  <a:pt x="885670" y="350232"/>
                  <a:pt x="855917" y="350232"/>
                  <a:pt x="842677" y="329915"/>
                </a:cubicBezTo>
                <a:lnTo>
                  <a:pt x="725628" y="150737"/>
                </a:lnTo>
                <a:lnTo>
                  <a:pt x="151653" y="150737"/>
                </a:lnTo>
                <a:lnTo>
                  <a:pt x="151522" y="150737"/>
                </a:lnTo>
                <a:cubicBezTo>
                  <a:pt x="68159" y="150737"/>
                  <a:pt x="524" y="83364"/>
                  <a:pt x="0" y="0"/>
                </a:cubicBezTo>
                <a:close/>
              </a:path>
            </a:pathLst>
          </a:custGeom>
          <a:solidFill>
            <a:srgbClr val="A5003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9" name="Rectangle: Rounded Corners 7">
            <a:extLst>
              <a:ext uri="{FF2B5EF4-FFF2-40B4-BE49-F238E27FC236}">
                <a16:creationId xmlns:a16="http://schemas.microsoft.com/office/drawing/2014/main" id="{3BFAFE86-544E-BC29-DFB2-51B190262B57}"/>
              </a:ext>
            </a:extLst>
          </p:cNvPr>
          <p:cNvSpPr/>
          <p:nvPr/>
        </p:nvSpPr>
        <p:spPr>
          <a:xfrm rot="16200000">
            <a:off x="6044739" y="2945517"/>
            <a:ext cx="5478626" cy="3324396"/>
          </a:xfrm>
          <a:prstGeom prst="roundRect">
            <a:avLst>
              <a:gd name="adj" fmla="val 6782"/>
            </a:avLst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lt1"/>
              </a:solidFill>
            </a:endParaRPr>
          </a:p>
        </p:txBody>
      </p:sp>
      <p:sp>
        <p:nvSpPr>
          <p:cNvPr id="60" name="Rectangle: Rounded Corners 74">
            <a:extLst>
              <a:ext uri="{FF2B5EF4-FFF2-40B4-BE49-F238E27FC236}">
                <a16:creationId xmlns:a16="http://schemas.microsoft.com/office/drawing/2014/main" id="{0FCBFE4D-CE5E-0280-DF36-3169DA4C52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06" y="1829465"/>
            <a:ext cx="6006044" cy="5517563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rgbClr val="FDEAEC"/>
                </a:gs>
                <a:gs pos="100000">
                  <a:srgbClr val="EE3042"/>
                </a:gs>
              </a:gsLst>
              <a:lin ang="16200000" scaled="1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61" name="사각형: 둥근 모서리 60">
            <a:extLst>
              <a:ext uri="{FF2B5EF4-FFF2-40B4-BE49-F238E27FC236}">
                <a16:creationId xmlns:a16="http://schemas.microsoft.com/office/drawing/2014/main" id="{992C98AD-123B-AC0D-2560-796BDE6E824D}"/>
              </a:ext>
            </a:extLst>
          </p:cNvPr>
          <p:cNvSpPr/>
          <p:nvPr/>
        </p:nvSpPr>
        <p:spPr>
          <a:xfrm>
            <a:off x="1857870" y="1913692"/>
            <a:ext cx="4942980" cy="3709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     재고관리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보충발주관리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</a:t>
            </a:r>
            <a:r>
              <a:rPr lang="ko-KR" altLang="en-US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보충발주 시뮬레이션 현황조회</a:t>
            </a:r>
          </a:p>
        </p:txBody>
      </p:sp>
      <p:sp>
        <p:nvSpPr>
          <p:cNvPr id="62" name="사각형: 둥근 모서리 61">
            <a:extLst>
              <a:ext uri="{FF2B5EF4-FFF2-40B4-BE49-F238E27FC236}">
                <a16:creationId xmlns:a16="http://schemas.microsoft.com/office/drawing/2014/main" id="{EA5C4D93-6944-CE96-21CC-D86013502B47}"/>
              </a:ext>
            </a:extLst>
          </p:cNvPr>
          <p:cNvSpPr/>
          <p:nvPr/>
        </p:nvSpPr>
        <p:spPr>
          <a:xfrm>
            <a:off x="940598" y="1919172"/>
            <a:ext cx="1101681" cy="377531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99" rtlCol="0" anchor="ctr"/>
          <a:lstStyle/>
          <a:p>
            <a:pPr defTabSz="493467"/>
            <a:r>
              <a:rPr lang="en-US" altLang="ko-KR" sz="1400" b="1" spc="-54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S-MRO</a:t>
            </a:r>
            <a:endParaRPr lang="ko-KR" altLang="en-US" sz="1400" b="1" spc="-54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331EB7C-4F22-A8AF-7443-4751AA4D7DF5}"/>
              </a:ext>
            </a:extLst>
          </p:cNvPr>
          <p:cNvSpPr txBox="1"/>
          <p:nvPr/>
        </p:nvSpPr>
        <p:spPr>
          <a:xfrm>
            <a:off x="7209660" y="2126987"/>
            <a:ext cx="3150076" cy="1323439"/>
          </a:xfrm>
          <a:prstGeom prst="rect">
            <a:avLst/>
          </a:prstGeom>
          <a:noFill/>
        </p:spPr>
        <p:txBody>
          <a:bodyPr wrap="square" lIns="108000" r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조회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보충발주 시뮬레이션에서 발주 생성한 리스트를 조회할 수 있음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상세보기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 err="1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발주시뮬레이션에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의해 생성 발주주문의 상세내역을 확인할 수 있음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F99ACD4-04ED-0844-D66D-79532602A5CF}"/>
              </a:ext>
            </a:extLst>
          </p:cNvPr>
          <p:cNvGrpSpPr/>
          <p:nvPr/>
        </p:nvGrpSpPr>
        <p:grpSpPr>
          <a:xfrm>
            <a:off x="1036004" y="2496936"/>
            <a:ext cx="5345746" cy="4646814"/>
            <a:chOff x="600700" y="2110837"/>
            <a:chExt cx="6085850" cy="5349594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844CF1F1-896A-E749-15D0-FBA7C99A7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0700" y="2110837"/>
              <a:ext cx="5819352" cy="1619255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5D5C49F2-A71D-B772-1C1B-C0732BE16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13425" y="3167313"/>
              <a:ext cx="666965" cy="377527"/>
            </a:xfrm>
            <a:prstGeom prst="rect">
              <a:avLst/>
            </a:prstGeom>
          </p:spPr>
        </p:pic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AA322CA6-133C-F2D5-42E3-57696896B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1881" y="3898039"/>
              <a:ext cx="6084669" cy="3562392"/>
            </a:xfrm>
            <a:prstGeom prst="rect">
              <a:avLst/>
            </a:prstGeom>
            <a:ln>
              <a:solidFill>
                <a:srgbClr val="A50034"/>
              </a:solidFill>
            </a:ln>
          </p:spPr>
        </p:pic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D2580235-C5F2-C81F-724F-24F4BB3D2FAC}"/>
                </a:ext>
              </a:extLst>
            </p:cNvPr>
            <p:cNvSpPr/>
            <p:nvPr/>
          </p:nvSpPr>
          <p:spPr>
            <a:xfrm>
              <a:off x="5813424" y="3332092"/>
              <a:ext cx="606627" cy="212748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직선 화살표 연결선 36">
              <a:extLst>
                <a:ext uri="{FF2B5EF4-FFF2-40B4-BE49-F238E27FC236}">
                  <a16:creationId xmlns:a16="http://schemas.microsoft.com/office/drawing/2014/main" id="{018AEFD5-5AA7-F783-A1CA-2AE393BC2AB1}"/>
                </a:ext>
              </a:extLst>
            </p:cNvPr>
            <p:cNvCxnSpPr>
              <a:cxnSpLocks/>
              <a:stCxn id="8" idx="2"/>
              <a:endCxn id="16" idx="0"/>
            </p:cNvCxnSpPr>
            <p:nvPr/>
          </p:nvCxnSpPr>
          <p:spPr>
            <a:xfrm rot="5400000">
              <a:off x="4718963" y="2470093"/>
              <a:ext cx="353199" cy="250269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86341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4D93F-55AE-9B62-CE2B-32F26698A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사람, 태블릿 컴퓨터, 정보기기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333735FE-2CD6-1EFA-785A-1C03748B4A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37628" cy="7559675"/>
          </a:xfrm>
          <a:prstGeom prst="rect">
            <a:avLst/>
          </a:prstGeom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2D96157C-21B5-6D09-BF0B-6255438D05C8}"/>
              </a:ext>
            </a:extLst>
          </p:cNvPr>
          <p:cNvSpPr/>
          <p:nvPr/>
        </p:nvSpPr>
        <p:spPr>
          <a:xfrm>
            <a:off x="2147" y="-1"/>
            <a:ext cx="13437628" cy="7559675"/>
          </a:xfrm>
          <a:prstGeom prst="rect">
            <a:avLst/>
          </a:prstGeom>
          <a:gradFill flip="none" rotWithShape="1"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9AB5542F-E8B0-CE87-7B40-4501C225FB4F}"/>
              </a:ext>
            </a:extLst>
          </p:cNvPr>
          <p:cNvGrpSpPr/>
          <p:nvPr/>
        </p:nvGrpSpPr>
        <p:grpSpPr>
          <a:xfrm>
            <a:off x="890988" y="1358267"/>
            <a:ext cx="5484412" cy="4163062"/>
            <a:chOff x="890988" y="1739267"/>
            <a:chExt cx="5484412" cy="4163062"/>
          </a:xfrm>
        </p:grpSpPr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232D2D1F-63CC-C30E-AD7D-F7E1D1F23B26}"/>
                </a:ext>
              </a:extLst>
            </p:cNvPr>
            <p:cNvGrpSpPr/>
            <p:nvPr/>
          </p:nvGrpSpPr>
          <p:grpSpPr>
            <a:xfrm>
              <a:off x="890988" y="1739267"/>
              <a:ext cx="5484412" cy="3446286"/>
              <a:chOff x="1714299" y="2827000"/>
              <a:chExt cx="4201632" cy="2640216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3E1326C-A762-910D-A006-CD50879D34FE}"/>
                  </a:ext>
                </a:extLst>
              </p:cNvPr>
              <p:cNvSpPr txBox="1"/>
              <p:nvPr/>
            </p:nvSpPr>
            <p:spPr>
              <a:xfrm>
                <a:off x="1714299" y="2827000"/>
                <a:ext cx="1512168" cy="141841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90000"/>
                  </a:lnSpc>
                </a:pPr>
                <a:r>
                  <a:rPr lang="en-US" altLang="ko-KR" sz="7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04.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743F0B9-0902-3D90-A627-66FDA5E66BAF}"/>
                  </a:ext>
                </a:extLst>
              </p:cNvPr>
              <p:cNvSpPr txBox="1"/>
              <p:nvPr/>
            </p:nvSpPr>
            <p:spPr>
              <a:xfrm>
                <a:off x="1733349" y="4217534"/>
                <a:ext cx="4182582" cy="1249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발주관리</a:t>
                </a:r>
              </a:p>
              <a:p>
                <a:r>
                  <a:rPr lang="en-US" altLang="ko-KR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FAQs</a:t>
                </a:r>
              </a:p>
            </p:txBody>
          </p:sp>
        </p:grpSp>
        <p:sp>
          <p:nvSpPr>
            <p:cNvPr id="22" name="사각형: 둥근 모서리 213">
              <a:extLst>
                <a:ext uri="{FF2B5EF4-FFF2-40B4-BE49-F238E27FC236}">
                  <a16:creationId xmlns:a16="http://schemas.microsoft.com/office/drawing/2014/main" id="{FF01C2C9-C095-3333-1F08-41322C0FD8FF}"/>
                </a:ext>
              </a:extLst>
            </p:cNvPr>
            <p:cNvSpPr/>
            <p:nvPr/>
          </p:nvSpPr>
          <p:spPr>
            <a:xfrm flipH="1">
              <a:off x="1035535" y="5427250"/>
              <a:ext cx="1945725" cy="2320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ko-KR" altLang="en-US" sz="1508" spc="-101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글로벌 구매 솔루션 전문기업</a:t>
              </a:r>
            </a:p>
          </p:txBody>
        </p:sp>
        <p:sp>
          <p:nvSpPr>
            <p:cNvPr id="23" name="사각형: 둥근 모서리 213">
              <a:extLst>
                <a:ext uri="{FF2B5EF4-FFF2-40B4-BE49-F238E27FC236}">
                  <a16:creationId xmlns:a16="http://schemas.microsoft.com/office/drawing/2014/main" id="{A10F3AD5-3A3C-C96F-1FF6-9DAC1FE93520}"/>
                </a:ext>
              </a:extLst>
            </p:cNvPr>
            <p:cNvSpPr/>
            <p:nvPr/>
          </p:nvSpPr>
          <p:spPr>
            <a:xfrm flipH="1">
              <a:off x="1035536" y="5766907"/>
              <a:ext cx="2588978" cy="1354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en-US" altLang="ko-KR" sz="880" spc="189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Global Procurement Solution Expert</a:t>
              </a:r>
              <a:endParaRPr lang="ko-KR" altLang="en-US" sz="880" spc="189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</p:grp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B1EFA0C3-E032-6246-0B09-B2BEF7C76D79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E7D341AE-69FA-E67D-74C4-6EE56F56FF4E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C7D59A1D-5AF5-6EBF-1F4C-B4E19482B097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900A3BED-FBC4-AB74-6870-A2E730A61ECC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52BE3807-8E3E-672F-F3B1-869701F6D30F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9B56EE92-1B59-D4A8-DAB2-2F922D5AB4FA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cxnSp>
        <p:nvCxnSpPr>
          <p:cNvPr id="6" name="Straight Connector 16">
            <a:extLst>
              <a:ext uri="{FF2B5EF4-FFF2-40B4-BE49-F238E27FC236}">
                <a16:creationId xmlns:a16="http://schemas.microsoft.com/office/drawing/2014/main" id="{AC255710-3B08-5DEA-BD9B-34BCD550152E}"/>
              </a:ext>
            </a:extLst>
          </p:cNvPr>
          <p:cNvCxnSpPr>
            <a:cxnSpLocks/>
          </p:cNvCxnSpPr>
          <p:nvPr/>
        </p:nvCxnSpPr>
        <p:spPr>
          <a:xfrm flipH="1">
            <a:off x="42477" y="4804553"/>
            <a:ext cx="1344567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0175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6383F2A5-BE09-81F7-4FD4-3EFB3277736E}"/>
              </a:ext>
            </a:extLst>
          </p:cNvPr>
          <p:cNvGrpSpPr/>
          <p:nvPr/>
        </p:nvGrpSpPr>
        <p:grpSpPr>
          <a:xfrm>
            <a:off x="782574" y="1229587"/>
            <a:ext cx="11177361" cy="5821225"/>
            <a:chOff x="511775" y="1229332"/>
            <a:chExt cx="11177361" cy="5821225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6BEFF76D-B665-70CF-8DF3-FA775DD48F0C}"/>
                </a:ext>
              </a:extLst>
            </p:cNvPr>
            <p:cNvSpPr/>
            <p:nvPr/>
          </p:nvSpPr>
          <p:spPr>
            <a:xfrm>
              <a:off x="3664085" y="1229332"/>
              <a:ext cx="8025051" cy="58212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33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8C3A5D60-D730-7D94-D164-0BD382C749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46" r="17912"/>
            <a:stretch/>
          </p:blipFill>
          <p:spPr>
            <a:xfrm>
              <a:off x="511775" y="1390512"/>
              <a:ext cx="3152311" cy="5452555"/>
            </a:xfrm>
            <a:prstGeom prst="rect">
              <a:avLst/>
            </a:prstGeom>
          </p:spPr>
        </p:pic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577171CA-B569-7DE8-A2B9-36FB25173816}"/>
                </a:ext>
              </a:extLst>
            </p:cNvPr>
            <p:cNvSpPr/>
            <p:nvPr/>
          </p:nvSpPr>
          <p:spPr>
            <a:xfrm>
              <a:off x="511775" y="1390512"/>
              <a:ext cx="3152311" cy="5452555"/>
            </a:xfrm>
            <a:prstGeom prst="rect">
              <a:avLst/>
            </a:prstGeom>
            <a:solidFill>
              <a:schemeClr val="tx1">
                <a:alpha val="75000"/>
              </a:schemeClr>
            </a:solidFill>
            <a:ln w="1587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bg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27510">
                <a:defRPr/>
              </a:pPr>
              <a:endParaRPr lang="en-US" sz="1432">
                <a:solidFill>
                  <a:prstClr val="white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6" name="제목 8">
              <a:extLst>
                <a:ext uri="{FF2B5EF4-FFF2-40B4-BE49-F238E27FC236}">
                  <a16:creationId xmlns:a16="http://schemas.microsoft.com/office/drawing/2014/main" id="{6C9BB32F-2E53-E979-D91F-FA65C0BB021A}"/>
                </a:ext>
              </a:extLst>
            </p:cNvPr>
            <p:cNvSpPr txBox="1">
              <a:spLocks/>
            </p:cNvSpPr>
            <p:nvPr/>
          </p:nvSpPr>
          <p:spPr>
            <a:xfrm>
              <a:off x="941177" y="3452325"/>
              <a:ext cx="2263197" cy="1325563"/>
            </a:xfrm>
            <a:prstGeom prst="rect">
              <a:avLst/>
            </a:prstGeom>
          </p:spPr>
          <p:txBody>
            <a:bodyPr vert="horz"/>
            <a:lstStyle>
              <a:lvl1pPr algn="l" defTabSz="1007943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85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400" dirty="0">
                  <a:solidFill>
                    <a:srgbClr val="FFFFFF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FAQs</a:t>
              </a:r>
            </a:p>
          </p:txBody>
        </p:sp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246BB841-AC92-4CC6-F6EF-344D7C75E3C1}"/>
                </a:ext>
              </a:extLst>
            </p:cNvPr>
            <p:cNvSpPr/>
            <p:nvPr/>
          </p:nvSpPr>
          <p:spPr>
            <a:xfrm>
              <a:off x="4014933" y="1827032"/>
              <a:ext cx="286400" cy="286400"/>
            </a:xfrm>
            <a:prstGeom prst="ellipse">
              <a:avLst/>
            </a:prstGeom>
            <a:solidFill>
              <a:srgbClr val="A50034"/>
            </a:solidFill>
            <a:ln w="22225">
              <a:solidFill>
                <a:srgbClr val="C72A57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27510">
                <a:defRPr/>
              </a:pPr>
              <a:r>
                <a:rPr lang="en-US" sz="1273" dirty="0">
                  <a:solidFill>
                    <a:prstClr val="white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1</a:t>
              </a: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BC0D400D-756A-C272-AEFB-06323F1A7240}"/>
                </a:ext>
              </a:extLst>
            </p:cNvPr>
            <p:cNvSpPr/>
            <p:nvPr/>
          </p:nvSpPr>
          <p:spPr>
            <a:xfrm>
              <a:off x="4396925" y="1753221"/>
              <a:ext cx="6876576" cy="584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kumimoji="1" lang="ko-KR" altLang="en-US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정상적으로 구매정보 등록되어 있는데</a:t>
              </a:r>
              <a:r>
                <a:rPr kumimoji="1" lang="en-US" altLang="ko-KR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</a:t>
              </a:r>
              <a:r>
                <a:rPr kumimoji="1" lang="ko-KR" altLang="en-US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발주오류 상태로 시뮬레이션 재실행 해도 처리가 되지 않습니다</a:t>
              </a:r>
              <a:r>
                <a:rPr kumimoji="1" lang="en-US" altLang="ko-KR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. </a:t>
              </a:r>
              <a:r>
                <a:rPr kumimoji="1" lang="ko-KR" altLang="en-US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어떻게 해야 하나요</a:t>
              </a:r>
              <a:r>
                <a:rPr kumimoji="1" lang="en-US" altLang="ko-KR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?</a:t>
              </a:r>
              <a:r>
                <a:rPr kumimoji="1" lang="ko-KR" altLang="en-US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ECBFD24-8024-D72C-C4DE-DB2827C7AA62}"/>
                </a:ext>
              </a:extLst>
            </p:cNvPr>
            <p:cNvSpPr txBox="1"/>
            <p:nvPr/>
          </p:nvSpPr>
          <p:spPr>
            <a:xfrm>
              <a:off x="4014933" y="2377244"/>
              <a:ext cx="7445604" cy="13477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457200" latinLnBrk="0">
                <a:lnSpc>
                  <a:spcPct val="150000"/>
                </a:lnSpc>
              </a:pPr>
              <a:r>
                <a:rPr lang="ko-KR" altLang="en-US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구매정보가 정상인데도 불구하고 발주오류가 해결되지 않는 경우는</a:t>
              </a:r>
              <a:r>
                <a:rPr lang="en-US" altLang="ko-KR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</a:t>
              </a:r>
            </a:p>
            <a:p>
              <a:pPr defTabSz="457200" latinLnBrk="0">
                <a:lnSpc>
                  <a:spcPct val="150000"/>
                </a:lnSpc>
              </a:pPr>
              <a:r>
                <a:rPr lang="ko-KR" altLang="en-US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고객지정</a:t>
              </a:r>
              <a:r>
                <a:rPr lang="en-US" altLang="ko-KR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구매지정</a:t>
              </a:r>
              <a:r>
                <a:rPr lang="en-US" altLang="ko-KR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400" spc="-40" dirty="0" err="1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선입고</a:t>
              </a:r>
              <a:r>
                <a:rPr lang="ko-KR" altLang="en-US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협력사 등 지정협력사의 구매정보가 필요한 경우입니다</a:t>
              </a:r>
              <a:r>
                <a:rPr lang="en-US" altLang="ko-KR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.</a:t>
              </a:r>
            </a:p>
            <a:p>
              <a:pPr defTabSz="457200" latinLnBrk="0">
                <a:lnSpc>
                  <a:spcPct val="150000"/>
                </a:lnSpc>
              </a:pPr>
              <a:r>
                <a:rPr lang="ko-KR" altLang="en-US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발주예정조회에서 해당 주문건에 </a:t>
              </a:r>
              <a:r>
                <a:rPr lang="ko-KR" altLang="en-US" sz="1400" spc="-40" dirty="0" err="1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발주시뮬레이션</a:t>
              </a:r>
              <a:r>
                <a:rPr lang="ko-KR" altLang="en-US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결과와 오류내용을 참고하시어</a:t>
              </a:r>
              <a:endParaRPr lang="en-US" altLang="ko-KR" sz="1400" spc="-4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defTabSz="457200" latinLnBrk="0">
                <a:lnSpc>
                  <a:spcPct val="150000"/>
                </a:lnSpc>
              </a:pPr>
              <a:r>
                <a:rPr lang="ko-KR" altLang="en-US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지정협력사의 구매정보 정비 혹은 유관부서와의 협의를 통해 처리하시면 됩니다</a:t>
              </a:r>
              <a:r>
                <a:rPr lang="en-US" altLang="ko-KR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.</a:t>
              </a:r>
              <a:endParaRPr lang="ko-KR" altLang="en-US" sz="1400" spc="-4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EF2D3A5D-D5F2-C8E1-DCB9-1C9C76C337E6}"/>
                </a:ext>
              </a:extLst>
            </p:cNvPr>
            <p:cNvSpPr/>
            <p:nvPr/>
          </p:nvSpPr>
          <p:spPr>
            <a:xfrm>
              <a:off x="4014933" y="4419746"/>
              <a:ext cx="286400" cy="286400"/>
            </a:xfrm>
            <a:prstGeom prst="ellipse">
              <a:avLst/>
            </a:prstGeom>
            <a:solidFill>
              <a:srgbClr val="A50034"/>
            </a:solidFill>
            <a:ln w="22225">
              <a:solidFill>
                <a:srgbClr val="C72A57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27510">
                <a:defRPr/>
              </a:pPr>
              <a:r>
                <a:rPr lang="en-US" sz="1273" dirty="0">
                  <a:solidFill>
                    <a:prstClr val="white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2</a:t>
              </a: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B7194EA-C3CE-8D8B-888F-1F59D3CA3CC3}"/>
                </a:ext>
              </a:extLst>
            </p:cNvPr>
            <p:cNvSpPr/>
            <p:nvPr/>
          </p:nvSpPr>
          <p:spPr>
            <a:xfrm>
              <a:off x="4396925" y="4345935"/>
              <a:ext cx="6876576" cy="584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kumimoji="1" lang="ko-KR" altLang="en-US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과거 담당자가 매입한 재고 상품이 현재 유통기한이 지나</a:t>
              </a:r>
              <a:r>
                <a:rPr kumimoji="1" lang="en-US" altLang="ko-KR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</a:t>
              </a:r>
              <a:r>
                <a:rPr kumimoji="1" lang="ko-KR" altLang="en-US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협력사 반품도 어려운 상황입니다</a:t>
              </a:r>
              <a:r>
                <a:rPr kumimoji="1" lang="en-US" altLang="ko-KR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. </a:t>
              </a:r>
              <a:br>
                <a:rPr kumimoji="1" lang="en-US" altLang="ko-KR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</a:br>
              <a:r>
                <a:rPr kumimoji="1" lang="ko-KR" altLang="en-US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이럴 경우</a:t>
              </a:r>
              <a:r>
                <a:rPr kumimoji="1" lang="en-US" altLang="ko-KR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</a:t>
              </a:r>
              <a:r>
                <a:rPr kumimoji="1" lang="ko-KR" altLang="en-US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보유 재고에 대한 폐기 기준이나 </a:t>
              </a:r>
              <a:r>
                <a:rPr kumimoji="1" lang="ko-KR" altLang="en-US" sz="1400" dirty="0" err="1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제각</a:t>
              </a:r>
              <a:r>
                <a:rPr kumimoji="1" lang="ko-KR" altLang="en-US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처리가 가능한가요</a:t>
              </a:r>
              <a:r>
                <a:rPr kumimoji="1" lang="en-US" altLang="ko-KR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?</a:t>
              </a:r>
              <a:endParaRPr kumimoji="1" lang="ko-KR" altLang="en-US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4D5A4A2-4734-8FFF-8F96-5D6B88BDFC16}"/>
                </a:ext>
              </a:extLst>
            </p:cNvPr>
            <p:cNvSpPr txBox="1"/>
            <p:nvPr/>
          </p:nvSpPr>
          <p:spPr>
            <a:xfrm>
              <a:off x="4118926" y="5316699"/>
              <a:ext cx="7115368" cy="13477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457200" latinLnBrk="0">
                <a:lnSpc>
                  <a:spcPct val="150000"/>
                </a:lnSpc>
              </a:pPr>
              <a:r>
                <a:rPr lang="ko-KR" altLang="en-US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재고 상품의 반품 협의 혹은 고객 소진</a:t>
              </a:r>
              <a:r>
                <a:rPr lang="en-US" altLang="ko-KR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</a:t>
              </a:r>
              <a:r>
                <a:rPr lang="ko-KR" altLang="en-US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재판매가 어려운 상태일 경우</a:t>
              </a:r>
              <a:r>
                <a:rPr lang="en-US" altLang="ko-KR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</a:t>
              </a:r>
            </a:p>
            <a:p>
              <a:pPr defTabSz="457200" latinLnBrk="0">
                <a:lnSpc>
                  <a:spcPct val="150000"/>
                </a:lnSpc>
              </a:pPr>
              <a:r>
                <a:rPr lang="ko-KR" altLang="en-US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재고 </a:t>
              </a:r>
              <a:r>
                <a:rPr lang="ko-KR" altLang="en-US" sz="1400" spc="-40" dirty="0" err="1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제각</a:t>
              </a:r>
              <a:r>
                <a:rPr lang="ko-KR" altLang="en-US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검토가 가능하며</a:t>
              </a:r>
              <a:r>
                <a:rPr lang="en-US" altLang="ko-KR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ko-KR" altLang="en-US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현행 </a:t>
              </a:r>
              <a:r>
                <a:rPr lang="ko-KR" altLang="en-US" sz="1400" spc="-40" dirty="0" err="1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제각</a:t>
              </a:r>
              <a:r>
                <a:rPr lang="ko-KR" altLang="en-US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en-US" altLang="ko-KR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Process</a:t>
              </a:r>
              <a:r>
                <a:rPr lang="ko-KR" altLang="en-US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는 상</a:t>
              </a:r>
              <a:r>
                <a:rPr lang="en-US" altLang="ko-KR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하반기 </a:t>
              </a:r>
              <a:r>
                <a:rPr lang="en-US" altLang="ko-KR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1</a:t>
              </a:r>
              <a:r>
                <a:rPr lang="ko-KR" altLang="en-US" sz="1400" spc="-40" dirty="0" err="1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회씩</a:t>
              </a:r>
              <a:r>
                <a:rPr lang="ko-KR" altLang="en-US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진행하고 있습니다</a:t>
              </a:r>
              <a:r>
                <a:rPr lang="en-US" altLang="ko-KR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.</a:t>
              </a:r>
            </a:p>
            <a:p>
              <a:pPr defTabSz="457200" latinLnBrk="0">
                <a:lnSpc>
                  <a:spcPct val="150000"/>
                </a:lnSpc>
              </a:pPr>
              <a:r>
                <a:rPr lang="ko-KR" altLang="en-US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관련하여 사전 재고 실사 및 처리방안 최종 재확인 등 제반 절차가 필요하니</a:t>
              </a:r>
              <a:r>
                <a:rPr lang="en-US" altLang="ko-KR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</a:t>
              </a:r>
            </a:p>
            <a:p>
              <a:pPr defTabSz="457200" latinLnBrk="0">
                <a:lnSpc>
                  <a:spcPct val="150000"/>
                </a:lnSpc>
              </a:pPr>
              <a:r>
                <a:rPr lang="ko-KR" altLang="en-US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관련 업무 진행이 필요할 경우</a:t>
              </a:r>
              <a:r>
                <a:rPr lang="en-US" altLang="ko-KR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</a:t>
              </a:r>
              <a:r>
                <a:rPr lang="ko-KR" altLang="en-US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발주관리팀 재고 담당자에게 별도 </a:t>
              </a:r>
              <a:r>
                <a:rPr lang="ko-KR" altLang="en-US" sz="1400" spc="-40" dirty="0" err="1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문의부탁드립니다</a:t>
              </a:r>
              <a:r>
                <a:rPr lang="en-US" altLang="ko-KR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65569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286FA-40E8-BD47-4276-4AB9A5891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A17BEF50-665E-2BAA-83D9-AF42C3778E2A}"/>
              </a:ext>
            </a:extLst>
          </p:cNvPr>
          <p:cNvGrpSpPr/>
          <p:nvPr/>
        </p:nvGrpSpPr>
        <p:grpSpPr>
          <a:xfrm>
            <a:off x="782574" y="1229587"/>
            <a:ext cx="11177361" cy="5821225"/>
            <a:chOff x="511775" y="1229332"/>
            <a:chExt cx="11177361" cy="5821225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73072827-F354-A395-6A93-E714CC13AC6F}"/>
                </a:ext>
              </a:extLst>
            </p:cNvPr>
            <p:cNvSpPr/>
            <p:nvPr/>
          </p:nvSpPr>
          <p:spPr>
            <a:xfrm>
              <a:off x="3664085" y="1229332"/>
              <a:ext cx="8025051" cy="58212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33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C96D2310-2FDA-F73E-C228-09D0EB71CC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46" r="17912"/>
            <a:stretch/>
          </p:blipFill>
          <p:spPr>
            <a:xfrm>
              <a:off x="511775" y="1390512"/>
              <a:ext cx="3152311" cy="5452555"/>
            </a:xfrm>
            <a:prstGeom prst="rect">
              <a:avLst/>
            </a:prstGeom>
          </p:spPr>
        </p:pic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EF331A7-002B-8FA7-A33F-A3768AF1E7E4}"/>
                </a:ext>
              </a:extLst>
            </p:cNvPr>
            <p:cNvSpPr/>
            <p:nvPr/>
          </p:nvSpPr>
          <p:spPr>
            <a:xfrm>
              <a:off x="511775" y="1390512"/>
              <a:ext cx="3152311" cy="5452555"/>
            </a:xfrm>
            <a:prstGeom prst="rect">
              <a:avLst/>
            </a:prstGeom>
            <a:solidFill>
              <a:schemeClr val="tx1">
                <a:alpha val="75000"/>
              </a:schemeClr>
            </a:solidFill>
            <a:ln w="1587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bg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27510">
                <a:defRPr/>
              </a:pPr>
              <a:endParaRPr lang="en-US" sz="1432">
                <a:solidFill>
                  <a:prstClr val="white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6" name="제목 8">
              <a:extLst>
                <a:ext uri="{FF2B5EF4-FFF2-40B4-BE49-F238E27FC236}">
                  <a16:creationId xmlns:a16="http://schemas.microsoft.com/office/drawing/2014/main" id="{C13F6789-6F76-A930-B317-C65FC320EC71}"/>
                </a:ext>
              </a:extLst>
            </p:cNvPr>
            <p:cNvSpPr txBox="1">
              <a:spLocks/>
            </p:cNvSpPr>
            <p:nvPr/>
          </p:nvSpPr>
          <p:spPr>
            <a:xfrm>
              <a:off x="941177" y="3452325"/>
              <a:ext cx="2263197" cy="1325563"/>
            </a:xfrm>
            <a:prstGeom prst="rect">
              <a:avLst/>
            </a:prstGeom>
          </p:spPr>
          <p:txBody>
            <a:bodyPr vert="horz"/>
            <a:lstStyle>
              <a:lvl1pPr algn="l" defTabSz="1007943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85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400" dirty="0">
                  <a:solidFill>
                    <a:srgbClr val="FFFFFF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FAQs</a:t>
              </a:r>
            </a:p>
          </p:txBody>
        </p:sp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79B6F7F6-00E8-1491-E53D-1736E9FC2CBD}"/>
                </a:ext>
              </a:extLst>
            </p:cNvPr>
            <p:cNvSpPr/>
            <p:nvPr/>
          </p:nvSpPr>
          <p:spPr>
            <a:xfrm>
              <a:off x="4014933" y="1827032"/>
              <a:ext cx="286400" cy="286400"/>
            </a:xfrm>
            <a:prstGeom prst="ellipse">
              <a:avLst/>
            </a:prstGeom>
            <a:solidFill>
              <a:srgbClr val="A50034"/>
            </a:solidFill>
            <a:ln w="22225">
              <a:solidFill>
                <a:srgbClr val="C72A57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27510">
                <a:defRPr/>
              </a:pPr>
              <a:r>
                <a:rPr lang="en-US" sz="1273" dirty="0">
                  <a:solidFill>
                    <a:prstClr val="white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3</a:t>
              </a: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5356674D-60FC-EF0B-06A5-6E3A1C581133}"/>
                </a:ext>
              </a:extLst>
            </p:cNvPr>
            <p:cNvSpPr/>
            <p:nvPr/>
          </p:nvSpPr>
          <p:spPr>
            <a:xfrm>
              <a:off x="4396925" y="1753221"/>
              <a:ext cx="6876576" cy="846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kumimoji="1" lang="ko-KR" altLang="en-US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협력사가 </a:t>
              </a:r>
              <a:r>
                <a:rPr kumimoji="1" lang="en-US" altLang="ko-KR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Hub</a:t>
              </a:r>
              <a:r>
                <a:rPr kumimoji="1" lang="ko-KR" altLang="en-US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에 납품을 했는데</a:t>
              </a:r>
              <a:r>
                <a:rPr kumimoji="1" lang="en-US" altLang="ko-KR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Hub</a:t>
              </a:r>
              <a:r>
                <a:rPr kumimoji="1" lang="ko-KR" altLang="en-US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에서 입고를 거부했다고 연락을 받았습니다</a:t>
              </a:r>
              <a:r>
                <a:rPr kumimoji="1" lang="en-US" altLang="ko-KR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. </a:t>
              </a:r>
              <a:r>
                <a:rPr kumimoji="1" lang="ko-KR" altLang="en-US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상품정보 마스터 상에는 허브취급가능 상품으로 등록되어 있는데</a:t>
              </a:r>
              <a:r>
                <a:rPr kumimoji="1" lang="en-US" altLang="ko-KR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Hub</a:t>
              </a:r>
              <a:r>
                <a:rPr kumimoji="1" lang="ko-KR" altLang="en-US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에서 입고를 거부하는 경우는 어떤 경우이며 이럴 경우의 처리 방안은 어떻게 되나요</a:t>
              </a:r>
              <a:r>
                <a:rPr kumimoji="1" lang="en-US" altLang="ko-KR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?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7C98CCF-921C-6AA3-7EEB-02A6A5608FA5}"/>
                </a:ext>
              </a:extLst>
            </p:cNvPr>
            <p:cNvSpPr txBox="1"/>
            <p:nvPr/>
          </p:nvSpPr>
          <p:spPr>
            <a:xfrm>
              <a:off x="4014932" y="2679719"/>
              <a:ext cx="7674204" cy="198971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457200" latinLnBrk="0">
                <a:lnSpc>
                  <a:spcPct val="150000"/>
                </a:lnSpc>
              </a:pPr>
              <a:r>
                <a:rPr lang="ko-KR" altLang="en-US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상품정보 마스터 상의 허브취급가능 여부는 상품 등록 시점에 구매담당자가 입력하는 정보로 과거 데이터일수록 그 정합성이 더욱 떨어질 수 있습니다</a:t>
              </a:r>
              <a:r>
                <a:rPr lang="en-US" altLang="ko-KR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.   </a:t>
              </a:r>
            </a:p>
            <a:p>
              <a:pPr defTabSz="457200" latinLnBrk="0">
                <a:lnSpc>
                  <a:spcPct val="150000"/>
                </a:lnSpc>
              </a:pPr>
              <a:r>
                <a:rPr lang="ko-KR" altLang="en-US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허브 입고 시점에 입고 거부한 건에 대해서는 원칙적으로 협력사 반출하여 직송 대응하는 것이 맞으나</a:t>
              </a:r>
              <a:r>
                <a:rPr lang="en-US" altLang="ko-KR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</a:t>
              </a:r>
              <a:r>
                <a:rPr lang="ko-KR" altLang="en-US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유관부서 협의를 통해 해당 건에 대한 별도 처리방안 마련하시면 됩니다</a:t>
              </a:r>
              <a:r>
                <a:rPr lang="en-US" altLang="ko-KR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.</a:t>
              </a:r>
            </a:p>
            <a:p>
              <a:pPr defTabSz="457200" latinLnBrk="0">
                <a:lnSpc>
                  <a:spcPct val="150000"/>
                </a:lnSpc>
              </a:pPr>
              <a:r>
                <a:rPr lang="ko-KR" altLang="en-US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위와 별개로 구매담당자는 담당 상품에 대한 마스터 정비와 </a:t>
              </a:r>
              <a:r>
                <a:rPr lang="ko-KR" altLang="en-US" sz="1400" spc="-40" dirty="0" err="1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무검수</a:t>
              </a:r>
              <a:r>
                <a:rPr lang="ko-KR" altLang="en-US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입고 조건에 대해 협력사에 </a:t>
              </a:r>
              <a:br>
                <a:rPr lang="en-US" altLang="ko-KR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</a:br>
              <a:r>
                <a:rPr lang="ko-KR" altLang="en-US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정확히 공유함으로써 위와 같은 이슈를 사전 방지하는 것이 중요할 것 같습니다</a:t>
              </a:r>
              <a:r>
                <a:rPr lang="en-US" altLang="ko-KR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.</a:t>
              </a:r>
            </a:p>
          </p:txBody>
        </p: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1F365EA5-4639-AFD4-78C3-57A2434F0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362" y="4778143"/>
            <a:ext cx="5425064" cy="21361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52EF5A-3211-D18B-A101-0389126A3737}"/>
              </a:ext>
            </a:extLst>
          </p:cNvPr>
          <p:cNvSpPr txBox="1"/>
          <p:nvPr/>
        </p:nvSpPr>
        <p:spPr>
          <a:xfrm>
            <a:off x="5141122" y="4778143"/>
            <a:ext cx="114721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허브취급불가상품</a:t>
            </a:r>
          </a:p>
        </p:txBody>
      </p:sp>
    </p:spTree>
    <p:extLst>
      <p:ext uri="{BB962C8B-B14F-4D97-AF65-F5344CB8AC3E}">
        <p14:creationId xmlns:p14="http://schemas.microsoft.com/office/powerpoint/2010/main" val="41011193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38B98-2C70-72D5-A2AC-EC045C008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CCFC4E1A-E265-3358-807D-32712A914FC4}"/>
              </a:ext>
            </a:extLst>
          </p:cNvPr>
          <p:cNvGrpSpPr/>
          <p:nvPr/>
        </p:nvGrpSpPr>
        <p:grpSpPr>
          <a:xfrm>
            <a:off x="782574" y="1229587"/>
            <a:ext cx="11177361" cy="5821225"/>
            <a:chOff x="511775" y="1229332"/>
            <a:chExt cx="11177361" cy="5821225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06C278E0-F4F8-E7BB-60B5-2F8BEE1279EC}"/>
                </a:ext>
              </a:extLst>
            </p:cNvPr>
            <p:cNvSpPr/>
            <p:nvPr/>
          </p:nvSpPr>
          <p:spPr>
            <a:xfrm>
              <a:off x="3664085" y="1229332"/>
              <a:ext cx="8025051" cy="58212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33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37EBAF-47DB-339F-4606-4A65839CD6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46" r="17912"/>
            <a:stretch/>
          </p:blipFill>
          <p:spPr>
            <a:xfrm>
              <a:off x="511775" y="1390512"/>
              <a:ext cx="3152311" cy="5452555"/>
            </a:xfrm>
            <a:prstGeom prst="rect">
              <a:avLst/>
            </a:prstGeom>
          </p:spPr>
        </p:pic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484346AD-BE40-413F-EEEC-955B169BBE40}"/>
                </a:ext>
              </a:extLst>
            </p:cNvPr>
            <p:cNvSpPr/>
            <p:nvPr/>
          </p:nvSpPr>
          <p:spPr>
            <a:xfrm>
              <a:off x="511775" y="1390512"/>
              <a:ext cx="3152311" cy="5452555"/>
            </a:xfrm>
            <a:prstGeom prst="rect">
              <a:avLst/>
            </a:prstGeom>
            <a:solidFill>
              <a:schemeClr val="tx1">
                <a:alpha val="75000"/>
              </a:schemeClr>
            </a:solidFill>
            <a:ln w="1587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bg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27510">
                <a:defRPr/>
              </a:pPr>
              <a:endParaRPr lang="en-US" sz="1432">
                <a:solidFill>
                  <a:prstClr val="white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6" name="제목 8">
              <a:extLst>
                <a:ext uri="{FF2B5EF4-FFF2-40B4-BE49-F238E27FC236}">
                  <a16:creationId xmlns:a16="http://schemas.microsoft.com/office/drawing/2014/main" id="{A064A860-E135-3902-611E-CC68E1A30D81}"/>
                </a:ext>
              </a:extLst>
            </p:cNvPr>
            <p:cNvSpPr txBox="1">
              <a:spLocks/>
            </p:cNvSpPr>
            <p:nvPr/>
          </p:nvSpPr>
          <p:spPr>
            <a:xfrm>
              <a:off x="941177" y="3452325"/>
              <a:ext cx="2263197" cy="1325563"/>
            </a:xfrm>
            <a:prstGeom prst="rect">
              <a:avLst/>
            </a:prstGeom>
          </p:spPr>
          <p:txBody>
            <a:bodyPr vert="horz"/>
            <a:lstStyle>
              <a:lvl1pPr algn="l" defTabSz="1007943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85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400" dirty="0">
                  <a:solidFill>
                    <a:srgbClr val="FFFFFF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FAQs</a:t>
              </a:r>
            </a:p>
          </p:txBody>
        </p:sp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2D3D05EA-BC6A-C2DB-A1BC-AFC44EDF38FC}"/>
                </a:ext>
              </a:extLst>
            </p:cNvPr>
            <p:cNvSpPr/>
            <p:nvPr/>
          </p:nvSpPr>
          <p:spPr>
            <a:xfrm>
              <a:off x="4014933" y="1827032"/>
              <a:ext cx="286400" cy="286400"/>
            </a:xfrm>
            <a:prstGeom prst="ellipse">
              <a:avLst/>
            </a:prstGeom>
            <a:solidFill>
              <a:srgbClr val="A50034"/>
            </a:solidFill>
            <a:ln w="22225">
              <a:solidFill>
                <a:srgbClr val="C72A57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27510">
                <a:defRPr/>
              </a:pPr>
              <a:r>
                <a:rPr lang="en-US" sz="1273" dirty="0">
                  <a:solidFill>
                    <a:prstClr val="white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4</a:t>
              </a: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5F0E8831-C68A-8838-77DC-10DCA9AF883A}"/>
                </a:ext>
              </a:extLst>
            </p:cNvPr>
            <p:cNvSpPr/>
            <p:nvPr/>
          </p:nvSpPr>
          <p:spPr>
            <a:xfrm>
              <a:off x="4396925" y="1794785"/>
              <a:ext cx="6876576" cy="329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kumimoji="1" lang="ko-KR" altLang="en-US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신규 재고 대상을 선정의 기준은 어떻게 될까요</a:t>
              </a:r>
              <a:r>
                <a:rPr kumimoji="1" lang="en-US" altLang="ko-KR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?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7792F29-605E-9286-1A7D-2013FD6746EC}"/>
                </a:ext>
              </a:extLst>
            </p:cNvPr>
            <p:cNvSpPr txBox="1"/>
            <p:nvPr/>
          </p:nvSpPr>
          <p:spPr>
            <a:xfrm>
              <a:off x="4014933" y="2152361"/>
              <a:ext cx="7539123" cy="36055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457200" latinLnBrk="0">
                <a:lnSpc>
                  <a:spcPct val="150000"/>
                </a:lnSpc>
              </a:pPr>
              <a:r>
                <a:rPr lang="ko-KR" altLang="en-US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재고 선정은 카테고리 구매담당자의 고유 업무 영역으로 담당자 판단 하에 소속 조직장께 보고 후에 관련 </a:t>
              </a:r>
              <a:r>
                <a:rPr lang="en-US" altLang="ko-KR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Process </a:t>
              </a:r>
              <a:r>
                <a:rPr lang="ko-KR" altLang="en-US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진행하시면 됩니다</a:t>
              </a:r>
              <a:r>
                <a:rPr lang="en-US" altLang="ko-KR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. </a:t>
              </a:r>
            </a:p>
            <a:p>
              <a:pPr defTabSz="457200" latinLnBrk="0">
                <a:lnSpc>
                  <a:spcPct val="150000"/>
                </a:lnSpc>
              </a:pPr>
              <a:endParaRPr lang="en-US" altLang="ko-KR" sz="1400" spc="-4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defTabSz="457200" latinLnBrk="0">
                <a:lnSpc>
                  <a:spcPct val="150000"/>
                </a:lnSpc>
              </a:pPr>
              <a:r>
                <a:rPr lang="ko-KR" altLang="en-US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아래의 내용들은 신규 재고를  선정하고자 함에 있어 고려할 수 있는 일반적인 내용들이니 참고 부탁드립니다</a:t>
              </a:r>
              <a:r>
                <a:rPr lang="en-US" altLang="ko-KR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.</a:t>
              </a:r>
            </a:p>
            <a:p>
              <a:pPr defTabSz="457200" latinLnBrk="0">
                <a:lnSpc>
                  <a:spcPct val="150000"/>
                </a:lnSpc>
              </a:pPr>
              <a:endParaRPr lang="en-US" altLang="ko-KR" sz="1400" spc="-4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defTabSz="457200" latinLnBrk="0">
                <a:lnSpc>
                  <a:spcPct val="150000"/>
                </a:lnSpc>
              </a:pPr>
              <a:r>
                <a:rPr lang="en-US" altLang="ko-KR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- </a:t>
              </a:r>
              <a:r>
                <a:rPr lang="ko-KR" altLang="en-US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범용성과 공급안정성이 높은 상품</a:t>
              </a:r>
            </a:p>
            <a:p>
              <a:pPr defTabSz="457200" latinLnBrk="0">
                <a:lnSpc>
                  <a:spcPct val="150000"/>
                </a:lnSpc>
              </a:pPr>
              <a:r>
                <a:rPr lang="ko-KR" altLang="en-US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en-US" altLang="ko-KR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- </a:t>
              </a:r>
              <a:r>
                <a:rPr lang="ko-KR" altLang="en-US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대량 구매 時</a:t>
              </a:r>
              <a:r>
                <a:rPr lang="en-US" altLang="ko-KR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</a:t>
              </a:r>
              <a:r>
                <a:rPr lang="ko-KR" altLang="en-US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할인율이 높은 상품 </a:t>
              </a:r>
            </a:p>
            <a:p>
              <a:pPr defTabSz="457200" latinLnBrk="0">
                <a:lnSpc>
                  <a:spcPct val="150000"/>
                </a:lnSpc>
              </a:pPr>
              <a:r>
                <a:rPr lang="ko-KR" altLang="en-US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en-US" altLang="ko-KR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- </a:t>
              </a:r>
              <a:r>
                <a:rPr lang="ko-KR" altLang="en-US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수요는 높지만 공급이 불안정한 상품</a:t>
              </a:r>
            </a:p>
            <a:p>
              <a:pPr defTabSz="457200" latinLnBrk="0">
                <a:lnSpc>
                  <a:spcPct val="150000"/>
                </a:lnSpc>
              </a:pPr>
              <a:r>
                <a:rPr lang="ko-KR" altLang="en-US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en-US" altLang="ko-KR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- </a:t>
              </a:r>
              <a:r>
                <a:rPr lang="ko-KR" altLang="en-US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가격 인상이 예정되어 미리 재고 확보가 필요한 상품 </a:t>
              </a:r>
            </a:p>
            <a:p>
              <a:pPr defTabSz="457200" latinLnBrk="0">
                <a:lnSpc>
                  <a:spcPct val="150000"/>
                </a:lnSpc>
              </a:pPr>
              <a:r>
                <a:rPr lang="ko-KR" altLang="en-US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en-US" altLang="ko-KR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- </a:t>
              </a:r>
              <a:r>
                <a:rPr lang="ko-KR" altLang="en-US" sz="1400" spc="-4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특정 기간 프로모션 상품</a:t>
              </a:r>
            </a:p>
          </p:txBody>
        </p:sp>
      </p:grp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CF4336F-E2A6-EF99-A2A4-3A06CFDF2971}"/>
              </a:ext>
            </a:extLst>
          </p:cNvPr>
          <p:cNvSpPr/>
          <p:nvPr/>
        </p:nvSpPr>
        <p:spPr>
          <a:xfrm>
            <a:off x="4285732" y="5724050"/>
            <a:ext cx="7539122" cy="11646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en-US" altLang="ko-KR" sz="1200" spc="-4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※</a:t>
            </a:r>
            <a:r>
              <a:rPr lang="ko-KR" altLang="en-US" sz="1200" spc="-4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유의사항</a:t>
            </a:r>
            <a:endParaRPr lang="en-US" altLang="ko-KR" sz="1200" spc="-40" dirty="0">
              <a:solidFill>
                <a:srgbClr val="EE3042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defTabSz="457200">
              <a:lnSpc>
                <a:spcPct val="150000"/>
              </a:lnSpc>
            </a:pPr>
            <a:r>
              <a:rPr lang="en-US" altLang="ko-KR" sz="1200" spc="-4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MRO</a:t>
            </a:r>
            <a:r>
              <a:rPr lang="ko-KR" altLang="en-US" sz="1200" spc="-4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성 자재는 아니지만 원가 절감 또는 조달 안정성을 위한 목적으로 부자재도 </a:t>
            </a:r>
            <a:r>
              <a:rPr lang="en-US" altLang="ko-KR" sz="1200" spc="-4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VMI</a:t>
            </a:r>
            <a:r>
              <a:rPr lang="ko-KR" altLang="en-US" sz="1200" spc="-4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나 센터재고로 </a:t>
            </a:r>
            <a:r>
              <a:rPr lang="en-US" altLang="ko-KR" sz="1200" spc="-4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ko-KR" altLang="en-US" sz="1200" spc="-4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운영할 수 있다</a:t>
            </a:r>
            <a:r>
              <a:rPr lang="en-US" altLang="ko-KR" sz="1200" spc="-4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. </a:t>
            </a:r>
            <a:br>
              <a:rPr lang="en-US" altLang="ko-KR" sz="1200" spc="-4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ko-KR" altLang="en-US" sz="1200" spc="-4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단</a:t>
            </a:r>
            <a:r>
              <a:rPr lang="en-US" altLang="ko-KR" sz="1200" spc="-4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200" spc="-4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고객사 물량소진 계획에 대해 영업담당자와  반드시 사전 확인 및</a:t>
            </a:r>
            <a:r>
              <a:rPr lang="en-US" altLang="ko-KR" sz="1200" spc="-4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ko-KR" altLang="en-US" sz="1200" spc="-4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불용 재고에 대한 물량소진 합의서 체결 必</a:t>
            </a:r>
            <a:endParaRPr lang="en-US" altLang="ko-KR" sz="1200" spc="-40" dirty="0">
              <a:solidFill>
                <a:srgbClr val="EE3042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46118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0E0B9-6428-EF87-CCDA-4166EFACC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A7CCE678-B09D-81FE-7C11-B2373D0551AC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AC3EBD29-F903-7DB7-45DA-3B8C2A897FFE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F379EC5-7508-E188-361C-B6DB9E84CECB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788BCEED-B85E-5BEB-94F2-7F0C91814059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3EA5DC5C-14EF-15F9-82DD-74A696776606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F0E1D0B8-85A9-898A-8A7B-56A0AA74E1B9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D4A38D78-BDE2-8940-A357-392C044F1B2C}"/>
              </a:ext>
            </a:extLst>
          </p:cNvPr>
          <p:cNvSpPr/>
          <p:nvPr/>
        </p:nvSpPr>
        <p:spPr>
          <a:xfrm>
            <a:off x="792343" y="1252711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주문과 발주의 차이점</a:t>
            </a:r>
            <a:r>
              <a: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?</a:t>
            </a:r>
          </a:p>
        </p:txBody>
      </p:sp>
      <p:grpSp>
        <p:nvGrpSpPr>
          <p:cNvPr id="9" name="Group 65">
            <a:extLst>
              <a:ext uri="{FF2B5EF4-FFF2-40B4-BE49-F238E27FC236}">
                <a16:creationId xmlns:a16="http://schemas.microsoft.com/office/drawing/2014/main" id="{F63AB13A-56D1-5127-7E13-22C4D32F55FA}"/>
              </a:ext>
            </a:extLst>
          </p:cNvPr>
          <p:cNvGrpSpPr/>
          <p:nvPr/>
        </p:nvGrpSpPr>
        <p:grpSpPr>
          <a:xfrm>
            <a:off x="263440" y="1301028"/>
            <a:ext cx="452526" cy="452526"/>
            <a:chOff x="1339673" y="3220738"/>
            <a:chExt cx="746760" cy="746760"/>
          </a:xfrm>
        </p:grpSpPr>
        <p:sp>
          <p:nvSpPr>
            <p:cNvPr id="13" name="Oval 66">
              <a:extLst>
                <a:ext uri="{FF2B5EF4-FFF2-40B4-BE49-F238E27FC236}">
                  <a16:creationId xmlns:a16="http://schemas.microsoft.com/office/drawing/2014/main" id="{6AC72C9B-C2F8-4D5C-316E-4A3728874E92}"/>
                </a:ext>
              </a:extLst>
            </p:cNvPr>
            <p:cNvSpPr/>
            <p:nvPr/>
          </p:nvSpPr>
          <p:spPr>
            <a:xfrm>
              <a:off x="1339673" y="3220738"/>
              <a:ext cx="746760" cy="746760"/>
            </a:xfrm>
            <a:prstGeom prst="ellipse">
              <a:avLst/>
            </a:prstGeom>
            <a:solidFill>
              <a:srgbClr val="A50034"/>
            </a:solidFill>
            <a:ln>
              <a:noFill/>
            </a:ln>
            <a:effectLst>
              <a:outerShdw blurRad="342900" dist="292100" dir="5400000" sx="51000" sy="51000" algn="t" rotWithShape="0">
                <a:srgbClr val="BF3651">
                  <a:alpha val="86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pic>
          <p:nvPicPr>
            <p:cNvPr id="14" name="Graphic 67">
              <a:extLst>
                <a:ext uri="{FF2B5EF4-FFF2-40B4-BE49-F238E27FC236}">
                  <a16:creationId xmlns:a16="http://schemas.microsoft.com/office/drawing/2014/main" id="{823D7306-0B27-EE25-7F5B-B89002A99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501639" y="3382704"/>
              <a:ext cx="422828" cy="422828"/>
            </a:xfrm>
            <a:prstGeom prst="rect">
              <a:avLst/>
            </a:prstGeom>
          </p:spPr>
        </p:pic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8FE8F1F0-A410-9DAE-564F-E966E7BA0B29}"/>
              </a:ext>
            </a:extLst>
          </p:cNvPr>
          <p:cNvSpPr/>
          <p:nvPr/>
        </p:nvSpPr>
        <p:spPr>
          <a:xfrm>
            <a:off x="814115" y="1753554"/>
            <a:ext cx="12486816" cy="913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주문</a:t>
            </a:r>
            <a:r>
              <a:rPr lang="en-US" altLang="ko-KR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(Sales Order; S/O)</a:t>
            </a:r>
          </a:p>
          <a:p>
            <a:pPr>
              <a:lnSpc>
                <a:spcPct val="150000"/>
              </a:lnSpc>
            </a:pP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고객이 </a:t>
            </a:r>
            <a:r>
              <a:rPr lang="ko-KR" altLang="en-US" sz="1760" dirty="0" err="1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서브원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시스템에서 생성한 고객 구매 요청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07D5F92A-ED6A-0AD0-27C0-D26B8F2B2582}"/>
              </a:ext>
            </a:extLst>
          </p:cNvPr>
          <p:cNvSpPr/>
          <p:nvPr/>
        </p:nvSpPr>
        <p:spPr>
          <a:xfrm>
            <a:off x="742950" y="2819719"/>
            <a:ext cx="12486816" cy="913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발주</a:t>
            </a:r>
            <a:r>
              <a:rPr lang="en-US" altLang="ko-KR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(Purchase Order; P/O)</a:t>
            </a:r>
          </a:p>
          <a:p>
            <a:pPr>
              <a:lnSpc>
                <a:spcPct val="150000"/>
              </a:lnSpc>
            </a:pP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서브원이 </a:t>
            </a:r>
            <a:r>
              <a:rPr lang="ko-KR" altLang="en-US" sz="1760" dirty="0" err="1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서브원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시스템에서 생성한 협력사 납품 요청</a:t>
            </a: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D7B6837D-45F7-3D7E-2789-98658C7BCDE0}"/>
              </a:ext>
            </a:extLst>
          </p:cNvPr>
          <p:cNvGrpSpPr/>
          <p:nvPr/>
        </p:nvGrpSpPr>
        <p:grpSpPr>
          <a:xfrm>
            <a:off x="6693349" y="4132795"/>
            <a:ext cx="6536417" cy="1826910"/>
            <a:chOff x="6052457" y="1906264"/>
            <a:chExt cx="6536417" cy="1826910"/>
          </a:xfrm>
        </p:grpSpPr>
        <p:sp>
          <p:nvSpPr>
            <p:cNvPr id="23" name="Rounded Rectangle 21">
              <a:extLst>
                <a:ext uri="{FF2B5EF4-FFF2-40B4-BE49-F238E27FC236}">
                  <a16:creationId xmlns:a16="http://schemas.microsoft.com/office/drawing/2014/main" id="{EC3129FB-CCCD-254E-8605-D8E3E32B1B99}"/>
                </a:ext>
              </a:extLst>
            </p:cNvPr>
            <p:cNvSpPr>
              <a:spLocks/>
            </p:cNvSpPr>
            <p:nvPr/>
          </p:nvSpPr>
          <p:spPr>
            <a:xfrm>
              <a:off x="6052457" y="1906264"/>
              <a:ext cx="6536417" cy="182691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 anchorCtr="0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i="0" u="none" strike="noStrike" kern="0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4" name="말풍선: 사각형 23">
              <a:extLst>
                <a:ext uri="{FF2B5EF4-FFF2-40B4-BE49-F238E27FC236}">
                  <a16:creationId xmlns:a16="http://schemas.microsoft.com/office/drawing/2014/main" id="{FCF89234-39C4-8A6F-AFF0-F05F56F29695}"/>
                </a:ext>
              </a:extLst>
            </p:cNvPr>
            <p:cNvSpPr/>
            <p:nvPr/>
          </p:nvSpPr>
          <p:spPr>
            <a:xfrm>
              <a:off x="10124322" y="2041025"/>
              <a:ext cx="2305049" cy="1540679"/>
            </a:xfrm>
            <a:prstGeom prst="wedgeRectCallout">
              <a:avLst>
                <a:gd name="adj1" fmla="val -64336"/>
                <a:gd name="adj2" fmla="val -689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’24</a:t>
              </a:r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년 연간</a:t>
              </a: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</a:t>
              </a:r>
            </a:p>
            <a:p>
              <a:pPr algn="ctr">
                <a:lnSpc>
                  <a:spcPct val="120000"/>
                </a:lnSpc>
              </a:pPr>
              <a:r>
                <a:rPr lang="ko-KR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약 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8,704,359</a:t>
              </a:r>
              <a:r>
                <a:rPr lang="ko-KR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件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0476A29-0A4C-2519-85A2-6AC2A36DA79B}"/>
                </a:ext>
              </a:extLst>
            </p:cNvPr>
            <p:cNvSpPr txBox="1"/>
            <p:nvPr/>
          </p:nvSpPr>
          <p:spPr>
            <a:xfrm>
              <a:off x="6546239" y="2349698"/>
              <a:ext cx="2937192" cy="9233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lang="ko-KR" altLang="en-US" sz="1600" i="1" dirty="0">
                  <a:solidFill>
                    <a:srgbClr val="31313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그렇다면</a:t>
              </a:r>
              <a:r>
                <a:rPr lang="en-US" altLang="ko-KR" sz="1600" i="1" dirty="0">
                  <a:solidFill>
                    <a:srgbClr val="31313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</a:t>
              </a:r>
            </a:p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ko-KR" altLang="en-US" sz="1600" i="1" u="sng" strike="noStrike" kern="1200" cap="none" spc="0" normalizeH="0" baseline="0" noProof="0" dirty="0">
                  <a:ln>
                    <a:noFill/>
                  </a:ln>
                  <a:solidFill>
                    <a:srgbClr val="A50034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서브원</a:t>
              </a:r>
              <a:r>
                <a:rPr lang="ko-KR" altLang="en-US" sz="1600" i="1" u="sng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의 연간 주문건수</a:t>
              </a:r>
              <a:r>
                <a:rPr lang="ko-KR" altLang="en-US" sz="1600" i="1" dirty="0">
                  <a:solidFill>
                    <a:srgbClr val="31313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는 </a:t>
              </a:r>
              <a:endParaRPr lang="en-US" altLang="ko-KR" sz="1600" i="1" dirty="0">
                <a:solidFill>
                  <a:srgbClr val="31313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ko-KR" altLang="en-US" sz="1600" i="1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얼마나 될까 </a:t>
              </a:r>
              <a:r>
                <a:rPr kumimoji="0" lang="en-US" altLang="ko-KR" sz="1600" i="1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?</a:t>
              </a:r>
            </a:p>
          </p:txBody>
        </p: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555C4D52-DAE6-6D0A-3F30-D326352B935B}"/>
                </a:ext>
              </a:extLst>
            </p:cNvPr>
            <p:cNvGrpSpPr/>
            <p:nvPr/>
          </p:nvGrpSpPr>
          <p:grpSpPr>
            <a:xfrm>
              <a:off x="6095250" y="2069971"/>
              <a:ext cx="1205436" cy="1593146"/>
              <a:chOff x="6095250" y="2069971"/>
              <a:chExt cx="1037782" cy="1593146"/>
            </a:xfrm>
          </p:grpSpPr>
          <p:pic>
            <p:nvPicPr>
              <p:cNvPr id="26" name="그래픽 25" descr="혼란스러운 사람">
                <a:extLst>
                  <a:ext uri="{FF2B5EF4-FFF2-40B4-BE49-F238E27FC236}">
                    <a16:creationId xmlns:a16="http://schemas.microsoft.com/office/drawing/2014/main" id="{D777A4C2-8BF8-44B3-F8EE-134B2817DC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095250" y="2557835"/>
                <a:ext cx="929252" cy="1105282"/>
              </a:xfrm>
              <a:prstGeom prst="rect">
                <a:avLst/>
              </a:prstGeom>
            </p:spPr>
          </p:pic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3109F91E-FFCB-437C-7444-5425BB688A71}"/>
                  </a:ext>
                </a:extLst>
              </p:cNvPr>
              <p:cNvSpPr/>
              <p:nvPr/>
            </p:nvSpPr>
            <p:spPr>
              <a:xfrm>
                <a:off x="6632563" y="2069971"/>
                <a:ext cx="500469" cy="566954"/>
              </a:xfrm>
              <a:custGeom>
                <a:avLst/>
                <a:gdLst>
                  <a:gd name="connsiteX0" fmla="*/ 334930 w 355614"/>
                  <a:gd name="connsiteY0" fmla="*/ 5363 h 322534"/>
                  <a:gd name="connsiteX1" fmla="*/ 22568 w 355614"/>
                  <a:gd name="connsiteY1" fmla="*/ 5363 h 322534"/>
                  <a:gd name="connsiteX2" fmla="*/ 5366 w 355614"/>
                  <a:gd name="connsiteY2" fmla="*/ 22813 h 322534"/>
                  <a:gd name="connsiteX3" fmla="*/ 5366 w 355614"/>
                  <a:gd name="connsiteY3" fmla="*/ 235768 h 322534"/>
                  <a:gd name="connsiteX4" fmla="*/ 22398 w 355614"/>
                  <a:gd name="connsiteY4" fmla="*/ 253463 h 322534"/>
                  <a:gd name="connsiteX5" fmla="*/ 22568 w 355614"/>
                  <a:gd name="connsiteY5" fmla="*/ 253466 h 322534"/>
                  <a:gd name="connsiteX6" fmla="*/ 72188 w 355614"/>
                  <a:gd name="connsiteY6" fmla="*/ 253466 h 322534"/>
                  <a:gd name="connsiteX7" fmla="*/ 72188 w 355614"/>
                  <a:gd name="connsiteY7" fmla="*/ 323265 h 322534"/>
                  <a:gd name="connsiteX8" fmla="*/ 140747 w 355614"/>
                  <a:gd name="connsiteY8" fmla="*/ 253466 h 322534"/>
                  <a:gd name="connsiteX9" fmla="*/ 334930 w 355614"/>
                  <a:gd name="connsiteY9" fmla="*/ 253466 h 322534"/>
                  <a:gd name="connsiteX10" fmla="*/ 352214 w 355614"/>
                  <a:gd name="connsiteY10" fmla="*/ 236016 h 322534"/>
                  <a:gd name="connsiteX11" fmla="*/ 352214 w 355614"/>
                  <a:gd name="connsiteY11" fmla="*/ 22813 h 322534"/>
                  <a:gd name="connsiteX12" fmla="*/ 334930 w 355614"/>
                  <a:gd name="connsiteY12" fmla="*/ 5363 h 322534"/>
                  <a:gd name="connsiteX13" fmla="*/ 177301 w 355614"/>
                  <a:gd name="connsiteY13" fmla="*/ 222453 h 322534"/>
                  <a:gd name="connsiteX14" fmla="*/ 158943 w 355614"/>
                  <a:gd name="connsiteY14" fmla="*/ 204092 h 322534"/>
                  <a:gd name="connsiteX15" fmla="*/ 177305 w 355614"/>
                  <a:gd name="connsiteY15" fmla="*/ 185734 h 322534"/>
                  <a:gd name="connsiteX16" fmla="*/ 195661 w 355614"/>
                  <a:gd name="connsiteY16" fmla="*/ 203845 h 322534"/>
                  <a:gd name="connsiteX17" fmla="*/ 177718 w 355614"/>
                  <a:gd name="connsiteY17" fmla="*/ 222450 h 322534"/>
                  <a:gd name="connsiteX18" fmla="*/ 177301 w 355614"/>
                  <a:gd name="connsiteY18" fmla="*/ 222453 h 322534"/>
                  <a:gd name="connsiteX19" fmla="*/ 189128 w 355614"/>
                  <a:gd name="connsiteY19" fmla="*/ 146781 h 322534"/>
                  <a:gd name="connsiteX20" fmla="*/ 189128 w 355614"/>
                  <a:gd name="connsiteY20" fmla="*/ 172832 h 322534"/>
                  <a:gd name="connsiteX21" fmla="*/ 165558 w 355614"/>
                  <a:gd name="connsiteY21" fmla="*/ 172832 h 322534"/>
                  <a:gd name="connsiteX22" fmla="*/ 165558 w 355614"/>
                  <a:gd name="connsiteY22" fmla="*/ 124121 h 322534"/>
                  <a:gd name="connsiteX23" fmla="*/ 177301 w 355614"/>
                  <a:gd name="connsiteY23" fmla="*/ 124121 h 322534"/>
                  <a:gd name="connsiteX24" fmla="*/ 211043 w 355614"/>
                  <a:gd name="connsiteY24" fmla="*/ 93687 h 322534"/>
                  <a:gd name="connsiteX25" fmla="*/ 178553 w 355614"/>
                  <a:gd name="connsiteY25" fmla="*/ 60026 h 322534"/>
                  <a:gd name="connsiteX26" fmla="*/ 177301 w 355614"/>
                  <a:gd name="connsiteY26" fmla="*/ 60028 h 322534"/>
                  <a:gd name="connsiteX27" fmla="*/ 143642 w 355614"/>
                  <a:gd name="connsiteY27" fmla="*/ 87964 h 322534"/>
                  <a:gd name="connsiteX28" fmla="*/ 143642 w 355614"/>
                  <a:gd name="connsiteY28" fmla="*/ 93687 h 322534"/>
                  <a:gd name="connsiteX29" fmla="*/ 143642 w 355614"/>
                  <a:gd name="connsiteY29" fmla="*/ 95755 h 322534"/>
                  <a:gd name="connsiteX30" fmla="*/ 120072 w 355614"/>
                  <a:gd name="connsiteY30" fmla="*/ 95755 h 322534"/>
                  <a:gd name="connsiteX31" fmla="*/ 120072 w 355614"/>
                  <a:gd name="connsiteY31" fmla="*/ 93687 h 322534"/>
                  <a:gd name="connsiteX32" fmla="*/ 170910 w 355614"/>
                  <a:gd name="connsiteY32" fmla="*/ 36380 h 322534"/>
                  <a:gd name="connsiteX33" fmla="*/ 177301 w 355614"/>
                  <a:gd name="connsiteY33" fmla="*/ 36376 h 322534"/>
                  <a:gd name="connsiteX34" fmla="*/ 234613 w 355614"/>
                  <a:gd name="connsiteY34" fmla="*/ 92357 h 322534"/>
                  <a:gd name="connsiteX35" fmla="*/ 234613 w 355614"/>
                  <a:gd name="connsiteY35" fmla="*/ 93687 h 322534"/>
                  <a:gd name="connsiteX36" fmla="*/ 189128 w 355614"/>
                  <a:gd name="connsiteY36" fmla="*/ 146781 h 322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55614" h="322534">
                    <a:moveTo>
                      <a:pt x="334930" y="5363"/>
                    </a:moveTo>
                    <a:lnTo>
                      <a:pt x="22568" y="5363"/>
                    </a:lnTo>
                    <a:cubicBezTo>
                      <a:pt x="13008" y="5454"/>
                      <a:pt x="5320" y="13253"/>
                      <a:pt x="5366" y="22813"/>
                    </a:cubicBezTo>
                    <a:lnTo>
                      <a:pt x="5366" y="235768"/>
                    </a:lnTo>
                    <a:cubicBezTo>
                      <a:pt x="5183" y="245358"/>
                      <a:pt x="12808" y="253281"/>
                      <a:pt x="22398" y="253463"/>
                    </a:cubicBezTo>
                    <a:cubicBezTo>
                      <a:pt x="22454" y="253464"/>
                      <a:pt x="22511" y="253465"/>
                      <a:pt x="22568" y="253466"/>
                    </a:cubicBezTo>
                    <a:lnTo>
                      <a:pt x="72188" y="253466"/>
                    </a:lnTo>
                    <a:lnTo>
                      <a:pt x="72188" y="323265"/>
                    </a:lnTo>
                    <a:lnTo>
                      <a:pt x="140747" y="253466"/>
                    </a:lnTo>
                    <a:lnTo>
                      <a:pt x="334930" y="253466"/>
                    </a:lnTo>
                    <a:cubicBezTo>
                      <a:pt x="344502" y="253375"/>
                      <a:pt x="352214" y="245589"/>
                      <a:pt x="352214" y="236016"/>
                    </a:cubicBezTo>
                    <a:lnTo>
                      <a:pt x="352214" y="22813"/>
                    </a:lnTo>
                    <a:cubicBezTo>
                      <a:pt x="352215" y="13240"/>
                      <a:pt x="344502" y="5453"/>
                      <a:pt x="334930" y="5363"/>
                    </a:cubicBezTo>
                    <a:close/>
                    <a:moveTo>
                      <a:pt x="177301" y="222453"/>
                    </a:moveTo>
                    <a:cubicBezTo>
                      <a:pt x="167161" y="222452"/>
                      <a:pt x="158943" y="214232"/>
                      <a:pt x="158943" y="204092"/>
                    </a:cubicBezTo>
                    <a:cubicBezTo>
                      <a:pt x="158944" y="193952"/>
                      <a:pt x="167165" y="185733"/>
                      <a:pt x="177305" y="185734"/>
                    </a:cubicBezTo>
                    <a:cubicBezTo>
                      <a:pt x="187347" y="185734"/>
                      <a:pt x="195525" y="193804"/>
                      <a:pt x="195661" y="203845"/>
                    </a:cubicBezTo>
                    <a:cubicBezTo>
                      <a:pt x="195844" y="213937"/>
                      <a:pt x="187810" y="222268"/>
                      <a:pt x="177718" y="222450"/>
                    </a:cubicBezTo>
                    <a:cubicBezTo>
                      <a:pt x="177579" y="222453"/>
                      <a:pt x="177440" y="222454"/>
                      <a:pt x="177301" y="222453"/>
                    </a:cubicBezTo>
                    <a:close/>
                    <a:moveTo>
                      <a:pt x="189128" y="146781"/>
                    </a:moveTo>
                    <a:lnTo>
                      <a:pt x="189128" y="172832"/>
                    </a:lnTo>
                    <a:lnTo>
                      <a:pt x="165558" y="172832"/>
                    </a:lnTo>
                    <a:lnTo>
                      <a:pt x="165558" y="124121"/>
                    </a:lnTo>
                    <a:lnTo>
                      <a:pt x="177301" y="124121"/>
                    </a:lnTo>
                    <a:cubicBezTo>
                      <a:pt x="197811" y="124121"/>
                      <a:pt x="211043" y="112130"/>
                      <a:pt x="211043" y="93687"/>
                    </a:cubicBezTo>
                    <a:cubicBezTo>
                      <a:pt x="211367" y="75420"/>
                      <a:pt x="196820" y="60350"/>
                      <a:pt x="178553" y="60026"/>
                    </a:cubicBezTo>
                    <a:cubicBezTo>
                      <a:pt x="178137" y="60019"/>
                      <a:pt x="177719" y="60020"/>
                      <a:pt x="177301" y="60028"/>
                    </a:cubicBezTo>
                    <a:cubicBezTo>
                      <a:pt x="160292" y="58448"/>
                      <a:pt x="145222" y="70954"/>
                      <a:pt x="143642" y="87964"/>
                    </a:cubicBezTo>
                    <a:cubicBezTo>
                      <a:pt x="143465" y="89867"/>
                      <a:pt x="143465" y="91784"/>
                      <a:pt x="143642" y="93687"/>
                    </a:cubicBezTo>
                    <a:lnTo>
                      <a:pt x="143642" y="95755"/>
                    </a:lnTo>
                    <a:lnTo>
                      <a:pt x="120072" y="95755"/>
                    </a:lnTo>
                    <a:lnTo>
                      <a:pt x="120072" y="93687"/>
                    </a:lnTo>
                    <a:cubicBezTo>
                      <a:pt x="118286" y="63824"/>
                      <a:pt x="141047" y="38167"/>
                      <a:pt x="170910" y="36380"/>
                    </a:cubicBezTo>
                    <a:cubicBezTo>
                      <a:pt x="173039" y="36253"/>
                      <a:pt x="175173" y="36251"/>
                      <a:pt x="177301" y="36376"/>
                    </a:cubicBezTo>
                    <a:cubicBezTo>
                      <a:pt x="208586" y="36008"/>
                      <a:pt x="234246" y="61072"/>
                      <a:pt x="234613" y="92357"/>
                    </a:cubicBezTo>
                    <a:cubicBezTo>
                      <a:pt x="234618" y="92800"/>
                      <a:pt x="234618" y="93244"/>
                      <a:pt x="234613" y="93687"/>
                    </a:cubicBezTo>
                    <a:cubicBezTo>
                      <a:pt x="235416" y="120468"/>
                      <a:pt x="215715" y="143466"/>
                      <a:pt x="189128" y="146781"/>
                    </a:cubicBezTo>
                    <a:close/>
                  </a:path>
                </a:pathLst>
              </a:custGeom>
              <a:solidFill>
                <a:srgbClr val="404040"/>
              </a:solidFill>
              <a:ln w="82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sz="36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BB1E3E5-B995-734A-5D21-3D50722EAA4B}"/>
              </a:ext>
            </a:extLst>
          </p:cNvPr>
          <p:cNvSpPr txBox="1"/>
          <p:nvPr/>
        </p:nvSpPr>
        <p:spPr>
          <a:xfrm>
            <a:off x="12319261" y="4478308"/>
            <a:ext cx="686406" cy="2308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sz="9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국내 기준</a:t>
            </a:r>
          </a:p>
        </p:txBody>
      </p:sp>
    </p:spTree>
    <p:extLst>
      <p:ext uri="{BB962C8B-B14F-4D97-AF65-F5344CB8AC3E}">
        <p14:creationId xmlns:p14="http://schemas.microsoft.com/office/powerpoint/2010/main" val="34549425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3AC2A-EE88-DAAC-9423-FA25358C0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CAA76DF0-E8E3-22E3-B090-3EA733BFBAB3}"/>
              </a:ext>
            </a:extLst>
          </p:cNvPr>
          <p:cNvGrpSpPr/>
          <p:nvPr/>
        </p:nvGrpSpPr>
        <p:grpSpPr>
          <a:xfrm>
            <a:off x="782574" y="1229587"/>
            <a:ext cx="11177361" cy="5821225"/>
            <a:chOff x="511775" y="1229332"/>
            <a:chExt cx="11177361" cy="5821225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8756536C-3C5E-8A51-AD5C-74F5977DDE47}"/>
                </a:ext>
              </a:extLst>
            </p:cNvPr>
            <p:cNvSpPr/>
            <p:nvPr/>
          </p:nvSpPr>
          <p:spPr>
            <a:xfrm>
              <a:off x="3664085" y="1229332"/>
              <a:ext cx="8025051" cy="58212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33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DB897A9-8832-6AEB-4FD6-49B2775466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46" r="17912"/>
            <a:stretch/>
          </p:blipFill>
          <p:spPr>
            <a:xfrm>
              <a:off x="511775" y="1390512"/>
              <a:ext cx="3152311" cy="5452555"/>
            </a:xfrm>
            <a:prstGeom prst="rect">
              <a:avLst/>
            </a:prstGeom>
          </p:spPr>
        </p:pic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BE789B8D-3D22-434E-406E-B8D0BBCF35B4}"/>
                </a:ext>
              </a:extLst>
            </p:cNvPr>
            <p:cNvSpPr/>
            <p:nvPr/>
          </p:nvSpPr>
          <p:spPr>
            <a:xfrm>
              <a:off x="511775" y="1390512"/>
              <a:ext cx="3152311" cy="5452555"/>
            </a:xfrm>
            <a:prstGeom prst="rect">
              <a:avLst/>
            </a:prstGeom>
            <a:solidFill>
              <a:schemeClr val="tx1">
                <a:alpha val="75000"/>
              </a:schemeClr>
            </a:solidFill>
            <a:ln w="1587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bg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27510">
                <a:defRPr/>
              </a:pPr>
              <a:endParaRPr lang="en-US" sz="1432">
                <a:solidFill>
                  <a:prstClr val="white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6" name="제목 8">
              <a:extLst>
                <a:ext uri="{FF2B5EF4-FFF2-40B4-BE49-F238E27FC236}">
                  <a16:creationId xmlns:a16="http://schemas.microsoft.com/office/drawing/2014/main" id="{704E326E-C34B-40E0-7AC2-4B3084A6F6FF}"/>
                </a:ext>
              </a:extLst>
            </p:cNvPr>
            <p:cNvSpPr txBox="1">
              <a:spLocks/>
            </p:cNvSpPr>
            <p:nvPr/>
          </p:nvSpPr>
          <p:spPr>
            <a:xfrm>
              <a:off x="941177" y="3452325"/>
              <a:ext cx="2263197" cy="1325563"/>
            </a:xfrm>
            <a:prstGeom prst="rect">
              <a:avLst/>
            </a:prstGeom>
          </p:spPr>
          <p:txBody>
            <a:bodyPr vert="horz"/>
            <a:lstStyle>
              <a:lvl1pPr algn="l" defTabSz="1007943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85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400" dirty="0">
                  <a:solidFill>
                    <a:srgbClr val="FFFFFF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FAQs</a:t>
              </a:r>
            </a:p>
          </p:txBody>
        </p:sp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C9A82FF7-BBDC-8CFB-3F8E-2EDD8518547C}"/>
                </a:ext>
              </a:extLst>
            </p:cNvPr>
            <p:cNvSpPr/>
            <p:nvPr/>
          </p:nvSpPr>
          <p:spPr>
            <a:xfrm>
              <a:off x="4014933" y="1827032"/>
              <a:ext cx="286400" cy="286400"/>
            </a:xfrm>
            <a:prstGeom prst="ellipse">
              <a:avLst/>
            </a:prstGeom>
            <a:solidFill>
              <a:srgbClr val="A50034"/>
            </a:solidFill>
            <a:ln w="22225">
              <a:solidFill>
                <a:srgbClr val="C72A57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27510">
                <a:defRPr/>
              </a:pPr>
              <a:r>
                <a:rPr lang="en-US" sz="1273" dirty="0">
                  <a:solidFill>
                    <a:prstClr val="white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5</a:t>
              </a: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C4130416-3B79-EFEB-66C1-98410C065580}"/>
                </a:ext>
              </a:extLst>
            </p:cNvPr>
            <p:cNvSpPr/>
            <p:nvPr/>
          </p:nvSpPr>
          <p:spPr>
            <a:xfrm>
              <a:off x="4396925" y="1753221"/>
              <a:ext cx="6876576" cy="588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kumimoji="1" lang="ko-KR" altLang="en-US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기존 재고의 단가 인하 협의가 되어 현 재고에 대한 단가 조정을 하고 싶습니다</a:t>
              </a:r>
              <a:r>
                <a:rPr kumimoji="1" lang="en-US" altLang="ko-KR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. </a:t>
              </a:r>
              <a:br>
                <a:rPr kumimoji="1" lang="en-US" altLang="ko-KR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</a:br>
              <a:r>
                <a:rPr kumimoji="1" lang="ko-KR" altLang="en-US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어떻게 즉시 반영할 수 있나요</a:t>
              </a:r>
              <a:r>
                <a:rPr kumimoji="1" lang="en-US" altLang="ko-KR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?</a:t>
              </a:r>
            </a:p>
          </p:txBody>
        </p:sp>
      </p:grp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7C28D26-A15F-D60E-E984-9E3E4D2AA64F}"/>
              </a:ext>
            </a:extLst>
          </p:cNvPr>
          <p:cNvSpPr/>
          <p:nvPr/>
        </p:nvSpPr>
        <p:spPr>
          <a:xfrm>
            <a:off x="4285732" y="4973874"/>
            <a:ext cx="7539122" cy="3374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ko-KR" altLang="en-US" sz="1200" spc="-4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*</a:t>
            </a:r>
            <a:r>
              <a:rPr lang="ko-KR" altLang="en-US" sz="1200" spc="-40" dirty="0" err="1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이동평균가</a:t>
            </a:r>
            <a:r>
              <a:rPr lang="ko-KR" altLang="en-US" sz="1200" spc="-4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en-US" altLang="ko-KR" sz="1200" spc="-4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= </a:t>
            </a:r>
            <a:r>
              <a:rPr lang="ko-KR" altLang="en-US" sz="1200" spc="-4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기말재고의 입고 시점의 가격 반영한 재고 원가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14DFD7-D936-66D7-6B07-A6174E70E2EA}"/>
              </a:ext>
            </a:extLst>
          </p:cNvPr>
          <p:cNvSpPr txBox="1"/>
          <p:nvPr/>
        </p:nvSpPr>
        <p:spPr>
          <a:xfrm>
            <a:off x="4285732" y="2474645"/>
            <a:ext cx="7539123" cy="231723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 latinLnBrk="0">
              <a:lnSpc>
                <a:spcPct val="150000"/>
              </a:lnSpc>
            </a:pPr>
            <a:r>
              <a:rPr lang="ko-KR" altLang="en-US" sz="1400" spc="-4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센터재고 매입의 경우</a:t>
            </a:r>
            <a:r>
              <a:rPr lang="en-US" altLang="ko-KR" sz="1400" spc="-4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400" spc="-4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자사 </a:t>
            </a:r>
            <a:r>
              <a:rPr lang="en-US" altLang="ko-KR" sz="1400" spc="-4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Hub</a:t>
            </a:r>
            <a:r>
              <a:rPr lang="ko-KR" altLang="en-US" sz="1400" spc="-4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로의 입고 시점에 매입정산이 완료되어 정산실적은 매출 정산 시점의 재고 상품의 </a:t>
            </a:r>
            <a:r>
              <a:rPr lang="ko-KR" altLang="en-US" sz="1400" spc="-40" dirty="0" err="1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이동평균가</a:t>
            </a:r>
            <a:r>
              <a:rPr lang="ko-KR" altLang="en-US" sz="1400" spc="-4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*를 반영하게 되어 있습니다</a:t>
            </a:r>
            <a:r>
              <a:rPr lang="en-US" altLang="ko-KR" sz="1400" spc="-4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.</a:t>
            </a:r>
          </a:p>
          <a:p>
            <a:pPr defTabSz="457200" latinLnBrk="0">
              <a:lnSpc>
                <a:spcPct val="150000"/>
              </a:lnSpc>
            </a:pPr>
            <a:r>
              <a:rPr lang="ko-KR" altLang="en-US" sz="1400" spc="-4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이에</a:t>
            </a:r>
            <a:r>
              <a:rPr lang="en-US" altLang="ko-KR" sz="1400" spc="-4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400" spc="-4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전체 재고의 가격 변동을 희망할 경우에는 기존 재고를 모두 반품 처리 한 후에</a:t>
            </a:r>
          </a:p>
          <a:p>
            <a:pPr defTabSz="457200" latinLnBrk="0">
              <a:lnSpc>
                <a:spcPct val="150000"/>
              </a:lnSpc>
            </a:pPr>
            <a:r>
              <a:rPr lang="ko-KR" altLang="en-US" sz="1400" spc="-4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변경매입가로 구매정보 정비 후 보충발주를 재진행하시면 됩니다</a:t>
            </a:r>
            <a:r>
              <a:rPr lang="en-US" altLang="ko-KR" sz="1400" spc="-4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.</a:t>
            </a:r>
          </a:p>
          <a:p>
            <a:pPr defTabSz="457200" latinLnBrk="0">
              <a:lnSpc>
                <a:spcPct val="150000"/>
              </a:lnSpc>
            </a:pPr>
            <a:endParaRPr lang="en-US" altLang="ko-KR" sz="1400" spc="-40" dirty="0">
              <a:solidFill>
                <a:srgbClr val="404040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defTabSz="457200" latinLnBrk="0">
              <a:lnSpc>
                <a:spcPct val="150000"/>
              </a:lnSpc>
            </a:pPr>
            <a:r>
              <a:rPr lang="ko-KR" altLang="en-US" sz="1400" spc="-4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다만</a:t>
            </a:r>
            <a:r>
              <a:rPr lang="en-US" altLang="ko-KR" sz="1400" spc="-4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400" spc="-4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단순 단가 인하 적용을 위한 것이라면 실물 이동으로 인한 </a:t>
            </a:r>
            <a:r>
              <a:rPr lang="ko-KR" altLang="en-US" sz="1400" spc="-40" dirty="0" err="1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물류비</a:t>
            </a:r>
            <a:r>
              <a:rPr lang="ko-KR" altLang="en-US" sz="1400" spc="-4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en-US" altLang="ko-KR" sz="1400" spc="-4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loss</a:t>
            </a:r>
            <a:r>
              <a:rPr lang="ko-KR" altLang="en-US" sz="1400" spc="-4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를 줄이기 위해</a:t>
            </a:r>
          </a:p>
          <a:p>
            <a:pPr defTabSz="457200" latinLnBrk="0">
              <a:lnSpc>
                <a:spcPct val="150000"/>
              </a:lnSpc>
            </a:pPr>
            <a:r>
              <a:rPr lang="ko-KR" altLang="en-US" sz="1400" spc="-4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유관부서에 업무협조문 작성하여 ‘실물 없는 반출 및 </a:t>
            </a:r>
            <a:r>
              <a:rPr lang="ko-KR" altLang="en-US" sz="1400" spc="-40" dirty="0" err="1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재입고</a:t>
            </a:r>
            <a:r>
              <a:rPr lang="ko-KR" altLang="en-US" sz="1400" spc="-4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처리’ </a:t>
            </a:r>
            <a:r>
              <a:rPr lang="en-US" altLang="ko-KR" sz="1400" spc="-40" dirty="0" err="1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Proess</a:t>
            </a:r>
            <a:r>
              <a:rPr lang="ko-KR" altLang="en-US" sz="1400" spc="-4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를 진행하실 수 있습니다</a:t>
            </a:r>
            <a:r>
              <a:rPr lang="en-US" altLang="ko-KR" sz="1400" spc="-4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72611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E81919-6D71-5D94-8325-DE7C6D4A46BE}"/>
              </a:ext>
            </a:extLst>
          </p:cNvPr>
          <p:cNvSpPr/>
          <p:nvPr/>
        </p:nvSpPr>
        <p:spPr>
          <a:xfrm>
            <a:off x="-1" y="-1"/>
            <a:ext cx="13439775" cy="7559873"/>
          </a:xfrm>
          <a:prstGeom prst="rect">
            <a:avLst/>
          </a:prstGeom>
          <a:gradFill flip="none" rotWithShape="1">
            <a:gsLst>
              <a:gs pos="19000">
                <a:srgbClr val="EE3042">
                  <a:alpha val="68000"/>
                </a:srgbClr>
              </a:gs>
              <a:gs pos="100000">
                <a:srgbClr val="A5003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cxnSp>
        <p:nvCxnSpPr>
          <p:cNvPr id="3" name="Straight Connector 8">
            <a:extLst>
              <a:ext uri="{FF2B5EF4-FFF2-40B4-BE49-F238E27FC236}">
                <a16:creationId xmlns:a16="http://schemas.microsoft.com/office/drawing/2014/main" id="{8C2E232A-7274-09FF-21F3-62471B44B2F9}"/>
              </a:ext>
            </a:extLst>
          </p:cNvPr>
          <p:cNvCxnSpPr>
            <a:cxnSpLocks/>
          </p:cNvCxnSpPr>
          <p:nvPr/>
        </p:nvCxnSpPr>
        <p:spPr>
          <a:xfrm>
            <a:off x="0" y="4116267"/>
            <a:ext cx="13439775" cy="1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B4275003-5508-8ECB-31D2-9229736A0775}"/>
              </a:ext>
            </a:extLst>
          </p:cNvPr>
          <p:cNvGrpSpPr/>
          <p:nvPr/>
        </p:nvGrpSpPr>
        <p:grpSpPr>
          <a:xfrm>
            <a:off x="2491398" y="2669768"/>
            <a:ext cx="7970132" cy="2044561"/>
            <a:chOff x="2480917" y="2497976"/>
            <a:chExt cx="7230170" cy="185474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4307F5A-9FA3-9E32-9D49-32FAE5797604}"/>
                </a:ext>
              </a:extLst>
            </p:cNvPr>
            <p:cNvSpPr txBox="1"/>
            <p:nvPr/>
          </p:nvSpPr>
          <p:spPr>
            <a:xfrm>
              <a:off x="2480917" y="2497976"/>
              <a:ext cx="7230170" cy="16891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500" dirty="0">
                  <a:solidFill>
                    <a:schemeClr val="bg1"/>
                  </a:solidFill>
                  <a:latin typeface="에스코어 드림 9 Black" panose="020B0A03030302020204" pitchFamily="34" charset="-127"/>
                  <a:ea typeface="에스코어 드림 9 Black" panose="020B0A03030302020204" pitchFamily="34" charset="-127"/>
                </a:rPr>
                <a:t>Thank You</a:t>
              </a:r>
              <a:endParaRPr lang="en-ID" sz="11500" dirty="0"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06EDDF5-91DF-7D89-0C2A-38093B6B9A56}"/>
                </a:ext>
              </a:extLst>
            </p:cNvPr>
            <p:cNvSpPr txBox="1"/>
            <p:nvPr/>
          </p:nvSpPr>
          <p:spPr>
            <a:xfrm>
              <a:off x="2797824" y="4059554"/>
              <a:ext cx="6788136" cy="29316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500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Global Procurement Solution Expert, SERVEONE</a:t>
              </a:r>
              <a:endParaRPr lang="en-US" sz="1500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</p:grpSp>
      <p:cxnSp>
        <p:nvCxnSpPr>
          <p:cNvPr id="20" name="Straight Connector 9">
            <a:extLst>
              <a:ext uri="{FF2B5EF4-FFF2-40B4-BE49-F238E27FC236}">
                <a16:creationId xmlns:a16="http://schemas.microsoft.com/office/drawing/2014/main" id="{D16C9163-62FB-86C9-AD56-BFCD9AE4BDD5}"/>
              </a:ext>
            </a:extLst>
          </p:cNvPr>
          <p:cNvCxnSpPr>
            <a:cxnSpLocks/>
          </p:cNvCxnSpPr>
          <p:nvPr/>
        </p:nvCxnSpPr>
        <p:spPr>
          <a:xfrm>
            <a:off x="3307756" y="0"/>
            <a:ext cx="1" cy="7377489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  <a:alpha val="3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그래픽 8">
            <a:extLst>
              <a:ext uri="{FF2B5EF4-FFF2-40B4-BE49-F238E27FC236}">
                <a16:creationId xmlns:a16="http://schemas.microsoft.com/office/drawing/2014/main" id="{6B6466CE-B155-46E3-BE8E-18349C158B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15095" y="2362969"/>
            <a:ext cx="1922739" cy="287987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B8026875-E52E-4448-9144-808769287348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9ACA05E-C9EC-4D81-B329-F46A88F2C755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9AFA85F-A6C8-4FD1-B5A9-5D313C4D953A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B7F67BF-68BF-4BA6-B30C-6C1EB127747A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241A68D-9D8F-46DD-916F-AA350324BCB1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D6E43FC-2EC1-42E3-8738-B293908212EB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cxnSp>
        <p:nvCxnSpPr>
          <p:cNvPr id="25" name="Straight Connector 7">
            <a:extLst>
              <a:ext uri="{FF2B5EF4-FFF2-40B4-BE49-F238E27FC236}">
                <a16:creationId xmlns:a16="http://schemas.microsoft.com/office/drawing/2014/main" id="{52C96174-37EF-0107-C024-684F65696E22}"/>
              </a:ext>
            </a:extLst>
          </p:cNvPr>
          <p:cNvCxnSpPr>
            <a:cxnSpLocks/>
          </p:cNvCxnSpPr>
          <p:nvPr/>
        </p:nvCxnSpPr>
        <p:spPr>
          <a:xfrm flipV="1">
            <a:off x="2608452" y="687267"/>
            <a:ext cx="0" cy="685800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  <a:alpha val="3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341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2A10B-67FF-E61A-B244-3413A0148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5DA4ADF1-7C06-AA70-51B8-438A5CDBAA38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C3D86E7-4FA6-27FA-59E4-A483536E5ED0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03298407-2C98-147C-B83F-8822BEAF3B21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69BA39C2-7B3E-0C78-E17F-E4F50A865004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5DD91A6B-DA58-E17F-3B3B-B2E2DB4D5E00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1C816D2E-96DE-83E0-B2FF-4CDFEF33A519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26A5C4B-170B-E918-C789-DAEC1C44312C}"/>
              </a:ext>
            </a:extLst>
          </p:cNvPr>
          <p:cNvSpPr/>
          <p:nvPr/>
        </p:nvSpPr>
        <p:spPr>
          <a:xfrm>
            <a:off x="792343" y="1252711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발주 대상 구분</a:t>
            </a:r>
          </a:p>
        </p:txBody>
      </p:sp>
      <p:grpSp>
        <p:nvGrpSpPr>
          <p:cNvPr id="9" name="Group 65">
            <a:extLst>
              <a:ext uri="{FF2B5EF4-FFF2-40B4-BE49-F238E27FC236}">
                <a16:creationId xmlns:a16="http://schemas.microsoft.com/office/drawing/2014/main" id="{2F77DB0F-E2C6-4799-287D-FA3FA2EA8DBB}"/>
              </a:ext>
            </a:extLst>
          </p:cNvPr>
          <p:cNvGrpSpPr/>
          <p:nvPr/>
        </p:nvGrpSpPr>
        <p:grpSpPr>
          <a:xfrm>
            <a:off x="263440" y="1301028"/>
            <a:ext cx="452526" cy="452526"/>
            <a:chOff x="1339673" y="3220738"/>
            <a:chExt cx="746760" cy="746760"/>
          </a:xfrm>
        </p:grpSpPr>
        <p:sp>
          <p:nvSpPr>
            <p:cNvPr id="13" name="Oval 66">
              <a:extLst>
                <a:ext uri="{FF2B5EF4-FFF2-40B4-BE49-F238E27FC236}">
                  <a16:creationId xmlns:a16="http://schemas.microsoft.com/office/drawing/2014/main" id="{50EB9CA5-4499-563D-66F4-4DCD5050E6C8}"/>
                </a:ext>
              </a:extLst>
            </p:cNvPr>
            <p:cNvSpPr/>
            <p:nvPr/>
          </p:nvSpPr>
          <p:spPr>
            <a:xfrm>
              <a:off x="1339673" y="3220738"/>
              <a:ext cx="746760" cy="746760"/>
            </a:xfrm>
            <a:prstGeom prst="ellipse">
              <a:avLst/>
            </a:prstGeom>
            <a:solidFill>
              <a:srgbClr val="A50034"/>
            </a:solidFill>
            <a:ln>
              <a:noFill/>
            </a:ln>
            <a:effectLst>
              <a:outerShdw blurRad="342900" dist="292100" dir="5400000" sx="51000" sy="51000" algn="t" rotWithShape="0">
                <a:srgbClr val="BF3651">
                  <a:alpha val="86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pic>
          <p:nvPicPr>
            <p:cNvPr id="14" name="Graphic 67">
              <a:extLst>
                <a:ext uri="{FF2B5EF4-FFF2-40B4-BE49-F238E27FC236}">
                  <a16:creationId xmlns:a16="http://schemas.microsoft.com/office/drawing/2014/main" id="{06933035-F452-7337-8D93-C4797CCF9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501639" y="3382704"/>
              <a:ext cx="422828" cy="422828"/>
            </a:xfrm>
            <a:prstGeom prst="rect">
              <a:avLst/>
            </a:prstGeom>
          </p:spPr>
        </p:pic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4F1D243-7F44-2F9F-4DEC-5CEE3763BAD9}"/>
              </a:ext>
            </a:extLst>
          </p:cNvPr>
          <p:cNvSpPr/>
          <p:nvPr/>
        </p:nvSpPr>
        <p:spPr>
          <a:xfrm>
            <a:off x="814115" y="1753554"/>
            <a:ext cx="12486816" cy="910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실시간 발주</a:t>
            </a:r>
            <a:endParaRPr lang="en-US" altLang="ko-KR" sz="2000" dirty="0">
              <a:solidFill>
                <a:srgbClr val="A50034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고객 주문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(S/O)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생성 완료 時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즉시 발주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(P/O)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생성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F2217636-D242-7A11-A10D-2940EE9FAAC9}"/>
              </a:ext>
            </a:extLst>
          </p:cNvPr>
          <p:cNvSpPr/>
          <p:nvPr/>
        </p:nvSpPr>
        <p:spPr>
          <a:xfrm>
            <a:off x="819150" y="2819719"/>
            <a:ext cx="12486816" cy="913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자동 발주</a:t>
            </a:r>
            <a:endParaRPr lang="en-US" altLang="ko-KR" sz="2000" dirty="0">
              <a:solidFill>
                <a:srgbClr val="A50034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고객 주문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(S/O)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생성 완료 이후 정해진 시간에 발주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(P/O)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생성</a:t>
            </a: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AACC4E89-60B9-F360-64B6-04D2B9FBD8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833147"/>
              </p:ext>
            </p:extLst>
          </p:nvPr>
        </p:nvGraphicFramePr>
        <p:xfrm>
          <a:off x="1178913" y="3885884"/>
          <a:ext cx="10229316" cy="2648280"/>
        </p:xfrm>
        <a:graphic>
          <a:graphicData uri="http://schemas.openxmlformats.org/drawingml/2006/table">
            <a:tbl>
              <a:tblPr/>
              <a:tblGrid>
                <a:gridCol w="1408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3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2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278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ko-KR" altLang="en-US" sz="1400" b="0" i="0" u="none" strike="noStrike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구분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36002" marR="36002" marT="35996" marB="35996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ko-KR" altLang="en-US" sz="1400" b="0" i="0" u="none" strike="noStrike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실시간 발주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36002" marR="36002" marT="35996" marB="359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ko-KR" altLang="en-US" sz="1400" b="0" i="0" u="none" strike="noStrike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자동</a:t>
                      </a:r>
                      <a:r>
                        <a:rPr lang="en-US" altLang="ko-KR" sz="1400" b="0" i="0" u="none" strike="noStrike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400" b="0" i="0" u="none" strike="noStrike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발주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36002" marR="36002" marT="35996" marB="359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44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40000"/>
                        </a:lnSpc>
                      </a:pP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정의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36002" marR="36002" marT="35996" marB="35996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Batch</a:t>
                      </a:r>
                      <a:r>
                        <a:rPr lang="en-US" altLang="ko-KR" sz="1400" b="0" i="0" u="none" strike="noStrike" baseline="0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400" b="0" i="0" u="none" strike="noStrike" baseline="0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발주</a:t>
                      </a:r>
                      <a:r>
                        <a:rPr lang="en-US" altLang="ko-KR" sz="1400" b="0" i="0" u="none" strike="noStrike" baseline="0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400" b="0" i="0" u="none" strike="noStrike" baseline="0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대상이 아닌 실시간 발주 대상</a:t>
                      </a:r>
                      <a:endParaRPr lang="en-US" altLang="ko-KR" sz="1400" b="0" i="0" u="none" strike="noStrike" baseline="0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36002" marR="36002" marT="35996" marB="359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Batch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발주대상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36002" marR="36002" marT="35996" marB="359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597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대상</a:t>
                      </a:r>
                      <a:endParaRPr lang="en-US" altLang="ko-KR" sz="14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36002" marR="36002" marT="35996" marB="35996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ko-KR" altLang="en-US" sz="1400" b="0" dirty="0" err="1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선입고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주문</a:t>
                      </a:r>
                      <a:endParaRPr lang="en-US" altLang="ko-KR" sz="14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171450" marR="0" indent="-17145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ko-KR" altLang="en-US" sz="1400" b="0" dirty="0" err="1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선입고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처리</a:t>
                      </a:r>
                      <a:endParaRPr lang="en-US" altLang="ko-KR" sz="14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171450" marR="0" indent="-17145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PUSS/SCS </a:t>
                      </a:r>
                    </a:p>
                    <a:p>
                      <a:pPr marL="171450" marR="0" indent="-17145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부자재 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 MPS</a:t>
                      </a:r>
                    </a:p>
                    <a:p>
                      <a:pPr marL="0" marR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(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운영단위에 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‘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실시간 발주 사용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’ 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으로 체크된 경우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 </a:t>
                      </a:r>
                    </a:p>
                    <a:p>
                      <a:pPr marL="171450" marR="0" indent="-17145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B2Bi 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연계 협력사</a:t>
                      </a:r>
                      <a:endParaRPr lang="en-US" altLang="ko-KR" sz="14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108000" marR="36002" marT="35996" marB="359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‘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실시간 발주</a:t>
                      </a: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’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대상을 제외한 모든 발주</a:t>
                      </a:r>
                      <a:endParaRPr lang="en-US" altLang="ko-KR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108000" marR="36002" marT="35996" marB="359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 Box 1054">
            <a:extLst>
              <a:ext uri="{FF2B5EF4-FFF2-40B4-BE49-F238E27FC236}">
                <a16:creationId xmlns:a16="http://schemas.microsoft.com/office/drawing/2014/main" id="{DD75E106-9799-F261-B46A-ABDCA85BF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8913" y="6534164"/>
            <a:ext cx="74291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Arial" charset="0"/>
                <a:ea typeface="바탕체" pitchFamily="17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Arial" charset="0"/>
                <a:ea typeface="바탕체" pitchFamily="17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Arial" charset="0"/>
                <a:ea typeface="바탕체" pitchFamily="17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Arial" charset="0"/>
                <a:ea typeface="바탕체" pitchFamily="17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Arial" charset="0"/>
                <a:ea typeface="바탕체" pitchFamily="17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바탕체" pitchFamily="17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바탕체" pitchFamily="17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바탕체" pitchFamily="17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바탕체" pitchFamily="17" charset="-127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ko-KR" altLang="en-US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★</a:t>
            </a:r>
            <a:r>
              <a:rPr lang="en-US" altLang="ko-KR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Batch </a:t>
            </a:r>
            <a:r>
              <a:rPr lang="ko-KR" altLang="en-US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발주 </a:t>
            </a:r>
            <a:r>
              <a:rPr lang="en-US" altLang="ko-KR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lang="ko-KR" altLang="en-US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일 </a:t>
            </a:r>
            <a:r>
              <a:rPr lang="en-US" altLang="ko-KR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4</a:t>
            </a:r>
            <a:r>
              <a:rPr lang="ko-KR" altLang="en-US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회 </a:t>
            </a:r>
            <a:r>
              <a:rPr lang="en-US" altLang="ko-KR" sz="12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2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오전 </a:t>
            </a:r>
            <a:r>
              <a:rPr lang="en-US" altLang="ko-KR" sz="12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9</a:t>
            </a:r>
            <a:r>
              <a:rPr lang="ko-KR" altLang="en-US" sz="12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시 </a:t>
            </a:r>
            <a:r>
              <a:rPr lang="en-US" altLang="ko-KR" sz="12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 </a:t>
            </a:r>
            <a:r>
              <a:rPr lang="ko-KR" altLang="en-US" sz="12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오전 </a:t>
            </a:r>
            <a:r>
              <a:rPr lang="en-US" altLang="ko-KR" sz="12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11</a:t>
            </a:r>
            <a:r>
              <a:rPr lang="ko-KR" altLang="en-US" sz="12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시 </a:t>
            </a:r>
            <a:r>
              <a:rPr lang="en-US" altLang="ko-KR" sz="12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 </a:t>
            </a:r>
            <a:r>
              <a:rPr lang="ko-KR" altLang="en-US" sz="12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오후 </a:t>
            </a:r>
            <a:r>
              <a:rPr lang="en-US" altLang="ko-KR" sz="12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14</a:t>
            </a:r>
            <a:r>
              <a:rPr lang="ko-KR" altLang="en-US" sz="12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시 </a:t>
            </a:r>
            <a:r>
              <a:rPr lang="en-US" altLang="ko-KR" sz="12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 </a:t>
            </a:r>
            <a:r>
              <a:rPr lang="ko-KR" altLang="en-US" sz="12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오후 </a:t>
            </a:r>
            <a:r>
              <a:rPr lang="en-US" altLang="ko-KR" sz="12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16</a:t>
            </a:r>
            <a:r>
              <a:rPr lang="ko-KR" altLang="en-US" sz="12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시</a:t>
            </a:r>
            <a:r>
              <a:rPr lang="en-US" altLang="ko-KR" sz="12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r>
              <a:rPr lang="en-US" altLang="ko-KR" sz="14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ko-KR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</a:t>
            </a:r>
            <a:r>
              <a:rPr lang="en-US" altLang="ko-KR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  <a:sym typeface="Wingdings" panose="05000000000000000000" pitchFamily="2" charset="2"/>
              </a:rPr>
              <a:t></a:t>
            </a:r>
            <a:r>
              <a:rPr lang="en-US" altLang="ko-KR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Batch </a:t>
            </a:r>
            <a:r>
              <a:rPr lang="ko-KR" altLang="en-US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발주 전 </a:t>
            </a:r>
            <a:r>
              <a:rPr lang="en-US" altLang="ko-KR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30</a:t>
            </a:r>
            <a:r>
              <a:rPr lang="ko-KR" altLang="en-US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분전까지 </a:t>
            </a:r>
            <a:r>
              <a:rPr lang="en-US" altLang="ko-KR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S/O </a:t>
            </a:r>
            <a:r>
              <a:rPr lang="ko-KR" altLang="en-US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생성완료된 건에 대해 발주 생성</a:t>
            </a:r>
            <a:r>
              <a:rPr lang="en-US" altLang="ko-KR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(</a:t>
            </a:r>
            <a:r>
              <a:rPr lang="ko-KR" altLang="en-US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토요일</a:t>
            </a:r>
            <a:r>
              <a:rPr lang="en-US" altLang="ko-KR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공휴일은 자동 발주 없음</a:t>
            </a:r>
            <a:r>
              <a:rPr lang="en-US" altLang="ko-KR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endParaRPr lang="en-US" altLang="ko-KR" sz="1100" dirty="0">
              <a:solidFill>
                <a:srgbClr val="A50034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00083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843DD-DC3D-EB6C-49E1-55AE0E5F3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4565085D-B455-7BAD-756C-484E217279F0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153E0B0-48E4-876C-EA30-0DE443C7956A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5924ACB0-97F9-1DC1-7EC2-E77FC53F9619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936352D2-81E4-10BF-0459-547203F6E299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DA2C404F-52D2-1CA4-6C49-C8EC221A628A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FDC5AD16-BA5B-A4B6-1702-10DC0221600C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97F1B60-97C6-829F-A5B2-713D3CC42706}"/>
              </a:ext>
            </a:extLst>
          </p:cNvPr>
          <p:cNvSpPr/>
          <p:nvPr/>
        </p:nvSpPr>
        <p:spPr>
          <a:xfrm>
            <a:off x="792343" y="1252711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구매담당자 결정 </a:t>
            </a:r>
            <a:r>
              <a: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Logic</a:t>
            </a:r>
          </a:p>
        </p:txBody>
      </p:sp>
      <p:grpSp>
        <p:nvGrpSpPr>
          <p:cNvPr id="9" name="Group 65">
            <a:extLst>
              <a:ext uri="{FF2B5EF4-FFF2-40B4-BE49-F238E27FC236}">
                <a16:creationId xmlns:a16="http://schemas.microsoft.com/office/drawing/2014/main" id="{773FAB19-5BE7-940B-32E8-28FD259522EE}"/>
              </a:ext>
            </a:extLst>
          </p:cNvPr>
          <p:cNvGrpSpPr/>
          <p:nvPr/>
        </p:nvGrpSpPr>
        <p:grpSpPr>
          <a:xfrm>
            <a:off x="263440" y="1301028"/>
            <a:ext cx="452526" cy="452526"/>
            <a:chOff x="1339673" y="3220738"/>
            <a:chExt cx="746760" cy="746760"/>
          </a:xfrm>
        </p:grpSpPr>
        <p:sp>
          <p:nvSpPr>
            <p:cNvPr id="13" name="Oval 66">
              <a:extLst>
                <a:ext uri="{FF2B5EF4-FFF2-40B4-BE49-F238E27FC236}">
                  <a16:creationId xmlns:a16="http://schemas.microsoft.com/office/drawing/2014/main" id="{E6392C8C-4DC7-455D-38FD-115A964B6F5C}"/>
                </a:ext>
              </a:extLst>
            </p:cNvPr>
            <p:cNvSpPr/>
            <p:nvPr/>
          </p:nvSpPr>
          <p:spPr>
            <a:xfrm>
              <a:off x="1339673" y="3220738"/>
              <a:ext cx="746760" cy="746760"/>
            </a:xfrm>
            <a:prstGeom prst="ellipse">
              <a:avLst/>
            </a:prstGeom>
            <a:solidFill>
              <a:srgbClr val="A50034"/>
            </a:solidFill>
            <a:ln>
              <a:noFill/>
            </a:ln>
            <a:effectLst>
              <a:outerShdw blurRad="342900" dist="292100" dir="5400000" sx="51000" sy="51000" algn="t" rotWithShape="0">
                <a:srgbClr val="BF3651">
                  <a:alpha val="86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pic>
          <p:nvPicPr>
            <p:cNvPr id="14" name="Graphic 67">
              <a:extLst>
                <a:ext uri="{FF2B5EF4-FFF2-40B4-BE49-F238E27FC236}">
                  <a16:creationId xmlns:a16="http://schemas.microsoft.com/office/drawing/2014/main" id="{D965B6F1-26D9-EC45-33F3-BB3B7BB0E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501639" y="3382704"/>
              <a:ext cx="422828" cy="422828"/>
            </a:xfrm>
            <a:prstGeom prst="rect">
              <a:avLst/>
            </a:prstGeom>
          </p:spPr>
        </p:pic>
      </p:grpSp>
      <p:grpSp>
        <p:nvGrpSpPr>
          <p:cNvPr id="153" name="그룹 152">
            <a:extLst>
              <a:ext uri="{FF2B5EF4-FFF2-40B4-BE49-F238E27FC236}">
                <a16:creationId xmlns:a16="http://schemas.microsoft.com/office/drawing/2014/main" id="{F56655EA-BEA3-AE7E-555C-A48D39D60EF3}"/>
              </a:ext>
            </a:extLst>
          </p:cNvPr>
          <p:cNvGrpSpPr/>
          <p:nvPr/>
        </p:nvGrpSpPr>
        <p:grpSpPr>
          <a:xfrm>
            <a:off x="845507" y="1951236"/>
            <a:ext cx="11507891" cy="4837377"/>
            <a:chOff x="845507" y="1951236"/>
            <a:chExt cx="11507891" cy="4837377"/>
          </a:xfrm>
        </p:grpSpPr>
        <p:sp>
          <p:nvSpPr>
            <p:cNvPr id="5" name="AutoShape 42">
              <a:extLst>
                <a:ext uri="{FF2B5EF4-FFF2-40B4-BE49-F238E27FC236}">
                  <a16:creationId xmlns:a16="http://schemas.microsoft.com/office/drawing/2014/main" id="{F8DF79F3-D685-364A-9B8F-1F154EECD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507" y="4893799"/>
              <a:ext cx="1296761" cy="369227"/>
            </a:xfrm>
            <a:prstGeom prst="flowChartDecision">
              <a:avLst/>
            </a:prstGeom>
            <a:solidFill>
              <a:srgbClr val="A50034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defTabSz="855663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900" kern="0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운영단위</a:t>
              </a:r>
              <a:br>
                <a:rPr lang="en-US" altLang="ko-KR" sz="900" kern="0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</a:br>
              <a:r>
                <a:rPr lang="ko-KR" altLang="en-US" sz="900" kern="0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조직속성</a:t>
              </a:r>
              <a:endParaRPr lang="en-US" altLang="ko-KR" sz="900" kern="0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6" name="AutoShape 42">
              <a:extLst>
                <a:ext uri="{FF2B5EF4-FFF2-40B4-BE49-F238E27FC236}">
                  <a16:creationId xmlns:a16="http://schemas.microsoft.com/office/drawing/2014/main" id="{D4D8CFBC-C152-E45A-2A9C-B2874B561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594" y="5279735"/>
              <a:ext cx="1296761" cy="369227"/>
            </a:xfrm>
            <a:prstGeom prst="flowChartDecision">
              <a:avLst/>
            </a:prstGeom>
            <a:solidFill>
              <a:srgbClr val="A50034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defTabSz="855663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900" kern="0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운영단위</a:t>
              </a:r>
              <a:br>
                <a:rPr lang="en-US" altLang="ko-KR" sz="900" kern="0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</a:br>
              <a:r>
                <a:rPr lang="ko-KR" altLang="en-US" sz="900" kern="0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별도구분</a:t>
              </a:r>
              <a:endParaRPr lang="en-US" altLang="ko-KR" sz="900" kern="0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7" name="AutoShape 42">
              <a:extLst>
                <a:ext uri="{FF2B5EF4-FFF2-40B4-BE49-F238E27FC236}">
                  <a16:creationId xmlns:a16="http://schemas.microsoft.com/office/drawing/2014/main" id="{6578B990-E2F9-9BA1-8708-6805F1187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594" y="3914936"/>
              <a:ext cx="1296761" cy="369227"/>
            </a:xfrm>
            <a:prstGeom prst="flowChartDecision">
              <a:avLst/>
            </a:prstGeom>
            <a:solidFill>
              <a:srgbClr val="A50034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defTabSz="855663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900" kern="0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운영단위</a:t>
              </a:r>
              <a:br>
                <a:rPr lang="en-US" altLang="ko-KR" sz="900" kern="0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</a:br>
              <a:r>
                <a:rPr lang="ko-KR" altLang="en-US" sz="900" kern="0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지역속성</a:t>
              </a:r>
              <a:endParaRPr lang="en-US" altLang="ko-KR" sz="900" kern="0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10" name="AutoShape 42">
              <a:extLst>
                <a:ext uri="{FF2B5EF4-FFF2-40B4-BE49-F238E27FC236}">
                  <a16:creationId xmlns:a16="http://schemas.microsoft.com/office/drawing/2014/main" id="{1972EB25-5A18-DADD-F05C-2F6CE3CAC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594" y="2172803"/>
              <a:ext cx="1296761" cy="369227"/>
            </a:xfrm>
            <a:prstGeom prst="flowChartDecision">
              <a:avLst/>
            </a:prstGeom>
            <a:solidFill>
              <a:srgbClr val="A50034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defTabSz="855663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900" kern="0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운영단위</a:t>
              </a:r>
              <a:br>
                <a:rPr lang="en-US" altLang="ko-KR" sz="900" kern="0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</a:br>
              <a:r>
                <a:rPr lang="ko-KR" altLang="en-US" sz="900" kern="0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지역속성</a:t>
              </a:r>
              <a:endParaRPr lang="en-US" altLang="ko-KR" sz="900" kern="0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12" name="AutoShape 42">
              <a:extLst>
                <a:ext uri="{FF2B5EF4-FFF2-40B4-BE49-F238E27FC236}">
                  <a16:creationId xmlns:a16="http://schemas.microsoft.com/office/drawing/2014/main" id="{59A2BDAB-1327-51E2-3358-C2D0B5178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7218" y="2191998"/>
              <a:ext cx="1296761" cy="369227"/>
            </a:xfrm>
            <a:prstGeom prst="flowChartDecision">
              <a:avLst/>
            </a:prstGeom>
            <a:solidFill>
              <a:srgbClr val="A50034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defTabSz="855663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900" kern="0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상세분류</a:t>
              </a:r>
              <a:r>
                <a:rPr lang="en-US" altLang="ko-KR" sz="900" kern="0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 </a:t>
              </a:r>
              <a:r>
                <a:rPr lang="ko-KR" altLang="en-US" sz="900" kern="0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속성</a:t>
              </a:r>
              <a:endParaRPr lang="en-US" altLang="ko-KR" sz="900" kern="0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22" name="AutoShape 42">
              <a:extLst>
                <a:ext uri="{FF2B5EF4-FFF2-40B4-BE49-F238E27FC236}">
                  <a16:creationId xmlns:a16="http://schemas.microsoft.com/office/drawing/2014/main" id="{9AAD2AC5-D7BF-0971-92A8-77BAA8FC1C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7218" y="3236147"/>
              <a:ext cx="1296761" cy="369227"/>
            </a:xfrm>
            <a:prstGeom prst="flowChartDecision">
              <a:avLst/>
            </a:prstGeom>
            <a:solidFill>
              <a:srgbClr val="A50034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defTabSz="855663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kern="0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Pool</a:t>
              </a:r>
              <a:br>
                <a:rPr lang="en-US" altLang="ko-KR" sz="900" kern="0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</a:br>
              <a:r>
                <a:rPr lang="ko-KR" altLang="en-US" sz="900" kern="0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구축</a:t>
              </a:r>
              <a:endParaRPr lang="en-US" altLang="ko-KR" sz="900" kern="0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23" name="AutoShape 42">
              <a:extLst>
                <a:ext uri="{FF2B5EF4-FFF2-40B4-BE49-F238E27FC236}">
                  <a16:creationId xmlns:a16="http://schemas.microsoft.com/office/drawing/2014/main" id="{CE67BFD9-7A50-6834-711A-A81CABB2B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7218" y="3911069"/>
              <a:ext cx="1296761" cy="369227"/>
            </a:xfrm>
            <a:prstGeom prst="flowChartDecision">
              <a:avLst/>
            </a:prstGeom>
            <a:solidFill>
              <a:srgbClr val="A50034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defTabSz="855663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900" kern="0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운영단위 </a:t>
              </a:r>
              <a:br>
                <a:rPr lang="en-US" altLang="ko-KR" sz="900" kern="0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</a:br>
              <a:r>
                <a:rPr lang="ko-KR" altLang="en-US" sz="900" kern="0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구매지역 속성</a:t>
              </a:r>
              <a:endParaRPr lang="en-US" altLang="ko-KR" sz="900" kern="0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24" name="AutoShape 42">
              <a:extLst>
                <a:ext uri="{FF2B5EF4-FFF2-40B4-BE49-F238E27FC236}">
                  <a16:creationId xmlns:a16="http://schemas.microsoft.com/office/drawing/2014/main" id="{DB60066A-3296-A0CD-B502-717540DC6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7218" y="4819987"/>
              <a:ext cx="1296761" cy="369227"/>
            </a:xfrm>
            <a:prstGeom prst="flowChartDecision">
              <a:avLst/>
            </a:prstGeom>
            <a:solidFill>
              <a:srgbClr val="A50034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defTabSz="855663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kern="0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LGD </a:t>
              </a:r>
              <a:r>
                <a:rPr lang="ko-KR" altLang="en-US" sz="900" kern="0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수선</a:t>
              </a:r>
              <a:r>
                <a:rPr lang="en-US" altLang="ko-KR" sz="900" kern="0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?</a:t>
              </a:r>
            </a:p>
          </p:txBody>
        </p:sp>
        <p:sp>
          <p:nvSpPr>
            <p:cNvPr id="25" name="AutoShape 42">
              <a:extLst>
                <a:ext uri="{FF2B5EF4-FFF2-40B4-BE49-F238E27FC236}">
                  <a16:creationId xmlns:a16="http://schemas.microsoft.com/office/drawing/2014/main" id="{25797CEB-4F2E-38BE-70DE-DD0540C3D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7218" y="5290893"/>
              <a:ext cx="1296761" cy="369227"/>
            </a:xfrm>
            <a:prstGeom prst="flowChartDecision">
              <a:avLst/>
            </a:prstGeom>
            <a:solidFill>
              <a:srgbClr val="A50034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defTabSz="855663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900" kern="0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건자재</a:t>
              </a:r>
              <a:r>
                <a:rPr lang="en-US" altLang="ko-KR" sz="900" kern="0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?</a:t>
              </a:r>
            </a:p>
          </p:txBody>
        </p:sp>
        <p:sp>
          <p:nvSpPr>
            <p:cNvPr id="26" name="AutoShape 42">
              <a:extLst>
                <a:ext uri="{FF2B5EF4-FFF2-40B4-BE49-F238E27FC236}">
                  <a16:creationId xmlns:a16="http://schemas.microsoft.com/office/drawing/2014/main" id="{B08022EC-B464-50B2-5537-45CFDBBFE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1217" y="2715089"/>
              <a:ext cx="1296761" cy="369227"/>
            </a:xfrm>
            <a:prstGeom prst="flowChartDecision">
              <a:avLst/>
            </a:prstGeom>
            <a:solidFill>
              <a:srgbClr val="A50034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defTabSz="855663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900" kern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대체 제안</a:t>
              </a:r>
              <a:endParaRPr lang="en-US" altLang="ko-KR" sz="900" kern="0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27" name="AutoShape 42">
              <a:extLst>
                <a:ext uri="{FF2B5EF4-FFF2-40B4-BE49-F238E27FC236}">
                  <a16:creationId xmlns:a16="http://schemas.microsoft.com/office/drawing/2014/main" id="{58323490-5387-3046-E3BB-527C25A0D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8594" y="3911069"/>
              <a:ext cx="1296761" cy="369227"/>
            </a:xfrm>
            <a:prstGeom prst="flowChartDecision">
              <a:avLst/>
            </a:prstGeom>
            <a:solidFill>
              <a:srgbClr val="A50034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defTabSz="855663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900" kern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상세분류 속성</a:t>
              </a:r>
              <a:endParaRPr lang="en-US" altLang="ko-KR" sz="900" kern="0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28" name="AutoShape 42">
              <a:extLst>
                <a:ext uri="{FF2B5EF4-FFF2-40B4-BE49-F238E27FC236}">
                  <a16:creationId xmlns:a16="http://schemas.microsoft.com/office/drawing/2014/main" id="{4437B5F6-73E6-7363-1998-185262B49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0455" y="4367462"/>
              <a:ext cx="1296761" cy="369227"/>
            </a:xfrm>
            <a:prstGeom prst="flowChartDecision">
              <a:avLst/>
            </a:prstGeom>
            <a:solidFill>
              <a:srgbClr val="A50034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defTabSz="855663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900" kern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상세분류 속성</a:t>
              </a:r>
              <a:endParaRPr lang="en-US" altLang="ko-KR" sz="900" kern="0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29" name="AutoShape 42">
              <a:extLst>
                <a:ext uri="{FF2B5EF4-FFF2-40B4-BE49-F238E27FC236}">
                  <a16:creationId xmlns:a16="http://schemas.microsoft.com/office/drawing/2014/main" id="{834EDD8F-888E-DAEF-C314-671C886E3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0455" y="4819987"/>
              <a:ext cx="1296761" cy="369227"/>
            </a:xfrm>
            <a:prstGeom prst="flowChartDecision">
              <a:avLst/>
            </a:prstGeom>
            <a:solidFill>
              <a:srgbClr val="A50034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defTabSz="855663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900" kern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상세분류 속성</a:t>
              </a:r>
              <a:endParaRPr lang="en-US" altLang="ko-KR" sz="900" kern="0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30" name="Rectangle 41">
              <a:extLst>
                <a:ext uri="{FF2B5EF4-FFF2-40B4-BE49-F238E27FC236}">
                  <a16:creationId xmlns:a16="http://schemas.microsoft.com/office/drawing/2014/main" id="{0A6C107D-0DC5-8EC3-215B-041A2692A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397" y="1951236"/>
              <a:ext cx="1264982" cy="369227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defTabSz="855663" fontAlgn="auto" latinLnBrk="0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ko-KR" altLang="en-US" sz="90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상품등록 </a:t>
              </a:r>
              <a:r>
                <a:rPr lang="en-US" altLang="ko-KR" sz="90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/ </a:t>
              </a:r>
              <a:r>
                <a:rPr lang="ko-KR" altLang="en-US" sz="90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발주</a:t>
              </a:r>
              <a:endParaRPr lang="en-US" altLang="ko-KR" sz="90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31" name="Rectangle 41">
              <a:extLst>
                <a:ext uri="{FF2B5EF4-FFF2-40B4-BE49-F238E27FC236}">
                  <a16:creationId xmlns:a16="http://schemas.microsoft.com/office/drawing/2014/main" id="{3D8C5946-D12F-26C2-959E-729560211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5894" y="2215554"/>
              <a:ext cx="729942" cy="369227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defTabSz="855663" fontAlgn="auto" latinLnBrk="0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ko-KR" altLang="en-US" sz="90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영업본부</a:t>
              </a:r>
              <a:br>
                <a:rPr lang="en-US" altLang="ko-KR" sz="90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</a:br>
              <a:r>
                <a:rPr lang="en-US" altLang="ko-KR" sz="90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(N0)</a:t>
              </a:r>
            </a:p>
          </p:txBody>
        </p:sp>
        <p:sp>
          <p:nvSpPr>
            <p:cNvPr id="32" name="Rectangle 41">
              <a:extLst>
                <a:ext uri="{FF2B5EF4-FFF2-40B4-BE49-F238E27FC236}">
                  <a16:creationId xmlns:a16="http://schemas.microsoft.com/office/drawing/2014/main" id="{EE677A5C-0DA3-8CE3-5755-E9E8EF165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5894" y="2715088"/>
              <a:ext cx="729942" cy="369227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defTabSz="855663" fontAlgn="auto" latinLnBrk="0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altLang="ko-KR" sz="90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SSP</a:t>
              </a:r>
              <a:r>
                <a:rPr lang="ko-KR" altLang="en-US" sz="90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사업</a:t>
              </a:r>
              <a:endParaRPr lang="en-US" altLang="ko-KR" sz="90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  <a:p>
              <a:pPr algn="ctr" defTabSz="855663" fontAlgn="auto" latinLnBrk="0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altLang="ko-KR" sz="90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(S0)</a:t>
              </a:r>
            </a:p>
          </p:txBody>
        </p:sp>
        <p:sp>
          <p:nvSpPr>
            <p:cNvPr id="33" name="Rectangle 41">
              <a:extLst>
                <a:ext uri="{FF2B5EF4-FFF2-40B4-BE49-F238E27FC236}">
                  <a16:creationId xmlns:a16="http://schemas.microsoft.com/office/drawing/2014/main" id="{627268A0-7DC0-B273-85EF-BC0F9A85B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5894" y="3232332"/>
              <a:ext cx="729942" cy="369227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defTabSz="855663" fontAlgn="auto" latinLnBrk="0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altLang="ko-KR" sz="90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R&amp;D</a:t>
              </a:r>
            </a:p>
            <a:p>
              <a:pPr algn="ctr" defTabSz="855663" fontAlgn="auto" latinLnBrk="0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altLang="ko-KR" sz="90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(R0)</a:t>
              </a:r>
            </a:p>
          </p:txBody>
        </p:sp>
        <p:sp>
          <p:nvSpPr>
            <p:cNvPr id="34" name="Rectangle 41">
              <a:extLst>
                <a:ext uri="{FF2B5EF4-FFF2-40B4-BE49-F238E27FC236}">
                  <a16:creationId xmlns:a16="http://schemas.microsoft.com/office/drawing/2014/main" id="{93EDB82A-27FC-EA55-BA3A-BBDF0F937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5894" y="5279735"/>
              <a:ext cx="729942" cy="369227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defTabSz="855663" fontAlgn="auto" latinLnBrk="0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altLang="ko-KR" sz="90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LG</a:t>
              </a:r>
              <a:r>
                <a:rPr lang="ko-KR" altLang="en-US" sz="90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본부</a:t>
              </a:r>
              <a:endParaRPr lang="en-US" altLang="ko-KR" sz="90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  <a:p>
              <a:pPr algn="ctr" defTabSz="855663" fontAlgn="auto" latinLnBrk="0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altLang="ko-KR" sz="90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(L0)</a:t>
              </a:r>
            </a:p>
          </p:txBody>
        </p:sp>
        <p:sp>
          <p:nvSpPr>
            <p:cNvPr id="35" name="Rectangle 41">
              <a:extLst>
                <a:ext uri="{FF2B5EF4-FFF2-40B4-BE49-F238E27FC236}">
                  <a16:creationId xmlns:a16="http://schemas.microsoft.com/office/drawing/2014/main" id="{A0835825-C862-3CD9-8E82-38C0D3106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5894" y="5857457"/>
              <a:ext cx="729942" cy="369227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defTabSz="855663" fontAlgn="auto" latinLnBrk="0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altLang="ko-KR" sz="90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BPO</a:t>
              </a:r>
            </a:p>
            <a:p>
              <a:pPr algn="ctr" defTabSz="855663" fontAlgn="auto" latinLnBrk="0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altLang="ko-KR" sz="90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(V0)</a:t>
              </a:r>
            </a:p>
          </p:txBody>
        </p:sp>
        <p:sp>
          <p:nvSpPr>
            <p:cNvPr id="36" name="Rectangle 41">
              <a:extLst>
                <a:ext uri="{FF2B5EF4-FFF2-40B4-BE49-F238E27FC236}">
                  <a16:creationId xmlns:a16="http://schemas.microsoft.com/office/drawing/2014/main" id="{EDEEA0AB-36A2-D20F-5BE6-E2F9AB98E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5894" y="6419386"/>
              <a:ext cx="729942" cy="369227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defTabSz="855663" fontAlgn="auto" latinLnBrk="0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altLang="ko-KR" sz="90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PMS</a:t>
              </a:r>
              <a:br>
                <a:rPr lang="en-US" altLang="ko-KR" sz="90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</a:br>
              <a:r>
                <a:rPr lang="en-US" altLang="ko-KR" sz="90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(P0, P1)</a:t>
              </a:r>
            </a:p>
          </p:txBody>
        </p:sp>
        <p:sp>
          <p:nvSpPr>
            <p:cNvPr id="37" name="Rectangle 41">
              <a:extLst>
                <a:ext uri="{FF2B5EF4-FFF2-40B4-BE49-F238E27FC236}">
                  <a16:creationId xmlns:a16="http://schemas.microsoft.com/office/drawing/2014/main" id="{46BEFA9A-4525-02CF-3871-08BE30A95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2403" y="5279735"/>
              <a:ext cx="729942" cy="369227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defTabSz="855663" fontAlgn="auto" latinLnBrk="0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altLang="ko-KR" sz="90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LG</a:t>
              </a:r>
              <a:r>
                <a:rPr lang="ko-KR" altLang="en-US" sz="90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사업팀</a:t>
              </a:r>
              <a:endParaRPr lang="en-US" altLang="ko-KR" sz="90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38" name="Rectangle 41">
              <a:extLst>
                <a:ext uri="{FF2B5EF4-FFF2-40B4-BE49-F238E27FC236}">
                  <a16:creationId xmlns:a16="http://schemas.microsoft.com/office/drawing/2014/main" id="{57AFCA9F-A749-BBC7-B6DC-A41FAF4E5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2403" y="5857457"/>
              <a:ext cx="729942" cy="369227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defTabSz="855663" fontAlgn="auto" latinLnBrk="0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altLang="ko-KR" sz="90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BPO</a:t>
              </a:r>
              <a:br>
                <a:rPr lang="en-US" altLang="ko-KR" sz="90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</a:br>
              <a:r>
                <a:rPr lang="en-US" altLang="ko-KR" sz="90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MD</a:t>
              </a:r>
            </a:p>
          </p:txBody>
        </p:sp>
        <p:sp>
          <p:nvSpPr>
            <p:cNvPr id="39" name="Rectangle 41">
              <a:extLst>
                <a:ext uri="{FF2B5EF4-FFF2-40B4-BE49-F238E27FC236}">
                  <a16:creationId xmlns:a16="http://schemas.microsoft.com/office/drawing/2014/main" id="{0FAA619D-63E0-731C-4179-7DCFFCF9A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2403" y="6419386"/>
              <a:ext cx="729942" cy="369227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defTabSz="855663" fontAlgn="auto" latinLnBrk="0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altLang="ko-KR" sz="90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PMS</a:t>
              </a:r>
              <a:br>
                <a:rPr lang="en-US" altLang="ko-KR" sz="90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</a:br>
              <a:r>
                <a:rPr lang="en-US" altLang="ko-KR" sz="90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MD</a:t>
              </a:r>
            </a:p>
          </p:txBody>
        </p:sp>
        <p:sp>
          <p:nvSpPr>
            <p:cNvPr id="40" name="Rectangle 41">
              <a:extLst>
                <a:ext uri="{FF2B5EF4-FFF2-40B4-BE49-F238E27FC236}">
                  <a16:creationId xmlns:a16="http://schemas.microsoft.com/office/drawing/2014/main" id="{AFFC4579-A93F-F047-E242-277747B19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1167" y="2215554"/>
              <a:ext cx="729942" cy="369227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defTabSz="855663" fontAlgn="auto" latinLnBrk="0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ko-KR" altLang="en-US" sz="90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영업사업팀</a:t>
              </a:r>
              <a:endParaRPr lang="en-US" altLang="ko-KR" sz="90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41" name="Rectangle 41">
              <a:extLst>
                <a:ext uri="{FF2B5EF4-FFF2-40B4-BE49-F238E27FC236}">
                  <a16:creationId xmlns:a16="http://schemas.microsoft.com/office/drawing/2014/main" id="{6E5139BA-D2A2-D1F4-611E-0BE37195C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2403" y="2715088"/>
              <a:ext cx="729942" cy="369227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defTabSz="855663" fontAlgn="auto" latinLnBrk="0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altLang="ko-KR" sz="900" kern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DB</a:t>
              </a:r>
              <a:r>
                <a:rPr lang="ko-KR" altLang="en-US" sz="90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관리팀</a:t>
              </a:r>
              <a:endParaRPr lang="en-US" altLang="ko-KR" sz="90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09FA09D-BE00-9030-F492-29DFF95D0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1167" y="3232332"/>
              <a:ext cx="729942" cy="369227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defTabSz="855663" fontAlgn="auto" latinLnBrk="0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ko-KR" altLang="en-US" sz="900" kern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구매팀</a:t>
              </a:r>
              <a:endParaRPr lang="en-US" altLang="ko-KR" sz="90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43" name="Rectangle 41">
              <a:extLst>
                <a:ext uri="{FF2B5EF4-FFF2-40B4-BE49-F238E27FC236}">
                  <a16:creationId xmlns:a16="http://schemas.microsoft.com/office/drawing/2014/main" id="{F6002FA7-12D0-B2CC-C128-883C0B17D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1167" y="3851826"/>
              <a:ext cx="729942" cy="369227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defTabSz="855663" fontAlgn="auto" latinLnBrk="0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altLang="ko-KR" sz="900" kern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EV</a:t>
              </a:r>
              <a:r>
                <a:rPr lang="ko-KR" altLang="en-US" sz="90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사업팀</a:t>
              </a:r>
              <a:endParaRPr lang="en-US" altLang="ko-KR" sz="90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44" name="타원 43">
              <a:extLst>
                <a:ext uri="{FF2B5EF4-FFF2-40B4-BE49-F238E27FC236}">
                  <a16:creationId xmlns:a16="http://schemas.microsoft.com/office/drawing/2014/main" id="{56F74305-BFFC-0A64-4DD6-2288269B4802}"/>
                </a:ext>
              </a:extLst>
            </p:cNvPr>
            <p:cNvSpPr/>
            <p:nvPr/>
          </p:nvSpPr>
          <p:spPr>
            <a:xfrm>
              <a:off x="2402538" y="5763601"/>
              <a:ext cx="238016" cy="228146"/>
            </a:xfrm>
            <a:prstGeom prst="ellipse">
              <a:avLst/>
            </a:prstGeom>
            <a:solidFill>
              <a:srgbClr val="FDEAEC"/>
            </a:solidFill>
            <a:ln w="9525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855663"/>
              <a:r>
                <a:rPr kumimoji="1" lang="en-US" altLang="ko-KR" sz="900" kern="0" dirty="0">
                  <a:solidFill>
                    <a:srgbClr val="A50034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1</a:t>
              </a:r>
              <a:endParaRPr kumimoji="1" lang="ko-KR" altLang="en-US" sz="900" kern="0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45" name="타원 44">
              <a:extLst>
                <a:ext uri="{FF2B5EF4-FFF2-40B4-BE49-F238E27FC236}">
                  <a16:creationId xmlns:a16="http://schemas.microsoft.com/office/drawing/2014/main" id="{DEC5A48B-F3DA-B040-5FED-72749B78D671}"/>
                </a:ext>
              </a:extLst>
            </p:cNvPr>
            <p:cNvSpPr/>
            <p:nvPr/>
          </p:nvSpPr>
          <p:spPr>
            <a:xfrm>
              <a:off x="2402538" y="6320540"/>
              <a:ext cx="238016" cy="228146"/>
            </a:xfrm>
            <a:prstGeom prst="ellipse">
              <a:avLst/>
            </a:prstGeom>
            <a:solidFill>
              <a:srgbClr val="FDEAEC"/>
            </a:solidFill>
            <a:ln w="9525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855663"/>
              <a:r>
                <a:rPr kumimoji="1" lang="en-US" altLang="ko-KR" sz="900" kern="0" dirty="0">
                  <a:solidFill>
                    <a:srgbClr val="A50034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1</a:t>
              </a:r>
              <a:endParaRPr kumimoji="1" lang="ko-KR" altLang="en-US" sz="900" kern="0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46" name="타원 45">
              <a:extLst>
                <a:ext uri="{FF2B5EF4-FFF2-40B4-BE49-F238E27FC236}">
                  <a16:creationId xmlns:a16="http://schemas.microsoft.com/office/drawing/2014/main" id="{36DCB9AF-83FD-C238-B3B8-656CF1FED267}"/>
                </a:ext>
              </a:extLst>
            </p:cNvPr>
            <p:cNvSpPr/>
            <p:nvPr/>
          </p:nvSpPr>
          <p:spPr>
            <a:xfrm>
              <a:off x="2415580" y="5120538"/>
              <a:ext cx="238016" cy="228146"/>
            </a:xfrm>
            <a:prstGeom prst="ellipse">
              <a:avLst/>
            </a:prstGeom>
            <a:solidFill>
              <a:srgbClr val="FDEAEC"/>
            </a:solidFill>
            <a:ln w="9525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855663"/>
              <a:r>
                <a:rPr kumimoji="1" lang="en-US" altLang="ko-KR" sz="900" kern="0" dirty="0">
                  <a:solidFill>
                    <a:srgbClr val="A50034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2</a:t>
              </a:r>
              <a:endParaRPr kumimoji="1" lang="ko-KR" altLang="en-US" sz="900" kern="0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47" name="타원 46">
              <a:extLst>
                <a:ext uri="{FF2B5EF4-FFF2-40B4-BE49-F238E27FC236}">
                  <a16:creationId xmlns:a16="http://schemas.microsoft.com/office/drawing/2014/main" id="{DDBB1FC6-F569-7852-3E90-DB46F89121ED}"/>
                </a:ext>
              </a:extLst>
            </p:cNvPr>
            <p:cNvSpPr/>
            <p:nvPr/>
          </p:nvSpPr>
          <p:spPr>
            <a:xfrm>
              <a:off x="3969683" y="5165662"/>
              <a:ext cx="238016" cy="228146"/>
            </a:xfrm>
            <a:prstGeom prst="ellipse">
              <a:avLst/>
            </a:prstGeom>
            <a:solidFill>
              <a:srgbClr val="FDEAEC"/>
            </a:solidFill>
            <a:ln w="9525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855663"/>
              <a:r>
                <a:rPr kumimoji="1" lang="en-US" altLang="ko-KR" sz="900" kern="0" dirty="0">
                  <a:solidFill>
                    <a:srgbClr val="A50034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3</a:t>
              </a:r>
              <a:endParaRPr kumimoji="1" lang="ko-KR" altLang="en-US" sz="900" kern="0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48" name="타원 47">
              <a:extLst>
                <a:ext uri="{FF2B5EF4-FFF2-40B4-BE49-F238E27FC236}">
                  <a16:creationId xmlns:a16="http://schemas.microsoft.com/office/drawing/2014/main" id="{5809BB7F-265D-BDD1-949B-3AEFBC6A5D3D}"/>
                </a:ext>
              </a:extLst>
            </p:cNvPr>
            <p:cNvSpPr/>
            <p:nvPr/>
          </p:nvSpPr>
          <p:spPr>
            <a:xfrm>
              <a:off x="6033549" y="5162426"/>
              <a:ext cx="238016" cy="228146"/>
            </a:xfrm>
            <a:prstGeom prst="ellipse">
              <a:avLst/>
            </a:prstGeom>
            <a:solidFill>
              <a:srgbClr val="FDEAEC"/>
            </a:solidFill>
            <a:ln w="9525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855663"/>
              <a:r>
                <a:rPr kumimoji="1" lang="en-US" altLang="ko-KR" sz="900" kern="0" dirty="0">
                  <a:solidFill>
                    <a:srgbClr val="A50034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4</a:t>
              </a:r>
              <a:endParaRPr kumimoji="1" lang="ko-KR" altLang="en-US" sz="900" kern="0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49" name="타원 48">
              <a:extLst>
                <a:ext uri="{FF2B5EF4-FFF2-40B4-BE49-F238E27FC236}">
                  <a16:creationId xmlns:a16="http://schemas.microsoft.com/office/drawing/2014/main" id="{3594FEC6-B3C2-F07B-602E-0DA75A5F255D}"/>
                </a:ext>
              </a:extLst>
            </p:cNvPr>
            <p:cNvSpPr/>
            <p:nvPr/>
          </p:nvSpPr>
          <p:spPr>
            <a:xfrm>
              <a:off x="6033549" y="4675518"/>
              <a:ext cx="238016" cy="228146"/>
            </a:xfrm>
            <a:prstGeom prst="ellipse">
              <a:avLst/>
            </a:prstGeom>
            <a:solidFill>
              <a:srgbClr val="FDEAEC"/>
            </a:solidFill>
            <a:ln w="9525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855663"/>
              <a:r>
                <a:rPr kumimoji="1" lang="en-US" altLang="ko-KR" sz="900" kern="0" dirty="0">
                  <a:solidFill>
                    <a:srgbClr val="A50034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5</a:t>
              </a:r>
              <a:endParaRPr kumimoji="1" lang="ko-KR" altLang="en-US" sz="900" kern="0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50" name="타원 49">
              <a:extLst>
                <a:ext uri="{FF2B5EF4-FFF2-40B4-BE49-F238E27FC236}">
                  <a16:creationId xmlns:a16="http://schemas.microsoft.com/office/drawing/2014/main" id="{70C78472-8143-1EA3-D40C-6C831704BC2A}"/>
                </a:ext>
              </a:extLst>
            </p:cNvPr>
            <p:cNvSpPr/>
            <p:nvPr/>
          </p:nvSpPr>
          <p:spPr>
            <a:xfrm>
              <a:off x="6033549" y="3823979"/>
              <a:ext cx="238016" cy="228146"/>
            </a:xfrm>
            <a:prstGeom prst="ellipse">
              <a:avLst/>
            </a:prstGeom>
            <a:solidFill>
              <a:srgbClr val="FDEAEC"/>
            </a:solidFill>
            <a:ln w="9525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855663"/>
              <a:r>
                <a:rPr kumimoji="1" lang="en-US" altLang="ko-KR" sz="900" kern="0" dirty="0">
                  <a:solidFill>
                    <a:srgbClr val="A50034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11</a:t>
              </a:r>
              <a:endParaRPr kumimoji="1" lang="ko-KR" altLang="en-US" sz="900" kern="0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51" name="타원 50">
              <a:extLst>
                <a:ext uri="{FF2B5EF4-FFF2-40B4-BE49-F238E27FC236}">
                  <a16:creationId xmlns:a16="http://schemas.microsoft.com/office/drawing/2014/main" id="{3EB70243-3256-BEA5-8B91-516E876C3BD1}"/>
                </a:ext>
              </a:extLst>
            </p:cNvPr>
            <p:cNvSpPr/>
            <p:nvPr/>
          </p:nvSpPr>
          <p:spPr>
            <a:xfrm>
              <a:off x="6033549" y="3046440"/>
              <a:ext cx="238016" cy="228146"/>
            </a:xfrm>
            <a:prstGeom prst="ellipse">
              <a:avLst/>
            </a:prstGeom>
            <a:solidFill>
              <a:srgbClr val="FDEAEC"/>
            </a:solidFill>
            <a:ln w="9525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855663"/>
              <a:r>
                <a:rPr kumimoji="1" lang="en-US" altLang="ko-KR" sz="900" kern="0" dirty="0">
                  <a:solidFill>
                    <a:srgbClr val="A50034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13</a:t>
              </a:r>
              <a:endParaRPr kumimoji="1" lang="ko-KR" altLang="en-US" sz="900" kern="0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52" name="타원 51">
              <a:extLst>
                <a:ext uri="{FF2B5EF4-FFF2-40B4-BE49-F238E27FC236}">
                  <a16:creationId xmlns:a16="http://schemas.microsoft.com/office/drawing/2014/main" id="{A84C4CBC-869B-CEB8-7C34-5CE96430B272}"/>
                </a:ext>
              </a:extLst>
            </p:cNvPr>
            <p:cNvSpPr/>
            <p:nvPr/>
          </p:nvSpPr>
          <p:spPr>
            <a:xfrm>
              <a:off x="6033549" y="2091099"/>
              <a:ext cx="238016" cy="228146"/>
            </a:xfrm>
            <a:prstGeom prst="ellipse">
              <a:avLst/>
            </a:prstGeom>
            <a:solidFill>
              <a:srgbClr val="FDEAEC"/>
            </a:solidFill>
            <a:ln w="9525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855663"/>
              <a:r>
                <a:rPr kumimoji="1" lang="en-US" altLang="ko-KR" sz="900" kern="0" dirty="0">
                  <a:solidFill>
                    <a:srgbClr val="A50034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9</a:t>
              </a:r>
              <a:endParaRPr kumimoji="1" lang="ko-KR" altLang="en-US" sz="900" kern="0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53" name="타원 52">
              <a:extLst>
                <a:ext uri="{FF2B5EF4-FFF2-40B4-BE49-F238E27FC236}">
                  <a16:creationId xmlns:a16="http://schemas.microsoft.com/office/drawing/2014/main" id="{1E826147-8A44-F16A-1DDF-B5BDF0601CD1}"/>
                </a:ext>
              </a:extLst>
            </p:cNvPr>
            <p:cNvSpPr/>
            <p:nvPr/>
          </p:nvSpPr>
          <p:spPr>
            <a:xfrm>
              <a:off x="3994693" y="2058730"/>
              <a:ext cx="238016" cy="228146"/>
            </a:xfrm>
            <a:prstGeom prst="ellipse">
              <a:avLst/>
            </a:prstGeom>
            <a:solidFill>
              <a:srgbClr val="FDEAEC"/>
            </a:solidFill>
            <a:ln w="9525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855663"/>
              <a:r>
                <a:rPr kumimoji="1" lang="en-US" altLang="ko-KR" sz="900" kern="0" dirty="0">
                  <a:solidFill>
                    <a:srgbClr val="A50034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8</a:t>
              </a:r>
              <a:endParaRPr kumimoji="1" lang="ko-KR" altLang="en-US" sz="900" kern="0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54" name="타원 53">
              <a:extLst>
                <a:ext uri="{FF2B5EF4-FFF2-40B4-BE49-F238E27FC236}">
                  <a16:creationId xmlns:a16="http://schemas.microsoft.com/office/drawing/2014/main" id="{FA9AA91E-A39F-59B5-FA0E-E3036630B1DF}"/>
                </a:ext>
              </a:extLst>
            </p:cNvPr>
            <p:cNvSpPr/>
            <p:nvPr/>
          </p:nvSpPr>
          <p:spPr>
            <a:xfrm>
              <a:off x="2424686" y="2073309"/>
              <a:ext cx="238016" cy="228146"/>
            </a:xfrm>
            <a:prstGeom prst="ellipse">
              <a:avLst/>
            </a:prstGeom>
            <a:solidFill>
              <a:srgbClr val="FDEAEC"/>
            </a:solidFill>
            <a:ln w="9525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855663"/>
              <a:r>
                <a:rPr kumimoji="1" lang="en-US" altLang="ko-KR" sz="900" kern="0" dirty="0">
                  <a:solidFill>
                    <a:srgbClr val="A50034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7</a:t>
              </a:r>
              <a:endParaRPr kumimoji="1" lang="ko-KR" altLang="en-US" sz="900" kern="0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55" name="타원 54">
              <a:extLst>
                <a:ext uri="{FF2B5EF4-FFF2-40B4-BE49-F238E27FC236}">
                  <a16:creationId xmlns:a16="http://schemas.microsoft.com/office/drawing/2014/main" id="{335B2959-B339-4C8B-BFD6-4B59D42BBFF4}"/>
                </a:ext>
              </a:extLst>
            </p:cNvPr>
            <p:cNvSpPr/>
            <p:nvPr/>
          </p:nvSpPr>
          <p:spPr>
            <a:xfrm>
              <a:off x="3916834" y="3796996"/>
              <a:ext cx="238016" cy="228146"/>
            </a:xfrm>
            <a:prstGeom prst="ellipse">
              <a:avLst/>
            </a:prstGeom>
            <a:solidFill>
              <a:srgbClr val="FDEAEC"/>
            </a:solidFill>
            <a:ln w="9525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855663"/>
              <a:r>
                <a:rPr kumimoji="1" lang="en-US" altLang="ko-KR" sz="900" kern="0" dirty="0">
                  <a:solidFill>
                    <a:srgbClr val="A50034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10</a:t>
              </a:r>
              <a:endParaRPr kumimoji="1" lang="ko-KR" altLang="en-US" sz="900" kern="0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56" name="타원 55">
              <a:extLst>
                <a:ext uri="{FF2B5EF4-FFF2-40B4-BE49-F238E27FC236}">
                  <a16:creationId xmlns:a16="http://schemas.microsoft.com/office/drawing/2014/main" id="{B706B6DE-374C-A59F-B39D-ED00005117ED}"/>
                </a:ext>
              </a:extLst>
            </p:cNvPr>
            <p:cNvSpPr/>
            <p:nvPr/>
          </p:nvSpPr>
          <p:spPr>
            <a:xfrm>
              <a:off x="7710376" y="3796996"/>
              <a:ext cx="238016" cy="228146"/>
            </a:xfrm>
            <a:prstGeom prst="ellipse">
              <a:avLst/>
            </a:prstGeom>
            <a:solidFill>
              <a:srgbClr val="FDEAEC"/>
            </a:solidFill>
            <a:ln w="9525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855663"/>
              <a:r>
                <a:rPr kumimoji="1" lang="en-US" altLang="ko-KR" sz="900" kern="0" dirty="0">
                  <a:solidFill>
                    <a:srgbClr val="A50034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12</a:t>
              </a:r>
              <a:endParaRPr kumimoji="1" lang="ko-KR" altLang="en-US" sz="900" kern="0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57" name="타원 56">
              <a:extLst>
                <a:ext uri="{FF2B5EF4-FFF2-40B4-BE49-F238E27FC236}">
                  <a16:creationId xmlns:a16="http://schemas.microsoft.com/office/drawing/2014/main" id="{107CBE2C-8221-A881-F7BF-7082C3F7CB23}"/>
                </a:ext>
              </a:extLst>
            </p:cNvPr>
            <p:cNvSpPr/>
            <p:nvPr/>
          </p:nvSpPr>
          <p:spPr>
            <a:xfrm>
              <a:off x="7710376" y="4650474"/>
              <a:ext cx="238016" cy="228146"/>
            </a:xfrm>
            <a:prstGeom prst="ellipse">
              <a:avLst/>
            </a:prstGeom>
            <a:solidFill>
              <a:srgbClr val="FDEAEC"/>
            </a:solidFill>
            <a:ln w="9525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855663"/>
              <a:r>
                <a:rPr kumimoji="1" lang="en-US" altLang="ko-KR" sz="900" kern="0" dirty="0">
                  <a:solidFill>
                    <a:srgbClr val="A50034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6</a:t>
              </a:r>
              <a:endParaRPr kumimoji="1" lang="ko-KR" altLang="en-US" sz="900" kern="0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58" name="타원 57">
              <a:extLst>
                <a:ext uri="{FF2B5EF4-FFF2-40B4-BE49-F238E27FC236}">
                  <a16:creationId xmlns:a16="http://schemas.microsoft.com/office/drawing/2014/main" id="{F5EC97E1-AF2D-AF02-273D-CEBAA931EB5D}"/>
                </a:ext>
              </a:extLst>
            </p:cNvPr>
            <p:cNvSpPr/>
            <p:nvPr/>
          </p:nvSpPr>
          <p:spPr>
            <a:xfrm>
              <a:off x="7710376" y="2580191"/>
              <a:ext cx="238016" cy="228146"/>
            </a:xfrm>
            <a:prstGeom prst="ellipse">
              <a:avLst/>
            </a:prstGeom>
            <a:solidFill>
              <a:srgbClr val="FDEAEC"/>
            </a:solidFill>
            <a:ln w="9525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855663"/>
              <a:r>
                <a:rPr kumimoji="1" lang="en-US" altLang="ko-KR" sz="900" kern="0" dirty="0">
                  <a:solidFill>
                    <a:srgbClr val="A50034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14</a:t>
              </a:r>
              <a:endParaRPr kumimoji="1" lang="ko-KR" altLang="en-US" sz="900" kern="0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59" name="타원 58">
              <a:extLst>
                <a:ext uri="{FF2B5EF4-FFF2-40B4-BE49-F238E27FC236}">
                  <a16:creationId xmlns:a16="http://schemas.microsoft.com/office/drawing/2014/main" id="{E100CD0B-6CF8-3DD4-A41F-15EFC06FBB01}"/>
                </a:ext>
              </a:extLst>
            </p:cNvPr>
            <p:cNvSpPr/>
            <p:nvPr/>
          </p:nvSpPr>
          <p:spPr>
            <a:xfrm>
              <a:off x="9229646" y="3160350"/>
              <a:ext cx="238016" cy="228146"/>
            </a:xfrm>
            <a:prstGeom prst="ellipse">
              <a:avLst/>
            </a:prstGeom>
            <a:solidFill>
              <a:srgbClr val="FDEAEC"/>
            </a:solidFill>
            <a:ln w="9525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855663"/>
              <a:r>
                <a:rPr kumimoji="1" lang="en-US" altLang="ko-KR" sz="900" kern="0" dirty="0">
                  <a:solidFill>
                    <a:srgbClr val="A50034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15</a:t>
              </a:r>
              <a:endParaRPr kumimoji="1" lang="ko-KR" altLang="en-US" sz="900" kern="0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cxnSp>
          <p:nvCxnSpPr>
            <p:cNvPr id="60" name="직선 화살표 연결선 59">
              <a:extLst>
                <a:ext uri="{FF2B5EF4-FFF2-40B4-BE49-F238E27FC236}">
                  <a16:creationId xmlns:a16="http://schemas.microsoft.com/office/drawing/2014/main" id="{F0595CC7-3893-7D68-CD39-C0F24091AFB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389737" y="2376611"/>
              <a:ext cx="579946" cy="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62" name="직선 화살표 연결선 61">
              <a:extLst>
                <a:ext uri="{FF2B5EF4-FFF2-40B4-BE49-F238E27FC236}">
                  <a16:creationId xmlns:a16="http://schemas.microsoft.com/office/drawing/2014/main" id="{75680AEA-BAF5-AD63-DACA-553C5958DC0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05355" y="2357416"/>
              <a:ext cx="728194" cy="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66" name="직선 화살표 연결선 65">
              <a:extLst>
                <a:ext uri="{FF2B5EF4-FFF2-40B4-BE49-F238E27FC236}">
                  <a16:creationId xmlns:a16="http://schemas.microsoft.com/office/drawing/2014/main" id="{519EF354-A644-DB0B-C826-D59706B8076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433979" y="2376611"/>
              <a:ext cx="2158424" cy="23556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68" name="직선 화살표 연결선 67">
              <a:extLst>
                <a:ext uri="{FF2B5EF4-FFF2-40B4-BE49-F238E27FC236}">
                  <a16:creationId xmlns:a16="http://schemas.microsoft.com/office/drawing/2014/main" id="{E917F774-58C8-3F47-8B96-3EF07691FEC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635457" y="2893755"/>
              <a:ext cx="956946" cy="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71" name="직선 화살표 연결선 70">
              <a:extLst>
                <a:ext uri="{FF2B5EF4-FFF2-40B4-BE49-F238E27FC236}">
                  <a16:creationId xmlns:a16="http://schemas.microsoft.com/office/drawing/2014/main" id="{BE3A0D97-CD17-954E-9BDB-9D89740ABDF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433979" y="3416945"/>
              <a:ext cx="2158424" cy="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73" name="직선 화살표 연결선 72">
              <a:extLst>
                <a:ext uri="{FF2B5EF4-FFF2-40B4-BE49-F238E27FC236}">
                  <a16:creationId xmlns:a16="http://schemas.microsoft.com/office/drawing/2014/main" id="{299F7BC4-8986-FC48-A518-4A244F43438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433979" y="5464348"/>
              <a:ext cx="2158424" cy="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74" name="직선 화살표 연결선 73">
              <a:extLst>
                <a:ext uri="{FF2B5EF4-FFF2-40B4-BE49-F238E27FC236}">
                  <a16:creationId xmlns:a16="http://schemas.microsoft.com/office/drawing/2014/main" id="{CA2E0CB3-31A4-08C8-2D10-ACD504030D2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302468" y="5454140"/>
              <a:ext cx="799703" cy="2485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76" name="직선 화살표 연결선 75">
              <a:extLst>
                <a:ext uri="{FF2B5EF4-FFF2-40B4-BE49-F238E27FC236}">
                  <a16:creationId xmlns:a16="http://schemas.microsoft.com/office/drawing/2014/main" id="{82BFA756-6F3C-0E73-5F27-5FAD932C34E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346036" y="5457412"/>
              <a:ext cx="570798" cy="3081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79" name="직선 화살표 연결선 78">
              <a:extLst>
                <a:ext uri="{FF2B5EF4-FFF2-40B4-BE49-F238E27FC236}">
                  <a16:creationId xmlns:a16="http://schemas.microsoft.com/office/drawing/2014/main" id="{C86D5954-56B5-3A26-9536-6843E83F28C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359847" y="2397796"/>
              <a:ext cx="294461" cy="2372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81" name="직선 화살표 연결선 80">
              <a:extLst>
                <a:ext uri="{FF2B5EF4-FFF2-40B4-BE49-F238E27FC236}">
                  <a16:creationId xmlns:a16="http://schemas.microsoft.com/office/drawing/2014/main" id="{36AC3BBA-BECA-5F24-AFA0-B6F264A08AC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359847" y="2891092"/>
              <a:ext cx="294461" cy="2372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83" name="직선 화살표 연결선 82">
              <a:extLst>
                <a:ext uri="{FF2B5EF4-FFF2-40B4-BE49-F238E27FC236}">
                  <a16:creationId xmlns:a16="http://schemas.microsoft.com/office/drawing/2014/main" id="{DBE530B0-E4C7-4CBB-F17F-D61C72B6568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359847" y="3434084"/>
              <a:ext cx="294461" cy="2372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84" name="직선 화살표 연결선 83">
              <a:extLst>
                <a:ext uri="{FF2B5EF4-FFF2-40B4-BE49-F238E27FC236}">
                  <a16:creationId xmlns:a16="http://schemas.microsoft.com/office/drawing/2014/main" id="{94718926-45FE-BD8E-6450-5CA4EC73F01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359847" y="5467461"/>
              <a:ext cx="294461" cy="2372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85" name="직선 화살표 연결선 84">
              <a:extLst>
                <a:ext uri="{FF2B5EF4-FFF2-40B4-BE49-F238E27FC236}">
                  <a16:creationId xmlns:a16="http://schemas.microsoft.com/office/drawing/2014/main" id="{56A49181-B229-CE04-9C41-B32A4B91EC2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359847" y="6088129"/>
              <a:ext cx="294461" cy="2372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86" name="직선 화살표 연결선 85">
              <a:extLst>
                <a:ext uri="{FF2B5EF4-FFF2-40B4-BE49-F238E27FC236}">
                  <a16:creationId xmlns:a16="http://schemas.microsoft.com/office/drawing/2014/main" id="{E3FDD0C8-FC89-C085-9877-8E15A95CC4A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359847" y="6601627"/>
              <a:ext cx="294461" cy="2372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87" name="직선 화살표 연결선 86">
              <a:extLst>
                <a:ext uri="{FF2B5EF4-FFF2-40B4-BE49-F238E27FC236}">
                  <a16:creationId xmlns:a16="http://schemas.microsoft.com/office/drawing/2014/main" id="{8CFF7CFA-87A4-2A09-109F-82EE748C167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493888" y="2324364"/>
              <a:ext cx="0" cy="2465227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90" name="직선 화살표 연결선 89">
              <a:extLst>
                <a:ext uri="{FF2B5EF4-FFF2-40B4-BE49-F238E27FC236}">
                  <a16:creationId xmlns:a16="http://schemas.microsoft.com/office/drawing/2014/main" id="{D992272E-185D-F32A-5C7F-1A2770F0641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385418" y="6082740"/>
              <a:ext cx="6206985" cy="5389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93" name="직선 화살표 연결선 92">
              <a:extLst>
                <a:ext uri="{FF2B5EF4-FFF2-40B4-BE49-F238E27FC236}">
                  <a16:creationId xmlns:a16="http://schemas.microsoft.com/office/drawing/2014/main" id="{A3581C21-C15E-12FC-EC91-E9072AEDF68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375836" y="6595820"/>
              <a:ext cx="6206985" cy="5389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94" name="직선 화살표 연결선 93">
              <a:extLst>
                <a:ext uri="{FF2B5EF4-FFF2-40B4-BE49-F238E27FC236}">
                  <a16:creationId xmlns:a16="http://schemas.microsoft.com/office/drawing/2014/main" id="{1C4B8BB7-F875-DDD0-2F7D-916CFB00DD3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385507" y="3416945"/>
              <a:ext cx="2716664" cy="7592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96" name="직선 화살표 연결선 95">
              <a:extLst>
                <a:ext uri="{FF2B5EF4-FFF2-40B4-BE49-F238E27FC236}">
                  <a16:creationId xmlns:a16="http://schemas.microsoft.com/office/drawing/2014/main" id="{4CF29C4E-084E-4BF6-C69D-840B635F35A9}"/>
                </a:ext>
              </a:extLst>
            </p:cNvPr>
            <p:cNvCxnSpPr>
              <a:cxnSpLocks/>
              <a:endCxn id="23" idx="1"/>
            </p:cNvCxnSpPr>
            <p:nvPr/>
          </p:nvCxnSpPr>
          <p:spPr bwMode="auto">
            <a:xfrm flipV="1">
              <a:off x="5302468" y="4095683"/>
              <a:ext cx="834750" cy="5126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98" name="직선 화살표 연결선 97">
              <a:extLst>
                <a:ext uri="{FF2B5EF4-FFF2-40B4-BE49-F238E27FC236}">
                  <a16:creationId xmlns:a16="http://schemas.microsoft.com/office/drawing/2014/main" id="{70F3AB3B-34CE-8165-BA67-CEDEA5C3B1D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86727" y="4094809"/>
              <a:ext cx="337758" cy="474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100" name="직선 화살표 연결선 99">
              <a:extLst>
                <a:ext uri="{FF2B5EF4-FFF2-40B4-BE49-F238E27FC236}">
                  <a16:creationId xmlns:a16="http://schemas.microsoft.com/office/drawing/2014/main" id="{B00B5919-A4A1-4E6B-D844-76E3203EE08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785598" y="4531771"/>
              <a:ext cx="924778" cy="10486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102" name="직선 화살표 연결선 101">
              <a:extLst>
                <a:ext uri="{FF2B5EF4-FFF2-40B4-BE49-F238E27FC236}">
                  <a16:creationId xmlns:a16="http://schemas.microsoft.com/office/drawing/2014/main" id="{D70CDDD7-6EBD-5CCB-B390-9E832A7391F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400879" y="5004600"/>
              <a:ext cx="309497" cy="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104" name="직선 화살표 연결선 103">
              <a:extLst>
                <a:ext uri="{FF2B5EF4-FFF2-40B4-BE49-F238E27FC236}">
                  <a16:creationId xmlns:a16="http://schemas.microsoft.com/office/drawing/2014/main" id="{72731F0C-29AD-211A-FD33-261BAC1636A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017907" y="4087646"/>
              <a:ext cx="598359" cy="474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106" name="직선 화살표 연결선 105">
              <a:extLst>
                <a:ext uri="{FF2B5EF4-FFF2-40B4-BE49-F238E27FC236}">
                  <a16:creationId xmlns:a16="http://schemas.microsoft.com/office/drawing/2014/main" id="{46870268-F500-5161-F474-F37B315E187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783138" y="2899881"/>
              <a:ext cx="876059" cy="474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107" name="직선 화살표 연결선 106">
              <a:extLst>
                <a:ext uri="{FF2B5EF4-FFF2-40B4-BE49-F238E27FC236}">
                  <a16:creationId xmlns:a16="http://schemas.microsoft.com/office/drawing/2014/main" id="{6BD7B7A6-6CE4-4C54-CB05-19884F295FD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652235" y="4293775"/>
              <a:ext cx="4741" cy="997118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109" name="직선 화살표 연결선 108">
              <a:extLst>
                <a:ext uri="{FF2B5EF4-FFF2-40B4-BE49-F238E27FC236}">
                  <a16:creationId xmlns:a16="http://schemas.microsoft.com/office/drawing/2014/main" id="{F9670071-3201-9671-2F73-86E013D85AE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959744" y="4552075"/>
              <a:ext cx="0" cy="73117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111" name="직선 화살표 연결선 110">
              <a:extLst>
                <a:ext uri="{FF2B5EF4-FFF2-40B4-BE49-F238E27FC236}">
                  <a16:creationId xmlns:a16="http://schemas.microsoft.com/office/drawing/2014/main" id="{DBF26899-7A7C-6C93-2458-38576FDE166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369324" y="2395196"/>
              <a:ext cx="0" cy="4200624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114" name="직선 화살표 연결선 113">
              <a:extLst>
                <a:ext uri="{FF2B5EF4-FFF2-40B4-BE49-F238E27FC236}">
                  <a16:creationId xmlns:a16="http://schemas.microsoft.com/office/drawing/2014/main" id="{612D775B-73B5-2259-11D3-C4F62736B21E}"/>
                </a:ext>
              </a:extLst>
            </p:cNvPr>
            <p:cNvCxnSpPr>
              <a:cxnSpLocks/>
              <a:stCxn id="7" idx="0"/>
              <a:endCxn id="10" idx="2"/>
            </p:cNvCxnSpPr>
            <p:nvPr/>
          </p:nvCxnSpPr>
          <p:spPr bwMode="auto">
            <a:xfrm flipV="1">
              <a:off x="4656975" y="2542030"/>
              <a:ext cx="0" cy="1372906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116" name="직선 화살표 연결선 115">
              <a:extLst>
                <a:ext uri="{FF2B5EF4-FFF2-40B4-BE49-F238E27FC236}">
                  <a16:creationId xmlns:a16="http://schemas.microsoft.com/office/drawing/2014/main" id="{36E58E6A-C7EF-385F-37F9-6D8B08FB574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303064" y="3046440"/>
              <a:ext cx="0" cy="342056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120" name="직선 화살표 연결선 119">
              <a:extLst>
                <a:ext uri="{FF2B5EF4-FFF2-40B4-BE49-F238E27FC236}">
                  <a16:creationId xmlns:a16="http://schemas.microsoft.com/office/drawing/2014/main" id="{97D6C0B2-4FE4-F2EE-CC4B-C8224C248AB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385418" y="2921557"/>
              <a:ext cx="1266817" cy="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122" name="직선 화살표 연결선 121">
              <a:extLst>
                <a:ext uri="{FF2B5EF4-FFF2-40B4-BE49-F238E27FC236}">
                  <a16:creationId xmlns:a16="http://schemas.microsoft.com/office/drawing/2014/main" id="{8A474277-C402-6FBE-0728-D9F755703BD2}"/>
                </a:ext>
              </a:extLst>
            </p:cNvPr>
            <p:cNvCxnSpPr>
              <a:cxnSpLocks/>
              <a:endCxn id="22" idx="0"/>
            </p:cNvCxnSpPr>
            <p:nvPr/>
          </p:nvCxnSpPr>
          <p:spPr bwMode="auto">
            <a:xfrm>
              <a:off x="6785331" y="2895456"/>
              <a:ext cx="268" cy="340691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125" name="직선 화살표 연결선 124">
              <a:extLst>
                <a:ext uri="{FF2B5EF4-FFF2-40B4-BE49-F238E27FC236}">
                  <a16:creationId xmlns:a16="http://schemas.microsoft.com/office/drawing/2014/main" id="{7F2BE334-A367-D7DC-DC11-569550060DD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017907" y="4552075"/>
              <a:ext cx="939467" cy="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none" w="med" len="med"/>
            </a:ln>
          </p:spPr>
        </p:cxnSp>
        <p:sp>
          <p:nvSpPr>
            <p:cNvPr id="129" name="TextBox 297">
              <a:extLst>
                <a:ext uri="{FF2B5EF4-FFF2-40B4-BE49-F238E27FC236}">
                  <a16:creationId xmlns:a16="http://schemas.microsoft.com/office/drawing/2014/main" id="{A450F1FB-AB11-1972-14B2-A3D49D4AC2FD}"/>
                </a:ext>
              </a:extLst>
            </p:cNvPr>
            <p:cNvSpPr txBox="1"/>
            <p:nvPr/>
          </p:nvSpPr>
          <p:spPr>
            <a:xfrm>
              <a:off x="10483260" y="2246272"/>
              <a:ext cx="1816565" cy="1384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defTabSz="855663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900" kern="0" dirty="0" err="1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그외</a:t>
              </a:r>
              <a:r>
                <a:rPr lang="ko-KR" altLang="en-US" sz="90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 상세분류 속성 구매됨</a:t>
              </a:r>
              <a:endParaRPr lang="en-US" altLang="ko-KR" sz="90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130" name="TextBox 297">
              <a:extLst>
                <a:ext uri="{FF2B5EF4-FFF2-40B4-BE49-F238E27FC236}">
                  <a16:creationId xmlns:a16="http://schemas.microsoft.com/office/drawing/2014/main" id="{28165F0E-6748-A8FB-1990-7450AAF009D3}"/>
                </a:ext>
              </a:extLst>
            </p:cNvPr>
            <p:cNvSpPr txBox="1"/>
            <p:nvPr/>
          </p:nvSpPr>
          <p:spPr>
            <a:xfrm>
              <a:off x="10536833" y="3942711"/>
              <a:ext cx="1816565" cy="1384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defTabSz="855663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900" kern="0" dirty="0" err="1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그외</a:t>
              </a:r>
              <a:r>
                <a:rPr lang="ko-KR" altLang="en-US" sz="90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 상세분류 속성 구매됨</a:t>
              </a:r>
              <a:endParaRPr lang="en-US" altLang="ko-KR" sz="90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131" name="TextBox 297">
              <a:extLst>
                <a:ext uri="{FF2B5EF4-FFF2-40B4-BE49-F238E27FC236}">
                  <a16:creationId xmlns:a16="http://schemas.microsoft.com/office/drawing/2014/main" id="{D2B7EB2D-FEF0-1441-F8F2-1C5503C0AD91}"/>
                </a:ext>
              </a:extLst>
            </p:cNvPr>
            <p:cNvSpPr txBox="1"/>
            <p:nvPr/>
          </p:nvSpPr>
          <p:spPr>
            <a:xfrm>
              <a:off x="10066373" y="4462521"/>
              <a:ext cx="1816565" cy="1384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defTabSz="855663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900" kern="0" dirty="0" err="1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그외</a:t>
              </a:r>
              <a:r>
                <a:rPr lang="ko-KR" altLang="en-US" sz="90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 상세분류 속성 구매됨</a:t>
              </a:r>
              <a:endParaRPr lang="en-US" altLang="ko-KR" sz="90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132" name="TextBox 297">
              <a:extLst>
                <a:ext uri="{FF2B5EF4-FFF2-40B4-BE49-F238E27FC236}">
                  <a16:creationId xmlns:a16="http://schemas.microsoft.com/office/drawing/2014/main" id="{C2926E71-70F8-DF39-7AE2-0AC3D5641C00}"/>
                </a:ext>
              </a:extLst>
            </p:cNvPr>
            <p:cNvSpPr txBox="1"/>
            <p:nvPr/>
          </p:nvSpPr>
          <p:spPr>
            <a:xfrm>
              <a:off x="9262289" y="4404106"/>
              <a:ext cx="353977" cy="1384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defTabSz="855663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90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일반</a:t>
              </a:r>
              <a:endParaRPr lang="en-US" altLang="ko-KR" sz="90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133" name="TextBox 297">
              <a:extLst>
                <a:ext uri="{FF2B5EF4-FFF2-40B4-BE49-F238E27FC236}">
                  <a16:creationId xmlns:a16="http://schemas.microsoft.com/office/drawing/2014/main" id="{BA47C23F-B1D6-9340-20C2-5362FD19BEDC}"/>
                </a:ext>
              </a:extLst>
            </p:cNvPr>
            <p:cNvSpPr txBox="1"/>
            <p:nvPr/>
          </p:nvSpPr>
          <p:spPr>
            <a:xfrm>
              <a:off x="8762889" y="3890202"/>
              <a:ext cx="729942" cy="1384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defTabSz="855663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90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일반</a:t>
              </a:r>
              <a:r>
                <a:rPr lang="en-US" altLang="ko-KR" sz="90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,</a:t>
              </a:r>
              <a:r>
                <a:rPr lang="ko-KR" altLang="en-US" sz="90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관리</a:t>
              </a:r>
              <a:r>
                <a:rPr lang="en-US" altLang="ko-KR" sz="90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, </a:t>
              </a:r>
              <a:r>
                <a:rPr lang="ko-KR" altLang="en-US" sz="90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영업</a:t>
              </a:r>
              <a:endParaRPr lang="en-US" altLang="ko-KR" sz="90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134" name="TextBox 297">
              <a:extLst>
                <a:ext uri="{FF2B5EF4-FFF2-40B4-BE49-F238E27FC236}">
                  <a16:creationId xmlns:a16="http://schemas.microsoft.com/office/drawing/2014/main" id="{66D79063-C9B9-E806-F314-4D19E975A114}"/>
                </a:ext>
              </a:extLst>
            </p:cNvPr>
            <p:cNvSpPr txBox="1"/>
            <p:nvPr/>
          </p:nvSpPr>
          <p:spPr>
            <a:xfrm>
              <a:off x="9057216" y="4842299"/>
              <a:ext cx="729942" cy="1384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defTabSz="855663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90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일반</a:t>
              </a:r>
              <a:r>
                <a:rPr lang="en-US" altLang="ko-KR" sz="90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,</a:t>
              </a:r>
              <a:r>
                <a:rPr lang="ko-KR" altLang="en-US" sz="90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관리</a:t>
              </a:r>
              <a:r>
                <a:rPr lang="en-US" altLang="ko-KR" sz="90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, </a:t>
              </a:r>
              <a:r>
                <a:rPr lang="ko-KR" altLang="en-US" sz="90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수선</a:t>
              </a:r>
              <a:endParaRPr lang="en-US" altLang="ko-KR" sz="90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cxnSp>
          <p:nvCxnSpPr>
            <p:cNvPr id="135" name="직선 화살표 연결선 134">
              <a:extLst>
                <a:ext uri="{FF2B5EF4-FFF2-40B4-BE49-F238E27FC236}">
                  <a16:creationId xmlns:a16="http://schemas.microsoft.com/office/drawing/2014/main" id="{213CEC08-0400-1BCF-EDDB-BC9A637E903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026671" y="5004600"/>
              <a:ext cx="939467" cy="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none" w="med" len="med"/>
            </a:ln>
          </p:spPr>
        </p:cxnSp>
        <p:sp>
          <p:nvSpPr>
            <p:cNvPr id="136" name="TextBox 297">
              <a:extLst>
                <a:ext uri="{FF2B5EF4-FFF2-40B4-BE49-F238E27FC236}">
                  <a16:creationId xmlns:a16="http://schemas.microsoft.com/office/drawing/2014/main" id="{4F95D7EE-6DE8-52F5-BA59-D02D92EAED2B}"/>
                </a:ext>
              </a:extLst>
            </p:cNvPr>
            <p:cNvSpPr txBox="1"/>
            <p:nvPr/>
          </p:nvSpPr>
          <p:spPr>
            <a:xfrm>
              <a:off x="7341789" y="2194720"/>
              <a:ext cx="353977" cy="1384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defTabSz="855663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90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일반</a:t>
              </a:r>
              <a:endParaRPr lang="en-US" altLang="ko-KR" sz="90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436BDE4F-8B0D-E775-D72E-472282DF2221}"/>
                </a:ext>
              </a:extLst>
            </p:cNvPr>
            <p:cNvSpPr txBox="1"/>
            <p:nvPr/>
          </p:nvSpPr>
          <p:spPr>
            <a:xfrm>
              <a:off x="4712696" y="2580191"/>
              <a:ext cx="327744" cy="285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N</a:t>
              </a:r>
              <a:endParaRPr lang="ko-KR" altLang="en-US" sz="1000" dirty="0"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73E60567-BF35-E64E-AB77-720AF029582E}"/>
                </a:ext>
              </a:extLst>
            </p:cNvPr>
            <p:cNvSpPr txBox="1"/>
            <p:nvPr/>
          </p:nvSpPr>
          <p:spPr>
            <a:xfrm>
              <a:off x="4630927" y="3561584"/>
              <a:ext cx="327744" cy="285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N</a:t>
              </a:r>
              <a:endParaRPr lang="ko-KR" altLang="en-US" sz="1000" dirty="0"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DE266550-8224-E63B-505B-A4F86D929AB1}"/>
                </a:ext>
              </a:extLst>
            </p:cNvPr>
            <p:cNvSpPr txBox="1"/>
            <p:nvPr/>
          </p:nvSpPr>
          <p:spPr>
            <a:xfrm>
              <a:off x="4658137" y="5027354"/>
              <a:ext cx="327744" cy="285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N</a:t>
              </a:r>
              <a:endParaRPr lang="ko-KR" altLang="en-US" sz="1000" dirty="0"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E416C398-0C1F-164C-3581-CF3CC8A22AB1}"/>
                </a:ext>
              </a:extLst>
            </p:cNvPr>
            <p:cNvSpPr txBox="1"/>
            <p:nvPr/>
          </p:nvSpPr>
          <p:spPr>
            <a:xfrm>
              <a:off x="7818308" y="3188387"/>
              <a:ext cx="327744" cy="285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N</a:t>
              </a:r>
              <a:endParaRPr lang="ko-KR" altLang="en-US" sz="1000" dirty="0"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B37E581A-327B-F51E-0391-A1F25C35927F}"/>
                </a:ext>
              </a:extLst>
            </p:cNvPr>
            <p:cNvSpPr txBox="1"/>
            <p:nvPr/>
          </p:nvSpPr>
          <p:spPr>
            <a:xfrm>
              <a:off x="8843265" y="2644120"/>
              <a:ext cx="327744" cy="285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N</a:t>
              </a:r>
              <a:endParaRPr lang="ko-KR" altLang="en-US" sz="1000" dirty="0"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69ACD3AD-EAF6-9C49-A974-D86FDCDF092C}"/>
                </a:ext>
              </a:extLst>
            </p:cNvPr>
            <p:cNvSpPr txBox="1"/>
            <p:nvPr/>
          </p:nvSpPr>
          <p:spPr>
            <a:xfrm>
              <a:off x="6752427" y="4321112"/>
              <a:ext cx="327744" cy="285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N</a:t>
              </a:r>
              <a:endParaRPr lang="ko-KR" altLang="en-US" sz="1000" dirty="0"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9F84BDF-81AD-99F9-F457-F278FC8B8679}"/>
                </a:ext>
              </a:extLst>
            </p:cNvPr>
            <p:cNvSpPr txBox="1"/>
            <p:nvPr/>
          </p:nvSpPr>
          <p:spPr>
            <a:xfrm>
              <a:off x="6851253" y="5124879"/>
              <a:ext cx="327744" cy="285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N</a:t>
              </a:r>
              <a:endParaRPr lang="ko-KR" altLang="en-US" sz="1000" dirty="0"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5396CFB4-6E15-921C-3084-938BFC31B0C7}"/>
                </a:ext>
              </a:extLst>
            </p:cNvPr>
            <p:cNvSpPr txBox="1"/>
            <p:nvPr/>
          </p:nvSpPr>
          <p:spPr>
            <a:xfrm>
              <a:off x="5379152" y="2115949"/>
              <a:ext cx="327744" cy="285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Y</a:t>
              </a:r>
              <a:endParaRPr lang="ko-KR" altLang="en-US" sz="1000" dirty="0"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5B2FBE63-F6DC-B396-10EE-E3092E2EAEB1}"/>
                </a:ext>
              </a:extLst>
            </p:cNvPr>
            <p:cNvSpPr txBox="1"/>
            <p:nvPr/>
          </p:nvSpPr>
          <p:spPr>
            <a:xfrm>
              <a:off x="5389626" y="3882355"/>
              <a:ext cx="327744" cy="285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Y</a:t>
              </a:r>
              <a:endParaRPr lang="ko-KR" altLang="en-US" sz="1000" dirty="0"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79EB3B19-350E-33DD-A563-56E779D12ABC}"/>
                </a:ext>
              </a:extLst>
            </p:cNvPr>
            <p:cNvSpPr txBox="1"/>
            <p:nvPr/>
          </p:nvSpPr>
          <p:spPr>
            <a:xfrm>
              <a:off x="5302468" y="5454140"/>
              <a:ext cx="327744" cy="285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Y</a:t>
              </a:r>
              <a:endParaRPr lang="ko-KR" altLang="en-US" sz="1000" dirty="0"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EF08D131-0C07-277C-3263-009D5F62EF67}"/>
                </a:ext>
              </a:extLst>
            </p:cNvPr>
            <p:cNvSpPr txBox="1"/>
            <p:nvPr/>
          </p:nvSpPr>
          <p:spPr>
            <a:xfrm>
              <a:off x="7495325" y="5438379"/>
              <a:ext cx="327744" cy="285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Y</a:t>
              </a:r>
              <a:endParaRPr lang="ko-KR" altLang="en-US" sz="1000" dirty="0"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9E0F900A-AA40-813A-0F05-E8439A44D7FC}"/>
                </a:ext>
              </a:extLst>
            </p:cNvPr>
            <p:cNvSpPr txBox="1"/>
            <p:nvPr/>
          </p:nvSpPr>
          <p:spPr>
            <a:xfrm>
              <a:off x="7432711" y="4762007"/>
              <a:ext cx="327744" cy="285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Y</a:t>
              </a:r>
              <a:endParaRPr lang="ko-KR" altLang="en-US" sz="1000" dirty="0"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73D7F660-B8C0-1748-6A4E-AE76BACC17E8}"/>
                </a:ext>
              </a:extLst>
            </p:cNvPr>
            <p:cNvSpPr txBox="1"/>
            <p:nvPr/>
          </p:nvSpPr>
          <p:spPr>
            <a:xfrm>
              <a:off x="7432711" y="3934070"/>
              <a:ext cx="327744" cy="285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Y</a:t>
              </a:r>
              <a:endParaRPr lang="ko-KR" altLang="en-US" sz="1000" dirty="0"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500BDBAA-3429-5EBA-67EE-DD0080C67E48}"/>
                </a:ext>
              </a:extLst>
            </p:cNvPr>
            <p:cNvSpPr txBox="1"/>
            <p:nvPr/>
          </p:nvSpPr>
          <p:spPr>
            <a:xfrm>
              <a:off x="6891966" y="3023425"/>
              <a:ext cx="327744" cy="285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Y</a:t>
              </a:r>
              <a:endParaRPr lang="ko-KR" altLang="en-US" sz="1000" dirty="0"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523059D4-0BC4-796B-062C-5403E357928D}"/>
                </a:ext>
              </a:extLst>
            </p:cNvPr>
            <p:cNvSpPr txBox="1"/>
            <p:nvPr/>
          </p:nvSpPr>
          <p:spPr>
            <a:xfrm>
              <a:off x="8471585" y="3060337"/>
              <a:ext cx="327744" cy="285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Y</a:t>
              </a:r>
              <a:endParaRPr lang="ko-KR" altLang="en-US" sz="1000" dirty="0"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4481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99943-8595-A397-3488-51D12DCAD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사람, 태블릿 컴퓨터, 정보기기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97565451-7652-ED18-A625-A7164A6936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37628" cy="7559675"/>
          </a:xfrm>
          <a:prstGeom prst="rect">
            <a:avLst/>
          </a:prstGeom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A79AF09A-6940-CBB8-7DC2-EA6001BE5D59}"/>
              </a:ext>
            </a:extLst>
          </p:cNvPr>
          <p:cNvSpPr/>
          <p:nvPr/>
        </p:nvSpPr>
        <p:spPr>
          <a:xfrm>
            <a:off x="2147" y="-1"/>
            <a:ext cx="13437628" cy="7559675"/>
          </a:xfrm>
          <a:prstGeom prst="rect">
            <a:avLst/>
          </a:prstGeom>
          <a:gradFill flip="none" rotWithShape="1"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BDB394D4-21E3-494A-EF41-6040371E3FC6}"/>
              </a:ext>
            </a:extLst>
          </p:cNvPr>
          <p:cNvGrpSpPr/>
          <p:nvPr/>
        </p:nvGrpSpPr>
        <p:grpSpPr>
          <a:xfrm>
            <a:off x="890988" y="1358267"/>
            <a:ext cx="5484412" cy="4163062"/>
            <a:chOff x="890988" y="1739267"/>
            <a:chExt cx="5484412" cy="4163062"/>
          </a:xfrm>
        </p:grpSpPr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6EE39837-7D55-EDFF-6D63-1434ADDA7B64}"/>
                </a:ext>
              </a:extLst>
            </p:cNvPr>
            <p:cNvGrpSpPr/>
            <p:nvPr/>
          </p:nvGrpSpPr>
          <p:grpSpPr>
            <a:xfrm>
              <a:off x="890988" y="1739267"/>
              <a:ext cx="5484412" cy="3446286"/>
              <a:chOff x="1714299" y="2827000"/>
              <a:chExt cx="4201632" cy="2640216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6908500-FBCD-7581-6D9E-779D124A59A7}"/>
                  </a:ext>
                </a:extLst>
              </p:cNvPr>
              <p:cNvSpPr txBox="1"/>
              <p:nvPr/>
            </p:nvSpPr>
            <p:spPr>
              <a:xfrm>
                <a:off x="1714299" y="2827000"/>
                <a:ext cx="1512168" cy="141841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90000"/>
                  </a:lnSpc>
                </a:pPr>
                <a:r>
                  <a:rPr lang="en-US" altLang="ko-KR" sz="7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02.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F616132-D943-9EB1-B658-54470D0D473B}"/>
                  </a:ext>
                </a:extLst>
              </p:cNvPr>
              <p:cNvSpPr txBox="1"/>
              <p:nvPr/>
            </p:nvSpPr>
            <p:spPr>
              <a:xfrm>
                <a:off x="1733349" y="4217534"/>
                <a:ext cx="4182582" cy="1249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발주 </a:t>
                </a:r>
                <a:br>
                  <a:rPr lang="en-US" altLang="ko-KR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</a:br>
                <a:r>
                  <a:rPr lang="en-US" altLang="ko-KR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Simulation </a:t>
                </a:r>
                <a:r>
                  <a:rPr lang="ko-KR" altLang="en-US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이해</a:t>
                </a:r>
              </a:p>
            </p:txBody>
          </p:sp>
        </p:grpSp>
        <p:sp>
          <p:nvSpPr>
            <p:cNvPr id="22" name="사각형: 둥근 모서리 213">
              <a:extLst>
                <a:ext uri="{FF2B5EF4-FFF2-40B4-BE49-F238E27FC236}">
                  <a16:creationId xmlns:a16="http://schemas.microsoft.com/office/drawing/2014/main" id="{CC7D5069-97CA-EB2A-EE3D-3BB00E3AB36F}"/>
                </a:ext>
              </a:extLst>
            </p:cNvPr>
            <p:cNvSpPr/>
            <p:nvPr/>
          </p:nvSpPr>
          <p:spPr>
            <a:xfrm flipH="1">
              <a:off x="1035535" y="5427250"/>
              <a:ext cx="1945725" cy="2320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ko-KR" altLang="en-US" sz="1508" spc="-101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글로벌 구매 솔루션 전문기업</a:t>
              </a:r>
            </a:p>
          </p:txBody>
        </p:sp>
        <p:sp>
          <p:nvSpPr>
            <p:cNvPr id="23" name="사각형: 둥근 모서리 213">
              <a:extLst>
                <a:ext uri="{FF2B5EF4-FFF2-40B4-BE49-F238E27FC236}">
                  <a16:creationId xmlns:a16="http://schemas.microsoft.com/office/drawing/2014/main" id="{194966BB-383F-110C-F091-75EDA204A9C6}"/>
                </a:ext>
              </a:extLst>
            </p:cNvPr>
            <p:cNvSpPr/>
            <p:nvPr/>
          </p:nvSpPr>
          <p:spPr>
            <a:xfrm flipH="1">
              <a:off x="1035536" y="5766907"/>
              <a:ext cx="2588978" cy="1354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en-US" altLang="ko-KR" sz="880" spc="189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Global Procurement Solution Expert</a:t>
              </a:r>
              <a:endParaRPr lang="ko-KR" altLang="en-US" sz="880" spc="189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</p:grp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2515C54F-3F38-A1B1-3547-2DEB448F3BC3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23476FB8-FFA4-8668-4042-82635E2405F5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D1A2C84E-C8D6-6B85-0FC6-81F41C57C3C9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F65CE028-B4FF-9E32-CEE3-E23EDD49C352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5B1A498C-68D2-C9BA-D719-1612F03ED515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D49D80D0-20CF-AC60-7582-FE6C5562F93D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cxnSp>
        <p:nvCxnSpPr>
          <p:cNvPr id="6" name="Straight Connector 16">
            <a:extLst>
              <a:ext uri="{FF2B5EF4-FFF2-40B4-BE49-F238E27FC236}">
                <a16:creationId xmlns:a16="http://schemas.microsoft.com/office/drawing/2014/main" id="{1D9D83AF-F217-4D81-D91F-3DB9736EEB71}"/>
              </a:ext>
            </a:extLst>
          </p:cNvPr>
          <p:cNvCxnSpPr>
            <a:cxnSpLocks/>
          </p:cNvCxnSpPr>
          <p:nvPr/>
        </p:nvCxnSpPr>
        <p:spPr>
          <a:xfrm flipH="1">
            <a:off x="42477" y="4804553"/>
            <a:ext cx="1344567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820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테마">
  <a:themeElements>
    <a:clrScheme name="Office 2013 - 2022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5098341B362AD24B8ECB6E639C13EE10" ma:contentTypeVersion="8" ma:contentTypeDescription="새 문서를 만듭니다." ma:contentTypeScope="" ma:versionID="5d4aac2a236c0f1c60e927c12ea33544">
  <xsd:schema xmlns:xsd="http://www.w3.org/2001/XMLSchema" xmlns:xs="http://www.w3.org/2001/XMLSchema" xmlns:p="http://schemas.microsoft.com/office/2006/metadata/properties" xmlns:ns2="3e037f81-11a2-4826-88c6-598d374a554b" targetNamespace="http://schemas.microsoft.com/office/2006/metadata/properties" ma:root="true" ma:fieldsID="1e2ddd9dcf152fd3ec6bc8f2a2f4b660" ns2:_="">
    <xsd:import namespace="3e037f81-11a2-4826-88c6-598d374a55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37f81-11a2-4826-88c6-598d374a55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59FB6B-200E-46CA-8932-6693EAC79DEB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3e037f81-11a2-4826-88c6-598d374a554b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3A5033B-BCCB-4667-BBE1-219D4CE8E7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E5097F-DBA2-4033-8431-D871328B82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037f81-11a2-4826-88c6-598d374a55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5673</TotalTime>
  <Words>8059</Words>
  <Application>Microsoft Office PowerPoint</Application>
  <PresentationFormat>사용자 지정</PresentationFormat>
  <Paragraphs>1532</Paragraphs>
  <Slides>61</Slides>
  <Notes>51</Notes>
  <HiddenSlides>0</HiddenSlides>
  <MMClips>0</MMClips>
  <ScaleCrop>false</ScaleCrop>
  <HeadingPairs>
    <vt:vector size="6" baseType="variant">
      <vt:variant>
        <vt:lpstr>사용한 글꼴</vt:lpstr>
      </vt:variant>
      <vt:variant>
        <vt:i4>16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61</vt:i4>
      </vt:variant>
    </vt:vector>
  </HeadingPairs>
  <TitlesOfParts>
    <vt:vector size="78" baseType="lpstr">
      <vt:lpstr>LG스마트체 Regular</vt:lpstr>
      <vt:lpstr>LG스마트체2.0 Light</vt:lpstr>
      <vt:lpstr>Pretendard ExtraBold</vt:lpstr>
      <vt:lpstr>Pretendard Light</vt:lpstr>
      <vt:lpstr>Pretendard Medium</vt:lpstr>
      <vt:lpstr>맑은 고딕</vt:lpstr>
      <vt:lpstr>에스코어 드림 3 Light</vt:lpstr>
      <vt:lpstr>에스코어 드림 6 Bold</vt:lpstr>
      <vt:lpstr>에스코어 드림 8 Heavy</vt:lpstr>
      <vt:lpstr>에스코어 드림 9 Black</vt:lpstr>
      <vt:lpstr>Arial</vt:lpstr>
      <vt:lpstr>Arial Narrow</vt:lpstr>
      <vt:lpstr>Calibri</vt:lpstr>
      <vt:lpstr>Calibri Light</vt:lpstr>
      <vt:lpstr>Wingdings</vt:lpstr>
      <vt:lpstr>Wingdings 2</vt:lpstr>
      <vt:lpstr>Office 2013 - 2022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SERVEONE</dc:creator>
  <cp:lastModifiedBy>officewowm</cp:lastModifiedBy>
  <cp:revision>466</cp:revision>
  <dcterms:created xsi:type="dcterms:W3CDTF">2022-03-15T04:45:55Z</dcterms:created>
  <dcterms:modified xsi:type="dcterms:W3CDTF">2025-09-19T01:44:40Z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0x0101005098341B362AD24B8ECB6E639C13EE10</vt:lpwstr>
  </property>
</Properties>
</file>