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53"/>
  </p:notesMasterIdLst>
  <p:handoutMasterIdLst>
    <p:handoutMasterId r:id="rId54"/>
  </p:handoutMasterIdLst>
  <p:sldIdLst>
    <p:sldId id="1063" r:id="rId5"/>
    <p:sldId id="1067" r:id="rId6"/>
    <p:sldId id="1244" r:id="rId7"/>
    <p:sldId id="1068" r:id="rId8"/>
    <p:sldId id="1094" r:id="rId9"/>
    <p:sldId id="1193" r:id="rId10"/>
    <p:sldId id="1194" r:id="rId11"/>
    <p:sldId id="1195" r:id="rId12"/>
    <p:sldId id="1196" r:id="rId13"/>
    <p:sldId id="1197" r:id="rId14"/>
    <p:sldId id="1198" r:id="rId15"/>
    <p:sldId id="1199" r:id="rId16"/>
    <p:sldId id="1200" r:id="rId17"/>
    <p:sldId id="1201" r:id="rId18"/>
    <p:sldId id="1202" r:id="rId19"/>
    <p:sldId id="1203" r:id="rId20"/>
    <p:sldId id="1204" r:id="rId21"/>
    <p:sldId id="1205" r:id="rId22"/>
    <p:sldId id="1206" r:id="rId23"/>
    <p:sldId id="1207" r:id="rId24"/>
    <p:sldId id="1208" r:id="rId25"/>
    <p:sldId id="1209" r:id="rId26"/>
    <p:sldId id="1210" r:id="rId27"/>
    <p:sldId id="1211" r:id="rId28"/>
    <p:sldId id="1212" r:id="rId29"/>
    <p:sldId id="1213" r:id="rId30"/>
    <p:sldId id="1214" r:id="rId31"/>
    <p:sldId id="1215" r:id="rId32"/>
    <p:sldId id="1216" r:id="rId33"/>
    <p:sldId id="1217" r:id="rId34"/>
    <p:sldId id="1218" r:id="rId35"/>
    <p:sldId id="1219" r:id="rId36"/>
    <p:sldId id="1220" r:id="rId37"/>
    <p:sldId id="1221" r:id="rId38"/>
    <p:sldId id="1222" r:id="rId39"/>
    <p:sldId id="1223" r:id="rId40"/>
    <p:sldId id="1224" r:id="rId41"/>
    <p:sldId id="1225" r:id="rId42"/>
    <p:sldId id="1226" r:id="rId43"/>
    <p:sldId id="1227" r:id="rId44"/>
    <p:sldId id="1228" r:id="rId45"/>
    <p:sldId id="1229" r:id="rId46"/>
    <p:sldId id="1230" r:id="rId47"/>
    <p:sldId id="1231" r:id="rId48"/>
    <p:sldId id="1232" r:id="rId49"/>
    <p:sldId id="1233" r:id="rId50"/>
    <p:sldId id="1234" r:id="rId51"/>
    <p:sldId id="1060" r:id="rId52"/>
  </p:sldIdLst>
  <p:sldSz cx="13439775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강의안 양식" id="{DBA89EE6-4A93-42FA-8E36-3DED3AF8537D}">
          <p14:sldIdLst>
            <p14:sldId id="1063"/>
            <p14:sldId id="1067"/>
            <p14:sldId id="1244"/>
            <p14:sldId id="1068"/>
            <p14:sldId id="1094"/>
            <p14:sldId id="1193"/>
            <p14:sldId id="1194"/>
            <p14:sldId id="1195"/>
            <p14:sldId id="1196"/>
            <p14:sldId id="1197"/>
            <p14:sldId id="1198"/>
            <p14:sldId id="1199"/>
            <p14:sldId id="1200"/>
            <p14:sldId id="1201"/>
            <p14:sldId id="1202"/>
            <p14:sldId id="1203"/>
            <p14:sldId id="1204"/>
            <p14:sldId id="1205"/>
            <p14:sldId id="1206"/>
            <p14:sldId id="1207"/>
            <p14:sldId id="1208"/>
            <p14:sldId id="1209"/>
            <p14:sldId id="1210"/>
            <p14:sldId id="1211"/>
            <p14:sldId id="1212"/>
            <p14:sldId id="1213"/>
            <p14:sldId id="1214"/>
            <p14:sldId id="1215"/>
            <p14:sldId id="1216"/>
            <p14:sldId id="1217"/>
            <p14:sldId id="1218"/>
            <p14:sldId id="1219"/>
            <p14:sldId id="1220"/>
            <p14:sldId id="1221"/>
            <p14:sldId id="1222"/>
            <p14:sldId id="1223"/>
            <p14:sldId id="1224"/>
            <p14:sldId id="1225"/>
            <p14:sldId id="1226"/>
            <p14:sldId id="1227"/>
            <p14:sldId id="1228"/>
            <p14:sldId id="1229"/>
            <p14:sldId id="1230"/>
            <p14:sldId id="1231"/>
            <p14:sldId id="1232"/>
            <p14:sldId id="1233"/>
            <p14:sldId id="1234"/>
            <p14:sldId id="10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62" userDrawn="1">
          <p15:clr>
            <a:srgbClr val="A4A3A4"/>
          </p15:clr>
        </p15:guide>
        <p15:guide id="2" pos="4233" userDrawn="1">
          <p15:clr>
            <a:srgbClr val="A4A3A4"/>
          </p15:clr>
        </p15:guide>
        <p15:guide id="3" orient="horz" pos="499" userDrawn="1">
          <p15:clr>
            <a:srgbClr val="A4A3A4"/>
          </p15:clr>
        </p15:guide>
        <p15:guide id="4" pos="468" userDrawn="1">
          <p15:clr>
            <a:srgbClr val="A4A3A4"/>
          </p15:clr>
        </p15:guide>
        <p15:guide id="6" orient="horz" pos="4399" userDrawn="1">
          <p15:clr>
            <a:srgbClr val="A4A3A4"/>
          </p15:clr>
        </p15:guide>
        <p15:guide id="7" orient="horz" pos="703" userDrawn="1">
          <p15:clr>
            <a:srgbClr val="A4A3A4"/>
          </p15:clr>
        </p15:guide>
        <p15:guide id="8" orient="horz" pos="1610" userDrawn="1">
          <p15:clr>
            <a:srgbClr val="A4A3A4"/>
          </p15:clr>
        </p15:guide>
        <p15:guide id="9" pos="80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승원" initials="이" lastIdx="1" clrIdx="0">
    <p:extLst>
      <p:ext uri="{19B8F6BF-5375-455C-9EA6-DF929625EA0E}">
        <p15:presenceInfo xmlns:p15="http://schemas.microsoft.com/office/powerpoint/2012/main" userId="S-1-5-21-2850898115-221043819-1427585014-5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34"/>
    <a:srgbClr val="908070"/>
    <a:srgbClr val="EE3042"/>
    <a:srgbClr val="FDEAEC"/>
    <a:srgbClr val="E2E2E2"/>
    <a:srgbClr val="9CAAAF"/>
    <a:srgbClr val="FFFFFE"/>
    <a:srgbClr val="404040"/>
    <a:srgbClr val="FFFFFF"/>
    <a:srgbClr val="BF3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1F81E6-2E4E-4CD4-94B3-D4F0E031F8FE}" v="89" dt="2025-05-09T06:34:03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862" autoAdjust="0"/>
  </p:normalViewPr>
  <p:slideViewPr>
    <p:cSldViewPr snapToGrid="0">
      <p:cViewPr varScale="1">
        <p:scale>
          <a:sx n="92" d="100"/>
          <a:sy n="92" d="100"/>
        </p:scale>
        <p:origin x="1164" y="90"/>
      </p:cViewPr>
      <p:guideLst>
        <p:guide orient="horz" pos="2562"/>
        <p:guide pos="4233"/>
        <p:guide orient="horz" pos="499"/>
        <p:guide pos="468"/>
        <p:guide orient="horz" pos="4399"/>
        <p:guide orient="horz" pos="703"/>
        <p:guide orient="horz" pos="1610"/>
        <p:guide pos="80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87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EF801AC-CCA2-4210-8AB2-63C3540FC5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4EF56D8-F4B2-4D44-BA6B-45CD2D2D5C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B034-0658-4551-BA58-4A3C1DEF8121}" type="datetimeFigureOut">
              <a:rPr lang="ko-KR" altLang="en-US" smtClean="0">
                <a:latin typeface="Pretendard Light" panose="02000403000000020004" pitchFamily="50" charset="-127"/>
                <a:ea typeface="Pretendard Light" panose="02000403000000020004" pitchFamily="50" charset="-127"/>
              </a:rPr>
              <a:t>2025-09-19</a:t>
            </a:fld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23449FC-6C65-453B-A35B-5B1BE2464E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709B436-870A-482B-A003-688511D822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702FD-9617-468A-9F32-2661A663BA16}" type="slidenum">
              <a:rPr lang="ko-KR" altLang="en-US" smtClean="0">
                <a:latin typeface="Pretendard Light" panose="02000403000000020004" pitchFamily="50" charset="-127"/>
                <a:ea typeface="Pretendard Light" panose="02000403000000020004" pitchFamily="50" charset="-127"/>
              </a:rPr>
              <a:t>‹#›</a:t>
            </a:fld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4301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fld id="{7B70CA76-1719-474E-8B86-279EB73F3D54}" type="datetimeFigureOut">
              <a:rPr lang="ko-KR" altLang="en-US" smtClean="0"/>
              <a:pPr/>
              <a:t>2025-09-19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fld id="{63101008-785E-488E-A155-1C681F3C912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5333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1pPr>
    <a:lvl2pPr marL="497739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2pPr>
    <a:lvl3pPr marL="995478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3pPr>
    <a:lvl4pPr marL="1493217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4pPr>
    <a:lvl5pPr marL="1990957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5pPr>
    <a:lvl6pPr marL="2488695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매입 정산 및 매출정산 강의를 시작하도록 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4378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매입정산 마감은 원칙적으로 결산 일정에 준수해야 하며</a:t>
            </a:r>
            <a:r>
              <a:rPr lang="en-US" altLang="ko-KR" dirty="0"/>
              <a:t>, </a:t>
            </a:r>
            <a:r>
              <a:rPr lang="ko-KR" altLang="en-US" dirty="0"/>
              <a:t>사업관리팀 주관으로 협력사별 시스템 매입정산 수행을 자동으로 하고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3688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세금계산서는 매출자인 협력사가 아닌 매입자인 서브원에서 </a:t>
            </a:r>
            <a:r>
              <a:rPr lang="ko-KR" altLang="en-US" dirty="0" err="1"/>
              <a:t>역발행하게</a:t>
            </a:r>
            <a:r>
              <a:rPr lang="ko-KR" altLang="en-US" dirty="0"/>
              <a:t> 되는데 </a:t>
            </a:r>
            <a:r>
              <a:rPr lang="en-US" altLang="ko-KR" dirty="0"/>
              <a:t>[</a:t>
            </a:r>
            <a:r>
              <a:rPr lang="ko-KR" altLang="en-US" dirty="0"/>
              <a:t>세금코드와 정산통화</a:t>
            </a:r>
            <a:r>
              <a:rPr lang="en-US" altLang="ko-KR" dirty="0"/>
              <a:t>, </a:t>
            </a:r>
            <a:r>
              <a:rPr lang="ko-KR" altLang="en-US" dirty="0"/>
              <a:t>그리고 정산유형</a:t>
            </a:r>
            <a:r>
              <a:rPr lang="en-US" altLang="ko-KR" dirty="0"/>
              <a:t>]</a:t>
            </a:r>
            <a:r>
              <a:rPr lang="ko-KR" altLang="en-US" dirty="0"/>
              <a:t>에 따라 개별 발행되고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매월 </a:t>
            </a:r>
            <a:r>
              <a:rPr lang="en-US" altLang="ko-KR" dirty="0"/>
              <a:t>10</a:t>
            </a:r>
            <a:r>
              <a:rPr lang="ko-KR" altLang="en-US" dirty="0"/>
              <a:t>일까지 </a:t>
            </a:r>
            <a:r>
              <a:rPr lang="ko-KR" altLang="en-US" dirty="0" err="1"/>
              <a:t>역발행</a:t>
            </a:r>
            <a:r>
              <a:rPr lang="ko-KR" altLang="en-US" dirty="0"/>
              <a:t> 세금계산서 승인이 되어야 하며</a:t>
            </a:r>
            <a:r>
              <a:rPr lang="en-US" altLang="ko-KR" dirty="0"/>
              <a:t>, 10</a:t>
            </a:r>
            <a:r>
              <a:rPr lang="ko-KR" altLang="en-US" dirty="0"/>
              <a:t>일이 공휴일인 경우에는 </a:t>
            </a:r>
            <a:r>
              <a:rPr lang="ko-KR" altLang="en-US" dirty="0" err="1"/>
              <a:t>익</a:t>
            </a:r>
            <a:r>
              <a:rPr lang="ko-KR" altLang="en-US" dirty="0"/>
              <a:t> 영업일까지 승인완료 </a:t>
            </a:r>
            <a:r>
              <a:rPr lang="ko-KR" altLang="en-US" dirty="0" err="1"/>
              <a:t>하여야합니다</a:t>
            </a:r>
            <a:r>
              <a:rPr lang="en-US" altLang="ko-KR" dirty="0"/>
              <a:t>. </a:t>
            </a:r>
            <a:r>
              <a:rPr lang="ko-KR" altLang="en-US" dirty="0"/>
              <a:t>해당 기간까지 승인이 누락했을 시에는 양사에게 동일하게 </a:t>
            </a:r>
            <a:r>
              <a:rPr lang="en-US" altLang="ko-KR" dirty="0"/>
              <a:t>1%</a:t>
            </a:r>
            <a:r>
              <a:rPr lang="ko-KR" altLang="en-US" dirty="0"/>
              <a:t>의 가산세가 발행됩니다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협력사의 대표 </a:t>
            </a:r>
            <a:r>
              <a:rPr lang="ko-KR" altLang="en-US" dirty="0" err="1"/>
              <a:t>담당자이신</a:t>
            </a:r>
            <a:r>
              <a:rPr lang="ko-KR" altLang="en-US" dirty="0"/>
              <a:t> 구매담당자는 세금계산서 마감기일까지 승인하지 않은 협력사들을 독려하는 업무를 하고 있습니다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0616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0688" y="266700"/>
            <a:ext cx="5956300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226589" y="3975430"/>
            <a:ext cx="6344497" cy="5453154"/>
          </a:xfrm>
        </p:spPr>
        <p:txBody>
          <a:bodyPr/>
          <a:lstStyle/>
          <a:p>
            <a:r>
              <a:rPr lang="ko-KR" altLang="en-US" dirty="0"/>
              <a:t>다음은 당사에 대금지급 조건인데요</a:t>
            </a:r>
            <a:r>
              <a:rPr lang="en-US" altLang="ko-KR" dirty="0"/>
              <a:t>. </a:t>
            </a:r>
            <a:r>
              <a:rPr lang="ko-KR" altLang="en-US" dirty="0"/>
              <a:t>이 부분이 현업에서 가장 많이 궁금해하시고 </a:t>
            </a:r>
            <a:r>
              <a:rPr lang="ko-KR" altLang="en-US" dirty="0" err="1"/>
              <a:t>업무하시는데</a:t>
            </a:r>
            <a:r>
              <a:rPr lang="ko-KR" altLang="en-US" dirty="0"/>
              <a:t> 있어 중요한 부분일 것 같습니다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사실 매입정산의 경우 </a:t>
            </a:r>
            <a:r>
              <a:rPr lang="ko-KR" altLang="en-US" dirty="0" err="1"/>
              <a:t>배송완료된</a:t>
            </a:r>
            <a:r>
              <a:rPr lang="ko-KR" altLang="en-US" dirty="0"/>
              <a:t> 주문건이 자동으로 </a:t>
            </a:r>
            <a:r>
              <a:rPr lang="ko-KR" altLang="en-US" dirty="0" err="1"/>
              <a:t>매입정산되는</a:t>
            </a:r>
            <a:r>
              <a:rPr lang="ko-KR" altLang="en-US" dirty="0"/>
              <a:t> 시스템이라 누락이나 별도 </a:t>
            </a:r>
            <a:r>
              <a:rPr lang="ko-KR" altLang="en-US" dirty="0" err="1"/>
              <a:t>챙겨야하는</a:t>
            </a:r>
            <a:r>
              <a:rPr lang="ko-KR" altLang="en-US" dirty="0"/>
              <a:t> 부분이 거의 없습니다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하지만</a:t>
            </a:r>
            <a:r>
              <a:rPr lang="en-US" altLang="ko-KR" dirty="0"/>
              <a:t>, </a:t>
            </a:r>
            <a:r>
              <a:rPr lang="ko-KR" altLang="en-US" dirty="0"/>
              <a:t>대금지급 조건은 당사의 정책적인 부분으로 이 부분으로 많은 담당자분들께서 협력사들과 커뮤니케이션하시는데 있어 중요한 부분임에 따라</a:t>
            </a:r>
            <a:r>
              <a:rPr lang="en-US" altLang="ko-KR" dirty="0"/>
              <a:t>, </a:t>
            </a:r>
            <a:r>
              <a:rPr lang="ko-KR" altLang="en-US" dirty="0"/>
              <a:t>정확히 숙지하고 있어야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당사에서는 협력사 거래 대금을 예외 없이 구매카드 어음발행을 통해 지급하고 있으며</a:t>
            </a:r>
            <a:r>
              <a:rPr lang="en-US" altLang="ko-KR" dirty="0"/>
              <a:t>, </a:t>
            </a:r>
            <a:r>
              <a:rPr lang="ko-KR" altLang="en-US" dirty="0"/>
              <a:t>정산유형에 따라 세금계산서와 구매카드 발행일이 다릅니다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월정산은 월 </a:t>
            </a:r>
            <a:r>
              <a:rPr lang="en-US" altLang="ko-KR" dirty="0"/>
              <a:t>1</a:t>
            </a:r>
            <a:r>
              <a:rPr lang="ko-KR" altLang="en-US" dirty="0"/>
              <a:t>회 월말 정산이고</a:t>
            </a:r>
            <a:r>
              <a:rPr lang="en-US" altLang="ko-KR" dirty="0"/>
              <a:t>, </a:t>
            </a:r>
            <a:r>
              <a:rPr lang="ko-KR" altLang="en-US" dirty="0"/>
              <a:t>차수 정산은 월 </a:t>
            </a:r>
            <a:r>
              <a:rPr lang="en-US" altLang="ko-KR" dirty="0"/>
              <a:t>2</a:t>
            </a:r>
            <a:r>
              <a:rPr lang="ko-KR" altLang="en-US" dirty="0"/>
              <a:t>회 정산으로 </a:t>
            </a:r>
            <a:r>
              <a:rPr lang="en-US" altLang="ko-KR" dirty="0"/>
              <a:t>15</a:t>
            </a:r>
            <a:r>
              <a:rPr lang="ko-KR" altLang="en-US" dirty="0"/>
              <a:t>일과 말일 정산입니다</a:t>
            </a:r>
            <a:r>
              <a:rPr lang="en-US" altLang="ko-KR" dirty="0"/>
              <a:t>. </a:t>
            </a:r>
            <a:r>
              <a:rPr lang="ko-KR" altLang="en-US" dirty="0"/>
              <a:t>그리고 세액구분에 따라서는 </a:t>
            </a:r>
            <a:r>
              <a:rPr lang="en-US" altLang="ko-KR" dirty="0"/>
              <a:t>[</a:t>
            </a:r>
            <a:r>
              <a:rPr lang="ko-KR" altLang="en-US" dirty="0"/>
              <a:t>과세와 면세</a:t>
            </a:r>
            <a:r>
              <a:rPr lang="en-US" altLang="ko-KR" dirty="0"/>
              <a:t>]</a:t>
            </a:r>
            <a:r>
              <a:rPr lang="ko-KR" altLang="en-US" dirty="0"/>
              <a:t>가 한 묶음이고 </a:t>
            </a:r>
            <a:r>
              <a:rPr lang="en-US" altLang="ko-KR" dirty="0"/>
              <a:t>[</a:t>
            </a:r>
            <a:r>
              <a:rPr lang="ko-KR" altLang="en-US" dirty="0"/>
              <a:t>영세</a:t>
            </a:r>
            <a:r>
              <a:rPr lang="en-US" altLang="ko-KR" dirty="0"/>
              <a:t>]</a:t>
            </a:r>
            <a:r>
              <a:rPr lang="ko-KR" altLang="en-US" dirty="0"/>
              <a:t>는 정산유형에 따라 세금계산서 발행일만 상이하고 협력사 하도급</a:t>
            </a:r>
            <a:r>
              <a:rPr lang="en-US" altLang="ko-KR" dirty="0"/>
              <a:t>/</a:t>
            </a:r>
            <a:r>
              <a:rPr lang="ko-KR" altLang="en-US" dirty="0"/>
              <a:t>비하도급 구분과 관계없이 세금계산서 발행일로부터 만기가 </a:t>
            </a:r>
            <a:r>
              <a:rPr lang="en-US" altLang="ko-KR" dirty="0"/>
              <a:t>14</a:t>
            </a:r>
            <a:r>
              <a:rPr lang="ko-KR" altLang="en-US" dirty="0"/>
              <a:t>일인 어음이 발행됩니다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과세</a:t>
            </a:r>
            <a:r>
              <a:rPr lang="en-US" altLang="ko-KR" dirty="0"/>
              <a:t>/</a:t>
            </a:r>
            <a:r>
              <a:rPr lang="ko-KR" altLang="en-US" dirty="0"/>
              <a:t>면세의 경우</a:t>
            </a:r>
            <a:r>
              <a:rPr lang="en-US" altLang="ko-KR" dirty="0"/>
              <a:t>, </a:t>
            </a:r>
            <a:r>
              <a:rPr lang="ko-KR" altLang="en-US" dirty="0"/>
              <a:t>하도급</a:t>
            </a:r>
            <a:r>
              <a:rPr lang="en-US" altLang="ko-KR" dirty="0"/>
              <a:t>/</a:t>
            </a:r>
            <a:r>
              <a:rPr lang="ko-KR" altLang="en-US" dirty="0"/>
              <a:t>비하도급에 따라 만기일자가 상이합니다</a:t>
            </a:r>
            <a:r>
              <a:rPr lang="en-US" altLang="ko-KR" dirty="0"/>
              <a:t>. </a:t>
            </a:r>
            <a:r>
              <a:rPr lang="ko-KR" altLang="en-US" dirty="0"/>
              <a:t>하도급의 경우 세금계산서 발행일로부터 </a:t>
            </a:r>
            <a:r>
              <a:rPr lang="en-US" altLang="ko-KR" dirty="0"/>
              <a:t>60</a:t>
            </a:r>
            <a:r>
              <a:rPr lang="ko-KR" altLang="en-US" dirty="0"/>
              <a:t>일이며</a:t>
            </a:r>
            <a:r>
              <a:rPr lang="en-US" altLang="ko-KR" dirty="0"/>
              <a:t>, 120</a:t>
            </a:r>
            <a:r>
              <a:rPr lang="ko-KR" altLang="en-US" dirty="0"/>
              <a:t>일 만기로 지급하고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조건이 혼재 되어 있고 복잡한 부분이 없지 않으나</a:t>
            </a:r>
            <a:r>
              <a:rPr lang="en-US" altLang="ko-KR" dirty="0"/>
              <a:t>, </a:t>
            </a:r>
            <a:r>
              <a:rPr lang="ko-KR" altLang="en-US" dirty="0"/>
              <a:t>구매담당자분들께서는 월정산에 과세</a:t>
            </a:r>
            <a:r>
              <a:rPr lang="en-US" altLang="ko-KR" dirty="0"/>
              <a:t>/</a:t>
            </a:r>
            <a:r>
              <a:rPr lang="ko-KR" altLang="en-US" dirty="0"/>
              <a:t>면세의 하도급</a:t>
            </a:r>
            <a:r>
              <a:rPr lang="en-US" altLang="ko-KR" dirty="0"/>
              <a:t>/</a:t>
            </a:r>
            <a:r>
              <a:rPr lang="ko-KR" altLang="en-US" dirty="0"/>
              <a:t>비하도급 기준의 구매카드 발행일과 세금계산서 발행일은 구분할 줄 알고 협력사에게도 정확한 안내가 </a:t>
            </a:r>
            <a:r>
              <a:rPr lang="ko-KR" altLang="en-US" dirty="0" err="1"/>
              <a:t>되어야할</a:t>
            </a:r>
            <a:r>
              <a:rPr lang="ko-KR" altLang="en-US" dirty="0"/>
              <a:t> 것 같습니다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 부분은 협력사 프론트에도 동일하게 공지되어 있기때문에 관련 내용 </a:t>
            </a:r>
            <a:r>
              <a:rPr lang="ko-KR" altLang="en-US" dirty="0" err="1"/>
              <a:t>참고하시게끔</a:t>
            </a:r>
            <a:r>
              <a:rPr lang="ko-KR" altLang="en-US" dirty="0"/>
              <a:t> </a:t>
            </a:r>
            <a:r>
              <a:rPr lang="ko-KR" altLang="en-US" dirty="0" err="1"/>
              <a:t>안내해주셔도</a:t>
            </a:r>
            <a:r>
              <a:rPr lang="ko-KR" altLang="en-US" dirty="0"/>
              <a:t> 될 것 같습니다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서두에 말씀드린 것처럼 해당 부분은 정책적인 부분이기 </a:t>
            </a:r>
            <a:r>
              <a:rPr lang="ko-KR" altLang="en-US" dirty="0" err="1"/>
              <a:t>떄문에</a:t>
            </a:r>
            <a:r>
              <a:rPr lang="en-US" altLang="ko-KR" dirty="0"/>
              <a:t>, </a:t>
            </a:r>
            <a:r>
              <a:rPr lang="ko-KR" altLang="en-US" dirty="0"/>
              <a:t>추후에 조건이 변경 될 수 있으니</a:t>
            </a:r>
            <a:r>
              <a:rPr lang="en-US" altLang="ko-KR" dirty="0"/>
              <a:t>, </a:t>
            </a:r>
            <a:r>
              <a:rPr lang="ko-KR" altLang="en-US" dirty="0"/>
              <a:t>항상 최신화 된 정보를 숙지하시면 좋을 것 같습니다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0501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흔히 발생하는 매입정산 오류 케이스에 대해 얘기하고자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첫번째 케이스는 구매담당자가 </a:t>
            </a:r>
            <a:r>
              <a:rPr lang="en-US" altLang="ko-KR" dirty="0"/>
              <a:t>[</a:t>
            </a:r>
            <a:r>
              <a:rPr lang="ko-KR" altLang="en-US" dirty="0"/>
              <a:t>면세</a:t>
            </a:r>
            <a:r>
              <a:rPr lang="en-US" altLang="ko-KR" dirty="0"/>
              <a:t>/</a:t>
            </a:r>
            <a:r>
              <a:rPr lang="ko-KR" altLang="en-US" dirty="0"/>
              <a:t>과세 세금코드 </a:t>
            </a:r>
            <a:r>
              <a:rPr lang="ko-KR" altLang="en-US" dirty="0" err="1"/>
              <a:t>오등록</a:t>
            </a:r>
            <a:r>
              <a:rPr lang="en-US" altLang="ko-KR" dirty="0"/>
              <a:t>]</a:t>
            </a:r>
            <a:r>
              <a:rPr lang="ko-KR" altLang="en-US" dirty="0"/>
              <a:t>으로 인한 세금코드 불일치 발생이고 두번째 케이스는 영업담당자가 </a:t>
            </a:r>
            <a:r>
              <a:rPr lang="ko-KR" altLang="en-US" dirty="0" err="1"/>
              <a:t>매입마감된</a:t>
            </a:r>
            <a:r>
              <a:rPr lang="ko-KR" altLang="en-US" dirty="0"/>
              <a:t> 주문건의 </a:t>
            </a:r>
            <a:r>
              <a:rPr lang="en-US" altLang="ko-KR" dirty="0"/>
              <a:t>[</a:t>
            </a:r>
            <a:r>
              <a:rPr lang="ko-KR" altLang="en-US" dirty="0"/>
              <a:t>유통경로를 변경</a:t>
            </a:r>
            <a:r>
              <a:rPr lang="en-US" altLang="ko-KR" dirty="0"/>
              <a:t>]</a:t>
            </a:r>
            <a:r>
              <a:rPr lang="ko-KR" altLang="en-US" dirty="0"/>
              <a:t>하여 과</a:t>
            </a:r>
            <a:r>
              <a:rPr lang="en-US" altLang="ko-KR" dirty="0"/>
              <a:t>/</a:t>
            </a:r>
            <a:r>
              <a:rPr lang="ko-KR" altLang="en-US" dirty="0"/>
              <a:t>면세가 영세로 처리되어 세금코드 불일치가 발생하는 경우입니다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원칙적으로는 구매담당자분들은 상품등록 시에 본인 카테고리 내 과</a:t>
            </a:r>
            <a:r>
              <a:rPr lang="en-US" altLang="ko-KR" dirty="0"/>
              <a:t>/</a:t>
            </a:r>
            <a:r>
              <a:rPr lang="ko-KR" altLang="en-US" dirty="0"/>
              <a:t>면세 상품을 구분하여 정확한 상품등록이 필요하고</a:t>
            </a:r>
            <a:endParaRPr lang="en-US" altLang="ko-KR" dirty="0"/>
          </a:p>
          <a:p>
            <a:r>
              <a:rPr lang="ko-KR" altLang="en-US" dirty="0"/>
              <a:t>영업담당자분들도 유통경로 변경이 필요할 경우 </a:t>
            </a:r>
            <a:r>
              <a:rPr lang="en-US" altLang="ko-KR" dirty="0"/>
              <a:t>[</a:t>
            </a:r>
            <a:r>
              <a:rPr lang="ko-KR" altLang="en-US" dirty="0"/>
              <a:t>반드시 매입정산 마감 전</a:t>
            </a:r>
            <a:r>
              <a:rPr lang="en-US" altLang="ko-KR" dirty="0"/>
              <a:t>]</a:t>
            </a:r>
            <a:r>
              <a:rPr lang="ko-KR" altLang="en-US" dirty="0"/>
              <a:t>까지 완료하셔야 불일치 오류를 방지할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9409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세금코드는 다들 </a:t>
            </a:r>
            <a:r>
              <a:rPr lang="ko-KR" altLang="en-US" dirty="0" err="1"/>
              <a:t>아시는것처럼</a:t>
            </a:r>
            <a:r>
              <a:rPr lang="ko-KR" altLang="en-US" dirty="0"/>
              <a:t> 과세와 면세 그리고 영세가 있습니다</a:t>
            </a:r>
            <a:r>
              <a:rPr lang="en-US" altLang="ko-KR" dirty="0"/>
              <a:t>. </a:t>
            </a:r>
            <a:r>
              <a:rPr lang="ko-KR" altLang="en-US" dirty="0"/>
              <a:t>일반 거래는 모두 과세이며 일부 상품은 부가세를 신고하지 않아 면세로 처리하고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[</a:t>
            </a:r>
            <a:r>
              <a:rPr lang="ko-KR" altLang="en-US" dirty="0" err="1"/>
              <a:t>수출건은</a:t>
            </a:r>
            <a:r>
              <a:rPr lang="en-US" altLang="ko-KR" dirty="0"/>
              <a:t>]</a:t>
            </a:r>
            <a:r>
              <a:rPr lang="ko-KR" altLang="en-US" dirty="0"/>
              <a:t> 부가세 신고 후 세액 환급을 받는 영세로 처리됩니다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3918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과세는 일반 </a:t>
            </a:r>
            <a:r>
              <a:rPr lang="ko-KR" altLang="en-US" dirty="0" err="1"/>
              <a:t>거래건</a:t>
            </a:r>
            <a:r>
              <a:rPr lang="en-US" altLang="ko-KR" dirty="0"/>
              <a:t>, </a:t>
            </a:r>
            <a:r>
              <a:rPr lang="ko-KR" altLang="en-US" dirty="0"/>
              <a:t>영세는 </a:t>
            </a:r>
            <a:r>
              <a:rPr lang="ko-KR" altLang="en-US" dirty="0" err="1"/>
              <a:t>수출건으로</a:t>
            </a:r>
            <a:r>
              <a:rPr lang="ko-KR" altLang="en-US" dirty="0"/>
              <a:t> 별도 담당자들이 숙지하실 필요는 없지만 면세의 경우에는 담당자분들이 꼭 업무진행을 </a:t>
            </a:r>
            <a:r>
              <a:rPr lang="ko-KR" altLang="en-US" dirty="0" err="1"/>
              <a:t>해주셔야</a:t>
            </a:r>
            <a:r>
              <a:rPr lang="ko-KR" altLang="en-US" dirty="0"/>
              <a:t>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대표적인 면세상품으로는 도서</a:t>
            </a:r>
            <a:r>
              <a:rPr lang="en-US" altLang="ko-KR" dirty="0"/>
              <a:t>, </a:t>
            </a:r>
            <a:r>
              <a:rPr lang="ko-KR" altLang="en-US" dirty="0"/>
              <a:t>꽃</a:t>
            </a:r>
            <a:r>
              <a:rPr lang="en-US" altLang="ko-KR" dirty="0"/>
              <a:t>, </a:t>
            </a:r>
            <a:r>
              <a:rPr lang="ko-KR" altLang="en-US" dirty="0"/>
              <a:t>소금</a:t>
            </a:r>
            <a:r>
              <a:rPr lang="en-US" altLang="ko-KR" dirty="0"/>
              <a:t>, </a:t>
            </a:r>
            <a:r>
              <a:rPr lang="ko-KR" altLang="en-US" dirty="0"/>
              <a:t>쌀</a:t>
            </a:r>
            <a:r>
              <a:rPr lang="en-US" altLang="ko-KR" dirty="0"/>
              <a:t>, </a:t>
            </a:r>
            <a:r>
              <a:rPr lang="ko-KR" altLang="en-US" dirty="0"/>
              <a:t>김치</a:t>
            </a:r>
            <a:r>
              <a:rPr lang="en-US" altLang="ko-KR" dirty="0"/>
              <a:t>, </a:t>
            </a:r>
            <a:r>
              <a:rPr lang="ko-KR" altLang="en-US" dirty="0"/>
              <a:t>꿀 등이 있으며 해당 상품군을 취급하는 구매담당자분들은 관련 상품등록시에 세금코드를 반드시 </a:t>
            </a:r>
            <a:r>
              <a:rPr lang="en-US" altLang="ko-KR" dirty="0"/>
              <a:t>[</a:t>
            </a:r>
            <a:r>
              <a:rPr lang="ko-KR" altLang="en-US" dirty="0"/>
              <a:t>면세</a:t>
            </a:r>
            <a:r>
              <a:rPr lang="en-US" altLang="ko-KR" dirty="0"/>
              <a:t>]</a:t>
            </a:r>
            <a:r>
              <a:rPr lang="ko-KR" altLang="en-US" dirty="0"/>
              <a:t>로 </a:t>
            </a:r>
            <a:r>
              <a:rPr lang="ko-KR" altLang="en-US" dirty="0" err="1"/>
              <a:t>처리하셔야합니다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아마도 해당 카테고리를 담당하는 구매담당자분들은 이미 숙지하고 계시겠지만</a:t>
            </a:r>
            <a:r>
              <a:rPr lang="en-US" altLang="ko-KR" dirty="0"/>
              <a:t>, </a:t>
            </a:r>
            <a:r>
              <a:rPr lang="ko-KR" altLang="en-US" dirty="0"/>
              <a:t>영업이나 운영담당자분들은 이 부분을 모르실 수 있어 구매담당자분들이 놓치고 과세로 </a:t>
            </a:r>
            <a:r>
              <a:rPr lang="ko-KR" altLang="en-US" dirty="0" err="1"/>
              <a:t>처리한뒤에</a:t>
            </a:r>
            <a:r>
              <a:rPr lang="ko-KR" altLang="en-US" dirty="0"/>
              <a:t> 정산시점에 고객사에서 이를 발견하고 </a:t>
            </a:r>
            <a:r>
              <a:rPr lang="ko-KR" altLang="en-US" dirty="0" err="1"/>
              <a:t>수정요청하는</a:t>
            </a:r>
            <a:r>
              <a:rPr lang="ko-KR" altLang="en-US" dirty="0"/>
              <a:t> 경우도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마감에 있어 세금코드 오류가 발생하지 않도록 대표적인 상품정도는 알고 있으면</a:t>
            </a:r>
            <a:r>
              <a:rPr lang="en-US" altLang="ko-KR" dirty="0"/>
              <a:t>,</a:t>
            </a:r>
            <a:r>
              <a:rPr lang="ko-KR" altLang="en-US" dirty="0"/>
              <a:t> 업무에 있어 불필요한 로스를 방지할 수 있습니다</a:t>
            </a:r>
            <a:r>
              <a:rPr lang="en-US" altLang="ko-KR" dirty="0"/>
              <a:t>..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7642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5889F-C9DF-384B-5ED6-5CE99B59A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E3CF772-0639-17A4-F1B8-1C005262C5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E3D88D7-8C2E-B414-4898-8FCCA505D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다음은 </a:t>
            </a:r>
            <a:r>
              <a:rPr lang="ko-KR" altLang="en-US" dirty="0" err="1"/>
              <a:t>배송증빙</a:t>
            </a:r>
            <a:r>
              <a:rPr lang="ko-KR" altLang="en-US" dirty="0"/>
              <a:t> 모니터링입니다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A9681EA-8524-E5C6-565B-F6EFBEDDCC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830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현재 서브원은 시스템 기반의 업무 효율을 위해</a:t>
            </a:r>
            <a:r>
              <a:rPr lang="en-US" altLang="ko-KR" dirty="0"/>
              <a:t>, </a:t>
            </a:r>
            <a:r>
              <a:rPr lang="ko-KR" altLang="en-US" dirty="0" err="1"/>
              <a:t>배송완료된</a:t>
            </a:r>
            <a:r>
              <a:rPr lang="ko-KR" altLang="en-US" dirty="0"/>
              <a:t> 주문에 대해 자동으로 매입정산을 하고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하지만</a:t>
            </a:r>
            <a:r>
              <a:rPr lang="en-US" altLang="ko-KR" dirty="0"/>
              <a:t>,</a:t>
            </a:r>
            <a:r>
              <a:rPr lang="ko-KR" altLang="en-US" dirty="0"/>
              <a:t> 돈을 주는 입장에서 거래 실재성이 확보되지 않은 주문을 </a:t>
            </a:r>
            <a:r>
              <a:rPr lang="en-US" altLang="ko-KR" dirty="0"/>
              <a:t>check</a:t>
            </a:r>
            <a:r>
              <a:rPr lang="ko-KR" altLang="en-US" dirty="0"/>
              <a:t>할 필요가 있는데</a:t>
            </a:r>
            <a:r>
              <a:rPr lang="en-US" altLang="ko-KR" dirty="0"/>
              <a:t>, </a:t>
            </a:r>
            <a:r>
              <a:rPr lang="ko-KR" altLang="en-US" dirty="0"/>
              <a:t>이 업무가 </a:t>
            </a:r>
            <a:r>
              <a:rPr lang="ko-KR" altLang="en-US" dirty="0" err="1"/>
              <a:t>배송증빙</a:t>
            </a:r>
            <a:r>
              <a:rPr lang="ko-KR" altLang="en-US" dirty="0"/>
              <a:t> 적격여부 검증하는</a:t>
            </a:r>
            <a:r>
              <a:rPr lang="en-US" altLang="ko-KR" dirty="0"/>
              <a:t> </a:t>
            </a:r>
            <a:r>
              <a:rPr lang="ko-KR" altLang="en-US" dirty="0" err="1"/>
              <a:t>배송증빙</a:t>
            </a:r>
            <a:r>
              <a:rPr lang="ko-KR" altLang="en-US" dirty="0"/>
              <a:t> 모니터링입니다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2937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dirty="0" err="1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rPr>
              <a:t>배송증빙</a:t>
            </a:r>
            <a:r>
              <a:rPr lang="ko-KR" altLang="en-US" sz="1200" b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rPr>
              <a:t> 모니터링은 협력사가 업로드한 </a:t>
            </a:r>
            <a:r>
              <a:rPr lang="ko-KR" altLang="en-US" sz="1200" b="0" dirty="0" err="1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rPr>
              <a:t>배송증빙을</a:t>
            </a:r>
            <a:r>
              <a:rPr lang="ko-KR" altLang="en-US" sz="1200" b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rPr>
              <a:t> 기반으로 </a:t>
            </a:r>
            <a:r>
              <a:rPr lang="ko-KR" altLang="en-US" sz="1200" b="0" dirty="0" err="1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rPr>
              <a:t>부적격건을</a:t>
            </a:r>
            <a:r>
              <a:rPr lang="ko-KR" altLang="en-US" sz="1200" b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rPr>
              <a:t> 검증하여</a:t>
            </a:r>
            <a:r>
              <a:rPr lang="en-US" altLang="ko-KR" sz="1200" b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rPr>
              <a:t>, </a:t>
            </a:r>
            <a:r>
              <a:rPr lang="ko-KR" altLang="en-US" sz="1200" b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rPr>
              <a:t>최종적으로는 협력사에 대금지급을 보류하는 업무입니다</a:t>
            </a:r>
            <a:r>
              <a:rPr lang="en-US" altLang="ko-KR" sz="1200" b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rPr>
              <a:t>.</a:t>
            </a:r>
          </a:p>
          <a:p>
            <a:r>
              <a:rPr lang="ko-KR" altLang="en-US" dirty="0"/>
              <a:t>상세 </a:t>
            </a:r>
            <a:r>
              <a:rPr lang="en-US" altLang="ko-KR" dirty="0"/>
              <a:t>Process </a:t>
            </a:r>
            <a:r>
              <a:rPr lang="ko-KR" altLang="en-US" dirty="0"/>
              <a:t>뒷장의 업무 주체별 </a:t>
            </a:r>
            <a:r>
              <a:rPr lang="en-US" altLang="ko-KR" dirty="0" err="1"/>
              <a:t>r&amp;r</a:t>
            </a:r>
            <a:r>
              <a:rPr lang="ko-KR" altLang="en-US" dirty="0"/>
              <a:t>과 함께 </a:t>
            </a:r>
            <a:r>
              <a:rPr lang="ko-KR" altLang="en-US" dirty="0" err="1"/>
              <a:t>설명드리겠습니다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443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배송증빙에</a:t>
            </a:r>
            <a:r>
              <a:rPr lang="ko-KR" altLang="en-US" dirty="0"/>
              <a:t> 대해 적격여부를 판단하여 승인 또는 반려 처리를 진행합니다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모니터링의 목적은 증빙자료의 적격성을 체크하고 이를 기반으로 대금지급 또는 보류를 통해 거래의 실재성을 확보하고자 함 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다음장에서 담당자 별 주요 업무에 대해 말씀드리겠습니다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310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강의 목차는 이렇습니다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배송완료 주문을 대상으로 서브원</a:t>
            </a:r>
            <a:r>
              <a:rPr lang="en-US" altLang="ko-KR" dirty="0"/>
              <a:t>-</a:t>
            </a:r>
            <a:r>
              <a:rPr lang="ko-KR" altLang="en-US" dirty="0"/>
              <a:t>협력사 간 진행하는 </a:t>
            </a:r>
            <a:r>
              <a:rPr lang="en-US" altLang="ko-KR" dirty="0"/>
              <a:t>[</a:t>
            </a:r>
            <a:r>
              <a:rPr lang="ko-KR" altLang="en-US" dirty="0"/>
              <a:t>매입정산</a:t>
            </a:r>
            <a:r>
              <a:rPr lang="en-US" altLang="ko-KR" dirty="0"/>
              <a:t>] </a:t>
            </a:r>
            <a:r>
              <a:rPr lang="ko-KR" altLang="en-US" dirty="0"/>
              <a:t>서브원</a:t>
            </a:r>
            <a:r>
              <a:rPr lang="en-US" altLang="ko-KR" dirty="0"/>
              <a:t>-</a:t>
            </a:r>
            <a:r>
              <a:rPr lang="ko-KR" altLang="en-US" dirty="0"/>
              <a:t>고객사 간 진행하는 </a:t>
            </a:r>
            <a:r>
              <a:rPr lang="en-US" altLang="ko-KR" dirty="0"/>
              <a:t>[</a:t>
            </a:r>
            <a:r>
              <a:rPr lang="ko-KR" altLang="en-US" dirty="0"/>
              <a:t>매출정산</a:t>
            </a:r>
            <a:r>
              <a:rPr lang="en-US" altLang="ko-KR" dirty="0"/>
              <a:t>]</a:t>
            </a:r>
            <a:r>
              <a:rPr lang="ko-KR" altLang="en-US" dirty="0"/>
              <a:t> 이렇게 </a:t>
            </a:r>
            <a:r>
              <a:rPr lang="en-US" altLang="ko-KR" dirty="0"/>
              <a:t>2</a:t>
            </a:r>
            <a:r>
              <a:rPr lang="ko-KR" altLang="en-US" dirty="0"/>
              <a:t>가지로 구분됩니다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각 정산 </a:t>
            </a:r>
            <a:r>
              <a:rPr lang="en-US" altLang="ko-KR" dirty="0"/>
              <a:t>PROCESS</a:t>
            </a:r>
            <a:r>
              <a:rPr lang="ko-KR" altLang="en-US" dirty="0"/>
              <a:t>에 대해 말씀드리겠습니다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5779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담당자별 주요 업무를 보면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주문 대상에 대해</a:t>
            </a:r>
            <a:r>
              <a:rPr lang="en-US" altLang="ko-KR" dirty="0"/>
              <a:t> [</a:t>
            </a:r>
            <a:r>
              <a:rPr lang="ko-KR" altLang="en-US" dirty="0"/>
              <a:t>운영담당자</a:t>
            </a:r>
            <a:r>
              <a:rPr lang="en-US" altLang="ko-KR" dirty="0"/>
              <a:t>]</a:t>
            </a:r>
            <a:r>
              <a:rPr lang="ko-KR" altLang="en-US" dirty="0"/>
              <a:t>가 적격여부를 모니터링 하고</a:t>
            </a:r>
            <a:r>
              <a:rPr lang="en-US" altLang="ko-KR" dirty="0"/>
              <a:t>, </a:t>
            </a:r>
            <a:r>
              <a:rPr lang="ko-KR" altLang="en-US" dirty="0"/>
              <a:t>협력사와 수정 업로드 작업을 통해</a:t>
            </a:r>
            <a:r>
              <a:rPr lang="en-US" altLang="ko-KR" dirty="0"/>
              <a:t>, </a:t>
            </a:r>
            <a:r>
              <a:rPr lang="ko-KR" altLang="en-US" dirty="0"/>
              <a:t>최종적으로 대금지급보류 대상을 확정합니다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그 다음 </a:t>
            </a:r>
            <a:r>
              <a:rPr lang="en-US" altLang="ko-KR" dirty="0"/>
              <a:t>[</a:t>
            </a:r>
            <a:r>
              <a:rPr lang="ko-KR" altLang="en-US" dirty="0"/>
              <a:t>본부별 분석담당에</a:t>
            </a:r>
            <a:r>
              <a:rPr lang="en-US" altLang="ko-KR" dirty="0"/>
              <a:t>]</a:t>
            </a:r>
            <a:r>
              <a:rPr lang="ko-KR" altLang="en-US" dirty="0"/>
              <a:t>서 대금지급보류 품의를 진행하면</a:t>
            </a:r>
            <a:r>
              <a:rPr lang="en-US" altLang="ko-KR" dirty="0"/>
              <a:t> </a:t>
            </a:r>
            <a:r>
              <a:rPr lang="ko-KR" altLang="en-US" dirty="0"/>
              <a:t>사업관리팀에서 대금지급을 보류합니다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이후 </a:t>
            </a:r>
            <a:r>
              <a:rPr lang="en-US" altLang="ko-KR" dirty="0"/>
              <a:t>[</a:t>
            </a:r>
            <a:r>
              <a:rPr lang="ko-KR" altLang="en-US" dirty="0"/>
              <a:t>구매담당자</a:t>
            </a:r>
            <a:r>
              <a:rPr lang="en-US" altLang="ko-KR" dirty="0"/>
              <a:t>]</a:t>
            </a:r>
            <a:r>
              <a:rPr lang="ko-KR" altLang="en-US" dirty="0"/>
              <a:t>는 대금지급보류 주문에 대해 협력사 계도 및 </a:t>
            </a:r>
            <a:r>
              <a:rPr lang="ko-KR" altLang="en-US" dirty="0" err="1"/>
              <a:t>적격증빙을</a:t>
            </a:r>
            <a:r>
              <a:rPr lang="ko-KR" altLang="en-US" dirty="0"/>
              <a:t> 확인하여 정상 배송완료 여부가 확인되는 경우 해제품의를 진행하고</a:t>
            </a:r>
            <a:r>
              <a:rPr lang="en-US" altLang="ko-KR" dirty="0"/>
              <a:t>, </a:t>
            </a:r>
            <a:r>
              <a:rPr lang="ko-KR" altLang="en-US" dirty="0"/>
              <a:t>확인이 되지 않는 경우는 반품 진행합니다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모니터링 예외대상이 있는데</a:t>
            </a:r>
            <a:r>
              <a:rPr lang="en-US" altLang="ko-KR" dirty="0"/>
              <a:t>, </a:t>
            </a:r>
          </a:p>
          <a:p>
            <a:pPr marL="0" indent="0">
              <a:buNone/>
            </a:pPr>
            <a:r>
              <a:rPr lang="ko-KR" altLang="en-US" dirty="0"/>
              <a:t>허브 배송을 통해 실재성이 보장되는 </a:t>
            </a:r>
            <a:r>
              <a:rPr lang="ko-KR" altLang="en-US" dirty="0" err="1"/>
              <a:t>무재고</a:t>
            </a:r>
            <a:r>
              <a:rPr lang="en-US" altLang="ko-KR" dirty="0"/>
              <a:t>/</a:t>
            </a:r>
            <a:r>
              <a:rPr lang="ko-KR" altLang="en-US" dirty="0"/>
              <a:t>센터</a:t>
            </a:r>
            <a:r>
              <a:rPr lang="en-US" altLang="ko-KR" dirty="0"/>
              <a:t>/</a:t>
            </a:r>
            <a:r>
              <a:rPr lang="en-US" altLang="ko-KR" dirty="0" err="1"/>
              <a:t>vmi</a:t>
            </a:r>
            <a:r>
              <a:rPr lang="en-US" altLang="ko-KR" dirty="0"/>
              <a:t> </a:t>
            </a:r>
            <a:r>
              <a:rPr lang="ko-KR" altLang="en-US" dirty="0"/>
              <a:t>주문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ko-KR" altLang="en-US" dirty="0"/>
              <a:t>협력사</a:t>
            </a:r>
            <a:r>
              <a:rPr lang="en-US" altLang="ko-KR" dirty="0"/>
              <a:t>front</a:t>
            </a:r>
            <a:r>
              <a:rPr lang="ko-KR" altLang="en-US" dirty="0"/>
              <a:t>를 사용하지 않는 연계협력사 및 해외협력사 주문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ko-KR" altLang="en-US" dirty="0"/>
              <a:t>매출정산 완료 후 매입정산이 진행되는 </a:t>
            </a:r>
            <a:r>
              <a:rPr lang="en-US" altLang="ko-KR" dirty="0"/>
              <a:t>puss/</a:t>
            </a:r>
            <a:r>
              <a:rPr lang="en-US" altLang="ko-KR" dirty="0" err="1"/>
              <a:t>sscs</a:t>
            </a:r>
            <a:r>
              <a:rPr lang="ko-KR" altLang="en-US" dirty="0"/>
              <a:t>주문</a:t>
            </a:r>
            <a:r>
              <a:rPr lang="en-US" altLang="ko-KR" dirty="0"/>
              <a:t>, </a:t>
            </a:r>
            <a:r>
              <a:rPr lang="ko-KR" altLang="en-US" dirty="0"/>
              <a:t>모바일 </a:t>
            </a:r>
            <a:r>
              <a:rPr lang="ko-KR" altLang="en-US" dirty="0" err="1"/>
              <a:t>배송완료건은</a:t>
            </a:r>
            <a:r>
              <a:rPr lang="ko-KR" altLang="en-US" dirty="0"/>
              <a:t> </a:t>
            </a:r>
            <a:r>
              <a:rPr lang="ko-KR" altLang="en-US" dirty="0" err="1"/>
              <a:t>배송증빙모니터링을</a:t>
            </a:r>
            <a:r>
              <a:rPr lang="ko-KR" altLang="en-US" dirty="0"/>
              <a:t> 진행하고 있지 않습니다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6563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앞서 말씀드린 각 업무 주체별 업무를 프로세스 </a:t>
            </a:r>
            <a:r>
              <a:rPr lang="ko-KR" altLang="en-US" dirty="0" err="1"/>
              <a:t>맵으로</a:t>
            </a:r>
            <a:r>
              <a:rPr lang="ko-KR" altLang="en-US" dirty="0"/>
              <a:t> 표현한 내용으로 전체 업무 흐름을 이해하시고 업무하시면 좋을 것 같습니다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9818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 운영담당자는 협력사 출고 형태에 따른 적격 기준에 맞게 </a:t>
            </a:r>
            <a:r>
              <a:rPr lang="ko-KR" altLang="en-US" dirty="0" err="1"/>
              <a:t>배송증빙</a:t>
            </a:r>
            <a:r>
              <a:rPr lang="ko-KR" altLang="en-US" dirty="0"/>
              <a:t> 모니터링 업무를 수행하고 있습니다</a:t>
            </a:r>
            <a:r>
              <a:rPr lang="en-US" altLang="ko-KR" dirty="0"/>
              <a:t>.</a:t>
            </a:r>
          </a:p>
          <a:p>
            <a:pPr marL="0" indent="0">
              <a:buFontTx/>
              <a:buNone/>
            </a:pPr>
            <a:r>
              <a:rPr lang="ko-KR" altLang="en-US" dirty="0"/>
              <a:t>실제 주문과 일치하는 거래명세서 또는 다른 형태의 증빙이 </a:t>
            </a:r>
            <a:r>
              <a:rPr lang="ko-KR" altLang="en-US" dirty="0" err="1"/>
              <a:t>업로드되어</a:t>
            </a:r>
            <a:r>
              <a:rPr lang="ko-KR" altLang="en-US" dirty="0"/>
              <a:t> 있는지를 확인하며</a:t>
            </a:r>
            <a:r>
              <a:rPr lang="en-US" altLang="ko-KR" dirty="0"/>
              <a:t>, </a:t>
            </a:r>
            <a:br>
              <a:rPr lang="en-US" altLang="ko-KR" dirty="0"/>
            </a:br>
            <a:r>
              <a:rPr lang="ko-KR" altLang="en-US" dirty="0"/>
              <a:t>실제 주문과 상이한 증빙이 올라와 있거나 수령완료 되었음이 확인되지 않는 실재성이 검증되지 않는 주문건은 협력사에 </a:t>
            </a:r>
            <a:r>
              <a:rPr lang="ko-KR" altLang="en-US" dirty="0" err="1"/>
              <a:t>재증빙을</a:t>
            </a:r>
            <a:r>
              <a:rPr lang="ko-KR" altLang="en-US" dirty="0"/>
              <a:t> 요청하는 내용으로 </a:t>
            </a:r>
            <a:endParaRPr lang="en-US" altLang="ko-KR" dirty="0"/>
          </a:p>
          <a:p>
            <a:pPr marL="0" indent="0">
              <a:buFontTx/>
              <a:buNone/>
            </a:pPr>
            <a:br>
              <a:rPr lang="en-US" altLang="ko-KR" dirty="0"/>
            </a:br>
            <a:r>
              <a:rPr lang="ko-KR" altLang="en-US" dirty="0"/>
              <a:t>증빙 형태에 따라 검증요건이 상이하니</a:t>
            </a:r>
            <a:r>
              <a:rPr lang="en-US" altLang="ko-KR" dirty="0"/>
              <a:t>, </a:t>
            </a:r>
            <a:r>
              <a:rPr lang="ko-KR" altLang="en-US" dirty="0"/>
              <a:t>한번 읽어 보시고 참고하시면 좋을 것 같습니다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9543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F7FB4-47CE-1816-FA9A-C9381BD68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D9F24A5-7116-06CB-8967-5A0E67E04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75AA560-E885-7261-5B54-7954A31FF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effectLst/>
              </a:rPr>
              <a:t>다음으로는 서브원</a:t>
            </a:r>
            <a:r>
              <a:rPr lang="en-US" altLang="ko-KR" dirty="0">
                <a:effectLst/>
              </a:rPr>
              <a:t>/</a:t>
            </a:r>
            <a:r>
              <a:rPr lang="ko-KR" altLang="en-US" dirty="0">
                <a:effectLst/>
              </a:rPr>
              <a:t>고객간 진행하는 </a:t>
            </a:r>
            <a:r>
              <a:rPr lang="ko-KR" altLang="en-US" dirty="0" err="1">
                <a:effectLst/>
              </a:rPr>
              <a:t>매출정산입니다</a:t>
            </a:r>
            <a:r>
              <a:rPr lang="en-US" altLang="ko-KR" dirty="0">
                <a:effectLst/>
              </a:rPr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effectLst/>
              </a:rPr>
              <a:t>매입정산은 시스템으로 일괄 자동으로 진행되는 반면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매출정산은 </a:t>
            </a:r>
            <a:r>
              <a:rPr lang="ko-KR" altLang="en-US" dirty="0" err="1">
                <a:effectLst/>
              </a:rPr>
              <a:t>운영담담당자가</a:t>
            </a:r>
            <a:r>
              <a:rPr lang="ko-KR" altLang="en-US" dirty="0">
                <a:effectLst/>
              </a:rPr>
              <a:t> 사전준비부터 계산서발행까지 </a:t>
            </a:r>
            <a:r>
              <a:rPr lang="en-US" altLang="ko-KR" dirty="0">
                <a:effectLst/>
              </a:rPr>
              <a:t>[</a:t>
            </a:r>
            <a:r>
              <a:rPr lang="ko-KR" altLang="en-US" dirty="0">
                <a:effectLst/>
              </a:rPr>
              <a:t>수기로 진행</a:t>
            </a:r>
            <a:r>
              <a:rPr lang="en-US" altLang="ko-KR" dirty="0">
                <a:effectLst/>
              </a:rPr>
              <a:t>]</a:t>
            </a:r>
            <a:r>
              <a:rPr lang="ko-KR" altLang="en-US" dirty="0">
                <a:effectLst/>
              </a:rPr>
              <a:t>하는 방식이기에 조금 더 복잡한 프로세스로 진행됩니다</a:t>
            </a:r>
            <a:r>
              <a:rPr lang="en-US" altLang="ko-KR" dirty="0">
                <a:effectLst/>
              </a:rPr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effectLst/>
              </a:rPr>
              <a:t>다만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이 부분에 있어서는 각 운영단위의 운영담당자분들께서 전담해서 마감업무 수행해주시고 있기 때문에 상세한 내용은 저보다도 잘 알고 계시리라 생각이 들고</a:t>
            </a:r>
            <a:endParaRPr lang="en-US" altLang="ko-KR" dirty="0">
              <a:effectLst/>
            </a:endParaRP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effectLst/>
              </a:rPr>
              <a:t>영업</a:t>
            </a:r>
            <a:r>
              <a:rPr lang="en-US" altLang="ko-KR" dirty="0">
                <a:effectLst/>
              </a:rPr>
              <a:t>/</a:t>
            </a:r>
            <a:r>
              <a:rPr lang="ko-KR" altLang="en-US" dirty="0">
                <a:effectLst/>
              </a:rPr>
              <a:t>구매담당자분들은 전체 프로세스를 이해하는 정도로 봐주시면 좋을 것 같습니다</a:t>
            </a:r>
            <a:r>
              <a:rPr lang="en-US" altLang="ko-KR" dirty="0">
                <a:effectLst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A81BF6-EFF2-A3C4-B19A-2B5AEF6A8B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859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매출정산은 언제 이루어지는지 보면</a:t>
            </a:r>
            <a:r>
              <a:rPr lang="en-US" altLang="ko-KR" dirty="0"/>
              <a:t>, </a:t>
            </a:r>
            <a:r>
              <a:rPr lang="ko-KR" altLang="en-US" dirty="0"/>
              <a:t>이건 강의 처음에 보여드린 전체</a:t>
            </a:r>
            <a:r>
              <a:rPr lang="en-US" altLang="ko-KR" dirty="0"/>
              <a:t> flow</a:t>
            </a:r>
            <a:r>
              <a:rPr lang="ko-KR" altLang="en-US" dirty="0"/>
              <a:t> 상 마지막 단계입니다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매출정산은 어떤 의미가 있을까 보면</a:t>
            </a:r>
            <a:r>
              <a:rPr lang="en-US" altLang="ko-KR" dirty="0"/>
              <a:t>, </a:t>
            </a:r>
            <a:r>
              <a:rPr lang="ko-KR" altLang="en-US" dirty="0"/>
              <a:t>사전적으로는 서브원의 매출을 기재하여 정리한 것이고</a:t>
            </a:r>
            <a:r>
              <a:rPr lang="en-US" altLang="ko-KR" dirty="0"/>
              <a:t>,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실질적으로 서브원의 수익이 실현되게 하는 최종적인 단계이기 때문에 매우 중요한 업무라고 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7717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DA47D-D3F1-D0F0-E896-ED72E6102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07B4F67-4CF8-86A4-966B-909B2EBF5F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AB7969C-7F67-00A9-54A2-FAC5163EC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그럼 매출정산 프로세스에 대해 말씀드리겠습니다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228663-CC4C-B6B0-2502-716C93899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6937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매출정산의 </a:t>
            </a:r>
            <a:r>
              <a:rPr lang="en-US" altLang="ko-KR" dirty="0"/>
              <a:t>process</a:t>
            </a:r>
            <a:r>
              <a:rPr lang="ko-KR" altLang="en-US" dirty="0"/>
              <a:t>는 보시는 것과 같습니다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미배송주문에 대한 관리</a:t>
            </a:r>
            <a:r>
              <a:rPr lang="en-US" altLang="ko-KR" dirty="0"/>
              <a:t>, </a:t>
            </a:r>
            <a:r>
              <a:rPr lang="ko-KR" altLang="en-US" dirty="0"/>
              <a:t>시스템상 정산처리를 위한 입고처리</a:t>
            </a:r>
            <a:r>
              <a:rPr lang="en-US" altLang="ko-KR" dirty="0"/>
              <a:t> </a:t>
            </a:r>
            <a:r>
              <a:rPr lang="ko-KR" altLang="en-US" dirty="0"/>
              <a:t>및 </a:t>
            </a:r>
            <a:r>
              <a:rPr lang="ko-KR" altLang="en-US" dirty="0" err="1"/>
              <a:t>고객독려</a:t>
            </a:r>
            <a:r>
              <a:rPr lang="en-US" altLang="ko-KR" dirty="0"/>
              <a:t>, </a:t>
            </a:r>
            <a:r>
              <a:rPr lang="ko-KR" altLang="en-US" dirty="0"/>
              <a:t>마감내역작성 및 고객과 상호 협의</a:t>
            </a:r>
            <a:r>
              <a:rPr lang="en-US" altLang="ko-KR" dirty="0"/>
              <a:t>, </a:t>
            </a:r>
            <a:r>
              <a:rPr lang="ko-KR" altLang="en-US" dirty="0"/>
              <a:t>상호 마감 내역 확정 후 시스템상 정산처리를 위한 검수 월 관리</a:t>
            </a:r>
            <a:r>
              <a:rPr lang="en-US" altLang="ko-KR" dirty="0"/>
              <a:t>, </a:t>
            </a:r>
            <a:r>
              <a:rPr lang="ko-KR" altLang="en-US" dirty="0"/>
              <a:t>매출처리</a:t>
            </a:r>
            <a:r>
              <a:rPr lang="en-US" altLang="ko-KR" dirty="0"/>
              <a:t>, </a:t>
            </a:r>
            <a:r>
              <a:rPr lang="ko-KR" altLang="en-US" dirty="0"/>
              <a:t>세금계산서 발행의 순서대로 진행됩니다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첫번째로 미배송관리는 </a:t>
            </a:r>
            <a:r>
              <a:rPr lang="ko-KR" altLang="en-US" dirty="0" err="1"/>
              <a:t>미배송</a:t>
            </a:r>
            <a:r>
              <a:rPr lang="ko-KR" altLang="en-US" dirty="0"/>
              <a:t> 주문을 </a:t>
            </a:r>
            <a:r>
              <a:rPr lang="ko-KR" altLang="en-US" dirty="0" err="1"/>
              <a:t>고객향</a:t>
            </a:r>
            <a:r>
              <a:rPr lang="en-US" altLang="ko-KR" dirty="0"/>
              <a:t>, </a:t>
            </a:r>
            <a:r>
              <a:rPr lang="ko-KR" altLang="en-US" dirty="0"/>
              <a:t>협력사향 업무 독려를 통해 배송완료 처리하는 업무입니다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운영담당자가 고객에게 </a:t>
            </a:r>
            <a:r>
              <a:rPr lang="ko-KR" altLang="en-US" dirty="0" err="1"/>
              <a:t>선입고</a:t>
            </a:r>
            <a:r>
              <a:rPr lang="ko-KR" altLang="en-US" dirty="0"/>
              <a:t> 주문</a:t>
            </a:r>
            <a:r>
              <a:rPr lang="en-US" altLang="ko-KR" dirty="0"/>
              <a:t>/</a:t>
            </a:r>
            <a:r>
              <a:rPr lang="ko-KR" altLang="en-US" dirty="0"/>
              <a:t>처리건의 고객 </a:t>
            </a:r>
            <a:r>
              <a:rPr lang="ko-KR" altLang="en-US" dirty="0" err="1"/>
              <a:t>미완료건을</a:t>
            </a:r>
            <a:r>
              <a:rPr lang="ko-KR" altLang="en-US" dirty="0"/>
              <a:t> 처리 독려하고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협력사에는 미배송주문의 납기를 확인하고</a:t>
            </a:r>
            <a:r>
              <a:rPr lang="en-US" altLang="ko-KR" dirty="0"/>
              <a:t>, </a:t>
            </a:r>
            <a:r>
              <a:rPr lang="ko-KR" altLang="en-US" dirty="0"/>
              <a:t>배송완료를 독려하고 있습니다</a:t>
            </a:r>
            <a:r>
              <a:rPr lang="en-US" altLang="ko-KR" dirty="0"/>
              <a:t>.. </a:t>
            </a:r>
          </a:p>
          <a:p>
            <a:r>
              <a:rPr lang="ko-KR" altLang="en-US" dirty="0"/>
              <a:t>운영담당자 자체적으로는 고객요청</a:t>
            </a:r>
            <a:r>
              <a:rPr lang="en-US" altLang="ko-KR" dirty="0"/>
              <a:t>/</a:t>
            </a:r>
            <a:r>
              <a:rPr lang="ko-KR" altLang="en-US" dirty="0"/>
              <a:t>협력사요청의 </a:t>
            </a:r>
            <a:r>
              <a:rPr lang="ko-KR" altLang="en-US" dirty="0" err="1"/>
              <a:t>선입고</a:t>
            </a:r>
            <a:r>
              <a:rPr lang="ko-KR" altLang="en-US" dirty="0"/>
              <a:t> </a:t>
            </a:r>
            <a:r>
              <a:rPr lang="ko-KR" altLang="en-US" dirty="0" err="1"/>
              <a:t>미처리건이</a:t>
            </a:r>
            <a:r>
              <a:rPr lang="ko-KR" altLang="en-US" dirty="0"/>
              <a:t> 없는지 검토하는 업무를 하고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01989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미배송주문의 정리와 동시에 입고 </a:t>
            </a:r>
            <a:r>
              <a:rPr lang="ko-KR" altLang="en-US" dirty="0" err="1"/>
              <a:t>미완료건을</a:t>
            </a:r>
            <a:r>
              <a:rPr lang="ko-KR" altLang="en-US" dirty="0"/>
              <a:t> 점검하고 고객 입고처리를 독려하는 업무를 진행합니다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아래 표와 같이 협력사</a:t>
            </a:r>
            <a:r>
              <a:rPr lang="en-US" altLang="ko-KR" dirty="0"/>
              <a:t>/</a:t>
            </a:r>
            <a:r>
              <a:rPr lang="ko-KR" altLang="en-US" dirty="0"/>
              <a:t>허브에서 </a:t>
            </a:r>
            <a:r>
              <a:rPr lang="ko-KR" altLang="en-US" dirty="0" err="1"/>
              <a:t>배송완료하는</a:t>
            </a:r>
            <a:r>
              <a:rPr lang="ko-KR" altLang="en-US" dirty="0"/>
              <a:t> 동시에 자동 입고처리가 되어 매출정산이 가능한 경우도 있으나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반자동</a:t>
            </a:r>
            <a:r>
              <a:rPr lang="en-US" altLang="ko-KR" dirty="0"/>
              <a:t>/</a:t>
            </a:r>
            <a:r>
              <a:rPr lang="ko-KR" altLang="en-US" dirty="0"/>
              <a:t>수동</a:t>
            </a:r>
            <a:r>
              <a:rPr lang="en-US" altLang="ko-KR" dirty="0"/>
              <a:t>/</a:t>
            </a:r>
            <a:r>
              <a:rPr lang="ko-KR" altLang="en-US" dirty="0"/>
              <a:t>입고수신 유형과 같이 고객사에서 입고처리를 해야 매출정산 가능상태가 되는 경우도 있어</a:t>
            </a:r>
            <a:r>
              <a:rPr lang="en-US" altLang="ko-KR" dirty="0"/>
              <a:t>, </a:t>
            </a:r>
            <a:r>
              <a:rPr lang="ko-KR" altLang="en-US" dirty="0"/>
              <a:t>고객 </a:t>
            </a:r>
            <a:r>
              <a:rPr lang="ko-KR" altLang="en-US" dirty="0" err="1"/>
              <a:t>미처리건에</a:t>
            </a:r>
            <a:r>
              <a:rPr lang="ko-KR" altLang="en-US" dirty="0"/>
              <a:t> 대해 점검하여 고객을 독려하는 경우도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08089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반자동</a:t>
            </a:r>
            <a:r>
              <a:rPr lang="en-US" altLang="ko-KR" dirty="0"/>
              <a:t>/</a:t>
            </a:r>
            <a:r>
              <a:rPr lang="ko-KR" altLang="en-US" dirty="0"/>
              <a:t>수동의 경우 아래 그림과 같이 고객</a:t>
            </a:r>
            <a:r>
              <a:rPr lang="en-US" altLang="ko-KR" dirty="0"/>
              <a:t>Front</a:t>
            </a:r>
            <a:r>
              <a:rPr lang="ko-KR" altLang="en-US" dirty="0"/>
              <a:t>에서 고객이 직접 입고처리를 해야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입고처리가 모두 완료되면</a:t>
            </a:r>
            <a:r>
              <a:rPr lang="en-US" altLang="ko-KR" dirty="0"/>
              <a:t>, </a:t>
            </a:r>
            <a:r>
              <a:rPr lang="ko-KR" altLang="en-US" dirty="0"/>
              <a:t>고객사별 요청 양식에 맞추어 당월 마감 내역을 작성하고 고객과 상호 협의하는 과정을 거치고 있습니다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65291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당월 마감</a:t>
            </a:r>
            <a:r>
              <a:rPr lang="en-US" altLang="ko-KR" dirty="0"/>
              <a:t>list</a:t>
            </a:r>
            <a:r>
              <a:rPr lang="ko-KR" altLang="en-US" dirty="0"/>
              <a:t>를 고객과 </a:t>
            </a:r>
            <a:r>
              <a:rPr lang="ko-KR" altLang="en-US" dirty="0" err="1"/>
              <a:t>확정지었다면</a:t>
            </a:r>
            <a:r>
              <a:rPr lang="en-US" altLang="ko-KR" dirty="0"/>
              <a:t>, </a:t>
            </a:r>
            <a:r>
              <a:rPr lang="ko-KR" altLang="en-US" dirty="0"/>
              <a:t>시스템상 매출처리를 위해 </a:t>
            </a:r>
            <a:r>
              <a:rPr lang="ko-KR" altLang="en-US" dirty="0" err="1"/>
              <a:t>검수월관리를</a:t>
            </a:r>
            <a:r>
              <a:rPr lang="ko-KR" altLang="en-US" dirty="0"/>
              <a:t> </a:t>
            </a:r>
            <a:r>
              <a:rPr lang="ko-KR" altLang="en-US" dirty="0" err="1"/>
              <a:t>해야합니다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검수월이란</a:t>
            </a:r>
            <a:r>
              <a:rPr lang="en-US" altLang="ko-KR" dirty="0"/>
              <a:t>, </a:t>
            </a:r>
            <a:r>
              <a:rPr lang="ko-KR" altLang="en-US" sz="1400" kern="0" spc="-40" dirty="0">
                <a:solidFill>
                  <a:prstClr val="black"/>
                </a:solidFill>
                <a:latin typeface="+mn-ea"/>
                <a:ea typeface="+mn-ea"/>
              </a:rPr>
              <a:t>입고일 기준으로 운영단위별 정산일에 의해 자동 산정되며</a:t>
            </a:r>
            <a:r>
              <a:rPr lang="en-US" altLang="ko-KR" sz="1400" kern="0" spc="-40" dirty="0">
                <a:solidFill>
                  <a:prstClr val="black"/>
                </a:solidFill>
                <a:latin typeface="+mn-ea"/>
                <a:ea typeface="+mn-ea"/>
              </a:rPr>
              <a:t>, ‘</a:t>
            </a:r>
            <a:r>
              <a:rPr lang="ko-KR" altLang="en-US" sz="1400" kern="0" spc="-40" dirty="0">
                <a:solidFill>
                  <a:prstClr val="black"/>
                </a:solidFill>
                <a:latin typeface="+mn-ea"/>
                <a:ea typeface="+mn-ea"/>
              </a:rPr>
              <a:t>정산 예정 월</a:t>
            </a:r>
            <a:r>
              <a:rPr lang="en-US" altLang="ko-KR" sz="1400" kern="0" spc="-40" dirty="0">
                <a:solidFill>
                  <a:prstClr val="black"/>
                </a:solidFill>
                <a:latin typeface="+mn-ea"/>
                <a:ea typeface="+mn-ea"/>
              </a:rPr>
              <a:t>’</a:t>
            </a:r>
            <a:r>
              <a:rPr lang="ko-KR" altLang="en-US" sz="1400" kern="0" spc="-40" dirty="0">
                <a:solidFill>
                  <a:prstClr val="black"/>
                </a:solidFill>
                <a:latin typeface="+mn-ea"/>
                <a:ea typeface="+mn-ea"/>
              </a:rPr>
              <a:t> 이라고도 부릅니다</a:t>
            </a:r>
            <a:r>
              <a:rPr lang="en-US" altLang="ko-KR" sz="1400" kern="0" spc="-40" dirty="0">
                <a:solidFill>
                  <a:prstClr val="black"/>
                </a:solidFill>
                <a:latin typeface="+mn-ea"/>
                <a:ea typeface="+mn-ea"/>
              </a:rPr>
              <a:t>.</a:t>
            </a:r>
          </a:p>
          <a:p>
            <a:endParaRPr lang="en-US" altLang="ko-KR" sz="1400" kern="0" spc="-40" dirty="0">
              <a:solidFill>
                <a:prstClr val="black"/>
              </a:solidFill>
              <a:latin typeface="+mn-ea"/>
              <a:ea typeface="+mn-ea"/>
            </a:endParaRPr>
          </a:p>
          <a:p>
            <a:r>
              <a:rPr lang="ko-KR" altLang="en-US" sz="1400" kern="0" spc="-40" dirty="0">
                <a:solidFill>
                  <a:prstClr val="black"/>
                </a:solidFill>
                <a:latin typeface="+mn-ea"/>
                <a:ea typeface="+mn-ea"/>
              </a:rPr>
              <a:t>시스템상 검수월이 현 정산월과 동일해야 매출정산 처리를 할  수 있기 </a:t>
            </a:r>
            <a:r>
              <a:rPr lang="ko-KR" altLang="en-US" sz="1400" kern="0" spc="-40" dirty="0" err="1">
                <a:solidFill>
                  <a:prstClr val="black"/>
                </a:solidFill>
                <a:latin typeface="+mn-ea"/>
                <a:ea typeface="+mn-ea"/>
              </a:rPr>
              <a:t>떄문에</a:t>
            </a:r>
            <a:r>
              <a:rPr lang="en-US" altLang="ko-KR" sz="1400" kern="0" spc="-40" dirty="0">
                <a:solidFill>
                  <a:prstClr val="black"/>
                </a:solidFill>
                <a:latin typeface="+mn-ea"/>
                <a:ea typeface="+mn-ea"/>
              </a:rPr>
              <a:t>,</a:t>
            </a:r>
            <a:r>
              <a:rPr lang="ko-KR" altLang="en-US" dirty="0"/>
              <a:t> 마감내역 확정 후 전월 및 </a:t>
            </a:r>
            <a:r>
              <a:rPr lang="ko-KR" altLang="en-US" dirty="0" err="1"/>
              <a:t>이월처리하는</a:t>
            </a:r>
            <a:r>
              <a:rPr lang="ko-KR" altLang="en-US" dirty="0"/>
              <a:t> 단계가 </a:t>
            </a:r>
            <a:r>
              <a:rPr lang="ko-KR" altLang="en-US" dirty="0" err="1"/>
              <a:t>검수월관리라고</a:t>
            </a:r>
            <a:r>
              <a:rPr lang="ko-KR" altLang="en-US" dirty="0"/>
              <a:t> 보시면 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3828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저는 </a:t>
            </a:r>
            <a:r>
              <a:rPr lang="en-US" altLang="ko-KR" dirty="0"/>
              <a:t>2014</a:t>
            </a:r>
            <a:r>
              <a:rPr lang="ko-KR" altLang="en-US" dirty="0"/>
              <a:t>년에 입사하여</a:t>
            </a:r>
            <a:r>
              <a:rPr lang="en-US" altLang="ko-KR" dirty="0"/>
              <a:t>, 10</a:t>
            </a:r>
            <a:r>
              <a:rPr lang="ko-KR" altLang="en-US" dirty="0"/>
              <a:t>년간 구매 업무를 수행하고 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현재는 구매분석팀에서 기획업무에 대해서 배우고 있습니다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해당 강의를 하게 되어 영광이고</a:t>
            </a:r>
            <a:r>
              <a:rPr lang="en-US" altLang="ko-KR" dirty="0"/>
              <a:t>, </a:t>
            </a:r>
            <a:r>
              <a:rPr lang="ko-KR" altLang="en-US" dirty="0"/>
              <a:t>최선을 다해 보도록 하겠습니다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5049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 err="1"/>
              <a:t>검수월관리에는</a:t>
            </a:r>
            <a:r>
              <a:rPr lang="ko-KR" altLang="en-US" dirty="0"/>
              <a:t> 두 가지 케이스가 있는데</a:t>
            </a:r>
            <a:endParaRPr lang="en-US" altLang="ko-KR" dirty="0"/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첫번째는 </a:t>
            </a:r>
            <a:r>
              <a:rPr lang="ko-KR" altLang="en-US" sz="1200" dirty="0">
                <a:latin typeface="Arial Narrow" panose="020B0606020202030204" pitchFamily="34" charset="0"/>
              </a:rPr>
              <a:t>정산기준일이 </a:t>
            </a:r>
            <a:r>
              <a:rPr lang="en-US" altLang="ko-KR" sz="1200" dirty="0">
                <a:latin typeface="Arial Narrow" panose="020B0606020202030204" pitchFamily="34" charset="0"/>
              </a:rPr>
              <a:t>25</a:t>
            </a:r>
            <a:r>
              <a:rPr lang="ko-KR" altLang="en-US" sz="1200" dirty="0">
                <a:latin typeface="Arial Narrow" panose="020B0606020202030204" pitchFamily="34" charset="0"/>
              </a:rPr>
              <a:t>일인 운영단위에서</a:t>
            </a:r>
            <a:r>
              <a:rPr lang="en-US" altLang="ko-KR" sz="1200" dirty="0">
                <a:latin typeface="Arial Narrow" panose="020B0606020202030204" pitchFamily="34" charset="0"/>
              </a:rPr>
              <a:t> 2023/04/25 </a:t>
            </a:r>
            <a:r>
              <a:rPr lang="ko-KR" altLang="en-US" sz="1200" dirty="0" err="1">
                <a:latin typeface="Arial Narrow" panose="020B0606020202030204" pitchFamily="34" charset="0"/>
              </a:rPr>
              <a:t>배송완료된</a:t>
            </a:r>
            <a:r>
              <a:rPr lang="ko-KR" altLang="en-US" sz="1200" dirty="0">
                <a:latin typeface="Arial Narrow" panose="020B0606020202030204" pitchFamily="34" charset="0"/>
              </a:rPr>
              <a:t> 주문이 있다면</a:t>
            </a:r>
            <a:r>
              <a:rPr lang="en-US" altLang="ko-KR" sz="1200" dirty="0">
                <a:latin typeface="Arial Narrow" panose="020B0606020202030204" pitchFamily="34" charset="0"/>
              </a:rPr>
              <a:t>, </a:t>
            </a:r>
            <a:r>
              <a:rPr lang="ko-KR" altLang="en-US" sz="1200" dirty="0">
                <a:latin typeface="Arial Narrow" panose="020B0606020202030204" pitchFamily="34" charset="0"/>
              </a:rPr>
              <a:t>운영단위별 정산일에 의해 검수월은 </a:t>
            </a:r>
            <a:r>
              <a:rPr lang="en-US" altLang="ko-KR" sz="1200" dirty="0">
                <a:latin typeface="Arial Narrow" panose="020B0606020202030204" pitchFamily="34" charset="0"/>
              </a:rPr>
              <a:t>4</a:t>
            </a:r>
            <a:r>
              <a:rPr lang="ko-KR" altLang="en-US" sz="1200" dirty="0">
                <a:latin typeface="Arial Narrow" panose="020B0606020202030204" pitchFamily="34" charset="0"/>
              </a:rPr>
              <a:t>월로 자동 산정되는 경우이고</a:t>
            </a:r>
            <a:br>
              <a:rPr lang="en-US" altLang="ko-KR" sz="1200" dirty="0">
                <a:latin typeface="Arial Narrow" panose="020B0606020202030204" pitchFamily="34" charset="0"/>
              </a:rPr>
            </a:br>
            <a:r>
              <a:rPr lang="ko-KR" altLang="en-US" sz="1200" dirty="0">
                <a:latin typeface="Arial Narrow" panose="020B0606020202030204" pitchFamily="34" charset="0"/>
              </a:rPr>
              <a:t>두번째는</a:t>
            </a:r>
            <a:r>
              <a:rPr lang="en-US" altLang="ko-KR" sz="1200" dirty="0">
                <a:latin typeface="Arial Narrow" panose="020B0606020202030204" pitchFamily="34" charset="0"/>
              </a:rPr>
              <a:t> </a:t>
            </a:r>
            <a:r>
              <a:rPr lang="ko-KR" altLang="en-US" sz="1200" dirty="0">
                <a:latin typeface="Arial Narrow" panose="020B0606020202030204" pitchFamily="34" charset="0"/>
              </a:rPr>
              <a:t>정산기준일이 </a:t>
            </a:r>
            <a:r>
              <a:rPr lang="en-US" altLang="ko-KR" sz="1200" dirty="0">
                <a:latin typeface="Arial Narrow" panose="020B0606020202030204" pitchFamily="34" charset="0"/>
              </a:rPr>
              <a:t>25</a:t>
            </a:r>
            <a:r>
              <a:rPr lang="ko-KR" altLang="en-US" sz="1200" dirty="0">
                <a:latin typeface="Arial Narrow" panose="020B0606020202030204" pitchFamily="34" charset="0"/>
              </a:rPr>
              <a:t>일인 운영단에서</a:t>
            </a:r>
            <a:r>
              <a:rPr lang="en-US" altLang="ko-KR" sz="1200" dirty="0">
                <a:latin typeface="Arial Narrow" panose="020B0606020202030204" pitchFamily="34" charset="0"/>
              </a:rPr>
              <a:t> 2023/05/26 </a:t>
            </a:r>
            <a:r>
              <a:rPr lang="ko-KR" altLang="en-US" sz="1200" dirty="0" err="1">
                <a:latin typeface="Arial Narrow" panose="020B0606020202030204" pitchFamily="34" charset="0"/>
              </a:rPr>
              <a:t>배송완료된</a:t>
            </a:r>
            <a:r>
              <a:rPr lang="ko-KR" altLang="en-US" sz="1200" dirty="0">
                <a:latin typeface="Arial Narrow" panose="020B0606020202030204" pitchFamily="34" charset="0"/>
              </a:rPr>
              <a:t> 주문이 있다면</a:t>
            </a:r>
            <a:r>
              <a:rPr lang="en-US" altLang="ko-KR" sz="1200" dirty="0">
                <a:latin typeface="Arial Narrow" panose="020B0606020202030204" pitchFamily="34" charset="0"/>
              </a:rPr>
              <a:t>, </a:t>
            </a:r>
            <a:r>
              <a:rPr lang="ko-KR" altLang="en-US" sz="1200" dirty="0">
                <a:latin typeface="Arial Narrow" panose="020B0606020202030204" pitchFamily="34" charset="0"/>
              </a:rPr>
              <a:t>운영단위별 정산일에 의해 검수월은 </a:t>
            </a:r>
            <a:r>
              <a:rPr lang="en-US" altLang="ko-KR" sz="1200" dirty="0">
                <a:latin typeface="Arial Narrow" panose="020B0606020202030204" pitchFamily="34" charset="0"/>
              </a:rPr>
              <a:t>6</a:t>
            </a:r>
            <a:r>
              <a:rPr lang="ko-KR" altLang="en-US" sz="1200" dirty="0">
                <a:latin typeface="Arial Narrow" panose="020B0606020202030204" pitchFamily="34" charset="0"/>
              </a:rPr>
              <a:t>월로 자동 산정되는 경우입니다</a:t>
            </a:r>
            <a:r>
              <a:rPr lang="en-US" altLang="ko-KR" sz="1200" dirty="0">
                <a:latin typeface="Arial Narrow" panose="020B0606020202030204" pitchFamily="34" charset="0"/>
              </a:rPr>
              <a:t>.</a:t>
            </a:r>
            <a:br>
              <a:rPr lang="en-US" altLang="ko-KR" sz="1200" dirty="0">
                <a:latin typeface="Arial Narrow" panose="020B0606020202030204" pitchFamily="34" charset="0"/>
              </a:rPr>
            </a:br>
            <a:endParaRPr lang="en-US" altLang="ko-KR" sz="1200" dirty="0">
              <a:latin typeface="Arial Narrow" panose="020B0606020202030204" pitchFamily="34" charset="0"/>
            </a:endParaRP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Arial Narrow" panose="020B0606020202030204" pitchFamily="34" charset="0"/>
              </a:rPr>
              <a:t>이 </a:t>
            </a:r>
            <a:r>
              <a:rPr lang="en-US" altLang="ko-KR" sz="1200" dirty="0">
                <a:latin typeface="Arial Narrow" panose="020B0606020202030204" pitchFamily="34" charset="0"/>
              </a:rPr>
              <a:t>2</a:t>
            </a:r>
            <a:r>
              <a:rPr lang="ko-KR" altLang="en-US" sz="1200" dirty="0">
                <a:latin typeface="Arial Narrow" panose="020B0606020202030204" pitchFamily="34" charset="0"/>
              </a:rPr>
              <a:t>가지 케이스의 주문을 </a:t>
            </a:r>
            <a:r>
              <a:rPr lang="en-US" altLang="ko-KR" sz="1200" dirty="0">
                <a:latin typeface="Arial Narrow" panose="020B0606020202030204" pitchFamily="34" charset="0"/>
              </a:rPr>
              <a:t>5</a:t>
            </a:r>
            <a:r>
              <a:rPr lang="ko-KR" altLang="en-US" sz="1200" dirty="0">
                <a:latin typeface="Arial Narrow" panose="020B0606020202030204" pitchFamily="34" charset="0"/>
              </a:rPr>
              <a:t>월에 정산하려면 어떻게 </a:t>
            </a:r>
            <a:r>
              <a:rPr lang="ko-KR" altLang="en-US" sz="1200" dirty="0" err="1">
                <a:latin typeface="Arial Narrow" panose="020B0606020202030204" pitchFamily="34" charset="0"/>
              </a:rPr>
              <a:t>해야할까요</a:t>
            </a:r>
            <a:r>
              <a:rPr lang="en-US" altLang="ko-KR" sz="1200" dirty="0">
                <a:latin typeface="Arial Narrow" panose="020B0606020202030204" pitchFamily="34" charset="0"/>
              </a:rPr>
              <a:t>?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Arial Narrow" panose="020B0606020202030204" pitchFamily="34" charset="0"/>
              </a:rPr>
              <a:t>검수월이 </a:t>
            </a:r>
            <a:r>
              <a:rPr lang="en-US" altLang="ko-KR" sz="1200" dirty="0">
                <a:latin typeface="Arial Narrow" panose="020B0606020202030204" pitchFamily="34" charset="0"/>
              </a:rPr>
              <a:t>4</a:t>
            </a:r>
            <a:r>
              <a:rPr lang="ko-KR" altLang="en-US" sz="1200" dirty="0">
                <a:latin typeface="Arial Narrow" panose="020B0606020202030204" pitchFamily="34" charset="0"/>
              </a:rPr>
              <a:t>월인 주문은 이월처리를</a:t>
            </a:r>
            <a:r>
              <a:rPr lang="en-US" altLang="ko-KR" sz="1200" dirty="0">
                <a:latin typeface="Arial Narrow" panose="020B0606020202030204" pitchFamily="34" charset="0"/>
              </a:rPr>
              <a:t> </a:t>
            </a:r>
            <a:r>
              <a:rPr lang="ko-KR" altLang="en-US" sz="1200" dirty="0">
                <a:latin typeface="Arial Narrow" panose="020B0606020202030204" pitchFamily="34" charset="0"/>
              </a:rPr>
              <a:t>해서 검수월을 </a:t>
            </a:r>
            <a:r>
              <a:rPr lang="en-US" altLang="ko-KR" sz="1200" dirty="0">
                <a:latin typeface="Arial Narrow" panose="020B0606020202030204" pitchFamily="34" charset="0"/>
              </a:rPr>
              <a:t>5</a:t>
            </a:r>
            <a:r>
              <a:rPr lang="ko-KR" altLang="en-US" sz="1200" dirty="0">
                <a:latin typeface="Arial Narrow" panose="020B0606020202030204" pitchFamily="34" charset="0"/>
              </a:rPr>
              <a:t>월로 변경하고</a:t>
            </a:r>
            <a:r>
              <a:rPr lang="en-US" altLang="ko-KR" sz="1200" dirty="0">
                <a:latin typeface="Arial Narrow" panose="020B0606020202030204" pitchFamily="34" charset="0"/>
              </a:rPr>
              <a:t>, </a:t>
            </a:r>
            <a:r>
              <a:rPr lang="ko-KR" altLang="en-US" sz="1200" dirty="0">
                <a:latin typeface="Arial Narrow" panose="020B0606020202030204" pitchFamily="34" charset="0"/>
              </a:rPr>
              <a:t>검수월이 </a:t>
            </a:r>
            <a:r>
              <a:rPr lang="en-US" altLang="ko-KR" sz="1200" dirty="0">
                <a:latin typeface="Arial Narrow" panose="020B0606020202030204" pitchFamily="34" charset="0"/>
              </a:rPr>
              <a:t>6</a:t>
            </a:r>
            <a:r>
              <a:rPr lang="ko-KR" altLang="en-US" sz="1200" dirty="0">
                <a:latin typeface="Arial Narrow" panose="020B0606020202030204" pitchFamily="34" charset="0"/>
              </a:rPr>
              <a:t>월인 주문은 전월처리를 해서 검수월을 </a:t>
            </a:r>
            <a:r>
              <a:rPr lang="en-US" altLang="ko-KR" sz="1200" dirty="0">
                <a:latin typeface="Arial Narrow" panose="020B0606020202030204" pitchFamily="34" charset="0"/>
              </a:rPr>
              <a:t>5</a:t>
            </a:r>
            <a:r>
              <a:rPr lang="ko-KR" altLang="en-US" sz="1200" dirty="0">
                <a:latin typeface="Arial Narrow" panose="020B0606020202030204" pitchFamily="34" charset="0"/>
              </a:rPr>
              <a:t>월로 준비하면 된다</a:t>
            </a:r>
            <a:r>
              <a:rPr lang="en-US" altLang="ko-KR" sz="1200" dirty="0">
                <a:latin typeface="Arial Narrow" panose="020B0606020202030204" pitchFamily="34" charset="0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53573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검수 월 관리를 통해 당월 매출정산 주문건이 매출처리 가능한 상태가 되었다면</a:t>
            </a:r>
            <a:r>
              <a:rPr lang="en-US" altLang="ko-KR" dirty="0"/>
              <a:t>, s-</a:t>
            </a:r>
            <a:r>
              <a:rPr lang="en-US" altLang="ko-KR" dirty="0" err="1"/>
              <a:t>mro</a:t>
            </a:r>
            <a:r>
              <a:rPr lang="ko-KR" altLang="en-US" dirty="0"/>
              <a:t>상 매출정산대상을 조회하여 처리하면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매출정산미완료</a:t>
            </a:r>
            <a:r>
              <a:rPr lang="ko-KR" altLang="en-US" dirty="0"/>
              <a:t> 대상을 조회하여 매출정산 처리도 가능하고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매출정산완료 대상을 조회하여 매출정산 취소 처리도 가능하다</a:t>
            </a:r>
            <a:r>
              <a:rPr lang="en-US" altLang="ko-KR" dirty="0"/>
              <a:t>.  </a:t>
            </a:r>
            <a:r>
              <a:rPr lang="ko-KR" altLang="en-US" dirty="0"/>
              <a:t>다만 매출정산을 취소하려면 아래와 같은 조건을 </a:t>
            </a:r>
            <a:r>
              <a:rPr lang="ko-KR" altLang="en-US" dirty="0" err="1"/>
              <a:t>충족해야합니다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주문건</a:t>
            </a:r>
            <a:r>
              <a:rPr lang="ko-KR" altLang="en-US" dirty="0"/>
              <a:t> 별 매출정산처리를 완료하였으며</a:t>
            </a:r>
            <a:r>
              <a:rPr lang="en-US" altLang="ko-KR" dirty="0"/>
              <a:t>, </a:t>
            </a:r>
            <a:r>
              <a:rPr lang="ko-KR" altLang="en-US" dirty="0"/>
              <a:t>해당 사업장</a:t>
            </a:r>
            <a:r>
              <a:rPr lang="en-US" altLang="ko-KR" dirty="0"/>
              <a:t>/</a:t>
            </a:r>
            <a:r>
              <a:rPr lang="ko-KR" altLang="en-US" dirty="0"/>
              <a:t>운영단위 매출 정산을 마감하면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24908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만약 특정 주문의 매입정산은 완료되었는데</a:t>
            </a:r>
            <a:r>
              <a:rPr lang="en-US" altLang="ko-KR" dirty="0"/>
              <a:t>, </a:t>
            </a:r>
            <a:r>
              <a:rPr lang="ko-KR" altLang="en-US" dirty="0"/>
              <a:t>고객사와의 매출정산이 완료되지 않는다면</a:t>
            </a:r>
            <a:r>
              <a:rPr lang="en-US" altLang="ko-KR" dirty="0"/>
              <a:t>, </a:t>
            </a:r>
            <a:r>
              <a:rPr lang="ko-KR" altLang="en-US" dirty="0"/>
              <a:t>매출 </a:t>
            </a:r>
            <a:r>
              <a:rPr lang="ko-KR" altLang="en-US" dirty="0" err="1"/>
              <a:t>미정산되어</a:t>
            </a:r>
            <a:r>
              <a:rPr lang="ko-KR" altLang="en-US" dirty="0"/>
              <a:t> 위탁재고가 발생한다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8825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위탁재고는 매입정산은 완료되어 채무는 확정되어 </a:t>
            </a:r>
            <a:r>
              <a:rPr lang="en-US" altLang="ko-KR" dirty="0"/>
              <a:t>–</a:t>
            </a:r>
            <a:r>
              <a:rPr lang="ko-KR" altLang="en-US" dirty="0"/>
              <a:t>발생하나</a:t>
            </a:r>
            <a:r>
              <a:rPr lang="en-US" altLang="ko-KR" dirty="0"/>
              <a:t>, </a:t>
            </a:r>
            <a:r>
              <a:rPr lang="ko-KR" altLang="en-US" dirty="0"/>
              <a:t>매출정산은 미완료되어 채권은 확정되지 않아 </a:t>
            </a:r>
            <a:r>
              <a:rPr lang="en-US" altLang="ko-KR" dirty="0"/>
              <a:t>+</a:t>
            </a:r>
            <a:r>
              <a:rPr lang="ko-KR" altLang="en-US" dirty="0"/>
              <a:t>는</a:t>
            </a:r>
            <a:r>
              <a:rPr lang="en-US" altLang="ko-KR" dirty="0"/>
              <a:t> </a:t>
            </a:r>
            <a:r>
              <a:rPr lang="ko-KR" altLang="en-US" dirty="0"/>
              <a:t>발생되지 않는 대상으로 발생하지 않도록 관리가 필요합니다</a:t>
            </a:r>
            <a:r>
              <a:rPr lang="en-US" altLang="ko-KR" dirty="0"/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28403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위탁재고는 운영팀</a:t>
            </a:r>
            <a:r>
              <a:rPr lang="en-US" altLang="ko-KR" dirty="0"/>
              <a:t>/</a:t>
            </a:r>
            <a:r>
              <a:rPr lang="ko-KR" altLang="en-US" dirty="0"/>
              <a:t>영업팀</a:t>
            </a:r>
            <a:r>
              <a:rPr lang="en-US" altLang="ko-KR" dirty="0"/>
              <a:t>/</a:t>
            </a:r>
            <a:r>
              <a:rPr lang="ko-KR" altLang="en-US" dirty="0"/>
              <a:t>사업관리팀 간 사유 및 완료여부를 </a:t>
            </a:r>
            <a:r>
              <a:rPr lang="en-US" altLang="ko-KR" dirty="0" err="1"/>
              <a:t>monthl</a:t>
            </a:r>
            <a:r>
              <a:rPr lang="ko-KR" altLang="en-US" dirty="0"/>
              <a:t>로 </a:t>
            </a:r>
            <a:r>
              <a:rPr lang="en-US" altLang="ko-KR" dirty="0"/>
              <a:t>tracking</a:t>
            </a:r>
            <a:r>
              <a:rPr lang="ko-KR" altLang="en-US" dirty="0"/>
              <a:t>하고 있습니다</a:t>
            </a:r>
            <a:r>
              <a:rPr lang="en-US" altLang="ko-KR" dirty="0"/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관리</a:t>
            </a:r>
            <a:r>
              <a:rPr lang="en-US" altLang="ko-KR" dirty="0" err="1"/>
              <a:t>proces</a:t>
            </a:r>
            <a:r>
              <a:rPr lang="ko-KR" altLang="en-US" dirty="0"/>
              <a:t>는 아래 표와 같은데</a:t>
            </a:r>
            <a:r>
              <a:rPr lang="en-US" altLang="ko-KR" dirty="0"/>
              <a:t>, 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1)</a:t>
            </a:r>
            <a:r>
              <a:rPr lang="ko-KR" altLang="en-US" dirty="0"/>
              <a:t>미정산집계이후 정산처리가 </a:t>
            </a:r>
            <a:r>
              <a:rPr lang="en-US" altLang="ko-KR" dirty="0"/>
              <a:t>block</a:t>
            </a:r>
            <a:r>
              <a:rPr lang="ko-KR" altLang="en-US" dirty="0"/>
              <a:t>되고 영업</a:t>
            </a:r>
            <a:r>
              <a:rPr lang="en-US" altLang="ko-KR" dirty="0"/>
              <a:t>/</a:t>
            </a:r>
            <a:r>
              <a:rPr lang="ko-KR" altLang="en-US" dirty="0"/>
              <a:t>운영담당자에게 정산계획 </a:t>
            </a:r>
            <a:r>
              <a:rPr lang="ko-KR" altLang="en-US" dirty="0" err="1"/>
              <a:t>미수립</a:t>
            </a:r>
            <a:r>
              <a:rPr lang="ko-KR" altLang="en-US" dirty="0"/>
              <a:t> </a:t>
            </a:r>
            <a:r>
              <a:rPr lang="en-US" altLang="ko-KR" dirty="0"/>
              <a:t>to-do</a:t>
            </a:r>
            <a:r>
              <a:rPr lang="ko-KR" altLang="en-US" dirty="0"/>
              <a:t>가 생성됩니다</a:t>
            </a:r>
            <a:r>
              <a:rPr lang="en-US" altLang="ko-KR" dirty="0"/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2)</a:t>
            </a:r>
            <a:r>
              <a:rPr lang="ko-KR" altLang="en-US" dirty="0"/>
              <a:t>운영팀에서 </a:t>
            </a:r>
            <a:r>
              <a:rPr lang="ko-KR" altLang="en-US" dirty="0" err="1"/>
              <a:t>미정산</a:t>
            </a:r>
            <a:r>
              <a:rPr lang="ko-KR" altLang="en-US" dirty="0"/>
              <a:t> 사유 및 계획을 시스템상 입력하고 영업담당자가 최종 확인하면 정산</a:t>
            </a:r>
            <a:r>
              <a:rPr lang="en-US" altLang="ko-KR" dirty="0"/>
              <a:t>block</a:t>
            </a:r>
            <a:r>
              <a:rPr lang="ko-KR" altLang="en-US" dirty="0"/>
              <a:t>이 해제되어 매출정산 가능한 상황이 되고</a:t>
            </a:r>
            <a:br>
              <a:rPr lang="en-US" altLang="ko-KR" dirty="0"/>
            </a:br>
            <a:r>
              <a:rPr lang="en-US" altLang="ko-KR" dirty="0"/>
              <a:t>3)</a:t>
            </a:r>
            <a:r>
              <a:rPr lang="ko-KR" altLang="en-US" dirty="0"/>
              <a:t>익월 매출정산 진행하며</a:t>
            </a:r>
            <a:r>
              <a:rPr lang="en-US" altLang="ko-KR" dirty="0"/>
              <a:t>, </a:t>
            </a:r>
            <a:r>
              <a:rPr lang="ko-KR" altLang="en-US" dirty="0"/>
              <a:t>매출정산이 불가한 주문은 분기별 </a:t>
            </a:r>
            <a:r>
              <a:rPr lang="ko-KR" altLang="en-US" dirty="0" err="1"/>
              <a:t>제각처리</a:t>
            </a:r>
            <a:r>
              <a:rPr lang="ko-KR" altLang="en-US" dirty="0"/>
              <a:t> 하고 있습니다</a:t>
            </a:r>
            <a:r>
              <a:rPr lang="en-US" altLang="ko-KR" dirty="0"/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28460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정산미처리</a:t>
            </a:r>
            <a:r>
              <a:rPr lang="ko-KR" altLang="en-US" dirty="0"/>
              <a:t> 사유는 해당 자료와 같이 구분되어 있고</a:t>
            </a:r>
            <a:r>
              <a:rPr lang="en-US" altLang="ko-KR" dirty="0"/>
              <a:t>, </a:t>
            </a:r>
            <a:r>
              <a:rPr lang="ko-KR" altLang="en-US" dirty="0"/>
              <a:t>위탁재고 최소화 및 이력 관리를 위해</a:t>
            </a:r>
            <a:r>
              <a:rPr lang="en-US" altLang="ko-KR" dirty="0"/>
              <a:t>, </a:t>
            </a:r>
            <a:r>
              <a:rPr lang="ko-KR" altLang="en-US" dirty="0"/>
              <a:t>실제 발생 사유를 정확히 </a:t>
            </a:r>
            <a:r>
              <a:rPr lang="ko-KR" altLang="en-US" dirty="0" err="1"/>
              <a:t>입력하는것이</a:t>
            </a:r>
            <a:r>
              <a:rPr lang="ko-KR" altLang="en-US" dirty="0"/>
              <a:t> 중요합니다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4466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s-</a:t>
            </a:r>
            <a:r>
              <a:rPr lang="en-US" altLang="ko-KR" dirty="0" err="1"/>
              <a:t>mro</a:t>
            </a:r>
            <a:r>
              <a:rPr lang="ko-KR" altLang="en-US" dirty="0"/>
              <a:t>상 매출처리가 완료되면</a:t>
            </a:r>
            <a:r>
              <a:rPr lang="en-US" altLang="ko-KR" dirty="0"/>
              <a:t>, </a:t>
            </a:r>
            <a:r>
              <a:rPr lang="ko-KR" altLang="en-US" dirty="0"/>
              <a:t>세금계산서를 발행합니다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매출자인 서브원이 매입자인 고객사에게 발행하는 것을 </a:t>
            </a:r>
            <a:r>
              <a:rPr lang="ko-KR" altLang="en-US" dirty="0" err="1"/>
              <a:t>정발행</a:t>
            </a:r>
            <a:r>
              <a:rPr lang="en-US" altLang="ko-KR" dirty="0"/>
              <a:t>, </a:t>
            </a:r>
            <a:r>
              <a:rPr lang="ko-KR" altLang="en-US" dirty="0"/>
              <a:t>반대인 경우를 </a:t>
            </a:r>
            <a:r>
              <a:rPr lang="ko-KR" altLang="en-US" dirty="0" err="1"/>
              <a:t>역발행</a:t>
            </a:r>
            <a:r>
              <a:rPr lang="ko-KR" altLang="en-US" dirty="0"/>
              <a:t> 이라고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추가로 </a:t>
            </a:r>
            <a:r>
              <a:rPr lang="ko-KR" altLang="en-US" dirty="0" err="1"/>
              <a:t>정발행하나</a:t>
            </a:r>
            <a:r>
              <a:rPr lang="ko-KR" altLang="en-US" dirty="0"/>
              <a:t> </a:t>
            </a:r>
            <a:r>
              <a:rPr lang="en-US" altLang="ko-KR" dirty="0"/>
              <a:t>s-</a:t>
            </a:r>
            <a:r>
              <a:rPr lang="en-US" altLang="ko-KR" dirty="0" err="1"/>
              <a:t>mro</a:t>
            </a:r>
            <a:r>
              <a:rPr lang="ko-KR" altLang="en-US" dirty="0"/>
              <a:t>가 아닌 고객 요청에 의해 </a:t>
            </a:r>
            <a:r>
              <a:rPr lang="en-US" altLang="ko-KR" dirty="0" err="1"/>
              <a:t>ucess</a:t>
            </a:r>
            <a:r>
              <a:rPr lang="en-US" altLang="ko-KR" dirty="0"/>
              <a:t> di, smart bill </a:t>
            </a:r>
            <a:r>
              <a:rPr lang="ko-KR" altLang="en-US" dirty="0"/>
              <a:t>등을 통해 발행하는 것을 타 </a:t>
            </a:r>
            <a:r>
              <a:rPr lang="en-US" altLang="ko-KR" dirty="0"/>
              <a:t>asp</a:t>
            </a:r>
            <a:r>
              <a:rPr lang="ko-KR" altLang="en-US" dirty="0"/>
              <a:t>발행이라고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70065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아래 표와 같이 발행과정에 매입자가 </a:t>
            </a:r>
            <a:r>
              <a:rPr lang="ko-KR" altLang="en-US" dirty="0" err="1"/>
              <a:t>관련하긴하나</a:t>
            </a:r>
            <a:r>
              <a:rPr lang="en-US" altLang="ko-KR" dirty="0"/>
              <a:t>,</a:t>
            </a:r>
            <a:r>
              <a:rPr lang="ko-KR" altLang="en-US" dirty="0"/>
              <a:t> 세금계산서에 대한 최종 전자서명자는 </a:t>
            </a:r>
            <a:r>
              <a:rPr lang="ko-KR" altLang="en-US" dirty="0" err="1"/>
              <a:t>매출자이므로</a:t>
            </a:r>
            <a:r>
              <a:rPr lang="ko-KR" altLang="en-US" dirty="0"/>
              <a:t> 최종 책임은 매출자에게 있어 역발행이라도 서브원에서 주의 </a:t>
            </a:r>
            <a:r>
              <a:rPr lang="ko-KR" altLang="en-US" dirty="0" err="1"/>
              <a:t>깊에</a:t>
            </a:r>
            <a:r>
              <a:rPr lang="ko-KR" altLang="en-US" dirty="0"/>
              <a:t> </a:t>
            </a:r>
            <a:r>
              <a:rPr lang="ko-KR" altLang="en-US" dirty="0" err="1"/>
              <a:t>검토해야합니다</a:t>
            </a:r>
            <a:r>
              <a:rPr lang="en-US" altLang="ko-KR" dirty="0"/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25611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세금계산서는 수정이 가능여부는</a:t>
            </a:r>
            <a:r>
              <a:rPr lang="en-US" altLang="ko-KR" dirty="0"/>
              <a:t> </a:t>
            </a:r>
            <a:r>
              <a:rPr lang="ko-KR" altLang="en-US" dirty="0"/>
              <a:t>상황에 따라 </a:t>
            </a:r>
            <a:r>
              <a:rPr lang="ko-KR" altLang="en-US" dirty="0" err="1"/>
              <a:t>다른데요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주로 발생하는 수정케이스는 </a:t>
            </a:r>
            <a:r>
              <a:rPr lang="en-US" altLang="ko-KR" dirty="0"/>
              <a:t>2</a:t>
            </a:r>
            <a:r>
              <a:rPr lang="ko-KR" altLang="en-US" dirty="0"/>
              <a:t>가지가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1)</a:t>
            </a:r>
            <a:r>
              <a:rPr lang="ko-KR" altLang="en-US" dirty="0"/>
              <a:t>공급일자</a:t>
            </a:r>
            <a:r>
              <a:rPr lang="en-US" altLang="ko-KR" dirty="0"/>
              <a:t>, </a:t>
            </a:r>
            <a:r>
              <a:rPr lang="ko-KR" altLang="en-US" dirty="0"/>
              <a:t>품목명</a:t>
            </a:r>
            <a:r>
              <a:rPr lang="en-US" altLang="ko-KR" dirty="0"/>
              <a:t>,</a:t>
            </a:r>
            <a:r>
              <a:rPr lang="ko-KR" altLang="en-US" dirty="0"/>
              <a:t> 공급가액 등 내용의 수정이 필요한 경우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등록</a:t>
            </a:r>
            <a:r>
              <a:rPr lang="en-US" altLang="ko-KR" dirty="0"/>
              <a:t>(</a:t>
            </a:r>
            <a:r>
              <a:rPr lang="ko-KR" altLang="en-US" dirty="0"/>
              <a:t>임시저장</a:t>
            </a:r>
            <a:r>
              <a:rPr lang="en-US" altLang="ko-KR" dirty="0"/>
              <a:t>)</a:t>
            </a:r>
            <a:r>
              <a:rPr lang="ko-KR" altLang="en-US" dirty="0"/>
              <a:t>만 한 상태에서는 수정 및 취소가 가능하며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발행</a:t>
            </a:r>
            <a:r>
              <a:rPr lang="en-US" altLang="ko-KR" dirty="0"/>
              <a:t>(</a:t>
            </a:r>
            <a:r>
              <a:rPr lang="ko-KR" altLang="en-US" dirty="0"/>
              <a:t>최종완료</a:t>
            </a:r>
            <a:r>
              <a:rPr lang="en-US" altLang="ko-KR" dirty="0"/>
              <a:t>)</a:t>
            </a:r>
            <a:r>
              <a:rPr lang="ko-KR" altLang="en-US" dirty="0"/>
              <a:t>까지 한 상태에서는 수정이 불가하며</a:t>
            </a:r>
            <a:r>
              <a:rPr lang="en-US" altLang="ko-KR" dirty="0"/>
              <a:t>,</a:t>
            </a:r>
            <a:r>
              <a:rPr lang="ko-KR" altLang="en-US" dirty="0"/>
              <a:t> 수정 세금계산서 발행을 통한 취소 후 재발행으로 </a:t>
            </a:r>
            <a:r>
              <a:rPr lang="ko-KR" altLang="en-US" dirty="0" err="1"/>
              <a:t>처리해야합니다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이건 정발행의 세금계산서 등록 후 발행</a:t>
            </a:r>
            <a:r>
              <a:rPr lang="en-US" altLang="ko-KR" dirty="0" err="1"/>
              <a:t>proces</a:t>
            </a:r>
            <a:r>
              <a:rPr lang="ko-KR" altLang="en-US" dirty="0"/>
              <a:t>에만 해당되며</a:t>
            </a:r>
            <a:r>
              <a:rPr lang="en-US" altLang="ko-KR" dirty="0"/>
              <a:t>, </a:t>
            </a:r>
            <a:r>
              <a:rPr lang="ko-KR" altLang="en-US" dirty="0" err="1"/>
              <a:t>역발행</a:t>
            </a:r>
            <a:r>
              <a:rPr lang="en-US" altLang="ko-KR" dirty="0"/>
              <a:t>/</a:t>
            </a:r>
            <a:r>
              <a:rPr lang="ko-KR" altLang="en-US" dirty="0"/>
              <a:t>타</a:t>
            </a:r>
            <a:r>
              <a:rPr lang="en-US" altLang="ko-KR" dirty="0"/>
              <a:t>asp</a:t>
            </a:r>
            <a:r>
              <a:rPr lang="ko-KR" altLang="en-US" dirty="0"/>
              <a:t>발행에서는 수정 불가하며 취소만 가능합니다</a:t>
            </a:r>
            <a:r>
              <a:rPr lang="en-US" altLang="ko-KR" dirty="0"/>
              <a:t>.)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29495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2)</a:t>
            </a:r>
            <a:r>
              <a:rPr lang="ko-KR" altLang="en-US" dirty="0"/>
              <a:t>세금코드의 변경이 필요한 경우에는 해당 순서대로 매출정산을 취소하고 세금코드를 변경한 후 다시 매출정산 후 세금계산서 발행의 순서로 </a:t>
            </a:r>
            <a:r>
              <a:rPr lang="ko-KR" altLang="en-US" dirty="0" err="1"/>
              <a:t>진행해야합니다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7629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먼저 매입정산 </a:t>
            </a:r>
            <a:r>
              <a:rPr lang="ko-KR" altLang="en-US" dirty="0" err="1"/>
              <a:t>오버뷰</a:t>
            </a:r>
            <a:r>
              <a:rPr lang="ko-KR" altLang="en-US" dirty="0"/>
              <a:t> 입니다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9565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57C47-4FAD-53AC-324E-CAD26E24D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4485425-0035-388D-992B-6186A5A8FF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C241ED1-E77F-2D42-E4C7-C9428417F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마지막으로는 매출정산 불일치 처리 프로세스입니다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2096FA3-4B9D-747A-71D0-ECD1B04247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4748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원칙적으로는 당월 매출대상을 매출처리한 후 세금계산서를 발행하기에</a:t>
            </a:r>
            <a:r>
              <a:rPr lang="en-US" altLang="ko-KR" dirty="0"/>
              <a:t>, </a:t>
            </a:r>
            <a:r>
              <a:rPr lang="ko-KR" altLang="en-US" dirty="0"/>
              <a:t>매출정산 대상과 계산서 대상은 </a:t>
            </a:r>
            <a:r>
              <a:rPr lang="ko-KR" altLang="en-US" dirty="0" err="1"/>
              <a:t>일치해야한다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81199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 경우 고객 대사 지연</a:t>
            </a:r>
            <a:r>
              <a:rPr lang="en-US" altLang="ko-KR" dirty="0"/>
              <a:t>, </a:t>
            </a:r>
            <a:r>
              <a:rPr lang="ko-KR" altLang="en-US" dirty="0"/>
              <a:t>판가 소급지연</a:t>
            </a:r>
            <a:r>
              <a:rPr lang="en-US" altLang="ko-KR" dirty="0"/>
              <a:t>, </a:t>
            </a:r>
            <a:r>
              <a:rPr lang="ko-KR" altLang="en-US" dirty="0"/>
              <a:t>주문생성지연 등의 사유로 매출 불일치가 발행하는 경우가 있는데</a:t>
            </a:r>
            <a:r>
              <a:rPr lang="en-US" altLang="ko-KR" dirty="0"/>
              <a:t>, </a:t>
            </a:r>
            <a:r>
              <a:rPr lang="ko-KR" altLang="en-US" dirty="0"/>
              <a:t>이 경우는  </a:t>
            </a:r>
            <a:r>
              <a:rPr lang="en-US" altLang="ko-KR" dirty="0"/>
              <a:t>process</a:t>
            </a:r>
            <a:r>
              <a:rPr lang="ko-KR" altLang="en-US" dirty="0"/>
              <a:t> 수정 업무를 </a:t>
            </a:r>
            <a:r>
              <a:rPr lang="ko-KR" altLang="en-US" dirty="0" err="1"/>
              <a:t>진행해야합니다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43366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D+2</a:t>
            </a:r>
            <a:r>
              <a:rPr lang="ko-KR" altLang="en-US" dirty="0"/>
              <a:t>일과 </a:t>
            </a:r>
            <a:r>
              <a:rPr lang="en-US" altLang="ko-KR" dirty="0"/>
              <a:t>D+3</a:t>
            </a:r>
            <a:r>
              <a:rPr lang="ko-KR" altLang="en-US" dirty="0"/>
              <a:t>일의 기준이 상이하기 </a:t>
            </a:r>
            <a:r>
              <a:rPr lang="ko-KR" altLang="en-US" dirty="0" err="1"/>
              <a:t>떄문에</a:t>
            </a:r>
            <a:r>
              <a:rPr lang="en-US" altLang="ko-KR" dirty="0"/>
              <a:t>, </a:t>
            </a:r>
            <a:r>
              <a:rPr lang="ko-KR" altLang="en-US" dirty="0"/>
              <a:t>해당 프로세스에 </a:t>
            </a:r>
            <a:r>
              <a:rPr lang="ko-KR" altLang="en-US" dirty="0" err="1"/>
              <a:t>다따라</a:t>
            </a:r>
            <a:r>
              <a:rPr lang="ko-KR" altLang="en-US" dirty="0"/>
              <a:t> 업무를 수행하시면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3618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A47D9-6715-D63B-8E85-365EA0DFF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94642D0-A2CA-1881-136E-E4594BC92B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BA9B761-CCC2-DB40-07BF-F4EED06A8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7102A78-496F-3A15-DA96-36DA5EAE0B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6878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66876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77699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76335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139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매입정산의 </a:t>
            </a:r>
            <a:r>
              <a:rPr lang="en-US" altLang="ko-KR" dirty="0"/>
              <a:t>[</a:t>
            </a:r>
            <a:r>
              <a:rPr lang="ko-KR" altLang="en-US" dirty="0"/>
              <a:t>사전적 정의</a:t>
            </a:r>
            <a:r>
              <a:rPr lang="en-US" altLang="ko-KR" dirty="0"/>
              <a:t>]</a:t>
            </a:r>
            <a:r>
              <a:rPr lang="ko-KR" altLang="en-US" dirty="0"/>
              <a:t>는 </a:t>
            </a:r>
            <a:r>
              <a:rPr lang="ko-KR" alt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rPr>
              <a:t>협력사로부터 공급받은 상품재고를 매입화 하여 채무로 확정하는 것이며</a:t>
            </a:r>
            <a:r>
              <a:rPr lang="en-US" altLang="ko-KR" sz="1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rPr>
              <a:t>, [</a:t>
            </a:r>
            <a:r>
              <a:rPr lang="ko-KR" alt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rPr>
              <a:t>업무기준</a:t>
            </a:r>
            <a:r>
              <a:rPr lang="en-US" altLang="ko-KR" sz="1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rPr>
              <a:t>]</a:t>
            </a:r>
            <a:r>
              <a:rPr lang="ko-KR" alt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rPr>
              <a:t>으로는 협력사에 지급할 금액을 확정하고 </a:t>
            </a:r>
            <a:r>
              <a:rPr lang="en-US" altLang="ko-KR" sz="1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rPr>
              <a:t>[</a:t>
            </a:r>
            <a:r>
              <a:rPr lang="ko-KR" alt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rPr>
              <a:t>매입세금계산서</a:t>
            </a:r>
            <a:r>
              <a:rPr lang="en-US" altLang="ko-KR" sz="1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rPr>
              <a:t>]</a:t>
            </a:r>
            <a:r>
              <a:rPr lang="ko-KR" alt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rPr>
              <a:t>를 발행하는 것입니다</a:t>
            </a:r>
            <a:r>
              <a:rPr lang="en-US" altLang="ko-KR" sz="1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rPr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solidFill>
                <a:prstClr val="black"/>
              </a:solidFill>
              <a:latin typeface="Arial Narrow" panose="020B0606020202030204" pitchFamily="34" charset="0"/>
              <a:ea typeface="+mn-ea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57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075A7-F273-5C83-A8C1-34240E335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925AD47-210A-1315-96A0-CF2EF544F1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CB94CDD-6D19-DB4F-E4AB-35CC3CAFA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매입정산시점은 배송형태 별로 각각 상이합니다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. [</a:t>
            </a:r>
            <a:r>
              <a:rPr lang="ko-KR" altLang="en-US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상품의 관리주체 및 권한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]</a:t>
            </a:r>
            <a:r>
              <a:rPr lang="ko-KR" altLang="en-US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이 서브원으로 옮겨지는 시점이 매입 정산시점이라고 생각하면 편할 것 같습니다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[</a:t>
            </a:r>
            <a:r>
              <a:rPr lang="ko-KR" altLang="en-US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직송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]</a:t>
            </a:r>
            <a:r>
              <a:rPr lang="ko-KR" altLang="en-US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은 협력사가 고객에 직접 배송완료한 시점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, [</a:t>
            </a:r>
            <a:r>
              <a:rPr lang="ko-KR" altLang="en-US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무재고와 센터재고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]</a:t>
            </a:r>
            <a:r>
              <a:rPr lang="ko-KR" altLang="en-US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는 허브에 입고 완료한 시점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, [</a:t>
            </a:r>
            <a:r>
              <a:rPr lang="en-US" altLang="ko-KR" sz="140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vmi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]</a:t>
            </a:r>
            <a:r>
              <a:rPr lang="ko-KR" altLang="en-US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는 출고한 시점이 매입정산 시점입니다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400" dirty="0">
              <a:solidFill>
                <a:prstClr val="black"/>
              </a:solidFill>
              <a:latin typeface="Arial Narrow" panose="020B0606020202030204" pitchFamily="34" charset="0"/>
              <a:ea typeface="+mn-ea"/>
            </a:endParaRP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특이사항으로는 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[</a:t>
            </a:r>
            <a:r>
              <a:rPr lang="ko-KR" altLang="en-US" sz="140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무재고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/</a:t>
            </a:r>
            <a:r>
              <a:rPr lang="ko-KR" altLang="en-US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센터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/VM]</a:t>
            </a:r>
            <a:r>
              <a:rPr lang="ko-KR" altLang="en-US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의 경우에는 당사 허브를 경유하기 때문에 별도의 입고 증빙이 필요 없지만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, [</a:t>
            </a:r>
            <a:r>
              <a:rPr lang="ko-KR" altLang="en-US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직송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]</a:t>
            </a:r>
            <a:r>
              <a:rPr lang="ko-KR" altLang="en-US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의 경우 당사에서 실물 이동에 대한 확인이 필요하여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,</a:t>
            </a:r>
            <a:r>
              <a:rPr lang="ko-KR" altLang="en-US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[</a:t>
            </a:r>
            <a:r>
              <a:rPr lang="ko-KR" altLang="en-US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협력사 배송완료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]</a:t>
            </a:r>
            <a:r>
              <a:rPr lang="ko-KR" altLang="en-US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 처리 시점에</a:t>
            </a:r>
            <a:endParaRPr lang="en-US" altLang="ko-KR" sz="1400" dirty="0">
              <a:solidFill>
                <a:prstClr val="black"/>
              </a:solidFill>
              <a:latin typeface="Arial Narrow" panose="020B0606020202030204" pitchFamily="34" charset="0"/>
              <a:ea typeface="+mn-ea"/>
            </a:endParaRP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배송완료 증빙을 업로드 </a:t>
            </a:r>
            <a:r>
              <a:rPr lang="ko-KR" altLang="en-US" sz="140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해야합니다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. </a:t>
            </a:r>
            <a:r>
              <a:rPr lang="ko-KR" altLang="en-US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그리고 추후 매입정산 시점에 이 자료의 적격성을 검토하고 있습니다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. </a:t>
            </a:r>
            <a:r>
              <a:rPr lang="ko-KR" altLang="en-US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이와 관련된 프로세스는 뒤에 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[</a:t>
            </a:r>
            <a:r>
              <a:rPr lang="ko-KR" altLang="en-US" sz="140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배송증빙</a:t>
            </a:r>
            <a:r>
              <a:rPr lang="ko-KR" altLang="en-US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 모니터링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]</a:t>
            </a:r>
            <a:r>
              <a:rPr lang="ko-KR" altLang="en-US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에서 말씀드리도록 하겠습니다</a:t>
            </a:r>
            <a:r>
              <a:rPr lang="en-US" altLang="ko-KR" sz="1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400" dirty="0">
              <a:solidFill>
                <a:prstClr val="black"/>
              </a:solidFill>
              <a:latin typeface="Arial Narrow" panose="020B0606020202030204" pitchFamily="34" charset="0"/>
              <a:ea typeface="+mn-ea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9F3870B-A348-7A9C-CA7F-594DC72E0F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007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7674B-416A-61EA-E34D-D28AA2204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D8F6A9B-E865-E006-BC3B-28BB2B0C1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0C714C3-FA42-D007-4B8B-B136C211EE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다음으로</a:t>
            </a:r>
            <a:r>
              <a:rPr lang="en-US" altLang="ko-KR" dirty="0"/>
              <a:t>,</a:t>
            </a:r>
            <a:r>
              <a:rPr lang="ko-KR" altLang="en-US" dirty="0"/>
              <a:t> 서브원에서 협력사에게 매입정산을 해주는 업무 프로세스에 대해 말씀드리도록 하겠습니다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A4EC016-6E71-4E87-AB7F-ACCFEA8CD9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633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매입정산의 기본 </a:t>
            </a:r>
            <a:r>
              <a:rPr lang="en-US" altLang="ko-KR" dirty="0"/>
              <a:t>process</a:t>
            </a:r>
            <a:r>
              <a:rPr lang="ko-KR" altLang="en-US" dirty="0"/>
              <a:t>인데요</a:t>
            </a:r>
            <a:r>
              <a:rPr lang="en-US" altLang="ko-KR" dirty="0"/>
              <a:t>, </a:t>
            </a:r>
            <a:r>
              <a:rPr lang="ko-KR" altLang="en-US" dirty="0"/>
              <a:t>서두에 말씀 </a:t>
            </a:r>
            <a:r>
              <a:rPr lang="ko-KR" altLang="en-US" dirty="0" err="1"/>
              <a:t>드린대로</a:t>
            </a:r>
            <a:r>
              <a:rPr lang="ko-KR" altLang="en-US" dirty="0"/>
              <a:t> </a:t>
            </a:r>
            <a:r>
              <a:rPr lang="en-US" altLang="ko-KR" dirty="0"/>
              <a:t>[</a:t>
            </a:r>
            <a:r>
              <a:rPr lang="ko-KR" altLang="en-US" dirty="0"/>
              <a:t>직송</a:t>
            </a:r>
            <a:r>
              <a:rPr lang="en-US" altLang="ko-KR" dirty="0"/>
              <a:t>]</a:t>
            </a:r>
            <a:r>
              <a:rPr lang="ko-KR" altLang="en-US" dirty="0"/>
              <a:t>은 배송완료 시점</a:t>
            </a:r>
            <a:r>
              <a:rPr lang="en-US" altLang="ko-KR" dirty="0"/>
              <a:t>, [</a:t>
            </a:r>
            <a:r>
              <a:rPr lang="ko-KR" altLang="en-US" dirty="0" err="1"/>
              <a:t>무재고</a:t>
            </a:r>
            <a:r>
              <a:rPr lang="en-US" altLang="ko-KR" dirty="0"/>
              <a:t>/</a:t>
            </a:r>
            <a:r>
              <a:rPr lang="ko-KR" altLang="en-US" dirty="0"/>
              <a:t>센터</a:t>
            </a:r>
            <a:r>
              <a:rPr lang="en-US" altLang="ko-KR" dirty="0"/>
              <a:t>]</a:t>
            </a:r>
            <a:r>
              <a:rPr lang="ko-KR" altLang="en-US" dirty="0"/>
              <a:t>는 허브입고 시점</a:t>
            </a:r>
            <a:r>
              <a:rPr lang="en-US" altLang="ko-KR" dirty="0"/>
              <a:t>, [</a:t>
            </a:r>
            <a:r>
              <a:rPr lang="en-US" altLang="ko-KR" dirty="0" err="1"/>
              <a:t>vmi</a:t>
            </a:r>
            <a:r>
              <a:rPr lang="en-US" altLang="ko-KR" dirty="0"/>
              <a:t>]</a:t>
            </a:r>
            <a:r>
              <a:rPr lang="ko-KR" altLang="en-US" dirty="0"/>
              <a:t>는 </a:t>
            </a:r>
            <a:r>
              <a:rPr lang="ko-KR" altLang="en-US" dirty="0" err="1"/>
              <a:t>허브출고</a:t>
            </a:r>
            <a:r>
              <a:rPr lang="ko-KR" altLang="en-US" dirty="0"/>
              <a:t> 시점의 주문이 매입정산 대상이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매입정산대상이 확정되면 수동정산 여부에 따라 </a:t>
            </a:r>
            <a:r>
              <a:rPr lang="en-US" altLang="ko-KR" dirty="0"/>
              <a:t>[</a:t>
            </a:r>
            <a:r>
              <a:rPr lang="ko-KR" altLang="en-US" dirty="0"/>
              <a:t>수동</a:t>
            </a:r>
            <a:r>
              <a:rPr lang="en-US" altLang="ko-KR" dirty="0"/>
              <a:t>/</a:t>
            </a:r>
            <a:r>
              <a:rPr lang="ko-KR" altLang="en-US" dirty="0"/>
              <a:t>자동</a:t>
            </a:r>
            <a:r>
              <a:rPr lang="en-US" altLang="ko-KR" dirty="0"/>
              <a:t>]</a:t>
            </a:r>
            <a:r>
              <a:rPr lang="ko-KR" altLang="en-US" dirty="0"/>
              <a:t>으로 정산이 수행되며</a:t>
            </a:r>
            <a:r>
              <a:rPr lang="en-US" altLang="ko-KR" dirty="0"/>
              <a:t>, [D+1</a:t>
            </a:r>
            <a:r>
              <a:rPr lang="ko-KR" altLang="en-US" dirty="0"/>
              <a:t>일</a:t>
            </a:r>
            <a:r>
              <a:rPr lang="en-US" altLang="ko-KR" dirty="0"/>
              <a:t>]</a:t>
            </a:r>
            <a:r>
              <a:rPr lang="ko-KR" altLang="en-US" dirty="0"/>
              <a:t>에 사업관리팀에서 일괄로 매입마감 처리되어 매입계산서가 </a:t>
            </a:r>
            <a:r>
              <a:rPr lang="ko-KR" altLang="en-US" dirty="0" err="1"/>
              <a:t>역발행</a:t>
            </a:r>
            <a:r>
              <a:rPr lang="ko-KR" altLang="en-US" dirty="0"/>
              <a:t> 되게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프로세스 상에 수동정산 처리여부가 있지만</a:t>
            </a:r>
            <a:r>
              <a:rPr lang="en-US" altLang="ko-KR" dirty="0"/>
              <a:t>, </a:t>
            </a:r>
            <a:r>
              <a:rPr lang="ko-KR" altLang="en-US" dirty="0"/>
              <a:t>매입정산의 경우 </a:t>
            </a:r>
            <a:r>
              <a:rPr lang="en-US" altLang="ko-KR" dirty="0"/>
              <a:t>99% </a:t>
            </a:r>
            <a:r>
              <a:rPr lang="ko-KR" altLang="en-US" dirty="0"/>
              <a:t>자동 처리되기 때문에 수동정산에 대해서는 생각하지 않으셔도 될 것 같습니다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이후 협력사가 기한 내 </a:t>
            </a:r>
            <a:r>
              <a:rPr lang="en-US" altLang="ko-KR" dirty="0"/>
              <a:t>[</a:t>
            </a:r>
            <a:r>
              <a:rPr lang="ko-KR" altLang="en-US" dirty="0" err="1"/>
              <a:t>역발행</a:t>
            </a:r>
            <a:r>
              <a:rPr lang="ko-KR" altLang="en-US" dirty="0"/>
              <a:t> 계산서</a:t>
            </a:r>
            <a:r>
              <a:rPr lang="en-US" altLang="ko-KR" dirty="0"/>
              <a:t>]</a:t>
            </a:r>
            <a:r>
              <a:rPr lang="ko-KR" altLang="en-US" dirty="0"/>
              <a:t>를 승인하면 매입정산 </a:t>
            </a:r>
            <a:r>
              <a:rPr lang="en-US" altLang="ko-KR" dirty="0"/>
              <a:t>process</a:t>
            </a:r>
            <a:r>
              <a:rPr lang="ko-KR" altLang="en-US" dirty="0"/>
              <a:t>는 마무리되게 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635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결산 일정입니다</a:t>
            </a:r>
            <a:r>
              <a:rPr lang="en-US" altLang="ko-KR" dirty="0"/>
              <a:t>. </a:t>
            </a:r>
            <a:r>
              <a:rPr lang="ko-KR" altLang="en-US" dirty="0"/>
              <a:t>매월 결산일정은 하기와 같이 당월 말일로부터 </a:t>
            </a:r>
            <a:r>
              <a:rPr lang="en-US" altLang="ko-KR" dirty="0"/>
              <a:t>[</a:t>
            </a:r>
            <a:r>
              <a:rPr lang="ko-KR" altLang="en-US" dirty="0"/>
              <a:t>익월 </a:t>
            </a:r>
            <a:r>
              <a:rPr lang="en-US" altLang="ko-KR" dirty="0"/>
              <a:t>3</a:t>
            </a:r>
            <a:r>
              <a:rPr lang="ko-KR" altLang="en-US" dirty="0"/>
              <a:t>영업일</a:t>
            </a:r>
            <a:r>
              <a:rPr lang="en-US" altLang="ko-KR" dirty="0"/>
              <a:t>]</a:t>
            </a:r>
            <a:r>
              <a:rPr lang="ko-KR" altLang="en-US" dirty="0"/>
              <a:t>까지 관리 주체별 업무를 마감하게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다만</a:t>
            </a:r>
            <a:r>
              <a:rPr lang="en-US" altLang="ko-KR" dirty="0"/>
              <a:t>, </a:t>
            </a:r>
            <a:r>
              <a:rPr lang="ko-KR" altLang="en-US" dirty="0"/>
              <a:t>결산월의 익월 초 영업일이 </a:t>
            </a:r>
            <a:r>
              <a:rPr lang="en-US" altLang="ko-KR" dirty="0"/>
              <a:t>[</a:t>
            </a:r>
            <a:r>
              <a:rPr lang="ko-KR" altLang="en-US" dirty="0"/>
              <a:t>공휴일인 경우</a:t>
            </a:r>
            <a:r>
              <a:rPr lang="en-US" altLang="ko-KR" dirty="0"/>
              <a:t>],</a:t>
            </a:r>
            <a:r>
              <a:rPr lang="ko-KR" altLang="en-US" dirty="0"/>
              <a:t> 사업관리팀에서 결산일정을 사전 공유해주고 있으니 참고하여 업무 진행하시면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마감을 위해서는 고객의 </a:t>
            </a:r>
            <a:r>
              <a:rPr lang="en-US" altLang="ko-KR" dirty="0"/>
              <a:t>s/o</a:t>
            </a:r>
            <a:r>
              <a:rPr lang="ko-KR" altLang="en-US" dirty="0"/>
              <a:t>에 대해 협력사에서 배송완료까지 말일에 완료 </a:t>
            </a:r>
            <a:r>
              <a:rPr lang="ko-KR" altLang="en-US" dirty="0" err="1"/>
              <a:t>되어야하고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[</a:t>
            </a:r>
            <a:r>
              <a:rPr lang="ko-KR" altLang="en-US" dirty="0"/>
              <a:t>허브 입출고</a:t>
            </a:r>
            <a:r>
              <a:rPr lang="en-US" altLang="ko-KR" dirty="0"/>
              <a:t>]</a:t>
            </a:r>
            <a:r>
              <a:rPr lang="ko-KR" altLang="en-US" dirty="0"/>
              <a:t>도 완료되어야 합니다</a:t>
            </a:r>
            <a:r>
              <a:rPr lang="en-US" altLang="ko-KR" dirty="0"/>
              <a:t>. </a:t>
            </a:r>
            <a:r>
              <a:rPr lang="ko-KR" altLang="en-US" dirty="0"/>
              <a:t>구매 매입정산은 익월 </a:t>
            </a:r>
            <a:r>
              <a:rPr lang="en-US" altLang="ko-KR" dirty="0"/>
              <a:t>1</a:t>
            </a:r>
            <a:r>
              <a:rPr lang="ko-KR" altLang="en-US" dirty="0"/>
              <a:t>영업일까지 시스템으로 자동 매입정산 마감됩니다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 다음 사업관리팀에서 협력사별 매입세금계산서 역발행을 </a:t>
            </a:r>
            <a:r>
              <a:rPr lang="en-US" altLang="ko-KR" dirty="0"/>
              <a:t>[2</a:t>
            </a:r>
            <a:r>
              <a:rPr lang="ko-KR" altLang="en-US" dirty="0"/>
              <a:t>영업일</a:t>
            </a:r>
            <a:r>
              <a:rPr lang="en-US" altLang="ko-KR" dirty="0"/>
              <a:t>]</a:t>
            </a:r>
            <a:r>
              <a:rPr lang="ko-KR" altLang="en-US" dirty="0"/>
              <a:t>에 하고 있습니다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913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75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680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12524" y="349797"/>
            <a:ext cx="13000915" cy="464294"/>
            <a:chOff x="169071" y="247320"/>
            <a:chExt cx="10342683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매입정산 </a:t>
              </a: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Overview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69071" y="352424"/>
              <a:ext cx="659914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1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624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매입정산 </a:t>
              </a: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Process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2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751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 err="1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배송증빙</a:t>
              </a: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 모니터링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3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315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50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매출정산 </a:t>
              </a: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Overview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4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28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50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매출정산 </a:t>
              </a: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Process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5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732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423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50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매출정산 불일치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6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289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423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50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FAQ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7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71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423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6D681-9E96-4215-B12E-A94C8EE0301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15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9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hf sldNum="0" hdr="0" ftr="0" dt="0"/>
  <p:txStyles>
    <p:titleStyle>
      <a:lvl1pPr algn="l" defTabSz="1007943" rtl="0" eaLnBrk="1" latinLnBrk="1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1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4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4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wmf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텍스트, 마젠타, 레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05BFD42-6EB6-2053-513A-E2F1261A7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" y="2060"/>
            <a:ext cx="13434920" cy="7555555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-8323" y="7106043"/>
            <a:ext cx="13445670" cy="449513"/>
            <a:chOff x="-4689" y="7229475"/>
            <a:chExt cx="10696502" cy="331320"/>
          </a:xfrm>
        </p:grpSpPr>
        <p:sp>
          <p:nvSpPr>
            <p:cNvPr id="12" name="직사각형 11"/>
            <p:cNvSpPr/>
            <p:nvPr/>
          </p:nvSpPr>
          <p:spPr>
            <a:xfrm>
              <a:off x="-4689" y="7229475"/>
              <a:ext cx="10696502" cy="331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455" dirty="0"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685" y="7302566"/>
              <a:ext cx="1137906" cy="169895"/>
            </a:xfrm>
            <a:prstGeom prst="rect">
              <a:avLst/>
            </a:prstGeom>
          </p:spPr>
        </p:pic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2EE3BBC-D149-4834-AA5D-A155305BF8E0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67C9D47-62EC-432E-9C50-AEB563BACBB6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1D41A63-B98F-4B7F-B158-BA8B2B902C4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7ADFBBF-4621-4CE7-A241-228A209107AF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7267D59-C226-4DFC-8D4B-27A82B2E0C53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7C295C2-712B-4DC4-9E0D-8C7F3BF3CC5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114A9-44C4-2B89-16A9-B4EBD314F026}"/>
              </a:ext>
            </a:extLst>
          </p:cNvPr>
          <p:cNvSpPr txBox="1"/>
          <p:nvPr/>
        </p:nvSpPr>
        <p:spPr>
          <a:xfrm>
            <a:off x="74987" y="3078826"/>
            <a:ext cx="1328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9000" spc="-204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11. </a:t>
            </a:r>
            <a:r>
              <a:rPr lang="ko-KR" altLang="en-US" sz="9000" spc="-204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매입정산 및 매출정산</a:t>
            </a:r>
            <a:endParaRPr lang="en-US" altLang="ko-KR" sz="9000" spc="-204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95000"/>
                    <a:lumOff val="5000"/>
                    <a:alpha val="26000"/>
                  </a:schemeClr>
                </a:outerShdw>
              </a:effectLst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87D19D-B9AC-3E81-1797-5F467AD38F5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0705" y="0"/>
            <a:ext cx="13506854" cy="7557616"/>
            <a:chOff x="20705" y="0"/>
            <a:chExt cx="13506854" cy="7557616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8978D961-7F24-AFEC-1E57-C1BC1DE38CB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0705" y="0"/>
              <a:ext cx="13506854" cy="7557616"/>
              <a:chOff x="-55479" y="-356919"/>
              <a:chExt cx="12247479" cy="7214919"/>
            </a:xfrm>
          </p:grpSpPr>
          <p:cxnSp>
            <p:nvCxnSpPr>
              <p:cNvPr id="43" name="Straight Connector 5">
                <a:extLst>
                  <a:ext uri="{FF2B5EF4-FFF2-40B4-BE49-F238E27FC236}">
                    <a16:creationId xmlns:a16="http://schemas.microsoft.com/office/drawing/2014/main" id="{882FA5CE-5828-1B87-065A-6F5A3CEF75A4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10343716" y="-356919"/>
                <a:ext cx="0" cy="685800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2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8">
                <a:extLst>
                  <a:ext uri="{FF2B5EF4-FFF2-40B4-BE49-F238E27FC236}">
                    <a16:creationId xmlns:a16="http://schemas.microsoft.com/office/drawing/2014/main" id="{DD8CA01D-413B-7EC2-AAA0-C836053CFC2C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9100692" y="0"/>
                <a:ext cx="0" cy="685800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3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15">
                <a:extLst>
                  <a:ext uri="{FF2B5EF4-FFF2-40B4-BE49-F238E27FC236}">
                    <a16:creationId xmlns:a16="http://schemas.microsoft.com/office/drawing/2014/main" id="{DDAFE853-876D-781A-6311-30BCB0505C99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0" y="3159443"/>
                <a:ext cx="12192000" cy="0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2">
                        <a:alpha val="3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16">
                <a:extLst>
                  <a:ext uri="{FF2B5EF4-FFF2-40B4-BE49-F238E27FC236}">
                    <a16:creationId xmlns:a16="http://schemas.microsoft.com/office/drawing/2014/main" id="{5018E99B-A41A-8913-A0AD-F8C20CC0251E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-55479" y="3872427"/>
                <a:ext cx="12192000" cy="0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2">
                        <a:alpha val="5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8E41E2A-1BE7-C255-3549-086F31C8B8E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2671793" y="0"/>
              <a:ext cx="0" cy="7183744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2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856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E4115-6BB6-819F-2097-253278CDE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2A4CE21-D83D-4892-2E1A-AF89959B1D92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BDD4BEEE-8541-1C7D-C63A-D1B50275253E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매입정산 마감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0270C2D9-CCAD-D443-DEE5-3260770F2DE6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61EFEE9C-4BFA-FF7B-FEDB-D506D2AE7A1D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D4138BFE-A625-6339-DF74-E666D28016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47FDEC1E-68A1-0CA0-43C5-A8FD88E7833D}"/>
              </a:ext>
            </a:extLst>
          </p:cNvPr>
          <p:cNvSpPr/>
          <p:nvPr/>
        </p:nvSpPr>
        <p:spPr>
          <a:xfrm>
            <a:off x="814115" y="1753554"/>
            <a:ext cx="12486816" cy="141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원칙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결산 일정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(D+1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영업일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준수</a:t>
            </a:r>
            <a:endParaRPr lang="en-US" altLang="ko-KR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매입정산 기한 內 추가 변경 건 없을 時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別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Close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후 시스템 매입정산 수행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자동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Batch)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85984EE-1BEC-C52D-F93A-50FF26DA31BB}"/>
              </a:ext>
            </a:extLst>
          </p:cNvPr>
          <p:cNvSpPr/>
          <p:nvPr/>
        </p:nvSpPr>
        <p:spPr>
          <a:xfrm>
            <a:off x="1067259" y="3255035"/>
            <a:ext cx="9957496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CFO)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사업관리팀 주관으로 진행</a:t>
            </a:r>
            <a:endParaRPr lang="en-US" altLang="ko-KR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801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766BD-17A5-B524-E8DD-C02841DCC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5E8762F-EAAF-5F23-A692-99C2D9F5156F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F948562-449A-62C7-0B8A-1C0A1AA2E8D1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매입세금계산서 </a:t>
              </a:r>
              <a:r>
                <a:rPr lang="ko-KR" altLang="en-US" sz="2000" dirty="0" err="1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역발행</a:t>
              </a:r>
              <a:endPara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6E39638B-865D-55BA-769A-731363BDAE3F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AEDB721F-A67F-9174-FEBA-CC98BB8F3570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63D5645E-12AE-525F-C8A0-7B4EE2E4DB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D7D7C6C0-2EBF-8F10-C2EA-2F834B9E9136}"/>
              </a:ext>
            </a:extLst>
          </p:cNvPr>
          <p:cNvSpPr/>
          <p:nvPr/>
        </p:nvSpPr>
        <p:spPr>
          <a:xfrm>
            <a:off x="814115" y="1753554"/>
            <a:ext cx="12486816" cy="1424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매입정산 마감 후 협력사별 매입세금계산서 </a:t>
            </a: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역발행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진행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사업관리팀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→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채무확정의 의미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세금코드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과세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면서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영세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別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정산통화 別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정산유형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차수정산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사내거래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월정산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別 발행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매입세금계산서 </a:t>
            </a: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역발행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후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승인여부 확인 및 승인 독려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C24FAFB-C99F-D21F-7431-F4FF6495B08A}"/>
              </a:ext>
            </a:extLst>
          </p:cNvPr>
          <p:cNvSpPr/>
          <p:nvPr/>
        </p:nvSpPr>
        <p:spPr>
          <a:xfrm>
            <a:off x="1067258" y="3137771"/>
            <a:ext cx="11558401" cy="128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u="sng" dirty="0" err="1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역발행</a:t>
            </a:r>
            <a:r>
              <a:rPr lang="ko-KR" altLang="en-US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세금계산서 승인은 익월 </a:t>
            </a:r>
            <a:r>
              <a:rPr lang="en-US" altLang="ko-KR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10</a:t>
            </a:r>
            <a:r>
              <a:rPr lang="ko-KR" altLang="en-US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일까지 완료 </a:t>
            </a:r>
            <a:r>
              <a:rPr lang="en-US" altLang="ko-KR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(10</a:t>
            </a:r>
            <a:r>
              <a:rPr lang="ko-KR" altLang="en-US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일이 공유일인 경우</a:t>
            </a:r>
            <a:r>
              <a:rPr lang="en-US" altLang="ko-KR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u="sng" dirty="0" err="1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익</a:t>
            </a:r>
            <a:r>
              <a:rPr lang="ko-KR" altLang="en-US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영업일까지</a:t>
            </a:r>
            <a:r>
              <a:rPr lang="en-US" altLang="ko-KR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← Calendar day </a:t>
            </a:r>
            <a:r>
              <a:rPr lang="ko-KR" altLang="en-US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기준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en-US" altLang="ko-KR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e.g. 10</a:t>
            </a:r>
            <a:r>
              <a: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일이 토요일인 경우에는 </a:t>
            </a:r>
            <a:r>
              <a:rPr lang="en-US" altLang="ko-KR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12</a:t>
            </a:r>
            <a:r>
              <a: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일까지 </a:t>
            </a:r>
            <a:r>
              <a:rPr lang="ko-KR" altLang="en-US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역발행</a:t>
            </a:r>
            <a:r>
              <a: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세금계산서 승인 완료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u="sng" dirty="0" err="1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역발행</a:t>
            </a:r>
            <a:r>
              <a:rPr lang="ko-KR" altLang="en-US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세금계산서 승인 누락 時</a:t>
            </a:r>
            <a:r>
              <a:rPr lang="en-US" altLang="ko-KR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양사 </a:t>
            </a:r>
            <a:r>
              <a:rPr lang="en-US" altLang="ko-KR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1% ‘</a:t>
            </a:r>
            <a:r>
              <a:rPr lang="ko-KR" altLang="en-US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가산세’ 발행</a:t>
            </a:r>
          </a:p>
        </p:txBody>
      </p:sp>
    </p:spTree>
    <p:extLst>
      <p:ext uri="{BB962C8B-B14F-4D97-AF65-F5344CB8AC3E}">
        <p14:creationId xmlns:p14="http://schemas.microsoft.com/office/powerpoint/2010/main" val="1797086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86B31-DD7F-B5CD-A6A3-1C3F8FD15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DA845B8-FC2D-8B1B-E518-4FE20A3F7C94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98EBC9F-559B-02DF-96B8-0FF8BFDE3ED3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대금 지급 기준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7AD1CEE6-8CB1-8BAC-9CED-0FE928FDE000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AB6983FC-0756-0CF7-2927-1C206656076E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208E0523-1FBB-06A3-79DB-559748B16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C8742782-4A96-F07C-87CF-6CCB7EA82DE4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대금은 예외 없이 어음발행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구매카드발행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하여 지급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795F6AA-C16E-B43C-219C-68EC0E5BCE45}"/>
              </a:ext>
            </a:extLst>
          </p:cNvPr>
          <p:cNvSpPr/>
          <p:nvPr/>
        </p:nvSpPr>
        <p:spPr>
          <a:xfrm>
            <a:off x="1067259" y="2192194"/>
            <a:ext cx="10653686" cy="875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구매카드 발행일이 공휴일인 경우</a:t>
            </a:r>
            <a:r>
              <a:rPr lang="en-US" altLang="ko-KR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전 영업일로 처리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구매카드 만기일이 공휴일인 경우</a:t>
            </a:r>
            <a:r>
              <a:rPr lang="en-US" altLang="ko-KR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다음 영업일로 처리</a:t>
            </a: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5E49ACA8-143C-8AAA-387F-E3C8B4C71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588603"/>
              </p:ext>
            </p:extLst>
          </p:nvPr>
        </p:nvGraphicFramePr>
        <p:xfrm>
          <a:off x="1170952" y="3181278"/>
          <a:ext cx="10264984" cy="3312579"/>
        </p:xfrm>
        <a:graphic>
          <a:graphicData uri="http://schemas.openxmlformats.org/drawingml/2006/table">
            <a:tbl>
              <a:tblPr/>
              <a:tblGrid>
                <a:gridCol w="1425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2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22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9634">
                <a:tc row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sz="1400" b="0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정산유형</a:t>
                      </a:r>
                      <a:endParaRPr lang="ko-KR" sz="3200" b="0" dirty="0"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sz="1400" b="0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세금계산서</a:t>
                      </a:r>
                      <a:b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sz="1400" b="0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일자</a:t>
                      </a:r>
                      <a:endParaRPr lang="ko-KR" sz="3200" b="0" dirty="0"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sz="1400" b="0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세액구분</a:t>
                      </a:r>
                      <a:endParaRPr lang="ko-KR" sz="3200" b="0" dirty="0"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sz="1400" b="0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구매카드</a:t>
                      </a:r>
                      <a:b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sz="1400" b="0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발행일</a:t>
                      </a:r>
                      <a:endParaRPr lang="ko-KR" sz="3200" b="0" dirty="0"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만기일자</a:t>
                      </a:r>
                      <a:endParaRPr lang="ko-KR" sz="3200" b="0" dirty="0"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하도급</a:t>
                      </a:r>
                      <a:endParaRPr lang="ko-KR" sz="3200" b="0" dirty="0"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비하도급</a:t>
                      </a:r>
                      <a:endParaRPr lang="ko-KR" sz="3200" b="0" dirty="0"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634">
                <a:tc row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sz="14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월정산</a:t>
                      </a:r>
                      <a:endParaRPr lang="ko-KR" sz="3200" b="0" dirty="0"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말일</a:t>
                      </a:r>
                      <a:endParaRPr lang="ko-KR" sz="2800" b="0" dirty="0"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과세</a:t>
                      </a:r>
                      <a:r>
                        <a:rPr lang="en-US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면세</a:t>
                      </a:r>
                      <a:endParaRPr lang="ko-KR" sz="2800" b="0" dirty="0"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익월 </a:t>
                      </a:r>
                      <a:r>
                        <a:rPr lang="en-US" alt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13</a:t>
                      </a:r>
                      <a:r>
                        <a:rPr lang="ko-KR" altLang="en-US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r>
                        <a:rPr lang="en-US" alt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/30</a:t>
                      </a:r>
                      <a:r>
                        <a:rPr lang="ko-KR" altLang="en-US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endParaRPr lang="en-US" altLang="ko-KR" sz="1200" b="0" dirty="0"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하도급</a:t>
                      </a:r>
                      <a:r>
                        <a:rPr lang="en-US" alt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비하도급</a:t>
                      </a:r>
                      <a:r>
                        <a:rPr lang="en-US" alt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세금계산서 발행일 </a:t>
                      </a:r>
                      <a:r>
                        <a:rPr lang="en-US" alt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+ 60</a:t>
                      </a:r>
                      <a:r>
                        <a:rPr lang="ko-KR" alt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endParaRPr lang="ko-KR" altLang="ko-KR" sz="2800" b="0" dirty="0"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세금계산서 발행일 </a:t>
                      </a:r>
                      <a:r>
                        <a:rPr lang="en-US" alt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+ 120</a:t>
                      </a:r>
                      <a:r>
                        <a:rPr 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endParaRPr lang="ko-KR" sz="2800" b="0" dirty="0"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6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영세</a:t>
                      </a:r>
                      <a:endParaRPr lang="ko-KR" sz="2800" b="0" dirty="0"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익월 </a:t>
                      </a:r>
                      <a:r>
                        <a:rPr lang="en-US" alt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13</a:t>
                      </a:r>
                      <a:r>
                        <a:rPr lang="ko-KR" altLang="en-US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endParaRPr lang="en-US" altLang="ko-KR" sz="1200" b="0" dirty="0"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익월 </a:t>
                      </a:r>
                      <a:r>
                        <a:rPr lang="en-US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14</a:t>
                      </a:r>
                      <a:r>
                        <a:rPr 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r>
                        <a:rPr lang="en-US" alt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(</a:t>
                      </a:r>
                      <a:r>
                        <a:rPr lang="ko-KR" altLang="en-US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세금계산서 발행일 </a:t>
                      </a:r>
                      <a:r>
                        <a:rPr lang="en-US" alt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+ 14</a:t>
                      </a:r>
                      <a:r>
                        <a:rPr lang="ko-KR" altLang="en-US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r>
                        <a:rPr lang="en-US" alt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endParaRPr lang="ko-KR" sz="2800" b="0" dirty="0"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sz="24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634">
                <a:tc row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sz="14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차수정산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sz="14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상반기</a:t>
                      </a:r>
                      <a:endParaRPr lang="ko-KR" sz="3200" b="0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15</a:t>
                      </a:r>
                      <a:r>
                        <a:rPr lang="ko-KR" sz="12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endParaRPr lang="ko-KR" sz="2800" b="0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sz="12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과세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sz="12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면세</a:t>
                      </a:r>
                      <a:endParaRPr lang="ko-KR" sz="2800" b="0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sz="12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당월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23</a:t>
                      </a:r>
                      <a:r>
                        <a:rPr lang="ko-KR" sz="12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endParaRPr lang="ko-KR" sz="2800" b="0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세금계산서 발행일 </a:t>
                      </a:r>
                      <a:r>
                        <a:rPr lang="en-US" alt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+ 60</a:t>
                      </a:r>
                      <a:r>
                        <a:rPr lang="ko-KR" alt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endParaRPr lang="ko-KR" altLang="ko-KR" sz="2800" b="0" dirty="0"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세금계산서 발행일 </a:t>
                      </a:r>
                      <a:r>
                        <a:rPr lang="en-US" alt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+ 9</a:t>
                      </a:r>
                      <a:r>
                        <a:rPr lang="en-US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0</a:t>
                      </a:r>
                      <a:r>
                        <a:rPr 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endParaRPr lang="ko-KR" sz="2800" b="0" dirty="0"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6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sz="12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영세</a:t>
                      </a:r>
                      <a:endParaRPr lang="ko-KR" sz="2800" b="0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sz="24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당월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29</a:t>
                      </a:r>
                      <a:r>
                        <a:rPr lang="ko-KR" sz="12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세금계산서 발행일 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+ 14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endParaRPr lang="ko-KR" sz="2800" b="0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634">
                <a:tc row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sz="14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차수정산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sz="14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하반기</a:t>
                      </a:r>
                      <a:endParaRPr lang="ko-KR" sz="3200" b="0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sz="12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말일</a:t>
                      </a:r>
                      <a:endParaRPr lang="ko-KR" sz="2800" b="0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sz="12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과세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sz="12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면세</a:t>
                      </a:r>
                      <a:endParaRPr lang="ko-KR" sz="2800" b="0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sz="12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익월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13</a:t>
                      </a:r>
                      <a:r>
                        <a:rPr lang="ko-KR" sz="12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endParaRPr lang="ko-KR" sz="2800" b="0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세금계산서 발행일 </a:t>
                      </a:r>
                      <a:r>
                        <a:rPr lang="en-US" alt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+ 60</a:t>
                      </a:r>
                      <a:r>
                        <a:rPr lang="ko-KR" alt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endParaRPr lang="ko-KR" altLang="ko-KR" sz="2800" b="0" dirty="0"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세금계산서 발행일 </a:t>
                      </a:r>
                      <a:r>
                        <a:rPr lang="en-US" alt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+ 9</a:t>
                      </a:r>
                      <a:r>
                        <a:rPr lang="en-US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0</a:t>
                      </a:r>
                      <a:r>
                        <a:rPr lang="ko-KR" sz="1200" b="0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endParaRPr lang="ko-KR" sz="2800" b="0" dirty="0"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6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sz="12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영세</a:t>
                      </a:r>
                      <a:endParaRPr lang="ko-KR" sz="2800" b="0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sz="24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LG스마트체 Regular"/>
                          <a:ea typeface="LG스마트체 Regular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sz="12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익월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14</a:t>
                      </a:r>
                      <a:r>
                        <a:rPr lang="ko-KR" altLang="ko-KR" sz="1200" b="0" kern="120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세금계산서 발행일 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+ 14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 </a:t>
                      </a:r>
                      <a:endParaRPr lang="ko-KR" sz="2800" b="0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433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B5139-2B62-5F4F-6039-C26064798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34B093A7-5001-43FE-6825-0ACC87B7BBE4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D1213B5-3661-8738-40FF-F9A5D77D49E8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세금코드 오류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9C10D087-03F6-9FCD-AC6E-013F3A5C4A2B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49FA5690-DD1E-4E47-F03C-C39B4E6CA3F9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20E84BD3-AB87-BA83-97CC-A8F1DA8C32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36F91213-667C-857E-AA35-E601C3101772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이슈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Case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F548BCD-3665-5AF4-E2DF-1C5AF16989C2}"/>
              </a:ext>
            </a:extLst>
          </p:cNvPr>
          <p:cNvSpPr/>
          <p:nvPr/>
        </p:nvSpPr>
        <p:spPr>
          <a:xfrm>
            <a:off x="1067259" y="2192194"/>
            <a:ext cx="10653686" cy="875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case1) </a:t>
            </a:r>
            <a:r>
              <a: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구매담당자 세금코드 오등록으로 인한 세금코드 불일치 발생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case2) </a:t>
            </a:r>
            <a:r>
              <a: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매입정산 마감 후</a:t>
            </a:r>
            <a:r>
              <a:rPr lang="en-US" altLang="ko-KR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(D+1 </a:t>
            </a:r>
            <a:r>
              <a: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영업일 이후</a:t>
            </a:r>
            <a:r>
              <a:rPr lang="en-US" altLang="ko-KR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영업담당자 유통경로 변경으로 인한 세금코드 불일치 발생 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3F667C78-A43E-0B7F-75D8-039199257006}"/>
              </a:ext>
            </a:extLst>
          </p:cNvPr>
          <p:cNvSpPr/>
          <p:nvPr/>
        </p:nvSpPr>
        <p:spPr>
          <a:xfrm>
            <a:off x="1174173" y="3103417"/>
            <a:ext cx="7957952" cy="875432"/>
          </a:xfrm>
          <a:prstGeom prst="roundRect">
            <a:avLst/>
          </a:prstGeom>
          <a:solidFill>
            <a:srgbClr val="FDE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62DD2AA-94ED-A722-83E8-0492C09D22AF}"/>
              </a:ext>
            </a:extLst>
          </p:cNvPr>
          <p:cNvSpPr/>
          <p:nvPr/>
        </p:nvSpPr>
        <p:spPr>
          <a:xfrm>
            <a:off x="1265145" y="3103417"/>
            <a:ext cx="7866980" cy="78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  원칙 </a:t>
            </a:r>
            <a:r>
              <a:rPr lang="en-US" altLang="ko-KR" sz="16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6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구매담당자는 상품등록 時</a:t>
            </a:r>
            <a:r>
              <a:rPr lang="en-US" altLang="ko-KR" sz="16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6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정확한 세금코드 등록 필요 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           영업담당자는 유통경로 변경 時</a:t>
            </a:r>
            <a:r>
              <a:rPr lang="en-US" altLang="ko-KR" sz="16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6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매입정산마감 전까지 완료 해야함</a:t>
            </a:r>
          </a:p>
        </p:txBody>
      </p:sp>
    </p:spTree>
    <p:extLst>
      <p:ext uri="{BB962C8B-B14F-4D97-AF65-F5344CB8AC3E}">
        <p14:creationId xmlns:p14="http://schemas.microsoft.com/office/powerpoint/2010/main" val="1548851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38B36-45BF-1F84-C751-5AEF8D210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41D17D9-1821-F9A3-44BB-07583B199CF4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A47FE82-E114-BA10-EC69-F3DFA4C2F110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세금코드 구분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EDC383E2-6C59-31E2-0A8C-B09FF028B20E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FB650FC5-D3B9-418C-8118-216A94214156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E7601FEF-DA94-3BC4-EA36-39068BD58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7B335223-167A-4715-C8AD-56ECF66C1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012981"/>
              </p:ext>
            </p:extLst>
          </p:nvPr>
        </p:nvGraphicFramePr>
        <p:xfrm>
          <a:off x="792342" y="2086220"/>
          <a:ext cx="11486743" cy="1670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3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9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0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구분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부가세액 납부 방식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주요품목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과세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-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일반적인 부가세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*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납부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(10%)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일반적인 판매상품 해당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면세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영세품목 제외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9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면세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부가세 신고 하지 않음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쌀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채소과일 등 가공되지 않은 농수산임산물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도서 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영세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부가세 신고 후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세율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0%)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세액 환급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수출이나 외화 획득의 상품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60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1FF0F-642B-DC88-34AA-6B72DC2D1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4A555E9-F207-D15E-97A1-358E7BDAEA27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D77DE4F8-4036-625F-75FB-91B916EF7308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세금코드 구분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7741C3B8-5A2E-75A6-9868-6B95D31A8812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879186CA-E665-1630-F83A-B81EF12750EB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278A43CD-CA97-F527-B4B7-F9722CA450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7250D6F-01C2-333F-CC1D-33A555E73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773037"/>
              </p:ext>
            </p:extLst>
          </p:nvPr>
        </p:nvGraphicFramePr>
        <p:xfrm>
          <a:off x="792106" y="1962490"/>
          <a:ext cx="11022123" cy="5238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6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9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3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구분</a:t>
                      </a:r>
                    </a:p>
                  </a:txBody>
                  <a:tcPr marT="43252" marB="4325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정의</a:t>
                      </a:r>
                    </a:p>
                  </a:txBody>
                  <a:tcPr marT="43252" marB="43252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해당항목</a:t>
                      </a:r>
                    </a:p>
                  </a:txBody>
                  <a:tcPr marT="43252" marB="43252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주요품목</a:t>
                      </a:r>
                    </a:p>
                  </a:txBody>
                  <a:tcPr marT="43252" marB="43252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300" b="0" kern="120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과세</a:t>
                      </a:r>
                    </a:p>
                  </a:txBody>
                  <a:tcPr marT="43252" marB="4325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납세의무의 내용을 구체적으로 명시하여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세금을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징수하기 위한 행정적인 처분제도</a:t>
                      </a:r>
                    </a:p>
                  </a:txBody>
                  <a:tcPr marL="108000" marT="43252" marB="43252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면세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영세 항목 외 품목</a:t>
                      </a:r>
                    </a:p>
                  </a:txBody>
                  <a:tcPr marL="108000" marT="43252" marB="43252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endParaRPr lang="ko-KR" altLang="en-US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T="43252" marB="43252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95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면세</a:t>
                      </a:r>
                    </a:p>
                  </a:txBody>
                  <a:tcPr marT="43252" marB="4325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특정한 재화나 용역의 공급에 대해 부가세를 면제하는 제도</a:t>
                      </a:r>
                    </a:p>
                  </a:txBody>
                  <a:tcPr marL="108000" marT="43252" marB="43252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미가공식료품과 국내산 농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축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임산물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수돗물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연탄 및 무연탄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여성용 위생용품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의료보건용역과 혈액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교육용역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대중교통 여객운송용역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도서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신문 등 언론매체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우표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인지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증지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복권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공중전화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담배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금용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보험용역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주택과 부수토지의 임대용역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공동주택 어린이집의 임대용역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토지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인적용역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문화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예술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체육분야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도서관 등의 입장용역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종교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자선 등의 공익단체의 공급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국가조직의 공급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국가조직의 공익단체에 무상공급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T="43252" marB="43252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도서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꽃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소금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쌀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김치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꿀</a:t>
                      </a:r>
                    </a:p>
                  </a:txBody>
                  <a:tcPr marL="108000" marT="43252" marB="43252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7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영세</a:t>
                      </a:r>
                    </a:p>
                  </a:txBody>
                  <a:tcPr marT="43252" marB="4325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일정한 재화 또는 용역의 공급에 대해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(0)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의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세율을 적용하는 제도</a:t>
                      </a:r>
                    </a:p>
                  </a:txBody>
                  <a:tcPr marL="108000" marT="43252" marB="43252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수출하는 재화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국외에서 제공하는 용역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선박 또는 항공기의 외국항행 용역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기타 법에서 정하는 외화 획득 재화 또는 용역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국방부 납품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장애인보조장비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T="43252" marB="43252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수출품</a:t>
                      </a:r>
                      <a:r>
                        <a:rPr lang="ko-KR" altLang="en-US" sz="11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목</a:t>
                      </a:r>
                      <a:endParaRPr lang="en-US" altLang="ko-KR" sz="1100" b="0" baseline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T="43252" marB="43252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565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AA2E1-D269-E651-BCF3-15C812345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1D8B43D-D88A-1C16-EF05-F364F7E7D7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E6206798-EC1C-693D-5856-68B8CA769E35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E4EEDF6-87A1-723E-99D7-EFEC0CC5D86E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90C938D7-ECAD-4B40-C3BF-43B79DF0DAC1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3446286"/>
              <a:chOff x="1714299" y="2827000"/>
              <a:chExt cx="3792992" cy="264021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F355713-4C20-32DC-52B7-03DE24B545D8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03.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BA08395-E031-9891-ECE3-2A8E97EAC852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12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 err="1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배송증빙</a:t>
                </a:r>
                <a:endParaRPr lang="ko-KR" altLang="en-US" sz="5000" dirty="0">
                  <a:solidFill>
                    <a:srgbClr val="FDEAEC"/>
                  </a:solidFill>
                  <a:latin typeface="에스코어 드림 9 Black" panose="020B0A03030302020204" pitchFamily="34" charset="-127"/>
                  <a:ea typeface="에스코어 드림 9 Black" panose="020B0A03030302020204" pitchFamily="34" charset="-127"/>
                </a:endParaRPr>
              </a:p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모니터링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EC5F1226-5840-BEF7-852E-B96A0D4D8985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EEF3880E-A6B2-88D1-4CF4-0DDCA36C96CC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55B8CA3-73BA-1378-042E-BC7BF932EEF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0D06E13-5E45-D297-1FDA-C6A16B4CD10A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F9029E1-323A-B0AF-22D9-DB3FF9E7940B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CA8B7EC-2C7D-DF09-A6A1-32AD672BCCA9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0848678-1B1D-E83E-CBAD-21686E677A64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99D4FE6-7AE3-3924-95DA-8C834E45D51F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B65710B1-F890-2593-90E0-2FAA0C23526A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391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80DDF08-1101-5987-76D2-8C9DCE53E0BC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1FE9E7D8-F165-4B5F-5FDD-1130FC017461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 err="1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배송증빙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 적격여부 검증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E5EF95E5-93BA-0D0F-338E-C65A1C13A790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8A6F4F2C-6E8C-3696-6B7D-88225BC0E17F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CB44BF91-A085-8064-F295-DC0A524206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1A13943D-DEB9-A318-2242-9F92FA8B0954}"/>
              </a:ext>
            </a:extLst>
          </p:cNvPr>
          <p:cNvSpPr/>
          <p:nvPr/>
        </p:nvSpPr>
        <p:spPr>
          <a:xfrm>
            <a:off x="814115" y="1753554"/>
            <a:ext cx="12486816" cy="96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목적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정기지급일 內 </a:t>
            </a: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거래실재성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미확보 주문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배송증빙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부적격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건에 대해 대금지급을 보류하고자 함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S-MRO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메뉴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발주관리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&gt;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배송관리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&gt; </a:t>
            </a: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배송증빙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승인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반려</a:t>
            </a:r>
          </a:p>
        </p:txBody>
      </p:sp>
    </p:spTree>
    <p:extLst>
      <p:ext uri="{BB962C8B-B14F-4D97-AF65-F5344CB8AC3E}">
        <p14:creationId xmlns:p14="http://schemas.microsoft.com/office/powerpoint/2010/main" val="1348246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29DF5-BD89-15F5-EFEC-0E1F41D46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73D3AB70-3D92-8755-DF20-92750D24AEB5}"/>
              </a:ext>
            </a:extLst>
          </p:cNvPr>
          <p:cNvSpPr/>
          <p:nvPr/>
        </p:nvSpPr>
        <p:spPr>
          <a:xfrm>
            <a:off x="792343" y="5917094"/>
            <a:ext cx="5697219" cy="964137"/>
          </a:xfrm>
          <a:prstGeom prst="roundRect">
            <a:avLst/>
          </a:prstGeom>
          <a:solidFill>
            <a:srgbClr val="E2E2E2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BA8C1B8-78B5-56B0-C4A4-22ACE2997235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A1F8665-B265-40BC-6884-8A5C5DF1DCD6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 err="1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배송증빙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 검증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Process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EA686F47-EEAA-4B7B-1AD3-7CE9AC6216BC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40421385-89B7-8D03-EA41-785AE051419D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D91F253E-98BA-42D7-3C3A-9219B95E21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E0F03A05-C4EB-C3C4-66A3-7747FD79E22C}"/>
              </a:ext>
            </a:extLst>
          </p:cNvPr>
          <p:cNvGrpSpPr/>
          <p:nvPr/>
        </p:nvGrpSpPr>
        <p:grpSpPr>
          <a:xfrm>
            <a:off x="873899" y="2126880"/>
            <a:ext cx="11471762" cy="4710547"/>
            <a:chOff x="391819" y="3007022"/>
            <a:chExt cx="9826462" cy="419323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1C3D54-612C-A8AB-F7F7-5CB4D93A0C5B}"/>
                </a:ext>
              </a:extLst>
            </p:cNvPr>
            <p:cNvSpPr txBox="1"/>
            <p:nvPr/>
          </p:nvSpPr>
          <p:spPr>
            <a:xfrm>
              <a:off x="7138657" y="5995547"/>
              <a:ext cx="2736008" cy="801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buFont typeface="Arial" panose="020B0604020202020204" pitchFamily="34" charset="0"/>
                <a:buChar char="•"/>
                <a:defRPr/>
              </a:pPr>
              <a:r>
                <a:rPr lang="ko-KR" altLang="en-US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대금지급 보류 이후 부적격 時</a:t>
              </a:r>
              <a:br>
                <a:rPr lang="en-US" altLang="ko-KR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en-US" altLang="ko-KR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- </a:t>
              </a:r>
              <a:r>
                <a:rPr lang="ko-KR" altLang="en-US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 계도</a:t>
              </a:r>
              <a:r>
                <a:rPr lang="en-US" altLang="ko-KR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재발방지서약서 수취 등</a:t>
              </a:r>
              <a:r>
                <a:rPr lang="en-US" altLang="ko-KR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  <a:p>
              <a:pPr latinLnBrk="0">
                <a:defRPr/>
              </a:pPr>
              <a:r>
                <a:rPr lang="en-US" altLang="ko-KR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- </a:t>
              </a:r>
              <a:r>
                <a:rPr lang="ko-KR" altLang="en-US" sz="1050" kern="0" dirty="0" err="1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배송증빙</a:t>
              </a:r>
              <a:r>
                <a:rPr lang="ko-KR" altLang="en-US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적격 증빙 확인</a:t>
              </a:r>
              <a:endParaRPr lang="en-US" altLang="ko-KR" sz="1050" kern="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latinLnBrk="0">
                <a:defRPr/>
              </a:pPr>
              <a:r>
                <a:rPr lang="en-US" altLang="ko-KR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- </a:t>
              </a:r>
              <a:r>
                <a:rPr lang="ko-KR" altLang="en-US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소명 불가 반품 진행 및 처리</a:t>
              </a:r>
              <a:endParaRPr lang="en-US" altLang="ko-KR" sz="1050" kern="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latinLnBrk="0">
                <a:defRPr/>
              </a:pPr>
              <a:r>
                <a:rPr lang="en-US" altLang="ko-KR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(</a:t>
              </a:r>
              <a:r>
                <a:rPr lang="ko-KR" altLang="en-US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반품 주문 생성</a:t>
              </a:r>
              <a:r>
                <a:rPr lang="en-US" altLang="ko-KR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배송완료</a:t>
              </a:r>
              <a:r>
                <a:rPr lang="en-US" altLang="ko-KR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</a:t>
              </a:r>
              <a:r>
                <a:rPr lang="en-US" altLang="ko-KR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매출정산</a:t>
              </a:r>
              <a:r>
                <a:rPr lang="en-US" altLang="ko-KR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10" name="Text Box 112">
              <a:extLst>
                <a:ext uri="{FF2B5EF4-FFF2-40B4-BE49-F238E27FC236}">
                  <a16:creationId xmlns:a16="http://schemas.microsoft.com/office/drawing/2014/main" id="{99BEFED5-1D8B-59AC-19AD-0D570549D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819" y="6398879"/>
              <a:ext cx="5639521" cy="80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1)  </a:t>
              </a:r>
              <a:r>
                <a:rPr kumimoji="1" lang="ko-KR" altLang="en-US" sz="1050" dirty="0" err="1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월정산</a:t>
              </a:r>
              <a:r>
                <a:rPr kumimoji="1" lang="en-US" altLang="ko-KR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kumimoji="1" lang="ko-KR" altLang="en-US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하반기 차수정산기준 </a:t>
              </a:r>
              <a:r>
                <a:rPr kumimoji="1" lang="en-US" altLang="ko-KR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10</a:t>
              </a:r>
              <a:r>
                <a:rPr kumimoji="1" lang="ko-KR" altLang="en-US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일까지</a:t>
              </a:r>
              <a:r>
                <a:rPr kumimoji="1" lang="en-US" altLang="ko-KR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kumimoji="1" lang="ko-KR" altLang="en-US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상반기 차수정산 기준 </a:t>
              </a:r>
              <a:r>
                <a:rPr kumimoji="1" lang="en-US" altLang="ko-KR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20</a:t>
              </a:r>
              <a:r>
                <a:rPr kumimoji="1" lang="ko-KR" altLang="en-US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일까지 운영담당자</a:t>
              </a:r>
              <a:r>
                <a:rPr kumimoji="1" lang="en-US" altLang="ko-KR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kumimoji="1" lang="ko-KR" altLang="en-US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검토 후</a:t>
              </a:r>
              <a:r>
                <a:rPr kumimoji="1" lang="en-US" altLang="ko-KR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</a:t>
              </a:r>
              <a:r>
                <a:rPr kumimoji="1" lang="ko-KR" altLang="en-US" sz="1050" dirty="0" err="1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본부별</a:t>
              </a:r>
              <a:r>
                <a:rPr kumimoji="1" lang="ko-KR" altLang="en-US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기획팀 담당자 일괄 보류 품의 진행 </a:t>
              </a:r>
              <a:r>
                <a:rPr kumimoji="1" lang="en-US" altLang="ko-KR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1" lang="ko-KR" altLang="en-US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구매담당자 추가 검토 과정 없음</a:t>
              </a:r>
              <a:r>
                <a:rPr kumimoji="1" lang="en-US" altLang="ko-KR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2)  </a:t>
              </a:r>
              <a:r>
                <a:rPr kumimoji="1" lang="ko-KR" altLang="en-US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정기지급일을 기준 </a:t>
              </a:r>
              <a:r>
                <a:rPr kumimoji="1" lang="en-US" altLang="ko-KR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D-2 </a:t>
              </a:r>
              <a:r>
                <a:rPr kumimoji="1" lang="ko-KR" altLang="en-US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오전까지 품의 결재 완료 必</a:t>
              </a:r>
              <a:endParaRPr kumimoji="1" lang="en-US" altLang="ko-KR" sz="105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</a:t>
              </a:r>
              <a:r>
                <a:rPr kumimoji="1" lang="ko-KR" altLang="en-US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정기지급일이 휴일인 경우 </a:t>
              </a:r>
              <a:r>
                <a:rPr kumimoji="1" lang="en-US" altLang="ko-KR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</a:t>
              </a:r>
              <a:r>
                <a:rPr kumimoji="1" lang="ko-KR" altLang="en-US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휴일 직전 영업일로부터 </a:t>
              </a:r>
              <a:r>
                <a:rPr kumimoji="1" lang="en-US" altLang="ko-KR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D-2 </a:t>
              </a:r>
              <a:r>
                <a:rPr kumimoji="1" lang="ko-KR" altLang="en-US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오전까지</a:t>
              </a:r>
              <a:endParaRPr kumimoji="1" lang="en-US" altLang="ko-KR" sz="105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</a:t>
              </a:r>
              <a:r>
                <a:rPr kumimoji="1" lang="ko-KR" altLang="en-US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정기지급일  </a:t>
              </a:r>
              <a:r>
                <a:rPr kumimoji="1" lang="en-US" altLang="ko-KR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D-2</a:t>
              </a:r>
              <a:r>
                <a:rPr kumimoji="1" lang="ko-KR" altLang="en-US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가 휴일인 경우 </a:t>
              </a:r>
              <a:r>
                <a:rPr kumimoji="1" lang="en-US" altLang="ko-KR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</a:t>
              </a:r>
              <a:r>
                <a:rPr kumimoji="1" lang="ko-KR" altLang="en-US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그 직전 영업일 오전까지</a:t>
              </a: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07FC6D3A-8C5A-EFF1-1F73-9EDE09E9AE5E}"/>
                </a:ext>
              </a:extLst>
            </p:cNvPr>
            <p:cNvCxnSpPr/>
            <p:nvPr/>
          </p:nvCxnSpPr>
          <p:spPr>
            <a:xfrm>
              <a:off x="2437170" y="3554212"/>
              <a:ext cx="7585141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3FD7FF17-C327-F407-9DBE-074C7F693FA5}"/>
                </a:ext>
              </a:extLst>
            </p:cNvPr>
            <p:cNvSpPr/>
            <p:nvPr/>
          </p:nvSpPr>
          <p:spPr bwMode="auto">
            <a:xfrm>
              <a:off x="2458251" y="3522124"/>
              <a:ext cx="70829" cy="6417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38100" algn="ctr">
              <a:solidFill>
                <a:sysClr val="window" lastClr="FFFFFF">
                  <a:lumMod val="50000"/>
                </a:sysClr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006699">
                  <a:alpha val="0"/>
                </a:srgbClr>
              </a:outerShdw>
            </a:effectLst>
          </p:spPr>
          <p:txBody>
            <a:bodyPr wrap="none" lIns="46800" tIns="46800" rIns="46800" bIns="46800" rtlCol="0" anchor="ctr"/>
            <a:lstStyle/>
            <a:p>
              <a:pPr marL="92075" indent="-92075" algn="ctr" eaLnBrk="0" latinLnBrk="0" hangingPunct="0">
                <a:lnSpc>
                  <a:spcPct val="90000"/>
                </a:lnSpc>
                <a:defRPr/>
              </a:pPr>
              <a:endParaRPr lang="ko-KR" altLang="en-US" sz="2800" kern="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013343-3481-11F1-48B8-1A7E718A3B5A}"/>
                </a:ext>
              </a:extLst>
            </p:cNvPr>
            <p:cNvSpPr txBox="1"/>
            <p:nvPr/>
          </p:nvSpPr>
          <p:spPr>
            <a:xfrm>
              <a:off x="2250787" y="3158065"/>
              <a:ext cx="482236" cy="24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r>
                <a:rPr lang="ko-KR" altLang="en-US" sz="12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</a:t>
              </a: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87ED928A-27CC-3299-8349-41C46F815D46}"/>
                </a:ext>
              </a:extLst>
            </p:cNvPr>
            <p:cNvSpPr/>
            <p:nvPr/>
          </p:nvSpPr>
          <p:spPr bwMode="auto">
            <a:xfrm>
              <a:off x="4568733" y="3526853"/>
              <a:ext cx="70829" cy="6417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38100" algn="ctr">
              <a:solidFill>
                <a:sysClr val="window" lastClr="FFFFFF">
                  <a:lumMod val="50000"/>
                </a:sysClr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006699">
                  <a:alpha val="0"/>
                </a:srgbClr>
              </a:outerShdw>
            </a:effectLst>
          </p:spPr>
          <p:txBody>
            <a:bodyPr wrap="none" lIns="46800" tIns="46800" rIns="46800" bIns="46800" rtlCol="0" anchor="ctr"/>
            <a:lstStyle/>
            <a:p>
              <a:pPr marL="92075" indent="-92075" algn="ctr" eaLnBrk="0" latinLnBrk="0" hangingPunct="0">
                <a:lnSpc>
                  <a:spcPct val="90000"/>
                </a:lnSpc>
                <a:defRPr/>
              </a:pPr>
              <a:endParaRPr lang="ko-KR" altLang="en-US" sz="2800" kern="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77565327-3260-1226-6B7B-19A7599F490A}"/>
                </a:ext>
              </a:extLst>
            </p:cNvPr>
            <p:cNvSpPr/>
            <p:nvPr/>
          </p:nvSpPr>
          <p:spPr bwMode="auto">
            <a:xfrm>
              <a:off x="7066650" y="3525498"/>
              <a:ext cx="64390" cy="6417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38100" algn="ctr">
              <a:solidFill>
                <a:sysClr val="window" lastClr="FFFFFF">
                  <a:lumMod val="50000"/>
                </a:sysClr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006699">
                  <a:alpha val="0"/>
                </a:srgbClr>
              </a:outerShdw>
            </a:effectLst>
          </p:spPr>
          <p:txBody>
            <a:bodyPr wrap="none" lIns="46800" tIns="46800" rIns="46800" bIns="46800" rtlCol="0" anchor="ctr"/>
            <a:lstStyle/>
            <a:p>
              <a:pPr marL="92075" indent="-92075" algn="ctr" eaLnBrk="0" latinLnBrk="0" hangingPunct="0">
                <a:lnSpc>
                  <a:spcPct val="90000"/>
                </a:lnSpc>
                <a:defRPr/>
              </a:pPr>
              <a:endParaRPr lang="ko-KR" altLang="en-US" sz="2800" kern="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B0CE03-069B-3891-B251-EF2748E9050E}"/>
                </a:ext>
              </a:extLst>
            </p:cNvPr>
            <p:cNvSpPr txBox="1"/>
            <p:nvPr/>
          </p:nvSpPr>
          <p:spPr>
            <a:xfrm>
              <a:off x="4186329" y="3048743"/>
              <a:ext cx="786980" cy="41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lang="ko-KR" altLang="en-US" sz="12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익월 </a:t>
              </a:r>
              <a:endParaRPr lang="en-US" altLang="ko-KR" sz="1200" kern="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latinLnBrk="0">
                <a:defRPr/>
              </a:pPr>
              <a:r>
                <a:rPr lang="en-US" altLang="ko-KR" sz="12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</a:t>
              </a:r>
              <a:r>
                <a:rPr lang="ko-KR" altLang="en-US" sz="12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</a:t>
              </a:r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F9FEA591-8DE9-C255-8EB0-A49F0B992094}"/>
                </a:ext>
              </a:extLst>
            </p:cNvPr>
            <p:cNvSpPr/>
            <p:nvPr/>
          </p:nvSpPr>
          <p:spPr bwMode="auto">
            <a:xfrm>
              <a:off x="702432" y="3821114"/>
              <a:ext cx="1662737" cy="536106"/>
            </a:xfrm>
            <a:prstGeom prst="ellipse">
              <a:avLst/>
            </a:prstGeom>
            <a:solidFill>
              <a:srgbClr val="A50034"/>
            </a:solidFill>
            <a:ln w="127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46800" tIns="46800" rIns="46800" bIns="46800" rtlCol="0" anchor="ctr"/>
            <a:lstStyle/>
            <a:p>
              <a:pPr marL="92075" indent="-92075" algn="ctr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r>
                <a:rPr kumimoji="1" lang="ko-KR" altLang="en-US" sz="1400" kern="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운영담당자</a:t>
              </a:r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900611CC-2C73-A6F7-08D0-AC71A7FDF0DB}"/>
                </a:ext>
              </a:extLst>
            </p:cNvPr>
            <p:cNvCxnSpPr/>
            <p:nvPr/>
          </p:nvCxnSpPr>
          <p:spPr>
            <a:xfrm>
              <a:off x="4144856" y="3444887"/>
              <a:ext cx="2763" cy="242292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AutoShape 8">
              <a:extLst>
                <a:ext uri="{FF2B5EF4-FFF2-40B4-BE49-F238E27FC236}">
                  <a16:creationId xmlns:a16="http://schemas.microsoft.com/office/drawing/2014/main" id="{359835B0-B8BC-902C-B185-263979D8B8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94437" y="3882666"/>
              <a:ext cx="3873800" cy="425749"/>
            </a:xfrm>
            <a:prstGeom prst="rightArrow">
              <a:avLst>
                <a:gd name="adj1" fmla="val 100000"/>
                <a:gd name="adj2" fmla="val 25582"/>
              </a:avLst>
            </a:prstGeom>
            <a:solidFill>
              <a:srgbClr val="FDEAEC"/>
            </a:solidFill>
            <a:ln w="12700" algn="ctr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wrap="none" lIns="46800" tIns="46800" rIns="46800" bIns="46800" anchor="ctr"/>
            <a:lstStyle/>
            <a:p>
              <a:pPr marL="92075" indent="-92075" algn="ctr" eaLnBrk="0" latinLnBrk="0" hangingPunct="0">
                <a:spcBef>
                  <a:spcPct val="20000"/>
                </a:spcBef>
                <a:defRPr/>
              </a:pPr>
              <a:r>
                <a:rPr lang="ko-KR" altLang="en-US" sz="1400" kern="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위탁재고 주문대상 적격여부 모니터링 및 보류대상 확정</a:t>
              </a: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82CEF3EA-194F-3B29-C1D2-59B38B6161A6}"/>
                </a:ext>
              </a:extLst>
            </p:cNvPr>
            <p:cNvSpPr/>
            <p:nvPr/>
          </p:nvSpPr>
          <p:spPr bwMode="auto">
            <a:xfrm>
              <a:off x="702432" y="4739555"/>
              <a:ext cx="1662737" cy="536106"/>
            </a:xfrm>
            <a:prstGeom prst="ellipse">
              <a:avLst/>
            </a:prstGeom>
            <a:solidFill>
              <a:srgbClr val="A50034"/>
            </a:solidFill>
            <a:ln w="127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46800" tIns="46800" rIns="46800" bIns="46800" rtlCol="0" anchor="ctr"/>
            <a:lstStyle/>
            <a:p>
              <a:pPr marL="92075" indent="-92075" algn="ctr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r>
                <a:rPr kumimoji="1" lang="ko-KR" altLang="en-US" sz="1400" kern="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본부별</a:t>
              </a:r>
              <a:r>
                <a:rPr kumimoji="1" lang="ko-KR" altLang="en-US" sz="1400" kern="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기획팀담당자</a:t>
              </a:r>
              <a:endParaRPr kumimoji="1" lang="en-US" altLang="ko-KR" sz="1400" kern="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148B93CF-E473-17C3-EE24-5549F52566A1}"/>
                </a:ext>
              </a:extLst>
            </p:cNvPr>
            <p:cNvSpPr/>
            <p:nvPr/>
          </p:nvSpPr>
          <p:spPr bwMode="auto">
            <a:xfrm>
              <a:off x="6340024" y="3531438"/>
              <a:ext cx="64390" cy="6417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38100" algn="ctr">
              <a:solidFill>
                <a:sysClr val="window" lastClr="FFFFFF">
                  <a:lumMod val="50000"/>
                </a:sysClr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006699">
                  <a:alpha val="0"/>
                </a:srgbClr>
              </a:outerShdw>
            </a:effectLst>
          </p:spPr>
          <p:txBody>
            <a:bodyPr wrap="none" lIns="46800" tIns="46800" rIns="46800" bIns="46800" rtlCol="0" anchor="ctr"/>
            <a:lstStyle/>
            <a:p>
              <a:pPr marL="92075" indent="-92075" algn="ctr" eaLnBrk="0" latinLnBrk="0" hangingPunct="0">
                <a:lnSpc>
                  <a:spcPct val="90000"/>
                </a:lnSpc>
                <a:defRPr/>
              </a:pPr>
              <a:endParaRPr lang="ko-KR" altLang="en-US" sz="2800" kern="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B65804-0A8D-7724-B249-585C00A446BD}"/>
                </a:ext>
              </a:extLst>
            </p:cNvPr>
            <p:cNvSpPr txBox="1"/>
            <p:nvPr/>
          </p:nvSpPr>
          <p:spPr>
            <a:xfrm>
              <a:off x="6081138" y="3048743"/>
              <a:ext cx="607039" cy="41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lang="ko-KR" altLang="en-US" sz="12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익월 </a:t>
              </a:r>
              <a:endParaRPr lang="en-US" altLang="ko-KR" sz="1200" kern="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latinLnBrk="0">
                <a:defRPr/>
              </a:pPr>
              <a:r>
                <a:rPr lang="en-US" altLang="ko-KR" sz="12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10</a:t>
              </a:r>
              <a:r>
                <a:rPr lang="ko-KR" altLang="en-US" sz="12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</a:t>
              </a:r>
            </a:p>
          </p:txBody>
        </p: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EB0A02F3-3923-56E7-5898-67A88995A3A5}"/>
                </a:ext>
              </a:extLst>
            </p:cNvPr>
            <p:cNvCxnSpPr/>
            <p:nvPr/>
          </p:nvCxnSpPr>
          <p:spPr>
            <a:xfrm>
              <a:off x="6368237" y="3582478"/>
              <a:ext cx="0" cy="216000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utoShape 8">
              <a:extLst>
                <a:ext uri="{FF2B5EF4-FFF2-40B4-BE49-F238E27FC236}">
                  <a16:creationId xmlns:a16="http://schemas.microsoft.com/office/drawing/2014/main" id="{2D141B68-7D62-BF67-F639-CC85FAFC42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84336" y="4771640"/>
              <a:ext cx="698412" cy="425749"/>
            </a:xfrm>
            <a:prstGeom prst="rightArrow">
              <a:avLst>
                <a:gd name="adj1" fmla="val 100000"/>
                <a:gd name="adj2" fmla="val 25582"/>
              </a:avLst>
            </a:prstGeom>
            <a:solidFill>
              <a:srgbClr val="FDEAEC"/>
            </a:solidFill>
            <a:ln w="12700" algn="ctr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wrap="none" lIns="46800" tIns="46800" rIns="46800" bIns="46800" anchor="ctr"/>
            <a:lstStyle/>
            <a:p>
              <a:pPr marL="92075" indent="-92075" algn="ctr" eaLnBrk="0" latinLnBrk="0" hangingPunct="0">
                <a:lnSpc>
                  <a:spcPts val="1100"/>
                </a:lnSpc>
                <a:spcBef>
                  <a:spcPct val="20000"/>
                </a:spcBef>
                <a:defRPr/>
              </a:pPr>
              <a:r>
                <a:rPr lang="ko-KR" altLang="en-US" sz="1100" kern="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지급보류 </a:t>
              </a:r>
              <a:endParaRPr lang="en-US" altLang="ko-KR" sz="1100" kern="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92075" indent="-92075" algn="ctr" eaLnBrk="0" latinLnBrk="0" hangingPunct="0">
                <a:lnSpc>
                  <a:spcPts val="1100"/>
                </a:lnSpc>
                <a:spcBef>
                  <a:spcPct val="20000"/>
                </a:spcBef>
                <a:defRPr/>
              </a:pPr>
              <a:r>
                <a:rPr lang="ko-KR" altLang="en-US" sz="1100" kern="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품의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66001C8-2280-D852-EAB6-F32A16A9F83E}"/>
                </a:ext>
              </a:extLst>
            </p:cNvPr>
            <p:cNvSpPr txBox="1"/>
            <p:nvPr/>
          </p:nvSpPr>
          <p:spPr>
            <a:xfrm>
              <a:off x="6598041" y="3048743"/>
              <a:ext cx="972665" cy="41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lang="ko-KR" altLang="en-US" sz="12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익월 </a:t>
              </a:r>
              <a:endParaRPr lang="en-US" altLang="ko-KR" sz="1200" kern="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latinLnBrk="0">
                <a:defRPr/>
              </a:pPr>
              <a:r>
                <a:rPr lang="en-US" altLang="ko-KR" sz="12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11</a:t>
              </a:r>
              <a:r>
                <a:rPr lang="ko-KR" altLang="en-US" sz="12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 오전</a:t>
              </a:r>
            </a:p>
          </p:txBody>
        </p:sp>
        <p:sp>
          <p:nvSpPr>
            <p:cNvPr id="27" name="AutoShape 8">
              <a:extLst>
                <a:ext uri="{FF2B5EF4-FFF2-40B4-BE49-F238E27FC236}">
                  <a16:creationId xmlns:a16="http://schemas.microsoft.com/office/drawing/2014/main" id="{CCF664EA-B561-B0E7-28D8-9D8CBA41D9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98845" y="5486832"/>
              <a:ext cx="1299951" cy="425749"/>
            </a:xfrm>
            <a:prstGeom prst="rightArrow">
              <a:avLst>
                <a:gd name="adj1" fmla="val 100000"/>
                <a:gd name="adj2" fmla="val 25582"/>
              </a:avLst>
            </a:prstGeom>
            <a:solidFill>
              <a:srgbClr val="FDEAEC"/>
            </a:solidFill>
            <a:ln w="12700" algn="ctr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wrap="none" lIns="46800" tIns="46800" rIns="46800" bIns="46800" anchor="ctr"/>
            <a:lstStyle/>
            <a:p>
              <a:pPr marL="92075" indent="-92075" algn="ctr" eaLnBrk="0" latinLnBrk="0" hangingPunct="0">
                <a:spcBef>
                  <a:spcPct val="20000"/>
                </a:spcBef>
                <a:defRPr/>
              </a:pPr>
              <a:r>
                <a:rPr lang="ko-KR" altLang="en-US" sz="1400" kern="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적격 증빙 확인</a:t>
              </a:r>
              <a:r>
                <a:rPr lang="en-US" altLang="ko-KR" sz="1400" kern="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</a:t>
              </a:r>
            </a:p>
            <a:p>
              <a:pPr marL="92075" indent="-92075" algn="ctr" eaLnBrk="0" latinLnBrk="0" hangingPunct="0">
                <a:spcBef>
                  <a:spcPct val="20000"/>
                </a:spcBef>
                <a:defRPr/>
              </a:pPr>
              <a:r>
                <a:rPr lang="ko-KR" altLang="en-US" sz="1400" kern="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반품 주문 생성</a:t>
              </a:r>
            </a:p>
          </p:txBody>
        </p: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9E144E4A-0760-7C53-F945-76DDF8F1DC84}"/>
                </a:ext>
              </a:extLst>
            </p:cNvPr>
            <p:cNvCxnSpPr/>
            <p:nvPr/>
          </p:nvCxnSpPr>
          <p:spPr>
            <a:xfrm>
              <a:off x="7098845" y="3589671"/>
              <a:ext cx="0" cy="216000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A7C38A-EEA1-D06B-6662-C8E68DAA98A1}"/>
                </a:ext>
              </a:extLst>
            </p:cNvPr>
            <p:cNvSpPr txBox="1"/>
            <p:nvPr/>
          </p:nvSpPr>
          <p:spPr>
            <a:xfrm>
              <a:off x="2491905" y="4376435"/>
              <a:ext cx="3245509" cy="369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buFont typeface="Arial" panose="020B0604020202020204" pitchFamily="34" charset="0"/>
                <a:buChar char="•"/>
                <a:defRPr/>
              </a:pPr>
              <a:r>
                <a:rPr lang="ko-KR" altLang="en-US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배송증빙 적격여부 검토 </a:t>
              </a:r>
              <a:r>
                <a:rPr lang="en-US" altLang="ko-KR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 </a:t>
              </a:r>
              <a:r>
                <a:rPr lang="ko-KR" altLang="en-US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자동 </a:t>
              </a:r>
              <a:r>
                <a:rPr lang="en-US" altLang="ko-KR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SMS </a:t>
              </a:r>
              <a:r>
                <a:rPr lang="ko-KR" altLang="en-US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발송</a:t>
              </a:r>
              <a:endParaRPr lang="en-US" altLang="ko-KR" sz="1050" kern="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latinLnBrk="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05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운영기획담당에서 각 본부 기획팀 담당자에게 대상 전달</a:t>
              </a:r>
              <a:endParaRPr lang="en-US" altLang="ko-KR" sz="1050" kern="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96E2098-D69B-607D-60F5-CAA46584A9AA}"/>
                </a:ext>
              </a:extLst>
            </p:cNvPr>
            <p:cNvSpPr/>
            <p:nvPr/>
          </p:nvSpPr>
          <p:spPr bwMode="auto">
            <a:xfrm>
              <a:off x="4110835" y="3521406"/>
              <a:ext cx="70829" cy="6417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38100" algn="ctr">
              <a:solidFill>
                <a:sysClr val="window" lastClr="FFFFFF">
                  <a:lumMod val="50000"/>
                </a:sysClr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006699">
                  <a:alpha val="0"/>
                </a:srgbClr>
              </a:outerShdw>
            </a:effectLst>
          </p:spPr>
          <p:txBody>
            <a:bodyPr wrap="none" lIns="46800" tIns="46800" rIns="46800" bIns="46800" rtlCol="0" anchor="ctr"/>
            <a:lstStyle/>
            <a:p>
              <a:pPr marL="92075" indent="-92075" algn="ctr" eaLnBrk="0" latinLnBrk="0" hangingPunct="0">
                <a:lnSpc>
                  <a:spcPct val="90000"/>
                </a:lnSpc>
                <a:defRPr/>
              </a:pPr>
              <a:endParaRPr lang="ko-KR" altLang="en-US" sz="2800" kern="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1432A6-C0A8-55A1-B440-F93BA954A8DB}"/>
                </a:ext>
              </a:extLst>
            </p:cNvPr>
            <p:cNvSpPr txBox="1"/>
            <p:nvPr/>
          </p:nvSpPr>
          <p:spPr>
            <a:xfrm>
              <a:off x="3857085" y="3158065"/>
              <a:ext cx="578177" cy="24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lang="ko-KR" altLang="en-US" sz="12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말일</a:t>
              </a:r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DACC486F-07E4-D3EB-B5B6-2D7F8EC85F4F}"/>
                </a:ext>
              </a:extLst>
            </p:cNvPr>
            <p:cNvSpPr/>
            <p:nvPr/>
          </p:nvSpPr>
          <p:spPr bwMode="auto">
            <a:xfrm>
              <a:off x="7856141" y="3530040"/>
              <a:ext cx="64390" cy="6417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38100" algn="ctr">
              <a:solidFill>
                <a:sysClr val="window" lastClr="FFFFFF">
                  <a:lumMod val="50000"/>
                </a:sysClr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006699">
                  <a:alpha val="0"/>
                </a:srgbClr>
              </a:outerShdw>
            </a:effectLst>
          </p:spPr>
          <p:txBody>
            <a:bodyPr wrap="none" lIns="46800" tIns="46800" rIns="46800" bIns="46800" rtlCol="0" anchor="ctr"/>
            <a:lstStyle/>
            <a:p>
              <a:pPr marL="92075" indent="-92075" algn="ctr" eaLnBrk="0" latinLnBrk="0" hangingPunct="0">
                <a:lnSpc>
                  <a:spcPct val="90000"/>
                </a:lnSpc>
                <a:defRPr/>
              </a:pPr>
              <a:endParaRPr lang="ko-KR" altLang="en-US" sz="2800" kern="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594969C-DBEC-758D-B689-6AE49F2186BC}"/>
                </a:ext>
              </a:extLst>
            </p:cNvPr>
            <p:cNvSpPr txBox="1"/>
            <p:nvPr/>
          </p:nvSpPr>
          <p:spPr>
            <a:xfrm>
              <a:off x="7426131" y="3048743"/>
              <a:ext cx="972665" cy="41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lang="ko-KR" altLang="en-US" sz="12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익월 </a:t>
              </a:r>
              <a:r>
                <a:rPr lang="en-US" altLang="ko-KR" sz="12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13</a:t>
              </a:r>
              <a:r>
                <a:rPr lang="ko-KR" altLang="en-US" sz="12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</a:t>
              </a:r>
              <a:endParaRPr lang="en-US" altLang="ko-KR" sz="1200" kern="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latinLnBrk="0">
                <a:defRPr/>
              </a:pPr>
              <a:r>
                <a:rPr lang="ko-KR" altLang="en-US" sz="12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정기지급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CAFC976-F1C9-DE08-8FDD-02B5E1C70E2D}"/>
                </a:ext>
              </a:extLst>
            </p:cNvPr>
            <p:cNvSpPr txBox="1"/>
            <p:nvPr/>
          </p:nvSpPr>
          <p:spPr>
            <a:xfrm>
              <a:off x="9245616" y="3014269"/>
              <a:ext cx="972665" cy="41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lang="ko-KR" altLang="en-US" sz="12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익익월 </a:t>
              </a:r>
              <a:r>
                <a:rPr lang="en-US" altLang="ko-KR" sz="12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11</a:t>
              </a:r>
              <a:r>
                <a:rPr lang="ko-KR" altLang="en-US" sz="12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 오전</a:t>
              </a:r>
              <a:endParaRPr lang="en-US" altLang="ko-KR" sz="1200" kern="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8F776BC8-F055-336A-7633-10B755B91B25}"/>
                </a:ext>
              </a:extLst>
            </p:cNvPr>
            <p:cNvSpPr/>
            <p:nvPr/>
          </p:nvSpPr>
          <p:spPr bwMode="auto">
            <a:xfrm>
              <a:off x="9698750" y="3525498"/>
              <a:ext cx="64390" cy="6417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38100" algn="ctr">
              <a:solidFill>
                <a:sysClr val="window" lastClr="FFFFFF">
                  <a:lumMod val="50000"/>
                </a:sysClr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006699">
                  <a:alpha val="0"/>
                </a:srgbClr>
              </a:outerShdw>
            </a:effectLst>
          </p:spPr>
          <p:txBody>
            <a:bodyPr wrap="none" lIns="46800" tIns="46800" rIns="46800" bIns="46800" rtlCol="0" anchor="ctr"/>
            <a:lstStyle/>
            <a:p>
              <a:pPr marL="92075" indent="-92075" algn="ctr" eaLnBrk="0" latinLnBrk="0" hangingPunct="0">
                <a:lnSpc>
                  <a:spcPct val="90000"/>
                </a:lnSpc>
                <a:defRPr/>
              </a:pPr>
              <a:endParaRPr lang="ko-KR" altLang="en-US" sz="2800" kern="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6" name="AutoShape 8">
              <a:extLst>
                <a:ext uri="{FF2B5EF4-FFF2-40B4-BE49-F238E27FC236}">
                  <a16:creationId xmlns:a16="http://schemas.microsoft.com/office/drawing/2014/main" id="{D0D472F7-91E1-2577-0689-4C431E21B1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398797" y="5491764"/>
              <a:ext cx="1332150" cy="425749"/>
            </a:xfrm>
            <a:prstGeom prst="rightArrow">
              <a:avLst>
                <a:gd name="adj1" fmla="val 100000"/>
                <a:gd name="adj2" fmla="val 25582"/>
              </a:avLst>
            </a:prstGeom>
            <a:solidFill>
              <a:srgbClr val="FDEAEC"/>
            </a:solidFill>
            <a:ln w="12700" algn="ctr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wrap="none" lIns="46800" tIns="46800" rIns="46800" bIns="46800" anchor="ctr"/>
            <a:lstStyle/>
            <a:p>
              <a:pPr marL="92075" indent="-92075" algn="ctr" eaLnBrk="0" latinLnBrk="0" hangingPunct="0">
                <a:lnSpc>
                  <a:spcPts val="1100"/>
                </a:lnSpc>
                <a:spcBef>
                  <a:spcPct val="20000"/>
                </a:spcBef>
                <a:defRPr/>
              </a:pPr>
              <a:r>
                <a:rPr lang="ko-KR" altLang="en-US" sz="1400" kern="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지급보류 </a:t>
              </a:r>
              <a:endParaRPr lang="en-US" altLang="ko-KR" sz="1400" kern="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92075" indent="-92075" algn="ctr" eaLnBrk="0" latinLnBrk="0" hangingPunct="0">
                <a:lnSpc>
                  <a:spcPts val="1100"/>
                </a:lnSpc>
                <a:spcBef>
                  <a:spcPct val="20000"/>
                </a:spcBef>
                <a:defRPr/>
              </a:pPr>
              <a:r>
                <a:rPr lang="ko-KR" altLang="en-US" sz="1400" kern="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해제품의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7A33519-2FAE-2311-AB5E-B5763815721E}"/>
                </a:ext>
              </a:extLst>
            </p:cNvPr>
            <p:cNvSpPr txBox="1"/>
            <p:nvPr/>
          </p:nvSpPr>
          <p:spPr>
            <a:xfrm>
              <a:off x="6833528" y="4760807"/>
              <a:ext cx="249220" cy="2191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1)</a:t>
              </a:r>
              <a:endParaRPr lang="ko-KR" altLang="en-US" sz="1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54E0043-FFEF-77B4-7B1D-F057F541C138}"/>
                </a:ext>
              </a:extLst>
            </p:cNvPr>
            <p:cNvSpPr txBox="1"/>
            <p:nvPr/>
          </p:nvSpPr>
          <p:spPr>
            <a:xfrm>
              <a:off x="9182294" y="5460594"/>
              <a:ext cx="249220" cy="2191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2)</a:t>
              </a:r>
              <a:endParaRPr lang="ko-KR" altLang="en-US" sz="1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697A9844-9768-DE63-2ABD-32FF841EFF89}"/>
                </a:ext>
              </a:extLst>
            </p:cNvPr>
            <p:cNvCxnSpPr/>
            <p:nvPr/>
          </p:nvCxnSpPr>
          <p:spPr>
            <a:xfrm>
              <a:off x="9730945" y="3597718"/>
              <a:ext cx="0" cy="216000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AF566A-C95D-772B-316F-AA0E5C71069C}"/>
                </a:ext>
              </a:extLst>
            </p:cNvPr>
            <p:cNvSpPr txBox="1"/>
            <p:nvPr/>
          </p:nvSpPr>
          <p:spPr>
            <a:xfrm>
              <a:off x="6448626" y="3048076"/>
              <a:ext cx="249220" cy="2191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1)</a:t>
              </a:r>
              <a:endParaRPr lang="ko-KR" altLang="en-US" sz="1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DAD4241C-F4B8-5B1B-29E5-924F7A518BB9}"/>
                </a:ext>
              </a:extLst>
            </p:cNvPr>
            <p:cNvSpPr/>
            <p:nvPr/>
          </p:nvSpPr>
          <p:spPr bwMode="auto">
            <a:xfrm>
              <a:off x="702432" y="5547299"/>
              <a:ext cx="1662737" cy="536106"/>
            </a:xfrm>
            <a:prstGeom prst="ellipse">
              <a:avLst/>
            </a:prstGeom>
            <a:solidFill>
              <a:srgbClr val="A50034"/>
            </a:solidFill>
            <a:ln w="127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46800" tIns="46800" rIns="46800" bIns="46800" rtlCol="0" anchor="ctr"/>
            <a:lstStyle/>
            <a:p>
              <a:pPr marL="92075" indent="-92075" algn="ctr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r>
                <a:rPr kumimoji="1" lang="ko-KR" altLang="en-US" sz="1400" kern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 구매담당자</a:t>
              </a:r>
              <a:endParaRPr kumimoji="1" lang="en-US" altLang="ko-KR" sz="1400" kern="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E3454A3-0E09-D9D1-5A2F-1F2F9284CBD3}"/>
                </a:ext>
              </a:extLst>
            </p:cNvPr>
            <p:cNvSpPr txBox="1"/>
            <p:nvPr/>
          </p:nvSpPr>
          <p:spPr>
            <a:xfrm>
              <a:off x="8646829" y="3007022"/>
              <a:ext cx="700861" cy="41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lang="ko-KR" altLang="en-US" sz="12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익월 </a:t>
              </a:r>
              <a:r>
                <a:rPr lang="en-US" altLang="ko-KR" sz="12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21</a:t>
              </a:r>
              <a:r>
                <a:rPr lang="ko-KR" altLang="en-US" sz="12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</a:t>
              </a:r>
              <a:endParaRPr lang="en-US" altLang="ko-KR" sz="1200" kern="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latinLnBrk="0">
                <a:defRPr/>
              </a:pPr>
              <a:r>
                <a:rPr lang="ko-KR" altLang="en-US" sz="12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오전</a:t>
              </a:r>
              <a:endParaRPr lang="en-US" altLang="ko-KR" sz="1200" kern="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9C94FEE5-87A7-2F1C-A86F-31417E3249AF}"/>
                </a:ext>
              </a:extLst>
            </p:cNvPr>
            <p:cNvSpPr/>
            <p:nvPr/>
          </p:nvSpPr>
          <p:spPr bwMode="auto">
            <a:xfrm>
              <a:off x="9026655" y="3530040"/>
              <a:ext cx="64390" cy="6417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38100" algn="ctr">
              <a:solidFill>
                <a:sysClr val="window" lastClr="FFFFFF">
                  <a:lumMod val="50000"/>
                </a:sysClr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006699">
                  <a:alpha val="0"/>
                </a:srgbClr>
              </a:outerShdw>
            </a:effectLst>
          </p:spPr>
          <p:txBody>
            <a:bodyPr wrap="none" lIns="46800" tIns="46800" rIns="46800" bIns="46800" rtlCol="0" anchor="ctr"/>
            <a:lstStyle/>
            <a:p>
              <a:pPr marL="92075" indent="-92075" algn="ctr" eaLnBrk="0" latinLnBrk="0" hangingPunct="0">
                <a:lnSpc>
                  <a:spcPct val="90000"/>
                </a:lnSpc>
                <a:defRPr/>
              </a:pPr>
              <a:endParaRPr lang="ko-KR" altLang="en-US" sz="2800" kern="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F835AA1-A43E-8C80-999D-AF384E81E93F}"/>
                </a:ext>
              </a:extLst>
            </p:cNvPr>
            <p:cNvSpPr txBox="1"/>
            <p:nvPr/>
          </p:nvSpPr>
          <p:spPr>
            <a:xfrm>
              <a:off x="8541960" y="3329509"/>
              <a:ext cx="972665" cy="219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lang="en-US" altLang="ko-KR" sz="1000" kern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(23</a:t>
              </a:r>
              <a:r>
                <a:rPr lang="ko-KR" altLang="en-US" sz="1000" kern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 지급</a:t>
              </a:r>
              <a:r>
                <a:rPr lang="en-US" altLang="ko-KR" sz="1000" kern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en-US" altLang="ko-KR" sz="1000" kern="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CCCF7E3-0A14-05EE-E19A-511136D8F620}"/>
                </a:ext>
              </a:extLst>
            </p:cNvPr>
            <p:cNvSpPr txBox="1"/>
            <p:nvPr/>
          </p:nvSpPr>
          <p:spPr>
            <a:xfrm>
              <a:off x="9242821" y="3329509"/>
              <a:ext cx="972665" cy="219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lang="en-US" altLang="ko-KR" sz="1000" kern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(13</a:t>
              </a:r>
              <a:r>
                <a:rPr lang="ko-KR" altLang="en-US" sz="1000" kern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 지급</a:t>
              </a:r>
              <a:r>
                <a:rPr lang="en-US" altLang="ko-KR" sz="1000" kern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en-US" altLang="ko-KR" sz="1000" kern="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867761E3-540E-516A-3BEB-AB377F1EC943}"/>
                </a:ext>
              </a:extLst>
            </p:cNvPr>
            <p:cNvGrpSpPr/>
            <p:nvPr/>
          </p:nvGrpSpPr>
          <p:grpSpPr>
            <a:xfrm>
              <a:off x="8279599" y="3464723"/>
              <a:ext cx="236661" cy="237366"/>
              <a:chOff x="4595262" y="1966137"/>
              <a:chExt cx="219641" cy="273184"/>
            </a:xfrm>
          </p:grpSpPr>
          <p:cxnSp>
            <p:nvCxnSpPr>
              <p:cNvPr id="47" name="AutoShape 118">
                <a:extLst>
                  <a:ext uri="{FF2B5EF4-FFF2-40B4-BE49-F238E27FC236}">
                    <a16:creationId xmlns:a16="http://schemas.microsoft.com/office/drawing/2014/main" id="{381B53D3-C729-428E-25CB-D70A454B4F40}"/>
                  </a:ext>
                </a:extLst>
              </p:cNvPr>
              <p:cNvCxnSpPr>
                <a:cxnSpLocks noChangeShapeType="1"/>
              </p:cNvCxnSpPr>
              <p:nvPr/>
            </p:nvCxnSpPr>
            <p:spPr bwMode="gray">
              <a:xfrm rot="14413374">
                <a:off x="4540493" y="2020906"/>
                <a:ext cx="258763" cy="149225"/>
              </a:xfrm>
              <a:prstGeom prst="curvedConnector3">
                <a:avLst>
                  <a:gd name="adj1" fmla="val 49833"/>
                </a:avLst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AutoShape 119">
                <a:extLst>
                  <a:ext uri="{FF2B5EF4-FFF2-40B4-BE49-F238E27FC236}">
                    <a16:creationId xmlns:a16="http://schemas.microsoft.com/office/drawing/2014/main" id="{8EE237D8-3BA7-2080-AE6D-8906254AD42F}"/>
                  </a:ext>
                </a:extLst>
              </p:cNvPr>
              <p:cNvCxnSpPr>
                <a:cxnSpLocks noChangeShapeType="1"/>
              </p:cNvCxnSpPr>
              <p:nvPr/>
            </p:nvCxnSpPr>
            <p:spPr bwMode="gray">
              <a:xfrm rot="14413374">
                <a:off x="4610909" y="2035327"/>
                <a:ext cx="258763" cy="149225"/>
              </a:xfrm>
              <a:prstGeom prst="curvedConnector3">
                <a:avLst>
                  <a:gd name="adj1" fmla="val 49833"/>
                </a:avLst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AutoShape 118">
                <a:extLst>
                  <a:ext uri="{FF2B5EF4-FFF2-40B4-BE49-F238E27FC236}">
                    <a16:creationId xmlns:a16="http://schemas.microsoft.com/office/drawing/2014/main" id="{40FBE815-17BD-771E-14E9-C75C41D5E863}"/>
                  </a:ext>
                </a:extLst>
              </p:cNvPr>
              <p:cNvCxnSpPr>
                <a:cxnSpLocks noChangeShapeType="1"/>
              </p:cNvCxnSpPr>
              <p:nvPr/>
            </p:nvCxnSpPr>
            <p:spPr bwMode="gray">
              <a:xfrm rot="14413374">
                <a:off x="4576853" y="2024237"/>
                <a:ext cx="258763" cy="149225"/>
              </a:xfrm>
              <a:prstGeom prst="curvedConnector3">
                <a:avLst>
                  <a:gd name="adj1" fmla="val 49833"/>
                </a:avLst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832125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16C7A-F61D-DC17-AA97-867FF535F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100992B-8BD8-69F3-A411-25E8462F01F9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6990041-0F98-4CE9-FFD2-991DAA2BA5DB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 err="1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배송증빙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 승인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반려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26E74796-4A18-C578-BF8B-5B14D8E79C90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A6144D0D-5D47-6057-C12E-ED48002D738E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A6609375-9956-39C0-7C31-5ECA622EC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9759E86E-93C9-E216-FBCE-5808D1D0B6B3}"/>
              </a:ext>
            </a:extLst>
          </p:cNvPr>
          <p:cNvSpPr/>
          <p:nvPr/>
        </p:nvSpPr>
        <p:spPr>
          <a:xfrm>
            <a:off x="814115" y="1753554"/>
            <a:ext cx="12486816" cy="1424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협력사가 배송완료 時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등록한 </a:t>
            </a:r>
            <a:r>
              <a:rPr lang="ko-KR" altLang="en-US" sz="2000" dirty="0" err="1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배송증빙에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대해 적격여부를 판단 후 승인 또는 반려 진행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목적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</a:t>
            </a: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배송증빙의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적격성과 연계한 대금지급 또는 보류를 통해 거래의 실재성을 확보하고자 함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업무주체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업무 담당 운영담당자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구매담당자</a:t>
            </a:r>
          </a:p>
        </p:txBody>
      </p:sp>
    </p:spTree>
    <p:extLst>
      <p:ext uri="{BB962C8B-B14F-4D97-AF65-F5344CB8AC3E}">
        <p14:creationId xmlns:p14="http://schemas.microsoft.com/office/powerpoint/2010/main" val="108519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슈트, 사람, 의류, 텍스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E0A9418-AE39-6184-3763-8784E5E41B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86" r="6110"/>
          <a:stretch/>
        </p:blipFill>
        <p:spPr>
          <a:xfrm flipH="1">
            <a:off x="0" y="0"/>
            <a:ext cx="7565470" cy="7559675"/>
          </a:xfrm>
          <a:prstGeom prst="rect">
            <a:avLst/>
          </a:prstGeom>
        </p:spPr>
      </p:pic>
      <p:sp>
        <p:nvSpPr>
          <p:cNvPr id="60" name="직사각형 59">
            <a:extLst>
              <a:ext uri="{FF2B5EF4-FFF2-40B4-BE49-F238E27FC236}">
                <a16:creationId xmlns:a16="http://schemas.microsoft.com/office/drawing/2014/main" id="{65F86605-8334-49BA-94F3-AFD86761C26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7E245104-E581-4CB0-88C0-5F1FDD807E3F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440E85F-DE77-4075-989B-58CCE7336699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F0C9FDC5-FA04-4A8F-929F-33DFA8433FE5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66B2D96F-8C08-429B-8AC0-4EF79997D5D7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2677C7C3-B44F-4B90-9084-35E3ED1FDFB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52A1963-3794-B92B-24E8-643CACF3C733}"/>
              </a:ext>
            </a:extLst>
          </p:cNvPr>
          <p:cNvSpPr/>
          <p:nvPr/>
        </p:nvSpPr>
        <p:spPr>
          <a:xfrm>
            <a:off x="2147" y="-1"/>
            <a:ext cx="7565470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5F80228-B83E-8AAC-E52B-FC6EAF5E3A83}"/>
              </a:ext>
            </a:extLst>
          </p:cNvPr>
          <p:cNvSpPr/>
          <p:nvPr/>
        </p:nvSpPr>
        <p:spPr>
          <a:xfrm>
            <a:off x="6955549" y="866986"/>
            <a:ext cx="5814446" cy="58257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6E74D71-72E2-4024-9956-EDF89AD9890E}"/>
              </a:ext>
            </a:extLst>
          </p:cNvPr>
          <p:cNvGrpSpPr/>
          <p:nvPr/>
        </p:nvGrpSpPr>
        <p:grpSpPr>
          <a:xfrm>
            <a:off x="7544610" y="1365752"/>
            <a:ext cx="4636323" cy="5325036"/>
            <a:chOff x="7590731" y="739885"/>
            <a:chExt cx="4636323" cy="5325036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E40F54E9-C526-EB51-0D71-9819CB3ACAB9}"/>
                </a:ext>
              </a:extLst>
            </p:cNvPr>
            <p:cNvGrpSpPr/>
            <p:nvPr/>
          </p:nvGrpSpPr>
          <p:grpSpPr>
            <a:xfrm>
              <a:off x="7590731" y="1356765"/>
              <a:ext cx="4636323" cy="4708156"/>
              <a:chOff x="6124411" y="2335506"/>
              <a:chExt cx="4636323" cy="4708156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EFAAB0B-2899-4F92-8E02-41AF6D99D9BC}"/>
                  </a:ext>
                </a:extLst>
              </p:cNvPr>
              <p:cNvSpPr txBox="1"/>
              <p:nvPr/>
            </p:nvSpPr>
            <p:spPr>
              <a:xfrm>
                <a:off x="6124411" y="3538343"/>
                <a:ext cx="4517986" cy="3505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01.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매입정산 </a:t>
                </a: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Overview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02.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매입정산 </a:t>
                </a: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Process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03. </a:t>
                </a:r>
                <a:r>
                  <a:rPr lang="ko-KR" altLang="en-US" sz="1899" dirty="0" err="1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배송증빙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 모니터링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04.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매출정산 </a:t>
                </a: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Overview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05.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매출정산 </a:t>
                </a: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Process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06.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매출정산 불일치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07 .FAQ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A133BD-67C7-4AA3-9979-DA1BC3540BB2}"/>
                  </a:ext>
                </a:extLst>
              </p:cNvPr>
              <p:cNvSpPr txBox="1"/>
              <p:nvPr/>
            </p:nvSpPr>
            <p:spPr>
              <a:xfrm>
                <a:off x="6124411" y="2335506"/>
                <a:ext cx="2600200" cy="109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4000" dirty="0">
                    <a:solidFill>
                      <a:srgbClr val="A50034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Contents</a:t>
                </a:r>
              </a:p>
            </p:txBody>
          </p:sp>
          <p:cxnSp>
            <p:nvCxnSpPr>
              <p:cNvPr id="26" name="직선 연결선 25">
                <a:extLst>
                  <a:ext uri="{FF2B5EF4-FFF2-40B4-BE49-F238E27FC236}">
                    <a16:creationId xmlns:a16="http://schemas.microsoft.com/office/drawing/2014/main" id="{2C2EC4F4-A109-4F7F-92CA-A8A51F0D5956}"/>
                  </a:ext>
                </a:extLst>
              </p:cNvPr>
              <p:cNvCxnSpPr/>
              <p:nvPr/>
            </p:nvCxnSpPr>
            <p:spPr>
              <a:xfrm>
                <a:off x="6242747" y="3507551"/>
                <a:ext cx="4517987" cy="0"/>
              </a:xfrm>
              <a:prstGeom prst="line">
                <a:avLst/>
              </a:prstGeom>
              <a:ln>
                <a:solidFill>
                  <a:srgbClr val="AD8D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1810EF95-415C-4849-8FD9-DC7F684D99D4}"/>
                </a:ext>
              </a:extLst>
            </p:cNvPr>
            <p:cNvGrpSpPr/>
            <p:nvPr/>
          </p:nvGrpSpPr>
          <p:grpSpPr>
            <a:xfrm>
              <a:off x="8273939" y="847608"/>
              <a:ext cx="1776168" cy="300035"/>
              <a:chOff x="937736" y="7223270"/>
              <a:chExt cx="1309154" cy="221145"/>
            </a:xfrm>
          </p:grpSpPr>
          <p:grpSp>
            <p:nvGrpSpPr>
              <p:cNvPr id="63" name="그래픽 1">
                <a:extLst>
                  <a:ext uri="{FF2B5EF4-FFF2-40B4-BE49-F238E27FC236}">
                    <a16:creationId xmlns:a16="http://schemas.microsoft.com/office/drawing/2014/main" id="{3C8E11AB-B2EF-4DFF-8CB2-6CACB15ECF8C}"/>
                  </a:ext>
                </a:extLst>
              </p:cNvPr>
              <p:cNvGrpSpPr/>
              <p:nvPr/>
            </p:nvGrpSpPr>
            <p:grpSpPr>
              <a:xfrm>
                <a:off x="1039263" y="7223270"/>
                <a:ext cx="1207627" cy="198368"/>
                <a:chOff x="708344" y="6613232"/>
                <a:chExt cx="1793275" cy="294568"/>
              </a:xfrm>
            </p:grpSpPr>
            <p:sp>
              <p:nvSpPr>
                <p:cNvPr id="65" name="자유형: 도형 4">
                  <a:extLst>
                    <a:ext uri="{FF2B5EF4-FFF2-40B4-BE49-F238E27FC236}">
                      <a16:creationId xmlns:a16="http://schemas.microsoft.com/office/drawing/2014/main" id="{FB69BD07-E392-4046-B267-89720056F2BC}"/>
                    </a:ext>
                  </a:extLst>
                </p:cNvPr>
                <p:cNvSpPr/>
                <p:nvPr/>
              </p:nvSpPr>
              <p:spPr>
                <a:xfrm>
                  <a:off x="1267541" y="6699576"/>
                  <a:ext cx="190897" cy="202938"/>
                </a:xfrm>
                <a:custGeom>
                  <a:avLst/>
                  <a:gdLst>
                    <a:gd name="connsiteX0" fmla="*/ 142439 w 190897"/>
                    <a:gd name="connsiteY0" fmla="*/ 0 h 202938"/>
                    <a:gd name="connsiteX1" fmla="*/ 95449 w 190897"/>
                    <a:gd name="connsiteY1" fmla="*/ 156536 h 202938"/>
                    <a:gd name="connsiteX2" fmla="*/ 48459 w 190897"/>
                    <a:gd name="connsiteY2" fmla="*/ 0 h 202938"/>
                    <a:gd name="connsiteX3" fmla="*/ 0 w 190897"/>
                    <a:gd name="connsiteY3" fmla="*/ 0 h 202938"/>
                    <a:gd name="connsiteX4" fmla="*/ 61087 w 190897"/>
                    <a:gd name="connsiteY4" fmla="*/ 202938 h 202938"/>
                    <a:gd name="connsiteX5" fmla="*/ 129810 w 190897"/>
                    <a:gd name="connsiteY5" fmla="*/ 202938 h 202938"/>
                    <a:gd name="connsiteX6" fmla="*/ 190897 w 190897"/>
                    <a:gd name="connsiteY6" fmla="*/ 0 h 202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0897" h="202938">
                      <a:moveTo>
                        <a:pt x="142439" y="0"/>
                      </a:moveTo>
                      <a:lnTo>
                        <a:pt x="95449" y="156536"/>
                      </a:lnTo>
                      <a:lnTo>
                        <a:pt x="48459" y="0"/>
                      </a:lnTo>
                      <a:lnTo>
                        <a:pt x="0" y="0"/>
                      </a:lnTo>
                      <a:lnTo>
                        <a:pt x="61087" y="202938"/>
                      </a:lnTo>
                      <a:lnTo>
                        <a:pt x="129810" y="202938"/>
                      </a:lnTo>
                      <a:lnTo>
                        <a:pt x="190897" y="0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79" name="자유형: 도형 5">
                  <a:extLst>
                    <a:ext uri="{FF2B5EF4-FFF2-40B4-BE49-F238E27FC236}">
                      <a16:creationId xmlns:a16="http://schemas.microsoft.com/office/drawing/2014/main" id="{08F6018D-EB23-41BB-95E7-8EF436BC533F}"/>
                    </a:ext>
                  </a:extLst>
                </p:cNvPr>
                <p:cNvSpPr/>
                <p:nvPr/>
              </p:nvSpPr>
              <p:spPr>
                <a:xfrm>
                  <a:off x="911003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6 w 149193"/>
                    <a:gd name="connsiteY8" fmla="*/ 166227 h 203232"/>
                    <a:gd name="connsiteX9" fmla="*/ 46696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6 w 149193"/>
                    <a:gd name="connsiteY12" fmla="*/ 83114 h 203232"/>
                    <a:gd name="connsiteX13" fmla="*/ 46696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6" y="166227"/>
                      </a:lnTo>
                      <a:lnTo>
                        <a:pt x="46696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6" y="83114"/>
                      </a:lnTo>
                      <a:lnTo>
                        <a:pt x="46696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0" name="자유형: 도형 6">
                  <a:extLst>
                    <a:ext uri="{FF2B5EF4-FFF2-40B4-BE49-F238E27FC236}">
                      <a16:creationId xmlns:a16="http://schemas.microsoft.com/office/drawing/2014/main" id="{2F2F49D6-03C6-4675-8662-8125D68E537F}"/>
                    </a:ext>
                  </a:extLst>
                </p:cNvPr>
                <p:cNvSpPr/>
                <p:nvPr/>
              </p:nvSpPr>
              <p:spPr>
                <a:xfrm>
                  <a:off x="1476060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6 w 149193"/>
                    <a:gd name="connsiteY8" fmla="*/ 166227 h 203232"/>
                    <a:gd name="connsiteX9" fmla="*/ 46696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6 w 149193"/>
                    <a:gd name="connsiteY12" fmla="*/ 83114 h 203232"/>
                    <a:gd name="connsiteX13" fmla="*/ 46696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6" y="166227"/>
                      </a:lnTo>
                      <a:lnTo>
                        <a:pt x="46696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6" y="83114"/>
                      </a:lnTo>
                      <a:lnTo>
                        <a:pt x="46696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1" name="자유형: 도형 7">
                  <a:extLst>
                    <a:ext uri="{FF2B5EF4-FFF2-40B4-BE49-F238E27FC236}">
                      <a16:creationId xmlns:a16="http://schemas.microsoft.com/office/drawing/2014/main" id="{71EA6BA2-1BA9-4BCA-9FD5-7208EC0603FF}"/>
                    </a:ext>
                  </a:extLst>
                </p:cNvPr>
                <p:cNvSpPr/>
                <p:nvPr/>
              </p:nvSpPr>
              <p:spPr>
                <a:xfrm>
                  <a:off x="2087812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7 w 149193"/>
                    <a:gd name="connsiteY8" fmla="*/ 166227 h 203232"/>
                    <a:gd name="connsiteX9" fmla="*/ 46697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7 w 149193"/>
                    <a:gd name="connsiteY12" fmla="*/ 83114 h 203232"/>
                    <a:gd name="connsiteX13" fmla="*/ 46697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7" y="166227"/>
                      </a:lnTo>
                      <a:lnTo>
                        <a:pt x="46697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7" y="83114"/>
                      </a:lnTo>
                      <a:lnTo>
                        <a:pt x="46697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2" name="자유형: 도형 8">
                  <a:extLst>
                    <a:ext uri="{FF2B5EF4-FFF2-40B4-BE49-F238E27FC236}">
                      <a16:creationId xmlns:a16="http://schemas.microsoft.com/office/drawing/2014/main" id="{943D4A39-2A8E-4455-80C9-3A73EC1F1FB4}"/>
                    </a:ext>
                  </a:extLst>
                </p:cNvPr>
                <p:cNvSpPr/>
                <p:nvPr/>
              </p:nvSpPr>
              <p:spPr>
                <a:xfrm>
                  <a:off x="1094852" y="6699869"/>
                  <a:ext cx="182086" cy="203232"/>
                </a:xfrm>
                <a:custGeom>
                  <a:avLst/>
                  <a:gdLst>
                    <a:gd name="connsiteX0" fmla="*/ 126580 w 182086"/>
                    <a:gd name="connsiteY0" fmla="*/ 112189 h 203232"/>
                    <a:gd name="connsiteX1" fmla="*/ 163584 w 182086"/>
                    <a:gd name="connsiteY1" fmla="*/ 56975 h 203232"/>
                    <a:gd name="connsiteX2" fmla="*/ 129810 w 182086"/>
                    <a:gd name="connsiteY2" fmla="*/ 4699 h 203232"/>
                    <a:gd name="connsiteX3" fmla="*/ 91337 w 182086"/>
                    <a:gd name="connsiteY3" fmla="*/ 0 h 203232"/>
                    <a:gd name="connsiteX4" fmla="*/ 27607 w 182086"/>
                    <a:gd name="connsiteY4" fmla="*/ 0 h 203232"/>
                    <a:gd name="connsiteX5" fmla="*/ 0 w 182086"/>
                    <a:gd name="connsiteY5" fmla="*/ 27607 h 203232"/>
                    <a:gd name="connsiteX6" fmla="*/ 0 w 182086"/>
                    <a:gd name="connsiteY6" fmla="*/ 203232 h 203232"/>
                    <a:gd name="connsiteX7" fmla="*/ 46696 w 182086"/>
                    <a:gd name="connsiteY7" fmla="*/ 203232 h 203232"/>
                    <a:gd name="connsiteX8" fmla="*/ 46696 w 182086"/>
                    <a:gd name="connsiteY8" fmla="*/ 36711 h 203232"/>
                    <a:gd name="connsiteX9" fmla="*/ 91043 w 182086"/>
                    <a:gd name="connsiteY9" fmla="*/ 36711 h 203232"/>
                    <a:gd name="connsiteX10" fmla="*/ 117769 w 182086"/>
                    <a:gd name="connsiteY10" fmla="*/ 60500 h 203232"/>
                    <a:gd name="connsiteX11" fmla="*/ 89281 w 182086"/>
                    <a:gd name="connsiteY11" fmla="*/ 82820 h 203232"/>
                    <a:gd name="connsiteX12" fmla="*/ 59031 w 182086"/>
                    <a:gd name="connsiteY12" fmla="*/ 82820 h 203232"/>
                    <a:gd name="connsiteX13" fmla="*/ 131572 w 182086"/>
                    <a:gd name="connsiteY13" fmla="*/ 202645 h 203232"/>
                    <a:gd name="connsiteX14" fmla="*/ 182087 w 182086"/>
                    <a:gd name="connsiteY14" fmla="*/ 202645 h 203232"/>
                    <a:gd name="connsiteX15" fmla="*/ 126580 w 182086"/>
                    <a:gd name="connsiteY15" fmla="*/ 112189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2086" h="203232">
                      <a:moveTo>
                        <a:pt x="126580" y="112189"/>
                      </a:moveTo>
                      <a:cubicBezTo>
                        <a:pt x="167109" y="98679"/>
                        <a:pt x="163584" y="56975"/>
                        <a:pt x="163584" y="56975"/>
                      </a:cubicBezTo>
                      <a:cubicBezTo>
                        <a:pt x="162703" y="26726"/>
                        <a:pt x="142145" y="10279"/>
                        <a:pt x="129810" y="4699"/>
                      </a:cubicBezTo>
                      <a:cubicBezTo>
                        <a:pt x="119237" y="0"/>
                        <a:pt x="108077" y="0"/>
                        <a:pt x="91337" y="0"/>
                      </a:cubicBez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203232"/>
                      </a:lnTo>
                      <a:lnTo>
                        <a:pt x="46696" y="203232"/>
                      </a:lnTo>
                      <a:lnTo>
                        <a:pt x="46696" y="36711"/>
                      </a:lnTo>
                      <a:lnTo>
                        <a:pt x="91043" y="36711"/>
                      </a:lnTo>
                      <a:cubicBezTo>
                        <a:pt x="109839" y="36711"/>
                        <a:pt x="117769" y="45815"/>
                        <a:pt x="117769" y="60500"/>
                      </a:cubicBezTo>
                      <a:cubicBezTo>
                        <a:pt x="117769" y="75772"/>
                        <a:pt x="108077" y="82820"/>
                        <a:pt x="89281" y="82820"/>
                      </a:cubicBezTo>
                      <a:lnTo>
                        <a:pt x="59031" y="82820"/>
                      </a:lnTo>
                      <a:lnTo>
                        <a:pt x="131572" y="202645"/>
                      </a:lnTo>
                      <a:lnTo>
                        <a:pt x="182087" y="202645"/>
                      </a:lnTo>
                      <a:lnTo>
                        <a:pt x="126580" y="112189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3" name="자유형: 도형 9">
                  <a:extLst>
                    <a:ext uri="{FF2B5EF4-FFF2-40B4-BE49-F238E27FC236}">
                      <a16:creationId xmlns:a16="http://schemas.microsoft.com/office/drawing/2014/main" id="{6C8D7A18-47E9-4ABE-AE83-2DC30F453146}"/>
                    </a:ext>
                  </a:extLst>
                </p:cNvPr>
                <p:cNvSpPr/>
                <p:nvPr/>
              </p:nvSpPr>
              <p:spPr>
                <a:xfrm>
                  <a:off x="708344" y="6698988"/>
                  <a:ext cx="169766" cy="203525"/>
                </a:xfrm>
                <a:custGeom>
                  <a:avLst/>
                  <a:gdLst>
                    <a:gd name="connsiteX0" fmla="*/ 169767 w 169766"/>
                    <a:gd name="connsiteY0" fmla="*/ 84288 h 203525"/>
                    <a:gd name="connsiteX1" fmla="*/ 169767 w 169766"/>
                    <a:gd name="connsiteY1" fmla="*/ 44053 h 203525"/>
                    <a:gd name="connsiteX2" fmla="*/ 143628 w 169766"/>
                    <a:gd name="connsiteY2" fmla="*/ 4699 h 203525"/>
                    <a:gd name="connsiteX3" fmla="*/ 84303 w 169766"/>
                    <a:gd name="connsiteY3" fmla="*/ 0 h 203525"/>
                    <a:gd name="connsiteX4" fmla="*/ 40250 w 169766"/>
                    <a:gd name="connsiteY4" fmla="*/ 1762 h 203525"/>
                    <a:gd name="connsiteX5" fmla="*/ 15 w 169766"/>
                    <a:gd name="connsiteY5" fmla="*/ 51983 h 203525"/>
                    <a:gd name="connsiteX6" fmla="*/ 25272 w 169766"/>
                    <a:gd name="connsiteY6" fmla="*/ 99267 h 203525"/>
                    <a:gd name="connsiteX7" fmla="*/ 25272 w 169766"/>
                    <a:gd name="connsiteY7" fmla="*/ 99267 h 203525"/>
                    <a:gd name="connsiteX8" fmla="*/ 116022 w 169766"/>
                    <a:gd name="connsiteY8" fmla="*/ 167402 h 203525"/>
                    <a:gd name="connsiteX9" fmla="*/ 116022 w 169766"/>
                    <a:gd name="connsiteY9" fmla="*/ 167402 h 203525"/>
                    <a:gd name="connsiteX10" fmla="*/ 123070 w 169766"/>
                    <a:gd name="connsiteY10" fmla="*/ 182968 h 203525"/>
                    <a:gd name="connsiteX11" fmla="*/ 123070 w 169766"/>
                    <a:gd name="connsiteY11" fmla="*/ 182968 h 203525"/>
                    <a:gd name="connsiteX12" fmla="*/ 123070 w 169766"/>
                    <a:gd name="connsiteY12" fmla="*/ 203526 h 203525"/>
                    <a:gd name="connsiteX13" fmla="*/ 169767 w 169766"/>
                    <a:gd name="connsiteY13" fmla="*/ 203526 h 203525"/>
                    <a:gd name="connsiteX14" fmla="*/ 169767 w 169766"/>
                    <a:gd name="connsiteY14" fmla="*/ 182087 h 203525"/>
                    <a:gd name="connsiteX15" fmla="*/ 169767 w 169766"/>
                    <a:gd name="connsiteY15" fmla="*/ 182087 h 203525"/>
                    <a:gd name="connsiteX16" fmla="*/ 148621 w 169766"/>
                    <a:gd name="connsiteY16" fmla="*/ 136859 h 203525"/>
                    <a:gd name="connsiteX17" fmla="*/ 148621 w 169766"/>
                    <a:gd name="connsiteY17" fmla="*/ 136859 h 203525"/>
                    <a:gd name="connsiteX18" fmla="*/ 55228 w 169766"/>
                    <a:gd name="connsiteY18" fmla="*/ 66961 h 203525"/>
                    <a:gd name="connsiteX19" fmla="*/ 48473 w 169766"/>
                    <a:gd name="connsiteY19" fmla="*/ 52570 h 203525"/>
                    <a:gd name="connsiteX20" fmla="*/ 59927 w 169766"/>
                    <a:gd name="connsiteY20" fmla="*/ 38767 h 203525"/>
                    <a:gd name="connsiteX21" fmla="*/ 74318 w 169766"/>
                    <a:gd name="connsiteY21" fmla="*/ 37592 h 203525"/>
                    <a:gd name="connsiteX22" fmla="*/ 96638 w 169766"/>
                    <a:gd name="connsiteY22" fmla="*/ 37592 h 203525"/>
                    <a:gd name="connsiteX23" fmla="*/ 114847 w 169766"/>
                    <a:gd name="connsiteY23" fmla="*/ 39942 h 203525"/>
                    <a:gd name="connsiteX24" fmla="*/ 114847 w 169766"/>
                    <a:gd name="connsiteY24" fmla="*/ 39942 h 203525"/>
                    <a:gd name="connsiteX25" fmla="*/ 123070 w 169766"/>
                    <a:gd name="connsiteY25" fmla="*/ 52864 h 203525"/>
                    <a:gd name="connsiteX26" fmla="*/ 123070 w 169766"/>
                    <a:gd name="connsiteY26" fmla="*/ 83995 h 203525"/>
                    <a:gd name="connsiteX27" fmla="*/ 169767 w 169766"/>
                    <a:gd name="connsiteY27" fmla="*/ 83995 h 20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69766" h="203525">
                      <a:moveTo>
                        <a:pt x="169767" y="84288"/>
                      </a:moveTo>
                      <a:lnTo>
                        <a:pt x="169767" y="44053"/>
                      </a:lnTo>
                      <a:cubicBezTo>
                        <a:pt x="169767" y="30544"/>
                        <a:pt x="163893" y="14097"/>
                        <a:pt x="143628" y="4699"/>
                      </a:cubicBezTo>
                      <a:cubicBezTo>
                        <a:pt x="135111" y="881"/>
                        <a:pt x="107798" y="0"/>
                        <a:pt x="84303" y="0"/>
                      </a:cubicBezTo>
                      <a:cubicBezTo>
                        <a:pt x="69913" y="0"/>
                        <a:pt x="52585" y="0"/>
                        <a:pt x="40250" y="1762"/>
                      </a:cubicBezTo>
                      <a:cubicBezTo>
                        <a:pt x="16461" y="4993"/>
                        <a:pt x="-573" y="24082"/>
                        <a:pt x="15" y="51983"/>
                      </a:cubicBezTo>
                      <a:cubicBezTo>
                        <a:pt x="602" y="73128"/>
                        <a:pt x="12056" y="88400"/>
                        <a:pt x="25272" y="99267"/>
                      </a:cubicBezTo>
                      <a:lnTo>
                        <a:pt x="25272" y="99267"/>
                      </a:lnTo>
                      <a:lnTo>
                        <a:pt x="116022" y="167402"/>
                      </a:lnTo>
                      <a:lnTo>
                        <a:pt x="116022" y="167402"/>
                      </a:lnTo>
                      <a:cubicBezTo>
                        <a:pt x="120133" y="170633"/>
                        <a:pt x="123070" y="174744"/>
                        <a:pt x="123070" y="182968"/>
                      </a:cubicBezTo>
                      <a:lnTo>
                        <a:pt x="123070" y="182968"/>
                      </a:lnTo>
                      <a:lnTo>
                        <a:pt x="123070" y="203526"/>
                      </a:lnTo>
                      <a:lnTo>
                        <a:pt x="169767" y="203526"/>
                      </a:lnTo>
                      <a:lnTo>
                        <a:pt x="169767" y="182087"/>
                      </a:lnTo>
                      <a:lnTo>
                        <a:pt x="169767" y="182087"/>
                      </a:lnTo>
                      <a:cubicBezTo>
                        <a:pt x="169767" y="163878"/>
                        <a:pt x="161837" y="147725"/>
                        <a:pt x="148621" y="136859"/>
                      </a:cubicBezTo>
                      <a:lnTo>
                        <a:pt x="148621" y="136859"/>
                      </a:lnTo>
                      <a:lnTo>
                        <a:pt x="55228" y="66961"/>
                      </a:lnTo>
                      <a:cubicBezTo>
                        <a:pt x="51116" y="63730"/>
                        <a:pt x="48473" y="59325"/>
                        <a:pt x="48473" y="52570"/>
                      </a:cubicBezTo>
                      <a:cubicBezTo>
                        <a:pt x="48473" y="52570"/>
                        <a:pt x="48180" y="41116"/>
                        <a:pt x="59927" y="38767"/>
                      </a:cubicBezTo>
                      <a:cubicBezTo>
                        <a:pt x="66682" y="37592"/>
                        <a:pt x="74318" y="37592"/>
                        <a:pt x="74318" y="37592"/>
                      </a:cubicBezTo>
                      <a:lnTo>
                        <a:pt x="96638" y="37592"/>
                      </a:lnTo>
                      <a:cubicBezTo>
                        <a:pt x="110735" y="37886"/>
                        <a:pt x="114847" y="39942"/>
                        <a:pt x="114847" y="39942"/>
                      </a:cubicBezTo>
                      <a:lnTo>
                        <a:pt x="114847" y="39942"/>
                      </a:lnTo>
                      <a:cubicBezTo>
                        <a:pt x="119840" y="42291"/>
                        <a:pt x="122776" y="46990"/>
                        <a:pt x="123070" y="52864"/>
                      </a:cubicBezTo>
                      <a:lnTo>
                        <a:pt x="123070" y="83995"/>
                      </a:lnTo>
                      <a:lnTo>
                        <a:pt x="169767" y="8399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4" name="자유형: 도형 10">
                  <a:extLst>
                    <a:ext uri="{FF2B5EF4-FFF2-40B4-BE49-F238E27FC236}">
                      <a16:creationId xmlns:a16="http://schemas.microsoft.com/office/drawing/2014/main" id="{C4B2C9E9-A686-4E91-BA2E-C3B4F5BD03C5}"/>
                    </a:ext>
                  </a:extLst>
                </p:cNvPr>
                <p:cNvSpPr/>
                <p:nvPr/>
              </p:nvSpPr>
              <p:spPr>
                <a:xfrm>
                  <a:off x="1653741" y="6694583"/>
                  <a:ext cx="209105" cy="213217"/>
                </a:xfrm>
                <a:custGeom>
                  <a:avLst/>
                  <a:gdLst>
                    <a:gd name="connsiteX0" fmla="*/ 104553 w 209105"/>
                    <a:gd name="connsiteY0" fmla="*/ 0 h 213217"/>
                    <a:gd name="connsiteX1" fmla="*/ 0 w 209105"/>
                    <a:gd name="connsiteY1" fmla="*/ 106609 h 213217"/>
                    <a:gd name="connsiteX2" fmla="*/ 104553 w 209105"/>
                    <a:gd name="connsiteY2" fmla="*/ 213218 h 213217"/>
                    <a:gd name="connsiteX3" fmla="*/ 209106 w 209105"/>
                    <a:gd name="connsiteY3" fmla="*/ 106609 h 213217"/>
                    <a:gd name="connsiteX4" fmla="*/ 104553 w 209105"/>
                    <a:gd name="connsiteY4" fmla="*/ 0 h 213217"/>
                    <a:gd name="connsiteX5" fmla="*/ 104553 w 209105"/>
                    <a:gd name="connsiteY5" fmla="*/ 169164 h 213217"/>
                    <a:gd name="connsiteX6" fmla="*/ 47284 w 209105"/>
                    <a:gd name="connsiteY6" fmla="*/ 106315 h 213217"/>
                    <a:gd name="connsiteX7" fmla="*/ 104553 w 209105"/>
                    <a:gd name="connsiteY7" fmla="*/ 43466 h 213217"/>
                    <a:gd name="connsiteX8" fmla="*/ 161822 w 209105"/>
                    <a:gd name="connsiteY8" fmla="*/ 106315 h 213217"/>
                    <a:gd name="connsiteX9" fmla="*/ 104553 w 209105"/>
                    <a:gd name="connsiteY9" fmla="*/ 169164 h 213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9105" h="213217">
                      <a:moveTo>
                        <a:pt x="104553" y="0"/>
                      </a:moveTo>
                      <a:cubicBezTo>
                        <a:pt x="46990" y="0"/>
                        <a:pt x="0" y="47871"/>
                        <a:pt x="0" y="106609"/>
                      </a:cubicBezTo>
                      <a:cubicBezTo>
                        <a:pt x="0" y="165346"/>
                        <a:pt x="46696" y="213218"/>
                        <a:pt x="104553" y="213218"/>
                      </a:cubicBezTo>
                      <a:cubicBezTo>
                        <a:pt x="162116" y="213218"/>
                        <a:pt x="209106" y="165346"/>
                        <a:pt x="209106" y="106609"/>
                      </a:cubicBezTo>
                      <a:cubicBezTo>
                        <a:pt x="209106" y="47871"/>
                        <a:pt x="162410" y="0"/>
                        <a:pt x="104553" y="0"/>
                      </a:cubicBezTo>
                      <a:close/>
                      <a:moveTo>
                        <a:pt x="104553" y="169164"/>
                      </a:moveTo>
                      <a:cubicBezTo>
                        <a:pt x="72835" y="169164"/>
                        <a:pt x="47284" y="140970"/>
                        <a:pt x="47284" y="106315"/>
                      </a:cubicBezTo>
                      <a:cubicBezTo>
                        <a:pt x="47284" y="71660"/>
                        <a:pt x="72835" y="43466"/>
                        <a:pt x="104553" y="43466"/>
                      </a:cubicBezTo>
                      <a:cubicBezTo>
                        <a:pt x="136271" y="43466"/>
                        <a:pt x="161822" y="71660"/>
                        <a:pt x="161822" y="106315"/>
                      </a:cubicBezTo>
                      <a:cubicBezTo>
                        <a:pt x="162116" y="141264"/>
                        <a:pt x="136271" y="169164"/>
                        <a:pt x="104553" y="169164"/>
                      </a:cubicBez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5" name="자유형: 도형 12">
                  <a:extLst>
                    <a:ext uri="{FF2B5EF4-FFF2-40B4-BE49-F238E27FC236}">
                      <a16:creationId xmlns:a16="http://schemas.microsoft.com/office/drawing/2014/main" id="{2B3AE255-AB7F-4FEC-B762-A2ADE3928E60}"/>
                    </a:ext>
                  </a:extLst>
                </p:cNvPr>
                <p:cNvSpPr/>
                <p:nvPr/>
              </p:nvSpPr>
              <p:spPr>
                <a:xfrm>
                  <a:off x="2241705" y="6613232"/>
                  <a:ext cx="259914" cy="81645"/>
                </a:xfrm>
                <a:custGeom>
                  <a:avLst/>
                  <a:gdLst>
                    <a:gd name="connsiteX0" fmla="*/ 0 w 259914"/>
                    <a:gd name="connsiteY0" fmla="*/ 0 h 81645"/>
                    <a:gd name="connsiteX1" fmla="*/ 259914 w 259914"/>
                    <a:gd name="connsiteY1" fmla="*/ 0 h 81645"/>
                    <a:gd name="connsiteX2" fmla="*/ 259914 w 259914"/>
                    <a:gd name="connsiteY2" fmla="*/ 81645 h 81645"/>
                    <a:gd name="connsiteX3" fmla="*/ 0 w 259914"/>
                    <a:gd name="connsiteY3" fmla="*/ 81645 h 81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914" h="81645">
                      <a:moveTo>
                        <a:pt x="0" y="0"/>
                      </a:moveTo>
                      <a:lnTo>
                        <a:pt x="259914" y="0"/>
                      </a:lnTo>
                      <a:lnTo>
                        <a:pt x="259914" y="81645"/>
                      </a:lnTo>
                      <a:lnTo>
                        <a:pt x="0" y="8164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6" name="자유형: 도형 13">
                  <a:extLst>
                    <a:ext uri="{FF2B5EF4-FFF2-40B4-BE49-F238E27FC236}">
                      <a16:creationId xmlns:a16="http://schemas.microsoft.com/office/drawing/2014/main" id="{10743023-4A7F-4D8F-99CA-46E7B8871732}"/>
                    </a:ext>
                  </a:extLst>
                </p:cNvPr>
                <p:cNvSpPr/>
                <p:nvPr/>
              </p:nvSpPr>
              <p:spPr>
                <a:xfrm>
                  <a:off x="1885461" y="6699576"/>
                  <a:ext cx="168283" cy="202938"/>
                </a:xfrm>
                <a:custGeom>
                  <a:avLst/>
                  <a:gdLst>
                    <a:gd name="connsiteX0" fmla="*/ 121587 w 168283"/>
                    <a:gd name="connsiteY0" fmla="*/ 0 h 202938"/>
                    <a:gd name="connsiteX1" fmla="*/ 121587 w 168283"/>
                    <a:gd name="connsiteY1" fmla="*/ 135390 h 202938"/>
                    <a:gd name="connsiteX2" fmla="*/ 69017 w 168283"/>
                    <a:gd name="connsiteY2" fmla="*/ 13216 h 202938"/>
                    <a:gd name="connsiteX3" fmla="*/ 49340 w 168283"/>
                    <a:gd name="connsiteY3" fmla="*/ 0 h 202938"/>
                    <a:gd name="connsiteX4" fmla="*/ 17915 w 168283"/>
                    <a:gd name="connsiteY4" fmla="*/ 0 h 202938"/>
                    <a:gd name="connsiteX5" fmla="*/ 0 w 168283"/>
                    <a:gd name="connsiteY5" fmla="*/ 17915 h 202938"/>
                    <a:gd name="connsiteX6" fmla="*/ 0 w 168283"/>
                    <a:gd name="connsiteY6" fmla="*/ 202938 h 202938"/>
                    <a:gd name="connsiteX7" fmla="*/ 46696 w 168283"/>
                    <a:gd name="connsiteY7" fmla="*/ 202938 h 202938"/>
                    <a:gd name="connsiteX8" fmla="*/ 46696 w 168283"/>
                    <a:gd name="connsiteY8" fmla="*/ 67548 h 202938"/>
                    <a:gd name="connsiteX9" fmla="*/ 99267 w 168283"/>
                    <a:gd name="connsiteY9" fmla="*/ 189429 h 202938"/>
                    <a:gd name="connsiteX10" fmla="*/ 118944 w 168283"/>
                    <a:gd name="connsiteY10" fmla="*/ 202938 h 202938"/>
                    <a:gd name="connsiteX11" fmla="*/ 150368 w 168283"/>
                    <a:gd name="connsiteY11" fmla="*/ 202938 h 202938"/>
                    <a:gd name="connsiteX12" fmla="*/ 168283 w 168283"/>
                    <a:gd name="connsiteY12" fmla="*/ 185023 h 202938"/>
                    <a:gd name="connsiteX13" fmla="*/ 168283 w 168283"/>
                    <a:gd name="connsiteY13" fmla="*/ 0 h 202938"/>
                    <a:gd name="connsiteX14" fmla="*/ 121587 w 168283"/>
                    <a:gd name="connsiteY14" fmla="*/ 0 h 202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8283" h="202938">
                      <a:moveTo>
                        <a:pt x="121587" y="0"/>
                      </a:moveTo>
                      <a:lnTo>
                        <a:pt x="121587" y="135390"/>
                      </a:lnTo>
                      <a:lnTo>
                        <a:pt x="69017" y="13216"/>
                      </a:lnTo>
                      <a:cubicBezTo>
                        <a:pt x="65199" y="5874"/>
                        <a:pt x="56975" y="294"/>
                        <a:pt x="49340" y="0"/>
                      </a:cubicBezTo>
                      <a:lnTo>
                        <a:pt x="17915" y="0"/>
                      </a:lnTo>
                      <a:cubicBezTo>
                        <a:pt x="7930" y="0"/>
                        <a:pt x="0" y="7930"/>
                        <a:pt x="0" y="17915"/>
                      </a:cubicBezTo>
                      <a:lnTo>
                        <a:pt x="0" y="202938"/>
                      </a:lnTo>
                      <a:lnTo>
                        <a:pt x="46696" y="202938"/>
                      </a:lnTo>
                      <a:lnTo>
                        <a:pt x="46696" y="67548"/>
                      </a:lnTo>
                      <a:lnTo>
                        <a:pt x="99267" y="189429"/>
                      </a:lnTo>
                      <a:cubicBezTo>
                        <a:pt x="102791" y="197065"/>
                        <a:pt x="111014" y="202645"/>
                        <a:pt x="118944" y="202938"/>
                      </a:cubicBezTo>
                      <a:lnTo>
                        <a:pt x="150368" y="202938"/>
                      </a:lnTo>
                      <a:cubicBezTo>
                        <a:pt x="160354" y="202938"/>
                        <a:pt x="168283" y="195009"/>
                        <a:pt x="168283" y="185023"/>
                      </a:cubicBezTo>
                      <a:lnTo>
                        <a:pt x="168283" y="0"/>
                      </a:lnTo>
                      <a:lnTo>
                        <a:pt x="121587" y="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</p:grpSp>
          <p:pic>
            <p:nvPicPr>
              <p:cNvPr id="64" name="Picture 2" descr="C:\Users\JEONGEUM\Desktop\png\52.png">
                <a:extLst>
                  <a:ext uri="{FF2B5EF4-FFF2-40B4-BE49-F238E27FC236}">
                    <a16:creationId xmlns:a16="http://schemas.microsoft.com/office/drawing/2014/main" id="{F991E92E-2976-4317-A621-CA5E437BBD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37736" y="7377113"/>
                <a:ext cx="152877" cy="673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15">
              <a:extLst>
                <a:ext uri="{FF2B5EF4-FFF2-40B4-BE49-F238E27FC236}">
                  <a16:creationId xmlns:a16="http://schemas.microsoft.com/office/drawing/2014/main" id="{34D5F22D-61E3-0C4C-961E-3196535A1252}"/>
                </a:ext>
              </a:extLst>
            </p:cNvPr>
            <p:cNvGrpSpPr/>
            <p:nvPr/>
          </p:nvGrpSpPr>
          <p:grpSpPr>
            <a:xfrm>
              <a:off x="7590731" y="739885"/>
              <a:ext cx="542384" cy="542380"/>
              <a:chOff x="5682756" y="1560287"/>
              <a:chExt cx="826488" cy="826482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A4531311-EFBC-2C7D-1872-72858E0C535E}"/>
                  </a:ext>
                </a:extLst>
              </p:cNvPr>
              <p:cNvSpPr/>
              <p:nvPr/>
            </p:nvSpPr>
            <p:spPr>
              <a:xfrm>
                <a:off x="5682756" y="1560287"/>
                <a:ext cx="826488" cy="826482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83000" sy="83000" algn="t" rotWithShape="0">
                  <a:srgbClr val="BF3651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pic>
            <p:nvPicPr>
              <p:cNvPr id="7" name="Graphic 11">
                <a:extLst>
                  <a:ext uri="{FF2B5EF4-FFF2-40B4-BE49-F238E27FC236}">
                    <a16:creationId xmlns:a16="http://schemas.microsoft.com/office/drawing/2014/main" id="{A9FB8E74-69B7-00A8-4E0A-2EBCD0895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930265" y="1807793"/>
                <a:ext cx="331470" cy="3314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33850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33881-9F59-E9B7-3734-8763D11A7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8EDD0A6-6A50-962D-0878-A4749AC116B0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FC32C4A7-ABA3-EE3E-9DB4-76C5773E09F9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 err="1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배송증빙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 승인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반려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949C850E-64CD-ED84-88A6-EEC1E93EA953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A79F119E-6E2C-21A6-9B8C-2CBA58B7A14B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A3A913E9-5E6D-693C-461E-A202A3452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61E7ACA3-A34F-E0E0-37C6-670B889D6EFF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업무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R&amp;R </a:t>
            </a: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B36EC649-53D7-805D-D6D9-704937D16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064461"/>
              </p:ext>
            </p:extLst>
          </p:nvPr>
        </p:nvGraphicFramePr>
        <p:xfrm>
          <a:off x="1059578" y="2403940"/>
          <a:ext cx="11195922" cy="2736496"/>
        </p:xfrm>
        <a:graphic>
          <a:graphicData uri="http://schemas.openxmlformats.org/drawingml/2006/table">
            <a:tbl>
              <a:tblPr/>
              <a:tblGrid>
                <a:gridCol w="2407522">
                  <a:extLst>
                    <a:ext uri="{9D8B030D-6E8A-4147-A177-3AD203B41FA5}">
                      <a16:colId xmlns:a16="http://schemas.microsoft.com/office/drawing/2014/main" val="324147520"/>
                    </a:ext>
                  </a:extLst>
                </a:gridCol>
                <a:gridCol w="8788400">
                  <a:extLst>
                    <a:ext uri="{9D8B030D-6E8A-4147-A177-3AD203B41FA5}">
                      <a16:colId xmlns:a16="http://schemas.microsoft.com/office/drawing/2014/main" val="2836713031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주체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업무 내용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959957"/>
                  </a:ext>
                </a:extLst>
              </a:tr>
              <a:tr h="1093025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운영담당자</a:t>
                      </a:r>
                    </a:p>
                  </a:txBody>
                  <a:tcPr marL="8059" marR="8059" marT="805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1"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매월</a:t>
                      </a:r>
                      <a:r>
                        <a:rPr kumimoji="1"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1</a:t>
                      </a:r>
                      <a:r>
                        <a:rPr kumimoji="1"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r>
                        <a:rPr kumimoji="1"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~</a:t>
                      </a:r>
                      <a:r>
                        <a:rPr kumimoji="1"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익월 </a:t>
                      </a:r>
                      <a:r>
                        <a:rPr kumimoji="1"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D+1</a:t>
                      </a:r>
                      <a:r>
                        <a:rPr kumimoji="1"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일까지 전체 배송완료 건에 대해서 협력사 담당</a:t>
                      </a:r>
                      <a:r>
                        <a:rPr kumimoji="1"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kumimoji="1"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운영담당자가 승인</a:t>
                      </a:r>
                      <a:r>
                        <a:rPr kumimoji="1"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kumimoji="1"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반려</a:t>
                      </a:r>
                      <a:endParaRPr kumimoji="1" lang="en-US" altLang="ko-KR" sz="1600" b="0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285750" indent="-285750" algn="l" fontAlgn="base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“</a:t>
                      </a:r>
                      <a:r>
                        <a:rPr kumimoji="1"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반려</a:t>
                      </a:r>
                      <a:r>
                        <a:rPr kumimoji="1"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”</a:t>
                      </a:r>
                      <a:r>
                        <a:rPr kumimoji="1"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처리 시 협력사에 자동으로 </a:t>
                      </a:r>
                      <a:r>
                        <a:rPr kumimoji="1"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SMS </a:t>
                      </a:r>
                      <a:r>
                        <a:rPr kumimoji="1"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발송되며</a:t>
                      </a:r>
                      <a:r>
                        <a:rPr kumimoji="1"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10</a:t>
                      </a:r>
                      <a:r>
                        <a:rPr kumimoji="1"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 內 협력사가 수정한 증빙은 재검토 진행</a:t>
                      </a:r>
                      <a:endParaRPr kumimoji="1" lang="en-US" altLang="ko-KR" sz="1600" b="0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285750" indent="-285750" algn="l" fontAlgn="base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1"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대금지급 보류 대상 확정 </a:t>
                      </a:r>
                      <a:r>
                        <a:rPr kumimoji="1"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kumimoji="1"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운영기획담당</a:t>
                      </a:r>
                      <a:r>
                        <a:rPr kumimoji="1"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endParaRPr lang="ko-KR" altLang="en-US" sz="1600" b="0" i="0" u="none" strike="noStrike" dirty="0">
                        <a:solidFill>
                          <a:srgbClr val="EE3042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R="8059" marT="805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684102"/>
                  </a:ext>
                </a:extLst>
              </a:tr>
              <a:tr h="491709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본부별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기획팀 담당자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59" marR="8059" marT="805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1"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대금지급 보류 품의 상신</a:t>
                      </a:r>
                      <a:endParaRPr kumimoji="1" lang="en-US" altLang="ko-KR" sz="1600" b="0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285750" indent="-285750" algn="l" fontAlgn="base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1"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보류 </a:t>
                      </a:r>
                      <a:r>
                        <a:rPr kumimoji="1" lang="ko-KR" altLang="en-US" sz="1600" b="0" dirty="0" err="1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주문건</a:t>
                      </a:r>
                      <a:r>
                        <a:rPr kumimoji="1"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해제 여부 모니터링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R="8059" marT="805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918534"/>
                  </a:ext>
                </a:extLst>
              </a:tr>
              <a:tr h="69053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 구매담당자</a:t>
                      </a:r>
                    </a:p>
                  </a:txBody>
                  <a:tcPr marL="8059" marR="8059" marT="805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1"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 계도 및 재발방지서약서 수취</a:t>
                      </a:r>
                      <a:endParaRPr kumimoji="1" lang="en-US" altLang="ko-KR" sz="1600" b="0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285750" indent="-285750" algn="l" fontAlgn="base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1"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적격 </a:t>
                      </a:r>
                      <a:r>
                        <a:rPr kumimoji="1" lang="ko-KR" altLang="en-US" sz="1600" b="0" dirty="0" err="1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배송증빙</a:t>
                      </a:r>
                      <a:r>
                        <a:rPr kumimoji="1"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확인 후 대금지급 보류 해제 품의 상신</a:t>
                      </a:r>
                      <a:endParaRPr kumimoji="1" lang="en-US" altLang="ko-KR" sz="1600" b="0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R="8059" marT="805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293295"/>
                  </a:ext>
                </a:extLst>
              </a:tr>
            </a:tbl>
          </a:graphicData>
        </a:graphic>
      </p:graphicFrame>
      <p:sp>
        <p:nvSpPr>
          <p:cNvPr id="9" name="직사각형 8">
            <a:extLst>
              <a:ext uri="{FF2B5EF4-FFF2-40B4-BE49-F238E27FC236}">
                <a16:creationId xmlns:a16="http://schemas.microsoft.com/office/drawing/2014/main" id="{B84CFC87-786B-DDF6-DAC2-1AA48566D6E6}"/>
              </a:ext>
            </a:extLst>
          </p:cNvPr>
          <p:cNvSpPr/>
          <p:nvPr/>
        </p:nvSpPr>
        <p:spPr>
          <a:xfrm>
            <a:off x="1059578" y="5204098"/>
            <a:ext cx="9248204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※ </a:t>
            </a:r>
            <a:r>
              <a:rPr kumimoji="1" lang="ko-KR" altLang="en-US" sz="1400" dirty="0" err="1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배송증빙</a:t>
            </a:r>
            <a:r>
              <a:rPr kumimoji="1"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kumimoji="1"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Monitoring </a:t>
            </a:r>
            <a:r>
              <a:rPr kumimoji="1"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예외대상 </a:t>
            </a:r>
            <a:endParaRPr kumimoji="1" lang="en-US" altLang="ko-KR" sz="14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 - </a:t>
            </a:r>
            <a:r>
              <a:rPr kumimoji="1" lang="ko-KR" altLang="en-US" sz="1400" dirty="0" err="1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무재고</a:t>
            </a:r>
            <a:r>
              <a:rPr kumimoji="1"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kumimoji="1"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센터</a:t>
            </a:r>
            <a:r>
              <a:rPr kumimoji="1"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VMI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 - </a:t>
            </a:r>
            <a:r>
              <a:rPr kumimoji="1"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연계협력사</a:t>
            </a:r>
            <a:r>
              <a:rPr kumimoji="1"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kumimoji="1"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알파</a:t>
            </a:r>
            <a:r>
              <a:rPr kumimoji="1"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</a:t>
            </a:r>
            <a:r>
              <a:rPr kumimoji="1"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오피스디포</a:t>
            </a:r>
            <a:r>
              <a:rPr kumimoji="1"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), </a:t>
            </a:r>
            <a:r>
              <a:rPr kumimoji="1"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특정 연계사업장</a:t>
            </a:r>
            <a:r>
              <a:rPr kumimoji="1"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(LS</a:t>
            </a:r>
            <a:r>
              <a:rPr kumimoji="1"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산전</a:t>
            </a:r>
            <a:r>
              <a:rPr kumimoji="1"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LGIT), </a:t>
            </a:r>
            <a:r>
              <a:rPr kumimoji="1"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수출사업장</a:t>
            </a:r>
            <a:r>
              <a:rPr kumimoji="1"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kumimoji="1"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해외협력사</a:t>
            </a:r>
            <a:endParaRPr kumimoji="1" lang="en-US" altLang="ko-KR" sz="14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 - PUSS/SSCS </a:t>
            </a:r>
            <a:r>
              <a:rPr kumimoji="1"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주문 件</a:t>
            </a:r>
            <a:r>
              <a:rPr kumimoji="1"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kumimoji="1"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모바일 배송완료 件</a:t>
            </a:r>
            <a:endParaRPr kumimoji="1" lang="en-US" altLang="ko-KR" sz="14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047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97B5F-B8B2-BEE9-487D-BBB19B449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12F006E-EB26-C51E-4116-BE76B066EF06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92DC130-296D-79EF-6850-25C886BBE2B3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 err="1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배송증빙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 승인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반려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Process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93219546-8FA1-1DB0-ADF8-2BE03BA83E93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9C380D44-5DC3-625E-5BEF-7240A561D97C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D858E1FE-6CF4-429B-EE9F-110CF5CAE8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17" name="Group 70">
            <a:extLst>
              <a:ext uri="{FF2B5EF4-FFF2-40B4-BE49-F238E27FC236}">
                <a16:creationId xmlns:a16="http://schemas.microsoft.com/office/drawing/2014/main" id="{CD51E6CA-7BB9-B6CF-877E-2D8795648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628638"/>
              </p:ext>
            </p:extLst>
          </p:nvPr>
        </p:nvGraphicFramePr>
        <p:xfrm>
          <a:off x="877355" y="1881941"/>
          <a:ext cx="11416245" cy="5085531"/>
        </p:xfrm>
        <a:graphic>
          <a:graphicData uri="http://schemas.openxmlformats.org/drawingml/2006/table">
            <a:tbl>
              <a:tblPr/>
              <a:tblGrid>
                <a:gridCol w="153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0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부서</a:t>
                      </a: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Process Map</a:t>
                      </a: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2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50" charset="-127"/>
                        <a:ea typeface="Pretendard Medium" panose="02000603000000020004" pitchFamily="50" charset="-127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915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운영팀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417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본부별 기획팀 담당자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202410"/>
                  </a:ext>
                </a:extLst>
              </a:tr>
              <a:tr h="95696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구매팀</a:t>
                      </a: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운영팀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428232"/>
                  </a:ext>
                </a:extLst>
              </a:tr>
            </a:tbl>
          </a:graphicData>
        </a:graphic>
      </p:graphicFrame>
      <p:grpSp>
        <p:nvGrpSpPr>
          <p:cNvPr id="18" name="그룹 17">
            <a:extLst>
              <a:ext uri="{FF2B5EF4-FFF2-40B4-BE49-F238E27FC236}">
                <a16:creationId xmlns:a16="http://schemas.microsoft.com/office/drawing/2014/main" id="{F40FCA17-2B73-07AE-A289-5EF5206FB1EB}"/>
              </a:ext>
            </a:extLst>
          </p:cNvPr>
          <p:cNvGrpSpPr/>
          <p:nvPr/>
        </p:nvGrpSpPr>
        <p:grpSpPr>
          <a:xfrm>
            <a:off x="2957415" y="2372133"/>
            <a:ext cx="7256123" cy="4378924"/>
            <a:chOff x="2048122" y="2248553"/>
            <a:chExt cx="7256123" cy="4292642"/>
          </a:xfrm>
        </p:grpSpPr>
        <p:sp>
          <p:nvSpPr>
            <p:cNvPr id="19" name="Rectangle 83">
              <a:extLst>
                <a:ext uri="{FF2B5EF4-FFF2-40B4-BE49-F238E27FC236}">
                  <a16:creationId xmlns:a16="http://schemas.microsoft.com/office/drawing/2014/main" id="{3E56AEDA-D34E-88CE-A46B-183665275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429" y="2418909"/>
              <a:ext cx="928641" cy="4009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배송완료</a:t>
              </a:r>
              <a:endParaRPr kumimoji="1" lang="en-US" altLang="ko-KR" sz="1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07D284-6AD6-5930-03C4-61FE224C896A}"/>
                </a:ext>
              </a:extLst>
            </p:cNvPr>
            <p:cNvSpPr txBox="1"/>
            <p:nvPr/>
          </p:nvSpPr>
          <p:spPr>
            <a:xfrm>
              <a:off x="2090516" y="2784585"/>
              <a:ext cx="1229623" cy="242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9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배송증빙 등록</a:t>
              </a:r>
              <a:r>
                <a:rPr lang="en-US" altLang="ko-KR" sz="9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endParaRPr lang="ko-KR" altLang="en-US" sz="9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1" name="Rectangle 83">
              <a:extLst>
                <a:ext uri="{FF2B5EF4-FFF2-40B4-BE49-F238E27FC236}">
                  <a16:creationId xmlns:a16="http://schemas.microsoft.com/office/drawing/2014/main" id="{78FFFE42-2032-D0BF-8B8D-B7E475B9E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276" y="3858874"/>
              <a:ext cx="1037754" cy="3997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증빙 적격여부</a:t>
              </a:r>
              <a:endParaRPr kumimoji="1" lang="en-US" altLang="ko-KR" sz="1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판단</a:t>
              </a:r>
              <a:endParaRPr kumimoji="1" lang="en-US" altLang="ko-KR" sz="1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434B7B-EB94-3DE0-1079-7B19D7057343}"/>
                </a:ext>
              </a:extLst>
            </p:cNvPr>
            <p:cNvSpPr txBox="1"/>
            <p:nvPr/>
          </p:nvSpPr>
          <p:spPr>
            <a:xfrm>
              <a:off x="2048122" y="4290880"/>
              <a:ext cx="1064444" cy="254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975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endParaRPr lang="ko-KR" altLang="en-US" sz="975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39DAAC45-7C7A-2476-17F3-78491F097671}"/>
                </a:ext>
              </a:extLst>
            </p:cNvPr>
            <p:cNvCxnSpPr>
              <a:cxnSpLocks/>
              <a:stCxn id="21" idx="3"/>
              <a:endCxn id="46" idx="1"/>
            </p:cNvCxnSpPr>
            <p:nvPr/>
          </p:nvCxnSpPr>
          <p:spPr bwMode="auto">
            <a:xfrm flipV="1">
              <a:off x="3179030" y="4058728"/>
              <a:ext cx="263835" cy="1"/>
            </a:xfrm>
            <a:prstGeom prst="straightConnector1">
              <a:avLst/>
            </a:prstGeom>
            <a:noFill/>
            <a:ln w="9525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24" name="Rectangle 83">
              <a:extLst>
                <a:ext uri="{FF2B5EF4-FFF2-40B4-BE49-F238E27FC236}">
                  <a16:creationId xmlns:a16="http://schemas.microsoft.com/office/drawing/2014/main" id="{BB117435-EEB3-B2B8-2B57-3E3BABE77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059" y="4180163"/>
              <a:ext cx="1142347" cy="3795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반려 </a:t>
              </a:r>
              <a:endParaRPr kumimoji="1" lang="en-US" altLang="ko-KR" sz="1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0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1" lang="ko-KR" altLang="en-US" sz="10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재처리 요청</a:t>
              </a:r>
              <a:r>
                <a:rPr kumimoji="1" lang="en-US" altLang="ko-KR" sz="10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25" name="순서도: 판단 24">
              <a:extLst>
                <a:ext uri="{FF2B5EF4-FFF2-40B4-BE49-F238E27FC236}">
                  <a16:creationId xmlns:a16="http://schemas.microsoft.com/office/drawing/2014/main" id="{032B9D86-1D62-BC1B-3146-E1045ED9E18E}"/>
                </a:ext>
              </a:extLst>
            </p:cNvPr>
            <p:cNvSpPr/>
            <p:nvPr/>
          </p:nvSpPr>
          <p:spPr>
            <a:xfrm>
              <a:off x="6386400" y="4183084"/>
              <a:ext cx="1257125" cy="377290"/>
            </a:xfrm>
            <a:prstGeom prst="flowChartDecision">
              <a:avLst/>
            </a:prstGeom>
            <a:solidFill>
              <a:srgbClr val="A50034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 증빙 수정</a:t>
              </a:r>
              <a:r>
                <a:rPr kumimoji="1" lang="en-US" altLang="ko-KR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?</a:t>
              </a:r>
            </a:p>
          </p:txBody>
        </p:sp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5E638971-E2A6-511B-4316-DF313E6D3179}"/>
                </a:ext>
              </a:extLst>
            </p:cNvPr>
            <p:cNvCxnSpPr>
              <a:cxnSpLocks/>
              <a:stCxn id="24" idx="3"/>
              <a:endCxn id="25" idx="1"/>
            </p:cNvCxnSpPr>
            <p:nvPr/>
          </p:nvCxnSpPr>
          <p:spPr bwMode="auto">
            <a:xfrm>
              <a:off x="6220406" y="4369932"/>
              <a:ext cx="165994" cy="1797"/>
            </a:xfrm>
            <a:prstGeom prst="straightConnector1">
              <a:avLst/>
            </a:prstGeom>
            <a:noFill/>
            <a:ln w="9525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32" name="Rectangle 83">
              <a:extLst>
                <a:ext uri="{FF2B5EF4-FFF2-40B4-BE49-F238E27FC236}">
                  <a16:creationId xmlns:a16="http://schemas.microsoft.com/office/drawing/2014/main" id="{470E8E95-47D7-A639-3D13-86BD94B7B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059" y="3578339"/>
              <a:ext cx="1142347" cy="3868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승인</a:t>
              </a:r>
              <a:endParaRPr kumimoji="1" lang="en-US" altLang="ko-KR" sz="1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9344EB4-D143-5D06-E6C6-30F1D44722F8}"/>
                </a:ext>
              </a:extLst>
            </p:cNvPr>
            <p:cNvSpPr txBox="1"/>
            <p:nvPr/>
          </p:nvSpPr>
          <p:spPr>
            <a:xfrm>
              <a:off x="7604506" y="4136019"/>
              <a:ext cx="237527" cy="258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0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Y</a:t>
              </a:r>
              <a:endParaRPr lang="ko-KR" altLang="en-US" sz="1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40" name="꺾인 연결선 22">
              <a:extLst>
                <a:ext uri="{FF2B5EF4-FFF2-40B4-BE49-F238E27FC236}">
                  <a16:creationId xmlns:a16="http://schemas.microsoft.com/office/drawing/2014/main" id="{3B7E07ED-04C1-55CB-DBA4-5FC53F5F76F8}"/>
                </a:ext>
              </a:extLst>
            </p:cNvPr>
            <p:cNvCxnSpPr>
              <a:cxnSpLocks/>
              <a:stCxn id="25" idx="2"/>
              <a:endCxn id="53" idx="3"/>
            </p:cNvCxnSpPr>
            <p:nvPr/>
          </p:nvCxnSpPr>
          <p:spPr bwMode="auto">
            <a:xfrm rot="5400000">
              <a:off x="6142617" y="4640594"/>
              <a:ext cx="952567" cy="792126"/>
            </a:xfrm>
            <a:prstGeom prst="bentConnector2">
              <a:avLst/>
            </a:prstGeom>
            <a:noFill/>
            <a:ln w="9525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41" name="Rectangle 83">
              <a:extLst>
                <a:ext uri="{FF2B5EF4-FFF2-40B4-BE49-F238E27FC236}">
                  <a16:creationId xmlns:a16="http://schemas.microsoft.com/office/drawing/2014/main" id="{8F69F702-0BDF-2CA9-82D8-70F663EF3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7581" y="2432481"/>
              <a:ext cx="1148263" cy="3795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 배송증빙 수정</a:t>
              </a:r>
              <a:r>
                <a:rPr kumimoji="1" lang="en-US" altLang="ko-KR" sz="10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kumimoji="1" lang="ko-KR" altLang="en-US" sz="10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재등록</a:t>
              </a:r>
              <a:endParaRPr kumimoji="1" lang="en-US" altLang="ko-KR" sz="1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E14DE8-CD51-A0FA-DB78-17BF358E1B68}"/>
                </a:ext>
              </a:extLst>
            </p:cNvPr>
            <p:cNvSpPr txBox="1"/>
            <p:nvPr/>
          </p:nvSpPr>
          <p:spPr>
            <a:xfrm>
              <a:off x="6978803" y="4560374"/>
              <a:ext cx="237527" cy="258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0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N</a:t>
              </a:r>
              <a:endParaRPr lang="ko-KR" altLang="en-US" sz="1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43" name="꺾인 연결선 33">
              <a:extLst>
                <a:ext uri="{FF2B5EF4-FFF2-40B4-BE49-F238E27FC236}">
                  <a16:creationId xmlns:a16="http://schemas.microsoft.com/office/drawing/2014/main" id="{911480A7-7CCB-B62F-449C-D457ADD58433}"/>
                </a:ext>
              </a:extLst>
            </p:cNvPr>
            <p:cNvCxnSpPr>
              <a:cxnSpLocks/>
              <a:stCxn id="25" idx="3"/>
              <a:endCxn id="41" idx="3"/>
            </p:cNvCxnSpPr>
            <p:nvPr/>
          </p:nvCxnSpPr>
          <p:spPr bwMode="auto">
            <a:xfrm flipV="1">
              <a:off x="7643525" y="2622250"/>
              <a:ext cx="1652319" cy="1749479"/>
            </a:xfrm>
            <a:prstGeom prst="bentConnector3">
              <a:avLst>
                <a:gd name="adj1" fmla="val 113835"/>
              </a:avLst>
            </a:prstGeom>
            <a:noFill/>
            <a:ln w="9525">
              <a:solidFill>
                <a:srgbClr val="A50034"/>
              </a:solidFill>
              <a:round/>
              <a:headEnd/>
              <a:tailEnd type="triangle"/>
            </a:ln>
          </p:spPr>
        </p:cxnSp>
        <p:cxnSp>
          <p:nvCxnSpPr>
            <p:cNvPr id="44" name="꺾인 연결선 34">
              <a:extLst>
                <a:ext uri="{FF2B5EF4-FFF2-40B4-BE49-F238E27FC236}">
                  <a16:creationId xmlns:a16="http://schemas.microsoft.com/office/drawing/2014/main" id="{2E32DB05-F87C-DF8E-F72F-E7D884634865}"/>
                </a:ext>
              </a:extLst>
            </p:cNvPr>
            <p:cNvCxnSpPr>
              <a:cxnSpLocks/>
              <a:stCxn id="41" idx="2"/>
              <a:endCxn id="21" idx="0"/>
            </p:cNvCxnSpPr>
            <p:nvPr/>
          </p:nvCxnSpPr>
          <p:spPr bwMode="auto">
            <a:xfrm rot="5400000">
              <a:off x="5167505" y="304666"/>
              <a:ext cx="1046856" cy="6061560"/>
            </a:xfrm>
            <a:prstGeom prst="bentConnector3">
              <a:avLst>
                <a:gd name="adj1" fmla="val 44922"/>
              </a:avLst>
            </a:prstGeom>
            <a:noFill/>
            <a:ln w="9525">
              <a:solidFill>
                <a:srgbClr val="A50034"/>
              </a:solidFill>
              <a:round/>
              <a:headEnd/>
              <a:tailEnd type="triangle"/>
            </a:ln>
          </p:spPr>
        </p:cxnSp>
        <p:cxnSp>
          <p:nvCxnSpPr>
            <p:cNvPr id="45" name="꺾인 연결선 35">
              <a:extLst>
                <a:ext uri="{FF2B5EF4-FFF2-40B4-BE49-F238E27FC236}">
                  <a16:creationId xmlns:a16="http://schemas.microsoft.com/office/drawing/2014/main" id="{B0F40127-E4C1-331B-52E3-CF8411BDDDBB}"/>
                </a:ext>
              </a:extLst>
            </p:cNvPr>
            <p:cNvCxnSpPr>
              <a:cxnSpLocks/>
              <a:stCxn id="19" idx="1"/>
              <a:endCxn id="21" idx="1"/>
            </p:cNvCxnSpPr>
            <p:nvPr/>
          </p:nvCxnSpPr>
          <p:spPr bwMode="auto">
            <a:xfrm rot="10800000" flipV="1">
              <a:off x="2141277" y="2619379"/>
              <a:ext cx="24153" cy="1439350"/>
            </a:xfrm>
            <a:prstGeom prst="bentConnector3">
              <a:avLst>
                <a:gd name="adj1" fmla="val 1046466"/>
              </a:avLst>
            </a:prstGeom>
            <a:noFill/>
            <a:ln w="9525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46" name="순서도: 판단 45">
              <a:extLst>
                <a:ext uri="{FF2B5EF4-FFF2-40B4-BE49-F238E27FC236}">
                  <a16:creationId xmlns:a16="http://schemas.microsoft.com/office/drawing/2014/main" id="{45CD8E72-2E66-6A4E-12E0-CD3107083DB0}"/>
                </a:ext>
              </a:extLst>
            </p:cNvPr>
            <p:cNvSpPr/>
            <p:nvPr/>
          </p:nvSpPr>
          <p:spPr>
            <a:xfrm>
              <a:off x="3442865" y="3870083"/>
              <a:ext cx="1257125" cy="377290"/>
            </a:xfrm>
            <a:prstGeom prst="flowChartDecision">
              <a:avLst/>
            </a:prstGeom>
            <a:solidFill>
              <a:srgbClr val="A50034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적격증빙</a:t>
              </a:r>
              <a:r>
                <a:rPr kumimoji="1" lang="en-US" altLang="ko-KR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?</a:t>
              </a:r>
            </a:p>
          </p:txBody>
        </p:sp>
        <p:cxnSp>
          <p:nvCxnSpPr>
            <p:cNvPr id="47" name="꺾인 연결선 53">
              <a:extLst>
                <a:ext uri="{FF2B5EF4-FFF2-40B4-BE49-F238E27FC236}">
                  <a16:creationId xmlns:a16="http://schemas.microsoft.com/office/drawing/2014/main" id="{5967364A-201D-9650-5E7D-4F04AB1B4B19}"/>
                </a:ext>
              </a:extLst>
            </p:cNvPr>
            <p:cNvCxnSpPr>
              <a:cxnSpLocks/>
              <a:stCxn id="46" idx="0"/>
              <a:endCxn id="32" idx="1"/>
            </p:cNvCxnSpPr>
            <p:nvPr/>
          </p:nvCxnSpPr>
          <p:spPr bwMode="auto">
            <a:xfrm rot="5400000" flipH="1" flipV="1">
              <a:off x="4525596" y="3317621"/>
              <a:ext cx="98295" cy="1006631"/>
            </a:xfrm>
            <a:prstGeom prst="bentConnector2">
              <a:avLst/>
            </a:prstGeom>
            <a:noFill/>
            <a:ln w="9525">
              <a:solidFill>
                <a:srgbClr val="A50034"/>
              </a:solidFill>
              <a:round/>
              <a:headEnd/>
              <a:tailEnd type="triangle"/>
            </a:ln>
          </p:spPr>
        </p:cxnSp>
        <p:cxnSp>
          <p:nvCxnSpPr>
            <p:cNvPr id="49" name="꺾인 연결선 54">
              <a:extLst>
                <a:ext uri="{FF2B5EF4-FFF2-40B4-BE49-F238E27FC236}">
                  <a16:creationId xmlns:a16="http://schemas.microsoft.com/office/drawing/2014/main" id="{10B72395-8989-7888-33FD-85C18B005A00}"/>
                </a:ext>
              </a:extLst>
            </p:cNvPr>
            <p:cNvCxnSpPr>
              <a:cxnSpLocks/>
              <a:stCxn id="46" idx="2"/>
              <a:endCxn id="24" idx="1"/>
            </p:cNvCxnSpPr>
            <p:nvPr/>
          </p:nvCxnSpPr>
          <p:spPr bwMode="auto">
            <a:xfrm rot="16200000" flipH="1">
              <a:off x="4513464" y="3805336"/>
              <a:ext cx="122559" cy="1006631"/>
            </a:xfrm>
            <a:prstGeom prst="bentConnector2">
              <a:avLst/>
            </a:prstGeom>
            <a:noFill/>
            <a:ln w="9525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3F0A2E8-D80F-EEDB-A726-43438E238D51}"/>
                </a:ext>
              </a:extLst>
            </p:cNvPr>
            <p:cNvSpPr txBox="1"/>
            <p:nvPr/>
          </p:nvSpPr>
          <p:spPr>
            <a:xfrm>
              <a:off x="4133205" y="3499026"/>
              <a:ext cx="237527" cy="25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0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Y</a:t>
              </a:r>
              <a:endParaRPr lang="ko-KR" altLang="en-US" sz="1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4958BDF-64BF-E826-B4C7-D5B0127CBC31}"/>
                </a:ext>
              </a:extLst>
            </p:cNvPr>
            <p:cNvSpPr txBox="1"/>
            <p:nvPr/>
          </p:nvSpPr>
          <p:spPr>
            <a:xfrm>
              <a:off x="4134197" y="4410143"/>
              <a:ext cx="237527" cy="25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0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N</a:t>
              </a:r>
              <a:endParaRPr lang="ko-KR" altLang="en-US" sz="1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3" name="Rectangle 83">
              <a:extLst>
                <a:ext uri="{FF2B5EF4-FFF2-40B4-BE49-F238E27FC236}">
                  <a16:creationId xmlns:a16="http://schemas.microsoft.com/office/drawing/2014/main" id="{08C2E76B-F514-5359-E2B8-670AC5AB5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490" y="5319492"/>
              <a:ext cx="1142347" cy="3868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지급보류 품의</a:t>
              </a:r>
              <a:endParaRPr kumimoji="1" lang="en-US" altLang="ko-KR" sz="1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4" name="Rectangle 83">
              <a:extLst>
                <a:ext uri="{FF2B5EF4-FFF2-40B4-BE49-F238E27FC236}">
                  <a16:creationId xmlns:a16="http://schemas.microsoft.com/office/drawing/2014/main" id="{50CF1D52-E52B-810C-602A-605112EBE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490" y="6154297"/>
              <a:ext cx="1142347" cy="3868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 계도</a:t>
              </a:r>
              <a:r>
                <a:rPr kumimoji="1" lang="en-US" altLang="ko-KR" sz="10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kumimoji="1" lang="ko-KR" altLang="en-US" sz="10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및 </a:t>
              </a:r>
              <a:endParaRPr kumimoji="1" lang="en-US" altLang="ko-KR" sz="1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 err="1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적격증빙</a:t>
              </a:r>
              <a:r>
                <a:rPr kumimoji="1" lang="ko-KR" altLang="en-US" sz="10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확인</a:t>
              </a:r>
              <a:endParaRPr kumimoji="1" lang="en-US" altLang="ko-KR" sz="1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63" name="직선 화살표 연결선 62">
              <a:extLst>
                <a:ext uri="{FF2B5EF4-FFF2-40B4-BE49-F238E27FC236}">
                  <a16:creationId xmlns:a16="http://schemas.microsoft.com/office/drawing/2014/main" id="{32F282DF-647B-6FB6-F6E9-55863F120EFA}"/>
                </a:ext>
              </a:extLst>
            </p:cNvPr>
            <p:cNvCxnSpPr>
              <a:cxnSpLocks/>
              <a:stCxn id="53" idx="2"/>
              <a:endCxn id="54" idx="0"/>
            </p:cNvCxnSpPr>
            <p:nvPr/>
          </p:nvCxnSpPr>
          <p:spPr bwMode="auto">
            <a:xfrm>
              <a:off x="5651664" y="5706390"/>
              <a:ext cx="0" cy="447907"/>
            </a:xfrm>
            <a:prstGeom prst="straightConnector1">
              <a:avLst/>
            </a:prstGeom>
            <a:noFill/>
            <a:ln w="9525">
              <a:solidFill>
                <a:srgbClr val="A50034"/>
              </a:solidFill>
              <a:round/>
              <a:headEnd/>
              <a:tailEnd type="triangle"/>
            </a:ln>
          </p:spPr>
        </p:cxnSp>
        <p:cxnSp>
          <p:nvCxnSpPr>
            <p:cNvPr id="64" name="직선 화살표 연결선 63">
              <a:extLst>
                <a:ext uri="{FF2B5EF4-FFF2-40B4-BE49-F238E27FC236}">
                  <a16:creationId xmlns:a16="http://schemas.microsoft.com/office/drawing/2014/main" id="{C1A739F9-E046-F07D-497C-BF95B4BD2D4E}"/>
                </a:ext>
              </a:extLst>
            </p:cNvPr>
            <p:cNvCxnSpPr>
              <a:cxnSpLocks/>
              <a:stCxn id="54" idx="1"/>
              <a:endCxn id="65" idx="3"/>
            </p:cNvCxnSpPr>
            <p:nvPr/>
          </p:nvCxnSpPr>
          <p:spPr bwMode="auto">
            <a:xfrm flipH="1">
              <a:off x="4470879" y="6347746"/>
              <a:ext cx="609611" cy="0"/>
            </a:xfrm>
            <a:prstGeom prst="straightConnector1">
              <a:avLst/>
            </a:prstGeom>
            <a:noFill/>
            <a:ln w="9525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65" name="Rectangle 83">
              <a:extLst>
                <a:ext uri="{FF2B5EF4-FFF2-40B4-BE49-F238E27FC236}">
                  <a16:creationId xmlns:a16="http://schemas.microsoft.com/office/drawing/2014/main" id="{B8E1B755-E6D5-CBAF-1B53-7C5CB36EA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532" y="6154297"/>
              <a:ext cx="1142347" cy="3868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보류 해제 품의</a:t>
              </a:r>
              <a:endParaRPr kumimoji="1" lang="en-US" altLang="ko-KR" sz="1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0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1" lang="ko-KR" altLang="en-US" sz="10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구매팀</a:t>
              </a:r>
              <a:r>
                <a:rPr kumimoji="1" lang="en-US" altLang="ko-KR" sz="10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A68857D9-5A05-9832-EECB-67D91A5DA33A}"/>
                </a:ext>
              </a:extLst>
            </p:cNvPr>
            <p:cNvSpPr/>
            <p:nvPr/>
          </p:nvSpPr>
          <p:spPr>
            <a:xfrm>
              <a:off x="2793994" y="3716314"/>
              <a:ext cx="395764" cy="150893"/>
            </a:xfrm>
            <a:prstGeom prst="rect">
              <a:avLst/>
            </a:prstGeom>
            <a:solidFill>
              <a:srgbClr val="A5003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 latinLnBrk="0">
                <a:lnSpc>
                  <a:spcPct val="120000"/>
                </a:lnSpc>
              </a:pPr>
              <a:r>
                <a:rPr lang="en-US" altLang="ko-KR" sz="7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S-MRO</a:t>
              </a:r>
              <a:endParaRPr lang="ko-KR" altLang="en-US" sz="7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C941D798-9E53-568A-1680-C7CD48AD2926}"/>
                </a:ext>
              </a:extLst>
            </p:cNvPr>
            <p:cNvSpPr/>
            <p:nvPr/>
          </p:nvSpPr>
          <p:spPr>
            <a:xfrm>
              <a:off x="2609049" y="2248553"/>
              <a:ext cx="490006" cy="179645"/>
            </a:xfrm>
            <a:prstGeom prst="rect">
              <a:avLst/>
            </a:prstGeom>
            <a:solidFill>
              <a:srgbClr val="A5003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ko-KR" altLang="en-US" sz="7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r>
                <a:rPr lang="en-US" altLang="ko-KR" sz="7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Front</a:t>
              </a:r>
              <a:endParaRPr lang="ko-KR" altLang="en-US" sz="7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84B19817-5FB7-AC12-821B-979FB6CB409E}"/>
                </a:ext>
              </a:extLst>
            </p:cNvPr>
            <p:cNvSpPr/>
            <p:nvPr/>
          </p:nvSpPr>
          <p:spPr>
            <a:xfrm>
              <a:off x="5810594" y="3425672"/>
              <a:ext cx="409811" cy="150893"/>
            </a:xfrm>
            <a:prstGeom prst="rect">
              <a:avLst/>
            </a:prstGeom>
            <a:solidFill>
              <a:srgbClr val="A5003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 latinLnBrk="0">
                <a:lnSpc>
                  <a:spcPct val="120000"/>
                </a:lnSpc>
              </a:pPr>
              <a:r>
                <a:rPr lang="en-US" altLang="ko-KR" sz="7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S-MRO</a:t>
              </a:r>
              <a:endParaRPr lang="ko-KR" altLang="en-US" sz="7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7B83A58C-1F23-F5A7-A527-DB23A7A9B4AC}"/>
                </a:ext>
              </a:extLst>
            </p:cNvPr>
            <p:cNvSpPr/>
            <p:nvPr/>
          </p:nvSpPr>
          <p:spPr>
            <a:xfrm>
              <a:off x="5810594" y="4030977"/>
              <a:ext cx="404881" cy="150893"/>
            </a:xfrm>
            <a:prstGeom prst="rect">
              <a:avLst/>
            </a:prstGeom>
            <a:solidFill>
              <a:srgbClr val="A5003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 latinLnBrk="0">
                <a:lnSpc>
                  <a:spcPct val="120000"/>
                </a:lnSpc>
              </a:pPr>
              <a:r>
                <a:rPr lang="en-US" altLang="ko-KR" sz="7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S-MRO</a:t>
              </a:r>
              <a:endParaRPr lang="ko-KR" altLang="en-US" sz="7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51FF54D3-7E81-4DCB-03F0-EB66529010AF}"/>
                </a:ext>
              </a:extLst>
            </p:cNvPr>
            <p:cNvSpPr/>
            <p:nvPr/>
          </p:nvSpPr>
          <p:spPr>
            <a:xfrm>
              <a:off x="5741956" y="5144584"/>
              <a:ext cx="490006" cy="179645"/>
            </a:xfrm>
            <a:prstGeom prst="rect">
              <a:avLst/>
            </a:prstGeom>
            <a:solidFill>
              <a:srgbClr val="A5003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ko-KR" altLang="en-US" sz="7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통합결재</a:t>
              </a:r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C6B57F6D-5D95-2C31-9E94-D4F9FD647F0D}"/>
                </a:ext>
              </a:extLst>
            </p:cNvPr>
            <p:cNvSpPr/>
            <p:nvPr/>
          </p:nvSpPr>
          <p:spPr>
            <a:xfrm>
              <a:off x="8814239" y="2251589"/>
              <a:ext cx="490006" cy="179645"/>
            </a:xfrm>
            <a:prstGeom prst="rect">
              <a:avLst/>
            </a:prstGeom>
            <a:solidFill>
              <a:srgbClr val="A5003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ko-KR" altLang="en-US" sz="7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r>
                <a:rPr lang="en-US" altLang="ko-KR" sz="7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Front</a:t>
              </a:r>
              <a:endParaRPr lang="ko-KR" altLang="en-US" sz="7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630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4CA53-2CF5-E513-1B2D-42F244736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B7BB989-405F-11A0-E438-3CB18C16054B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3D3AB087-288B-4FD8-C313-16673FF4306E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 err="1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배송증빙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 적격 기준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E3649EF1-63D4-9527-48B3-1C1D9B2E9ECA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42E802CD-D127-918B-3E6D-B0F0BF71D777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E0AE039E-F662-D307-6CE3-2F1B20C615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AE29A75F-C08A-C9DB-EABB-7E6BD171B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77401"/>
              </p:ext>
            </p:extLst>
          </p:nvPr>
        </p:nvGraphicFramePr>
        <p:xfrm>
          <a:off x="792343" y="1865301"/>
          <a:ext cx="9808982" cy="5057143"/>
        </p:xfrm>
        <a:graphic>
          <a:graphicData uri="http://schemas.openxmlformats.org/drawingml/2006/table">
            <a:tbl>
              <a:tblPr/>
              <a:tblGrid>
                <a:gridCol w="1021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2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49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내    용</a:t>
                      </a:r>
                    </a:p>
                  </a:txBody>
                  <a:tcPr marL="8059" marR="8059" marT="805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710">
                <a:tc rowSpan="6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  <a:b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자차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출고시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59" marR="8059" marT="805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일반</a:t>
                      </a:r>
                    </a:p>
                  </a:txBody>
                  <a:tcPr marL="8059" marR="8059" marT="805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양식 무관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서브원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거래명세서 모두 가능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),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아래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4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가지 필수사항 모두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충족해야함</a:t>
                      </a:r>
                      <a:b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1.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고객사명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거래명세서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시스템 일치</a:t>
                      </a:r>
                      <a:b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2.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상품정보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거래명세서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시스템 일치</a:t>
                      </a:r>
                      <a:b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3.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수량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거래명세서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시스템 일치</a:t>
                      </a:r>
                      <a:b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4.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서명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담당자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주문자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조달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CS,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영업담당자 등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 Sign/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직인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rtl="0" fontAlgn="ctr">
                        <a:lnSpc>
                          <a:spcPct val="120000"/>
                        </a:lnSpc>
                      </a:pPr>
                      <a:r>
                        <a:rPr lang="en-US" altLang="ko-KR" sz="1200" b="0" i="0" u="none" strike="noStrike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※ </a:t>
                      </a:r>
                      <a:r>
                        <a:rPr lang="ko-KR" altLang="en-US" sz="1200" b="0" i="0" u="none" strike="noStrike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반드시 주문자가 아니어도 되며</a:t>
                      </a:r>
                      <a:r>
                        <a:rPr lang="en-US" altLang="ko-KR" sz="1200" b="0" i="0" u="none" strike="noStrike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담당자</a:t>
                      </a:r>
                      <a:r>
                        <a:rPr lang="ko-KR" altLang="en-US" sz="1200" b="0" i="0" u="none" strike="noStrike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서명이 있으면 됨</a:t>
                      </a:r>
                    </a:p>
                  </a:txBody>
                  <a:tcPr marL="108000" marR="8059" marT="805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계근자료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59" marR="8059" marT="805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주문수량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중량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),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실입고수량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중량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),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차이수량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중량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 3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가지 모두 기재 되어 있으며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시스템과 일치</a:t>
                      </a:r>
                      <a:b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패킹 단위에 따라 다소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차이가날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수 있음</a:t>
                      </a:r>
                    </a:p>
                  </a:txBody>
                  <a:tcPr marL="108000" marR="8059" marT="805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긴급 퀵서비스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택배</a:t>
                      </a:r>
                    </a:p>
                  </a:txBody>
                  <a:tcPr marL="8059" marR="8059" marT="805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양식무관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거래명세서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인수증 등 모두 가능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), </a:t>
                      </a:r>
                      <a:b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일반의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4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가지 필수 사항을 모두 충족하거나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택배사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택배송장이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적격조회되어야 함</a:t>
                      </a:r>
                      <a:b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※</a:t>
                      </a:r>
                      <a:r>
                        <a:rPr lang="ko-KR" altLang="en-US" sz="1200" b="0" i="0" u="none" strike="noStrike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홈페이지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 조회가 불가능한 </a:t>
                      </a:r>
                      <a:r>
                        <a:rPr lang="ko-KR" altLang="en-US" sz="1200" b="0" i="0" u="none" strike="noStrike" baseline="0" dirty="0" err="1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퀵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화물 등은 일반의 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4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가지 </a:t>
                      </a:r>
                      <a:r>
                        <a:rPr lang="ko-KR" altLang="en-US" sz="1200" b="0" i="0" u="none" strike="noStrike" baseline="0" dirty="0" err="1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필수사항을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모두 충족해야 함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endParaRPr lang="ko-KR" altLang="en-US" sz="1200" b="0" i="0" u="none" strike="noStrike" dirty="0">
                        <a:solidFill>
                          <a:srgbClr val="EE3042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R="8059" marT="805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선입고</a:t>
                      </a:r>
                    </a:p>
                  </a:txBody>
                  <a:tcPr marL="8059" marR="8059" marT="805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선입고요청서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주문자메일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로도 증빙가능하나 아래 요청을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충족해야함</a:t>
                      </a:r>
                      <a:b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-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선입고요청서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담당자서명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필수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rtl="0" fontAlgn="ctr">
                        <a:lnSpc>
                          <a:spcPct val="120000"/>
                        </a:lnSpc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-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주문자메일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선입고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요청메일이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아니라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정상입고되었음이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증명되어야 함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R="8059" marT="805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5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선입고 후 수량 변경</a:t>
                      </a:r>
                    </a:p>
                  </a:txBody>
                  <a:tcPr marL="8059" marR="8059" marT="805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실제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선입고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된 수량으로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배송증빙을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받아 업로드 함</a:t>
                      </a:r>
                    </a:p>
                  </a:txBody>
                  <a:tcPr marL="108000" marR="8059" marT="805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1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무형자산</a:t>
                      </a:r>
                    </a:p>
                  </a:txBody>
                  <a:tcPr marL="8059" marR="8059" marT="805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무형자산 판매의 경우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Case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별로 적격 여부가 상이하므로 별도 문의 필요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rtl="0" fontAlgn="ctr">
                        <a:lnSpc>
                          <a:spcPct val="120000"/>
                        </a:lnSpc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개발비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실물 이동 없는 </a:t>
                      </a:r>
                      <a:r>
                        <a:rPr lang="ko-KR" altLang="en-US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용역성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거래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의 경우 </a:t>
                      </a:r>
                      <a:r>
                        <a:rPr lang="ko-KR" altLang="en-US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사인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직인 인정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R="8059" marT="805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74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  <a:b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택배 출고시</a:t>
                      </a:r>
                    </a:p>
                  </a:txBody>
                  <a:tcPr marL="8059" marR="8059" marT="805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택배</a:t>
                      </a:r>
                    </a:p>
                  </a:txBody>
                  <a:tcPr marL="8059" marR="8059" marT="805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택배사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택배송장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배송완료 시점에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자동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S-MRO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배송완료 처리</a:t>
                      </a:r>
                      <a:b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S-MRO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에서 조회가 되지 않는 경우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홈페이지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인터넷 추가로 조회</a:t>
                      </a:r>
                      <a:b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배송지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다를 수 있음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고객사 별도요청으로 시스템배송지 外 지역으로 배송되는 경우도 존재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</a:p>
                  </a:txBody>
                  <a:tcPr marL="108000" marR="8059" marT="805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423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91406-9BEC-569B-44B1-196BFB9E0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C0E9D10-170C-810C-463F-7C3BDAE103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B70FB263-5F7C-CA32-2EB9-26E8737F2C28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C7605F1-AB8D-D3F3-4E88-292981B15C0E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D001CEF1-4724-C2CB-B65F-FBAD5846F822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3446286"/>
              <a:chOff x="1714299" y="2827000"/>
              <a:chExt cx="3792992" cy="264021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0D94E5E-BE49-5151-9075-DEBB71DB3BC5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04.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E273894-611B-66F9-FB60-EE1CBEC8F161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12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매출정산 </a:t>
                </a:r>
              </a:p>
              <a:p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Overview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DC172593-C630-72CA-F763-7D5A7324431E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A5656984-4E28-9D07-021F-3748531FB4AF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EE3AB05-8D5D-366F-AEA1-A7E7071B4216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F52CF84-3E3A-AC85-E601-B731E55EE79D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3D321E3-FCF6-5AEB-8907-EB152BBE97F0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7E3E43D-6EAF-F0A4-8F71-ACCC41D3DD30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F27920B-35B4-F556-F2F9-41A01A9D60B3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91F0DE5-0030-DCA8-9797-0B8BC4A4E961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56EB3169-2A8A-FC60-872B-D3F0887AB445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758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6816756-4564-B409-8BCE-AE65CFEB3C8A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6D4F814-0147-0C6F-0127-5AC90D607F88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주문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Process</a:t>
              </a:r>
              <a:endPara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B24EBA16-2061-991B-1535-BF27C2D16AE8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0CCB7411-AE2D-E923-F5DA-C4BB5B58EF8F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DEC34C3C-A3C4-E69F-EA2C-DAE9B271D8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AA0788BF-2334-A89A-0F1E-A74952379C2E}"/>
              </a:ext>
            </a:extLst>
          </p:cNvPr>
          <p:cNvGrpSpPr/>
          <p:nvPr/>
        </p:nvGrpSpPr>
        <p:grpSpPr>
          <a:xfrm>
            <a:off x="792343" y="1753554"/>
            <a:ext cx="11501257" cy="5194934"/>
            <a:chOff x="462798" y="1480666"/>
            <a:chExt cx="10457571" cy="5831666"/>
          </a:xfrm>
        </p:grpSpPr>
        <p:sp>
          <p:nvSpPr>
            <p:cNvPr id="8" name="Rectangle 1149">
              <a:extLst>
                <a:ext uri="{FF2B5EF4-FFF2-40B4-BE49-F238E27FC236}">
                  <a16:creationId xmlns:a16="http://schemas.microsoft.com/office/drawing/2014/main" id="{F3935C44-AF69-01D7-252B-8FDF0226B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64" y="1624578"/>
              <a:ext cx="9755463" cy="566930"/>
            </a:xfrm>
            <a:prstGeom prst="rect">
              <a:avLst/>
            </a:prstGeom>
            <a:solidFill>
              <a:srgbClr val="6B6B6B">
                <a:alpha val="9804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3135" rtlCol="0" anchor="ctr"/>
            <a:lstStyle/>
            <a:p>
              <a:pPr defTabSz="493467"/>
              <a:endParaRPr lang="ko-KR" altLang="en-US" sz="1400" spc="-86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" name="Rectangle 1116">
              <a:extLst>
                <a:ext uri="{FF2B5EF4-FFF2-40B4-BE49-F238E27FC236}">
                  <a16:creationId xmlns:a16="http://schemas.microsoft.com/office/drawing/2014/main" id="{33C77C1C-EF0F-FB93-8F4F-A5B975BF3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385" y="4200124"/>
              <a:ext cx="1340543" cy="2139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주문확인</a:t>
              </a:r>
            </a:p>
          </p:txBody>
        </p:sp>
        <p:sp>
          <p:nvSpPr>
            <p:cNvPr id="10" name="Rectangle 1117">
              <a:extLst>
                <a:ext uri="{FF2B5EF4-FFF2-40B4-BE49-F238E27FC236}">
                  <a16:creationId xmlns:a16="http://schemas.microsoft.com/office/drawing/2014/main" id="{1C875B14-16AC-677D-80B7-446A2344D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077" y="4712020"/>
              <a:ext cx="1340543" cy="2139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결재완료</a:t>
              </a:r>
            </a:p>
          </p:txBody>
        </p:sp>
        <p:sp>
          <p:nvSpPr>
            <p:cNvPr id="11" name="Rectangle 1149">
              <a:extLst>
                <a:ext uri="{FF2B5EF4-FFF2-40B4-BE49-F238E27FC236}">
                  <a16:creationId xmlns:a16="http://schemas.microsoft.com/office/drawing/2014/main" id="{3C1569F9-4BE5-3030-3C98-0D24DBDBD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475" y="2847883"/>
              <a:ext cx="1340543" cy="213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상품검색</a:t>
              </a:r>
            </a:p>
          </p:txBody>
        </p:sp>
        <p:sp>
          <p:nvSpPr>
            <p:cNvPr id="12" name="Rectangle 1150">
              <a:extLst>
                <a:ext uri="{FF2B5EF4-FFF2-40B4-BE49-F238E27FC236}">
                  <a16:creationId xmlns:a16="http://schemas.microsoft.com/office/drawing/2014/main" id="{0820FA0D-AC5F-2BAE-2F4F-6361D6CD7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16" y="3299352"/>
              <a:ext cx="1340543" cy="213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주문카트</a:t>
              </a:r>
              <a:endParaRPr kumimoji="0" lang="ko-KR" altLang="en-US" sz="1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3" name="AutoShape 1108">
              <a:extLst>
                <a:ext uri="{FF2B5EF4-FFF2-40B4-BE49-F238E27FC236}">
                  <a16:creationId xmlns:a16="http://schemas.microsoft.com/office/drawing/2014/main" id="{BFFD8B47-224A-ECBC-4215-BE2EAF11F95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07503" y="2330428"/>
              <a:ext cx="1857443" cy="345734"/>
            </a:xfrm>
            <a:prstGeom prst="homePlate">
              <a:avLst>
                <a:gd name="adj" fmla="val 34955"/>
              </a:avLst>
            </a:prstGeom>
            <a:solidFill>
              <a:srgbClr val="FDEAEC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EE3042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정산 관리</a:t>
              </a:r>
            </a:p>
          </p:txBody>
        </p:sp>
        <p:sp>
          <p:nvSpPr>
            <p:cNvPr id="14" name="Rectangle 1149">
              <a:extLst>
                <a:ext uri="{FF2B5EF4-FFF2-40B4-BE49-F238E27FC236}">
                  <a16:creationId xmlns:a16="http://schemas.microsoft.com/office/drawing/2014/main" id="{12CE18E7-2E3B-FA69-A18F-81B742BBF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32" y="5232147"/>
              <a:ext cx="1339635" cy="213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발주완료</a:t>
              </a:r>
            </a:p>
          </p:txBody>
        </p:sp>
        <p:sp>
          <p:nvSpPr>
            <p:cNvPr id="15" name="Rectangle 1115">
              <a:extLst>
                <a:ext uri="{FF2B5EF4-FFF2-40B4-BE49-F238E27FC236}">
                  <a16:creationId xmlns:a16="http://schemas.microsoft.com/office/drawing/2014/main" id="{27B9E5AC-BF2B-2A1F-7F0A-71B62EBA5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739" y="3725324"/>
              <a:ext cx="1340543" cy="2155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주문신청</a:t>
              </a:r>
            </a:p>
          </p:txBody>
        </p:sp>
        <p:sp>
          <p:nvSpPr>
            <p:cNvPr id="16" name="모서리가 둥근 직사각형 39">
              <a:extLst>
                <a:ext uri="{FF2B5EF4-FFF2-40B4-BE49-F238E27FC236}">
                  <a16:creationId xmlns:a16="http://schemas.microsoft.com/office/drawing/2014/main" id="{D85300DF-0FA8-B699-69E7-2FE53BAE8A5A}"/>
                </a:ext>
              </a:extLst>
            </p:cNvPr>
            <p:cNvSpPr/>
            <p:nvPr/>
          </p:nvSpPr>
          <p:spPr bwMode="auto">
            <a:xfrm>
              <a:off x="3927872" y="2829889"/>
              <a:ext cx="454129" cy="11591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직송</a:t>
              </a:r>
            </a:p>
          </p:txBody>
        </p:sp>
        <p:sp>
          <p:nvSpPr>
            <p:cNvPr id="17" name="모서리가 둥근 직사각형 40">
              <a:extLst>
                <a:ext uri="{FF2B5EF4-FFF2-40B4-BE49-F238E27FC236}">
                  <a16:creationId xmlns:a16="http://schemas.microsoft.com/office/drawing/2014/main" id="{CA2A79DD-689A-C5F3-1B79-6C427A95D808}"/>
                </a:ext>
              </a:extLst>
            </p:cNvPr>
            <p:cNvSpPr/>
            <p:nvPr/>
          </p:nvSpPr>
          <p:spPr bwMode="auto">
            <a:xfrm>
              <a:off x="3927872" y="4059212"/>
              <a:ext cx="454129" cy="117702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무재고</a:t>
              </a:r>
              <a:endParaRPr kumimoji="0" lang="ko-KR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8" name="아래쪽 화살표 11">
              <a:extLst>
                <a:ext uri="{FF2B5EF4-FFF2-40B4-BE49-F238E27FC236}">
                  <a16:creationId xmlns:a16="http://schemas.microsoft.com/office/drawing/2014/main" id="{EC9BA0C0-10C4-FE2A-6EDE-7509218778AE}"/>
                </a:ext>
              </a:extLst>
            </p:cNvPr>
            <p:cNvSpPr/>
            <p:nvPr/>
          </p:nvSpPr>
          <p:spPr>
            <a:xfrm>
              <a:off x="1144911" y="3103086"/>
              <a:ext cx="219349" cy="151781"/>
            </a:xfrm>
            <a:prstGeom prst="downArrow">
              <a:avLst/>
            </a:prstGeom>
            <a:solidFill>
              <a:srgbClr val="40404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9" name="아래쪽 화살표 160">
              <a:extLst>
                <a:ext uri="{FF2B5EF4-FFF2-40B4-BE49-F238E27FC236}">
                  <a16:creationId xmlns:a16="http://schemas.microsoft.com/office/drawing/2014/main" id="{AE174A5B-87CD-952D-139E-89FB98367E52}"/>
                </a:ext>
              </a:extLst>
            </p:cNvPr>
            <p:cNvSpPr/>
            <p:nvPr/>
          </p:nvSpPr>
          <p:spPr>
            <a:xfrm>
              <a:off x="1144911" y="3554605"/>
              <a:ext cx="219349" cy="151781"/>
            </a:xfrm>
            <a:prstGeom prst="downArrow">
              <a:avLst/>
            </a:prstGeom>
            <a:solidFill>
              <a:srgbClr val="40404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0" name="아래쪽 화살표 161">
              <a:extLst>
                <a:ext uri="{FF2B5EF4-FFF2-40B4-BE49-F238E27FC236}">
                  <a16:creationId xmlns:a16="http://schemas.microsoft.com/office/drawing/2014/main" id="{FF6D7C57-0705-93C5-3CF2-7B2A361B36B8}"/>
                </a:ext>
              </a:extLst>
            </p:cNvPr>
            <p:cNvSpPr/>
            <p:nvPr/>
          </p:nvSpPr>
          <p:spPr>
            <a:xfrm>
              <a:off x="1144911" y="3995757"/>
              <a:ext cx="219349" cy="151781"/>
            </a:xfrm>
            <a:prstGeom prst="downArrow">
              <a:avLst/>
            </a:prstGeom>
            <a:solidFill>
              <a:srgbClr val="40404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1" name="아래쪽 화살표 162">
              <a:extLst>
                <a:ext uri="{FF2B5EF4-FFF2-40B4-BE49-F238E27FC236}">
                  <a16:creationId xmlns:a16="http://schemas.microsoft.com/office/drawing/2014/main" id="{6B0ACAD4-5AF8-5006-90D0-0079D9CC171A}"/>
                </a:ext>
              </a:extLst>
            </p:cNvPr>
            <p:cNvSpPr/>
            <p:nvPr/>
          </p:nvSpPr>
          <p:spPr>
            <a:xfrm>
              <a:off x="1144911" y="4499813"/>
              <a:ext cx="219349" cy="151781"/>
            </a:xfrm>
            <a:prstGeom prst="downArrow">
              <a:avLst/>
            </a:prstGeom>
            <a:solidFill>
              <a:srgbClr val="40404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2" name="아래쪽 화살표 163">
              <a:extLst>
                <a:ext uri="{FF2B5EF4-FFF2-40B4-BE49-F238E27FC236}">
                  <a16:creationId xmlns:a16="http://schemas.microsoft.com/office/drawing/2014/main" id="{8ACF7EC2-62BD-91DA-8D94-8488DB5B14BB}"/>
                </a:ext>
              </a:extLst>
            </p:cNvPr>
            <p:cNvSpPr/>
            <p:nvPr/>
          </p:nvSpPr>
          <p:spPr>
            <a:xfrm>
              <a:off x="1144911" y="5005812"/>
              <a:ext cx="219349" cy="151781"/>
            </a:xfrm>
            <a:prstGeom prst="downArrow">
              <a:avLst/>
            </a:prstGeom>
            <a:solidFill>
              <a:srgbClr val="40404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3" name="Rectangle 1149">
              <a:extLst>
                <a:ext uri="{FF2B5EF4-FFF2-40B4-BE49-F238E27FC236}">
                  <a16:creationId xmlns:a16="http://schemas.microsoft.com/office/drawing/2014/main" id="{FE367C1E-0E16-4D0C-3FC5-394740794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538" y="2843330"/>
              <a:ext cx="1284587" cy="23711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발주 완료</a:t>
              </a:r>
              <a:b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en-US" altLang="ko-KR" sz="10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PO</a:t>
              </a:r>
              <a:r>
                <a:rPr lang="ko-KR" altLang="en-US" sz="10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생성완료</a:t>
              </a:r>
              <a:r>
                <a:rPr lang="en-US" altLang="ko-KR" sz="10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kumimoji="0" lang="ko-KR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4" name="Rectangle 1149">
              <a:extLst>
                <a:ext uri="{FF2B5EF4-FFF2-40B4-BE49-F238E27FC236}">
                  <a16:creationId xmlns:a16="http://schemas.microsoft.com/office/drawing/2014/main" id="{C1EE9EBC-824C-F37F-FF37-ABA7DB9C1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798" y="2857065"/>
              <a:ext cx="1391523" cy="213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주문접수</a:t>
              </a: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kumimoji="0" lang="ko-KR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5" name="Rectangle 1149">
              <a:extLst>
                <a:ext uri="{FF2B5EF4-FFF2-40B4-BE49-F238E27FC236}">
                  <a16:creationId xmlns:a16="http://schemas.microsoft.com/office/drawing/2014/main" id="{5035B23A-60EA-9A42-A596-9FC480489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798" y="3145096"/>
              <a:ext cx="1391523" cy="213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출하지시</a:t>
              </a: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kumimoji="0" lang="ko-KR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6" name="Rectangle 1149">
              <a:extLst>
                <a:ext uri="{FF2B5EF4-FFF2-40B4-BE49-F238E27FC236}">
                  <a16:creationId xmlns:a16="http://schemas.microsoft.com/office/drawing/2014/main" id="{9A13DFFE-6186-D550-C338-AE2D9E587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798" y="3748006"/>
              <a:ext cx="1391523" cy="213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배송완료</a:t>
              </a: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공통</a:t>
              </a: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kumimoji="0" lang="ko-KR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7" name="Rectangle 1149">
              <a:extLst>
                <a:ext uri="{FF2B5EF4-FFF2-40B4-BE49-F238E27FC236}">
                  <a16:creationId xmlns:a16="http://schemas.microsoft.com/office/drawing/2014/main" id="{FB5EAFA9-C613-2C70-52E3-361350C60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798" y="4088027"/>
              <a:ext cx="1391523" cy="213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주문접수</a:t>
              </a: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kumimoji="0" lang="ko-KR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8" name="Rectangle 1149">
              <a:extLst>
                <a:ext uri="{FF2B5EF4-FFF2-40B4-BE49-F238E27FC236}">
                  <a16:creationId xmlns:a16="http://schemas.microsoft.com/office/drawing/2014/main" id="{481CCF15-AD1C-B6EA-2A71-E6DFD5300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798" y="4376059"/>
              <a:ext cx="1391523" cy="213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출하지시</a:t>
              </a: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kumimoji="0" lang="ko-KR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9" name="Rectangle 1149">
              <a:extLst>
                <a:ext uri="{FF2B5EF4-FFF2-40B4-BE49-F238E27FC236}">
                  <a16:creationId xmlns:a16="http://schemas.microsoft.com/office/drawing/2014/main" id="{2C6C5A66-75EB-14DC-F5BA-038599940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798" y="4957124"/>
              <a:ext cx="1391523" cy="213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배송완료</a:t>
              </a: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공통</a:t>
              </a: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kumimoji="0" lang="ko-KR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0" name="Rectangle 1149">
              <a:extLst>
                <a:ext uri="{FF2B5EF4-FFF2-40B4-BE49-F238E27FC236}">
                  <a16:creationId xmlns:a16="http://schemas.microsoft.com/office/drawing/2014/main" id="{E4084155-9F45-3908-B045-71AE44000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798" y="4667803"/>
              <a:ext cx="1391523" cy="213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 출고완료</a:t>
              </a:r>
            </a:p>
          </p:txBody>
        </p:sp>
        <p:sp>
          <p:nvSpPr>
            <p:cNvPr id="31" name="Rectangle 1149">
              <a:extLst>
                <a:ext uri="{FF2B5EF4-FFF2-40B4-BE49-F238E27FC236}">
                  <a16:creationId xmlns:a16="http://schemas.microsoft.com/office/drawing/2014/main" id="{71354671-4150-24F6-7B09-F15398DD2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419" y="5447790"/>
              <a:ext cx="1507485" cy="2119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S/O</a:t>
              </a: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생성완료</a:t>
              </a:r>
            </a:p>
          </p:txBody>
        </p:sp>
        <p:sp>
          <p:nvSpPr>
            <p:cNvPr id="32" name="Rectangle 1149">
              <a:extLst>
                <a:ext uri="{FF2B5EF4-FFF2-40B4-BE49-F238E27FC236}">
                  <a16:creationId xmlns:a16="http://schemas.microsoft.com/office/drawing/2014/main" id="{E3308F01-4948-D08F-2298-7D891F422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798" y="5733774"/>
              <a:ext cx="1391523" cy="213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주문접수</a:t>
              </a: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en-US" altLang="ko-KR" sz="10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</a:t>
              </a: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kumimoji="0" lang="ko-KR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3" name="Rectangle 1149">
              <a:extLst>
                <a:ext uri="{FF2B5EF4-FFF2-40B4-BE49-F238E27FC236}">
                  <a16:creationId xmlns:a16="http://schemas.microsoft.com/office/drawing/2014/main" id="{87D65765-AF78-8859-4498-D39417498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798" y="6021806"/>
              <a:ext cx="1391523" cy="213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배송완료</a:t>
              </a: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공통</a:t>
              </a: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kumimoji="0" lang="ko-KR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4" name="Rectangle 1149">
              <a:extLst>
                <a:ext uri="{FF2B5EF4-FFF2-40B4-BE49-F238E27FC236}">
                  <a16:creationId xmlns:a16="http://schemas.microsoft.com/office/drawing/2014/main" id="{74DDAFA9-B756-776F-7E81-D4024BF99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419" y="6383894"/>
              <a:ext cx="1507485" cy="2119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S/O</a:t>
              </a: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생성완료</a:t>
              </a:r>
            </a:p>
          </p:txBody>
        </p:sp>
        <p:sp>
          <p:nvSpPr>
            <p:cNvPr id="35" name="Rectangle 1149">
              <a:extLst>
                <a:ext uri="{FF2B5EF4-FFF2-40B4-BE49-F238E27FC236}">
                  <a16:creationId xmlns:a16="http://schemas.microsoft.com/office/drawing/2014/main" id="{0F1EF2B3-C85D-9AB3-789C-CA0C1D644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798" y="6671927"/>
              <a:ext cx="1391523" cy="213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주문접수</a:t>
              </a: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en-US" altLang="ko-KR" sz="10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</a:t>
              </a: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kumimoji="0" lang="ko-KR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6" name="Rectangle 1149">
              <a:extLst>
                <a:ext uri="{FF2B5EF4-FFF2-40B4-BE49-F238E27FC236}">
                  <a16:creationId xmlns:a16="http://schemas.microsoft.com/office/drawing/2014/main" id="{94F81C1A-9BB9-2D3F-FBBF-572191E28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9695" y="6959959"/>
              <a:ext cx="1385858" cy="213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배송완료</a:t>
              </a: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공통</a:t>
              </a: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kumimoji="0" lang="ko-KR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3E71294B-15B5-1D4A-4580-CBB7D0627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3025" y="1852531"/>
              <a:ext cx="735842" cy="285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5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  <a:endParaRPr kumimoji="0" lang="ko-KR" alt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3EBC74A9-47C7-8EED-2AD0-B3CCD4F669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494" y="1706953"/>
              <a:ext cx="597877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9" name="TextBox 29">
              <a:extLst>
                <a:ext uri="{FF2B5EF4-FFF2-40B4-BE49-F238E27FC236}">
                  <a16:creationId xmlns:a16="http://schemas.microsoft.com/office/drawing/2014/main" id="{F3B2001B-4F31-EAD1-B680-2233E3FBF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2863" y="1852531"/>
              <a:ext cx="1222040" cy="285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5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협력사</a:t>
              </a:r>
              <a:r>
                <a:rPr kumimoji="0" lang="en-US" altLang="ko-KR" sz="105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/HUB</a:t>
              </a:r>
              <a:endParaRPr kumimoji="0" lang="ko-KR" alt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0" name="TextBox 29">
              <a:extLst>
                <a:ext uri="{FF2B5EF4-FFF2-40B4-BE49-F238E27FC236}">
                  <a16:creationId xmlns:a16="http://schemas.microsoft.com/office/drawing/2014/main" id="{DC2D875F-F811-8E04-9D19-E9B21D7A9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3308" y="1852531"/>
              <a:ext cx="1222040" cy="285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5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운영담당자</a:t>
              </a:r>
              <a:endParaRPr kumimoji="0" lang="ko-KR" alt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004818ED-13E2-48F0-B94B-0BFCADA5AA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4039" y="1706953"/>
              <a:ext cx="597877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2" name="TextBox 9">
              <a:extLst>
                <a:ext uri="{FF2B5EF4-FFF2-40B4-BE49-F238E27FC236}">
                  <a16:creationId xmlns:a16="http://schemas.microsoft.com/office/drawing/2014/main" id="{01ABCB5E-E3CD-66ED-7D4F-82CFE668E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3633" y="1852531"/>
              <a:ext cx="919503" cy="285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5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구매담당자</a:t>
              </a:r>
              <a:endParaRPr kumimoji="0" lang="ko-KR" alt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2A11FA20-A23E-782B-0D8C-481D87C26C4B}"/>
                </a:ext>
              </a:extLst>
            </p:cNvPr>
            <p:cNvCxnSpPr/>
            <p:nvPr/>
          </p:nvCxnSpPr>
          <p:spPr bwMode="auto">
            <a:xfrm>
              <a:off x="2577143" y="2293615"/>
              <a:ext cx="0" cy="461652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noFill/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949DAC96-45F0-3E99-2646-BDC370CFFD22}"/>
                </a:ext>
              </a:extLst>
            </p:cNvPr>
            <p:cNvCxnSpPr/>
            <p:nvPr/>
          </p:nvCxnSpPr>
          <p:spPr bwMode="auto">
            <a:xfrm>
              <a:off x="3542440" y="2341240"/>
              <a:ext cx="0" cy="458623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noFill/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EE5C14B9-5293-52BF-9F93-B8F6676D0F7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49430" y="2341240"/>
              <a:ext cx="0" cy="465920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noFill/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6F789724-2B61-7D1F-14D6-A99113640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3487" y="1706953"/>
              <a:ext cx="597877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Rectangle 1149">
              <a:extLst>
                <a:ext uri="{FF2B5EF4-FFF2-40B4-BE49-F238E27FC236}">
                  <a16:creationId xmlns:a16="http://schemas.microsoft.com/office/drawing/2014/main" id="{7A289D54-3A53-F075-E0C9-908CE3728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798" y="3445430"/>
              <a:ext cx="1391523" cy="213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 출고완료</a:t>
              </a:r>
            </a:p>
          </p:txBody>
        </p:sp>
        <p:sp>
          <p:nvSpPr>
            <p:cNvPr id="48" name="AutoShape 1108">
              <a:extLst>
                <a:ext uri="{FF2B5EF4-FFF2-40B4-BE49-F238E27FC236}">
                  <a16:creationId xmlns:a16="http://schemas.microsoft.com/office/drawing/2014/main" id="{9D83288B-ED12-9683-B3D9-59C9C268A8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32215" y="2330428"/>
              <a:ext cx="2043187" cy="345734"/>
            </a:xfrm>
            <a:prstGeom prst="homePlate">
              <a:avLst>
                <a:gd name="adj" fmla="val 34955"/>
              </a:avLst>
            </a:prstGeom>
            <a:solidFill>
              <a:srgbClr val="FDEAEC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EE3042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 관리</a:t>
              </a:r>
            </a:p>
          </p:txBody>
        </p:sp>
        <p:sp>
          <p:nvSpPr>
            <p:cNvPr id="49" name="AutoShape 1108">
              <a:extLst>
                <a:ext uri="{FF2B5EF4-FFF2-40B4-BE49-F238E27FC236}">
                  <a16:creationId xmlns:a16="http://schemas.microsoft.com/office/drawing/2014/main" id="{43FB4F7F-9E89-DCCF-A979-16568ED5BF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40162" y="2330428"/>
              <a:ext cx="1395525" cy="345734"/>
            </a:xfrm>
            <a:prstGeom prst="homePlate">
              <a:avLst>
                <a:gd name="adj" fmla="val 34955"/>
              </a:avLst>
            </a:prstGeom>
            <a:solidFill>
              <a:srgbClr val="FDEAEC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1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발주 생성</a:t>
              </a:r>
              <a:endParaRPr kumimoji="0" lang="ko-KR" altLang="en-US" sz="1100" i="0" u="none" strike="noStrike" kern="1200" cap="none" spc="0" normalizeH="0" baseline="0" noProof="0" dirty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0" name="AutoShape 1108">
              <a:extLst>
                <a:ext uri="{FF2B5EF4-FFF2-40B4-BE49-F238E27FC236}">
                  <a16:creationId xmlns:a16="http://schemas.microsoft.com/office/drawing/2014/main" id="{DDD5B0C1-D913-A559-A4DB-D4F688B8820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2798" y="2330428"/>
              <a:ext cx="1688586" cy="345734"/>
            </a:xfrm>
            <a:prstGeom prst="homePlate">
              <a:avLst>
                <a:gd name="adj" fmla="val 34955"/>
              </a:avLst>
            </a:prstGeom>
            <a:solidFill>
              <a:srgbClr val="FDEAEC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1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주문 생성</a:t>
              </a:r>
              <a:endParaRPr kumimoji="0" lang="ko-KR" altLang="en-US" sz="1100" i="0" u="none" strike="noStrike" kern="1200" cap="none" spc="0" normalizeH="0" baseline="0" noProof="0" dirty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51" name="Picture 3" descr="C:\Users\JEONGEUM\Desktop\icooooon\01.png">
              <a:extLst>
                <a:ext uri="{FF2B5EF4-FFF2-40B4-BE49-F238E27FC236}">
                  <a16:creationId xmlns:a16="http://schemas.microsoft.com/office/drawing/2014/main" id="{13BA27CE-7F3E-0245-2B9D-5CDC623EC3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58" y="1697612"/>
              <a:ext cx="580004" cy="40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" descr="C:\Users\JEONGEUM\Desktop\icooooon\03.png">
              <a:extLst>
                <a:ext uri="{FF2B5EF4-FFF2-40B4-BE49-F238E27FC236}">
                  <a16:creationId xmlns:a16="http://schemas.microsoft.com/office/drawing/2014/main" id="{35DEAF30-5FE5-3532-F3A7-4CF070E95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930" y="1697612"/>
              <a:ext cx="374220" cy="40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3" descr="C:\Users\JEONGEUM\Desktop\icooooon\01.png">
              <a:extLst>
                <a:ext uri="{FF2B5EF4-FFF2-40B4-BE49-F238E27FC236}">
                  <a16:creationId xmlns:a16="http://schemas.microsoft.com/office/drawing/2014/main" id="{34B85692-83BC-5BF8-1F31-32FF677F97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298" y="1697611"/>
              <a:ext cx="580004" cy="40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" descr="C:\Users\JEONGEUM\Desktop\icooooon\03.png">
              <a:extLst>
                <a:ext uri="{FF2B5EF4-FFF2-40B4-BE49-F238E27FC236}">
                  <a16:creationId xmlns:a16="http://schemas.microsoft.com/office/drawing/2014/main" id="{FA6EBCA3-C9BD-8E48-831D-CB448FAA6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080" y="1662784"/>
              <a:ext cx="374220" cy="40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" descr="C:\Users\JEONGEUM\Desktop\icooooon\03.png">
              <a:extLst>
                <a:ext uri="{FF2B5EF4-FFF2-40B4-BE49-F238E27FC236}">
                  <a16:creationId xmlns:a16="http://schemas.microsoft.com/office/drawing/2014/main" id="{7A8D5B80-607D-3367-D599-1C525802C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0565" y="1662784"/>
              <a:ext cx="374220" cy="40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모서리가 둥근 직사각형 39">
              <a:extLst>
                <a:ext uri="{FF2B5EF4-FFF2-40B4-BE49-F238E27FC236}">
                  <a16:creationId xmlns:a16="http://schemas.microsoft.com/office/drawing/2014/main" id="{ABE282BE-8D4B-228B-2FB7-CC0CA1C041E1}"/>
                </a:ext>
              </a:extLst>
            </p:cNvPr>
            <p:cNvSpPr/>
            <p:nvPr/>
          </p:nvSpPr>
          <p:spPr bwMode="auto">
            <a:xfrm>
              <a:off x="3927874" y="5452007"/>
              <a:ext cx="454129" cy="791715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센터</a:t>
              </a:r>
            </a:p>
          </p:txBody>
        </p:sp>
        <p:sp>
          <p:nvSpPr>
            <p:cNvPr id="57" name="모서리가 둥근 직사각형 40">
              <a:extLst>
                <a:ext uri="{FF2B5EF4-FFF2-40B4-BE49-F238E27FC236}">
                  <a16:creationId xmlns:a16="http://schemas.microsoft.com/office/drawing/2014/main" id="{9E379513-E06A-3C6F-2833-4E2B3357246D}"/>
                </a:ext>
              </a:extLst>
            </p:cNvPr>
            <p:cNvSpPr/>
            <p:nvPr/>
          </p:nvSpPr>
          <p:spPr bwMode="auto">
            <a:xfrm>
              <a:off x="3927874" y="6390248"/>
              <a:ext cx="454129" cy="803923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VMI</a:t>
              </a:r>
              <a:endParaRPr kumimoji="0" lang="ko-KR" alt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8" name="Rectangle 1149">
              <a:extLst>
                <a:ext uri="{FF2B5EF4-FFF2-40B4-BE49-F238E27FC236}">
                  <a16:creationId xmlns:a16="http://schemas.microsoft.com/office/drawing/2014/main" id="{F30AB72C-B4CD-801D-F425-A0F3FD224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422" y="5516027"/>
              <a:ext cx="1284587" cy="161951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P</a:t>
              </a:r>
              <a:r>
                <a:rPr lang="en-US" altLang="ko-KR" sz="1000" dirty="0">
                  <a:solidFill>
                    <a:schemeClr val="bg1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O </a:t>
              </a:r>
              <a:r>
                <a:rPr lang="ko-KR" altLang="en-US" sz="1000" dirty="0">
                  <a:solidFill>
                    <a:schemeClr val="bg1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생성 단계 </a:t>
              </a:r>
              <a:br>
                <a:rPr lang="en-US" altLang="ko-KR" sz="1000" dirty="0">
                  <a:solidFill>
                    <a:schemeClr val="bg1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ko-KR" altLang="en-US" sz="1000" dirty="0">
                  <a:solidFill>
                    <a:schemeClr val="bg1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없음</a:t>
              </a:r>
              <a:endParaRPr kumimoji="0" lang="ko-KR" alt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9" name="Rectangle 1149">
              <a:extLst>
                <a:ext uri="{FF2B5EF4-FFF2-40B4-BE49-F238E27FC236}">
                  <a16:creationId xmlns:a16="http://schemas.microsoft.com/office/drawing/2014/main" id="{0413672E-C884-8826-0CA4-9D971BB47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3375" y="4307760"/>
              <a:ext cx="1880765" cy="213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0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세금 계산서 발행</a:t>
              </a:r>
              <a:endParaRPr kumimoji="0" lang="ko-KR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0" name="Rectangle 1149">
              <a:extLst>
                <a:ext uri="{FF2B5EF4-FFF2-40B4-BE49-F238E27FC236}">
                  <a16:creationId xmlns:a16="http://schemas.microsoft.com/office/drawing/2014/main" id="{197189BD-2EA7-C2A7-40E6-17DA583C9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3375" y="4011664"/>
              <a:ext cx="1880765" cy="213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 처리</a:t>
              </a:r>
            </a:p>
          </p:txBody>
        </p:sp>
        <p:sp>
          <p:nvSpPr>
            <p:cNvPr id="61" name="Rectangle 1149">
              <a:extLst>
                <a:ext uri="{FF2B5EF4-FFF2-40B4-BE49-F238E27FC236}">
                  <a16:creationId xmlns:a16="http://schemas.microsoft.com/office/drawing/2014/main" id="{9EB095B5-A306-4392-194F-E0A7B4D28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3376" y="3719931"/>
              <a:ext cx="1880765" cy="213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0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검수 월 관리</a:t>
              </a:r>
              <a:endParaRPr kumimoji="0" lang="ko-KR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2" name="Rectangle 1149">
              <a:extLst>
                <a:ext uri="{FF2B5EF4-FFF2-40B4-BE49-F238E27FC236}">
                  <a16:creationId xmlns:a16="http://schemas.microsoft.com/office/drawing/2014/main" id="{4293943D-C1C2-2044-F756-09D1DC987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3376" y="3434721"/>
              <a:ext cx="1880765" cy="213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0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마감 내역 작성</a:t>
              </a:r>
              <a:endParaRPr kumimoji="0" lang="ko-KR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3" name="Rectangle 1149">
              <a:extLst>
                <a:ext uri="{FF2B5EF4-FFF2-40B4-BE49-F238E27FC236}">
                  <a16:creationId xmlns:a16="http://schemas.microsoft.com/office/drawing/2014/main" id="{6E26C71C-87B3-36DA-2502-5FD1C89BB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3376" y="3153873"/>
              <a:ext cx="1880765" cy="213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0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 처리</a:t>
              </a:r>
              <a:endParaRPr kumimoji="0" lang="ko-KR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4" name="Rectangle 1149">
              <a:extLst>
                <a:ext uri="{FF2B5EF4-FFF2-40B4-BE49-F238E27FC236}">
                  <a16:creationId xmlns:a16="http://schemas.microsoft.com/office/drawing/2014/main" id="{F3C62CDB-E819-B420-2C4E-6650D6424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3376" y="2857777"/>
              <a:ext cx="1880765" cy="213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0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미배송</a:t>
              </a:r>
              <a:r>
                <a:rPr lang="ko-KR" altLang="en-US" sz="10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관리</a:t>
              </a:r>
              <a:endParaRPr kumimoji="0" lang="ko-KR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39E12631-4018-5AE8-7088-DF7A92EB809F}"/>
                </a:ext>
              </a:extLst>
            </p:cNvPr>
            <p:cNvGrpSpPr/>
            <p:nvPr/>
          </p:nvGrpSpPr>
          <p:grpSpPr>
            <a:xfrm>
              <a:off x="6121927" y="1480666"/>
              <a:ext cx="2082893" cy="5831666"/>
              <a:chOff x="352505" y="1491556"/>
              <a:chExt cx="2082893" cy="5831666"/>
            </a:xfrm>
          </p:grpSpPr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id="{590DAD6E-E61C-EDB9-9F54-407310C76EC3}"/>
                  </a:ext>
                </a:extLst>
              </p:cNvPr>
              <p:cNvSpPr/>
              <p:nvPr/>
            </p:nvSpPr>
            <p:spPr>
              <a:xfrm>
                <a:off x="352505" y="1491556"/>
                <a:ext cx="2082893" cy="5831666"/>
              </a:xfrm>
              <a:prstGeom prst="rect">
                <a:avLst/>
              </a:prstGeom>
              <a:noFill/>
              <a:ln w="19050">
                <a:solidFill>
                  <a:srgbClr val="A5003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71" name="직사각형 70">
                <a:extLst>
                  <a:ext uri="{FF2B5EF4-FFF2-40B4-BE49-F238E27FC236}">
                    <a16:creationId xmlns:a16="http://schemas.microsoft.com/office/drawing/2014/main" id="{9BAE17D8-588C-EAEC-437F-ABA40DEDC8B8}"/>
                  </a:ext>
                </a:extLst>
              </p:cNvPr>
              <p:cNvSpPr/>
              <p:nvPr/>
            </p:nvSpPr>
            <p:spPr>
              <a:xfrm rot="20655839">
                <a:off x="660160" y="1511882"/>
                <a:ext cx="1346480" cy="318110"/>
              </a:xfrm>
              <a:prstGeom prst="rect">
                <a:avLst/>
              </a:prstGeom>
              <a:solidFill>
                <a:srgbClr val="A500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매출 정산</a:t>
                </a:r>
              </a:p>
            </p:txBody>
          </p:sp>
        </p:grpSp>
        <p:sp>
          <p:nvSpPr>
            <p:cNvPr id="68" name="TextBox 29">
              <a:extLst>
                <a:ext uri="{FF2B5EF4-FFF2-40B4-BE49-F238E27FC236}">
                  <a16:creationId xmlns:a16="http://schemas.microsoft.com/office/drawing/2014/main" id="{8F96CD61-10DC-0E30-63FD-9D1489FBC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18623" y="1829085"/>
              <a:ext cx="1801746" cy="46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05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사업관리팀</a:t>
              </a:r>
              <a:br>
                <a:rPr lang="en-US" altLang="ko-KR" sz="105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en-US" altLang="ko-KR" sz="105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 </a:t>
              </a:r>
              <a:r>
                <a:rPr lang="ko-KR" altLang="en-US" sz="105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영업담당자</a:t>
              </a:r>
              <a:r>
                <a:rPr lang="en-US" altLang="ko-KR" sz="105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05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채권</a:t>
              </a:r>
              <a:r>
                <a:rPr lang="en-US" altLang="ko-KR" sz="105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kumimoji="0" lang="ko-KR" alt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9" name="AutoShape 1108">
              <a:extLst>
                <a:ext uri="{FF2B5EF4-FFF2-40B4-BE49-F238E27FC236}">
                  <a16:creationId xmlns:a16="http://schemas.microsoft.com/office/drawing/2014/main" id="{64803A2E-6679-3F2C-2DB1-764C972B0E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416464" y="2330428"/>
              <a:ext cx="1812572" cy="345734"/>
            </a:xfrm>
            <a:prstGeom prst="homePlate">
              <a:avLst>
                <a:gd name="adj" fmla="val 34955"/>
              </a:avLst>
            </a:prstGeom>
            <a:solidFill>
              <a:srgbClr val="FDEAEC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EE3042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채무 </a:t>
              </a:r>
              <a:r>
                <a:rPr kumimoji="0" lang="en-US" altLang="ko-KR" sz="1100" i="0" u="none" strike="noStrike" kern="1200" cap="none" spc="0" normalizeH="0" baseline="0" noProof="0" dirty="0">
                  <a:ln>
                    <a:noFill/>
                  </a:ln>
                  <a:solidFill>
                    <a:srgbClr val="EE3042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 </a:t>
              </a:r>
              <a:r>
                <a:rPr kumimoji="0" lang="ko-KR" alt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EE3042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채권 관리</a:t>
              </a:r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806C4050-39C5-7BAC-F6C7-E34A96E22D52}"/>
              </a:ext>
            </a:extLst>
          </p:cNvPr>
          <p:cNvGrpSpPr/>
          <p:nvPr/>
        </p:nvGrpSpPr>
        <p:grpSpPr>
          <a:xfrm>
            <a:off x="9649148" y="4106009"/>
            <a:ext cx="2449228" cy="938045"/>
            <a:chOff x="9889664" y="3978595"/>
            <a:chExt cx="2449228" cy="938045"/>
          </a:xfrm>
        </p:grpSpPr>
        <p:sp>
          <p:nvSpPr>
            <p:cNvPr id="72" name="Rectangle 83">
              <a:extLst>
                <a:ext uri="{FF2B5EF4-FFF2-40B4-BE49-F238E27FC236}">
                  <a16:creationId xmlns:a16="http://schemas.microsoft.com/office/drawing/2014/main" id="{2B4B979E-155C-A99F-9BE2-4D78A1F5A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6014" y="4252066"/>
              <a:ext cx="2442878" cy="6645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서브원의 매출을 기재하여 정리한 것</a:t>
              </a:r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99CBC7C2-7B85-84C9-051B-E297FABA052D}"/>
                </a:ext>
              </a:extLst>
            </p:cNvPr>
            <p:cNvSpPr/>
            <p:nvPr/>
          </p:nvSpPr>
          <p:spPr>
            <a:xfrm>
              <a:off x="9889664" y="3978595"/>
              <a:ext cx="1293742" cy="273471"/>
            </a:xfrm>
            <a:prstGeom prst="rect">
              <a:avLst/>
            </a:prstGeom>
            <a:solidFill>
              <a:srgbClr val="A5003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 latinLnBrk="0">
                <a:lnSpc>
                  <a:spcPct val="120000"/>
                </a:lnSpc>
              </a:pPr>
              <a:r>
                <a:rPr lang="ko-KR" altLang="en-US" sz="160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사전적인 측면</a:t>
              </a:r>
              <a:endParaRPr lang="ko-KR" altLang="en-US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B4025ADE-4810-076A-3C6D-66941F94B8C9}"/>
              </a:ext>
            </a:extLst>
          </p:cNvPr>
          <p:cNvGrpSpPr/>
          <p:nvPr/>
        </p:nvGrpSpPr>
        <p:grpSpPr>
          <a:xfrm>
            <a:off x="9649148" y="5263874"/>
            <a:ext cx="2449228" cy="938045"/>
            <a:chOff x="9889664" y="3978595"/>
            <a:chExt cx="2449228" cy="938045"/>
          </a:xfrm>
        </p:grpSpPr>
        <p:sp>
          <p:nvSpPr>
            <p:cNvPr id="76" name="Rectangle 83">
              <a:extLst>
                <a:ext uri="{FF2B5EF4-FFF2-40B4-BE49-F238E27FC236}">
                  <a16:creationId xmlns:a16="http://schemas.microsoft.com/office/drawing/2014/main" id="{6B60AC31-FC5C-1EA6-E63B-3391721FA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6014" y="4252066"/>
              <a:ext cx="2442878" cy="6645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수익이 실현되게 하는  마지막 단계 </a:t>
              </a:r>
            </a:p>
          </p:txBody>
        </p: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1FD160E1-610A-C372-9315-C782D03A209D}"/>
                </a:ext>
              </a:extLst>
            </p:cNvPr>
            <p:cNvSpPr/>
            <p:nvPr/>
          </p:nvSpPr>
          <p:spPr>
            <a:xfrm>
              <a:off x="9889664" y="3978595"/>
              <a:ext cx="1293742" cy="273471"/>
            </a:xfrm>
            <a:prstGeom prst="rect">
              <a:avLst/>
            </a:prstGeom>
            <a:solidFill>
              <a:srgbClr val="A5003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 latinLnBrk="0">
                <a:lnSpc>
                  <a:spcPct val="120000"/>
                </a:lnSpc>
              </a:pPr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실질적인 측면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8340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49583-2080-600B-5EFB-7238D722C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7C99DE5-D68D-F882-6552-64A85D9124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4268633D-A0A6-5EA6-4C96-BE30E83C53F9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00EC6A7-CFA3-DD5F-23DD-198EA260E13D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C9163607-9DA6-1037-5B47-F8C007D3F697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3446286"/>
              <a:chOff x="1714299" y="2827000"/>
              <a:chExt cx="3792992" cy="264021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386FEF3-8AE7-E3CE-4120-5AB67D6617EB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05.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D120A54-ACF6-30AE-E322-EC4FB2223CAA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12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매출정산</a:t>
                </a:r>
                <a:b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</a:br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Process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FB5A5BD1-9DC2-6F8B-95E1-EFBC66B84B5B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6C5A4FB1-38E3-52A4-E7BA-07DE20C80FC5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8C7ECC3-5E2D-CAD3-9BD9-33ED81AEE4F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4739354-5370-3C07-9610-8FCE9FD7D307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2B5765A-3EA8-1C3C-6816-2D2A4359641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B05BD79-CE05-076E-8226-345F4DE46818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F62AA65-6223-0325-D264-2A857428BD25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FDB8B27-D06C-4BF5-B3BC-AC920829458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72AA3781-3965-0C59-5302-2157FE7B4280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728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3A93A2EE-71E5-3808-2661-BE0BDDA9DD1E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4D36D1B1-93C3-D800-39AF-F25AFA9C91EE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 err="1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미배송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 관리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DD181EFF-4D71-3432-03E4-797B5F7BDA06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FC06B5C4-C865-1EB2-7021-0749DC04A547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58F5FAD4-7A44-2FD9-877B-36C948ABB7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F1811D5C-C782-9367-2836-2C9764E5EE18}"/>
              </a:ext>
            </a:extLst>
          </p:cNvPr>
          <p:cNvGrpSpPr/>
          <p:nvPr/>
        </p:nvGrpSpPr>
        <p:grpSpPr>
          <a:xfrm>
            <a:off x="932198" y="1975908"/>
            <a:ext cx="11110866" cy="345737"/>
            <a:chOff x="932198" y="1975908"/>
            <a:chExt cx="9836248" cy="345737"/>
          </a:xfrm>
        </p:grpSpPr>
        <p:sp>
          <p:nvSpPr>
            <p:cNvPr id="7" name="AutoShape 1108">
              <a:extLst>
                <a:ext uri="{FF2B5EF4-FFF2-40B4-BE49-F238E27FC236}">
                  <a16:creationId xmlns:a16="http://schemas.microsoft.com/office/drawing/2014/main" id="{AA56E85A-7A8F-5F11-1FDA-C8DE8C37B6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97189" y="1975911"/>
              <a:ext cx="185744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검수 월 관리</a:t>
              </a:r>
            </a:p>
          </p:txBody>
        </p:sp>
        <p:sp>
          <p:nvSpPr>
            <p:cNvPr id="8" name="AutoShape 1108">
              <a:extLst>
                <a:ext uri="{FF2B5EF4-FFF2-40B4-BE49-F238E27FC236}">
                  <a16:creationId xmlns:a16="http://schemas.microsoft.com/office/drawing/2014/main" id="{2B3E7F3B-DD8D-42B8-A73A-A07C10ACB2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0653" y="1975911"/>
              <a:ext cx="164779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세금계산서 발행</a:t>
              </a:r>
            </a:p>
          </p:txBody>
        </p:sp>
        <p:sp>
          <p:nvSpPr>
            <p:cNvPr id="9" name="AutoShape 1108">
              <a:extLst>
                <a:ext uri="{FF2B5EF4-FFF2-40B4-BE49-F238E27FC236}">
                  <a16:creationId xmlns:a16="http://schemas.microsoft.com/office/drawing/2014/main" id="{0499F8AC-622B-08D1-64F2-4C2D282346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14886" y="1975911"/>
              <a:ext cx="1688586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마감 내역 작성</a:t>
              </a:r>
              <a:endParaRPr kumimoji="0" lang="ko-KR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" name="AutoShape 1108">
              <a:extLst>
                <a:ext uri="{FF2B5EF4-FFF2-40B4-BE49-F238E27FC236}">
                  <a16:creationId xmlns:a16="http://schemas.microsoft.com/office/drawing/2014/main" id="{421187B5-15BE-420E-21BA-8F3C2A4033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8563" y="1975911"/>
              <a:ext cx="1395525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 처리</a:t>
              </a:r>
            </a:p>
          </p:txBody>
        </p:sp>
        <p:sp>
          <p:nvSpPr>
            <p:cNvPr id="11" name="AutoShape 1108">
              <a:extLst>
                <a:ext uri="{FF2B5EF4-FFF2-40B4-BE49-F238E27FC236}">
                  <a16:creationId xmlns:a16="http://schemas.microsoft.com/office/drawing/2014/main" id="{8BA5C10E-6BEB-DC69-318F-30ABF962DCC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32198" y="1975911"/>
              <a:ext cx="1395525" cy="345734"/>
            </a:xfrm>
            <a:prstGeom prst="homePlate">
              <a:avLst>
                <a:gd name="adj" fmla="val 34955"/>
              </a:avLst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4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미배송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관리</a:t>
              </a:r>
              <a:endParaRPr kumimoji="0" lang="ko-KR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2" name="AutoShape 1108">
              <a:extLst>
                <a:ext uri="{FF2B5EF4-FFF2-40B4-BE49-F238E27FC236}">
                  <a16:creationId xmlns:a16="http://schemas.microsoft.com/office/drawing/2014/main" id="{F2D519C9-5186-81B1-8BDB-96804050EB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1671" y="1975908"/>
              <a:ext cx="136181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 처리</a:t>
              </a: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8001B165-E5F5-9C97-79C5-BE3F817478F6}"/>
              </a:ext>
            </a:extLst>
          </p:cNvPr>
          <p:cNvGrpSpPr/>
          <p:nvPr/>
        </p:nvGrpSpPr>
        <p:grpSpPr>
          <a:xfrm>
            <a:off x="1069036" y="3265022"/>
            <a:ext cx="735842" cy="652742"/>
            <a:chOff x="1087852" y="3327368"/>
            <a:chExt cx="735842" cy="652742"/>
          </a:xfrm>
        </p:grpSpPr>
        <p:pic>
          <p:nvPicPr>
            <p:cNvPr id="14" name="Picture 3" descr="C:\Users\JEONGEUM\Desktop\icooooon\01.png">
              <a:extLst>
                <a:ext uri="{FF2B5EF4-FFF2-40B4-BE49-F238E27FC236}">
                  <a16:creationId xmlns:a16="http://schemas.microsoft.com/office/drawing/2014/main" id="{35A385FE-85D3-54C7-00B4-CF8880B031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771" y="3327368"/>
              <a:ext cx="580004" cy="40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F1D97F9-6C33-FD55-3D1F-B95FF7526B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7852" y="3718500"/>
              <a:ext cx="73584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  <a:endParaRPr kumimoji="0" lang="ko-KR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E975ECE2-DCD8-67D5-5C09-60CE44A2F25C}"/>
              </a:ext>
            </a:extLst>
          </p:cNvPr>
          <p:cNvGrpSpPr/>
          <p:nvPr/>
        </p:nvGrpSpPr>
        <p:grpSpPr>
          <a:xfrm>
            <a:off x="947254" y="4610923"/>
            <a:ext cx="979406" cy="671430"/>
            <a:chOff x="989808" y="4636740"/>
            <a:chExt cx="979406" cy="671430"/>
          </a:xfrm>
        </p:grpSpPr>
        <p:pic>
          <p:nvPicPr>
            <p:cNvPr id="15" name="Picture 5" descr="C:\Users\JEONGEUM\Desktop\icooooon\03.png">
              <a:extLst>
                <a:ext uri="{FF2B5EF4-FFF2-40B4-BE49-F238E27FC236}">
                  <a16:creationId xmlns:a16="http://schemas.microsoft.com/office/drawing/2014/main" id="{7E83639E-C539-6683-A8B6-781BF9D0A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401" y="4636740"/>
              <a:ext cx="374220" cy="40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B8A7CE23-9FD0-EEC6-44BA-A7B44E819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9808" y="5046560"/>
              <a:ext cx="97940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10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운영담당자</a:t>
              </a:r>
              <a:endParaRPr kumimoji="0" lang="ko-KR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FFAAC71-DDFE-4DF5-5186-BA29836E1FAD}"/>
              </a:ext>
            </a:extLst>
          </p:cNvPr>
          <p:cNvGrpSpPr/>
          <p:nvPr/>
        </p:nvGrpSpPr>
        <p:grpSpPr>
          <a:xfrm>
            <a:off x="947254" y="5975512"/>
            <a:ext cx="979406" cy="674566"/>
            <a:chOff x="946265" y="6037858"/>
            <a:chExt cx="979406" cy="674566"/>
          </a:xfrm>
        </p:grpSpPr>
        <p:pic>
          <p:nvPicPr>
            <p:cNvPr id="16" name="Picture 3" descr="C:\Users\JEONGEUM\Desktop\icooooon\01.png">
              <a:extLst>
                <a:ext uri="{FF2B5EF4-FFF2-40B4-BE49-F238E27FC236}">
                  <a16:creationId xmlns:a16="http://schemas.microsoft.com/office/drawing/2014/main" id="{BF9E09B7-90CA-01B4-36D0-A4E103CE6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966" y="6037858"/>
              <a:ext cx="580004" cy="40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33CE785A-A6F6-C33E-7E93-1A577094E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6265" y="6450814"/>
              <a:ext cx="97940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endParaRPr kumimoji="0" lang="ko-KR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972AB50-8378-9B6E-4842-F9C0A36BEC21}"/>
              </a:ext>
            </a:extLst>
          </p:cNvPr>
          <p:cNvSpPr txBox="1"/>
          <p:nvPr/>
        </p:nvSpPr>
        <p:spPr>
          <a:xfrm>
            <a:off x="2380508" y="3291208"/>
            <a:ext cx="3608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100">
                <a:solidFill>
                  <a:prstClr val="black"/>
                </a:solidFill>
                <a:latin typeface="맑은 고딕"/>
                <a:cs typeface="Arial" pitchFamily="34" charset="0"/>
              </a:defRPr>
            </a:lvl1pPr>
          </a:lstStyle>
          <a:p>
            <a:pPr marL="171450" indent="-171450" defTabSz="914400" latinLnBrk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kumimoji="0" lang="ko-KR" altLang="en-US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선입고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주문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처리 건 주문 확정 및 결재 독려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B8A1EA-F508-D951-671C-33C5711B4C69}"/>
              </a:ext>
            </a:extLst>
          </p:cNvPr>
          <p:cNvSpPr txBox="1"/>
          <p:nvPr/>
        </p:nvSpPr>
        <p:spPr>
          <a:xfrm>
            <a:off x="2380508" y="5944415"/>
            <a:ext cx="420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100">
                <a:solidFill>
                  <a:prstClr val="black"/>
                </a:solidFill>
                <a:latin typeface="맑은 고딕"/>
                <a:cs typeface="Arial" pitchFamily="34" charset="0"/>
              </a:defRPr>
            </a:lvl1pPr>
          </a:lstStyle>
          <a:p>
            <a:pPr marL="171450" indent="-171450" defTabSz="914400" latinLnBrk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미배송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주문 납기 관리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및 배송완료 독려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(HUB/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 defTabSz="914400" latinLnBrk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 defTabSz="914400" latinLnBrk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 </a:t>
            </a:r>
            <a:r>
              <a:rPr lang="ko-KR" altLang="en-US" sz="12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미완료건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협력사 독려 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직송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E9A78D-B00C-2EFC-2A32-B12E5AF4CC0A}"/>
              </a:ext>
            </a:extLst>
          </p:cNvPr>
          <p:cNvSpPr txBox="1"/>
          <p:nvPr/>
        </p:nvSpPr>
        <p:spPr>
          <a:xfrm>
            <a:off x="2380508" y="4349296"/>
            <a:ext cx="4131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100">
                <a:solidFill>
                  <a:prstClr val="black"/>
                </a:solidFill>
                <a:latin typeface="맑은 고딕"/>
                <a:cs typeface="Arial" pitchFamily="34" charset="0"/>
              </a:defRPr>
            </a:lvl1pPr>
          </a:lstStyle>
          <a:p>
            <a:pPr marL="171450" indent="-171450" defTabSz="914400" latinLnBrk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고객요청 </a:t>
            </a:r>
            <a:r>
              <a:rPr lang="ko-KR" altLang="en-US" sz="12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선입고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미등록 건 점검</a:t>
            </a:r>
            <a:endParaRPr lang="en-US" altLang="ko-KR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 defTabSz="914400" latinLnBrk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altLang="ko-KR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 defTabSz="914400" latinLnBrk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</a:t>
            </a:r>
            <a:r>
              <a:rPr lang="ko-KR" altLang="en-US" sz="12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선입고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2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요청건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점검</a:t>
            </a:r>
            <a:endParaRPr lang="en-US" altLang="ko-KR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 defTabSz="914400" latinLnBrk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altLang="ko-KR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 defTabSz="914400" latinLnBrk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 </a:t>
            </a:r>
            <a:r>
              <a:rPr lang="ko-KR" altLang="en-US" sz="12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미완료건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HUB 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독려 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2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무재고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/VMI/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센터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  <a:p>
            <a:pPr defTabSz="914400" latinLnBrk="1">
              <a:lnSpc>
                <a:spcPct val="100000"/>
              </a:lnSpc>
              <a:buNone/>
              <a:defRPr/>
            </a:pPr>
            <a:endParaRPr lang="en-US" altLang="ko-KR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aphicFrame>
        <p:nvGraphicFramePr>
          <p:cNvPr id="23" name="표 22">
            <a:extLst>
              <a:ext uri="{FF2B5EF4-FFF2-40B4-BE49-F238E27FC236}">
                <a16:creationId xmlns:a16="http://schemas.microsoft.com/office/drawing/2014/main" id="{191105B6-51B2-D423-B177-A4F5C2148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24519"/>
              </p:ext>
            </p:extLst>
          </p:nvPr>
        </p:nvGraphicFramePr>
        <p:xfrm>
          <a:off x="7223464" y="6271779"/>
          <a:ext cx="4331227" cy="640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16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342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점검항목</a:t>
                      </a:r>
                    </a:p>
                  </a:txBody>
                  <a:tcPr marL="100584" marR="100584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정산가능 상태 값</a:t>
                      </a:r>
                    </a:p>
                  </a:txBody>
                  <a:tcPr marL="100584" marR="10058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2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반품주문상태</a:t>
                      </a:r>
                    </a:p>
                  </a:txBody>
                  <a:tcPr marL="100584" marR="100584"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직송 </a:t>
                      </a:r>
                      <a:r>
                        <a:rPr lang="en-US" altLang="ko-KR" sz="10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</a:t>
                      </a:r>
                      <a:r>
                        <a:rPr lang="en-US" altLang="ko-KR" sz="10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0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반품 완료</a:t>
                      </a:r>
                      <a:r>
                        <a:rPr lang="en-US" altLang="ko-KR" sz="10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0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  <a:r>
                        <a:rPr lang="en-US" altLang="ko-KR" sz="10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 VMI,</a:t>
                      </a:r>
                      <a:r>
                        <a:rPr lang="ko-KR" altLang="en-US" sz="10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센터 </a:t>
                      </a:r>
                      <a:r>
                        <a:rPr lang="en-US" altLang="ko-KR" sz="10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</a:t>
                      </a:r>
                      <a:r>
                        <a:rPr lang="ko-KR" altLang="en-US" sz="10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반품 완료</a:t>
                      </a:r>
                      <a:r>
                        <a:rPr lang="en-US" altLang="ko-KR" sz="10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(Hub)</a:t>
                      </a:r>
                    </a:p>
                    <a:p>
                      <a:pPr algn="l" latinLnBrk="1"/>
                      <a:r>
                        <a:rPr lang="ko-KR" altLang="en-US" sz="10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무재고 </a:t>
                      </a:r>
                      <a:r>
                        <a:rPr lang="en-US" altLang="ko-KR" sz="10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 </a:t>
                      </a:r>
                      <a:r>
                        <a:rPr lang="ko-KR" altLang="en-US" sz="10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 반출</a:t>
                      </a:r>
                      <a:endParaRPr lang="ko-KR" altLang="en-US" sz="10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D2D11DEC-6E70-219A-2548-42393FA73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957915"/>
              </p:ext>
            </p:extLst>
          </p:nvPr>
        </p:nvGraphicFramePr>
        <p:xfrm>
          <a:off x="7223464" y="3615520"/>
          <a:ext cx="2261408" cy="5038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19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936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점검 항목</a:t>
                      </a:r>
                    </a:p>
                  </a:txBody>
                  <a:tcPr marL="75571" marR="75571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정산 가능 상태 값</a:t>
                      </a:r>
                    </a:p>
                  </a:txBody>
                  <a:tcPr marL="75571" marR="7557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936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 err="1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선입고</a:t>
                      </a:r>
                      <a:r>
                        <a:rPr lang="ko-KR" altLang="en-US" sz="10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대상</a:t>
                      </a:r>
                    </a:p>
                  </a:txBody>
                  <a:tcPr marL="75571" marR="75571"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 err="1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선입고</a:t>
                      </a:r>
                      <a:r>
                        <a:rPr lang="ko-KR" altLang="en-US" sz="10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발주 완료</a:t>
                      </a:r>
                    </a:p>
                  </a:txBody>
                  <a:tcPr marL="75571" marR="75571"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5" name="그룹 24">
            <a:extLst>
              <a:ext uri="{FF2B5EF4-FFF2-40B4-BE49-F238E27FC236}">
                <a16:creationId xmlns:a16="http://schemas.microsoft.com/office/drawing/2014/main" id="{D8FE00E5-CF1F-5982-DCB7-63E7B118716B}"/>
              </a:ext>
            </a:extLst>
          </p:cNvPr>
          <p:cNvGrpSpPr/>
          <p:nvPr/>
        </p:nvGrpSpPr>
        <p:grpSpPr>
          <a:xfrm>
            <a:off x="1006432" y="2695244"/>
            <a:ext cx="867235" cy="295982"/>
            <a:chOff x="314600" y="923834"/>
            <a:chExt cx="1854835" cy="29598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AC912B-9267-0F6C-364E-E520FB12777A}"/>
                </a:ext>
              </a:extLst>
            </p:cNvPr>
            <p:cNvSpPr txBox="1"/>
            <p:nvPr/>
          </p:nvSpPr>
          <p:spPr>
            <a:xfrm>
              <a:off x="383435" y="923834"/>
              <a:ext cx="171716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kumimoji="1" lang="ko-KR" altLang="en-US" sz="1400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업무 주체</a:t>
              </a:r>
            </a:p>
          </p:txBody>
        </p: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33C5E28B-F473-ADDA-3D73-2D89B349F6F2}"/>
                </a:ext>
              </a:extLst>
            </p:cNvPr>
            <p:cNvCxnSpPr/>
            <p:nvPr/>
          </p:nvCxnSpPr>
          <p:spPr>
            <a:xfrm>
              <a:off x="314600" y="1219816"/>
              <a:ext cx="1854835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4ACE2624-1942-2919-FF12-98B5A58A0BBA}"/>
              </a:ext>
            </a:extLst>
          </p:cNvPr>
          <p:cNvGrpSpPr/>
          <p:nvPr/>
        </p:nvGrpSpPr>
        <p:grpSpPr>
          <a:xfrm>
            <a:off x="2396926" y="2695243"/>
            <a:ext cx="3899877" cy="295982"/>
            <a:chOff x="314600" y="923834"/>
            <a:chExt cx="1854835" cy="29598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6BA6411-F15F-7FBC-F412-F7120D6D16B9}"/>
                </a:ext>
              </a:extLst>
            </p:cNvPr>
            <p:cNvSpPr txBox="1"/>
            <p:nvPr/>
          </p:nvSpPr>
          <p:spPr>
            <a:xfrm>
              <a:off x="383435" y="923834"/>
              <a:ext cx="171716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kumimoji="1" lang="ko-KR" altLang="en-US" sz="1400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업무 정의</a:t>
              </a:r>
            </a:p>
          </p:txBody>
        </p: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F26D216A-EA84-F679-7D43-0EC3E4E2B90D}"/>
                </a:ext>
              </a:extLst>
            </p:cNvPr>
            <p:cNvCxnSpPr/>
            <p:nvPr/>
          </p:nvCxnSpPr>
          <p:spPr>
            <a:xfrm>
              <a:off x="314600" y="1219816"/>
              <a:ext cx="1854835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B42128D6-48AB-905E-31F6-925BFC83A460}"/>
              </a:ext>
            </a:extLst>
          </p:cNvPr>
          <p:cNvGrpSpPr/>
          <p:nvPr/>
        </p:nvGrpSpPr>
        <p:grpSpPr>
          <a:xfrm>
            <a:off x="7293291" y="2695244"/>
            <a:ext cx="2815706" cy="295982"/>
            <a:chOff x="314600" y="923834"/>
            <a:chExt cx="1854835" cy="29598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618465D-4343-7E41-CE95-24C21C107CB6}"/>
                </a:ext>
              </a:extLst>
            </p:cNvPr>
            <p:cNvSpPr txBox="1"/>
            <p:nvPr/>
          </p:nvSpPr>
          <p:spPr>
            <a:xfrm>
              <a:off x="383435" y="923834"/>
              <a:ext cx="171716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kumimoji="1" lang="ko-KR" altLang="en-US" sz="1400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사용 메뉴</a:t>
              </a:r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FDFD54D8-1FA9-9157-0F6F-038BA1C81C3F}"/>
                </a:ext>
              </a:extLst>
            </p:cNvPr>
            <p:cNvCxnSpPr/>
            <p:nvPr/>
          </p:nvCxnSpPr>
          <p:spPr>
            <a:xfrm>
              <a:off x="314600" y="1219816"/>
              <a:ext cx="1854835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3046EF8-F091-52B3-DBD5-D7A2EAACED10}"/>
              </a:ext>
            </a:extLst>
          </p:cNvPr>
          <p:cNvSpPr txBox="1"/>
          <p:nvPr/>
        </p:nvSpPr>
        <p:spPr>
          <a:xfrm>
            <a:off x="7157842" y="3291208"/>
            <a:ext cx="453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100">
                <a:solidFill>
                  <a:prstClr val="black"/>
                </a:solidFill>
                <a:latin typeface="맑은 고딕"/>
                <a:cs typeface="Arial" pitchFamily="34" charset="0"/>
              </a:defRPr>
            </a:lvl1pPr>
          </a:lstStyle>
          <a:p>
            <a:pPr lvl="0" defTabSz="914400" latinLnBrk="1">
              <a:lnSpc>
                <a:spcPct val="100000"/>
              </a:lnSpc>
              <a:buNone/>
              <a:defRPr/>
            </a:pPr>
            <a:r>
              <a:rPr lang="ko-KR" altLang="en-US" sz="12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선입고관리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&gt; </a:t>
            </a:r>
            <a:r>
              <a:rPr lang="ko-KR" altLang="en-US" sz="12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선입고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2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고객미처리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현황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C32595-28FA-B5A3-24BC-892F9F2B8C6D}"/>
              </a:ext>
            </a:extLst>
          </p:cNvPr>
          <p:cNvSpPr txBox="1"/>
          <p:nvPr/>
        </p:nvSpPr>
        <p:spPr>
          <a:xfrm>
            <a:off x="7157843" y="4360182"/>
            <a:ext cx="3359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100">
                <a:solidFill>
                  <a:prstClr val="black"/>
                </a:solidFill>
                <a:latin typeface="맑은 고딕"/>
                <a:cs typeface="Arial" pitchFamily="34" charset="0"/>
              </a:defRPr>
            </a:lvl1pPr>
          </a:lstStyle>
          <a:p>
            <a:pPr lvl="0" defTabSz="914400" latinLnBrk="1">
              <a:lnSpc>
                <a:spcPct val="100000"/>
              </a:lnSpc>
              <a:buNone/>
              <a:defRPr/>
            </a:pP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Off-line 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 요청</a:t>
            </a:r>
            <a:endParaRPr lang="en-US" altLang="ko-KR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lvl="0" defTabSz="914400" latinLnBrk="1">
              <a:lnSpc>
                <a:spcPct val="100000"/>
              </a:lnSpc>
              <a:buNone/>
              <a:defRPr/>
            </a:pPr>
            <a:endParaRPr lang="en-US" altLang="ko-KR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lvl="0" defTabSz="914400" latinLnBrk="1">
              <a:lnSpc>
                <a:spcPct val="100000"/>
              </a:lnSpc>
              <a:buNone/>
              <a:defRPr/>
            </a:pPr>
            <a:r>
              <a:rPr lang="ko-KR" altLang="en-US" sz="12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선입고관리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&gt; </a:t>
            </a:r>
            <a:r>
              <a:rPr lang="ko-KR" altLang="en-US" sz="12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선입고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협력사요청 승인</a:t>
            </a:r>
            <a:endParaRPr lang="en-US" altLang="ko-KR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lvl="0" defTabSz="914400" latinLnBrk="1">
              <a:lnSpc>
                <a:spcPct val="100000"/>
              </a:lnSpc>
              <a:buNone/>
              <a:defRPr/>
            </a:pP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</a:p>
          <a:p>
            <a:pPr lvl="0" defTabSz="914400" latinLnBrk="1">
              <a:lnSpc>
                <a:spcPct val="100000"/>
              </a:lnSpc>
              <a:buNone/>
              <a:defRPr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주문관리 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&gt; 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주문조회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변경 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&gt; 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주문조회</a:t>
            </a:r>
          </a:p>
        </p:txBody>
      </p:sp>
      <p:sp>
        <p:nvSpPr>
          <p:cNvPr id="36" name="화살표: 아래쪽 35">
            <a:extLst>
              <a:ext uri="{FF2B5EF4-FFF2-40B4-BE49-F238E27FC236}">
                <a16:creationId xmlns:a16="http://schemas.microsoft.com/office/drawing/2014/main" id="{6170E223-8369-BF89-87C1-24C7D30A83B8}"/>
              </a:ext>
            </a:extLst>
          </p:cNvPr>
          <p:cNvSpPr/>
          <p:nvPr/>
        </p:nvSpPr>
        <p:spPr>
          <a:xfrm>
            <a:off x="1249847" y="5370377"/>
            <a:ext cx="374220" cy="517111"/>
          </a:xfrm>
          <a:prstGeom prst="down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7" name="화살표: 아래쪽 36">
            <a:extLst>
              <a:ext uri="{FF2B5EF4-FFF2-40B4-BE49-F238E27FC236}">
                <a16:creationId xmlns:a16="http://schemas.microsoft.com/office/drawing/2014/main" id="{A1FF6737-6EAA-4E00-7BD6-0BC93511F2AB}"/>
              </a:ext>
            </a:extLst>
          </p:cNvPr>
          <p:cNvSpPr/>
          <p:nvPr/>
        </p:nvSpPr>
        <p:spPr>
          <a:xfrm rot="10800000">
            <a:off x="1249847" y="4005788"/>
            <a:ext cx="374220" cy="517111"/>
          </a:xfrm>
          <a:prstGeom prst="down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25A94F-3F61-EA0B-B242-A15FDE8451B6}"/>
              </a:ext>
            </a:extLst>
          </p:cNvPr>
          <p:cNvSpPr txBox="1"/>
          <p:nvPr/>
        </p:nvSpPr>
        <p:spPr>
          <a:xfrm>
            <a:off x="7156470" y="5602101"/>
            <a:ext cx="308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100">
                <a:solidFill>
                  <a:prstClr val="black"/>
                </a:solidFill>
                <a:latin typeface="맑은 고딕"/>
                <a:cs typeface="Arial" pitchFamily="34" charset="0"/>
              </a:defRPr>
            </a:lvl1pPr>
          </a:lstStyle>
          <a:p>
            <a:pPr lvl="0" defTabSz="914400" latinLnBrk="1">
              <a:lnSpc>
                <a:spcPct val="100000"/>
              </a:lnSpc>
              <a:buNone/>
              <a:defRPr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발주관리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&gt;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배송관리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&gt;</a:t>
            </a:r>
            <a:r>
              <a:rPr lang="ko-KR" altLang="en-US" sz="12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사전납기관리</a:t>
            </a:r>
            <a:endParaRPr lang="en-US" altLang="ko-KR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R="0" lvl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lvl="0" defTabSz="914400" latinLnBrk="1">
              <a:lnSpc>
                <a:spcPct val="100000"/>
              </a:lnSpc>
              <a:buNone/>
              <a:defRPr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주문관리 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&gt; 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주문조회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변경 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&gt; 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주문조회</a:t>
            </a:r>
          </a:p>
        </p:txBody>
      </p:sp>
    </p:spTree>
    <p:extLst>
      <p:ext uri="{BB962C8B-B14F-4D97-AF65-F5344CB8AC3E}">
        <p14:creationId xmlns:p14="http://schemas.microsoft.com/office/powerpoint/2010/main" val="164843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E8C22-B8E9-E7D3-C318-811144389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99370FD-F243-4E64-B3ED-39069FAA939C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A16BBE4-D245-46F8-6E69-BC1D1054A19B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입고 처리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90B300D5-545B-8142-9782-11C6F63E6C5B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3C1B5664-D06F-6A28-86BD-C6FD7353A628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0BC986DA-09F1-EAAF-C507-01C0FF7049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58F31491-5E9A-E3E9-53FE-B68EE1F195D8}"/>
              </a:ext>
            </a:extLst>
          </p:cNvPr>
          <p:cNvGrpSpPr/>
          <p:nvPr/>
        </p:nvGrpSpPr>
        <p:grpSpPr>
          <a:xfrm>
            <a:off x="932198" y="1975908"/>
            <a:ext cx="11110866" cy="345737"/>
            <a:chOff x="932198" y="1975908"/>
            <a:chExt cx="9836248" cy="345737"/>
          </a:xfrm>
        </p:grpSpPr>
        <p:sp>
          <p:nvSpPr>
            <p:cNvPr id="7" name="AutoShape 1108">
              <a:extLst>
                <a:ext uri="{FF2B5EF4-FFF2-40B4-BE49-F238E27FC236}">
                  <a16:creationId xmlns:a16="http://schemas.microsoft.com/office/drawing/2014/main" id="{B496D6D0-2AF7-D97B-15B0-96EEB9B349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97189" y="1975911"/>
              <a:ext cx="185744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검수 월 관리</a:t>
              </a:r>
            </a:p>
          </p:txBody>
        </p:sp>
        <p:sp>
          <p:nvSpPr>
            <p:cNvPr id="8" name="AutoShape 1108">
              <a:extLst>
                <a:ext uri="{FF2B5EF4-FFF2-40B4-BE49-F238E27FC236}">
                  <a16:creationId xmlns:a16="http://schemas.microsoft.com/office/drawing/2014/main" id="{1D72D541-DD3F-23CC-4E2E-1E08B008815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0653" y="1975911"/>
              <a:ext cx="164779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세금계산서 발행</a:t>
              </a:r>
            </a:p>
          </p:txBody>
        </p:sp>
        <p:sp>
          <p:nvSpPr>
            <p:cNvPr id="9" name="AutoShape 1108">
              <a:extLst>
                <a:ext uri="{FF2B5EF4-FFF2-40B4-BE49-F238E27FC236}">
                  <a16:creationId xmlns:a16="http://schemas.microsoft.com/office/drawing/2014/main" id="{1B753B27-FFA6-A76A-0EDC-60BF2A4F78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14886" y="1975911"/>
              <a:ext cx="1688586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마감 내역 작성</a:t>
              </a:r>
              <a:endParaRPr kumimoji="0" lang="ko-KR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" name="AutoShape 1108">
              <a:extLst>
                <a:ext uri="{FF2B5EF4-FFF2-40B4-BE49-F238E27FC236}">
                  <a16:creationId xmlns:a16="http://schemas.microsoft.com/office/drawing/2014/main" id="{0FBAD06B-0DF4-D908-9CA7-DD32AB5E8E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8563" y="1975911"/>
              <a:ext cx="1395525" cy="345734"/>
            </a:xfrm>
            <a:prstGeom prst="homePlate">
              <a:avLst>
                <a:gd name="adj" fmla="val 34955"/>
              </a:avLst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 처리</a:t>
              </a:r>
            </a:p>
          </p:txBody>
        </p:sp>
        <p:sp>
          <p:nvSpPr>
            <p:cNvPr id="11" name="AutoShape 1108">
              <a:extLst>
                <a:ext uri="{FF2B5EF4-FFF2-40B4-BE49-F238E27FC236}">
                  <a16:creationId xmlns:a16="http://schemas.microsoft.com/office/drawing/2014/main" id="{0864D20E-935C-02B2-6D9C-B2E5CCB22B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32198" y="1975911"/>
              <a:ext cx="1395525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 err="1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미배송</a:t>
              </a:r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관리</a:t>
              </a:r>
            </a:p>
          </p:txBody>
        </p:sp>
        <p:sp>
          <p:nvSpPr>
            <p:cNvPr id="12" name="AutoShape 1108">
              <a:extLst>
                <a:ext uri="{FF2B5EF4-FFF2-40B4-BE49-F238E27FC236}">
                  <a16:creationId xmlns:a16="http://schemas.microsoft.com/office/drawing/2014/main" id="{DB569707-2BBF-95C2-3539-EA91A91DC9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1671" y="1975908"/>
              <a:ext cx="136181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 처리</a:t>
              </a:r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5BCA8B-19B2-59D6-0C80-D7F42C1F33B3}"/>
              </a:ext>
            </a:extLst>
          </p:cNvPr>
          <p:cNvSpPr/>
          <p:nvPr/>
        </p:nvSpPr>
        <p:spPr>
          <a:xfrm>
            <a:off x="814115" y="2480920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입고 처리 방식 별 입고 일자 설정</a:t>
            </a:r>
          </a:p>
        </p:txBody>
      </p:sp>
      <p:graphicFrame>
        <p:nvGraphicFramePr>
          <p:cNvPr id="43" name="표 42">
            <a:extLst>
              <a:ext uri="{FF2B5EF4-FFF2-40B4-BE49-F238E27FC236}">
                <a16:creationId xmlns:a16="http://schemas.microsoft.com/office/drawing/2014/main" id="{0917C7DD-54BD-81E4-8B2C-32E9170ED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514917"/>
              </p:ext>
            </p:extLst>
          </p:nvPr>
        </p:nvGraphicFramePr>
        <p:xfrm>
          <a:off x="1024895" y="3092405"/>
          <a:ext cx="10914261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2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9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구분</a:t>
                      </a:r>
                    </a:p>
                  </a:txBody>
                  <a:tcPr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err="1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입고처리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방식</a:t>
                      </a:r>
                    </a:p>
                  </a:txBody>
                  <a:tcPr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입고일자</a:t>
                      </a:r>
                    </a:p>
                  </a:txBody>
                  <a:tcPr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9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자동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 완료와 동시에 자동 입고 처리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배송완료일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9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반자동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 완료일 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+ 3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 이내 고객사 입고담당자 입고 미처리 시 자동 입고 처리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고객사 입고처리일</a:t>
                      </a:r>
                      <a:r>
                        <a:rPr lang="en-US" altLang="ko-KR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o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r</a:t>
                      </a:r>
                      <a:r>
                        <a:rPr lang="en-US" altLang="ko-KR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배송완료일</a:t>
                      </a:r>
                      <a:r>
                        <a:rPr lang="en-US" altLang="ko-KR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+3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9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수동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고객사 입고담당자 처리완료 건만 입고 처리</a:t>
                      </a:r>
                      <a:endParaRPr lang="en-US" altLang="ko-KR" sz="1400" b="0" baseline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고객사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입고처리일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318546"/>
                  </a:ext>
                </a:extLst>
              </a:tr>
              <a:tr h="2749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입고 수신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연계 </a:t>
                      </a:r>
                      <a:r>
                        <a:rPr lang="ko-KR" altLang="en-US" sz="1400" b="0" baseline="0" dirty="0" err="1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고객사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입고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Data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I/F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고객사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입고처리일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345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C2EDD-7714-9C88-B2B2-516F40902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E7ED444-581F-8C74-3C5F-15D9FEF74473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BE110E2F-BF2A-7EDA-CB4C-4EAAC666B176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입고 처리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1AC204D8-56A9-90BE-B6BF-0A0B078081C7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32E861A9-A4A1-3E7E-E258-E1187E9C81CD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FCB98C8B-5EA0-059E-CFA0-6D60133E8B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E836B825-EB40-CD29-4D21-46583762493A}"/>
              </a:ext>
            </a:extLst>
          </p:cNvPr>
          <p:cNvGrpSpPr/>
          <p:nvPr/>
        </p:nvGrpSpPr>
        <p:grpSpPr>
          <a:xfrm>
            <a:off x="932198" y="1975908"/>
            <a:ext cx="11110866" cy="345737"/>
            <a:chOff x="932198" y="1975908"/>
            <a:chExt cx="9836248" cy="345737"/>
          </a:xfrm>
        </p:grpSpPr>
        <p:sp>
          <p:nvSpPr>
            <p:cNvPr id="7" name="AutoShape 1108">
              <a:extLst>
                <a:ext uri="{FF2B5EF4-FFF2-40B4-BE49-F238E27FC236}">
                  <a16:creationId xmlns:a16="http://schemas.microsoft.com/office/drawing/2014/main" id="{D5E2F737-286F-3F56-29AB-31CD3B3090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97189" y="1975911"/>
              <a:ext cx="185744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검수 월 관리</a:t>
              </a:r>
            </a:p>
          </p:txBody>
        </p:sp>
        <p:sp>
          <p:nvSpPr>
            <p:cNvPr id="8" name="AutoShape 1108">
              <a:extLst>
                <a:ext uri="{FF2B5EF4-FFF2-40B4-BE49-F238E27FC236}">
                  <a16:creationId xmlns:a16="http://schemas.microsoft.com/office/drawing/2014/main" id="{ED9EC1F4-D3AC-7A5A-03DF-F1539A694EB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0653" y="1975911"/>
              <a:ext cx="164779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세금계산서 발행</a:t>
              </a:r>
            </a:p>
          </p:txBody>
        </p:sp>
        <p:sp>
          <p:nvSpPr>
            <p:cNvPr id="9" name="AutoShape 1108">
              <a:extLst>
                <a:ext uri="{FF2B5EF4-FFF2-40B4-BE49-F238E27FC236}">
                  <a16:creationId xmlns:a16="http://schemas.microsoft.com/office/drawing/2014/main" id="{39A9421F-D761-BDA6-4AE3-92C3F252B86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14886" y="1975911"/>
              <a:ext cx="1688586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마감 내역 작성</a:t>
              </a:r>
              <a:endParaRPr kumimoji="0" lang="ko-KR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" name="AutoShape 1108">
              <a:extLst>
                <a:ext uri="{FF2B5EF4-FFF2-40B4-BE49-F238E27FC236}">
                  <a16:creationId xmlns:a16="http://schemas.microsoft.com/office/drawing/2014/main" id="{E3470AF1-D88D-4CB6-BC7A-3CA6B676C3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8563" y="1975911"/>
              <a:ext cx="1395525" cy="345734"/>
            </a:xfrm>
            <a:prstGeom prst="homePlate">
              <a:avLst>
                <a:gd name="adj" fmla="val 34955"/>
              </a:avLst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 처리</a:t>
              </a:r>
            </a:p>
          </p:txBody>
        </p:sp>
        <p:sp>
          <p:nvSpPr>
            <p:cNvPr id="11" name="AutoShape 1108">
              <a:extLst>
                <a:ext uri="{FF2B5EF4-FFF2-40B4-BE49-F238E27FC236}">
                  <a16:creationId xmlns:a16="http://schemas.microsoft.com/office/drawing/2014/main" id="{A6928CFE-0E76-9B8E-30D4-B5410C5D752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32198" y="1975911"/>
              <a:ext cx="1395525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 err="1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미배송</a:t>
              </a:r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관리</a:t>
              </a:r>
            </a:p>
          </p:txBody>
        </p:sp>
        <p:sp>
          <p:nvSpPr>
            <p:cNvPr id="12" name="AutoShape 1108">
              <a:extLst>
                <a:ext uri="{FF2B5EF4-FFF2-40B4-BE49-F238E27FC236}">
                  <a16:creationId xmlns:a16="http://schemas.microsoft.com/office/drawing/2014/main" id="{A5B02164-FBF0-648C-434F-2D2EE1D0CDD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1671" y="1975908"/>
              <a:ext cx="136181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 처리</a:t>
              </a:r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486D671-F1DD-C812-29BF-877FA8C6F178}"/>
              </a:ext>
            </a:extLst>
          </p:cNvPr>
          <p:cNvSpPr/>
          <p:nvPr/>
        </p:nvSpPr>
        <p:spPr>
          <a:xfrm>
            <a:off x="814115" y="2480920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수동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반자동 고객사 입고 처리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Front)  ←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주기적 관리를 통한 입고 미처리로 인한 </a:t>
            </a: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미정산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Zero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화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D0F7544-E5CB-2170-8BEE-F17EDA72DFAC}"/>
              </a:ext>
            </a:extLst>
          </p:cNvPr>
          <p:cNvGrpSpPr/>
          <p:nvPr/>
        </p:nvGrpSpPr>
        <p:grpSpPr>
          <a:xfrm>
            <a:off x="1091269" y="3049008"/>
            <a:ext cx="9580195" cy="3331010"/>
            <a:chOff x="460512" y="4482135"/>
            <a:chExt cx="8327647" cy="289445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4E34BEC-9E55-D8F8-1750-185BF0BC92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12" y="4528230"/>
              <a:ext cx="8327647" cy="284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90A844B9-B0DD-099E-A4B5-4CE80DB448DA}"/>
                </a:ext>
              </a:extLst>
            </p:cNvPr>
            <p:cNvSpPr/>
            <p:nvPr/>
          </p:nvSpPr>
          <p:spPr>
            <a:xfrm>
              <a:off x="5727285" y="4482135"/>
              <a:ext cx="640458" cy="410994"/>
            </a:xfrm>
            <a:prstGeom prst="rect">
              <a:avLst/>
            </a:prstGeom>
            <a:noFill/>
            <a:ln w="38100">
              <a:solidFill>
                <a:srgbClr val="A5003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EEDC55A-4381-3F72-6B8D-FBFB0986519F}"/>
                </a:ext>
              </a:extLst>
            </p:cNvPr>
            <p:cNvSpPr/>
            <p:nvPr/>
          </p:nvSpPr>
          <p:spPr>
            <a:xfrm>
              <a:off x="7338373" y="6191018"/>
              <a:ext cx="640458" cy="280715"/>
            </a:xfrm>
            <a:prstGeom prst="rect">
              <a:avLst/>
            </a:prstGeom>
            <a:noFill/>
            <a:ln w="38100">
              <a:solidFill>
                <a:srgbClr val="A5003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84297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E8D5C-16CE-2874-6F03-B045D6A48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3B876DE-70E5-B354-DC5B-995E8A69AFF9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AF5ADA2-341A-2B1B-9B3B-74969F13C930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검수 월 관리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102B7AA2-D9F7-5A5D-73C7-9EB023E930D4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00A044F5-678C-6281-F4F3-59C590CB7391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54D6C9E7-D24B-045C-B3C5-61803CD087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14713ED2-701E-FBB8-1E75-8CAFA8166681}"/>
              </a:ext>
            </a:extLst>
          </p:cNvPr>
          <p:cNvGrpSpPr/>
          <p:nvPr/>
        </p:nvGrpSpPr>
        <p:grpSpPr>
          <a:xfrm>
            <a:off x="932198" y="1975908"/>
            <a:ext cx="11110866" cy="345737"/>
            <a:chOff x="932198" y="1975908"/>
            <a:chExt cx="9836248" cy="345737"/>
          </a:xfrm>
        </p:grpSpPr>
        <p:sp>
          <p:nvSpPr>
            <p:cNvPr id="7" name="AutoShape 1108">
              <a:extLst>
                <a:ext uri="{FF2B5EF4-FFF2-40B4-BE49-F238E27FC236}">
                  <a16:creationId xmlns:a16="http://schemas.microsoft.com/office/drawing/2014/main" id="{668B5090-D21E-E10D-BF81-F81378EC65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97189" y="1975911"/>
              <a:ext cx="1857443" cy="345734"/>
            </a:xfrm>
            <a:prstGeom prst="homePlate">
              <a:avLst>
                <a:gd name="adj" fmla="val 34955"/>
              </a:avLst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검수 월 관리</a:t>
              </a:r>
            </a:p>
          </p:txBody>
        </p:sp>
        <p:sp>
          <p:nvSpPr>
            <p:cNvPr id="8" name="AutoShape 1108">
              <a:extLst>
                <a:ext uri="{FF2B5EF4-FFF2-40B4-BE49-F238E27FC236}">
                  <a16:creationId xmlns:a16="http://schemas.microsoft.com/office/drawing/2014/main" id="{4044474C-8979-70CE-4B90-6290FD3909F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0653" y="1975911"/>
              <a:ext cx="164779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세금계산서 발행</a:t>
              </a:r>
            </a:p>
          </p:txBody>
        </p:sp>
        <p:sp>
          <p:nvSpPr>
            <p:cNvPr id="9" name="AutoShape 1108">
              <a:extLst>
                <a:ext uri="{FF2B5EF4-FFF2-40B4-BE49-F238E27FC236}">
                  <a16:creationId xmlns:a16="http://schemas.microsoft.com/office/drawing/2014/main" id="{A11C0CDA-20C6-B33A-9166-435B2D126A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14886" y="1975911"/>
              <a:ext cx="1688586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마감 내역 작성</a:t>
              </a:r>
              <a:endParaRPr kumimoji="0" lang="ko-KR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" name="AutoShape 1108">
              <a:extLst>
                <a:ext uri="{FF2B5EF4-FFF2-40B4-BE49-F238E27FC236}">
                  <a16:creationId xmlns:a16="http://schemas.microsoft.com/office/drawing/2014/main" id="{3A0B4D87-3EA5-6E09-321E-F0539D4858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8563" y="1975911"/>
              <a:ext cx="1395525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 처리</a:t>
              </a:r>
            </a:p>
          </p:txBody>
        </p:sp>
        <p:sp>
          <p:nvSpPr>
            <p:cNvPr id="11" name="AutoShape 1108">
              <a:extLst>
                <a:ext uri="{FF2B5EF4-FFF2-40B4-BE49-F238E27FC236}">
                  <a16:creationId xmlns:a16="http://schemas.microsoft.com/office/drawing/2014/main" id="{6179FF2A-AF63-2F6E-F6AD-E2951D5316A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32198" y="1975911"/>
              <a:ext cx="1395525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 err="1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미배송</a:t>
              </a:r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관리</a:t>
              </a:r>
            </a:p>
          </p:txBody>
        </p:sp>
        <p:sp>
          <p:nvSpPr>
            <p:cNvPr id="12" name="AutoShape 1108">
              <a:extLst>
                <a:ext uri="{FF2B5EF4-FFF2-40B4-BE49-F238E27FC236}">
                  <a16:creationId xmlns:a16="http://schemas.microsoft.com/office/drawing/2014/main" id="{DC6E7194-2F70-391C-1C07-0F92765BCF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1671" y="1975908"/>
              <a:ext cx="136181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 처리</a:t>
              </a:r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6DB9D83-2AAA-D9A0-1FF6-0D95868CE5E5}"/>
              </a:ext>
            </a:extLst>
          </p:cNvPr>
          <p:cNvSpPr/>
          <p:nvPr/>
        </p:nvSpPr>
        <p:spPr>
          <a:xfrm>
            <a:off x="814115" y="2480920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검수 월이란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?</a:t>
            </a: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3E6B9DC-930C-8D39-AA5C-B1E1D384A85F}"/>
              </a:ext>
            </a:extLst>
          </p:cNvPr>
          <p:cNvSpPr/>
          <p:nvPr/>
        </p:nvSpPr>
        <p:spPr>
          <a:xfrm>
            <a:off x="1039252" y="2904406"/>
            <a:ext cx="12486816" cy="875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입고일 기준으로 운영단위별 정산일에 의해 자동 산정되며</a:t>
            </a:r>
            <a:r>
              <a:rPr lang="en-US" altLang="ko-KR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‘</a:t>
            </a:r>
            <a:r>
              <a: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정산 예정 월’ 이라고도 부름</a:t>
            </a:r>
            <a:endParaRPr lang="en-US" altLang="ko-KR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검수월이 현 정산월과 동일해야 매출정산을 처리할 수 있음</a:t>
            </a:r>
          </a:p>
        </p:txBody>
      </p:sp>
    </p:spTree>
    <p:extLst>
      <p:ext uri="{BB962C8B-B14F-4D97-AF65-F5344CB8AC3E}">
        <p14:creationId xmlns:p14="http://schemas.microsoft.com/office/powerpoint/2010/main" val="187521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0F099-1C47-70AA-2FCC-F33272E25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0">
            <a:extLst>
              <a:ext uri="{FF2B5EF4-FFF2-40B4-BE49-F238E27FC236}">
                <a16:creationId xmlns:a16="http://schemas.microsoft.com/office/drawing/2014/main" id="{B1581976-39B8-07DF-5C0A-E2E7FD273C50}"/>
              </a:ext>
            </a:extLst>
          </p:cNvPr>
          <p:cNvSpPr/>
          <p:nvPr/>
        </p:nvSpPr>
        <p:spPr>
          <a:xfrm>
            <a:off x="2147" y="0"/>
            <a:ext cx="13437628" cy="4263870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621D29D7-65BD-E9DD-68DE-36E9B36D7E51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F201FD8E-37C6-CE21-6C21-3E969E9920C7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F7C5B6CE-A119-4A88-DE0F-75705B7B3675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85A7ECC1-7CA5-6027-D8EE-0836CA3B25CD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32466D43-2B75-A2E7-AEF0-6E0AA8428526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134A70C2-4C26-8F3A-522E-90AE0F363D26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4D1F01F5-1975-127C-193A-FC85E88BA516}"/>
              </a:ext>
            </a:extLst>
          </p:cNvPr>
          <p:cNvCxnSpPr>
            <a:cxnSpLocks/>
          </p:cNvCxnSpPr>
          <p:nvPr/>
        </p:nvCxnSpPr>
        <p:spPr>
          <a:xfrm flipV="1">
            <a:off x="12991297" y="0"/>
            <a:ext cx="0" cy="7366000"/>
          </a:xfrm>
          <a:prstGeom prst="line">
            <a:avLst/>
          </a:prstGeom>
          <a:ln w="12700">
            <a:gradFill>
              <a:gsLst>
                <a:gs pos="0">
                  <a:srgbClr val="FDEAEC">
                    <a:alpha val="36000"/>
                  </a:srgbClr>
                </a:gs>
                <a:gs pos="100000">
                  <a:srgbClr val="EE3042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id="{A7060463-3419-36F1-66FA-97F52CA31371}"/>
              </a:ext>
            </a:extLst>
          </p:cNvPr>
          <p:cNvCxnSpPr>
            <a:cxnSpLocks/>
          </p:cNvCxnSpPr>
          <p:nvPr/>
        </p:nvCxnSpPr>
        <p:spPr>
          <a:xfrm>
            <a:off x="1247775" y="7199546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DEAEC">
                    <a:alpha val="78000"/>
                  </a:srgbClr>
                </a:gs>
                <a:gs pos="100000">
                  <a:srgbClr val="EE3042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6">
            <a:extLst>
              <a:ext uri="{FF2B5EF4-FFF2-40B4-BE49-F238E27FC236}">
                <a16:creationId xmlns:a16="http://schemas.microsoft.com/office/drawing/2014/main" id="{F8D60E2A-591B-F21B-748F-09508FB72D9F}"/>
              </a:ext>
            </a:extLst>
          </p:cNvPr>
          <p:cNvCxnSpPr>
            <a:cxnSpLocks/>
          </p:cNvCxnSpPr>
          <p:nvPr/>
        </p:nvCxnSpPr>
        <p:spPr>
          <a:xfrm>
            <a:off x="9017000" y="290746"/>
            <a:ext cx="4422775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DEAEC">
                    <a:alpha val="22000"/>
                  </a:srgbClr>
                </a:gs>
                <a:gs pos="100000">
                  <a:srgbClr val="EE3042"/>
                </a:gs>
              </a:gsLst>
              <a:lin ang="1080000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1F2E12C-5EF7-00CB-5FBB-FA29FEEEA6C7}"/>
              </a:ext>
            </a:extLst>
          </p:cNvPr>
          <p:cNvSpPr txBox="1"/>
          <p:nvPr/>
        </p:nvSpPr>
        <p:spPr>
          <a:xfrm>
            <a:off x="790266" y="685126"/>
            <a:ext cx="26468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0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강사소개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D287D-C297-959E-388C-182610B90213}"/>
              </a:ext>
            </a:extLst>
          </p:cNvPr>
          <p:cNvSpPr txBox="1"/>
          <p:nvPr/>
        </p:nvSpPr>
        <p:spPr>
          <a:xfrm>
            <a:off x="6438643" y="1497562"/>
            <a:ext cx="6998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>
                <a:solidFill>
                  <a:srgbClr val="FDEAEC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구매분석팀 조성진 책임 </a:t>
            </a:r>
            <a:endParaRPr lang="en-US" altLang="ko-KR" sz="4400" dirty="0">
              <a:solidFill>
                <a:srgbClr val="FDEAEC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2DAC6-B3C2-3C33-C7D1-199BC88EC1C9}"/>
              </a:ext>
            </a:extLst>
          </p:cNvPr>
          <p:cNvSpPr/>
          <p:nvPr/>
        </p:nvSpPr>
        <p:spPr>
          <a:xfrm>
            <a:off x="6387141" y="2390931"/>
            <a:ext cx="7052631" cy="42638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2B34C-B10C-8A37-8DF6-416FB99FD198}"/>
              </a:ext>
            </a:extLst>
          </p:cNvPr>
          <p:cNvSpPr txBox="1"/>
          <p:nvPr/>
        </p:nvSpPr>
        <p:spPr>
          <a:xfrm>
            <a:off x="6734222" y="2638787"/>
            <a:ext cx="5854653" cy="3321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ko-KR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#</a:t>
            </a:r>
            <a:r>
              <a:rPr lang="ko-KR" alt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en-US" altLang="ko-KR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Serveone 10</a:t>
            </a:r>
            <a:r>
              <a:rPr lang="ko-KR" alt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년</a:t>
            </a:r>
            <a:endParaRPr lang="en-US" altLang="ko-KR" sz="3200" dirty="0">
              <a:solidFill>
                <a:srgbClr val="A50034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  <a:p>
            <a:pPr>
              <a:lnSpc>
                <a:spcPct val="170000"/>
              </a:lnSpc>
            </a:pPr>
            <a:r>
              <a:rPr 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# Procurement</a:t>
            </a:r>
            <a:r>
              <a:rPr lang="ko-KR" alt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en-US" altLang="ko-KR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10</a:t>
            </a:r>
            <a:r>
              <a:rPr lang="ko-KR" alt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년</a:t>
            </a:r>
            <a:endParaRPr lang="en-US" sz="3200" dirty="0">
              <a:solidFill>
                <a:srgbClr val="A50034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  <a:p>
            <a:pPr>
              <a:lnSpc>
                <a:spcPct val="170000"/>
              </a:lnSpc>
            </a:pPr>
            <a:r>
              <a:rPr 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# ESTJ</a:t>
            </a:r>
          </a:p>
          <a:p>
            <a:pPr>
              <a:lnSpc>
                <a:spcPct val="170000"/>
              </a:lnSpc>
            </a:pPr>
            <a:r>
              <a:rPr 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# ANDONE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CD2CB56-AAC8-68F4-6490-9B4019509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936" y="2094314"/>
            <a:ext cx="4479339" cy="322190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E0B8985-FEA8-587D-553C-49CB30E06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22" y="4441017"/>
            <a:ext cx="5361266" cy="284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18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95F94-6983-ACA4-FB8D-167052DD8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D63E835-4A4B-019B-6B14-20824C2E19A8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ACB7D7A-5DF4-0558-3E8C-DC67BA7FC073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검수 월 관리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993D4890-6070-D78A-39F3-4E83A1A933AA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CF92B397-C4E7-7423-B83E-3904BCE96CC3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9AC17A33-CCDF-1FA1-4CD5-DC27CCE9FF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D6B353F4-C763-025D-8692-DBB3186880D4}"/>
              </a:ext>
            </a:extLst>
          </p:cNvPr>
          <p:cNvGrpSpPr/>
          <p:nvPr/>
        </p:nvGrpSpPr>
        <p:grpSpPr>
          <a:xfrm>
            <a:off x="932198" y="1975908"/>
            <a:ext cx="11110866" cy="345737"/>
            <a:chOff x="932198" y="1975908"/>
            <a:chExt cx="9836248" cy="345737"/>
          </a:xfrm>
        </p:grpSpPr>
        <p:sp>
          <p:nvSpPr>
            <p:cNvPr id="7" name="AutoShape 1108">
              <a:extLst>
                <a:ext uri="{FF2B5EF4-FFF2-40B4-BE49-F238E27FC236}">
                  <a16:creationId xmlns:a16="http://schemas.microsoft.com/office/drawing/2014/main" id="{0D752A65-B069-41DB-7DA4-48C4825B89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97189" y="1975911"/>
              <a:ext cx="1857443" cy="345734"/>
            </a:xfrm>
            <a:prstGeom prst="homePlate">
              <a:avLst>
                <a:gd name="adj" fmla="val 34955"/>
              </a:avLst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검수 월 관리</a:t>
              </a:r>
            </a:p>
          </p:txBody>
        </p:sp>
        <p:sp>
          <p:nvSpPr>
            <p:cNvPr id="8" name="AutoShape 1108">
              <a:extLst>
                <a:ext uri="{FF2B5EF4-FFF2-40B4-BE49-F238E27FC236}">
                  <a16:creationId xmlns:a16="http://schemas.microsoft.com/office/drawing/2014/main" id="{C37C46F7-7354-1C49-BC9A-B7B5EFDF46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0653" y="1975911"/>
              <a:ext cx="164779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세금계산서 발행</a:t>
              </a:r>
            </a:p>
          </p:txBody>
        </p:sp>
        <p:sp>
          <p:nvSpPr>
            <p:cNvPr id="9" name="AutoShape 1108">
              <a:extLst>
                <a:ext uri="{FF2B5EF4-FFF2-40B4-BE49-F238E27FC236}">
                  <a16:creationId xmlns:a16="http://schemas.microsoft.com/office/drawing/2014/main" id="{DEF0C728-52A7-87CC-6E08-0C08C04F87E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14886" y="1975911"/>
              <a:ext cx="1688586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마감 내역 작성</a:t>
              </a:r>
              <a:endParaRPr kumimoji="0" lang="ko-KR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" name="AutoShape 1108">
              <a:extLst>
                <a:ext uri="{FF2B5EF4-FFF2-40B4-BE49-F238E27FC236}">
                  <a16:creationId xmlns:a16="http://schemas.microsoft.com/office/drawing/2014/main" id="{47676001-6BAE-C1FA-6A7C-1D8BFD04E6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8563" y="1975911"/>
              <a:ext cx="1395525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 처리</a:t>
              </a:r>
            </a:p>
          </p:txBody>
        </p:sp>
        <p:sp>
          <p:nvSpPr>
            <p:cNvPr id="11" name="AutoShape 1108">
              <a:extLst>
                <a:ext uri="{FF2B5EF4-FFF2-40B4-BE49-F238E27FC236}">
                  <a16:creationId xmlns:a16="http://schemas.microsoft.com/office/drawing/2014/main" id="{811ECD2A-063A-96E6-DC1A-365BB18678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32198" y="1975911"/>
              <a:ext cx="1395525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 err="1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미배송</a:t>
              </a:r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관리</a:t>
              </a:r>
            </a:p>
          </p:txBody>
        </p:sp>
        <p:sp>
          <p:nvSpPr>
            <p:cNvPr id="12" name="AutoShape 1108">
              <a:extLst>
                <a:ext uri="{FF2B5EF4-FFF2-40B4-BE49-F238E27FC236}">
                  <a16:creationId xmlns:a16="http://schemas.microsoft.com/office/drawing/2014/main" id="{ABE24497-F632-325A-356F-380BB6ECFD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1671" y="1975908"/>
              <a:ext cx="136181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 처리</a:t>
              </a:r>
            </a:p>
          </p:txBody>
        </p:sp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DC2D02A2-E61E-F99E-FF3A-9ABA74D18C22}"/>
              </a:ext>
            </a:extLst>
          </p:cNvPr>
          <p:cNvSpPr/>
          <p:nvPr/>
        </p:nvSpPr>
        <p:spPr>
          <a:xfrm>
            <a:off x="932198" y="2789754"/>
            <a:ext cx="11235557" cy="1823152"/>
          </a:xfrm>
          <a:prstGeom prst="rect">
            <a:avLst/>
          </a:prstGeom>
          <a:noFill/>
          <a:ln>
            <a:solidFill>
              <a:srgbClr val="9CAA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: Rounded Corners 72">
            <a:extLst>
              <a:ext uri="{FF2B5EF4-FFF2-40B4-BE49-F238E27FC236}">
                <a16:creationId xmlns:a16="http://schemas.microsoft.com/office/drawing/2014/main" id="{5F19340B-5777-071A-5698-E62167309D73}"/>
              </a:ext>
            </a:extLst>
          </p:cNvPr>
          <p:cNvSpPr>
            <a:spLocks/>
          </p:cNvSpPr>
          <p:nvPr/>
        </p:nvSpPr>
        <p:spPr>
          <a:xfrm>
            <a:off x="1114279" y="2604152"/>
            <a:ext cx="1212200" cy="371205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>
            <a:noFill/>
          </a:ln>
          <a:effectLst>
            <a:outerShdw blurRad="406400" dist="317500" dir="5400000" sx="90000" sy="90000" algn="t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ko-KR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Case 1</a:t>
            </a:r>
            <a:endParaRPr lang="en-ID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5ECD004-2AC6-5B22-3A70-18CA55E03417}"/>
              </a:ext>
            </a:extLst>
          </p:cNvPr>
          <p:cNvSpPr/>
          <p:nvPr/>
        </p:nvSpPr>
        <p:spPr>
          <a:xfrm>
            <a:off x="1272020" y="3014333"/>
            <a:ext cx="8909724" cy="78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정산기준일이 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25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일인 운영단위의 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2023/04/25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배송완료 주문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→ </a:t>
            </a:r>
            <a:r>
              <a:rPr lang="ko-KR" altLang="en-US" sz="1600" u="sng" dirty="0" err="1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검수월</a:t>
            </a:r>
            <a:r>
              <a:rPr lang="ko-KR" altLang="en-US" sz="16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6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4</a:t>
            </a:r>
            <a:r>
              <a:rPr lang="ko-KR" altLang="en-US" sz="16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월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로 자동 산정됨</a:t>
            </a: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2B879E22-BE36-0C1C-9A7F-595491EFAA86}"/>
              </a:ext>
            </a:extLst>
          </p:cNvPr>
          <p:cNvGrpSpPr/>
          <p:nvPr/>
        </p:nvGrpSpPr>
        <p:grpSpPr>
          <a:xfrm>
            <a:off x="1709213" y="3926177"/>
            <a:ext cx="10021348" cy="522093"/>
            <a:chOff x="842696" y="5072738"/>
            <a:chExt cx="8791158" cy="631732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D665BCF7-0197-C8CB-7EFD-8D8ABE614F0B}"/>
                </a:ext>
              </a:extLst>
            </p:cNvPr>
            <p:cNvGrpSpPr/>
            <p:nvPr/>
          </p:nvGrpSpPr>
          <p:grpSpPr>
            <a:xfrm>
              <a:off x="842696" y="5072738"/>
              <a:ext cx="3292717" cy="631730"/>
              <a:chOff x="842696" y="5170712"/>
              <a:chExt cx="3292717" cy="631730"/>
            </a:xfrm>
          </p:grpSpPr>
          <p:sp>
            <p:nvSpPr>
              <p:cNvPr id="45" name="Rectangle 69">
                <a:extLst>
                  <a:ext uri="{FF2B5EF4-FFF2-40B4-BE49-F238E27FC236}">
                    <a16:creationId xmlns:a16="http://schemas.microsoft.com/office/drawing/2014/main" id="{6595AB79-470B-7F51-BFD9-2FC2489F6E9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842696" y="5170712"/>
                <a:ext cx="2074675" cy="631730"/>
              </a:xfrm>
              <a:prstGeom prst="rect">
                <a:avLst/>
              </a:prstGeom>
              <a:solidFill>
                <a:srgbClr val="D9D9D9"/>
              </a:solidFill>
              <a:ln w="9525" algn="ctr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txBody>
              <a:bodyPr wrap="none" lIns="72000" tIns="72000" rIns="72000" bIns="72000" anchor="ctr"/>
              <a:lstStyle/>
              <a:p>
                <a:pPr algn="ctr" defTabSz="914400" latinLnBrk="1"/>
                <a:r>
                  <a:rPr lang="ko-KR" altLang="en-US" sz="1400" kern="0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검수 월 </a:t>
                </a:r>
                <a:r>
                  <a:rPr lang="en-US" altLang="ko-KR" sz="1400" kern="0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(4</a:t>
                </a:r>
                <a:r>
                  <a:rPr lang="ko-KR" altLang="en-US" sz="1400" kern="0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월</a:t>
                </a:r>
                <a:r>
                  <a:rPr lang="en-US" altLang="ko-KR" sz="1400" kern="0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)</a:t>
                </a:r>
                <a:endParaRPr lang="ko-KR" altLang="en-US" sz="1400" kern="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46" name="오른쪽 화살표 4">
                <a:extLst>
                  <a:ext uri="{FF2B5EF4-FFF2-40B4-BE49-F238E27FC236}">
                    <a16:creationId xmlns:a16="http://schemas.microsoft.com/office/drawing/2014/main" id="{20E89897-8236-36FE-4DDB-26981DCB167D}"/>
                  </a:ext>
                </a:extLst>
              </p:cNvPr>
              <p:cNvSpPr/>
              <p:nvPr/>
            </p:nvSpPr>
            <p:spPr>
              <a:xfrm>
                <a:off x="3162154" y="5185715"/>
                <a:ext cx="973259" cy="570035"/>
              </a:xfrm>
              <a:prstGeom prst="rightArrow">
                <a:avLst/>
              </a:prstGeom>
              <a:solidFill>
                <a:srgbClr val="40404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이월</a:t>
                </a:r>
              </a:p>
            </p:txBody>
          </p:sp>
        </p:grpSp>
        <p:sp>
          <p:nvSpPr>
            <p:cNvPr id="40" name="Rectangle 69">
              <a:extLst>
                <a:ext uri="{FF2B5EF4-FFF2-40B4-BE49-F238E27FC236}">
                  <a16:creationId xmlns:a16="http://schemas.microsoft.com/office/drawing/2014/main" id="{66F7C27D-21D6-BB91-060C-FF53D9654E2A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260808" y="5072740"/>
              <a:ext cx="2074675" cy="631730"/>
            </a:xfrm>
            <a:prstGeom prst="rect">
              <a:avLst/>
            </a:prstGeom>
            <a:solidFill>
              <a:srgbClr val="D9D9D9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wrap="none" lIns="72000" tIns="72000" rIns="72000" bIns="72000" anchor="ctr"/>
            <a:lstStyle/>
            <a:p>
              <a:pPr algn="ctr" defTabSz="914400" latinLnBrk="1"/>
              <a:r>
                <a:rPr lang="ko-KR" altLang="en-US" sz="1400" kern="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정산 </a:t>
              </a:r>
              <a:r>
                <a:rPr lang="ko-KR" altLang="en-US" sz="1400" kern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월 </a:t>
              </a:r>
              <a:r>
                <a:rPr lang="en-US" altLang="ko-KR" sz="1400" kern="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en-US" altLang="ko-KR" sz="1400" kern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5</a:t>
              </a:r>
              <a:r>
                <a:rPr lang="ko-KR" altLang="en-US" sz="1400" kern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월</a:t>
              </a:r>
              <a:r>
                <a:rPr lang="en-US" altLang="ko-KR" sz="1400" kern="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400" kern="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609A53BD-BC42-2679-2D36-F2B51FCF57AD}"/>
                </a:ext>
              </a:extLst>
            </p:cNvPr>
            <p:cNvGrpSpPr/>
            <p:nvPr/>
          </p:nvGrpSpPr>
          <p:grpSpPr>
            <a:xfrm>
              <a:off x="6460701" y="5072738"/>
              <a:ext cx="3173153" cy="631730"/>
              <a:chOff x="6460701" y="5170712"/>
              <a:chExt cx="3173153" cy="631730"/>
            </a:xfrm>
          </p:grpSpPr>
          <p:sp>
            <p:nvSpPr>
              <p:cNvPr id="42" name="Rectangle 69">
                <a:extLst>
                  <a:ext uri="{FF2B5EF4-FFF2-40B4-BE49-F238E27FC236}">
                    <a16:creationId xmlns:a16="http://schemas.microsoft.com/office/drawing/2014/main" id="{DF43003D-38A2-B994-FF91-7C389268AD0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7559179" y="5170712"/>
                <a:ext cx="2074675" cy="631730"/>
              </a:xfrm>
              <a:prstGeom prst="rect">
                <a:avLst/>
              </a:prstGeom>
              <a:solidFill>
                <a:srgbClr val="D9D9D9"/>
              </a:solidFill>
              <a:ln w="9525" algn="ctr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txBody>
              <a:bodyPr wrap="none" lIns="72000" tIns="72000" rIns="72000" bIns="72000" anchor="ctr"/>
              <a:lstStyle/>
              <a:p>
                <a:pPr algn="ctr" defTabSz="914400" latinLnBrk="1"/>
                <a:r>
                  <a:rPr lang="ko-KR" altLang="en-US" sz="1400" kern="0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검수 월 </a:t>
                </a:r>
                <a:r>
                  <a:rPr lang="en-US" altLang="ko-KR" sz="1400" kern="0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(6</a:t>
                </a:r>
                <a:r>
                  <a:rPr lang="ko-KR" altLang="en-US" sz="1400" kern="0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월</a:t>
                </a:r>
                <a:r>
                  <a:rPr lang="en-US" altLang="ko-KR" sz="1400" kern="0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)</a:t>
                </a:r>
                <a:endParaRPr lang="ko-KR" altLang="en-US" sz="1400" kern="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43" name="오른쪽 화살표 4">
                <a:extLst>
                  <a:ext uri="{FF2B5EF4-FFF2-40B4-BE49-F238E27FC236}">
                    <a16:creationId xmlns:a16="http://schemas.microsoft.com/office/drawing/2014/main" id="{608A5E2D-76C7-7403-1AE6-481EA0352093}"/>
                  </a:ext>
                </a:extLst>
              </p:cNvPr>
              <p:cNvSpPr/>
              <p:nvPr/>
            </p:nvSpPr>
            <p:spPr>
              <a:xfrm rot="10800000">
                <a:off x="6460701" y="5170712"/>
                <a:ext cx="973259" cy="570035"/>
              </a:xfrm>
              <a:prstGeom prst="rightArrow">
                <a:avLst/>
              </a:prstGeom>
              <a:solidFill>
                <a:srgbClr val="40404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113CD9FB-B38B-6E61-8570-EAF9B6D1592F}"/>
                  </a:ext>
                </a:extLst>
              </p:cNvPr>
              <p:cNvSpPr/>
              <p:nvPr/>
            </p:nvSpPr>
            <p:spPr>
              <a:xfrm>
                <a:off x="6774881" y="5254143"/>
                <a:ext cx="646303" cy="345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ko-KR" altLang="en-US" sz="14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전월</a:t>
                </a:r>
                <a:endPara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</p:grp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9F8E229D-9718-4170-A94D-54BF1B4C9170}"/>
              </a:ext>
            </a:extLst>
          </p:cNvPr>
          <p:cNvSpPr/>
          <p:nvPr/>
        </p:nvSpPr>
        <p:spPr>
          <a:xfrm>
            <a:off x="932198" y="4945756"/>
            <a:ext cx="11235557" cy="1120061"/>
          </a:xfrm>
          <a:prstGeom prst="rect">
            <a:avLst/>
          </a:prstGeom>
          <a:noFill/>
          <a:ln>
            <a:solidFill>
              <a:srgbClr val="9CAA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Rectangle: Rounded Corners 72">
            <a:extLst>
              <a:ext uri="{FF2B5EF4-FFF2-40B4-BE49-F238E27FC236}">
                <a16:creationId xmlns:a16="http://schemas.microsoft.com/office/drawing/2014/main" id="{B421229C-6BEF-A746-774A-DE1A4241A1E7}"/>
              </a:ext>
            </a:extLst>
          </p:cNvPr>
          <p:cNvSpPr>
            <a:spLocks/>
          </p:cNvSpPr>
          <p:nvPr/>
        </p:nvSpPr>
        <p:spPr>
          <a:xfrm>
            <a:off x="1114279" y="4760154"/>
            <a:ext cx="1212200" cy="371205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>
            <a:noFill/>
          </a:ln>
          <a:effectLst>
            <a:outerShdw blurRad="406400" dist="317500" dir="5400000" sx="90000" sy="90000" algn="t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ko-KR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Case 2</a:t>
            </a:r>
            <a:endParaRPr lang="en-ID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BD15D4F0-4C21-4325-E11D-E7E32E0DE343}"/>
              </a:ext>
            </a:extLst>
          </p:cNvPr>
          <p:cNvSpPr/>
          <p:nvPr/>
        </p:nvSpPr>
        <p:spPr>
          <a:xfrm>
            <a:off x="1272020" y="5170335"/>
            <a:ext cx="8909724" cy="78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정산기준일이 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25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일인 운영단위의 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2023/05/26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배송완료 주문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→ </a:t>
            </a:r>
            <a:r>
              <a:rPr lang="ko-KR" altLang="en-US" sz="1600" u="sng" dirty="0" err="1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검수월</a:t>
            </a:r>
            <a:r>
              <a:rPr lang="ko-KR" altLang="en-US" sz="16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6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6</a:t>
            </a:r>
            <a:r>
              <a:rPr lang="ko-KR" altLang="en-US" sz="16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월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로 자동 산정됨</a:t>
            </a:r>
          </a:p>
        </p:txBody>
      </p:sp>
    </p:spTree>
    <p:extLst>
      <p:ext uri="{BB962C8B-B14F-4D97-AF65-F5344CB8AC3E}">
        <p14:creationId xmlns:p14="http://schemas.microsoft.com/office/powerpoint/2010/main" val="1330077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9CED0-3D94-0764-2973-B37960DCD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FBF2E341-38D9-7121-1448-3D1DC0A1301F}"/>
              </a:ext>
            </a:extLst>
          </p:cNvPr>
          <p:cNvSpPr/>
          <p:nvPr/>
        </p:nvSpPr>
        <p:spPr>
          <a:xfrm>
            <a:off x="1153659" y="3141038"/>
            <a:ext cx="11132457" cy="29866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AE8D01F-8816-3571-BB44-790BB2923340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1623A9D7-C6AE-9E9C-CC2C-4BD5EB8EF7B5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매출 처리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FFBE3951-1E73-357F-7481-C38164D274B8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FA8FA4A6-82C7-32CF-E355-EFC2ADE3C6A3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13D5A5D8-07E8-A812-54EE-D43F7F7900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EC1FD81-10DD-3733-0A3E-D827ECA09305}"/>
              </a:ext>
            </a:extLst>
          </p:cNvPr>
          <p:cNvGrpSpPr/>
          <p:nvPr/>
        </p:nvGrpSpPr>
        <p:grpSpPr>
          <a:xfrm>
            <a:off x="932198" y="1975908"/>
            <a:ext cx="11110866" cy="345737"/>
            <a:chOff x="932198" y="1975908"/>
            <a:chExt cx="9836248" cy="345737"/>
          </a:xfrm>
        </p:grpSpPr>
        <p:sp>
          <p:nvSpPr>
            <p:cNvPr id="7" name="AutoShape 1108">
              <a:extLst>
                <a:ext uri="{FF2B5EF4-FFF2-40B4-BE49-F238E27FC236}">
                  <a16:creationId xmlns:a16="http://schemas.microsoft.com/office/drawing/2014/main" id="{CFCB062E-E271-23DC-A9CD-BC2DEC6A345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97189" y="1975911"/>
              <a:ext cx="185744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검수 월 관리</a:t>
              </a:r>
            </a:p>
          </p:txBody>
        </p:sp>
        <p:sp>
          <p:nvSpPr>
            <p:cNvPr id="8" name="AutoShape 1108">
              <a:extLst>
                <a:ext uri="{FF2B5EF4-FFF2-40B4-BE49-F238E27FC236}">
                  <a16:creationId xmlns:a16="http://schemas.microsoft.com/office/drawing/2014/main" id="{DD3C84C0-2D8E-0F0B-4A2D-13D3A9F7A5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0653" y="1975911"/>
              <a:ext cx="164779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세금계산서 발행</a:t>
              </a:r>
            </a:p>
          </p:txBody>
        </p:sp>
        <p:sp>
          <p:nvSpPr>
            <p:cNvPr id="9" name="AutoShape 1108">
              <a:extLst>
                <a:ext uri="{FF2B5EF4-FFF2-40B4-BE49-F238E27FC236}">
                  <a16:creationId xmlns:a16="http://schemas.microsoft.com/office/drawing/2014/main" id="{2EC61B76-1A72-0AEA-7154-19D37D0766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14886" y="1975911"/>
              <a:ext cx="1688586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마감 내역 작성</a:t>
              </a:r>
              <a:endParaRPr kumimoji="0" lang="ko-KR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" name="AutoShape 1108">
              <a:extLst>
                <a:ext uri="{FF2B5EF4-FFF2-40B4-BE49-F238E27FC236}">
                  <a16:creationId xmlns:a16="http://schemas.microsoft.com/office/drawing/2014/main" id="{90A487BE-684C-C7BE-16DB-3383F22CE0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8563" y="1975911"/>
              <a:ext cx="1395525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 처리</a:t>
              </a:r>
            </a:p>
          </p:txBody>
        </p:sp>
        <p:sp>
          <p:nvSpPr>
            <p:cNvPr id="11" name="AutoShape 1108">
              <a:extLst>
                <a:ext uri="{FF2B5EF4-FFF2-40B4-BE49-F238E27FC236}">
                  <a16:creationId xmlns:a16="http://schemas.microsoft.com/office/drawing/2014/main" id="{EC2D80FD-15A4-3D96-0E11-A7B874C412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32198" y="1975911"/>
              <a:ext cx="1395525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 err="1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미배송</a:t>
              </a:r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관리</a:t>
              </a:r>
            </a:p>
          </p:txBody>
        </p:sp>
        <p:sp>
          <p:nvSpPr>
            <p:cNvPr id="12" name="AutoShape 1108">
              <a:extLst>
                <a:ext uri="{FF2B5EF4-FFF2-40B4-BE49-F238E27FC236}">
                  <a16:creationId xmlns:a16="http://schemas.microsoft.com/office/drawing/2014/main" id="{607B60F1-EFD3-21AF-5110-65C5E0F4B6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1671" y="1975908"/>
              <a:ext cx="1361813" cy="345734"/>
            </a:xfrm>
            <a:prstGeom prst="homePlate">
              <a:avLst>
                <a:gd name="adj" fmla="val 34955"/>
              </a:avLst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 처리</a:t>
              </a:r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388A66D-AF0E-FF5E-EE1A-C7AD69C6AA09}"/>
              </a:ext>
            </a:extLst>
          </p:cNvPr>
          <p:cNvSpPr/>
          <p:nvPr/>
        </p:nvSpPr>
        <p:spPr>
          <a:xfrm>
            <a:off x="814115" y="2480920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매출정산 처리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매출정산관리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&gt;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매출정산처리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&gt;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매출정산처리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C81BA49-02DB-A92E-C69E-370097B497F0}"/>
              </a:ext>
            </a:extLst>
          </p:cNvPr>
          <p:cNvGrpSpPr/>
          <p:nvPr/>
        </p:nvGrpSpPr>
        <p:grpSpPr>
          <a:xfrm>
            <a:off x="1670163" y="3458968"/>
            <a:ext cx="10281672" cy="2017336"/>
            <a:chOff x="1443016" y="2930501"/>
            <a:chExt cx="8497250" cy="201733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1B9083-1838-7050-222A-A7B70B714302}"/>
                </a:ext>
              </a:extLst>
            </p:cNvPr>
            <p:cNvSpPr txBox="1"/>
            <p:nvPr/>
          </p:nvSpPr>
          <p:spPr>
            <a:xfrm>
              <a:off x="1443016" y="3271027"/>
              <a:ext cx="179269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kumimoji="1" lang="ko-KR" altLang="en-US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매출정산 미완료</a:t>
              </a:r>
              <a:endParaRPr kumimoji="1" lang="en-US" altLang="ko-KR" spc="-4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F9E6D9-DC19-1F0C-141F-A951AA1EB8AB}"/>
                </a:ext>
              </a:extLst>
            </p:cNvPr>
            <p:cNvSpPr txBox="1"/>
            <p:nvPr/>
          </p:nvSpPr>
          <p:spPr>
            <a:xfrm>
              <a:off x="6581069" y="3271027"/>
              <a:ext cx="179269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kumimoji="1" lang="ko-KR" altLang="en-US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매출정산 완료</a:t>
              </a:r>
              <a:endParaRPr kumimoji="1" lang="en-US" altLang="ko-KR" spc="-4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7" name="오른쪽 화살표 4">
              <a:extLst>
                <a:ext uri="{FF2B5EF4-FFF2-40B4-BE49-F238E27FC236}">
                  <a16:creationId xmlns:a16="http://schemas.microsoft.com/office/drawing/2014/main" id="{E17EA6F3-291F-8F09-5A2B-EF0428E9965C}"/>
                </a:ext>
              </a:extLst>
            </p:cNvPr>
            <p:cNvSpPr/>
            <p:nvPr/>
          </p:nvSpPr>
          <p:spPr>
            <a:xfrm>
              <a:off x="3750836" y="2930501"/>
              <a:ext cx="2524385" cy="530348"/>
            </a:xfrm>
            <a:prstGeom prst="rightArrow">
              <a:avLst/>
            </a:prstGeom>
            <a:solidFill>
              <a:srgbClr val="EE30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매출정산 처리</a:t>
              </a:r>
              <a:endParaRPr kumimoji="0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FCD7C315-2950-C799-1040-D0CF20296484}"/>
                </a:ext>
              </a:extLst>
            </p:cNvPr>
            <p:cNvGrpSpPr/>
            <p:nvPr/>
          </p:nvGrpSpPr>
          <p:grpSpPr>
            <a:xfrm>
              <a:off x="3750836" y="3398886"/>
              <a:ext cx="2524385" cy="530348"/>
              <a:chOff x="3750836" y="3845203"/>
              <a:chExt cx="2524385" cy="530348"/>
            </a:xfrm>
          </p:grpSpPr>
          <p:sp>
            <p:nvSpPr>
              <p:cNvPr id="20" name="오른쪽 화살표 4">
                <a:extLst>
                  <a:ext uri="{FF2B5EF4-FFF2-40B4-BE49-F238E27FC236}">
                    <a16:creationId xmlns:a16="http://schemas.microsoft.com/office/drawing/2014/main" id="{B3B1E666-246E-466E-5200-739DFC4AD908}"/>
                  </a:ext>
                </a:extLst>
              </p:cNvPr>
              <p:cNvSpPr/>
              <p:nvPr/>
            </p:nvSpPr>
            <p:spPr>
              <a:xfrm rot="10800000">
                <a:off x="3750836" y="3845203"/>
                <a:ext cx="2524385" cy="530348"/>
              </a:xfrm>
              <a:prstGeom prst="rightArrow">
                <a:avLst/>
              </a:prstGeom>
              <a:solidFill>
                <a:srgbClr val="EE304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872BC4C5-1D82-786B-719C-608711478FD1}"/>
                  </a:ext>
                </a:extLst>
              </p:cNvPr>
              <p:cNvSpPr/>
              <p:nvPr/>
            </p:nvSpPr>
            <p:spPr>
              <a:xfrm>
                <a:off x="4313792" y="3925407"/>
                <a:ext cx="1523949" cy="345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ko-KR" altLang="en-US" sz="14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매출정산 취소</a:t>
                </a:r>
                <a:endPara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sp>
          <p:nvSpPr>
            <p:cNvPr id="19" name="Text Box 26">
              <a:extLst>
                <a:ext uri="{FF2B5EF4-FFF2-40B4-BE49-F238E27FC236}">
                  <a16:creationId xmlns:a16="http://schemas.microsoft.com/office/drawing/2014/main" id="{2D32CF39-81FE-89FF-7CE5-838EA6BBAC3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76076" y="3992126"/>
              <a:ext cx="5764190" cy="955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92075" indent="-92075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marL="171450" indent="-17145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5000"/>
                <a:buFont typeface="Wingdings" panose="05000000000000000000" pitchFamily="2" charset="2"/>
                <a:buChar char="ü"/>
                <a:defRPr/>
              </a:pPr>
              <a:r>
                <a:rPr lang="ko-KR" altLang="en-US" sz="1600" kern="0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세금계산서 등록</a:t>
              </a:r>
              <a:r>
                <a:rPr lang="en-US" altLang="ko-KR" sz="1600" kern="0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600" kern="0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발행 한 경우는 세금계산서 취소 후 매출정산 취소 가능함</a:t>
              </a:r>
              <a:endParaRPr lang="en-US" altLang="ko-KR" sz="1600" kern="0" spc="-4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71450" indent="-17145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5000"/>
                <a:buFont typeface="Wingdings" panose="05000000000000000000" pitchFamily="2" charset="2"/>
                <a:buChar char="ü"/>
                <a:defRPr/>
              </a:pPr>
              <a:r>
                <a:rPr lang="ko-KR" altLang="en-US" sz="1600" kern="0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반품 건은 매입정산 취소 후 매출정산 취소 가능함 </a:t>
              </a:r>
              <a:endParaRPr lang="en-US" altLang="ko-KR" sz="1600" kern="0" spc="-4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indent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5000"/>
                <a:defRPr/>
              </a:pPr>
              <a:r>
                <a:rPr lang="en-US" altLang="ko-KR" sz="1600" kern="0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(</a:t>
              </a:r>
              <a:r>
                <a:rPr lang="ko-KR" altLang="en-US" sz="1600" kern="0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매입정산 </a:t>
              </a:r>
              <a:r>
                <a:rPr lang="en-US" altLang="ko-KR" sz="1600" kern="0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Closing </a:t>
              </a:r>
              <a:r>
                <a:rPr lang="ko-KR" altLang="en-US" sz="1600" kern="0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후에는 취소 불가）</a:t>
              </a:r>
              <a:endParaRPr lang="en-US" altLang="ko-KR" sz="1600" kern="0" spc="-4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563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39E40-5B3F-9D32-0D36-CCD411A19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79DFE6E6-AE9F-AD29-D0F2-EC7C90BF3695}"/>
              </a:ext>
            </a:extLst>
          </p:cNvPr>
          <p:cNvSpPr/>
          <p:nvPr/>
        </p:nvSpPr>
        <p:spPr>
          <a:xfrm>
            <a:off x="1153659" y="3141038"/>
            <a:ext cx="11132457" cy="270821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0BEE3DD-635B-6E9A-8DFB-F779D746583C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8FA4158D-57E8-7501-A2E3-1C4E80E32402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매출 처리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3B4E7ACA-F1C5-FCB4-3C82-3F5BAFC52E75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39DD3DD9-7E96-894A-23DA-7467C60BB7A7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2B7B003A-46DB-F4D2-EDF8-CC6592649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D86B22B5-A1FE-B25B-5F4D-BE59BEFABD06}"/>
              </a:ext>
            </a:extLst>
          </p:cNvPr>
          <p:cNvGrpSpPr/>
          <p:nvPr/>
        </p:nvGrpSpPr>
        <p:grpSpPr>
          <a:xfrm>
            <a:off x="932198" y="1975908"/>
            <a:ext cx="11110866" cy="345737"/>
            <a:chOff x="932198" y="1975908"/>
            <a:chExt cx="9836248" cy="345737"/>
          </a:xfrm>
        </p:grpSpPr>
        <p:sp>
          <p:nvSpPr>
            <p:cNvPr id="7" name="AutoShape 1108">
              <a:extLst>
                <a:ext uri="{FF2B5EF4-FFF2-40B4-BE49-F238E27FC236}">
                  <a16:creationId xmlns:a16="http://schemas.microsoft.com/office/drawing/2014/main" id="{31BF1E73-7F46-CC69-72A9-B461F91729D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97189" y="1975911"/>
              <a:ext cx="185744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검수 월 관리</a:t>
              </a:r>
            </a:p>
          </p:txBody>
        </p:sp>
        <p:sp>
          <p:nvSpPr>
            <p:cNvPr id="8" name="AutoShape 1108">
              <a:extLst>
                <a:ext uri="{FF2B5EF4-FFF2-40B4-BE49-F238E27FC236}">
                  <a16:creationId xmlns:a16="http://schemas.microsoft.com/office/drawing/2014/main" id="{EFC8FBDC-5793-2CDC-B4DE-99B357B818C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0653" y="1975911"/>
              <a:ext cx="164779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세금계산서 발행</a:t>
              </a:r>
            </a:p>
          </p:txBody>
        </p:sp>
        <p:sp>
          <p:nvSpPr>
            <p:cNvPr id="9" name="AutoShape 1108">
              <a:extLst>
                <a:ext uri="{FF2B5EF4-FFF2-40B4-BE49-F238E27FC236}">
                  <a16:creationId xmlns:a16="http://schemas.microsoft.com/office/drawing/2014/main" id="{1786D105-B5D5-4474-D371-E5AE5284C1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14886" y="1975911"/>
              <a:ext cx="1688586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마감 내역 작성</a:t>
              </a:r>
              <a:endParaRPr kumimoji="0" lang="ko-KR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" name="AutoShape 1108">
              <a:extLst>
                <a:ext uri="{FF2B5EF4-FFF2-40B4-BE49-F238E27FC236}">
                  <a16:creationId xmlns:a16="http://schemas.microsoft.com/office/drawing/2014/main" id="{CF13E4D2-464E-441A-CBE6-D86C0E4424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8563" y="1975911"/>
              <a:ext cx="1395525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 처리</a:t>
              </a:r>
            </a:p>
          </p:txBody>
        </p:sp>
        <p:sp>
          <p:nvSpPr>
            <p:cNvPr id="11" name="AutoShape 1108">
              <a:extLst>
                <a:ext uri="{FF2B5EF4-FFF2-40B4-BE49-F238E27FC236}">
                  <a16:creationId xmlns:a16="http://schemas.microsoft.com/office/drawing/2014/main" id="{D164123C-27E4-0563-F332-0B0BF56D0B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32198" y="1975911"/>
              <a:ext cx="1395525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 err="1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미배송</a:t>
              </a:r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관리</a:t>
              </a:r>
            </a:p>
          </p:txBody>
        </p:sp>
        <p:sp>
          <p:nvSpPr>
            <p:cNvPr id="12" name="AutoShape 1108">
              <a:extLst>
                <a:ext uri="{FF2B5EF4-FFF2-40B4-BE49-F238E27FC236}">
                  <a16:creationId xmlns:a16="http://schemas.microsoft.com/office/drawing/2014/main" id="{9D1F46B5-307F-4E79-D71E-3C188C40764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1671" y="1975908"/>
              <a:ext cx="1361813" cy="345734"/>
            </a:xfrm>
            <a:prstGeom prst="homePlate">
              <a:avLst>
                <a:gd name="adj" fmla="val 34955"/>
              </a:avLst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 처리</a:t>
              </a:r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A91F470-4472-66C0-8618-64E6A95BB42C}"/>
              </a:ext>
            </a:extLst>
          </p:cNvPr>
          <p:cNvSpPr/>
          <p:nvPr/>
        </p:nvSpPr>
        <p:spPr>
          <a:xfrm>
            <a:off x="814115" y="2480920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사업장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운영단위 매출정산 마감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매출정산관리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&gt;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매출정산처리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&gt;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사업장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운영단위 매출정산 마감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D4CBA89E-5091-974F-A61E-2BBB548B7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982" y="3478110"/>
            <a:ext cx="2029542" cy="2029542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67396968-210B-7A30-1803-9BB0D11CEB1E}"/>
              </a:ext>
            </a:extLst>
          </p:cNvPr>
          <p:cNvSpPr/>
          <p:nvPr/>
        </p:nvSpPr>
        <p:spPr>
          <a:xfrm>
            <a:off x="4051291" y="3538055"/>
            <a:ext cx="5585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pc="-100" dirty="0">
                <a:gradFill>
                  <a:gsLst>
                    <a:gs pos="100000">
                      <a:srgbClr val="EE3042"/>
                    </a:gs>
                    <a:gs pos="0">
                      <a:srgbClr val="EE3042"/>
                    </a:gs>
                  </a:gsLst>
                  <a:lin ang="10800000" scaled="1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매출정산을 완료하지 않으면</a:t>
            </a:r>
            <a:r>
              <a:rPr lang="en-US" altLang="ko-KR" sz="2000" spc="-100" dirty="0">
                <a:gradFill>
                  <a:gsLst>
                    <a:gs pos="100000">
                      <a:srgbClr val="EE3042"/>
                    </a:gs>
                    <a:gs pos="0">
                      <a:srgbClr val="EE3042"/>
                    </a:gs>
                  </a:gsLst>
                  <a:lin ang="10800000" scaled="1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?  ‘</a:t>
            </a:r>
            <a:r>
              <a:rPr lang="ko-KR" altLang="en-US" sz="2000" spc="-100" dirty="0">
                <a:gradFill>
                  <a:gsLst>
                    <a:gs pos="100000">
                      <a:srgbClr val="EE3042"/>
                    </a:gs>
                    <a:gs pos="0">
                      <a:srgbClr val="EE3042"/>
                    </a:gs>
                  </a:gsLst>
                  <a:lin ang="10800000" scaled="1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위탁재고</a:t>
            </a:r>
            <a:r>
              <a:rPr lang="en-US" altLang="ko-KR" sz="2000" spc="-100" dirty="0">
                <a:gradFill>
                  <a:gsLst>
                    <a:gs pos="100000">
                      <a:srgbClr val="EE3042"/>
                    </a:gs>
                    <a:gs pos="0">
                      <a:srgbClr val="EE3042"/>
                    </a:gs>
                  </a:gsLst>
                  <a:lin ang="10800000" scaled="1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’</a:t>
            </a:r>
            <a:r>
              <a:rPr lang="ko-KR" altLang="en-US" sz="2000" spc="-100" dirty="0">
                <a:gradFill>
                  <a:gsLst>
                    <a:gs pos="100000">
                      <a:srgbClr val="EE3042"/>
                    </a:gs>
                    <a:gs pos="0">
                      <a:srgbClr val="EE3042"/>
                    </a:gs>
                  </a:gsLst>
                  <a:lin ang="10800000" scaled="1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발생</a:t>
            </a: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3C9CB45E-1155-7184-9777-A3CA2E0E25F7}"/>
              </a:ext>
            </a:extLst>
          </p:cNvPr>
          <p:cNvGrpSpPr/>
          <p:nvPr/>
        </p:nvGrpSpPr>
        <p:grpSpPr>
          <a:xfrm>
            <a:off x="4471633" y="4121373"/>
            <a:ext cx="6704367" cy="530348"/>
            <a:chOff x="4471633" y="4121373"/>
            <a:chExt cx="5279963" cy="530348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5131428F-F75C-EA4A-1690-2F56A2E92E86}"/>
                </a:ext>
              </a:extLst>
            </p:cNvPr>
            <p:cNvGrpSpPr/>
            <p:nvPr/>
          </p:nvGrpSpPr>
          <p:grpSpPr>
            <a:xfrm>
              <a:off x="5632499" y="4121373"/>
              <a:ext cx="1050203" cy="530348"/>
              <a:chOff x="3750836" y="3845203"/>
              <a:chExt cx="3295988" cy="530348"/>
            </a:xfrm>
          </p:grpSpPr>
          <p:sp>
            <p:nvSpPr>
              <p:cNvPr id="34" name="오른쪽 화살표 4">
                <a:extLst>
                  <a:ext uri="{FF2B5EF4-FFF2-40B4-BE49-F238E27FC236}">
                    <a16:creationId xmlns:a16="http://schemas.microsoft.com/office/drawing/2014/main" id="{F68CE9B8-5AC7-7F4E-E8B3-E1F0424321CD}"/>
                  </a:ext>
                </a:extLst>
              </p:cNvPr>
              <p:cNvSpPr/>
              <p:nvPr/>
            </p:nvSpPr>
            <p:spPr>
              <a:xfrm rot="10800000">
                <a:off x="3750836" y="3845203"/>
                <a:ext cx="2524385" cy="530348"/>
              </a:xfrm>
              <a:prstGeom prst="rightArrow">
                <a:avLst/>
              </a:prstGeom>
              <a:solidFill>
                <a:srgbClr val="40404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886FB32B-01DB-FE41-C656-80076C9260E5}"/>
                  </a:ext>
                </a:extLst>
              </p:cNvPr>
              <p:cNvSpPr/>
              <p:nvPr/>
            </p:nvSpPr>
            <p:spPr>
              <a:xfrm>
                <a:off x="4347053" y="3925407"/>
                <a:ext cx="2699771" cy="418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ko-KR" altLang="en-US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완료</a:t>
                </a:r>
                <a:endParaRPr lang="en-US" altLang="ko-KR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sp>
          <p:nvSpPr>
            <p:cNvPr id="28" name="Rectangle 69">
              <a:extLst>
                <a:ext uri="{FF2B5EF4-FFF2-40B4-BE49-F238E27FC236}">
                  <a16:creationId xmlns:a16="http://schemas.microsoft.com/office/drawing/2014/main" id="{000380C5-01D8-6160-F803-C1D8DF9B2222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471633" y="4228523"/>
              <a:ext cx="1045429" cy="392255"/>
            </a:xfrm>
            <a:prstGeom prst="rect">
              <a:avLst/>
            </a:prstGeom>
            <a:solidFill>
              <a:srgbClr val="D9D9D9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wrap="none" lIns="72000" tIns="72000" rIns="72000" bIns="72000" anchor="ctr"/>
            <a:lstStyle/>
            <a:p>
              <a:pPr algn="ctr" defTabSz="914400" latinLnBrk="1"/>
              <a:r>
                <a:rPr lang="ko-KR" altLang="en-US" sz="1600" kern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endParaRPr lang="ko-KR" altLang="en-US" sz="1600" kern="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9" name="Rectangle 69">
              <a:extLst>
                <a:ext uri="{FF2B5EF4-FFF2-40B4-BE49-F238E27FC236}">
                  <a16:creationId xmlns:a16="http://schemas.microsoft.com/office/drawing/2014/main" id="{9D4954BE-5118-CB0C-75B7-6351EACFEE48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6616114" y="4217638"/>
              <a:ext cx="1045429" cy="392255"/>
            </a:xfrm>
            <a:prstGeom prst="rect">
              <a:avLst/>
            </a:prstGeom>
            <a:solidFill>
              <a:srgbClr val="D9D9D9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wrap="none" lIns="72000" tIns="72000" rIns="72000" bIns="72000" anchor="ctr"/>
            <a:lstStyle/>
            <a:p>
              <a:pPr algn="ctr" defTabSz="914400" latinLnBrk="1"/>
              <a:r>
                <a:rPr lang="ko-KR" altLang="en-US" sz="1600" kern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</a:t>
              </a:r>
              <a:endParaRPr lang="ko-KR" altLang="en-US" sz="1600" kern="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0" name="Rectangle 69">
              <a:extLst>
                <a:ext uri="{FF2B5EF4-FFF2-40B4-BE49-F238E27FC236}">
                  <a16:creationId xmlns:a16="http://schemas.microsoft.com/office/drawing/2014/main" id="{FB5E8CF1-495D-7319-0C70-07DEDE4E84F4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8706167" y="4228521"/>
              <a:ext cx="1045429" cy="392255"/>
            </a:xfrm>
            <a:prstGeom prst="rect">
              <a:avLst/>
            </a:prstGeom>
            <a:solidFill>
              <a:srgbClr val="D9D9D9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wrap="none" lIns="72000" tIns="72000" rIns="72000" bIns="72000" anchor="ctr"/>
            <a:lstStyle/>
            <a:p>
              <a:pPr algn="ctr" defTabSz="914400" latinLnBrk="1"/>
              <a:r>
                <a:rPr lang="ko-KR" altLang="en-US" sz="1600" kern="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</a:t>
              </a:r>
            </a:p>
          </p:txBody>
        </p:sp>
        <p:sp>
          <p:nvSpPr>
            <p:cNvPr id="31" name="오른쪽 화살표 4">
              <a:extLst>
                <a:ext uri="{FF2B5EF4-FFF2-40B4-BE49-F238E27FC236}">
                  <a16:creationId xmlns:a16="http://schemas.microsoft.com/office/drawing/2014/main" id="{37B5E503-B411-36CA-EE29-53BD8F10944A}"/>
                </a:ext>
              </a:extLst>
            </p:cNvPr>
            <p:cNvSpPr/>
            <p:nvPr/>
          </p:nvSpPr>
          <p:spPr>
            <a:xfrm rot="10800000">
              <a:off x="7753802" y="4121373"/>
              <a:ext cx="804346" cy="530348"/>
            </a:xfrm>
            <a:prstGeom prst="rightArrow">
              <a:avLst/>
            </a:pr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990BA613-EB7C-4A29-7361-9596CF0960B2}"/>
                </a:ext>
              </a:extLst>
            </p:cNvPr>
            <p:cNvSpPr/>
            <p:nvPr/>
          </p:nvSpPr>
          <p:spPr>
            <a:xfrm>
              <a:off x="7878486" y="4201578"/>
              <a:ext cx="860230" cy="418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미완료</a:t>
              </a:r>
              <a:endParaRPr lang="en-US" altLang="ko-KR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0D650D1-84C3-25E5-166C-66597851E628}"/>
              </a:ext>
            </a:extLst>
          </p:cNvPr>
          <p:cNvSpPr/>
          <p:nvPr/>
        </p:nvSpPr>
        <p:spPr>
          <a:xfrm>
            <a:off x="4379814" y="4860354"/>
            <a:ext cx="7221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배송완료 되었으나</a:t>
            </a:r>
            <a:r>
              <a:rPr lang="en-US" altLang="ko-KR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(=</a:t>
            </a:r>
            <a:r>
              <a: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매입정산 완료</a:t>
            </a:r>
            <a:r>
              <a:rPr lang="en-US" altLang="ko-KR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해당 월에 매출정산이 완료되지 않은 건</a:t>
            </a:r>
            <a:r>
              <a:rPr lang="en-US" altLang="ko-KR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</a:p>
          <a:p>
            <a:r>
              <a: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＂위탁재고</a:t>
            </a:r>
            <a:r>
              <a:rPr lang="en-US" altLang="ko-KR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”</a:t>
            </a:r>
            <a:r>
              <a: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라고도 함</a:t>
            </a:r>
          </a:p>
        </p:txBody>
      </p:sp>
    </p:spTree>
    <p:extLst>
      <p:ext uri="{BB962C8B-B14F-4D97-AF65-F5344CB8AC3E}">
        <p14:creationId xmlns:p14="http://schemas.microsoft.com/office/powerpoint/2010/main" val="364817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502DA-D6E6-F123-A873-F2D80421D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34E5738-B00F-D910-7517-D158E2A1C924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15F41DE-F604-B467-36E8-F8C1DA7AA6E7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위탁 재고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7BCDA268-0D47-BF25-7F28-53E91AAD8637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371DA65A-03AA-B435-2205-208C4FC6A123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E9E0CFDE-5A9A-9057-FEEE-CA4CD8F43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4A4B293-514B-494D-7B9E-819C6473F777}"/>
              </a:ext>
            </a:extLst>
          </p:cNvPr>
          <p:cNvSpPr/>
          <p:nvPr/>
        </p:nvSpPr>
        <p:spPr>
          <a:xfrm>
            <a:off x="814115" y="1753554"/>
            <a:ext cx="12486816" cy="96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위탁재고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배송완료 되었으나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(=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매입정산 완료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),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해당 월에 매출정산이 완료되지 않은 건</a:t>
            </a:r>
            <a:endParaRPr lang="en-US" altLang="ko-KR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관리 목적 및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Process: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매출정산 미완료 주문 대상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사유 및 완료여부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Tracking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목적</a:t>
            </a:r>
          </a:p>
        </p:txBody>
      </p:sp>
    </p:spTree>
    <p:extLst>
      <p:ext uri="{BB962C8B-B14F-4D97-AF65-F5344CB8AC3E}">
        <p14:creationId xmlns:p14="http://schemas.microsoft.com/office/powerpoint/2010/main" val="1361054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86F80-58EE-B6C4-D3E9-03A90B868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49164B61-B504-0894-2D1C-1C19303AD074}"/>
              </a:ext>
            </a:extLst>
          </p:cNvPr>
          <p:cNvSpPr/>
          <p:nvPr/>
        </p:nvSpPr>
        <p:spPr>
          <a:xfrm>
            <a:off x="6400064" y="1853973"/>
            <a:ext cx="6686543" cy="5461227"/>
          </a:xfrm>
          <a:prstGeom prst="roundRect">
            <a:avLst>
              <a:gd name="adj" fmla="val 612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5E33A94-7C05-06CC-0224-AF88EC1CCEFD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D33EF6D-C652-457A-BA77-C61C5EC21437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위탁 재고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A6F55BB8-6A66-E20A-9B47-25421886493C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0ACA15C4-E21B-B278-3C6E-66F288B23C15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EB0042D1-47C8-DA08-DFD3-95B133FD55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7" name="Group 70">
            <a:extLst>
              <a:ext uri="{FF2B5EF4-FFF2-40B4-BE49-F238E27FC236}">
                <a16:creationId xmlns:a16="http://schemas.microsoft.com/office/drawing/2014/main" id="{488BF02D-F761-4377-62AB-57CC3FB37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573808"/>
              </p:ext>
            </p:extLst>
          </p:nvPr>
        </p:nvGraphicFramePr>
        <p:xfrm>
          <a:off x="792343" y="1862957"/>
          <a:ext cx="5479902" cy="5452243"/>
        </p:xfrm>
        <a:graphic>
          <a:graphicData uri="http://schemas.openxmlformats.org/drawingml/2006/table">
            <a:tbl>
              <a:tblPr/>
              <a:tblGrid>
                <a:gridCol w="2739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9951">
                  <a:extLst>
                    <a:ext uri="{9D8B030D-6E8A-4147-A177-3AD203B41FA5}">
                      <a16:colId xmlns:a16="http://schemas.microsoft.com/office/drawing/2014/main" val="1461776939"/>
                    </a:ext>
                  </a:extLst>
                </a:gridCol>
              </a:tblGrid>
              <a:tr h="424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운영팀</a:t>
                      </a: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영업팀</a:t>
                      </a:r>
                      <a:endParaRPr lang="en-US" altLang="ko-KR" sz="160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사업관리팀</a:t>
                      </a:r>
                      <a:endParaRPr lang="en-US" altLang="ko-KR" sz="160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7334"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50" charset="-127"/>
                        <a:ea typeface="Pretendard Medium" panose="02000603000000020004" pitchFamily="50" charset="-127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50" charset="-127"/>
                        <a:ea typeface="Pretendard Medium" panose="02000603000000020004" pitchFamily="50" charset="-127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147810FD-4EE8-CBF4-BC52-20B458CBB555}"/>
              </a:ext>
            </a:extLst>
          </p:cNvPr>
          <p:cNvSpPr/>
          <p:nvPr/>
        </p:nvSpPr>
        <p:spPr>
          <a:xfrm>
            <a:off x="6574237" y="2550277"/>
            <a:ext cx="6381741" cy="1245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[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①미정산집계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(D+4)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이후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정산처리 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Block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설정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6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미정산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운영단위 영업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운영담당자에 정산계획 </a:t>
            </a:r>
            <a:r>
              <a:rPr lang="ko-KR" altLang="en-US" sz="16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미수립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To-Do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생성</a:t>
            </a:r>
            <a:endParaRPr lang="en-US" altLang="ko-KR" sz="16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-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정산 계획 입력 후 정산처리 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Block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해제 → 정산 가능 상태로 변경</a:t>
            </a:r>
            <a:b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(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정산계획 </a:t>
            </a:r>
            <a:r>
              <a:rPr lang="ko-KR" altLang="en-US" sz="16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미수립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To-do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에서도 삭제됨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ko-KR" altLang="en-US" sz="16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BAC14BB-4DEB-ED23-ED40-048CB547A38A}"/>
              </a:ext>
            </a:extLst>
          </p:cNvPr>
          <p:cNvSpPr/>
          <p:nvPr/>
        </p:nvSpPr>
        <p:spPr>
          <a:xfrm>
            <a:off x="6574238" y="4122765"/>
            <a:ext cx="6073194" cy="12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[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②정산계획 입력 기간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(D+4 ~ 8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내 입력 시 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Block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해제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입력주체 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운영팀 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차 입력 후 영업담당자 확정</a:t>
            </a:r>
            <a:endParaRPr lang="en-US" altLang="ko-KR" sz="16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- </a:t>
            </a:r>
            <a:r>
              <a:rPr lang="ko-KR" altLang="en-US" sz="16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미입력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주문은 익월 정산계획 입력 불가 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지원팀 문의 후 입력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-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익월 </a:t>
            </a:r>
            <a:r>
              <a:rPr lang="ko-KR" altLang="en-US" sz="16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미정산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집계 후 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To-Do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에서 삭제됨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7AFF5D0-3E62-6624-20DB-DC93D6A18F55}"/>
              </a:ext>
            </a:extLst>
          </p:cNvPr>
          <p:cNvSpPr/>
          <p:nvPr/>
        </p:nvSpPr>
        <p:spPr>
          <a:xfrm>
            <a:off x="6574238" y="5635877"/>
            <a:ext cx="6073194" cy="12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[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③</a:t>
            </a:r>
            <a:r>
              <a:rPr lang="ko-KR" altLang="en-US" sz="16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제각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품의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분기별 진행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분기 마지막 월 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20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 </a:t>
            </a:r>
            <a:r>
              <a:rPr lang="ko-KR" altLang="en-US" sz="16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제각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대상 공유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ko-KR" altLang="en-US" sz="16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분기 마감 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D+5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 이내 </a:t>
            </a:r>
            <a:r>
              <a:rPr lang="ko-KR" altLang="en-US" sz="16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제각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품의 상신</a:t>
            </a:r>
          </a:p>
          <a:p>
            <a:pPr>
              <a:lnSpc>
                <a:spcPct val="120000"/>
              </a:lnSpc>
            </a:pP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품의 주체 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영업</a:t>
            </a: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EE1791AA-99F1-D4DB-2EB3-554E4BDB0F7D}"/>
              </a:ext>
            </a:extLst>
          </p:cNvPr>
          <p:cNvGrpSpPr/>
          <p:nvPr/>
        </p:nvGrpSpPr>
        <p:grpSpPr>
          <a:xfrm>
            <a:off x="1450243" y="2457576"/>
            <a:ext cx="4164102" cy="4295132"/>
            <a:chOff x="6164467" y="1418924"/>
            <a:chExt cx="3785547" cy="5197110"/>
          </a:xfrm>
        </p:grpSpPr>
        <p:sp>
          <p:nvSpPr>
            <p:cNvPr id="13" name="Rectangle 41">
              <a:extLst>
                <a:ext uri="{FF2B5EF4-FFF2-40B4-BE49-F238E27FC236}">
                  <a16:creationId xmlns:a16="http://schemas.microsoft.com/office/drawing/2014/main" id="{A27E840B-B268-1D5D-3342-C232FAB9C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2245" y="1418924"/>
              <a:ext cx="1271555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전월마감</a:t>
              </a:r>
              <a:endParaRPr kumimoji="1" lang="ko-KR" altLang="en-US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15" name="Rectangle 41">
              <a:extLst>
                <a:ext uri="{FF2B5EF4-FFF2-40B4-BE49-F238E27FC236}">
                  <a16:creationId xmlns:a16="http://schemas.microsoft.com/office/drawing/2014/main" id="{954EC154-B69C-B7AF-F262-162B2F169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2245" y="1996182"/>
              <a:ext cx="1271555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미정산</a:t>
              </a: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 집계</a:t>
              </a:r>
            </a:p>
          </p:txBody>
        </p:sp>
        <p:sp>
          <p:nvSpPr>
            <p:cNvPr id="16" name="Rectangle 41">
              <a:extLst>
                <a:ext uri="{FF2B5EF4-FFF2-40B4-BE49-F238E27FC236}">
                  <a16:creationId xmlns:a16="http://schemas.microsoft.com/office/drawing/2014/main" id="{384D8602-F28F-6E00-3816-33A0E7A97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2245" y="2582611"/>
              <a:ext cx="1271555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dirty="0" err="1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미정산</a:t>
              </a: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 </a:t>
              </a:r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TO-DO </a:t>
              </a: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전송</a:t>
              </a:r>
            </a:p>
          </p:txBody>
        </p:sp>
        <p:sp>
          <p:nvSpPr>
            <p:cNvPr id="17" name="Rectangle 41">
              <a:extLst>
                <a:ext uri="{FF2B5EF4-FFF2-40B4-BE49-F238E27FC236}">
                  <a16:creationId xmlns:a16="http://schemas.microsoft.com/office/drawing/2014/main" id="{C5266566-3B62-A831-2352-DEE0219CD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2245" y="3139099"/>
              <a:ext cx="1271555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정산처리 </a:t>
              </a:r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Block</a:t>
              </a:r>
              <a:endParaRPr kumimoji="1" lang="ko-KR" altLang="en-US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18" name="Rectangle 41">
              <a:extLst>
                <a:ext uri="{FF2B5EF4-FFF2-40B4-BE49-F238E27FC236}">
                  <a16:creationId xmlns:a16="http://schemas.microsoft.com/office/drawing/2014/main" id="{930F4DD6-8AFC-594A-ED21-B6D9A331C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2245" y="4397479"/>
              <a:ext cx="1271555" cy="465655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정산계획저장</a:t>
              </a:r>
              <a:b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(</a:t>
              </a: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정산 </a:t>
              </a:r>
              <a:r>
                <a:rPr kumimoji="1" lang="ko-KR" altLang="en-US" sz="950" kern="0" dirty="0" err="1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예정월</a:t>
              </a:r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/</a:t>
              </a:r>
              <a:b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미처리 사유기재</a:t>
              </a:r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)</a:t>
              </a:r>
              <a:endParaRPr kumimoji="1" lang="ko-KR" altLang="en-US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19" name="Rectangle 41">
              <a:extLst>
                <a:ext uri="{FF2B5EF4-FFF2-40B4-BE49-F238E27FC236}">
                  <a16:creationId xmlns:a16="http://schemas.microsoft.com/office/drawing/2014/main" id="{AC448278-1A11-E5DE-A030-84D84E6B0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2245" y="5093416"/>
              <a:ext cx="1271555" cy="465655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TO-DO </a:t>
              </a: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종료</a:t>
              </a:r>
              <a:b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정산처리 </a:t>
              </a:r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Block </a:t>
              </a: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해제</a:t>
              </a:r>
            </a:p>
          </p:txBody>
        </p:sp>
        <p:sp>
          <p:nvSpPr>
            <p:cNvPr id="20" name="Rectangle 41">
              <a:extLst>
                <a:ext uri="{FF2B5EF4-FFF2-40B4-BE49-F238E27FC236}">
                  <a16:creationId xmlns:a16="http://schemas.microsoft.com/office/drawing/2014/main" id="{7A65F353-DAEB-53B2-243B-FFA6C12D4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8459" y="5216764"/>
              <a:ext cx="1271555" cy="512221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dirty="0" err="1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제각처리</a:t>
              </a:r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/</a:t>
              </a: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주문</a:t>
              </a:r>
              <a:b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Closing</a:t>
              </a:r>
              <a:b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(</a:t>
              </a: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회계처리</a:t>
              </a:r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/</a:t>
              </a: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손익반영</a:t>
              </a:r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)</a:t>
              </a:r>
              <a:endParaRPr kumimoji="1" lang="ko-KR" altLang="en-US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22" name="Rectangle 41">
              <a:extLst>
                <a:ext uri="{FF2B5EF4-FFF2-40B4-BE49-F238E27FC236}">
                  <a16:creationId xmlns:a16="http://schemas.microsoft.com/office/drawing/2014/main" id="{EDF3FB61-D94D-2EEA-EBF6-2F836964A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8458" y="4528591"/>
              <a:ext cx="1271555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결과 보고</a:t>
              </a:r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/</a:t>
              </a: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품의</a:t>
              </a:r>
            </a:p>
          </p:txBody>
        </p:sp>
        <p:sp>
          <p:nvSpPr>
            <p:cNvPr id="23" name="Rectangle 41">
              <a:extLst>
                <a:ext uri="{FF2B5EF4-FFF2-40B4-BE49-F238E27FC236}">
                  <a16:creationId xmlns:a16="http://schemas.microsoft.com/office/drawing/2014/main" id="{1573F49E-D74D-102D-4BDA-F135B7945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8457" y="3824578"/>
              <a:ext cx="1271555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정산계획 입력 마감</a:t>
              </a:r>
              <a:endParaRPr kumimoji="1" lang="ko-KR" altLang="en-US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cxnSp>
          <p:nvCxnSpPr>
            <p:cNvPr id="25" name="직선 화살표 연결선 51">
              <a:extLst>
                <a:ext uri="{FF2B5EF4-FFF2-40B4-BE49-F238E27FC236}">
                  <a16:creationId xmlns:a16="http://schemas.microsoft.com/office/drawing/2014/main" id="{BCF98B8E-2929-1266-1369-90311C65D9E6}"/>
                </a:ext>
              </a:extLst>
            </p:cNvPr>
            <p:cNvCxnSpPr/>
            <p:nvPr/>
          </p:nvCxnSpPr>
          <p:spPr bwMode="auto">
            <a:xfrm>
              <a:off x="6908022" y="1803767"/>
              <a:ext cx="0" cy="181467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26" name="직선 화살표 연결선 51">
              <a:extLst>
                <a:ext uri="{FF2B5EF4-FFF2-40B4-BE49-F238E27FC236}">
                  <a16:creationId xmlns:a16="http://schemas.microsoft.com/office/drawing/2014/main" id="{CF014B68-0BAC-B949-52E6-CE6E75BF010C}"/>
                </a:ext>
              </a:extLst>
            </p:cNvPr>
            <p:cNvCxnSpPr/>
            <p:nvPr/>
          </p:nvCxnSpPr>
          <p:spPr bwMode="auto">
            <a:xfrm>
              <a:off x="6919944" y="2381021"/>
              <a:ext cx="0" cy="181467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27" name="직선 화살표 연결선 51">
              <a:extLst>
                <a:ext uri="{FF2B5EF4-FFF2-40B4-BE49-F238E27FC236}">
                  <a16:creationId xmlns:a16="http://schemas.microsoft.com/office/drawing/2014/main" id="{82FD6847-9290-D7D6-3D3C-4ECAB2583F95}"/>
                </a:ext>
              </a:extLst>
            </p:cNvPr>
            <p:cNvCxnSpPr/>
            <p:nvPr/>
          </p:nvCxnSpPr>
          <p:spPr bwMode="auto">
            <a:xfrm>
              <a:off x="6908022" y="2967450"/>
              <a:ext cx="0" cy="181467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28" name="직선 화살표 연결선 51">
              <a:extLst>
                <a:ext uri="{FF2B5EF4-FFF2-40B4-BE49-F238E27FC236}">
                  <a16:creationId xmlns:a16="http://schemas.microsoft.com/office/drawing/2014/main" id="{79812AB5-7037-2443-2F21-3F285300F44D}"/>
                </a:ext>
              </a:extLst>
            </p:cNvPr>
            <p:cNvCxnSpPr/>
            <p:nvPr/>
          </p:nvCxnSpPr>
          <p:spPr bwMode="auto">
            <a:xfrm>
              <a:off x="6919944" y="3523938"/>
              <a:ext cx="0" cy="181467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29" name="직선 화살표 연결선 51">
              <a:extLst>
                <a:ext uri="{FF2B5EF4-FFF2-40B4-BE49-F238E27FC236}">
                  <a16:creationId xmlns:a16="http://schemas.microsoft.com/office/drawing/2014/main" id="{5B6DE06C-F84E-116D-E32C-76DF789171A2}"/>
                </a:ext>
              </a:extLst>
            </p:cNvPr>
            <p:cNvCxnSpPr/>
            <p:nvPr/>
          </p:nvCxnSpPr>
          <p:spPr bwMode="auto">
            <a:xfrm>
              <a:off x="6919944" y="4246895"/>
              <a:ext cx="0" cy="181467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30" name="직선 화살표 연결선 51">
              <a:extLst>
                <a:ext uri="{FF2B5EF4-FFF2-40B4-BE49-F238E27FC236}">
                  <a16:creationId xmlns:a16="http://schemas.microsoft.com/office/drawing/2014/main" id="{7D2B43C1-9D99-F1B8-9603-2B1574AC7EB1}"/>
                </a:ext>
              </a:extLst>
            </p:cNvPr>
            <p:cNvCxnSpPr/>
            <p:nvPr/>
          </p:nvCxnSpPr>
          <p:spPr bwMode="auto">
            <a:xfrm>
              <a:off x="6919944" y="4862866"/>
              <a:ext cx="0" cy="241533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31" name="직선 화살표 연결선 51">
              <a:extLst>
                <a:ext uri="{FF2B5EF4-FFF2-40B4-BE49-F238E27FC236}">
                  <a16:creationId xmlns:a16="http://schemas.microsoft.com/office/drawing/2014/main" id="{406B672C-6480-9C58-82AB-99585CF7192B}"/>
                </a:ext>
              </a:extLst>
            </p:cNvPr>
            <p:cNvCxnSpPr/>
            <p:nvPr/>
          </p:nvCxnSpPr>
          <p:spPr bwMode="auto">
            <a:xfrm>
              <a:off x="6905688" y="5559071"/>
              <a:ext cx="0" cy="16497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32" name="직선 화살표 연결선 51">
              <a:extLst>
                <a:ext uri="{FF2B5EF4-FFF2-40B4-BE49-F238E27FC236}">
                  <a16:creationId xmlns:a16="http://schemas.microsoft.com/office/drawing/2014/main" id="{74E68B44-D5AA-D58F-0277-CDAE2E249ADC}"/>
                </a:ext>
              </a:extLst>
            </p:cNvPr>
            <p:cNvCxnSpPr/>
            <p:nvPr/>
          </p:nvCxnSpPr>
          <p:spPr bwMode="auto">
            <a:xfrm>
              <a:off x="6919944" y="6092471"/>
              <a:ext cx="0" cy="16497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33" name="직선 화살표 연결선 51">
              <a:extLst>
                <a:ext uri="{FF2B5EF4-FFF2-40B4-BE49-F238E27FC236}">
                  <a16:creationId xmlns:a16="http://schemas.microsoft.com/office/drawing/2014/main" id="{643F9788-1E3E-3363-E5DB-5EA63C365796}"/>
                </a:ext>
              </a:extLst>
            </p:cNvPr>
            <p:cNvCxnSpPr/>
            <p:nvPr/>
          </p:nvCxnSpPr>
          <p:spPr bwMode="auto">
            <a:xfrm>
              <a:off x="9314234" y="4232328"/>
              <a:ext cx="0" cy="241533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34" name="직선 화살표 연결선 51">
              <a:extLst>
                <a:ext uri="{FF2B5EF4-FFF2-40B4-BE49-F238E27FC236}">
                  <a16:creationId xmlns:a16="http://schemas.microsoft.com/office/drawing/2014/main" id="{FF64828B-6984-9FDA-B425-EB0CDB7971A2}"/>
                </a:ext>
              </a:extLst>
            </p:cNvPr>
            <p:cNvCxnSpPr/>
            <p:nvPr/>
          </p:nvCxnSpPr>
          <p:spPr bwMode="auto">
            <a:xfrm>
              <a:off x="9314234" y="4933825"/>
              <a:ext cx="0" cy="241533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35" name="직선 화살표 연결선 51">
              <a:extLst>
                <a:ext uri="{FF2B5EF4-FFF2-40B4-BE49-F238E27FC236}">
                  <a16:creationId xmlns:a16="http://schemas.microsoft.com/office/drawing/2014/main" id="{45303F77-8131-4F1E-E968-20544532B0F0}"/>
                </a:ext>
              </a:extLst>
            </p:cNvPr>
            <p:cNvCxnSpPr/>
            <p:nvPr/>
          </p:nvCxnSpPr>
          <p:spPr bwMode="auto">
            <a:xfrm>
              <a:off x="9314234" y="5724041"/>
              <a:ext cx="0" cy="241533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B06C0E34-4D65-38F7-666F-1FE19EFE64B9}"/>
                </a:ext>
              </a:extLst>
            </p:cNvPr>
            <p:cNvSpPr/>
            <p:nvPr/>
          </p:nvSpPr>
          <p:spPr>
            <a:xfrm>
              <a:off x="6574238" y="6263575"/>
              <a:ext cx="679949" cy="352459"/>
            </a:xfrm>
            <a:prstGeom prst="ellipse">
              <a:avLst/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ko-KR" altLang="en-US" sz="900" kern="0">
                  <a:solidFill>
                    <a:srgbClr val="A50034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종료</a:t>
              </a:r>
              <a:endParaRPr kumimoji="1" lang="ko-KR" altLang="en-US" sz="900" kern="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7057464A-4713-6670-A48A-17B549DDFBF2}"/>
                </a:ext>
              </a:extLst>
            </p:cNvPr>
            <p:cNvSpPr/>
            <p:nvPr/>
          </p:nvSpPr>
          <p:spPr>
            <a:xfrm>
              <a:off x="8974259" y="5965945"/>
              <a:ext cx="679949" cy="352459"/>
            </a:xfrm>
            <a:prstGeom prst="ellipse">
              <a:avLst/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ko-KR" altLang="en-US" sz="900" kern="0">
                  <a:solidFill>
                    <a:srgbClr val="A50034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종료</a:t>
              </a:r>
              <a:endParaRPr kumimoji="1" lang="ko-KR" altLang="en-US" sz="900" kern="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cxnSp>
          <p:nvCxnSpPr>
            <p:cNvPr id="38" name="직선 화살표 연결선 51">
              <a:extLst>
                <a:ext uri="{FF2B5EF4-FFF2-40B4-BE49-F238E27FC236}">
                  <a16:creationId xmlns:a16="http://schemas.microsoft.com/office/drawing/2014/main" id="{42952D29-A76C-71A7-3898-83ED8A8F617C}"/>
                </a:ext>
              </a:extLst>
            </p:cNvPr>
            <p:cNvCxnSpPr>
              <a:cxnSpLocks/>
              <a:stCxn id="41" idx="3"/>
            </p:cNvCxnSpPr>
            <p:nvPr/>
          </p:nvCxnSpPr>
          <p:spPr bwMode="auto">
            <a:xfrm>
              <a:off x="7575473" y="4014990"/>
              <a:ext cx="1102984" cy="2007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5702FA11-C7F2-72C3-AE60-B0A331579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6974" y="3758879"/>
              <a:ext cx="1358499" cy="512221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85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정산가능</a:t>
              </a:r>
              <a:r>
                <a:rPr kumimoji="1" lang="en-US" altLang="ko-KR" sz="85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?</a:t>
              </a:r>
            </a:p>
          </p:txBody>
        </p:sp>
        <p:cxnSp>
          <p:nvCxnSpPr>
            <p:cNvPr id="42" name="직선 화살표 연결선 51">
              <a:extLst>
                <a:ext uri="{FF2B5EF4-FFF2-40B4-BE49-F238E27FC236}">
                  <a16:creationId xmlns:a16="http://schemas.microsoft.com/office/drawing/2014/main" id="{90B96616-ED14-9E30-8AD7-FB4805098D0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164467" y="2217373"/>
              <a:ext cx="99949" cy="3687455"/>
            </a:xfrm>
            <a:prstGeom prst="bentConnector3">
              <a:avLst>
                <a:gd name="adj1" fmla="val -214218"/>
              </a:avLst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DC7D256C-ACBD-2C8B-435B-5AB802539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6974" y="5736009"/>
              <a:ext cx="1358499" cy="349854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85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정산처리 여부</a:t>
              </a:r>
              <a:r>
                <a:rPr kumimoji="1" lang="en-US" altLang="ko-KR" sz="85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?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FFC2AF0-6E44-9E20-95C6-1E86AFEBD403}"/>
                </a:ext>
              </a:extLst>
            </p:cNvPr>
            <p:cNvSpPr txBox="1"/>
            <p:nvPr/>
          </p:nvSpPr>
          <p:spPr>
            <a:xfrm>
              <a:off x="7784860" y="3783400"/>
              <a:ext cx="9297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altLang="ko-KR" sz="1000" dirty="0">
                  <a:solidFill>
                    <a:prstClr val="black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Tahoma" pitchFamily="34" charset="0"/>
                </a:rPr>
                <a:t>N</a:t>
              </a:r>
              <a:endParaRPr lang="ko-KR" altLang="en-US" sz="1000" dirty="0"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Tahoma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DFA87A0-B9AB-528C-C68D-91BB42D460EE}"/>
                </a:ext>
              </a:extLst>
            </p:cNvPr>
            <p:cNvSpPr txBox="1"/>
            <p:nvPr/>
          </p:nvSpPr>
          <p:spPr>
            <a:xfrm>
              <a:off x="6616255" y="4230660"/>
              <a:ext cx="7854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altLang="ko-KR" sz="1000" dirty="0">
                  <a:solidFill>
                    <a:prstClr val="black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Tahoma" pitchFamily="34" charset="0"/>
                </a:rPr>
                <a:t>Y</a:t>
              </a:r>
              <a:endParaRPr lang="ko-KR" altLang="en-US" sz="1000" dirty="0"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603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884DD-4343-84DC-54A0-E5F50617D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5F11FDE-5DEA-2687-3157-7268A7193522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3F37EA4-9681-5E10-3DEB-C8DEC1133A1A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위탁 재고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9C5E02F8-A39E-2760-4DEF-1155D2AA2158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65146903-7765-11CF-6A88-DC8A3E3437D5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31E91BDE-21A4-FEF0-7E5B-28D4EBF12F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58271D3-F470-3275-1758-617157510154}"/>
              </a:ext>
            </a:extLst>
          </p:cNvPr>
          <p:cNvSpPr/>
          <p:nvPr/>
        </p:nvSpPr>
        <p:spPr>
          <a:xfrm>
            <a:off x="814115" y="1701599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정산미처리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사유 분류</a:t>
            </a: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82AB619A-B6C1-9D86-3C58-AC27DFFC7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344741"/>
              </p:ext>
            </p:extLst>
          </p:nvPr>
        </p:nvGraphicFramePr>
        <p:xfrm>
          <a:off x="972416" y="2254397"/>
          <a:ext cx="10176370" cy="4852995"/>
        </p:xfrm>
        <a:graphic>
          <a:graphicData uri="http://schemas.openxmlformats.org/drawingml/2006/table">
            <a:tbl>
              <a:tblPr/>
              <a:tblGrid>
                <a:gridCol w="1857990">
                  <a:extLst>
                    <a:ext uri="{9D8B030D-6E8A-4147-A177-3AD203B41FA5}">
                      <a16:colId xmlns:a16="http://schemas.microsoft.com/office/drawing/2014/main" val="791830192"/>
                    </a:ext>
                  </a:extLst>
                </a:gridCol>
                <a:gridCol w="1201027">
                  <a:extLst>
                    <a:ext uri="{9D8B030D-6E8A-4147-A177-3AD203B41FA5}">
                      <a16:colId xmlns:a16="http://schemas.microsoft.com/office/drawing/2014/main" val="795687257"/>
                    </a:ext>
                  </a:extLst>
                </a:gridCol>
                <a:gridCol w="1489438">
                  <a:extLst>
                    <a:ext uri="{9D8B030D-6E8A-4147-A177-3AD203B41FA5}">
                      <a16:colId xmlns:a16="http://schemas.microsoft.com/office/drawing/2014/main" val="635755697"/>
                    </a:ext>
                  </a:extLst>
                </a:gridCol>
                <a:gridCol w="5627915">
                  <a:extLst>
                    <a:ext uri="{9D8B030D-6E8A-4147-A177-3AD203B41FA5}">
                      <a16:colId xmlns:a16="http://schemas.microsoft.com/office/drawing/2014/main" val="1663755952"/>
                    </a:ext>
                  </a:extLst>
                </a:gridCol>
              </a:tblGrid>
              <a:tr h="2310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처리방법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중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600501"/>
                  </a:ext>
                </a:extLst>
              </a:tr>
              <a:tr h="231095"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원주문정산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코드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</a:t>
                      </a:r>
                    </a:p>
                    <a:p>
                      <a:pPr algn="ctr" fontAlgn="ctr"/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b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반품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회수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처리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코드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11 </a:t>
                      </a:r>
                    </a:p>
                  </a:txBody>
                  <a:tcPr marL="90535" marR="90535" marT="50292" marB="50292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서브원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0535" marR="90535" marT="50292" marB="50292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당사 주문중복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오생성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(113)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646596"/>
                  </a:ext>
                </a:extLst>
              </a:tr>
              <a:tr h="2310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</a:t>
                      </a:r>
                    </a:p>
                  </a:txBody>
                  <a:tcPr marL="90535" marR="90535" marT="50292" marB="50292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 배송완료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오처리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(122)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17693"/>
                  </a:ext>
                </a:extLst>
              </a:tr>
              <a:tr h="2310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미수령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(123)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145698"/>
                  </a:ext>
                </a:extLst>
              </a:tr>
              <a:tr h="2310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증빙 서류 누락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(125)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00530"/>
                  </a:ext>
                </a:extLst>
              </a:tr>
              <a:tr h="2310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반품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교환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AS</a:t>
                      </a:r>
                    </a:p>
                  </a:txBody>
                  <a:tcPr marL="90535" marR="90535" marT="50292" marB="50292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반품 처리 중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(131)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356507"/>
                  </a:ext>
                </a:extLst>
              </a:tr>
              <a:tr h="2310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교환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/AS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진행 중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(132)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976770"/>
                  </a:ext>
                </a:extLst>
              </a:tr>
              <a:tr h="2310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반품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교환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/AS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협의 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(133)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47323"/>
                  </a:ext>
                </a:extLst>
              </a:tr>
              <a:tr h="2310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시스템</a:t>
                      </a:r>
                    </a:p>
                  </a:txBody>
                  <a:tcPr marL="90535" marR="90535" marT="50292" marB="50292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연계시스템 오류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(141)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661513"/>
                  </a:ext>
                </a:extLst>
              </a:tr>
              <a:tr h="2310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세금계산서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선발행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전체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PO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미입고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등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)(142)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784754"/>
                  </a:ext>
                </a:extLst>
              </a:tr>
              <a:tr h="2310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담당자</a:t>
                      </a:r>
                    </a:p>
                  </a:txBody>
                  <a:tcPr marL="90535" marR="90535" marT="50292" marB="50292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담당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CS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누락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(151)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129545"/>
                  </a:ext>
                </a:extLst>
              </a:tr>
              <a:tr h="2310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판매가 변경 필요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판매가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오등록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등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)(152)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67210"/>
                  </a:ext>
                </a:extLst>
              </a:tr>
              <a:tr h="2310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</a:t>
                      </a:r>
                    </a:p>
                  </a:txBody>
                  <a:tcPr marL="90535" marR="90535" marT="50292" marB="50292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이월</a:t>
                      </a:r>
                    </a:p>
                  </a:txBody>
                  <a:tcPr marL="90535" marR="90535" marT="50292" marB="50292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 일괄정산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시운전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투자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전체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PO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별 등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)(211)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398413"/>
                  </a:ext>
                </a:extLst>
              </a:tr>
              <a:tr h="2310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VMI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실사용량 정산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(212)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268378"/>
                  </a:ext>
                </a:extLst>
              </a:tr>
              <a:tr h="2310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 정산일 이후 입고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(213)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620272"/>
                  </a:ext>
                </a:extLst>
              </a:tr>
              <a:tr h="2310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고객귀책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입고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검수 지연 등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)(214)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043560"/>
                  </a:ext>
                </a:extLst>
              </a:tr>
              <a:tr h="2310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예산부족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(215)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22322"/>
                  </a:ext>
                </a:extLst>
              </a:tr>
              <a:tr h="2310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선입고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주문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미확정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결재중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)(216)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30514"/>
                  </a:ext>
                </a:extLst>
              </a:tr>
              <a:tr h="2310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고객사 주문중복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오생성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(217)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82179"/>
                  </a:ext>
                </a:extLst>
              </a:tr>
              <a:tr h="2310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고객사 마감자료 지연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(218)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98606"/>
                  </a:ext>
                </a:extLst>
              </a:tr>
              <a:tr h="2310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 내부 품의 처리 지연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고객사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PO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미발행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등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)(219)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497B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391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85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EA128-3159-C388-2533-A76415611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85FD2DC-6169-4B79-713C-2DCC4065D765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90010CE-907C-B299-0CE9-95A88CD20EC3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세금계산서 발행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5E31FB1B-71DF-7107-3ED1-32DAE5F9E455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9142D0E3-C7FC-F7B8-6C59-6F2479BBAAEC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979D2F63-AB0F-3204-5618-76450F88C0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A3112825-D54B-8BC4-618B-19EB17446BDA}"/>
              </a:ext>
            </a:extLst>
          </p:cNvPr>
          <p:cNvSpPr/>
          <p:nvPr/>
        </p:nvSpPr>
        <p:spPr>
          <a:xfrm>
            <a:off x="1137048" y="3141038"/>
            <a:ext cx="11132457" cy="270821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DA30D6B-E9D7-06B6-AF51-6160F82AC16B}"/>
              </a:ext>
            </a:extLst>
          </p:cNvPr>
          <p:cNvGrpSpPr/>
          <p:nvPr/>
        </p:nvGrpSpPr>
        <p:grpSpPr>
          <a:xfrm>
            <a:off x="932198" y="1975908"/>
            <a:ext cx="11110866" cy="345737"/>
            <a:chOff x="932198" y="1975908"/>
            <a:chExt cx="9836248" cy="345737"/>
          </a:xfrm>
        </p:grpSpPr>
        <p:sp>
          <p:nvSpPr>
            <p:cNvPr id="9" name="AutoShape 1108">
              <a:extLst>
                <a:ext uri="{FF2B5EF4-FFF2-40B4-BE49-F238E27FC236}">
                  <a16:creationId xmlns:a16="http://schemas.microsoft.com/office/drawing/2014/main" id="{687F0B70-9047-9074-D0AA-DD9EAACDD5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97189" y="1975911"/>
              <a:ext cx="185744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검수 월 관리</a:t>
              </a:r>
            </a:p>
          </p:txBody>
        </p:sp>
        <p:sp>
          <p:nvSpPr>
            <p:cNvPr id="10" name="AutoShape 1108">
              <a:extLst>
                <a:ext uri="{FF2B5EF4-FFF2-40B4-BE49-F238E27FC236}">
                  <a16:creationId xmlns:a16="http://schemas.microsoft.com/office/drawing/2014/main" id="{7A3F7CE3-6084-637A-D932-18190D3EF85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0653" y="1975911"/>
              <a:ext cx="1647793" cy="345734"/>
            </a:xfrm>
            <a:prstGeom prst="homePlate">
              <a:avLst>
                <a:gd name="adj" fmla="val 34955"/>
              </a:avLst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세금계산서 발행</a:t>
              </a:r>
            </a:p>
          </p:txBody>
        </p:sp>
        <p:sp>
          <p:nvSpPr>
            <p:cNvPr id="11" name="AutoShape 1108">
              <a:extLst>
                <a:ext uri="{FF2B5EF4-FFF2-40B4-BE49-F238E27FC236}">
                  <a16:creationId xmlns:a16="http://schemas.microsoft.com/office/drawing/2014/main" id="{0768DBD3-2694-3755-335A-F4136412FD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14886" y="1975911"/>
              <a:ext cx="1688586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마감 내역 작성</a:t>
              </a:r>
              <a:endParaRPr kumimoji="0" lang="ko-KR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3" name="AutoShape 1108">
              <a:extLst>
                <a:ext uri="{FF2B5EF4-FFF2-40B4-BE49-F238E27FC236}">
                  <a16:creationId xmlns:a16="http://schemas.microsoft.com/office/drawing/2014/main" id="{FB5A162D-8B37-9045-EDB9-9FE3E9DAE81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8563" y="1975911"/>
              <a:ext cx="1395525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 처리</a:t>
              </a:r>
            </a:p>
          </p:txBody>
        </p:sp>
        <p:sp>
          <p:nvSpPr>
            <p:cNvPr id="15" name="AutoShape 1108">
              <a:extLst>
                <a:ext uri="{FF2B5EF4-FFF2-40B4-BE49-F238E27FC236}">
                  <a16:creationId xmlns:a16="http://schemas.microsoft.com/office/drawing/2014/main" id="{7BF44B55-38B3-1DBA-65E7-F46CCEA5CA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32198" y="1975911"/>
              <a:ext cx="1395525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 err="1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미배송</a:t>
              </a:r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관리</a:t>
              </a:r>
            </a:p>
          </p:txBody>
        </p:sp>
        <p:sp>
          <p:nvSpPr>
            <p:cNvPr id="16" name="AutoShape 1108">
              <a:extLst>
                <a:ext uri="{FF2B5EF4-FFF2-40B4-BE49-F238E27FC236}">
                  <a16:creationId xmlns:a16="http://schemas.microsoft.com/office/drawing/2014/main" id="{3794045F-BA3C-ECA4-A67D-34BABB0B2C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1671" y="1975908"/>
              <a:ext cx="136181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 처리</a:t>
              </a:r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900DDBF-BAEA-6115-4764-EBCFF6646549}"/>
              </a:ext>
            </a:extLst>
          </p:cNvPr>
          <p:cNvSpPr/>
          <p:nvPr/>
        </p:nvSpPr>
        <p:spPr>
          <a:xfrm>
            <a:off x="814115" y="2480920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세금계산서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사업자가 재화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용역을 공급할 때 구매자로부터 부가가치세를 포함하여 거래한 사실을 확인하는 문서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C7C94382-7CC7-2F8B-9D7D-7883FE7F496F}"/>
              </a:ext>
            </a:extLst>
          </p:cNvPr>
          <p:cNvGrpSpPr/>
          <p:nvPr/>
        </p:nvGrpSpPr>
        <p:grpSpPr>
          <a:xfrm>
            <a:off x="1891274" y="3289169"/>
            <a:ext cx="9834816" cy="2313751"/>
            <a:chOff x="1157209" y="3074350"/>
            <a:chExt cx="8127947" cy="191219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6AB133-6DAF-7F4B-D851-D409C4419E50}"/>
                </a:ext>
              </a:extLst>
            </p:cNvPr>
            <p:cNvSpPr txBox="1"/>
            <p:nvPr/>
          </p:nvSpPr>
          <p:spPr>
            <a:xfrm>
              <a:off x="1157209" y="3731853"/>
              <a:ext cx="2386079" cy="4578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kumimoji="1" lang="ko-KR" altLang="en-US" spc="-4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</a:t>
              </a:r>
              <a:r>
                <a:rPr kumimoji="1" lang="ko-KR" altLang="en-US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br>
                <a:rPr kumimoji="1" lang="en-US" altLang="ko-KR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kumimoji="1" lang="en-US" altLang="ko-KR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1" lang="ko-KR" altLang="en-US" spc="-4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매출자</a:t>
              </a:r>
              <a:r>
                <a:rPr kumimoji="1" lang="en-US" altLang="ko-KR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=</a:t>
              </a:r>
              <a:r>
                <a:rPr kumimoji="1" lang="ko-KR" altLang="en-US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판매가</a:t>
              </a:r>
              <a:r>
                <a:rPr kumimoji="1" lang="en-US" altLang="ko-KR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51BFE00-B46A-0B2A-04D4-78375124C792}"/>
                </a:ext>
              </a:extLst>
            </p:cNvPr>
            <p:cNvSpPr txBox="1"/>
            <p:nvPr/>
          </p:nvSpPr>
          <p:spPr>
            <a:xfrm>
              <a:off x="6733468" y="3710081"/>
              <a:ext cx="1792696" cy="4578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kumimoji="1" lang="ko-KR" altLang="en-US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</a:t>
              </a:r>
              <a:r>
                <a:rPr kumimoji="1" lang="en-US" altLang="ko-KR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br>
                <a:rPr kumimoji="1" lang="en-US" altLang="ko-KR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kumimoji="1" lang="en-US" altLang="ko-KR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1" lang="ko-KR" altLang="en-US" spc="-4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매입자</a:t>
              </a:r>
              <a:r>
                <a:rPr kumimoji="1" lang="en-US" altLang="ko-KR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=</a:t>
              </a:r>
              <a:r>
                <a:rPr kumimoji="1" lang="ko-KR" altLang="en-US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구매자</a:t>
              </a:r>
              <a:r>
                <a:rPr kumimoji="1" lang="en-US" altLang="ko-KR" spc="-4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33" name="오른쪽 화살표 4">
              <a:extLst>
                <a:ext uri="{FF2B5EF4-FFF2-40B4-BE49-F238E27FC236}">
                  <a16:creationId xmlns:a16="http://schemas.microsoft.com/office/drawing/2014/main" id="{606D104A-09C8-6C88-57E4-EE15A792C64B}"/>
                </a:ext>
              </a:extLst>
            </p:cNvPr>
            <p:cNvSpPr/>
            <p:nvPr/>
          </p:nvSpPr>
          <p:spPr>
            <a:xfrm>
              <a:off x="3696407" y="3749266"/>
              <a:ext cx="2524385" cy="482136"/>
            </a:xfrm>
            <a:prstGeom prst="rightArrow">
              <a:avLst/>
            </a:prstGeom>
            <a:solidFill>
              <a:srgbClr val="A50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정발행</a:t>
              </a:r>
              <a:endParaRPr kumimoji="0" lang="ko-KR" alt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50E5498D-5CC2-5404-829D-43A3BAAFF005}"/>
                </a:ext>
              </a:extLst>
            </p:cNvPr>
            <p:cNvGrpSpPr/>
            <p:nvPr/>
          </p:nvGrpSpPr>
          <p:grpSpPr>
            <a:xfrm>
              <a:off x="3685521" y="4402707"/>
              <a:ext cx="2524385" cy="482136"/>
              <a:chOff x="3750836" y="3845203"/>
              <a:chExt cx="2524385" cy="530348"/>
            </a:xfrm>
          </p:grpSpPr>
          <p:sp>
            <p:nvSpPr>
              <p:cNvPr id="39" name="오른쪽 화살표 4">
                <a:extLst>
                  <a:ext uri="{FF2B5EF4-FFF2-40B4-BE49-F238E27FC236}">
                    <a16:creationId xmlns:a16="http://schemas.microsoft.com/office/drawing/2014/main" id="{F66EA5F0-D82E-6132-739E-C34B0E539BA1}"/>
                  </a:ext>
                </a:extLst>
              </p:cNvPr>
              <p:cNvSpPr/>
              <p:nvPr/>
            </p:nvSpPr>
            <p:spPr>
              <a:xfrm rot="10800000">
                <a:off x="3750836" y="3845203"/>
                <a:ext cx="2524385" cy="530348"/>
              </a:xfrm>
              <a:prstGeom prst="rightArrow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8D8E70B4-6483-1352-2A55-9E8AF691BF06}"/>
                  </a:ext>
                </a:extLst>
              </p:cNvPr>
              <p:cNvSpPr/>
              <p:nvPr/>
            </p:nvSpPr>
            <p:spPr>
              <a:xfrm>
                <a:off x="4607705" y="3867452"/>
                <a:ext cx="1523949" cy="380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ko-KR" altLang="en-US" dirty="0" err="1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역발행</a:t>
                </a:r>
                <a:endParaRPr lang="en-US" altLang="ko-KR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08C8EB5A-A0EE-2CCA-90FC-09C8C7E8154C}"/>
                </a:ext>
              </a:extLst>
            </p:cNvPr>
            <p:cNvSpPr/>
            <p:nvPr/>
          </p:nvSpPr>
          <p:spPr>
            <a:xfrm>
              <a:off x="3941631" y="4757617"/>
              <a:ext cx="5343525" cy="2289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※ </a:t>
              </a:r>
              <a:r>
                <a:rPr lang="ko-KR" altLang="en-US" sz="1200" dirty="0" err="1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역발행</a:t>
              </a:r>
              <a:r>
                <a:rPr lang="ko-KR" altLang="en-US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계산서 승인 후 </a:t>
              </a:r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S-MRO</a:t>
              </a:r>
              <a:r>
                <a:rPr lang="ko-KR" altLang="en-US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에 역발행내역 등록 필요</a:t>
              </a: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65D7EA7D-A011-87CF-787A-C62501187664}"/>
                </a:ext>
              </a:extLst>
            </p:cNvPr>
            <p:cNvSpPr/>
            <p:nvPr/>
          </p:nvSpPr>
          <p:spPr>
            <a:xfrm>
              <a:off x="3941631" y="4119955"/>
              <a:ext cx="1192440" cy="228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※ S-MRO </a:t>
              </a:r>
              <a:r>
                <a:rPr lang="ko-KR" altLang="en-US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발행</a:t>
              </a: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6362C320-A46F-0728-A012-C3A9D8672F65}"/>
                </a:ext>
              </a:extLst>
            </p:cNvPr>
            <p:cNvSpPr/>
            <p:nvPr/>
          </p:nvSpPr>
          <p:spPr>
            <a:xfrm>
              <a:off x="3920825" y="3544048"/>
              <a:ext cx="5027232" cy="228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※ </a:t>
              </a:r>
              <a:r>
                <a:rPr lang="en-US" altLang="ko-KR" sz="1200" dirty="0" err="1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Ucess</a:t>
              </a:r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DI, Smart Bill </a:t>
              </a:r>
              <a:r>
                <a:rPr lang="ko-KR" altLang="en-US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등 발행</a:t>
              </a:r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발행 후 </a:t>
              </a:r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S-MRO</a:t>
              </a:r>
              <a:r>
                <a:rPr lang="ko-KR" altLang="en-US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에 등록 필요 </a:t>
              </a:r>
            </a:p>
          </p:txBody>
        </p:sp>
        <p:sp>
          <p:nvSpPr>
            <p:cNvPr id="38" name="오른쪽 화살표 4">
              <a:extLst>
                <a:ext uri="{FF2B5EF4-FFF2-40B4-BE49-F238E27FC236}">
                  <a16:creationId xmlns:a16="http://schemas.microsoft.com/office/drawing/2014/main" id="{0FCC20FB-D172-76B3-CD56-F4BBE9559ECD}"/>
                </a:ext>
              </a:extLst>
            </p:cNvPr>
            <p:cNvSpPr/>
            <p:nvPr/>
          </p:nvSpPr>
          <p:spPr>
            <a:xfrm>
              <a:off x="3707292" y="3074350"/>
              <a:ext cx="2524385" cy="482136"/>
            </a:xfrm>
            <a:prstGeom prst="rightArrow">
              <a:avLst/>
            </a:prstGeom>
            <a:noFill/>
            <a:ln w="22225">
              <a:solidFill>
                <a:srgbClr val="A50034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i="0" u="none" strike="noStrike" kern="1200" cap="none" spc="0" normalizeH="0" baseline="0" noProof="0" dirty="0">
                  <a:ln>
                    <a:noFill/>
                  </a:ln>
                  <a:solidFill>
                    <a:srgbClr val="A50034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타 </a:t>
              </a:r>
              <a:r>
                <a:rPr lang="en-US" altLang="ko-KR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ASP </a:t>
              </a:r>
              <a:r>
                <a:rPr lang="ko-KR" altLang="en-US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발행</a:t>
              </a:r>
              <a:endParaRPr kumimoji="0" lang="ko-KR" altLang="en-US" i="0" u="none" strike="noStrike" kern="1200" cap="none" spc="0" normalizeH="0" baseline="0" noProof="0" dirty="0">
                <a:ln>
                  <a:noFill/>
                </a:ln>
                <a:solidFill>
                  <a:srgbClr val="A50034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185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BF566-005C-0A0D-3276-3732A9EF9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177AE8A-61EE-AB13-04A8-110CC10F1816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1378FC7-2EFF-E429-5D49-AEEBB0CBF8CD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세금계산서 발행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7C77569B-C82B-FC60-CACC-2915D1B04340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5647677C-BAA1-9D55-DB17-D2A1F6AFD72A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8D0E6B14-9E6E-2146-CD07-B1431D736D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E9CFA645-7191-636C-4FCD-6D7EC425F97D}"/>
              </a:ext>
            </a:extLst>
          </p:cNvPr>
          <p:cNvGrpSpPr/>
          <p:nvPr/>
        </p:nvGrpSpPr>
        <p:grpSpPr>
          <a:xfrm>
            <a:off x="932198" y="1975908"/>
            <a:ext cx="11110866" cy="345737"/>
            <a:chOff x="932198" y="1975908"/>
            <a:chExt cx="9836248" cy="345737"/>
          </a:xfrm>
        </p:grpSpPr>
        <p:sp>
          <p:nvSpPr>
            <p:cNvPr id="9" name="AutoShape 1108">
              <a:extLst>
                <a:ext uri="{FF2B5EF4-FFF2-40B4-BE49-F238E27FC236}">
                  <a16:creationId xmlns:a16="http://schemas.microsoft.com/office/drawing/2014/main" id="{39781E9B-3DF7-BEAF-7C24-05A594733C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97189" y="1975911"/>
              <a:ext cx="185744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검수 월 관리</a:t>
              </a:r>
            </a:p>
          </p:txBody>
        </p:sp>
        <p:sp>
          <p:nvSpPr>
            <p:cNvPr id="10" name="AutoShape 1108">
              <a:extLst>
                <a:ext uri="{FF2B5EF4-FFF2-40B4-BE49-F238E27FC236}">
                  <a16:creationId xmlns:a16="http://schemas.microsoft.com/office/drawing/2014/main" id="{5BCE5402-ACAE-F1F1-37D9-E55658D9B0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0653" y="1975911"/>
              <a:ext cx="1647793" cy="345734"/>
            </a:xfrm>
            <a:prstGeom prst="homePlate">
              <a:avLst>
                <a:gd name="adj" fmla="val 34955"/>
              </a:avLst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세금계산서 발행</a:t>
              </a:r>
            </a:p>
          </p:txBody>
        </p:sp>
        <p:sp>
          <p:nvSpPr>
            <p:cNvPr id="11" name="AutoShape 1108">
              <a:extLst>
                <a:ext uri="{FF2B5EF4-FFF2-40B4-BE49-F238E27FC236}">
                  <a16:creationId xmlns:a16="http://schemas.microsoft.com/office/drawing/2014/main" id="{910A414E-A999-A166-EBC4-5E9FC0892E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14886" y="1975911"/>
              <a:ext cx="1688586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마감 내역 작성</a:t>
              </a:r>
              <a:endParaRPr kumimoji="0" lang="ko-KR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3" name="AutoShape 1108">
              <a:extLst>
                <a:ext uri="{FF2B5EF4-FFF2-40B4-BE49-F238E27FC236}">
                  <a16:creationId xmlns:a16="http://schemas.microsoft.com/office/drawing/2014/main" id="{B835AB72-4157-8578-F74B-FA8A48AB30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8563" y="1975911"/>
              <a:ext cx="1395525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 처리</a:t>
              </a:r>
            </a:p>
          </p:txBody>
        </p:sp>
        <p:sp>
          <p:nvSpPr>
            <p:cNvPr id="15" name="AutoShape 1108">
              <a:extLst>
                <a:ext uri="{FF2B5EF4-FFF2-40B4-BE49-F238E27FC236}">
                  <a16:creationId xmlns:a16="http://schemas.microsoft.com/office/drawing/2014/main" id="{CF492239-DAEA-0BD3-B672-4B3D3B2C34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32198" y="1975911"/>
              <a:ext cx="1395525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 err="1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미배송</a:t>
              </a:r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관리</a:t>
              </a:r>
            </a:p>
          </p:txBody>
        </p:sp>
        <p:sp>
          <p:nvSpPr>
            <p:cNvPr id="16" name="AutoShape 1108">
              <a:extLst>
                <a:ext uri="{FF2B5EF4-FFF2-40B4-BE49-F238E27FC236}">
                  <a16:creationId xmlns:a16="http://schemas.microsoft.com/office/drawing/2014/main" id="{DF5978FE-FD89-8DFA-62A2-EDA36550CD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1671" y="1975908"/>
              <a:ext cx="136181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 처리</a:t>
              </a:r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159A64E-D486-DD38-E709-601796D8BA62}"/>
              </a:ext>
            </a:extLst>
          </p:cNvPr>
          <p:cNvSpPr/>
          <p:nvPr/>
        </p:nvSpPr>
        <p:spPr>
          <a:xfrm>
            <a:off x="814115" y="2480920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세금계산서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사업자가 재화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용역을 공급할 때 구매자로부터 부가가치세를 포함하여 거래한 사실을 확인하는 문서</a:t>
            </a: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E434503D-7982-92A1-AB98-D2C00FF84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212026"/>
              </p:ext>
            </p:extLst>
          </p:nvPr>
        </p:nvGraphicFramePr>
        <p:xfrm>
          <a:off x="932198" y="3320027"/>
          <a:ext cx="11110866" cy="1109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7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7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7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7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9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 분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기재사항 작성자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전자서명자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세금계산서발행자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정발행</a:t>
                      </a:r>
                      <a:endParaRPr lang="ko-KR" altLang="en-US" sz="16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매출자</a:t>
                      </a:r>
                      <a:endParaRPr lang="ko-KR" altLang="en-US" sz="1600" b="0" dirty="0">
                        <a:solidFill>
                          <a:srgbClr val="A50034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매출자</a:t>
                      </a:r>
                      <a:endParaRPr lang="ko-KR" altLang="en-US" sz="16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매출자</a:t>
                      </a:r>
                      <a:endParaRPr lang="ko-KR" altLang="en-US" sz="16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9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역발행</a:t>
                      </a:r>
                      <a:endParaRPr lang="ko-KR" altLang="en-US" sz="16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매입자</a:t>
                      </a:r>
                      <a:endParaRPr lang="ko-KR" altLang="en-US" sz="1600" b="0" dirty="0">
                        <a:solidFill>
                          <a:srgbClr val="A50034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매출자</a:t>
                      </a:r>
                      <a:endParaRPr lang="ko-KR" altLang="en-US" sz="16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매출자</a:t>
                      </a:r>
                      <a:endParaRPr lang="ko-KR" altLang="en-US" sz="16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 Box 26">
            <a:extLst>
              <a:ext uri="{FF2B5EF4-FFF2-40B4-BE49-F238E27FC236}">
                <a16:creationId xmlns:a16="http://schemas.microsoft.com/office/drawing/2014/main" id="{104E40A2-638E-8D99-CC47-8CB52A4A715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24754" y="4441889"/>
            <a:ext cx="11110866" cy="32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92075" indent="-92075" eaLnBrk="0" hangingPunct="0">
              <a:defRPr kumimoji="1" sz="12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marL="0" indent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5000"/>
              <a:defRPr/>
            </a:pPr>
            <a:r>
              <a:rPr lang="ko-KR" altLang="en-US" sz="1600" kern="0" spc="-4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☞ </a:t>
            </a:r>
            <a:r>
              <a:rPr lang="ko-KR" altLang="en-US" sz="1600" kern="0" spc="-4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역발행</a:t>
            </a:r>
            <a:r>
              <a:rPr lang="ko-KR" altLang="en-US" sz="1600" kern="0" spc="-4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세금계산서의 경우 발행과정에 매입자가 관여하나</a:t>
            </a:r>
            <a:r>
              <a:rPr lang="en-US" altLang="ko-KR" sz="1600" kern="0" spc="-4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600" kern="0" spc="-4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세금계산서에 대한 최종 전자서명자는 </a:t>
            </a:r>
            <a:r>
              <a:rPr lang="ko-KR" altLang="en-US" sz="1600" kern="0" spc="-4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매출자이므로</a:t>
            </a:r>
            <a:r>
              <a:rPr lang="ko-KR" altLang="en-US" sz="1600" kern="0" spc="-4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최종 책임은 매출자에게 있음</a:t>
            </a:r>
            <a:endParaRPr lang="en-US" altLang="ko-KR" sz="1600" kern="0" spc="-4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2693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E509E-0E0D-AC1C-1032-7A784306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6C98992-4EC8-2C62-DBFA-1FFF5F91E958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74BF2E4D-468F-5C1F-E00E-27F3430E69E6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세금계산서 발행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9FA64EEF-35E0-FF03-4F40-9BF0EB8D45E8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7CE099B4-A4D6-52C4-AD1C-B569D0310DCB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17420280-D517-7D72-1CFF-81B4ED807A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C332C343-6416-89A3-3F98-DD3FF651A799}"/>
              </a:ext>
            </a:extLst>
          </p:cNvPr>
          <p:cNvGrpSpPr/>
          <p:nvPr/>
        </p:nvGrpSpPr>
        <p:grpSpPr>
          <a:xfrm>
            <a:off x="932198" y="1975908"/>
            <a:ext cx="11110866" cy="345737"/>
            <a:chOff x="932198" y="1975908"/>
            <a:chExt cx="9836248" cy="345737"/>
          </a:xfrm>
        </p:grpSpPr>
        <p:sp>
          <p:nvSpPr>
            <p:cNvPr id="9" name="AutoShape 1108">
              <a:extLst>
                <a:ext uri="{FF2B5EF4-FFF2-40B4-BE49-F238E27FC236}">
                  <a16:creationId xmlns:a16="http://schemas.microsoft.com/office/drawing/2014/main" id="{987F903E-1602-E755-7609-838D3FD1A3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97189" y="1975911"/>
              <a:ext cx="185744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검수 월 관리</a:t>
              </a:r>
            </a:p>
          </p:txBody>
        </p:sp>
        <p:sp>
          <p:nvSpPr>
            <p:cNvPr id="10" name="AutoShape 1108">
              <a:extLst>
                <a:ext uri="{FF2B5EF4-FFF2-40B4-BE49-F238E27FC236}">
                  <a16:creationId xmlns:a16="http://schemas.microsoft.com/office/drawing/2014/main" id="{2306F2D5-CA45-E08D-14B8-2A0812C62A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0653" y="1975911"/>
              <a:ext cx="1647793" cy="345734"/>
            </a:xfrm>
            <a:prstGeom prst="homePlate">
              <a:avLst>
                <a:gd name="adj" fmla="val 34955"/>
              </a:avLst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세금계산서 발행</a:t>
              </a:r>
            </a:p>
          </p:txBody>
        </p:sp>
        <p:sp>
          <p:nvSpPr>
            <p:cNvPr id="11" name="AutoShape 1108">
              <a:extLst>
                <a:ext uri="{FF2B5EF4-FFF2-40B4-BE49-F238E27FC236}">
                  <a16:creationId xmlns:a16="http://schemas.microsoft.com/office/drawing/2014/main" id="{A56FD556-6CAE-9E70-810A-C271466D2F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14886" y="1975911"/>
              <a:ext cx="1688586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마감 내역 작성</a:t>
              </a:r>
              <a:endParaRPr kumimoji="0" lang="ko-KR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3" name="AutoShape 1108">
              <a:extLst>
                <a:ext uri="{FF2B5EF4-FFF2-40B4-BE49-F238E27FC236}">
                  <a16:creationId xmlns:a16="http://schemas.microsoft.com/office/drawing/2014/main" id="{E6C0015D-66E0-9FEE-0F11-8878ABEF84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8563" y="1975911"/>
              <a:ext cx="1395525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 처리</a:t>
              </a:r>
            </a:p>
          </p:txBody>
        </p:sp>
        <p:sp>
          <p:nvSpPr>
            <p:cNvPr id="15" name="AutoShape 1108">
              <a:extLst>
                <a:ext uri="{FF2B5EF4-FFF2-40B4-BE49-F238E27FC236}">
                  <a16:creationId xmlns:a16="http://schemas.microsoft.com/office/drawing/2014/main" id="{F0526FF6-D38E-32BF-E3ED-B920175106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32198" y="1975911"/>
              <a:ext cx="1395525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 err="1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미배송</a:t>
              </a:r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관리</a:t>
              </a:r>
            </a:p>
          </p:txBody>
        </p:sp>
        <p:sp>
          <p:nvSpPr>
            <p:cNvPr id="16" name="AutoShape 1108">
              <a:extLst>
                <a:ext uri="{FF2B5EF4-FFF2-40B4-BE49-F238E27FC236}">
                  <a16:creationId xmlns:a16="http://schemas.microsoft.com/office/drawing/2014/main" id="{23FE7B7E-9045-B41A-1701-B8777B82F0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1671" y="1975908"/>
              <a:ext cx="136181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 처리</a:t>
              </a:r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321E9887-AB1F-694C-C84D-21B28F55C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43" y="2544002"/>
            <a:ext cx="2029542" cy="202954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2C24CCDB-DDF6-C372-BA99-90CD67DF07BC}"/>
              </a:ext>
            </a:extLst>
          </p:cNvPr>
          <p:cNvSpPr/>
          <p:nvPr/>
        </p:nvSpPr>
        <p:spPr>
          <a:xfrm>
            <a:off x="2951224" y="2745463"/>
            <a:ext cx="5585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pc="-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세금계산서는 수정 가능할까</a:t>
            </a:r>
            <a:r>
              <a:rPr lang="en-US" altLang="ko-KR" sz="2000" spc="-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?  </a:t>
            </a:r>
            <a:r>
              <a:rPr lang="ko-KR" altLang="en-US" sz="2000" spc="-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상황에 따라 다름</a:t>
            </a:r>
            <a:endParaRPr lang="ko-KR" altLang="en-US" sz="2000" dirty="0">
              <a:solidFill>
                <a:srgbClr val="EE3042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EDBEE2D-3270-948D-D44B-7ED1FFD08AEC}"/>
              </a:ext>
            </a:extLst>
          </p:cNvPr>
          <p:cNvSpPr/>
          <p:nvPr/>
        </p:nvSpPr>
        <p:spPr>
          <a:xfrm>
            <a:off x="3053099" y="3502526"/>
            <a:ext cx="9680240" cy="2707774"/>
          </a:xfrm>
          <a:prstGeom prst="rect">
            <a:avLst/>
          </a:prstGeom>
          <a:noFill/>
          <a:ln>
            <a:solidFill>
              <a:srgbClr val="9CAA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: Rounded Corners 72">
            <a:extLst>
              <a:ext uri="{FF2B5EF4-FFF2-40B4-BE49-F238E27FC236}">
                <a16:creationId xmlns:a16="http://schemas.microsoft.com/office/drawing/2014/main" id="{E4045DAD-D93A-FD72-A91D-D0EC7241132A}"/>
              </a:ext>
            </a:extLst>
          </p:cNvPr>
          <p:cNvSpPr>
            <a:spLocks/>
          </p:cNvSpPr>
          <p:nvPr/>
        </p:nvSpPr>
        <p:spPr>
          <a:xfrm>
            <a:off x="3235179" y="3316924"/>
            <a:ext cx="1212200" cy="371205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>
            <a:noFill/>
          </a:ln>
          <a:effectLst>
            <a:outerShdw blurRad="406400" dist="317500" dir="5400000" sx="90000" sy="90000" algn="t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ko-KR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Case 1</a:t>
            </a:r>
            <a:endParaRPr lang="en-ID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78FE8B8-9FCD-23A6-F6D2-50232163D7C3}"/>
              </a:ext>
            </a:extLst>
          </p:cNvPr>
          <p:cNvSpPr/>
          <p:nvPr/>
        </p:nvSpPr>
        <p:spPr>
          <a:xfrm>
            <a:off x="3392920" y="3727105"/>
            <a:ext cx="8909724" cy="41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공급일자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품목명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공급가액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대표자명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사업장주소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메일주소 변경	</a:t>
            </a:r>
          </a:p>
        </p:txBody>
      </p:sp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7C22F67B-0CFB-48B9-76DF-D567575A0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528139"/>
              </p:ext>
            </p:extLst>
          </p:nvPr>
        </p:nvGraphicFramePr>
        <p:xfrm>
          <a:off x="3574550" y="4332716"/>
          <a:ext cx="8728093" cy="1562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108">
                  <a:extLst>
                    <a:ext uri="{9D8B030D-6E8A-4147-A177-3AD203B41FA5}">
                      <a16:colId xmlns:a16="http://schemas.microsoft.com/office/drawing/2014/main" val="3016732988"/>
                    </a:ext>
                  </a:extLst>
                </a:gridCol>
                <a:gridCol w="4603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6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처리상태</a:t>
                      </a:r>
                    </a:p>
                  </a:txBody>
                  <a:tcPr marT="90000" marB="90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가능여부</a:t>
                      </a:r>
                    </a:p>
                  </a:txBody>
                  <a:tcPr marT="90000" marB="90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방식</a:t>
                      </a:r>
                    </a:p>
                  </a:txBody>
                  <a:tcPr marT="90000" marB="90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처리 가이드</a:t>
                      </a:r>
                    </a:p>
                  </a:txBody>
                  <a:tcPr marT="90000" marB="90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세금계산서 </a:t>
                      </a:r>
                      <a:endParaRPr lang="en-US" altLang="ko-KR" sz="12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ko-KR" altLang="en-US" sz="1200" b="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등록 </a:t>
                      </a:r>
                      <a:r>
                        <a:rPr lang="ko-KR" altLang="en-US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완료</a:t>
                      </a:r>
                    </a:p>
                  </a:txBody>
                  <a:tcPr marT="90000" marB="90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수정 가능</a:t>
                      </a:r>
                    </a:p>
                  </a:txBody>
                  <a:tcPr marT="90000" marB="90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취소 가능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수정 및 취소 가능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endParaRPr lang="en-US" altLang="ko-KR" sz="1200" b="0" baseline="0" dirty="0">
                        <a:solidFill>
                          <a:srgbClr val="FF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T="90000" marB="90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200" b="0" dirty="0" err="1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발행구분＂발행＂으로</a:t>
                      </a:r>
                      <a:r>
                        <a:rPr lang="ko-KR" altLang="en-US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조회 후 변경 필요 항목을 수정</a:t>
                      </a:r>
                    </a:p>
                  </a:txBody>
                  <a:tcPr marT="90000" marB="90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5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세금계산서 </a:t>
                      </a:r>
                      <a:endParaRPr lang="en-US" altLang="ko-KR" sz="12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ko-KR" altLang="en-US" sz="1200" b="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발행</a:t>
                      </a:r>
                      <a:r>
                        <a:rPr lang="ko-KR" altLang="en-US" sz="1200" b="0" dirty="0">
                          <a:solidFill>
                            <a:srgbClr val="FF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완료</a:t>
                      </a:r>
                    </a:p>
                  </a:txBody>
                  <a:tcPr marT="90000" marB="90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수정 불가</a:t>
                      </a:r>
                    </a:p>
                  </a:txBody>
                  <a:tcPr marT="90000" marB="90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취소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필요시 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수정 세금계산서 발행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T="90000" marB="90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수정 세금계산서</a:t>
                      </a:r>
                      <a:r>
                        <a:rPr lang="en-US" altLang="ko-KR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마이너스 세금계산서</a:t>
                      </a:r>
                      <a:r>
                        <a:rPr lang="en-US" altLang="ko-KR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 </a:t>
                      </a:r>
                      <a:r>
                        <a:rPr lang="ko-KR" altLang="en-US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발행 후 재발행 </a:t>
                      </a:r>
                      <a:br>
                        <a:rPr lang="en-US" altLang="ko-KR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en-US" altLang="ko-KR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</a:t>
                      </a:r>
                      <a:r>
                        <a:rPr lang="en-US" altLang="ko-KR" sz="1200" b="0" dirty="0" err="1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cf</a:t>
                      </a:r>
                      <a:r>
                        <a:rPr lang="en-US" altLang="ko-KR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 </a:t>
                      </a:r>
                      <a:r>
                        <a:rPr lang="ko-KR" altLang="en-US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내역은 동일하고 메일 주소만 변경되는 경우는 수정 가능</a:t>
                      </a:r>
                    </a:p>
                  </a:txBody>
                  <a:tcPr marT="90000" marB="90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610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151DD-E8D2-95B0-9E79-596D0D0C8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A88EC17-20B6-7083-E47B-53A060201536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1DFD8D05-FA07-C440-4D7A-C191FCD39CD0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세금계산서 발행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28F2699B-128E-5A85-D154-36B11AB7E440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F9F00730-07A7-D716-B608-BA33CF93830F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37266F81-6795-AC03-76F7-59DA2F013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0E94D75E-560D-3637-15C1-A21F1797832C}"/>
              </a:ext>
            </a:extLst>
          </p:cNvPr>
          <p:cNvGrpSpPr/>
          <p:nvPr/>
        </p:nvGrpSpPr>
        <p:grpSpPr>
          <a:xfrm>
            <a:off x="932198" y="1975908"/>
            <a:ext cx="11110866" cy="345737"/>
            <a:chOff x="932198" y="1975908"/>
            <a:chExt cx="9836248" cy="345737"/>
          </a:xfrm>
        </p:grpSpPr>
        <p:sp>
          <p:nvSpPr>
            <p:cNvPr id="9" name="AutoShape 1108">
              <a:extLst>
                <a:ext uri="{FF2B5EF4-FFF2-40B4-BE49-F238E27FC236}">
                  <a16:creationId xmlns:a16="http://schemas.microsoft.com/office/drawing/2014/main" id="{AAC9D515-B111-FB3E-4687-C5B3A49FDA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97189" y="1975911"/>
              <a:ext cx="185744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검수 월 관리</a:t>
              </a:r>
            </a:p>
          </p:txBody>
        </p:sp>
        <p:sp>
          <p:nvSpPr>
            <p:cNvPr id="10" name="AutoShape 1108">
              <a:extLst>
                <a:ext uri="{FF2B5EF4-FFF2-40B4-BE49-F238E27FC236}">
                  <a16:creationId xmlns:a16="http://schemas.microsoft.com/office/drawing/2014/main" id="{020FA66D-8C28-38CB-B2F8-809095BA7E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0653" y="1975911"/>
              <a:ext cx="1647793" cy="345734"/>
            </a:xfrm>
            <a:prstGeom prst="homePlate">
              <a:avLst>
                <a:gd name="adj" fmla="val 34955"/>
              </a:avLst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세금계산서 발행</a:t>
              </a:r>
            </a:p>
          </p:txBody>
        </p:sp>
        <p:sp>
          <p:nvSpPr>
            <p:cNvPr id="11" name="AutoShape 1108">
              <a:extLst>
                <a:ext uri="{FF2B5EF4-FFF2-40B4-BE49-F238E27FC236}">
                  <a16:creationId xmlns:a16="http://schemas.microsoft.com/office/drawing/2014/main" id="{C22FA2FA-7C96-DD77-2775-01D5FEE3ADD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14886" y="1975911"/>
              <a:ext cx="1688586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마감 내역 작성</a:t>
              </a:r>
              <a:endParaRPr kumimoji="0" lang="ko-KR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3" name="AutoShape 1108">
              <a:extLst>
                <a:ext uri="{FF2B5EF4-FFF2-40B4-BE49-F238E27FC236}">
                  <a16:creationId xmlns:a16="http://schemas.microsoft.com/office/drawing/2014/main" id="{83C88019-7612-3A9A-B70C-FA6625C9FB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8563" y="1975911"/>
              <a:ext cx="1395525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 처리</a:t>
              </a:r>
            </a:p>
          </p:txBody>
        </p:sp>
        <p:sp>
          <p:nvSpPr>
            <p:cNvPr id="15" name="AutoShape 1108">
              <a:extLst>
                <a:ext uri="{FF2B5EF4-FFF2-40B4-BE49-F238E27FC236}">
                  <a16:creationId xmlns:a16="http://schemas.microsoft.com/office/drawing/2014/main" id="{71732208-715F-2304-BB4C-530BC05DF41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32198" y="1975911"/>
              <a:ext cx="1395525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 err="1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미배송</a:t>
              </a:r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관리</a:t>
              </a:r>
            </a:p>
          </p:txBody>
        </p:sp>
        <p:sp>
          <p:nvSpPr>
            <p:cNvPr id="16" name="AutoShape 1108">
              <a:extLst>
                <a:ext uri="{FF2B5EF4-FFF2-40B4-BE49-F238E27FC236}">
                  <a16:creationId xmlns:a16="http://schemas.microsoft.com/office/drawing/2014/main" id="{DA6FA99B-C13B-95E8-823E-D50458E18E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1671" y="1975908"/>
              <a:ext cx="1361813" cy="345734"/>
            </a:xfrm>
            <a:prstGeom prst="homePlate">
              <a:avLst>
                <a:gd name="adj" fmla="val 34955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400" latinLnBrk="1"/>
              <a:r>
                <a:rPr lang="ko-KR" altLang="en-US" sz="1400" dirty="0">
                  <a:solidFill>
                    <a:schemeClr val="bg1">
                      <a:lumMod val="8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 처리</a:t>
              </a:r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1580EBEB-3E5C-BB4E-E5BC-1D533366B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43" y="2544002"/>
            <a:ext cx="2029542" cy="202954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C296A60D-8B57-FF30-B736-59DBBCBA366A}"/>
              </a:ext>
            </a:extLst>
          </p:cNvPr>
          <p:cNvSpPr/>
          <p:nvPr/>
        </p:nvSpPr>
        <p:spPr>
          <a:xfrm>
            <a:off x="2951224" y="2745463"/>
            <a:ext cx="5585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pc="-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세금계산서는 수정 가능할까</a:t>
            </a:r>
            <a:r>
              <a:rPr lang="en-US" altLang="ko-KR" sz="2000" spc="-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?  </a:t>
            </a:r>
            <a:r>
              <a:rPr lang="ko-KR" altLang="en-US" sz="2000" spc="-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상황에 따라 다름</a:t>
            </a:r>
            <a:endParaRPr lang="ko-KR" altLang="en-US" sz="2000" dirty="0">
              <a:solidFill>
                <a:srgbClr val="EE3042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E6B99FE-6893-C5FC-BE15-95FE345524A5}"/>
              </a:ext>
            </a:extLst>
          </p:cNvPr>
          <p:cNvSpPr/>
          <p:nvPr/>
        </p:nvSpPr>
        <p:spPr>
          <a:xfrm>
            <a:off x="3053099" y="3502526"/>
            <a:ext cx="9867254" cy="2707774"/>
          </a:xfrm>
          <a:prstGeom prst="rect">
            <a:avLst/>
          </a:prstGeom>
          <a:noFill/>
          <a:ln>
            <a:solidFill>
              <a:srgbClr val="9CAA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: Rounded Corners 72">
            <a:extLst>
              <a:ext uri="{FF2B5EF4-FFF2-40B4-BE49-F238E27FC236}">
                <a16:creationId xmlns:a16="http://schemas.microsoft.com/office/drawing/2014/main" id="{B5C1C2B9-78A7-1D00-481D-605F5C033E8B}"/>
              </a:ext>
            </a:extLst>
          </p:cNvPr>
          <p:cNvSpPr>
            <a:spLocks/>
          </p:cNvSpPr>
          <p:nvPr/>
        </p:nvSpPr>
        <p:spPr>
          <a:xfrm>
            <a:off x="3235179" y="3316924"/>
            <a:ext cx="1212200" cy="371205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>
            <a:noFill/>
          </a:ln>
          <a:effectLst>
            <a:outerShdw blurRad="406400" dist="317500" dir="5400000" sx="90000" sy="90000" algn="t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ko-KR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Case 2</a:t>
            </a:r>
            <a:endParaRPr lang="en-ID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4A9AACE-77A7-516F-20CE-C3B03C157113}"/>
              </a:ext>
            </a:extLst>
          </p:cNvPr>
          <p:cNvSpPr/>
          <p:nvPr/>
        </p:nvSpPr>
        <p:spPr>
          <a:xfrm>
            <a:off x="3392920" y="3727105"/>
            <a:ext cx="8909724" cy="41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세금코드 변경 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매입 </a:t>
            </a:r>
            <a:r>
              <a:rPr lang="ko-KR" altLang="en-US" sz="16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미정산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시에만 가능하며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매입정산 후에는 반품 후 </a:t>
            </a:r>
            <a:r>
              <a:rPr lang="ko-KR" altLang="en-US" sz="16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재주문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해야 함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ko-KR" altLang="en-US" sz="16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66F8440-0D6E-0F2E-8892-2A9485B2C236}"/>
              </a:ext>
            </a:extLst>
          </p:cNvPr>
          <p:cNvGrpSpPr/>
          <p:nvPr/>
        </p:nvGrpSpPr>
        <p:grpSpPr>
          <a:xfrm>
            <a:off x="3392920" y="4420763"/>
            <a:ext cx="9304795" cy="1345050"/>
            <a:chOff x="2368050" y="5864998"/>
            <a:chExt cx="9257521" cy="1036940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F98B2A58-FCCA-04E5-3057-8BECE27D287A}"/>
                </a:ext>
              </a:extLst>
            </p:cNvPr>
            <p:cNvSpPr/>
            <p:nvPr/>
          </p:nvSpPr>
          <p:spPr>
            <a:xfrm>
              <a:off x="4503996" y="5864998"/>
              <a:ext cx="1458014" cy="432048"/>
            </a:xfrm>
            <a:prstGeom prst="rect">
              <a:avLst/>
            </a:prstGeom>
            <a:solidFill>
              <a:srgbClr val="E2E2E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매출정산</a:t>
              </a:r>
              <a:endParaRPr kumimoji="0" lang="en-US" altLang="ko-KR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취소</a:t>
              </a: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5F3A8C5-47BF-A98E-C356-3996A13B5B9E}"/>
                </a:ext>
              </a:extLst>
            </p:cNvPr>
            <p:cNvSpPr/>
            <p:nvPr/>
          </p:nvSpPr>
          <p:spPr>
            <a:xfrm>
              <a:off x="2379627" y="5864998"/>
              <a:ext cx="1458014" cy="432048"/>
            </a:xfrm>
            <a:prstGeom prst="rect">
              <a:avLst/>
            </a:prstGeom>
            <a:solidFill>
              <a:srgbClr val="E2E2E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세금코드</a:t>
              </a:r>
              <a:endParaRPr kumimoji="0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오류 발견</a:t>
              </a:r>
              <a:endParaRPr kumimoji="0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065EDFDF-98E6-7298-E964-D9370E85695F}"/>
                </a:ext>
              </a:extLst>
            </p:cNvPr>
            <p:cNvSpPr/>
            <p:nvPr/>
          </p:nvSpPr>
          <p:spPr>
            <a:xfrm>
              <a:off x="6592921" y="5869277"/>
              <a:ext cx="5032650" cy="427769"/>
            </a:xfrm>
            <a:prstGeom prst="rect">
              <a:avLst/>
            </a:prstGeom>
            <a:solidFill>
              <a:srgbClr val="E2E2E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구매담당자가 상품정보팀에</a:t>
              </a:r>
              <a:r>
                <a:rPr lang="en-US" altLang="ko-KR" sz="16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세금코드 변경요청</a:t>
              </a:r>
              <a:endParaRPr kumimoji="0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면세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과세 변경 시 해당하며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영세로 변경 시 해당 단계 생략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kumimoji="0" lang="ko-KR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4F3B5FB6-28A6-BA8D-A371-96DD2CFAB810}"/>
                </a:ext>
              </a:extLst>
            </p:cNvPr>
            <p:cNvSpPr/>
            <p:nvPr/>
          </p:nvSpPr>
          <p:spPr>
            <a:xfrm>
              <a:off x="2368050" y="6469484"/>
              <a:ext cx="2664401" cy="432049"/>
            </a:xfrm>
            <a:prstGeom prst="rect">
              <a:avLst/>
            </a:prstGeom>
            <a:solidFill>
              <a:srgbClr val="FDEAEC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EE3042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변경된 상품정보로</a:t>
              </a:r>
              <a:endParaRPr kumimoji="0" lang="en-US" altLang="ko-KR" sz="1600" i="0" u="none" strike="noStrike" kern="0" cap="none" spc="0" normalizeH="0" baseline="0" noProof="0" dirty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EE3042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주문 세금코드 업데이트</a:t>
              </a: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B30A7FD3-135C-4A17-7488-3CF8C50A69A6}"/>
                </a:ext>
              </a:extLst>
            </p:cNvPr>
            <p:cNvSpPr/>
            <p:nvPr/>
          </p:nvSpPr>
          <p:spPr>
            <a:xfrm>
              <a:off x="5843503" y="6469487"/>
              <a:ext cx="1764196" cy="432048"/>
            </a:xfrm>
            <a:prstGeom prst="rect">
              <a:avLst/>
            </a:prstGeom>
            <a:solidFill>
              <a:srgbClr val="E2E2E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매출정산</a:t>
              </a: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93587732-B51F-3E73-3434-AE339CB5C002}"/>
                </a:ext>
              </a:extLst>
            </p:cNvPr>
            <p:cNvSpPr/>
            <p:nvPr/>
          </p:nvSpPr>
          <p:spPr>
            <a:xfrm>
              <a:off x="8402759" y="6469484"/>
              <a:ext cx="1764196" cy="432048"/>
            </a:xfrm>
            <a:prstGeom prst="rect">
              <a:avLst/>
            </a:prstGeom>
            <a:solidFill>
              <a:srgbClr val="E2E2E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세금계산서 발행</a:t>
              </a:r>
            </a:p>
          </p:txBody>
        </p:sp>
        <p:sp>
          <p:nvSpPr>
            <p:cNvPr id="27" name="오른쪽 화살표 4">
              <a:extLst>
                <a:ext uri="{FF2B5EF4-FFF2-40B4-BE49-F238E27FC236}">
                  <a16:creationId xmlns:a16="http://schemas.microsoft.com/office/drawing/2014/main" id="{362C38D0-A45F-D5BD-27E6-C7B918C2AF1F}"/>
                </a:ext>
              </a:extLst>
            </p:cNvPr>
            <p:cNvSpPr/>
            <p:nvPr/>
          </p:nvSpPr>
          <p:spPr>
            <a:xfrm>
              <a:off x="3978465" y="5873076"/>
              <a:ext cx="412756" cy="398459"/>
            </a:xfrm>
            <a:prstGeom prst="rightArrow">
              <a:avLst/>
            </a:prstGeom>
            <a:solidFill>
              <a:srgbClr val="40404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8" name="오른쪽 화살표 4">
              <a:extLst>
                <a:ext uri="{FF2B5EF4-FFF2-40B4-BE49-F238E27FC236}">
                  <a16:creationId xmlns:a16="http://schemas.microsoft.com/office/drawing/2014/main" id="{01EEEFD4-2C08-B73C-7EFF-3215D548E137}"/>
                </a:ext>
              </a:extLst>
            </p:cNvPr>
            <p:cNvSpPr/>
            <p:nvPr/>
          </p:nvSpPr>
          <p:spPr>
            <a:xfrm>
              <a:off x="6112067" y="5873076"/>
              <a:ext cx="412756" cy="398459"/>
            </a:xfrm>
            <a:prstGeom prst="rightArrow">
              <a:avLst/>
            </a:prstGeom>
            <a:solidFill>
              <a:srgbClr val="40404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9" name="오른쪽 화살표 4">
              <a:extLst>
                <a:ext uri="{FF2B5EF4-FFF2-40B4-BE49-F238E27FC236}">
                  <a16:creationId xmlns:a16="http://schemas.microsoft.com/office/drawing/2014/main" id="{B1DF8162-E185-DE7A-8DD7-2C7AA4A10B82}"/>
                </a:ext>
              </a:extLst>
            </p:cNvPr>
            <p:cNvSpPr/>
            <p:nvPr/>
          </p:nvSpPr>
          <p:spPr>
            <a:xfrm>
              <a:off x="5273865" y="6503479"/>
              <a:ext cx="412756" cy="398459"/>
            </a:xfrm>
            <a:prstGeom prst="rightArrow">
              <a:avLst/>
            </a:prstGeom>
            <a:solidFill>
              <a:srgbClr val="40404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0" name="오른쪽 화살표 4">
              <a:extLst>
                <a:ext uri="{FF2B5EF4-FFF2-40B4-BE49-F238E27FC236}">
                  <a16:creationId xmlns:a16="http://schemas.microsoft.com/office/drawing/2014/main" id="{5CB0224A-841A-9385-09DA-455CCEC2342C}"/>
                </a:ext>
              </a:extLst>
            </p:cNvPr>
            <p:cNvSpPr/>
            <p:nvPr/>
          </p:nvSpPr>
          <p:spPr>
            <a:xfrm>
              <a:off x="7853780" y="6503479"/>
              <a:ext cx="412756" cy="398459"/>
            </a:xfrm>
            <a:prstGeom prst="rightArrow">
              <a:avLst/>
            </a:prstGeom>
            <a:solidFill>
              <a:srgbClr val="40404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072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EDF3F81-34F3-EFD9-7B2F-CB7A092299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EAF40C7A-7B17-A851-E9AE-98B4DDC79750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7825C95-D7AC-48DD-120A-7BE95BAAB964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63064B5C-3E5E-4F09-8955-F642A95F30BF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3446286"/>
              <a:chOff x="1714299" y="2827000"/>
              <a:chExt cx="3792992" cy="264021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869649D-8A1B-4336-91D2-A1ECC1E359ED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01.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EEBB60-3491-4895-B1D5-5C7D8A002C85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12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매입정산 </a:t>
                </a:r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Overview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55C3BA89-583F-4012-BF10-5C8DAA0090FC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C594A7E6-05D6-4D48-939D-1B8974078598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19F4A63-590A-4CB4-A3A4-91CC1B0D42B7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937689F-0AFB-4658-B30E-5EC07DBA84E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6519F79-EC44-4F3F-BBAB-BAFBAD79FCE2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048217B-7BF5-4A88-82C6-472B74409F71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4041B44-A4D0-4A1D-A6BA-266B9466F6D4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864B86C-E2B6-4307-A08F-941C7BF6225E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DE370167-50C4-F859-A31E-3B5922820895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843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B7AB7-38AE-1554-0509-E0AD7E4D5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62DE719-27F5-36A8-A6B0-C92A38A5F0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E9EF27C6-4E5E-E360-2E66-92EBCB65E810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00EDACD-F146-E2D0-AA59-03EF14569E5F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F1CE3805-36C3-AB3E-CDC8-412FD5CB69FF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3446286"/>
              <a:chOff x="1714299" y="2827000"/>
              <a:chExt cx="3792992" cy="264021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A43313E-D18A-1CC4-B5FC-53768B07887A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06.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98BD00A-AE9A-4779-5376-35FC473BE4A5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12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매출정산 </a:t>
                </a:r>
                <a:b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</a:br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불일치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B54B5DCD-9679-0079-C367-CA9EE22F027E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939EF44D-622F-4038-3459-9E325C0FC40E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AAF8F45-E411-504D-4218-7032119AA28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F8580FA-E298-8AE0-F4DF-3131AC3C13C0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BD7203C-B3A6-89C1-645D-54B9752E9018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1B9CDE6-F384-C33D-5C5D-850DD76B731B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9DDD418-1B92-3797-AF6C-F2C8E9251972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F2D490BF-42B7-9E04-E493-7D900FE3A3DE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A83F8B90-F94E-773E-24F8-7C7CEB8078ED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820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A9E55F4-CB5D-DA65-A797-5BAEC1C7199A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BF4303C-2AA5-B300-3CE9-5DC920A93449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결산 원칙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E0DD5BEA-1CEE-D546-A92F-20648B90459E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92D97AC8-25EE-2524-4028-46C09D45DFAB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C00A0C40-8DDC-F5F0-84A9-40A37FF075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222B9D27-06C5-5D98-1197-05D6F3D63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843120"/>
              </p:ext>
            </p:extLst>
          </p:nvPr>
        </p:nvGraphicFramePr>
        <p:xfrm>
          <a:off x="742950" y="1891125"/>
          <a:ext cx="11628258" cy="132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9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8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904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 분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r>
                        <a:rPr lang="en-US" altLang="ko-KR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D+1</a:t>
                      </a:r>
                      <a:endParaRPr lang="ko-KR" altLang="en-US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D+2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13">
                <a:tc>
                  <a:txBody>
                    <a:bodyPr/>
                    <a:lstStyle/>
                    <a:p>
                      <a:pPr marL="88900" indent="-88900" algn="ctr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</a:t>
                      </a:r>
                      <a:r>
                        <a:rPr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계산서</a:t>
                      </a:r>
                      <a:r>
                        <a:rPr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일치</a:t>
                      </a:r>
                      <a:endParaRPr lang="en-US" altLang="ko-KR" sz="1600" b="0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 별 매출정산대상 고객 협의 및 주문 대사 완료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 확정 처리 완료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b="0" dirty="0" err="1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정발행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세금계산서 전송 완료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(14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시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</a:p>
                    <a:p>
                      <a:pPr marL="171450" indent="-171450" algn="l" latinLnBrk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b="0" dirty="0" err="1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역발행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세금계산서 등록 완료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(14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시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</a:p>
                    <a:p>
                      <a:pPr marL="171450" indent="-171450" algn="l" latinLnBrk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계산서 부합 확인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105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04AFE-E1EA-9BCF-F09F-2BD6D5F26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0CB6EB0-B4AA-35DB-ADB4-72821656F8A8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79BB6B17-1028-0747-68C6-7B914DE6BA97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매출 불일치 시 업무처리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30F17347-F5AF-DB36-EDEB-F2CF09A07920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4FB572F1-BFB2-8B8F-CC93-3A70A5680127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49A717C5-A1E2-7E55-96DB-E70BE5F7CD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3E3186E7-A6FB-0CAE-EA7B-C8A428DCF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22601"/>
              </p:ext>
            </p:extLst>
          </p:nvPr>
        </p:nvGraphicFramePr>
        <p:xfrm>
          <a:off x="741541" y="1878664"/>
          <a:ext cx="12083809" cy="256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0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2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7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9421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 분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r>
                        <a:rPr lang="en-US" altLang="ko-KR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D+1</a:t>
                      </a:r>
                      <a:endParaRPr lang="ko-KR" altLang="en-US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D+2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D+3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419">
                <a:tc>
                  <a:txBody>
                    <a:bodyPr/>
                    <a:lstStyle/>
                    <a:p>
                      <a:pPr marL="88900" indent="-88900" algn="ctr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세금계산서 </a:t>
                      </a:r>
                      <a:br>
                        <a:rPr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600" b="0" dirty="0" err="1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건별</a:t>
                      </a:r>
                      <a:r>
                        <a:rPr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대사 가능</a:t>
                      </a:r>
                      <a:endParaRPr lang="en-US" altLang="ko-KR" sz="1600" b="0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 대사 완료 분 </a:t>
                      </a:r>
                      <a:b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당월 매출 처리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계산서 차이 발생 </a:t>
                      </a:r>
                      <a:b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 처리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당월 매출 세금계산서 등록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계산서 차이 사유 등록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(14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시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)*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익월 매출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계산서 처리 완료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(14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시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</a:p>
                    <a:p>
                      <a:pPr marL="171450" indent="-171450" algn="l" latinLnBrk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 당월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+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익월 </a:t>
                      </a:r>
                      <a:r>
                        <a:rPr lang="ko-KR" altLang="en-US" sz="1600" b="0" dirty="0" err="1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합산분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계산서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부합 확인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987">
                <a:tc>
                  <a:txBody>
                    <a:bodyPr/>
                    <a:lstStyle/>
                    <a:p>
                      <a:pPr marL="88900" indent="-88900" algn="ctr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세금계산서 </a:t>
                      </a:r>
                      <a:br>
                        <a:rPr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600" b="0" dirty="0" err="1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건별</a:t>
                      </a:r>
                      <a:r>
                        <a:rPr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대사 불가능</a:t>
                      </a:r>
                      <a:endParaRPr lang="en-US" altLang="ko-KR" sz="1600" b="0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 대사 완료 분 </a:t>
                      </a:r>
                      <a:b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당월 매출 처리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 지연 사유 등록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(14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시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)**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 자료 접수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대사 완료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익월 매출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계산서 처리 완료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(14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시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</a:p>
                    <a:p>
                      <a:pPr marL="171450" indent="-171450" algn="l" latinLnBrk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 당월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+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익월 </a:t>
                      </a:r>
                      <a:r>
                        <a:rPr lang="ko-KR" altLang="en-US" sz="1600" b="0" dirty="0" err="1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합산분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계산서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부합 확인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7476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CD408-F8EC-E69E-A898-9DD48B91C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84A6C3F-0133-858D-D187-9BA4D1E2EC2A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C4A4FE7-C9E0-18C0-F19E-82CA8661716C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매출 지연 사유 등록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Process</a:t>
              </a:r>
              <a:endPara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6CBD6FBD-AFAA-B684-7922-6459909339AC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ACAD8815-F397-9977-BBA0-ED618E050C01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B1A5473A-A1F3-2758-20AA-7F7C17403E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274231E1-F469-48B5-5C51-ABC3414F21D7}"/>
              </a:ext>
            </a:extLst>
          </p:cNvPr>
          <p:cNvGrpSpPr/>
          <p:nvPr/>
        </p:nvGrpSpPr>
        <p:grpSpPr>
          <a:xfrm>
            <a:off x="715966" y="2094377"/>
            <a:ext cx="12007843" cy="1861665"/>
            <a:chOff x="405423" y="5447177"/>
            <a:chExt cx="10162760" cy="1861665"/>
          </a:xfrm>
        </p:grpSpPr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46EE81C0-46DD-822A-A721-7D8C884E33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5523" y="5872248"/>
              <a:ext cx="1116000" cy="557731"/>
            </a:xfrm>
            <a:prstGeom prst="rightArrow">
              <a:avLst>
                <a:gd name="adj1" fmla="val 100000"/>
                <a:gd name="adj2" fmla="val 25582"/>
              </a:avLst>
            </a:prstGeom>
            <a:solidFill>
              <a:srgbClr val="A50034"/>
            </a:solidFill>
            <a:ln w="6350" algn="ctr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wrap="none" lIns="144000" tIns="72000" rIns="46800" bIns="4680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075" marR="0" lvl="0" indent="-92075" algn="ctr" defTabSz="914400" rtl="0" eaLnBrk="0" fontAlgn="auto" latinLnBrk="0" hangingPunct="0">
                <a:lnSpc>
                  <a:spcPts val="11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매출지연</a:t>
              </a:r>
              <a:endPara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92075" marR="0" lvl="0" indent="-92075" algn="ctr" defTabSz="914400" rtl="0" eaLnBrk="0" fontAlgn="auto" latinLnBrk="0" hangingPunct="0">
                <a:lnSpc>
                  <a:spcPts val="11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사유 등록</a:t>
              </a:r>
              <a:r>
                <a:rPr kumimoji="0" lang="en-US" altLang="ko-KR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(9</a:t>
              </a:r>
              <a:r>
                <a:rPr kumimoji="0" lang="ko-KR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시</a:t>
              </a:r>
              <a:r>
                <a:rPr kumimoji="0" lang="en-US" altLang="ko-KR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kumimoji="0" lang="ko-KR" altLang="en-US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" name="AutoShape 8">
              <a:extLst>
                <a:ext uri="{FF2B5EF4-FFF2-40B4-BE49-F238E27FC236}">
                  <a16:creationId xmlns:a16="http://schemas.microsoft.com/office/drawing/2014/main" id="{889BADC2-C801-8398-514D-9FB68BFFBE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03497" y="5872248"/>
              <a:ext cx="1116000" cy="557731"/>
            </a:xfrm>
            <a:prstGeom prst="rightArrow">
              <a:avLst>
                <a:gd name="adj1" fmla="val 100000"/>
                <a:gd name="adj2" fmla="val 25582"/>
              </a:avLst>
            </a:prstGeom>
            <a:solidFill>
              <a:srgbClr val="A50034"/>
            </a:solidFill>
            <a:ln w="6350" algn="ctr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wrap="none" lIns="108000" tIns="72000" rIns="46800" bIns="4680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075" marR="0" lvl="0" indent="-92075" algn="ctr" defTabSz="914400" rtl="0" eaLnBrk="0" fontAlgn="auto" latinLnBrk="0" hangingPunct="0">
                <a:lnSpc>
                  <a:spcPts val="11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매출취소</a:t>
              </a:r>
              <a:endPara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92075" marR="0" lvl="0" indent="-92075" algn="ctr" defTabSz="914400" rtl="0" eaLnBrk="0" fontAlgn="auto" latinLnBrk="0" hangingPunct="0">
                <a:lnSpc>
                  <a:spcPts val="11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대상확정</a:t>
              </a:r>
              <a:endPara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1" name="AutoShape 8">
              <a:extLst>
                <a:ext uri="{FF2B5EF4-FFF2-40B4-BE49-F238E27FC236}">
                  <a16:creationId xmlns:a16="http://schemas.microsoft.com/office/drawing/2014/main" id="{530EF0CE-41B4-C060-7973-FE7EADCA73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26363" y="5878191"/>
              <a:ext cx="1116000" cy="557731"/>
            </a:xfrm>
            <a:prstGeom prst="rightArrow">
              <a:avLst>
                <a:gd name="adj1" fmla="val 100000"/>
                <a:gd name="adj2" fmla="val 25582"/>
              </a:avLst>
            </a:prstGeom>
            <a:solidFill>
              <a:srgbClr val="A50034"/>
            </a:solidFill>
            <a:ln w="6350" algn="ctr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wrap="none" lIns="108000" tIns="72000" rIns="46800" bIns="4680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075" marR="0" lvl="0" indent="-92075" algn="ctr" defTabSz="914400" rtl="0" eaLnBrk="0" fontAlgn="auto" latinLnBrk="0" hangingPunct="0">
                <a:lnSpc>
                  <a:spcPts val="11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</a:t>
              </a:r>
              <a:endPara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92075" marR="0" lvl="0" indent="-92075" algn="ctr" defTabSz="914400" rtl="0" eaLnBrk="0" fontAlgn="auto" latinLnBrk="0" hangingPunct="0">
                <a:lnSpc>
                  <a:spcPts val="11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익월 취소</a:t>
              </a:r>
              <a:endPara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2" name="Line 3">
              <a:extLst>
                <a:ext uri="{FF2B5EF4-FFF2-40B4-BE49-F238E27FC236}">
                  <a16:creationId xmlns:a16="http://schemas.microsoft.com/office/drawing/2014/main" id="{92277E4F-C095-34D0-D58F-BEED0AB94AE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75838" y="5794594"/>
              <a:ext cx="3977525" cy="0"/>
            </a:xfrm>
            <a:prstGeom prst="lin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AB17C06B-225B-3E04-B4F2-A8D29B7A837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57731" y="5447177"/>
              <a:ext cx="375804" cy="276999"/>
            </a:xfrm>
            <a:prstGeom prst="rect">
              <a:avLst/>
            </a:prstGeom>
            <a:noFill/>
            <a:ln w="8001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D+2</a:t>
              </a:r>
              <a:endParaRPr kumimoji="0" lang="ko-KR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4" name="Text Box 19">
              <a:extLst>
                <a:ext uri="{FF2B5EF4-FFF2-40B4-BE49-F238E27FC236}">
                  <a16:creationId xmlns:a16="http://schemas.microsoft.com/office/drawing/2014/main" id="{6169233B-6F10-006C-52E3-6D71C9553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423" y="6493175"/>
              <a:ext cx="1498074" cy="81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</a:t>
              </a: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고객자료 지연 등</a:t>
              </a:r>
              <a:endParaRPr kumimoji="1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미완료 사유 </a:t>
              </a:r>
              <a:r>
                <a:rPr kumimoji="1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Sys </a:t>
              </a: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등록</a:t>
              </a:r>
              <a:endParaRPr kumimoji="1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</a:t>
              </a: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대상</a:t>
              </a:r>
              <a:r>
                <a:rPr kumimoji="1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판가 </a:t>
              </a:r>
              <a:r>
                <a:rPr kumimoji="1" lang="ko-KR" altLang="en-US" sz="1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미확정</a:t>
              </a: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등</a:t>
              </a:r>
              <a:endParaRPr kumimoji="1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</a:t>
              </a: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계산서 미처리분</a:t>
              </a:r>
              <a:r>
                <a:rPr kumimoji="1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대상</a:t>
              </a:r>
              <a:endParaRPr kumimoji="1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5" name="Text Box 19">
              <a:extLst>
                <a:ext uri="{FF2B5EF4-FFF2-40B4-BE49-F238E27FC236}">
                  <a16:creationId xmlns:a16="http://schemas.microsoft.com/office/drawing/2014/main" id="{02833959-1D25-9C8D-C2E4-204C946B9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6563" y="6493234"/>
              <a:ext cx="134199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</a:t>
              </a: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취소대상</a:t>
              </a:r>
              <a:r>
                <a:rPr kumimoji="1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확정시</a:t>
              </a:r>
              <a:endParaRPr kumimoji="1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계산서 처리화면에서</a:t>
              </a:r>
              <a:endParaRPr kumimoji="1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</a:t>
              </a: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조회되지 않음</a:t>
              </a:r>
              <a:endParaRPr kumimoji="1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DEB570AD-C2D4-CFF1-8DC7-EC75265B8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4385" y="6493234"/>
              <a:ext cx="1774042" cy="81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</a:t>
              </a: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반품 매입완료 주문</a:t>
              </a:r>
              <a:endParaRPr kumimoji="1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매출 취소 불가하므로</a:t>
              </a:r>
              <a:endParaRPr kumimoji="1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고객 익월 매출 시 포함하여</a:t>
              </a:r>
              <a:endParaRPr kumimoji="1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계산서 처리</a:t>
              </a:r>
              <a:endParaRPr kumimoji="1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7" name="AutoShape 8">
              <a:extLst>
                <a:ext uri="{FF2B5EF4-FFF2-40B4-BE49-F238E27FC236}">
                  <a16:creationId xmlns:a16="http://schemas.microsoft.com/office/drawing/2014/main" id="{D0D4F700-C374-2FAA-2C51-BBEE013B2A6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39085" y="5878132"/>
              <a:ext cx="1116000" cy="557731"/>
            </a:xfrm>
            <a:prstGeom prst="rightArrow">
              <a:avLst>
                <a:gd name="adj1" fmla="val 100000"/>
                <a:gd name="adj2" fmla="val 25582"/>
              </a:avLst>
            </a:prstGeom>
            <a:solidFill>
              <a:srgbClr val="A50034"/>
            </a:solidFill>
            <a:ln w="6350" algn="ctr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wrap="none" lIns="108000" tIns="72000" rIns="46800" bIns="4680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075" marR="0" lvl="0" indent="-92075" algn="ctr" defTabSz="914400" rtl="0" eaLnBrk="0" fontAlgn="auto" latinLnBrk="0" hangingPunct="0">
                <a:lnSpc>
                  <a:spcPts val="11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주문</a:t>
              </a:r>
              <a:endPara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92075" marR="0" lvl="0" indent="-92075" algn="ctr" defTabSz="914400" rtl="0" eaLnBrk="0" fontAlgn="auto" latinLnBrk="0" hangingPunct="0">
                <a:lnSpc>
                  <a:spcPts val="11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검수 이월</a:t>
              </a:r>
              <a:endPara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8" name="AutoShape 8">
              <a:extLst>
                <a:ext uri="{FF2B5EF4-FFF2-40B4-BE49-F238E27FC236}">
                  <a16:creationId xmlns:a16="http://schemas.microsoft.com/office/drawing/2014/main" id="{8FDB6B7A-A6E4-8488-49FC-22C281E2791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99145" y="5878132"/>
              <a:ext cx="1116000" cy="557731"/>
            </a:xfrm>
            <a:prstGeom prst="rightArrow">
              <a:avLst>
                <a:gd name="adj1" fmla="val 100000"/>
                <a:gd name="adj2" fmla="val 25582"/>
              </a:avLst>
            </a:prstGeom>
            <a:solidFill>
              <a:srgbClr val="A50034"/>
            </a:solidFill>
            <a:ln w="6350" algn="ctr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wrap="none" lIns="108000" tIns="72000" rIns="46800" bIns="4680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075" marR="0" lvl="0" indent="-92075" algn="ctr" defTabSz="914400" rtl="0" eaLnBrk="0" fontAlgn="auto" latinLnBrk="0" hangingPunct="0">
                <a:lnSpc>
                  <a:spcPts val="11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 정산</a:t>
              </a:r>
              <a:endPara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92075" marR="0" lvl="0" indent="-92075" algn="ctr" defTabSz="914400" rtl="0" eaLnBrk="0" fontAlgn="auto" latinLnBrk="0" hangingPunct="0">
                <a:lnSpc>
                  <a:spcPts val="11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익월 처리 완료</a:t>
              </a:r>
              <a:endPara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9" name="AutoShape 8">
              <a:extLst>
                <a:ext uri="{FF2B5EF4-FFF2-40B4-BE49-F238E27FC236}">
                  <a16:creationId xmlns:a16="http://schemas.microsoft.com/office/drawing/2014/main" id="{D54E49A3-A44E-CD66-4EE0-4B8FF84C66D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7569" y="5878132"/>
              <a:ext cx="1116000" cy="557731"/>
            </a:xfrm>
            <a:prstGeom prst="rightArrow">
              <a:avLst>
                <a:gd name="adj1" fmla="val 100000"/>
                <a:gd name="adj2" fmla="val 25582"/>
              </a:avLst>
            </a:prstGeom>
            <a:solidFill>
              <a:srgbClr val="A50034"/>
            </a:solidFill>
            <a:ln w="6350" algn="ctr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wrap="none" lIns="108000" tIns="72000" rIns="46800" bIns="4680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075" marR="0" lvl="0" indent="-92075" algn="ctr" defTabSz="914400" rtl="0" eaLnBrk="0" fontAlgn="auto" latinLnBrk="0" hangingPunct="0">
                <a:lnSpc>
                  <a:spcPts val="11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세금계산서</a:t>
              </a:r>
              <a:endPara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92075" marR="0" lvl="0" indent="-92075" algn="ctr" defTabSz="914400" rtl="0" eaLnBrk="0" fontAlgn="auto" latinLnBrk="0" hangingPunct="0">
                <a:lnSpc>
                  <a:spcPts val="11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등록</a:t>
              </a:r>
              <a:endPara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0" name="AutoShape 8">
              <a:extLst>
                <a:ext uri="{FF2B5EF4-FFF2-40B4-BE49-F238E27FC236}">
                  <a16:creationId xmlns:a16="http://schemas.microsoft.com/office/drawing/2014/main" id="{96793A51-968F-0F23-25EB-902B4000F2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007629" y="5884876"/>
              <a:ext cx="1116000" cy="557731"/>
            </a:xfrm>
            <a:prstGeom prst="rightArrow">
              <a:avLst>
                <a:gd name="adj1" fmla="val 100000"/>
                <a:gd name="adj2" fmla="val 25582"/>
              </a:avLst>
            </a:prstGeom>
            <a:solidFill>
              <a:srgbClr val="A50034"/>
            </a:solidFill>
            <a:ln w="6350" algn="ctr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wrap="none" lIns="108000" tIns="72000" rIns="46800" bIns="4680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075" marR="0" lvl="0" indent="-92075" algn="ctr" defTabSz="914400" rtl="0" eaLnBrk="0" fontAlgn="auto" latinLnBrk="0" hangingPunct="0">
                <a:lnSpc>
                  <a:spcPts val="11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세금계산서</a:t>
              </a:r>
              <a:endPara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92075" marR="0" lvl="0" indent="-92075" algn="ctr" defTabSz="914400" rtl="0" eaLnBrk="0" fontAlgn="auto" latinLnBrk="0" hangingPunct="0">
                <a:lnSpc>
                  <a:spcPts val="11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부합 확인</a:t>
              </a:r>
              <a:endPara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1" name="Line 3">
              <a:extLst>
                <a:ext uri="{FF2B5EF4-FFF2-40B4-BE49-F238E27FC236}">
                  <a16:creationId xmlns:a16="http://schemas.microsoft.com/office/drawing/2014/main" id="{CCF18BF0-8AAB-DE1A-9DC5-FAFE5EDF219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791745" y="5793617"/>
              <a:ext cx="5461448" cy="0"/>
            </a:xfrm>
            <a:prstGeom prst="lin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2" name="Text Box 6">
              <a:extLst>
                <a:ext uri="{FF2B5EF4-FFF2-40B4-BE49-F238E27FC236}">
                  <a16:creationId xmlns:a16="http://schemas.microsoft.com/office/drawing/2014/main" id="{14E40EB2-BDF6-9E18-617E-002679929EF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336512" y="5453862"/>
              <a:ext cx="381230" cy="276999"/>
            </a:xfrm>
            <a:prstGeom prst="rect">
              <a:avLst/>
            </a:prstGeom>
            <a:noFill/>
            <a:ln w="8001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D+3</a:t>
              </a:r>
              <a:endParaRPr kumimoji="0" lang="ko-KR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AED37B43-E771-CE26-AB5E-6681B6CCC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3541" y="6493175"/>
              <a:ext cx="1455604" cy="43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</a:t>
              </a: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주문 검수 이월은</a:t>
              </a:r>
              <a:endParaRPr kumimoji="1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S-MRO </a:t>
              </a: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內 처리 동일</a:t>
              </a:r>
              <a:endParaRPr kumimoji="1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4" name="Text Box 19">
              <a:extLst>
                <a:ext uri="{FF2B5EF4-FFF2-40B4-BE49-F238E27FC236}">
                  <a16:creationId xmlns:a16="http://schemas.microsoft.com/office/drawing/2014/main" id="{729A2060-4475-A843-B9E5-E40F7E9A4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9451" y="6493175"/>
              <a:ext cx="1549028" cy="81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</a:t>
              </a: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국세청승인번호 중복</a:t>
              </a:r>
              <a:endParaRPr kumimoji="1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</a:t>
              </a: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처리 가능</a:t>
              </a:r>
              <a:endParaRPr kumimoji="1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</a:t>
              </a: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공급일자 전월</a:t>
              </a:r>
              <a:r>
                <a:rPr kumimoji="1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익월</a:t>
              </a:r>
              <a:endParaRPr kumimoji="1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허용</a:t>
              </a:r>
              <a:r>
                <a:rPr kumimoji="1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증빙일 기준 신고</a:t>
              </a:r>
              <a:r>
                <a:rPr kumimoji="1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25" name="Text Box 19">
              <a:extLst>
                <a:ext uri="{FF2B5EF4-FFF2-40B4-BE49-F238E27FC236}">
                  <a16:creationId xmlns:a16="http://schemas.microsoft.com/office/drawing/2014/main" id="{28A0546B-FF4C-6930-A44B-AD7FE9BEC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0444" y="6483958"/>
              <a:ext cx="1597739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</a:t>
              </a: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국세청승인번호 기준</a:t>
              </a:r>
              <a:endParaRPr kumimoji="1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당월</a:t>
              </a:r>
              <a:r>
                <a:rPr kumimoji="1" lang="en-US" altLang="ko-KR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+</a:t>
              </a: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당월 外 합산 부합</a:t>
              </a:r>
              <a:endParaRPr kumimoji="1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시스템 內 확인 가능</a:t>
              </a:r>
              <a:endParaRPr kumimoji="1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13466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B6903-B830-8EFE-E4E0-884D52292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DE9EF95-6A58-428F-0BB7-081C47F312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EF201424-CABA-B26F-464E-DA2A6F36AA2C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03923D5-8A6F-B2DB-1439-19F7A2FFA043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14DB1E21-78A7-6F14-BB59-E1A4A5DDCC96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2676844"/>
              <a:chOff x="1714299" y="2827000"/>
              <a:chExt cx="3792992" cy="205074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E80D87A-70C0-FC0E-5989-F59113C0BAE2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07.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5DF9D80-5961-96D0-2FE8-7BA1074AD73C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660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FAQ</a:t>
                </a:r>
                <a:endParaRPr lang="ko-KR" altLang="en-US" sz="5000" dirty="0">
                  <a:solidFill>
                    <a:srgbClr val="FDEAEC"/>
                  </a:solidFill>
                  <a:latin typeface="에스코어 드림 9 Black" panose="020B0A03030302020204" pitchFamily="34" charset="-127"/>
                  <a:ea typeface="에스코어 드림 9 Black" panose="020B0A03030302020204" pitchFamily="34" charset="-127"/>
                </a:endParaRP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4637985F-E77A-82C3-EAC2-1387F05F322F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65027D8A-D171-CB20-9592-94142D72B227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478A3C7-4DB2-A158-0964-A6F71569302B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72F68BC5-C12F-5750-ADBC-291AA2576F84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0322DD3-41EA-FAF7-A824-BD66A792EE66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2E5B936-95C2-2B2F-47EC-619D54214EEA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83ADBBF-B5D2-DC25-45C1-5A8E196C78BB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5699C03-2887-2B7B-6D3A-C34DBA033646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C4EA030B-2E76-6E78-3DCF-69CE22D3788A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7310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3BB551F3-E512-F00B-9CD8-BCC29BC6E353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86BB7F7F-A8D4-6EA3-A634-2C4BA9E252DF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[</a:t>
              </a:r>
              <a:r>
                <a:rPr lang="ko-KR" altLang="en-US" sz="2000" dirty="0" err="1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선발행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 요청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]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마감 내역 작성 단계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A1BC3B83-61A4-A9AD-4214-3A5F644556B3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9C6A18F1-17FE-AC38-B5B4-FCD221C5C713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054DB992-C98D-9038-5C51-B7432CA94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7" name="Group 70">
            <a:extLst>
              <a:ext uri="{FF2B5EF4-FFF2-40B4-BE49-F238E27FC236}">
                <a16:creationId xmlns:a16="http://schemas.microsoft.com/office/drawing/2014/main" id="{A3D37EA9-ADE5-1C6A-7C94-147E6D35A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73936"/>
              </p:ext>
            </p:extLst>
          </p:nvPr>
        </p:nvGraphicFramePr>
        <p:xfrm>
          <a:off x="877355" y="1881940"/>
          <a:ext cx="9367088" cy="5027386"/>
        </p:xfrm>
        <a:graphic>
          <a:graphicData uri="http://schemas.openxmlformats.org/drawingml/2006/table">
            <a:tbl>
              <a:tblPr/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772">
                  <a:extLst>
                    <a:ext uri="{9D8B030D-6E8A-4147-A177-3AD203B41FA5}">
                      <a16:colId xmlns:a16="http://schemas.microsoft.com/office/drawing/2014/main" val="1347891797"/>
                    </a:ext>
                  </a:extLst>
                </a:gridCol>
                <a:gridCol w="2026772">
                  <a:extLst>
                    <a:ext uri="{9D8B030D-6E8A-4147-A177-3AD203B41FA5}">
                      <a16:colId xmlns:a16="http://schemas.microsoft.com/office/drawing/2014/main" val="271962015"/>
                    </a:ext>
                  </a:extLst>
                </a:gridCol>
                <a:gridCol w="2026772">
                  <a:extLst>
                    <a:ext uri="{9D8B030D-6E8A-4147-A177-3AD203B41FA5}">
                      <a16:colId xmlns:a16="http://schemas.microsoft.com/office/drawing/2014/main" val="3445362365"/>
                    </a:ext>
                  </a:extLst>
                </a:gridCol>
              </a:tblGrid>
              <a:tr h="36019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lang="ko-KR" altLang="en-US" sz="160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</a:t>
                      </a:r>
                      <a:endParaRPr lang="en-US" altLang="ko-KR" sz="160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CS</a:t>
                      </a: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영업</a:t>
                      </a:r>
                      <a:endParaRPr lang="en-US" altLang="ko-KR" sz="160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  <a:endParaRPr lang="en-US" altLang="ko-KR" sz="160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4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접수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50" charset="-127"/>
                        <a:ea typeface="Pretendard Medium" panose="02000603000000020004" pitchFamily="50" charset="-127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50" charset="-127"/>
                        <a:ea typeface="Pretendard Medium" panose="02000603000000020004" pitchFamily="50" charset="-127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50" charset="-127"/>
                        <a:ea typeface="Pretendard Medium" panose="02000603000000020004" pitchFamily="50" charset="-127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50" charset="-127"/>
                        <a:ea typeface="Pretendard Medium" panose="02000603000000020004" pitchFamily="50" charset="-127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147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수행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79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F/B</a:t>
                      </a:r>
                      <a:endParaRPr lang="ko-KR" altLang="en-US" sz="160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53683"/>
                  </a:ext>
                </a:extLst>
              </a:tr>
            </a:tbl>
          </a:graphicData>
        </a:graphic>
      </p:graphicFrame>
      <p:grpSp>
        <p:nvGrpSpPr>
          <p:cNvPr id="64" name="그룹 63">
            <a:extLst>
              <a:ext uri="{FF2B5EF4-FFF2-40B4-BE49-F238E27FC236}">
                <a16:creationId xmlns:a16="http://schemas.microsoft.com/office/drawing/2014/main" id="{1EE948D8-D3DD-48FF-8559-8FBE74171F5F}"/>
              </a:ext>
            </a:extLst>
          </p:cNvPr>
          <p:cNvGrpSpPr/>
          <p:nvPr/>
        </p:nvGrpSpPr>
        <p:grpSpPr>
          <a:xfrm>
            <a:off x="2391841" y="2368459"/>
            <a:ext cx="7628459" cy="4438741"/>
            <a:chOff x="1895170" y="2532641"/>
            <a:chExt cx="7965110" cy="4214292"/>
          </a:xfrm>
        </p:grpSpPr>
        <p:sp>
          <p:nvSpPr>
            <p:cNvPr id="9" name="Rectangle 41">
              <a:extLst>
                <a:ext uri="{FF2B5EF4-FFF2-40B4-BE49-F238E27FC236}">
                  <a16:creationId xmlns:a16="http://schemas.microsoft.com/office/drawing/2014/main" id="{BC487119-F8E1-67CF-25E9-7BCB22240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170" y="2555875"/>
              <a:ext cx="1229030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미배송상품</a:t>
              </a:r>
              <a:b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마감요청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12" name="Rectangle 41">
              <a:extLst>
                <a:ext uri="{FF2B5EF4-FFF2-40B4-BE49-F238E27FC236}">
                  <a16:creationId xmlns:a16="http://schemas.microsoft.com/office/drawing/2014/main" id="{F1896E4C-7CF0-FF99-D5D1-693DA1B3D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999" y="3614649"/>
              <a:ext cx="958417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정산확정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18" name="Rectangle 41">
              <a:extLst>
                <a:ext uri="{FF2B5EF4-FFF2-40B4-BE49-F238E27FC236}">
                  <a16:creationId xmlns:a16="http://schemas.microsoft.com/office/drawing/2014/main" id="{B70DA8EC-187A-B3AB-4C44-98E18D67A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608" y="5828129"/>
              <a:ext cx="1764032" cy="31804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매출정산처리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19" name="Rectangle 41">
              <a:extLst>
                <a:ext uri="{FF2B5EF4-FFF2-40B4-BE49-F238E27FC236}">
                  <a16:creationId xmlns:a16="http://schemas.microsoft.com/office/drawing/2014/main" id="{FC2AF257-E158-0632-556B-542D75888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608" y="6375544"/>
              <a:ext cx="1764032" cy="31804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세금계산서 </a:t>
              </a:r>
              <a:r>
                <a:rPr kumimoji="1" lang="ko-KR" altLang="en-US" sz="950" kern="0" dirty="0" err="1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역발행</a:t>
              </a: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 등록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21" name="Rectangle 41">
              <a:extLst>
                <a:ext uri="{FF2B5EF4-FFF2-40B4-BE49-F238E27FC236}">
                  <a16:creationId xmlns:a16="http://schemas.microsoft.com/office/drawing/2014/main" id="{02E81074-770D-F9F7-2B2C-D93B1D13A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491" y="5987153"/>
              <a:ext cx="1117709" cy="31804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승인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22" name="AutoShape 42">
              <a:extLst>
                <a:ext uri="{FF2B5EF4-FFF2-40B4-BE49-F238E27FC236}">
                  <a16:creationId xmlns:a16="http://schemas.microsoft.com/office/drawing/2014/main" id="{8545A8B7-F868-A794-AA78-92E8A6736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491" y="5343003"/>
              <a:ext cx="1064369" cy="384839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금액확인</a:t>
              </a:r>
              <a:endParaRPr kumimoji="1" lang="en-US" altLang="ko-KR" sz="900" kern="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23" name="AutoShape 42">
              <a:extLst>
                <a:ext uri="{FF2B5EF4-FFF2-40B4-BE49-F238E27FC236}">
                  <a16:creationId xmlns:a16="http://schemas.microsoft.com/office/drawing/2014/main" id="{F2F06DDD-7AB5-E3F6-9B3D-224DBB757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8605" y="4554017"/>
              <a:ext cx="1885596" cy="384839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00" kern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결재승인</a:t>
              </a:r>
              <a:endParaRPr kumimoji="1" lang="en-US" altLang="ko-KR" sz="900" kern="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24" name="AutoShape 42">
              <a:extLst>
                <a:ext uri="{FF2B5EF4-FFF2-40B4-BE49-F238E27FC236}">
                  <a16:creationId xmlns:a16="http://schemas.microsoft.com/office/drawing/2014/main" id="{4CABCBD5-5639-CD83-E71A-3781E69BD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690" y="3636916"/>
              <a:ext cx="1558344" cy="384839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00" kern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당월배송여부</a:t>
              </a:r>
              <a:endParaRPr kumimoji="1" lang="en-US" altLang="ko-KR" sz="900" kern="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cxnSp>
          <p:nvCxnSpPr>
            <p:cNvPr id="25" name="직선 화살표 연결선 40">
              <a:extLst>
                <a:ext uri="{FF2B5EF4-FFF2-40B4-BE49-F238E27FC236}">
                  <a16:creationId xmlns:a16="http://schemas.microsoft.com/office/drawing/2014/main" id="{BC247B4F-1C7E-1E60-8B46-1717E5AB12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24200" y="2747037"/>
              <a:ext cx="1207665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27" name="직선 화살표 연결선 40">
              <a:extLst>
                <a:ext uri="{FF2B5EF4-FFF2-40B4-BE49-F238E27FC236}">
                  <a16:creationId xmlns:a16="http://schemas.microsoft.com/office/drawing/2014/main" id="{8257FB03-E225-71FD-CBD5-5A74CB9A2D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50323" y="3232190"/>
              <a:ext cx="3136476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29" name="직선 화살표 연결선 40">
              <a:extLst>
                <a:ext uri="{FF2B5EF4-FFF2-40B4-BE49-F238E27FC236}">
                  <a16:creationId xmlns:a16="http://schemas.microsoft.com/office/drawing/2014/main" id="{81FA694B-1972-7A91-A8CC-809FBC390F3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560897" y="2747037"/>
              <a:ext cx="817042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31" name="직선 화살표 연결선 40">
              <a:extLst>
                <a:ext uri="{FF2B5EF4-FFF2-40B4-BE49-F238E27FC236}">
                  <a16:creationId xmlns:a16="http://schemas.microsoft.com/office/drawing/2014/main" id="{E93B182C-E456-12C6-FF1F-F970EA6333A3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4838806" y="2961522"/>
              <a:ext cx="215153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10" name="Rectangle 41">
              <a:extLst>
                <a:ext uri="{FF2B5EF4-FFF2-40B4-BE49-F238E27FC236}">
                  <a16:creationId xmlns:a16="http://schemas.microsoft.com/office/drawing/2014/main" id="{4BF3D3A9-A0F4-7D4E-DE52-B631C8D5E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867" y="2555875"/>
              <a:ext cx="1229030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요청 접수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cxnSp>
          <p:nvCxnSpPr>
            <p:cNvPr id="33" name="직선 화살표 연결선 40">
              <a:extLst>
                <a:ext uri="{FF2B5EF4-FFF2-40B4-BE49-F238E27FC236}">
                  <a16:creationId xmlns:a16="http://schemas.microsoft.com/office/drawing/2014/main" id="{1BEA2F81-A45F-A69B-A325-4ED125805520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4869286" y="3535874"/>
              <a:ext cx="215153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11" name="Rectangle 41">
              <a:extLst>
                <a:ext uri="{FF2B5EF4-FFF2-40B4-BE49-F238E27FC236}">
                  <a16:creationId xmlns:a16="http://schemas.microsoft.com/office/drawing/2014/main" id="{ED4E1852-FD4C-993D-B076-928675E86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867" y="3069099"/>
              <a:ext cx="1229030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배송예정일</a:t>
              </a:r>
              <a:b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확인요청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cxnSp>
          <p:nvCxnSpPr>
            <p:cNvPr id="34" name="직선 화살표 연결선 40">
              <a:extLst>
                <a:ext uri="{FF2B5EF4-FFF2-40B4-BE49-F238E27FC236}">
                  <a16:creationId xmlns:a16="http://schemas.microsoft.com/office/drawing/2014/main" id="{EE2F8E58-48F1-E3BC-9F5B-666584F7156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30032" y="3829335"/>
              <a:ext cx="563530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36" name="직선 화살표 연결선 40">
              <a:extLst>
                <a:ext uri="{FF2B5EF4-FFF2-40B4-BE49-F238E27FC236}">
                  <a16:creationId xmlns:a16="http://schemas.microsoft.com/office/drawing/2014/main" id="{C948BFD4-69B6-D7A0-D5D7-EBFCB079A47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096024" y="5535422"/>
              <a:ext cx="619883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38" name="직선 화살표 연결선 40">
              <a:extLst>
                <a:ext uri="{FF2B5EF4-FFF2-40B4-BE49-F238E27FC236}">
                  <a16:creationId xmlns:a16="http://schemas.microsoft.com/office/drawing/2014/main" id="{6C4F710D-D60B-4466-254F-AD2E4A9CDB98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407355" y="5835419"/>
              <a:ext cx="260335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39" name="직선 화살표 연결선 40">
              <a:extLst>
                <a:ext uri="{FF2B5EF4-FFF2-40B4-BE49-F238E27FC236}">
                  <a16:creationId xmlns:a16="http://schemas.microsoft.com/office/drawing/2014/main" id="{4ECFF620-2970-41E6-7F71-C39E61A61F9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96131" y="6569143"/>
              <a:ext cx="3334282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20" name="Rectangle 41">
              <a:extLst>
                <a:ext uri="{FF2B5EF4-FFF2-40B4-BE49-F238E27FC236}">
                  <a16:creationId xmlns:a16="http://schemas.microsoft.com/office/drawing/2014/main" id="{CF552022-205D-E203-789B-CF70677F4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6799" y="6428884"/>
              <a:ext cx="1173480" cy="31804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배송완료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cxnSp>
          <p:nvCxnSpPr>
            <p:cNvPr id="44" name="직선 화살표 연결선 40">
              <a:extLst>
                <a:ext uri="{FF2B5EF4-FFF2-40B4-BE49-F238E27FC236}">
                  <a16:creationId xmlns:a16="http://schemas.microsoft.com/office/drawing/2014/main" id="{C79A9933-DD8A-45A9-57CB-7A42E3C08149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4517736" y="5235427"/>
              <a:ext cx="215153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45" name="직선 화살표 연결선 40">
              <a:extLst>
                <a:ext uri="{FF2B5EF4-FFF2-40B4-BE49-F238E27FC236}">
                  <a16:creationId xmlns:a16="http://schemas.microsoft.com/office/drawing/2014/main" id="{34B24DE9-E1BD-887D-1313-D3622671B38B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4517736" y="5727843"/>
              <a:ext cx="215153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46" name="직선 화살표 연결선 40">
              <a:extLst>
                <a:ext uri="{FF2B5EF4-FFF2-40B4-BE49-F238E27FC236}">
                  <a16:creationId xmlns:a16="http://schemas.microsoft.com/office/drawing/2014/main" id="{6D92F08B-DCD4-EF5F-650A-0F730CBE5DE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4517736" y="6267967"/>
              <a:ext cx="215153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16" name="Rectangle 41">
              <a:extLst>
                <a:ext uri="{FF2B5EF4-FFF2-40B4-BE49-F238E27FC236}">
                  <a16:creationId xmlns:a16="http://schemas.microsoft.com/office/drawing/2014/main" id="{5082A2E0-D386-3207-F62E-D4CFAD946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608" y="4877766"/>
              <a:ext cx="1764032" cy="31804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en-US" altLang="ko-KR" sz="950" kern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ASP </a:t>
              </a: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사이트 접속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17" name="Rectangle 41">
              <a:extLst>
                <a:ext uri="{FF2B5EF4-FFF2-40B4-BE49-F238E27FC236}">
                  <a16:creationId xmlns:a16="http://schemas.microsoft.com/office/drawing/2014/main" id="{DA2CE9C6-4531-1915-6760-3F65D2DF6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608" y="5359686"/>
              <a:ext cx="1764032" cy="31804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계산서발행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cxnSp>
          <p:nvCxnSpPr>
            <p:cNvPr id="47" name="직선 화살표 연결선 51">
              <a:extLst>
                <a:ext uri="{FF2B5EF4-FFF2-40B4-BE49-F238E27FC236}">
                  <a16:creationId xmlns:a16="http://schemas.microsoft.com/office/drawing/2014/main" id="{488DAF96-0CE1-8312-6801-E4964E5463D2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H="1" flipV="1">
              <a:off x="3125578" y="6198015"/>
              <a:ext cx="6190455" cy="246385"/>
            </a:xfrm>
            <a:prstGeom prst="bentConnector2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48" name="직선 화살표 연결선 51">
              <a:extLst>
                <a:ext uri="{FF2B5EF4-FFF2-40B4-BE49-F238E27FC236}">
                  <a16:creationId xmlns:a16="http://schemas.microsoft.com/office/drawing/2014/main" id="{F3BC99F5-E163-931D-DF82-12EC36986F5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 flipV="1">
              <a:off x="7283551" y="1837333"/>
              <a:ext cx="486503" cy="3497759"/>
            </a:xfrm>
            <a:prstGeom prst="bentConnector2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14" name="Rectangle 41">
              <a:extLst>
                <a:ext uri="{FF2B5EF4-FFF2-40B4-BE49-F238E27FC236}">
                  <a16:creationId xmlns:a16="http://schemas.microsoft.com/office/drawing/2014/main" id="{9034CC4A-5184-751B-64B0-FD766A0A7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6799" y="2997834"/>
              <a:ext cx="1173481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납품가능일</a:t>
              </a:r>
              <a:b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확인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cxnSp>
          <p:nvCxnSpPr>
            <p:cNvPr id="49" name="직선 화살표 연결선 51">
              <a:extLst>
                <a:ext uri="{FF2B5EF4-FFF2-40B4-BE49-F238E27FC236}">
                  <a16:creationId xmlns:a16="http://schemas.microsoft.com/office/drawing/2014/main" id="{2B708971-E014-1583-075F-A077D716A678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V="1">
              <a:off x="5628123" y="3334416"/>
              <a:ext cx="274617" cy="1631733"/>
            </a:xfrm>
            <a:prstGeom prst="bentConnector2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51" name="직선 화살표 연결선 51">
              <a:extLst>
                <a:ext uri="{FF2B5EF4-FFF2-40B4-BE49-F238E27FC236}">
                  <a16:creationId xmlns:a16="http://schemas.microsoft.com/office/drawing/2014/main" id="{A493DEBE-E550-0C3A-09AE-9522A1CCFE9F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 flipV="1">
              <a:off x="6421862" y="4003017"/>
              <a:ext cx="155014" cy="1974394"/>
            </a:xfrm>
            <a:prstGeom prst="bentConnector2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52" name="직선 화살표 연결선 40">
              <a:extLst>
                <a:ext uri="{FF2B5EF4-FFF2-40B4-BE49-F238E27FC236}">
                  <a16:creationId xmlns:a16="http://schemas.microsoft.com/office/drawing/2014/main" id="{87ED9B6A-5DB5-E42D-D89C-43626DC9D23B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340070" y="4449520"/>
              <a:ext cx="215153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15" name="Rectangle 41">
              <a:extLst>
                <a:ext uri="{FF2B5EF4-FFF2-40B4-BE49-F238E27FC236}">
                  <a16:creationId xmlns:a16="http://schemas.microsoft.com/office/drawing/2014/main" id="{F3CE8A50-1508-4086-F446-6B38EB39E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5588" y="4107583"/>
              <a:ext cx="1596392" cy="31804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err="1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선마감</a:t>
              </a: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 품의작성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cxnSp>
          <p:nvCxnSpPr>
            <p:cNvPr id="53" name="직선 화살표 연결선 51">
              <a:extLst>
                <a:ext uri="{FF2B5EF4-FFF2-40B4-BE49-F238E27FC236}">
                  <a16:creationId xmlns:a16="http://schemas.microsoft.com/office/drawing/2014/main" id="{42123DAD-1750-14C1-8EAD-DF566B9459B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213961" y="4273879"/>
              <a:ext cx="112568" cy="465938"/>
            </a:xfrm>
            <a:prstGeom prst="bentConnector3">
              <a:avLst>
                <a:gd name="adj1" fmla="val -243700"/>
              </a:avLst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9E8856D-3511-8157-E80A-8EEEEE6A8BB4}"/>
                </a:ext>
              </a:extLst>
            </p:cNvPr>
            <p:cNvSpPr txBox="1"/>
            <p:nvPr/>
          </p:nvSpPr>
          <p:spPr>
            <a:xfrm>
              <a:off x="3911797" y="3677489"/>
              <a:ext cx="7854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altLang="ko-KR" sz="1000" dirty="0">
                  <a:solidFill>
                    <a:prstClr val="black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Tahoma" pitchFamily="34" charset="0"/>
                </a:rPr>
                <a:t>Y</a:t>
              </a:r>
              <a:endParaRPr lang="ko-KR" altLang="en-US" sz="1000" dirty="0"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Tahoma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F6B023A-6C90-651C-630B-5159C00AA606}"/>
                </a:ext>
              </a:extLst>
            </p:cNvPr>
            <p:cNvSpPr txBox="1"/>
            <p:nvPr/>
          </p:nvSpPr>
          <p:spPr>
            <a:xfrm>
              <a:off x="2268208" y="5811699"/>
              <a:ext cx="7854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altLang="ko-KR" sz="1000" dirty="0">
                  <a:solidFill>
                    <a:prstClr val="black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Tahoma" pitchFamily="34" charset="0"/>
                </a:rPr>
                <a:t>Y</a:t>
              </a:r>
              <a:endParaRPr lang="ko-KR" altLang="en-US" sz="1000" dirty="0"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Tahoma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0E14B89-0067-889E-7A76-250A554044B4}"/>
                </a:ext>
              </a:extLst>
            </p:cNvPr>
            <p:cNvSpPr txBox="1"/>
            <p:nvPr/>
          </p:nvSpPr>
          <p:spPr>
            <a:xfrm>
              <a:off x="5118088" y="4133704"/>
              <a:ext cx="9297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altLang="ko-KR" sz="1000" dirty="0">
                  <a:solidFill>
                    <a:prstClr val="black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Tahoma" pitchFamily="34" charset="0"/>
                </a:rPr>
                <a:t>N</a:t>
              </a:r>
              <a:endParaRPr lang="ko-KR" altLang="en-US" sz="1000" dirty="0"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Tahoma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B44C74B-19F1-B952-2504-9B55E5EABFDC}"/>
                </a:ext>
              </a:extLst>
            </p:cNvPr>
            <p:cNvSpPr txBox="1"/>
            <p:nvPr/>
          </p:nvSpPr>
          <p:spPr>
            <a:xfrm>
              <a:off x="5811898" y="3296446"/>
              <a:ext cx="9297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altLang="ko-KR" sz="1000" dirty="0">
                  <a:solidFill>
                    <a:prstClr val="black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Tahoma" pitchFamily="34" charset="0"/>
                </a:rPr>
                <a:t>N</a:t>
              </a:r>
              <a:endParaRPr lang="ko-KR" altLang="en-US" sz="1000" dirty="0"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Tahoma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6D0F3EF-70F6-BDF7-4D11-4811091586D0}"/>
                </a:ext>
              </a:extLst>
            </p:cNvPr>
            <p:cNvSpPr txBox="1"/>
            <p:nvPr/>
          </p:nvSpPr>
          <p:spPr>
            <a:xfrm>
              <a:off x="8175493" y="4538170"/>
              <a:ext cx="9297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altLang="ko-KR" sz="1000" dirty="0">
                  <a:solidFill>
                    <a:prstClr val="black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Tahoma" pitchFamily="34" charset="0"/>
                </a:rPr>
                <a:t>N</a:t>
              </a:r>
              <a:endParaRPr lang="ko-KR" altLang="en-US" sz="1000" dirty="0"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Tahoma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5197D61-905A-B853-4B0C-C30488754E56}"/>
                </a:ext>
              </a:extLst>
            </p:cNvPr>
            <p:cNvSpPr txBox="1"/>
            <p:nvPr/>
          </p:nvSpPr>
          <p:spPr>
            <a:xfrm>
              <a:off x="6996477" y="4934336"/>
              <a:ext cx="7854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altLang="ko-KR" sz="1000" dirty="0">
                  <a:solidFill>
                    <a:prstClr val="black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Tahoma" pitchFamily="34" charset="0"/>
                </a:rPr>
                <a:t>Y</a:t>
              </a:r>
              <a:endParaRPr lang="ko-KR" altLang="en-US" sz="1000" dirty="0"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Tahoma" pitchFamily="34" charset="0"/>
              </a:endParaRPr>
            </a:p>
          </p:txBody>
        </p:sp>
        <p:sp>
          <p:nvSpPr>
            <p:cNvPr id="13" name="Rectangle 41">
              <a:extLst>
                <a:ext uri="{FF2B5EF4-FFF2-40B4-BE49-F238E27FC236}">
                  <a16:creationId xmlns:a16="http://schemas.microsoft.com/office/drawing/2014/main" id="{4192A2B4-2CD9-7E12-F4E1-5946E791E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1439" y="2532641"/>
              <a:ext cx="1668781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당월 미배송상품</a:t>
              </a:r>
              <a:b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마감요청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61756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54E05-73DF-A722-3A96-E1045FD9D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BA3F1C5-798D-7B8D-3D6F-D35E314D6843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B103538E-B330-8626-45D7-8D9B619131D1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[Payer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변경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]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매출처리 단계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604AE32D-0255-E423-AFB3-E46BD61D15CC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B45BE71B-77B6-B02F-BB32-8B08E8B6F8D3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D0245E98-3C28-7B86-2F26-7666967C6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7" name="Group 70">
            <a:extLst>
              <a:ext uri="{FF2B5EF4-FFF2-40B4-BE49-F238E27FC236}">
                <a16:creationId xmlns:a16="http://schemas.microsoft.com/office/drawing/2014/main" id="{E7565AB4-0705-7BF0-8A4F-B4D5D23B6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025652"/>
              </p:ext>
            </p:extLst>
          </p:nvPr>
        </p:nvGraphicFramePr>
        <p:xfrm>
          <a:off x="877355" y="1881940"/>
          <a:ext cx="7340316" cy="5110501"/>
        </p:xfrm>
        <a:graphic>
          <a:graphicData uri="http://schemas.openxmlformats.org/drawingml/2006/table">
            <a:tbl>
              <a:tblPr/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556">
                  <a:extLst>
                    <a:ext uri="{9D8B030D-6E8A-4147-A177-3AD203B41FA5}">
                      <a16:colId xmlns:a16="http://schemas.microsoft.com/office/drawing/2014/main" val="1347891797"/>
                    </a:ext>
                  </a:extLst>
                </a:gridCol>
                <a:gridCol w="2026772">
                  <a:extLst>
                    <a:ext uri="{9D8B030D-6E8A-4147-A177-3AD203B41FA5}">
                      <a16:colId xmlns:a16="http://schemas.microsoft.com/office/drawing/2014/main" val="271962015"/>
                    </a:ext>
                  </a:extLst>
                </a:gridCol>
              </a:tblGrid>
              <a:tr h="39198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lang="ko-KR" altLang="en-US" sz="160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</a:t>
                      </a:r>
                      <a:endParaRPr lang="en-US" altLang="ko-KR" sz="160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CS</a:t>
                      </a: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영업</a:t>
                      </a:r>
                      <a:endParaRPr lang="en-US" altLang="ko-KR" sz="160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02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접수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50" charset="-127"/>
                        <a:ea typeface="Pretendard Medium" panose="02000603000000020004" pitchFamily="50" charset="-127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50" charset="-127"/>
                        <a:ea typeface="Pretendard Medium" panose="02000603000000020004" pitchFamily="50" charset="-127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50" charset="-127"/>
                        <a:ea typeface="Pretendard Medium" panose="02000603000000020004" pitchFamily="50" charset="-127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7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수행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F/B</a:t>
                      </a:r>
                      <a:endParaRPr lang="ko-KR" altLang="en-US" sz="160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53683"/>
                  </a:ext>
                </a:extLst>
              </a:tr>
            </a:tbl>
          </a:graphicData>
        </a:graphic>
      </p:graphicFrame>
      <p:sp>
        <p:nvSpPr>
          <p:cNvPr id="26" name="Rectangle 41">
            <a:extLst>
              <a:ext uri="{FF2B5EF4-FFF2-40B4-BE49-F238E27FC236}">
                <a16:creationId xmlns:a16="http://schemas.microsoft.com/office/drawing/2014/main" id="{D8A36C85-4566-AEA5-2635-1926BB0FD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611" y="2378346"/>
            <a:ext cx="972796" cy="405335"/>
          </a:xfrm>
          <a:prstGeom prst="round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55663"/>
            <a:r>
              <a:rPr kumimoji="1" lang="ko-KR" altLang="en-US" sz="95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접수</a:t>
            </a:r>
            <a:endParaRPr kumimoji="1" lang="en-US" altLang="ko-KR" sz="95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</p:txBody>
      </p:sp>
      <p:sp>
        <p:nvSpPr>
          <p:cNvPr id="30" name="Rectangle 41">
            <a:extLst>
              <a:ext uri="{FF2B5EF4-FFF2-40B4-BE49-F238E27FC236}">
                <a16:creationId xmlns:a16="http://schemas.microsoft.com/office/drawing/2014/main" id="{2028F2E9-F1E9-A4C6-FA7E-8442C685F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611" y="3077419"/>
            <a:ext cx="972796" cy="405335"/>
          </a:xfrm>
          <a:prstGeom prst="round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55663"/>
            <a:r>
              <a:rPr kumimoji="1" lang="ko-KR" altLang="en-US" sz="95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주문번호 확인</a:t>
            </a:r>
            <a:endParaRPr kumimoji="1" lang="en-US" altLang="ko-KR" sz="95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</p:txBody>
      </p:sp>
      <p:sp>
        <p:nvSpPr>
          <p:cNvPr id="32" name="Rectangle 41">
            <a:extLst>
              <a:ext uri="{FF2B5EF4-FFF2-40B4-BE49-F238E27FC236}">
                <a16:creationId xmlns:a16="http://schemas.microsoft.com/office/drawing/2014/main" id="{81AC97D7-FCBD-4D43-90DD-DEAAB5C5D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157" y="4453075"/>
            <a:ext cx="1895705" cy="405335"/>
          </a:xfrm>
          <a:prstGeom prst="round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55663"/>
            <a:r>
              <a:rPr kumimoji="1" lang="ko-KR" altLang="en-US" sz="950" kern="0" dirty="0" err="1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주문일괄</a:t>
            </a:r>
            <a:r>
              <a:rPr kumimoji="1" lang="ko-KR" altLang="en-US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 변경 등록</a:t>
            </a:r>
            <a:br>
              <a: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</a:br>
            <a:r>
              <a: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(</a:t>
            </a:r>
            <a:r>
              <a:rPr kumimoji="1" lang="ko-KR" altLang="en-US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계산서 발행처 변경 통합결재</a:t>
            </a:r>
            <a:r>
              <a: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)</a:t>
            </a:r>
          </a:p>
        </p:txBody>
      </p:sp>
      <p:sp>
        <p:nvSpPr>
          <p:cNvPr id="35" name="AutoShape 42">
            <a:extLst>
              <a:ext uri="{FF2B5EF4-FFF2-40B4-BE49-F238E27FC236}">
                <a16:creationId xmlns:a16="http://schemas.microsoft.com/office/drawing/2014/main" id="{772ADF21-347C-3A99-22D6-A8C49A285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769" y="3754002"/>
            <a:ext cx="1492479" cy="405335"/>
          </a:xfrm>
          <a:prstGeom prst="flowChartDecision">
            <a:avLst/>
          </a:prstGeom>
          <a:solidFill>
            <a:srgbClr val="A50034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55663"/>
            <a:r>
              <a:rPr kumimoji="1" lang="ko-KR" altLang="en-US" sz="900" kern="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변경사업자 운영</a:t>
            </a:r>
            <a:br>
              <a:rPr kumimoji="1" lang="en-US" altLang="ko-KR" sz="900" kern="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</a:br>
            <a:r>
              <a:rPr kumimoji="1" lang="ko-KR" altLang="en-US" sz="900" kern="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단위 등록 여부</a:t>
            </a:r>
            <a:endParaRPr kumimoji="1" lang="en-US" altLang="ko-KR" sz="900" kern="0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</p:txBody>
      </p:sp>
      <p:sp>
        <p:nvSpPr>
          <p:cNvPr id="37" name="AutoShape 42">
            <a:extLst>
              <a:ext uri="{FF2B5EF4-FFF2-40B4-BE49-F238E27FC236}">
                <a16:creationId xmlns:a16="http://schemas.microsoft.com/office/drawing/2014/main" id="{1F865A3B-7F69-89F3-93D9-2C9F5FAE0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768" y="5152148"/>
            <a:ext cx="1492479" cy="405335"/>
          </a:xfrm>
          <a:prstGeom prst="flowChartDecision">
            <a:avLst/>
          </a:prstGeom>
          <a:solidFill>
            <a:srgbClr val="A50034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55663"/>
            <a:r>
              <a:rPr kumimoji="1" lang="ko-KR" altLang="en-US" sz="900" kern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결재 승인</a:t>
            </a:r>
            <a:endParaRPr kumimoji="1" lang="en-US" altLang="ko-KR" sz="900" kern="0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</p:txBody>
      </p:sp>
      <p:sp>
        <p:nvSpPr>
          <p:cNvPr id="40" name="Rectangle 41">
            <a:extLst>
              <a:ext uri="{FF2B5EF4-FFF2-40B4-BE49-F238E27FC236}">
                <a16:creationId xmlns:a16="http://schemas.microsoft.com/office/drawing/2014/main" id="{D1349C3B-D2DB-4D2F-0ED2-42662F85B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802" y="3757974"/>
            <a:ext cx="972796" cy="405335"/>
          </a:xfrm>
          <a:prstGeom prst="round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55663"/>
            <a:r>
              <a:rPr kumimoji="1" lang="ko-KR" altLang="en-US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사업장 운영단위 </a:t>
            </a:r>
            <a:br>
              <a: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</a:br>
            <a:r>
              <a:rPr kumimoji="1" lang="ko-KR" altLang="en-US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등록</a:t>
            </a:r>
            <a:endParaRPr kumimoji="1" lang="en-US" altLang="ko-KR" sz="95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3C68A852-76FA-D8D3-675B-5A8E0B20D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157" y="6496620"/>
            <a:ext cx="1895705" cy="405335"/>
          </a:xfrm>
          <a:prstGeom prst="round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55663"/>
            <a:r>
              <a:rPr kumimoji="1" lang="ko-KR" altLang="en-US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매출정산처리</a:t>
            </a:r>
            <a:endParaRPr kumimoji="1" lang="en-US" altLang="ko-KR" sz="95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</p:txBody>
      </p:sp>
      <p:cxnSp>
        <p:nvCxnSpPr>
          <p:cNvPr id="42" name="직선 화살표 연결선 40">
            <a:extLst>
              <a:ext uri="{FF2B5EF4-FFF2-40B4-BE49-F238E27FC236}">
                <a16:creationId xmlns:a16="http://schemas.microsoft.com/office/drawing/2014/main" id="{EFC7F3FA-F3AD-C01D-1444-6492E57D6B02}"/>
              </a:ext>
            </a:extLst>
          </p:cNvPr>
          <p:cNvCxnSpPr>
            <a:cxnSpLocks/>
          </p:cNvCxnSpPr>
          <p:nvPr/>
        </p:nvCxnSpPr>
        <p:spPr bwMode="auto">
          <a:xfrm>
            <a:off x="3033989" y="2555875"/>
            <a:ext cx="1156622" cy="0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 type="none" w="med" len="med"/>
            <a:tailEnd type="triangle" w="med" len="med"/>
          </a:ln>
        </p:spPr>
      </p:cxnSp>
      <p:sp>
        <p:nvSpPr>
          <p:cNvPr id="8" name="Rectangle 41">
            <a:extLst>
              <a:ext uri="{FF2B5EF4-FFF2-40B4-BE49-F238E27FC236}">
                <a16:creationId xmlns:a16="http://schemas.microsoft.com/office/drawing/2014/main" id="{BA75DF72-01EF-D07A-C113-8C15B4855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84" y="2382235"/>
            <a:ext cx="972796" cy="405335"/>
          </a:xfrm>
          <a:prstGeom prst="round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55663"/>
            <a:r>
              <a:rPr kumimoji="1" lang="ko-KR" altLang="en-US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세금계산서</a:t>
            </a:r>
            <a:br>
              <a: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</a:br>
            <a:r>
              <a:rPr kumimoji="1" lang="ko-KR" altLang="en-US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발행처 변경</a:t>
            </a:r>
            <a:endParaRPr kumimoji="1" lang="en-US" altLang="ko-KR" sz="95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</p:txBody>
      </p:sp>
      <p:cxnSp>
        <p:nvCxnSpPr>
          <p:cNvPr id="43" name="직선 화살표 연결선 40">
            <a:extLst>
              <a:ext uri="{FF2B5EF4-FFF2-40B4-BE49-F238E27FC236}">
                <a16:creationId xmlns:a16="http://schemas.microsoft.com/office/drawing/2014/main" id="{C9F9D380-3E29-21D6-D452-B48EA62BD7C1}"/>
              </a:ext>
            </a:extLst>
          </p:cNvPr>
          <p:cNvCxnSpPr>
            <a:cxnSpLocks/>
          </p:cNvCxnSpPr>
          <p:nvPr/>
        </p:nvCxnSpPr>
        <p:spPr bwMode="auto">
          <a:xfrm flipH="1">
            <a:off x="5157531" y="2552123"/>
            <a:ext cx="1272284" cy="0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 type="none" w="med" len="med"/>
            <a:tailEnd type="triangle" w="med" len="med"/>
          </a:ln>
        </p:spPr>
      </p:cxnSp>
      <p:sp>
        <p:nvSpPr>
          <p:cNvPr id="28" name="Rectangle 41">
            <a:extLst>
              <a:ext uri="{FF2B5EF4-FFF2-40B4-BE49-F238E27FC236}">
                <a16:creationId xmlns:a16="http://schemas.microsoft.com/office/drawing/2014/main" id="{ACACF767-5F36-3B45-3CF8-30ED91C7B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802" y="2378346"/>
            <a:ext cx="972796" cy="405335"/>
          </a:xfrm>
          <a:prstGeom prst="round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55663"/>
            <a:r>
              <a:rPr kumimoji="1" lang="ko-KR" altLang="en-US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세금계산서</a:t>
            </a:r>
            <a:br>
              <a: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</a:br>
            <a:r>
              <a:rPr kumimoji="1" lang="ko-KR" altLang="en-US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발행처 변경</a:t>
            </a:r>
            <a:endParaRPr kumimoji="1" lang="en-US" altLang="ko-KR" sz="95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</p:txBody>
      </p:sp>
      <p:cxnSp>
        <p:nvCxnSpPr>
          <p:cNvPr id="54" name="직선 화살표 연결선 40">
            <a:extLst>
              <a:ext uri="{FF2B5EF4-FFF2-40B4-BE49-F238E27FC236}">
                <a16:creationId xmlns:a16="http://schemas.microsoft.com/office/drawing/2014/main" id="{D440D9D2-0D5C-C9C9-AF55-B3B62423B694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4553538" y="2943331"/>
            <a:ext cx="274200" cy="0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55" name="직선 화살표 연결선 40">
            <a:extLst>
              <a:ext uri="{FF2B5EF4-FFF2-40B4-BE49-F238E27FC236}">
                <a16:creationId xmlns:a16="http://schemas.microsoft.com/office/drawing/2014/main" id="{810042EB-20D7-6FFD-8AF9-00BB43F16BD3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4553538" y="3616902"/>
            <a:ext cx="274200" cy="0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56" name="직선 화살표 연결선 40">
            <a:extLst>
              <a:ext uri="{FF2B5EF4-FFF2-40B4-BE49-F238E27FC236}">
                <a16:creationId xmlns:a16="http://schemas.microsoft.com/office/drawing/2014/main" id="{B0145CD3-A75A-9E89-CF3F-EB0EF1CA79CE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4553538" y="4315975"/>
            <a:ext cx="274200" cy="0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57" name="직선 화살표 연결선 40">
            <a:extLst>
              <a:ext uri="{FF2B5EF4-FFF2-40B4-BE49-F238E27FC236}">
                <a16:creationId xmlns:a16="http://schemas.microsoft.com/office/drawing/2014/main" id="{F5200D39-EC48-3EB8-5A2A-207F825D8B3A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4553538" y="5015048"/>
            <a:ext cx="274200" cy="0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65" name="직선 화살표 연결선 40">
            <a:extLst>
              <a:ext uri="{FF2B5EF4-FFF2-40B4-BE49-F238E27FC236}">
                <a16:creationId xmlns:a16="http://schemas.microsoft.com/office/drawing/2014/main" id="{22DE1561-81A0-934C-5F2E-6DB251A83A7C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4218206" y="5995922"/>
            <a:ext cx="946612" cy="0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66" name="직선 화살표 연결선 40">
            <a:extLst>
              <a:ext uri="{FF2B5EF4-FFF2-40B4-BE49-F238E27FC236}">
                <a16:creationId xmlns:a16="http://schemas.microsoft.com/office/drawing/2014/main" id="{1FB2A4CE-2C2A-CF6A-7784-66B1AD6B8BAD}"/>
              </a:ext>
            </a:extLst>
          </p:cNvPr>
          <p:cNvCxnSpPr>
            <a:cxnSpLocks/>
          </p:cNvCxnSpPr>
          <p:nvPr/>
        </p:nvCxnSpPr>
        <p:spPr bwMode="auto">
          <a:xfrm>
            <a:off x="5254180" y="3955184"/>
            <a:ext cx="1156622" cy="0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67" name="직선 화살표 연결선 51">
            <a:extLst>
              <a:ext uri="{FF2B5EF4-FFF2-40B4-BE49-F238E27FC236}">
                <a16:creationId xmlns:a16="http://schemas.microsoft.com/office/drawing/2014/main" id="{E08861CA-8CF0-1878-E328-A9FE3283A70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33685" y="4624302"/>
            <a:ext cx="88053" cy="730513"/>
          </a:xfrm>
          <a:prstGeom prst="bentConnector3">
            <a:avLst>
              <a:gd name="adj1" fmla="val -172886"/>
            </a:avLst>
          </a:prstGeom>
          <a:noFill/>
          <a:ln w="12700">
            <a:solidFill>
              <a:srgbClr val="A50034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879090D3-24D1-69D0-53FF-BB52790EF6A0}"/>
              </a:ext>
            </a:extLst>
          </p:cNvPr>
          <p:cNvCxnSpPr>
            <a:cxnSpLocks/>
          </p:cNvCxnSpPr>
          <p:nvPr/>
        </p:nvCxnSpPr>
        <p:spPr>
          <a:xfrm flipV="1">
            <a:off x="5423247" y="5351640"/>
            <a:ext cx="298491" cy="1"/>
          </a:xfrm>
          <a:prstGeom prst="line">
            <a:avLst/>
          </a:prstGeom>
          <a:ln w="12700">
            <a:solidFill>
              <a:srgbClr val="A50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4B9A694-4301-303D-B7FD-BAD6149AC242}"/>
              </a:ext>
            </a:extLst>
          </p:cNvPr>
          <p:cNvSpPr txBox="1"/>
          <p:nvPr/>
        </p:nvSpPr>
        <p:spPr>
          <a:xfrm>
            <a:off x="5793673" y="3754002"/>
            <a:ext cx="89044" cy="16208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Tahoma" pitchFamily="34" charset="0"/>
              </a:rPr>
              <a:t>N</a:t>
            </a:r>
            <a:endParaRPr lang="ko-KR" altLang="en-US" sz="1000" dirty="0">
              <a:solidFill>
                <a:prstClr val="black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Tahoma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91E6E5F-524E-1957-E416-6FECF17FE43A}"/>
              </a:ext>
            </a:extLst>
          </p:cNvPr>
          <p:cNvSpPr txBox="1"/>
          <p:nvPr/>
        </p:nvSpPr>
        <p:spPr>
          <a:xfrm>
            <a:off x="5467584" y="5152148"/>
            <a:ext cx="89044" cy="16208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Tahoma" pitchFamily="34" charset="0"/>
              </a:rPr>
              <a:t>N</a:t>
            </a:r>
            <a:endParaRPr lang="ko-KR" altLang="en-US" sz="1000" dirty="0">
              <a:solidFill>
                <a:prstClr val="black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Tahoma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05249A7-EDAB-27DB-D0F1-6E095278FB76}"/>
              </a:ext>
            </a:extLst>
          </p:cNvPr>
          <p:cNvSpPr txBox="1"/>
          <p:nvPr/>
        </p:nvSpPr>
        <p:spPr>
          <a:xfrm>
            <a:off x="4458469" y="6148978"/>
            <a:ext cx="78548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Tahoma" pitchFamily="34" charset="0"/>
              </a:rPr>
              <a:t>Y</a:t>
            </a:r>
            <a:endParaRPr lang="ko-KR" altLang="en-US" sz="1000" dirty="0">
              <a:solidFill>
                <a:prstClr val="black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65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C0618-24C9-BE2F-9EF1-1654E5E86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FDFBD2A-4E92-FBD4-44E5-505A71CA862B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8AA9FFC2-4243-B770-81F0-6BA727F50502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[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계산서담당자 변경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]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세금계산서 발행 단계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2B2CA7F4-DCF1-CF9C-8AF3-DD86F7CC3918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08F7B92D-B7AF-D298-3015-9BE271118A1F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E13BB4A9-3D7D-043D-BA03-FCD2999F4C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7" name="Group 70">
            <a:extLst>
              <a:ext uri="{FF2B5EF4-FFF2-40B4-BE49-F238E27FC236}">
                <a16:creationId xmlns:a16="http://schemas.microsoft.com/office/drawing/2014/main" id="{2C0190A2-CCA9-0AAF-582F-C36A558F90F7}"/>
              </a:ext>
            </a:extLst>
          </p:cNvPr>
          <p:cNvGraphicFramePr>
            <a:graphicFrameLocks noGrp="1"/>
          </p:cNvGraphicFramePr>
          <p:nvPr/>
        </p:nvGraphicFramePr>
        <p:xfrm>
          <a:off x="877355" y="1881940"/>
          <a:ext cx="7340316" cy="5110501"/>
        </p:xfrm>
        <a:graphic>
          <a:graphicData uri="http://schemas.openxmlformats.org/drawingml/2006/table">
            <a:tbl>
              <a:tblPr/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556">
                  <a:extLst>
                    <a:ext uri="{9D8B030D-6E8A-4147-A177-3AD203B41FA5}">
                      <a16:colId xmlns:a16="http://schemas.microsoft.com/office/drawing/2014/main" val="1347891797"/>
                    </a:ext>
                  </a:extLst>
                </a:gridCol>
                <a:gridCol w="2026772">
                  <a:extLst>
                    <a:ext uri="{9D8B030D-6E8A-4147-A177-3AD203B41FA5}">
                      <a16:colId xmlns:a16="http://schemas.microsoft.com/office/drawing/2014/main" val="271962015"/>
                    </a:ext>
                  </a:extLst>
                </a:gridCol>
              </a:tblGrid>
              <a:tr h="39198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lang="ko-KR" altLang="en-US" sz="160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</a:t>
                      </a:r>
                      <a:endParaRPr lang="en-US" altLang="ko-KR" sz="160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CS</a:t>
                      </a: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영업</a:t>
                      </a:r>
                      <a:endParaRPr lang="en-US" altLang="ko-KR" sz="160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02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접수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50" charset="-127"/>
                        <a:ea typeface="Pretendard Medium" panose="02000603000000020004" pitchFamily="50" charset="-127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50" charset="-127"/>
                        <a:ea typeface="Pretendard Medium" panose="02000603000000020004" pitchFamily="50" charset="-127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50" charset="-127"/>
                        <a:ea typeface="Pretendard Medium" panose="02000603000000020004" pitchFamily="50" charset="-127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7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수행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F/B</a:t>
                      </a:r>
                      <a:endParaRPr lang="ko-KR" altLang="en-US" sz="160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53683"/>
                  </a:ext>
                </a:extLst>
              </a:tr>
            </a:tbl>
          </a:graphicData>
        </a:graphic>
      </p:graphicFrame>
      <p:grpSp>
        <p:nvGrpSpPr>
          <p:cNvPr id="12" name="그룹 11">
            <a:extLst>
              <a:ext uri="{FF2B5EF4-FFF2-40B4-BE49-F238E27FC236}">
                <a16:creationId xmlns:a16="http://schemas.microsoft.com/office/drawing/2014/main" id="{9D29DB4A-0CC9-5A47-197F-AE221C9E684B}"/>
              </a:ext>
            </a:extLst>
          </p:cNvPr>
          <p:cNvGrpSpPr/>
          <p:nvPr/>
        </p:nvGrpSpPr>
        <p:grpSpPr>
          <a:xfrm>
            <a:off x="2386033" y="2359295"/>
            <a:ext cx="5281591" cy="4511697"/>
            <a:chOff x="2290784" y="2378346"/>
            <a:chExt cx="5092814" cy="2544128"/>
          </a:xfrm>
        </p:grpSpPr>
        <p:sp>
          <p:nvSpPr>
            <p:cNvPr id="26" name="Rectangle 41">
              <a:extLst>
                <a:ext uri="{FF2B5EF4-FFF2-40B4-BE49-F238E27FC236}">
                  <a16:creationId xmlns:a16="http://schemas.microsoft.com/office/drawing/2014/main" id="{3EAD81E2-50E2-6E2A-3615-EBDD794F6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0611" y="2378346"/>
              <a:ext cx="972796" cy="259450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요청 접수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35" name="AutoShape 42">
              <a:extLst>
                <a:ext uri="{FF2B5EF4-FFF2-40B4-BE49-F238E27FC236}">
                  <a16:creationId xmlns:a16="http://schemas.microsoft.com/office/drawing/2014/main" id="{50CAB8EB-F0CF-FF29-AECA-DE6E69A4F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398" y="3119529"/>
              <a:ext cx="1492479" cy="405335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회원등록 여부</a:t>
              </a:r>
              <a:endParaRPr kumimoji="1" lang="en-US" altLang="ko-KR" sz="900" kern="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40" name="Rectangle 41">
              <a:extLst>
                <a:ext uri="{FF2B5EF4-FFF2-40B4-BE49-F238E27FC236}">
                  <a16:creationId xmlns:a16="http://schemas.microsoft.com/office/drawing/2014/main" id="{39A97602-652F-4AC3-F5DC-E5B0D68E0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0802" y="3757974"/>
              <a:ext cx="972796" cy="405335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신규회원등록</a:t>
              </a:r>
              <a:b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표준</a:t>
              </a:r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Process</a:t>
              </a:r>
            </a:p>
          </p:txBody>
        </p:sp>
        <p:cxnSp>
          <p:nvCxnSpPr>
            <p:cNvPr id="42" name="직선 화살표 연결선 40">
              <a:extLst>
                <a:ext uri="{FF2B5EF4-FFF2-40B4-BE49-F238E27FC236}">
                  <a16:creationId xmlns:a16="http://schemas.microsoft.com/office/drawing/2014/main" id="{ED98B208-A5B4-D78F-D06B-C0A8776753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33989" y="2555875"/>
              <a:ext cx="1156622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8" name="Rectangle 41">
              <a:extLst>
                <a:ext uri="{FF2B5EF4-FFF2-40B4-BE49-F238E27FC236}">
                  <a16:creationId xmlns:a16="http://schemas.microsoft.com/office/drawing/2014/main" id="{357EC22D-1693-BBB1-B10C-C5501F673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784" y="2382235"/>
              <a:ext cx="972796" cy="259450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계산서 담당자</a:t>
              </a:r>
              <a:b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변경 요청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cxnSp>
          <p:nvCxnSpPr>
            <p:cNvPr id="43" name="직선 화살표 연결선 40">
              <a:extLst>
                <a:ext uri="{FF2B5EF4-FFF2-40B4-BE49-F238E27FC236}">
                  <a16:creationId xmlns:a16="http://schemas.microsoft.com/office/drawing/2014/main" id="{08676651-D928-3F82-22A6-898A86954C2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157531" y="2552123"/>
              <a:ext cx="1272284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28" name="Rectangle 41">
              <a:extLst>
                <a:ext uri="{FF2B5EF4-FFF2-40B4-BE49-F238E27FC236}">
                  <a16:creationId xmlns:a16="http://schemas.microsoft.com/office/drawing/2014/main" id="{1B0FB946-2A18-85E6-C809-9A2436150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0802" y="2378346"/>
              <a:ext cx="972796" cy="259450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계산서 담당자</a:t>
              </a:r>
              <a:b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변경요청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cxnSp>
          <p:nvCxnSpPr>
            <p:cNvPr id="54" name="직선 화살표 연결선 40">
              <a:extLst>
                <a:ext uri="{FF2B5EF4-FFF2-40B4-BE49-F238E27FC236}">
                  <a16:creationId xmlns:a16="http://schemas.microsoft.com/office/drawing/2014/main" id="{626F86B7-710E-76BE-5FCC-93CEB37894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90637" y="2641685"/>
              <a:ext cx="1" cy="438746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55" name="직선 화살표 연결선 40">
              <a:extLst>
                <a:ext uri="{FF2B5EF4-FFF2-40B4-BE49-F238E27FC236}">
                  <a16:creationId xmlns:a16="http://schemas.microsoft.com/office/drawing/2014/main" id="{F95BD365-A30E-BC63-912C-7370705DE023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4553537" y="3642738"/>
              <a:ext cx="274200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56" name="직선 화살표 연결선 40">
              <a:extLst>
                <a:ext uri="{FF2B5EF4-FFF2-40B4-BE49-F238E27FC236}">
                  <a16:creationId xmlns:a16="http://schemas.microsoft.com/office/drawing/2014/main" id="{FB616EBF-0F30-8CF2-FBD1-A54E2491092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90638" y="4178875"/>
              <a:ext cx="0" cy="517493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66" name="직선 화살표 연결선 40">
              <a:extLst>
                <a:ext uri="{FF2B5EF4-FFF2-40B4-BE49-F238E27FC236}">
                  <a16:creationId xmlns:a16="http://schemas.microsoft.com/office/drawing/2014/main" id="{46DD3700-8886-6E46-C3D9-CF692E4751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54180" y="3955184"/>
              <a:ext cx="1156622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7E5AEEB-4DD7-9C34-CE8F-689476C2A2EC}"/>
                </a:ext>
              </a:extLst>
            </p:cNvPr>
            <p:cNvSpPr txBox="1"/>
            <p:nvPr/>
          </p:nvSpPr>
          <p:spPr>
            <a:xfrm>
              <a:off x="5506198" y="3747060"/>
              <a:ext cx="89044" cy="16208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altLang="ko-KR" sz="1000" dirty="0">
                  <a:solidFill>
                    <a:prstClr val="black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Tahoma" pitchFamily="34" charset="0"/>
                </a:rPr>
                <a:t>N</a:t>
              </a:r>
              <a:endParaRPr lang="ko-KR" altLang="en-US" sz="1000" dirty="0"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Tahoma" pitchFamily="34" charset="0"/>
              </a:endParaRPr>
            </a:p>
          </p:txBody>
        </p:sp>
        <p:sp>
          <p:nvSpPr>
            <p:cNvPr id="9" name="Rectangle 41">
              <a:extLst>
                <a:ext uri="{FF2B5EF4-FFF2-40B4-BE49-F238E27FC236}">
                  <a16:creationId xmlns:a16="http://schemas.microsoft.com/office/drawing/2014/main" id="{71B4D9FF-1321-8CB0-48DF-5B3EF2DDB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241" y="3781473"/>
              <a:ext cx="1294792" cy="405335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회원정보수정</a:t>
              </a:r>
              <a:b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(</a:t>
              </a: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세금계산서 권한 부여</a:t>
              </a:r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)</a:t>
              </a:r>
            </a:p>
          </p:txBody>
        </p:sp>
        <p:sp>
          <p:nvSpPr>
            <p:cNvPr id="10" name="Rectangle 41">
              <a:extLst>
                <a:ext uri="{FF2B5EF4-FFF2-40B4-BE49-F238E27FC236}">
                  <a16:creationId xmlns:a16="http://schemas.microsoft.com/office/drawing/2014/main" id="{59B5131E-6EFE-6683-A7BE-607B26F61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241" y="4719808"/>
              <a:ext cx="1294792" cy="202666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세금계산서 전송 </a:t>
              </a:r>
              <a:b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거래처 관리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182E13-EC90-9E74-2CBD-C6D32A55D129}"/>
                </a:ext>
              </a:extLst>
            </p:cNvPr>
            <p:cNvSpPr txBox="1"/>
            <p:nvPr/>
          </p:nvSpPr>
          <p:spPr>
            <a:xfrm>
              <a:off x="4416538" y="3583284"/>
              <a:ext cx="7854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altLang="ko-KR" sz="1000" dirty="0">
                  <a:solidFill>
                    <a:prstClr val="black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Tahoma" pitchFamily="34" charset="0"/>
                </a:rPr>
                <a:t>Y</a:t>
              </a:r>
              <a:endParaRPr lang="ko-KR" altLang="en-US" sz="1000" dirty="0"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7073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E81919-6D71-5D94-8325-DE7C6D4A46BE}"/>
              </a:ext>
            </a:extLst>
          </p:cNvPr>
          <p:cNvSpPr/>
          <p:nvPr/>
        </p:nvSpPr>
        <p:spPr>
          <a:xfrm>
            <a:off x="-1" y="-1"/>
            <a:ext cx="13439775" cy="7559873"/>
          </a:xfrm>
          <a:prstGeom prst="rect">
            <a:avLst/>
          </a:prstGeom>
          <a:gradFill flip="none" rotWithShape="1">
            <a:gsLst>
              <a:gs pos="19000">
                <a:srgbClr val="EE3042">
                  <a:alpha val="68000"/>
                </a:srgbClr>
              </a:gs>
              <a:gs pos="100000">
                <a:srgbClr val="A5003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8C2E232A-7274-09FF-21F3-62471B44B2F9}"/>
              </a:ext>
            </a:extLst>
          </p:cNvPr>
          <p:cNvCxnSpPr>
            <a:cxnSpLocks/>
          </p:cNvCxnSpPr>
          <p:nvPr/>
        </p:nvCxnSpPr>
        <p:spPr>
          <a:xfrm>
            <a:off x="0" y="4116267"/>
            <a:ext cx="13439775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4275003-5508-8ECB-31D2-9229736A0775}"/>
              </a:ext>
            </a:extLst>
          </p:cNvPr>
          <p:cNvGrpSpPr/>
          <p:nvPr/>
        </p:nvGrpSpPr>
        <p:grpSpPr>
          <a:xfrm>
            <a:off x="2491398" y="2669768"/>
            <a:ext cx="7970132" cy="2044561"/>
            <a:chOff x="2480917" y="2497976"/>
            <a:chExt cx="7230170" cy="185474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307F5A-9FA3-9E32-9D49-32FAE5797604}"/>
                </a:ext>
              </a:extLst>
            </p:cNvPr>
            <p:cNvSpPr txBox="1"/>
            <p:nvPr/>
          </p:nvSpPr>
          <p:spPr>
            <a:xfrm>
              <a:off x="2480917" y="2497976"/>
              <a:ext cx="7230170" cy="1689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chemeClr val="bg1"/>
                  </a:solidFill>
                  <a:latin typeface="에스코어 드림 9 Black" panose="020B0A03030302020204" pitchFamily="34" charset="-127"/>
                  <a:ea typeface="에스코어 드림 9 Black" panose="020B0A03030302020204" pitchFamily="34" charset="-127"/>
                </a:rPr>
                <a:t>Thank You</a:t>
              </a:r>
              <a:endParaRPr lang="en-ID" sz="115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6EDDF5-91DF-7D89-0C2A-38093B6B9A56}"/>
                </a:ext>
              </a:extLst>
            </p:cNvPr>
            <p:cNvSpPr txBox="1"/>
            <p:nvPr/>
          </p:nvSpPr>
          <p:spPr>
            <a:xfrm>
              <a:off x="2797824" y="4059554"/>
              <a:ext cx="6788136" cy="2931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50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Expert, SERVEONE</a:t>
              </a:r>
              <a:endParaRPr lang="en-US" sz="150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D16C9163-62FB-86C9-AD56-BFCD9AE4BDD5}"/>
              </a:ext>
            </a:extLst>
          </p:cNvPr>
          <p:cNvCxnSpPr>
            <a:cxnSpLocks/>
          </p:cNvCxnSpPr>
          <p:nvPr/>
        </p:nvCxnSpPr>
        <p:spPr>
          <a:xfrm>
            <a:off x="3307756" y="0"/>
            <a:ext cx="1" cy="7377489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그래픽 8">
            <a:extLst>
              <a:ext uri="{FF2B5EF4-FFF2-40B4-BE49-F238E27FC236}">
                <a16:creationId xmlns:a16="http://schemas.microsoft.com/office/drawing/2014/main" id="{6B6466CE-B155-46E3-BE8E-18349C158B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5095" y="2362969"/>
            <a:ext cx="1922739" cy="28798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8026875-E52E-4448-9144-808769287348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9ACA05E-C9EC-4D81-B329-F46A88F2C75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AFA85F-A6C8-4FD1-B5A9-5D313C4D953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B7F67BF-68BF-4BA6-B30C-6C1EB127747A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241A68D-9D8F-46DD-916F-AA350324BCB1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D6E43FC-2EC1-42E3-8738-B293908212EB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25" name="Straight Connector 7">
            <a:extLst>
              <a:ext uri="{FF2B5EF4-FFF2-40B4-BE49-F238E27FC236}">
                <a16:creationId xmlns:a16="http://schemas.microsoft.com/office/drawing/2014/main" id="{52C96174-37EF-0107-C024-684F65696E22}"/>
              </a:ext>
            </a:extLst>
          </p:cNvPr>
          <p:cNvCxnSpPr>
            <a:cxnSpLocks/>
          </p:cNvCxnSpPr>
          <p:nvPr/>
        </p:nvCxnSpPr>
        <p:spPr>
          <a:xfrm flipV="1">
            <a:off x="2608452" y="687267"/>
            <a:ext cx="0" cy="685800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34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75F5BF09-6A38-4A7A-A063-54F8A9C9BE96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77D06F6-7765-4EAE-A045-CB2261FE243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76A7A54-5AF7-4308-962A-9E59E1613DB8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A8D4C0E-BADC-4249-A7D7-972830FD5EE9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92F8C14-493D-43B6-9E3F-21CDD0BAD570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B51F9F3-EF83-4B60-A6BD-F896F0D71BE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32D3194-8E67-03B9-DF16-819BFD784128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4ABEA8FC-515F-276A-EF02-BCDA39C7D154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 err="1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매입정산이란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? 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A76B32A7-AF01-6BCD-6515-3870496BFC5D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5AA5E892-8795-D4A8-CF25-1423553966D3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366431FE-6869-5D8E-C094-B33BD3853E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2761A25-FC54-2EC0-3D6C-5F71846EED28}"/>
              </a:ext>
            </a:extLst>
          </p:cNvPr>
          <p:cNvSpPr/>
          <p:nvPr/>
        </p:nvSpPr>
        <p:spPr>
          <a:xfrm>
            <a:off x="814115" y="1753554"/>
            <a:ext cx="12486816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협력사로부터 공급받은 상품재고를 매입하여 채무로 확정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하는 것</a:t>
            </a:r>
            <a:endParaRPr lang="en-US" altLang="ko-KR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당월에 배송완료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직송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/ Hub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입고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무재고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/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 출고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센터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/VMI)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된 발주 건에 대해 </a:t>
            </a:r>
            <a:endParaRPr lang="en-US" altLang="ko-KR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협력사에 지급할 금액 확정 및 매입 세금계산서를 발행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하는 것</a:t>
            </a:r>
          </a:p>
        </p:txBody>
      </p:sp>
    </p:spTree>
    <p:extLst>
      <p:ext uri="{BB962C8B-B14F-4D97-AF65-F5344CB8AC3E}">
        <p14:creationId xmlns:p14="http://schemas.microsoft.com/office/powerpoint/2010/main" val="45711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FC054-AE7A-2991-7B39-6DC168494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ACDA1066-FF54-5A9E-551A-92CC27923349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6F2EAB6-E064-E820-A26E-0F3C2E734B27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0CC9305-AF06-9284-9AB4-B14697EBFF08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0E51F85-EC4A-07F2-F65C-02472DAC5748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7E30A80-03C9-6F78-2C69-4340FBDB5AEB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21BDFC8-B95A-112E-5D87-20BA92CDA3A7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E5F881F-F362-B467-A549-B3790831C441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DFF6244-C0E8-C775-9097-629D27AB253B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배송형태別 매입정산 시점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496D50A0-1B7F-6509-2B83-88A5417EE84B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93C94D54-6369-E874-E310-CE06B9EB4578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B9A3AD85-02C5-91C9-E268-EBB41E574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E3C5CD2-8C74-F180-0C5C-7B9234C6CA21}"/>
              </a:ext>
            </a:extLst>
          </p:cNvPr>
          <p:cNvSpPr/>
          <p:nvPr/>
        </p:nvSpPr>
        <p:spPr>
          <a:xfrm>
            <a:off x="814115" y="1753554"/>
            <a:ext cx="12486816" cy="96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배송완료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매입 회계처리시까지 일정에 따라 진행</a:t>
            </a:r>
            <a:endParaRPr lang="en-US" altLang="ko-KR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배송완료 증빙 검토하여 부적격으로 확인 시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반려하여 협력사에 적격 증빙을 </a:t>
            </a: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재첨부</a:t>
            </a:r>
            <a:endParaRPr lang="en-US" altLang="ko-KR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D8A4CEC-6D6E-20D6-B189-41069B055A3D}"/>
              </a:ext>
            </a:extLst>
          </p:cNvPr>
          <p:cNvGrpSpPr/>
          <p:nvPr/>
        </p:nvGrpSpPr>
        <p:grpSpPr>
          <a:xfrm>
            <a:off x="1064092" y="2978613"/>
            <a:ext cx="9482681" cy="3440365"/>
            <a:chOff x="1406992" y="3528042"/>
            <a:chExt cx="7801663" cy="3440365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6698D515-6E59-ADC6-73F9-047E4C9F8738}"/>
                </a:ext>
              </a:extLst>
            </p:cNvPr>
            <p:cNvSpPr/>
            <p:nvPr/>
          </p:nvSpPr>
          <p:spPr>
            <a:xfrm>
              <a:off x="1406992" y="3528042"/>
              <a:ext cx="7801663" cy="376566"/>
            </a:xfrm>
            <a:prstGeom prst="roundRect">
              <a:avLst>
                <a:gd name="adj" fmla="val 12585"/>
              </a:avLst>
            </a:prstGeom>
            <a:solidFill>
              <a:srgbClr val="40404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63B2F78A-7CE2-7D83-A92C-5C7B1AC2641A}"/>
                </a:ext>
              </a:extLst>
            </p:cNvPr>
            <p:cNvSpPr/>
            <p:nvPr/>
          </p:nvSpPr>
          <p:spPr>
            <a:xfrm>
              <a:off x="1406992" y="4577531"/>
              <a:ext cx="695760" cy="4777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직송</a:t>
              </a: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5537E7B9-AE56-0970-9A1B-6FF587FBD10C}"/>
                </a:ext>
              </a:extLst>
            </p:cNvPr>
            <p:cNvSpPr/>
            <p:nvPr/>
          </p:nvSpPr>
          <p:spPr>
            <a:xfrm>
              <a:off x="1406992" y="5219673"/>
              <a:ext cx="695760" cy="4777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무재고</a:t>
              </a: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9A8652BE-F53A-6AD8-6896-FCAD184369C3}"/>
                </a:ext>
              </a:extLst>
            </p:cNvPr>
            <p:cNvSpPr/>
            <p:nvPr/>
          </p:nvSpPr>
          <p:spPr>
            <a:xfrm>
              <a:off x="1406992" y="5851737"/>
              <a:ext cx="695760" cy="4777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센터</a:t>
              </a: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5BDC56F3-9F5A-B7FD-9810-0FF7F0C91988}"/>
                </a:ext>
              </a:extLst>
            </p:cNvPr>
            <p:cNvSpPr/>
            <p:nvPr/>
          </p:nvSpPr>
          <p:spPr>
            <a:xfrm>
              <a:off x="1406992" y="6490691"/>
              <a:ext cx="695760" cy="4777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VMI</a:t>
              </a:r>
              <a:endParaRPr kumimoji="0" lang="ko-KR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BF073725-15A8-447D-AA1D-3F6FFC53EA4B}"/>
                </a:ext>
              </a:extLst>
            </p:cNvPr>
            <p:cNvCxnSpPr>
              <a:cxnSpLocks/>
              <a:stCxn id="7" idx="6"/>
              <a:endCxn id="55" idx="1"/>
            </p:cNvCxnSpPr>
            <p:nvPr/>
          </p:nvCxnSpPr>
          <p:spPr>
            <a:xfrm>
              <a:off x="2102752" y="4816389"/>
              <a:ext cx="4449766" cy="6188"/>
            </a:xfrm>
            <a:prstGeom prst="line">
              <a:avLst/>
            </a:prstGeom>
            <a:noFill/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4D71863B-A632-4E8B-0D98-6D96F28E7255}"/>
                </a:ext>
              </a:extLst>
            </p:cNvPr>
            <p:cNvCxnSpPr>
              <a:stCxn id="55" idx="3"/>
              <a:endCxn id="45" idx="1"/>
            </p:cNvCxnSpPr>
            <p:nvPr/>
          </p:nvCxnSpPr>
          <p:spPr>
            <a:xfrm flipV="1">
              <a:off x="7438880" y="4820280"/>
              <a:ext cx="813320" cy="2296"/>
            </a:xfrm>
            <a:prstGeom prst="line">
              <a:avLst/>
            </a:prstGeom>
            <a:noFill/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E19EECDC-760A-4E72-6B5A-BEC8005EAEBC}"/>
                </a:ext>
              </a:extLst>
            </p:cNvPr>
            <p:cNvSpPr/>
            <p:nvPr/>
          </p:nvSpPr>
          <p:spPr>
            <a:xfrm>
              <a:off x="8252200" y="5259982"/>
              <a:ext cx="886362" cy="409471"/>
            </a:xfrm>
            <a:prstGeom prst="rect">
              <a:avLst/>
            </a:prstGeom>
            <a:solidFill>
              <a:srgbClr val="90807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매출정산</a:t>
              </a:r>
              <a:endParaRPr kumimoji="0" lang="en-US" altLang="ko-KR" sz="1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C2860CAB-FED8-10A3-0565-9192D45C4C4B}"/>
                </a:ext>
              </a:extLst>
            </p:cNvPr>
            <p:cNvCxnSpPr>
              <a:stCxn id="42" idx="3"/>
              <a:endCxn id="22" idx="1"/>
            </p:cNvCxnSpPr>
            <p:nvPr/>
          </p:nvCxnSpPr>
          <p:spPr>
            <a:xfrm>
              <a:off x="4484339" y="5464718"/>
              <a:ext cx="3767861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73365FA4-A3BB-A72A-154D-3918A4EA3C34}"/>
                </a:ext>
              </a:extLst>
            </p:cNvPr>
            <p:cNvCxnSpPr>
              <a:cxnSpLocks/>
              <a:stCxn id="10" idx="6"/>
              <a:endCxn id="42" idx="1"/>
            </p:cNvCxnSpPr>
            <p:nvPr/>
          </p:nvCxnSpPr>
          <p:spPr>
            <a:xfrm>
              <a:off x="2102752" y="5458531"/>
              <a:ext cx="1495225" cy="6187"/>
            </a:xfrm>
            <a:prstGeom prst="straightConnector1">
              <a:avLst/>
            </a:prstGeom>
            <a:noFill/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FD23455A-A1D0-40CC-A91F-51B4CCE50680}"/>
                </a:ext>
              </a:extLst>
            </p:cNvPr>
            <p:cNvSpPr/>
            <p:nvPr/>
          </p:nvSpPr>
          <p:spPr>
            <a:xfrm>
              <a:off x="8252200" y="5889751"/>
              <a:ext cx="886362" cy="409471"/>
            </a:xfrm>
            <a:prstGeom prst="rect">
              <a:avLst/>
            </a:prstGeom>
            <a:solidFill>
              <a:srgbClr val="90807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매출정산</a:t>
              </a:r>
              <a:endParaRPr kumimoji="0" lang="en-US" altLang="ko-KR" sz="1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73845D79-12AF-1631-8A9C-670886F479C0}"/>
                </a:ext>
              </a:extLst>
            </p:cNvPr>
            <p:cNvCxnSpPr>
              <a:stCxn id="43" idx="3"/>
              <a:endCxn id="25" idx="1"/>
            </p:cNvCxnSpPr>
            <p:nvPr/>
          </p:nvCxnSpPr>
          <p:spPr>
            <a:xfrm>
              <a:off x="4484339" y="6094487"/>
              <a:ext cx="3767861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7" name="직선 화살표 연결선 26">
              <a:extLst>
                <a:ext uri="{FF2B5EF4-FFF2-40B4-BE49-F238E27FC236}">
                  <a16:creationId xmlns:a16="http://schemas.microsoft.com/office/drawing/2014/main" id="{66435634-3C29-4527-0DD7-FC4B3D19F65C}"/>
                </a:ext>
              </a:extLst>
            </p:cNvPr>
            <p:cNvCxnSpPr>
              <a:cxnSpLocks/>
              <a:stCxn id="12" idx="6"/>
              <a:endCxn id="43" idx="1"/>
            </p:cNvCxnSpPr>
            <p:nvPr/>
          </p:nvCxnSpPr>
          <p:spPr>
            <a:xfrm>
              <a:off x="2102752" y="6090595"/>
              <a:ext cx="1495225" cy="3892"/>
            </a:xfrm>
            <a:prstGeom prst="straightConnector1">
              <a:avLst/>
            </a:prstGeom>
            <a:noFill/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6FE0AEA4-5041-FF56-FE37-77A32B98A7F8}"/>
                </a:ext>
              </a:extLst>
            </p:cNvPr>
            <p:cNvSpPr/>
            <p:nvPr/>
          </p:nvSpPr>
          <p:spPr>
            <a:xfrm>
              <a:off x="8252200" y="6536485"/>
              <a:ext cx="886362" cy="409471"/>
            </a:xfrm>
            <a:prstGeom prst="rect">
              <a:avLst/>
            </a:prstGeom>
            <a:solidFill>
              <a:srgbClr val="90807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매출정산</a:t>
              </a:r>
              <a:endParaRPr kumimoji="0" lang="en-US" altLang="ko-KR" sz="1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FF566554-08C6-E34F-41FA-6D3BEC3CFCE7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 flipV="1">
              <a:off x="5959080" y="6741221"/>
              <a:ext cx="2293120" cy="2296"/>
            </a:xfrm>
            <a:prstGeom prst="line">
              <a:avLst/>
            </a:prstGeom>
            <a:noFill/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10377EB2-595E-6786-6169-685A500A901B}"/>
                </a:ext>
              </a:extLst>
            </p:cNvPr>
            <p:cNvCxnSpPr>
              <a:cxnSpLocks/>
              <a:stCxn id="13" idx="6"/>
              <a:endCxn id="44" idx="1"/>
            </p:cNvCxnSpPr>
            <p:nvPr/>
          </p:nvCxnSpPr>
          <p:spPr>
            <a:xfrm>
              <a:off x="2102752" y="6729549"/>
              <a:ext cx="2927243" cy="6984"/>
            </a:xfrm>
            <a:prstGeom prst="straightConnector1">
              <a:avLst/>
            </a:prstGeom>
            <a:noFill/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09B6FE-2848-CD8C-2D3B-8A3F7265D21F}"/>
                </a:ext>
              </a:extLst>
            </p:cNvPr>
            <p:cNvSpPr txBox="1"/>
            <p:nvPr/>
          </p:nvSpPr>
          <p:spPr>
            <a:xfrm>
              <a:off x="2408333" y="4005576"/>
              <a:ext cx="5170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발주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E217EF-209C-FC64-E96A-B8E716699E6E}"/>
                </a:ext>
              </a:extLst>
            </p:cNvPr>
            <p:cNvSpPr txBox="1"/>
            <p:nvPr/>
          </p:nvSpPr>
          <p:spPr>
            <a:xfrm>
              <a:off x="3833359" y="4005576"/>
              <a:ext cx="5170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AC124EA-4AC3-7FCF-8650-8B5D7CB5453A}"/>
                </a:ext>
              </a:extLst>
            </p:cNvPr>
            <p:cNvSpPr txBox="1"/>
            <p:nvPr/>
          </p:nvSpPr>
          <p:spPr>
            <a:xfrm>
              <a:off x="5210566" y="4005576"/>
              <a:ext cx="5170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출고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D2E331B-890F-248A-7644-3AE2B2E11EEB}"/>
                </a:ext>
              </a:extLst>
            </p:cNvPr>
            <p:cNvSpPr txBox="1"/>
            <p:nvPr/>
          </p:nvSpPr>
          <p:spPr>
            <a:xfrm>
              <a:off x="6566296" y="4005576"/>
              <a:ext cx="88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배송완료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F3A495F-B89D-18EB-4F13-FC26C67C4B09}"/>
                </a:ext>
              </a:extLst>
            </p:cNvPr>
            <p:cNvSpPr txBox="1"/>
            <p:nvPr/>
          </p:nvSpPr>
          <p:spPr>
            <a:xfrm>
              <a:off x="8241293" y="4005576"/>
              <a:ext cx="88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판매</a:t>
              </a:r>
              <a:r>
                <a:rPr kumimoji="0" lang="en-US" altLang="ko-KR" sz="1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0" lang="ko-KR" alt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정산</a:t>
              </a:r>
              <a:r>
                <a:rPr kumimoji="0" lang="en-US" altLang="ko-KR" sz="1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kumimoji="0" lang="ko-KR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ACBFE1A-5128-315A-14BE-F659004838EF}"/>
                </a:ext>
              </a:extLst>
            </p:cNvPr>
            <p:cNvSpPr txBox="1"/>
            <p:nvPr/>
          </p:nvSpPr>
          <p:spPr>
            <a:xfrm>
              <a:off x="4925856" y="3577764"/>
              <a:ext cx="1160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r>
                <a:rPr kumimoji="0" lang="en-US" altLang="ko-KR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/Hub</a:t>
              </a:r>
              <a:endParaRPr kumimoji="0" lang="ko-KR" altLang="en-US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D2E586-5491-9559-8F06-31C0F892270E}"/>
                </a:ext>
              </a:extLst>
            </p:cNvPr>
            <p:cNvSpPr txBox="1"/>
            <p:nvPr/>
          </p:nvSpPr>
          <p:spPr>
            <a:xfrm>
              <a:off x="7349651" y="3577764"/>
              <a:ext cx="673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124AD29-C6E2-4702-F5D9-C51D5B734B71}"/>
                </a:ext>
              </a:extLst>
            </p:cNvPr>
            <p:cNvSpPr txBox="1"/>
            <p:nvPr/>
          </p:nvSpPr>
          <p:spPr>
            <a:xfrm>
              <a:off x="2820012" y="3577764"/>
              <a:ext cx="1160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</a:p>
          </p:txBody>
        </p: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7DE33935-196D-9B37-B0F4-DA3D6F793A17}"/>
                </a:ext>
              </a:extLst>
            </p:cNvPr>
            <p:cNvCxnSpPr/>
            <p:nvPr/>
          </p:nvCxnSpPr>
          <p:spPr bwMode="auto">
            <a:xfrm>
              <a:off x="4041159" y="4560015"/>
              <a:ext cx="13790" cy="23908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none" w="med" len="med"/>
            </a:ln>
          </p:spPr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3B445BB1-25EA-3A1B-4ECA-58ACF6F749BB}"/>
                </a:ext>
              </a:extLst>
            </p:cNvPr>
            <p:cNvCxnSpPr/>
            <p:nvPr/>
          </p:nvCxnSpPr>
          <p:spPr bwMode="auto">
            <a:xfrm>
              <a:off x="2675794" y="4560015"/>
              <a:ext cx="13790" cy="23908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none" w="med" len="med"/>
            </a:ln>
          </p:spPr>
        </p:cxn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0C9A3AA7-CA9E-7312-03F1-231D18C4338C}"/>
                </a:ext>
              </a:extLst>
            </p:cNvPr>
            <p:cNvCxnSpPr/>
            <p:nvPr/>
          </p:nvCxnSpPr>
          <p:spPr bwMode="auto">
            <a:xfrm>
              <a:off x="5450899" y="4560015"/>
              <a:ext cx="13790" cy="23908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none" w="med" len="med"/>
            </a:ln>
          </p:spPr>
        </p:cxn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38C29A6C-7DD0-CEAD-33D5-DFDDA690ECF5}"/>
                </a:ext>
              </a:extLst>
            </p:cNvPr>
            <p:cNvSpPr/>
            <p:nvPr/>
          </p:nvSpPr>
          <p:spPr>
            <a:xfrm>
              <a:off x="3597977" y="5259982"/>
              <a:ext cx="886362" cy="409471"/>
            </a:xfrm>
            <a:prstGeom prst="rect">
              <a:avLst/>
            </a:prstGeom>
            <a:solidFill>
              <a:srgbClr val="FDEAEC"/>
            </a:solidFill>
            <a:ln w="12700" cap="flat" cmpd="sng" algn="ctr">
              <a:solidFill>
                <a:srgbClr val="EE304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EE3042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매입정산</a:t>
              </a:r>
              <a:endParaRPr kumimoji="0" lang="en-US" altLang="ko-KR" sz="1200" i="0" u="none" strike="noStrike" kern="0" cap="none" spc="0" normalizeH="0" baseline="0" noProof="0" dirty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75ECE72A-2EE5-ACF1-06B5-B24E9E94C127}"/>
                </a:ext>
              </a:extLst>
            </p:cNvPr>
            <p:cNvSpPr/>
            <p:nvPr/>
          </p:nvSpPr>
          <p:spPr>
            <a:xfrm>
              <a:off x="3597977" y="5889751"/>
              <a:ext cx="886362" cy="409471"/>
            </a:xfrm>
            <a:prstGeom prst="rect">
              <a:avLst/>
            </a:prstGeom>
            <a:solidFill>
              <a:srgbClr val="FDEAEC"/>
            </a:solidFill>
            <a:ln w="12700" cap="flat" cmpd="sng" algn="ctr">
              <a:solidFill>
                <a:srgbClr val="EE304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latinLnBrk="1"/>
              <a:r>
                <a:rPr lang="ko-KR" altLang="en-US" sz="1200" kern="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매입정산</a:t>
              </a:r>
              <a:endParaRPr lang="en-US" altLang="ko-KR" sz="1200" kern="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A7D8CF15-AE98-848E-A655-B4E72E890ED0}"/>
                </a:ext>
              </a:extLst>
            </p:cNvPr>
            <p:cNvSpPr/>
            <p:nvPr/>
          </p:nvSpPr>
          <p:spPr>
            <a:xfrm>
              <a:off x="5029995" y="6531797"/>
              <a:ext cx="886362" cy="409471"/>
            </a:xfrm>
            <a:prstGeom prst="rect">
              <a:avLst/>
            </a:prstGeom>
            <a:solidFill>
              <a:srgbClr val="FDEAEC"/>
            </a:solidFill>
            <a:ln w="12700" cap="flat" cmpd="sng" algn="ctr">
              <a:solidFill>
                <a:srgbClr val="EE304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latinLnBrk="1"/>
              <a:r>
                <a:rPr lang="ko-KR" altLang="en-US" sz="1200" kern="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매입정산</a:t>
              </a:r>
              <a:endParaRPr lang="en-US" altLang="ko-KR" sz="1200" kern="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00BAD128-C555-54A1-F87D-12857942B552}"/>
                </a:ext>
              </a:extLst>
            </p:cNvPr>
            <p:cNvSpPr/>
            <p:nvPr/>
          </p:nvSpPr>
          <p:spPr>
            <a:xfrm>
              <a:off x="8252200" y="4615544"/>
              <a:ext cx="886362" cy="409471"/>
            </a:xfrm>
            <a:prstGeom prst="rect">
              <a:avLst/>
            </a:prstGeom>
            <a:solidFill>
              <a:srgbClr val="90807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매출정산</a:t>
              </a:r>
              <a:endParaRPr kumimoji="0" lang="en-US" altLang="ko-KR" sz="1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D85CED59-22DD-CCA2-6BCE-701FCE433319}"/>
                </a:ext>
              </a:extLst>
            </p:cNvPr>
            <p:cNvCxnSpPr>
              <a:stCxn id="44" idx="3"/>
              <a:endCxn id="28" idx="1"/>
            </p:cNvCxnSpPr>
            <p:nvPr/>
          </p:nvCxnSpPr>
          <p:spPr bwMode="auto">
            <a:xfrm>
              <a:off x="5916357" y="6736533"/>
              <a:ext cx="2335843" cy="4688"/>
            </a:xfrm>
            <a:prstGeom prst="line">
              <a:avLst/>
            </a:prstGeom>
            <a:noFill/>
            <a:ln w="38100">
              <a:solidFill>
                <a:srgbClr val="A50034"/>
              </a:solidFill>
              <a:round/>
              <a:headEnd/>
              <a:tailEnd type="triangle"/>
            </a:ln>
          </p:spPr>
        </p:cxn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6974F892-9A39-C8BD-A6BD-60E89278CBC9}"/>
                </a:ext>
              </a:extLst>
            </p:cNvPr>
            <p:cNvCxnSpPr>
              <a:stCxn id="43" idx="3"/>
              <a:endCxn id="25" idx="1"/>
            </p:cNvCxnSpPr>
            <p:nvPr/>
          </p:nvCxnSpPr>
          <p:spPr bwMode="auto">
            <a:xfrm>
              <a:off x="4484339" y="6094487"/>
              <a:ext cx="3767861" cy="0"/>
            </a:xfrm>
            <a:prstGeom prst="line">
              <a:avLst/>
            </a:prstGeom>
            <a:noFill/>
            <a:ln w="38100">
              <a:solidFill>
                <a:srgbClr val="A50034"/>
              </a:solidFill>
              <a:round/>
              <a:headEnd/>
              <a:tailEnd type="triangle"/>
            </a:ln>
          </p:spPr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08F6A720-C518-1E64-F4D1-BD56E909CDA8}"/>
                </a:ext>
              </a:extLst>
            </p:cNvPr>
            <p:cNvCxnSpPr>
              <a:stCxn id="42" idx="3"/>
              <a:endCxn id="22" idx="1"/>
            </p:cNvCxnSpPr>
            <p:nvPr/>
          </p:nvCxnSpPr>
          <p:spPr bwMode="auto">
            <a:xfrm>
              <a:off x="4484339" y="5464718"/>
              <a:ext cx="3767861" cy="0"/>
            </a:xfrm>
            <a:prstGeom prst="line">
              <a:avLst/>
            </a:prstGeom>
            <a:noFill/>
            <a:ln w="38100">
              <a:solidFill>
                <a:srgbClr val="A50034"/>
              </a:solidFill>
              <a:round/>
              <a:headEnd/>
              <a:tailEnd type="triangle"/>
            </a:ln>
          </p:spPr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73A775EA-6E6B-F3D4-EBC5-B5B4FE4EDE35}"/>
                </a:ext>
              </a:extLst>
            </p:cNvPr>
            <p:cNvCxnSpPr>
              <a:stCxn id="55" idx="3"/>
              <a:endCxn id="45" idx="1"/>
            </p:cNvCxnSpPr>
            <p:nvPr/>
          </p:nvCxnSpPr>
          <p:spPr bwMode="auto">
            <a:xfrm flipV="1">
              <a:off x="7438880" y="4820280"/>
              <a:ext cx="813320" cy="229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/>
            </a:ln>
          </p:spPr>
        </p:cxnSp>
        <p:pic>
          <p:nvPicPr>
            <p:cNvPr id="50" name="Picture 50" descr="C:\Users\JEONGEUM\Desktop\icooooon\48.png">
              <a:extLst>
                <a:ext uri="{FF2B5EF4-FFF2-40B4-BE49-F238E27FC236}">
                  <a16:creationId xmlns:a16="http://schemas.microsoft.com/office/drawing/2014/main" id="{6AB306E2-7FB3-B9CA-F0B8-472D4721FE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6138" y="4436876"/>
              <a:ext cx="485775" cy="366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0" descr="C:\Users\JEONGEUM\Desktop\icooooon\48.png">
              <a:extLst>
                <a:ext uri="{FF2B5EF4-FFF2-40B4-BE49-F238E27FC236}">
                  <a16:creationId xmlns:a16="http://schemas.microsoft.com/office/drawing/2014/main" id="{5DFB5B35-62E7-915D-4C68-3552C6E7E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080" y="5088056"/>
              <a:ext cx="485775" cy="366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0" descr="C:\Users\JEONGEUM\Desktop\icooooon\48.png">
              <a:extLst>
                <a:ext uri="{FF2B5EF4-FFF2-40B4-BE49-F238E27FC236}">
                  <a16:creationId xmlns:a16="http://schemas.microsoft.com/office/drawing/2014/main" id="{22A3976F-3F7E-9837-BE64-1673155F0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275" y="5711083"/>
              <a:ext cx="485775" cy="366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0" descr="C:\Users\JEONGEUM\Desktop\icooooon\48.png">
              <a:extLst>
                <a:ext uri="{FF2B5EF4-FFF2-40B4-BE49-F238E27FC236}">
                  <a16:creationId xmlns:a16="http://schemas.microsoft.com/office/drawing/2014/main" id="{F688D598-1796-0569-A79C-A2CD27C39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6650" y="6339886"/>
              <a:ext cx="485775" cy="366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309AB441-6A53-D688-0336-98DDBA636FD6}"/>
                </a:ext>
              </a:extLst>
            </p:cNvPr>
            <p:cNvGrpSpPr/>
            <p:nvPr/>
          </p:nvGrpSpPr>
          <p:grpSpPr>
            <a:xfrm>
              <a:off x="6995699" y="4560015"/>
              <a:ext cx="0" cy="2383297"/>
              <a:chOff x="6995699" y="4560015"/>
              <a:chExt cx="0" cy="2383297"/>
            </a:xfrm>
          </p:grpSpPr>
          <p:cxnSp>
            <p:nvCxnSpPr>
              <p:cNvPr id="56" name="직선 연결선 55">
                <a:extLst>
                  <a:ext uri="{FF2B5EF4-FFF2-40B4-BE49-F238E27FC236}">
                    <a16:creationId xmlns:a16="http://schemas.microsoft.com/office/drawing/2014/main" id="{6EB291F3-8B53-6469-1118-C14730CC4D8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995699" y="4560015"/>
                <a:ext cx="0" cy="1728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 type="none" w="med" len="med"/>
              </a:ln>
            </p:spPr>
          </p:cxnSp>
          <p:cxnSp>
            <p:nvCxnSpPr>
              <p:cNvPr id="57" name="직선 연결선 56">
                <a:extLst>
                  <a:ext uri="{FF2B5EF4-FFF2-40B4-BE49-F238E27FC236}">
                    <a16:creationId xmlns:a16="http://schemas.microsoft.com/office/drawing/2014/main" id="{D19F8137-4D61-7D34-F84E-E6681BB9564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995699" y="6673418"/>
                <a:ext cx="0" cy="2698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 type="none" w="med" len="med"/>
              </a:ln>
            </p:spPr>
          </p:cxn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D3A4F397-B659-62D1-9EBF-2C2FDF8840BD}"/>
                </a:ext>
              </a:extLst>
            </p:cNvPr>
            <p:cNvSpPr/>
            <p:nvPr/>
          </p:nvSpPr>
          <p:spPr>
            <a:xfrm>
              <a:off x="6552518" y="4617841"/>
              <a:ext cx="886362" cy="409471"/>
            </a:xfrm>
            <a:prstGeom prst="rect">
              <a:avLst/>
            </a:prstGeom>
            <a:solidFill>
              <a:srgbClr val="FDEAEC"/>
            </a:solidFill>
            <a:ln w="12700" cap="flat" cmpd="sng" algn="ctr">
              <a:solidFill>
                <a:srgbClr val="EE304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latinLnBrk="1"/>
              <a:r>
                <a:rPr lang="ko-KR" altLang="en-US" sz="1200" kern="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매입정산</a:t>
              </a:r>
              <a:endParaRPr lang="en-US" altLang="ko-KR" sz="1200" kern="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50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E1526-8589-D380-4939-7E91841C2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9EE6E2C-44CD-46C9-675B-63344D8A4D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A616D2AA-448B-4428-D555-4497A6A6759C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D099A1E-A010-7A5E-F490-F93983C86C2E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41CE9A2E-AA66-938B-A68A-0980B7B73D1E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3446286"/>
              <a:chOff x="1714299" y="2827000"/>
              <a:chExt cx="3792992" cy="264021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3283D66-29AD-028C-D7E2-DCA27977E97A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02.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7BC9690-F6DD-1DF5-DF6A-8B445BF6B2BE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12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매입정산</a:t>
                </a:r>
                <a:b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</a:br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Process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56EAADFF-C6D9-88D9-5BF4-C6CD3B07B74A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D9694734-C5D7-607A-B18F-E659BDB38A82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7B47C28-FF02-0430-701B-EC8CD19DDB8F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346BA49-F07C-E82A-68B2-FEF40D571F47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C80E55A-B547-FE6A-C902-89933CD6CF16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FE9F77A-1CAB-CB49-8C71-EAEB21E6B31F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0A2AA43-A144-0C5B-7131-39373BFDF8B0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70FEAF4-76EF-8454-9390-3B5A98854538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E49546A3-78BA-49C9-5E3E-4CC26464CD60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24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38C6A861-4501-6591-5FC2-80C60C1195A9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1CFFB6BD-0899-C2D6-404E-13BEAAD2776E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매입정산 기본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Process 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B8EE4B16-C22B-025D-599C-CE5B5287C9AA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238CF017-51A6-50B6-B510-E1A94D9392CD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0422B855-8677-BE36-923A-3BCD54322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8933C511-5ED8-FB3D-2FD3-D5F45570C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110349"/>
              </p:ext>
            </p:extLst>
          </p:nvPr>
        </p:nvGraphicFramePr>
        <p:xfrm>
          <a:off x="883758" y="1900681"/>
          <a:ext cx="10868360" cy="50478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5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3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8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담당주체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Process</a:t>
                      </a:r>
                      <a:r>
                        <a:rPr lang="en-US" altLang="ko-KR" sz="1400" b="0" baseline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Map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10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물류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(Hub)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10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구매팀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5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시스템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58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사업관리팀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" name="그룹 8">
            <a:extLst>
              <a:ext uri="{FF2B5EF4-FFF2-40B4-BE49-F238E27FC236}">
                <a16:creationId xmlns:a16="http://schemas.microsoft.com/office/drawing/2014/main" id="{21220E2C-33BB-0569-C769-690EBF27D72C}"/>
              </a:ext>
            </a:extLst>
          </p:cNvPr>
          <p:cNvGrpSpPr/>
          <p:nvPr/>
        </p:nvGrpSpPr>
        <p:grpSpPr>
          <a:xfrm>
            <a:off x="2567059" y="2305027"/>
            <a:ext cx="8634341" cy="4308842"/>
            <a:chOff x="2494323" y="2071436"/>
            <a:chExt cx="7015224" cy="4707111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CD0ECFAE-C66F-C887-73C0-3A462FDAA0E6}"/>
                </a:ext>
              </a:extLst>
            </p:cNvPr>
            <p:cNvGrpSpPr/>
            <p:nvPr/>
          </p:nvGrpSpPr>
          <p:grpSpPr>
            <a:xfrm>
              <a:off x="2494323" y="2071436"/>
              <a:ext cx="7015224" cy="4707111"/>
              <a:chOff x="2114240" y="1681771"/>
              <a:chExt cx="7015224" cy="4707111"/>
            </a:xfrm>
          </p:grpSpPr>
          <p:sp>
            <p:nvSpPr>
              <p:cNvPr id="12" name="Rectangle 185">
                <a:extLst>
                  <a:ext uri="{FF2B5EF4-FFF2-40B4-BE49-F238E27FC236}">
                    <a16:creationId xmlns:a16="http://schemas.microsoft.com/office/drawing/2014/main" id="{CEA08204-93E2-7F54-107A-5D0E1D8F9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382" y="3272059"/>
                <a:ext cx="864577" cy="4034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A50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ko-KR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(VMI)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ko-KR" altLang="en-US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고객사 출고</a:t>
                </a:r>
                <a:endParaRPr lang="en-US" altLang="ko-KR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3" name="Rectangle 185">
                <a:extLst>
                  <a:ext uri="{FF2B5EF4-FFF2-40B4-BE49-F238E27FC236}">
                    <a16:creationId xmlns:a16="http://schemas.microsoft.com/office/drawing/2014/main" id="{5C35EAD8-F804-CAFC-EFF3-A84BEFFDA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3028" y="1904109"/>
                <a:ext cx="864577" cy="4034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A50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 latinLnBrk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(</a:t>
                </a:r>
                <a:r>
                  <a:rPr lang="ko-KR" altLang="en-US" sz="1050" kern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직송</a:t>
                </a:r>
                <a:r>
                  <a:rPr lang="en-US" altLang="ko-KR" sz="1050" kern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)</a:t>
                </a:r>
              </a:p>
              <a:p>
                <a:pPr algn="ctr" rtl="0" fontAlgn="base" latinLnBrk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050" kern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배송완료</a:t>
                </a:r>
                <a:endParaRPr lang="en-US" altLang="ko-KR" sz="1050" kern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4" name="Rectangle 185">
                <a:extLst>
                  <a:ext uri="{FF2B5EF4-FFF2-40B4-BE49-F238E27FC236}">
                    <a16:creationId xmlns:a16="http://schemas.microsoft.com/office/drawing/2014/main" id="{62606010-A4C7-A311-158A-159FD96F2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4385" y="2642666"/>
                <a:ext cx="864577" cy="4034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A50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ko-KR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(</a:t>
                </a:r>
                <a:r>
                  <a:rPr lang="ko-KR" altLang="en-US" sz="1050" dirty="0" err="1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무재고</a:t>
                </a:r>
                <a:r>
                  <a:rPr lang="en-US" altLang="ko-KR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/</a:t>
                </a:r>
                <a:r>
                  <a:rPr lang="ko-KR" altLang="en-US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센터</a:t>
                </a:r>
                <a:r>
                  <a:rPr lang="en-US" altLang="ko-KR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)</a:t>
                </a:r>
                <a:br>
                  <a:rPr lang="en-US" altLang="ko-KR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</a:br>
                <a:r>
                  <a:rPr lang="en-US" altLang="ko-KR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Hub </a:t>
                </a:r>
                <a:r>
                  <a:rPr lang="ko-KR" altLang="en-US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입고</a:t>
                </a:r>
                <a:endParaRPr lang="en-US" altLang="ko-KR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5" name="Rectangle 185">
                <a:extLst>
                  <a:ext uri="{FF2B5EF4-FFF2-40B4-BE49-F238E27FC236}">
                    <a16:creationId xmlns:a16="http://schemas.microsoft.com/office/drawing/2014/main" id="{25236175-8AB5-FF86-57FD-A89B2310B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4240" y="1904109"/>
                <a:ext cx="864577" cy="4034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A50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발주접수</a:t>
                </a:r>
                <a:endParaRPr lang="en-US" altLang="ko-KR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ko-KR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/</a:t>
                </a:r>
                <a:r>
                  <a:rPr lang="ko-KR" altLang="en-US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출고확정</a:t>
                </a:r>
                <a:endParaRPr lang="en-US" altLang="ko-KR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6" name="순서도: 자기 디스크 15">
                <a:extLst>
                  <a:ext uri="{FF2B5EF4-FFF2-40B4-BE49-F238E27FC236}">
                    <a16:creationId xmlns:a16="http://schemas.microsoft.com/office/drawing/2014/main" id="{E4A132D3-826F-9D35-98AF-2E167D6166FE}"/>
                  </a:ext>
                </a:extLst>
              </p:cNvPr>
              <p:cNvSpPr/>
              <p:nvPr/>
            </p:nvSpPr>
            <p:spPr>
              <a:xfrm>
                <a:off x="4603979" y="3238311"/>
                <a:ext cx="1010626" cy="476336"/>
              </a:xfrm>
              <a:prstGeom prst="flowChartMagneticDisk">
                <a:avLst/>
              </a:prstGeom>
              <a:solidFill>
                <a:srgbClr val="FDEAEC"/>
              </a:solidFill>
              <a:ln w="127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050" dirty="0">
                    <a:solidFill>
                      <a:srgbClr val="40404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매입정산대상</a:t>
                </a:r>
                <a:endParaRPr lang="en-US" altLang="ko-KR" sz="105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cxnSp>
            <p:nvCxnSpPr>
              <p:cNvPr id="17" name="AutoShape 191">
                <a:extLst>
                  <a:ext uri="{FF2B5EF4-FFF2-40B4-BE49-F238E27FC236}">
                    <a16:creationId xmlns:a16="http://schemas.microsoft.com/office/drawing/2014/main" id="{1E1536B7-2CAE-8996-DE03-205271F21F8A}"/>
                  </a:ext>
                </a:extLst>
              </p:cNvPr>
              <p:cNvCxnSpPr>
                <a:cxnSpLocks noChangeShapeType="1"/>
                <a:stCxn id="15" idx="2"/>
                <a:endCxn id="14" idx="1"/>
              </p:cNvCxnSpPr>
              <p:nvPr/>
            </p:nvCxnSpPr>
            <p:spPr bwMode="auto">
              <a:xfrm rot="16200000" flipH="1">
                <a:off x="2692032" y="2162018"/>
                <a:ext cx="536851" cy="827856"/>
              </a:xfrm>
              <a:prstGeom prst="bentConnector2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" name="AutoShape 191">
                <a:extLst>
                  <a:ext uri="{FF2B5EF4-FFF2-40B4-BE49-F238E27FC236}">
                    <a16:creationId xmlns:a16="http://schemas.microsoft.com/office/drawing/2014/main" id="{013B3F70-DBE7-A653-C8DC-A73C99EC8B15}"/>
                  </a:ext>
                </a:extLst>
              </p:cNvPr>
              <p:cNvCxnSpPr>
                <a:cxnSpLocks noChangeShapeType="1"/>
                <a:stCxn id="15" idx="3"/>
                <a:endCxn id="13" idx="1"/>
              </p:cNvCxnSpPr>
              <p:nvPr/>
            </p:nvCxnSpPr>
            <p:spPr bwMode="auto">
              <a:xfrm>
                <a:off x="2978817" y="2105815"/>
                <a:ext cx="404211" cy="1588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" name="AutoShape 191">
                <a:extLst>
                  <a:ext uri="{FF2B5EF4-FFF2-40B4-BE49-F238E27FC236}">
                    <a16:creationId xmlns:a16="http://schemas.microsoft.com/office/drawing/2014/main" id="{46727E54-2563-6B90-9682-F910BA4D50F5}"/>
                  </a:ext>
                </a:extLst>
              </p:cNvPr>
              <p:cNvCxnSpPr>
                <a:cxnSpLocks noChangeShapeType="1"/>
                <a:stCxn id="13" idx="3"/>
                <a:endCxn id="16" idx="1"/>
              </p:cNvCxnSpPr>
              <p:nvPr/>
            </p:nvCxnSpPr>
            <p:spPr bwMode="auto">
              <a:xfrm>
                <a:off x="4247605" y="2105815"/>
                <a:ext cx="861687" cy="1132496"/>
              </a:xfrm>
              <a:prstGeom prst="bentConnector2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" name="AutoShape 191">
                <a:extLst>
                  <a:ext uri="{FF2B5EF4-FFF2-40B4-BE49-F238E27FC236}">
                    <a16:creationId xmlns:a16="http://schemas.microsoft.com/office/drawing/2014/main" id="{CA88FCC2-CEC9-C5AC-9EBD-7A25259608EB}"/>
                  </a:ext>
                </a:extLst>
              </p:cNvPr>
              <p:cNvCxnSpPr>
                <a:cxnSpLocks noChangeShapeType="1"/>
                <a:stCxn id="14" idx="3"/>
                <a:endCxn id="16" idx="1"/>
              </p:cNvCxnSpPr>
              <p:nvPr/>
            </p:nvCxnSpPr>
            <p:spPr bwMode="auto">
              <a:xfrm>
                <a:off x="4238962" y="2844372"/>
                <a:ext cx="870330" cy="393939"/>
              </a:xfrm>
              <a:prstGeom prst="bentConnector2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1" name="Rectangle 185">
                <a:extLst>
                  <a:ext uri="{FF2B5EF4-FFF2-40B4-BE49-F238E27FC236}">
                    <a16:creationId xmlns:a16="http://schemas.microsoft.com/office/drawing/2014/main" id="{D5491D06-620C-6B75-6E65-D1039F8D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4240" y="3272059"/>
                <a:ext cx="864577" cy="4034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A50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ko-KR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(VMI)</a:t>
                </a:r>
                <a:br>
                  <a:rPr lang="en-US" altLang="ko-KR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</a:br>
                <a:r>
                  <a:rPr lang="ko-KR" altLang="en-US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고객주문 접수</a:t>
                </a:r>
                <a:endParaRPr lang="en-US" altLang="ko-KR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2" name="Rectangle 185">
                <a:extLst>
                  <a:ext uri="{FF2B5EF4-FFF2-40B4-BE49-F238E27FC236}">
                    <a16:creationId xmlns:a16="http://schemas.microsoft.com/office/drawing/2014/main" id="{DA08ACA0-21A1-2183-3BEF-21041461F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4887" y="5892388"/>
                <a:ext cx="864577" cy="4034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A50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매입계산서</a:t>
                </a:r>
                <a:endParaRPr lang="en-US" altLang="ko-KR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ko-KR" altLang="en-US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역발행</a:t>
                </a:r>
                <a:endParaRPr lang="en-US" altLang="ko-KR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cxnSp>
            <p:nvCxnSpPr>
              <p:cNvPr id="23" name="AutoShape 191">
                <a:extLst>
                  <a:ext uri="{FF2B5EF4-FFF2-40B4-BE49-F238E27FC236}">
                    <a16:creationId xmlns:a16="http://schemas.microsoft.com/office/drawing/2014/main" id="{7EFB4F28-F9B3-572C-7A95-8072348B2BC7}"/>
                  </a:ext>
                </a:extLst>
              </p:cNvPr>
              <p:cNvCxnSpPr>
                <a:cxnSpLocks noChangeShapeType="1"/>
                <a:stCxn id="43" idx="3"/>
                <a:endCxn id="40" idx="1"/>
              </p:cNvCxnSpPr>
              <p:nvPr/>
            </p:nvCxnSpPr>
            <p:spPr bwMode="auto">
              <a:xfrm>
                <a:off x="7078941" y="6096073"/>
                <a:ext cx="250804" cy="28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4" name="Rectangle 185">
                <a:extLst>
                  <a:ext uri="{FF2B5EF4-FFF2-40B4-BE49-F238E27FC236}">
                    <a16:creationId xmlns:a16="http://schemas.microsoft.com/office/drawing/2014/main" id="{93AA70E4-8DD5-9089-D6BB-A95E0E15C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4887" y="1911697"/>
                <a:ext cx="864577" cy="4034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A50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매입계산서</a:t>
                </a:r>
                <a:endParaRPr lang="en-US" altLang="ko-KR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ko-KR" altLang="en-US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승인</a:t>
                </a:r>
                <a:endParaRPr lang="en-US" altLang="ko-KR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0A6753C0-41EB-3EDB-C0DF-A6EF756E0394}"/>
                  </a:ext>
                </a:extLst>
              </p:cNvPr>
              <p:cNvSpPr/>
              <p:nvPr/>
            </p:nvSpPr>
            <p:spPr>
              <a:xfrm>
                <a:off x="2661460" y="3135450"/>
                <a:ext cx="327017" cy="134533"/>
              </a:xfrm>
              <a:prstGeom prst="rect">
                <a:avLst/>
              </a:prstGeom>
              <a:solidFill>
                <a:srgbClr val="A5003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altLang="ko-KR" sz="8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S-ERP</a:t>
                </a:r>
                <a:endParaRPr lang="ko-KR" altLang="en-US" sz="8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AF59FAA7-BF2D-0849-6274-DEABB5D284F0}"/>
                  </a:ext>
                </a:extLst>
              </p:cNvPr>
              <p:cNvSpPr/>
              <p:nvPr/>
            </p:nvSpPr>
            <p:spPr>
              <a:xfrm>
                <a:off x="3925409" y="2519500"/>
                <a:ext cx="327017" cy="134533"/>
              </a:xfrm>
              <a:prstGeom prst="rect">
                <a:avLst/>
              </a:prstGeom>
              <a:solidFill>
                <a:srgbClr val="A5003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altLang="ko-KR" sz="8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S-ERP</a:t>
                </a:r>
                <a:endParaRPr lang="ko-KR" altLang="en-US" sz="8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A70CEB8C-D23A-A652-09B3-1FA6A7BAF972}"/>
                  </a:ext>
                </a:extLst>
              </p:cNvPr>
              <p:cNvSpPr/>
              <p:nvPr/>
            </p:nvSpPr>
            <p:spPr>
              <a:xfrm>
                <a:off x="3944459" y="3148150"/>
                <a:ext cx="327017" cy="134533"/>
              </a:xfrm>
              <a:prstGeom prst="rect">
                <a:avLst/>
              </a:prstGeom>
              <a:solidFill>
                <a:srgbClr val="A5003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altLang="ko-KR" sz="8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S-ERP</a:t>
                </a:r>
                <a:endParaRPr lang="ko-KR" altLang="en-US" sz="8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86DBBC60-6DE7-3F0F-A3DA-E8C28E3023A2}"/>
                  </a:ext>
                </a:extLst>
              </p:cNvPr>
              <p:cNvSpPr/>
              <p:nvPr/>
            </p:nvSpPr>
            <p:spPr>
              <a:xfrm>
                <a:off x="6752141" y="5045349"/>
                <a:ext cx="327017" cy="134533"/>
              </a:xfrm>
              <a:prstGeom prst="rect">
                <a:avLst/>
              </a:prstGeom>
              <a:solidFill>
                <a:srgbClr val="A5003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altLang="ko-KR" sz="8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S-ERP</a:t>
                </a:r>
                <a:endParaRPr lang="ko-KR" altLang="en-US" sz="8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6F35DB68-416C-1BBB-9824-3F68EA58BA84}"/>
                  </a:ext>
                </a:extLst>
              </p:cNvPr>
              <p:cNvSpPr/>
              <p:nvPr/>
            </p:nvSpPr>
            <p:spPr>
              <a:xfrm>
                <a:off x="6752141" y="5759862"/>
                <a:ext cx="327017" cy="134533"/>
              </a:xfrm>
              <a:prstGeom prst="rect">
                <a:avLst/>
              </a:prstGeom>
              <a:solidFill>
                <a:srgbClr val="A5003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altLang="ko-KR" sz="8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S-ERP</a:t>
                </a:r>
                <a:endParaRPr lang="ko-KR" altLang="en-US" sz="8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6E9C0727-A4C6-B2D5-9773-A14B553DED1D}"/>
                  </a:ext>
                </a:extLst>
              </p:cNvPr>
              <p:cNvSpPr/>
              <p:nvPr/>
            </p:nvSpPr>
            <p:spPr>
              <a:xfrm>
                <a:off x="2515031" y="1767639"/>
                <a:ext cx="474417" cy="144058"/>
              </a:xfrm>
              <a:prstGeom prst="rect">
                <a:avLst/>
              </a:prstGeom>
              <a:solidFill>
                <a:srgbClr val="A5003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ko-KR" altLang="en-US" sz="8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협력사</a:t>
                </a:r>
                <a:r>
                  <a:rPr lang="en-US" altLang="ko-KR" sz="8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Front</a:t>
                </a:r>
                <a:endParaRPr lang="ko-KR" altLang="en-US" sz="8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cxnSp>
            <p:nvCxnSpPr>
              <p:cNvPr id="31" name="직선 화살표 연결선 30">
                <a:extLst>
                  <a:ext uri="{FF2B5EF4-FFF2-40B4-BE49-F238E27FC236}">
                    <a16:creationId xmlns:a16="http://schemas.microsoft.com/office/drawing/2014/main" id="{1050DB0D-2260-9173-40B3-808AF6440BA1}"/>
                  </a:ext>
                </a:extLst>
              </p:cNvPr>
              <p:cNvCxnSpPr>
                <a:stCxn id="12" idx="3"/>
                <a:endCxn id="16" idx="2"/>
              </p:cNvCxnSpPr>
              <p:nvPr/>
            </p:nvCxnSpPr>
            <p:spPr bwMode="auto">
              <a:xfrm>
                <a:off x="4254959" y="3473765"/>
                <a:ext cx="349020" cy="2714"/>
              </a:xfrm>
              <a:prstGeom prst="straightConnector1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/>
              </a:ln>
            </p:spPr>
          </p:cxnSp>
          <p:cxnSp>
            <p:nvCxnSpPr>
              <p:cNvPr id="32" name="직선 화살표 연결선 31">
                <a:extLst>
                  <a:ext uri="{FF2B5EF4-FFF2-40B4-BE49-F238E27FC236}">
                    <a16:creationId xmlns:a16="http://schemas.microsoft.com/office/drawing/2014/main" id="{E22CCCFF-C70C-823B-EA9E-EC328E886213}"/>
                  </a:ext>
                </a:extLst>
              </p:cNvPr>
              <p:cNvCxnSpPr>
                <a:stCxn id="21" idx="3"/>
                <a:endCxn id="12" idx="1"/>
              </p:cNvCxnSpPr>
              <p:nvPr/>
            </p:nvCxnSpPr>
            <p:spPr bwMode="auto">
              <a:xfrm>
                <a:off x="2978817" y="3473765"/>
                <a:ext cx="411565" cy="0"/>
              </a:xfrm>
              <a:prstGeom prst="straightConnector1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/>
              </a:ln>
            </p:spPr>
          </p:cxnSp>
          <p:sp>
            <p:nvSpPr>
              <p:cNvPr id="33" name="Rectangle 83">
                <a:extLst>
                  <a:ext uri="{FF2B5EF4-FFF2-40B4-BE49-F238E27FC236}">
                    <a16:creationId xmlns:a16="http://schemas.microsoft.com/office/drawing/2014/main" id="{7ADDA924-4E3B-3717-64E4-AAC7D7369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8054" y="3956067"/>
                <a:ext cx="1102475" cy="468521"/>
              </a:xfrm>
              <a:prstGeom prst="flowChartDecision">
                <a:avLst/>
              </a:prstGeom>
              <a:solidFill>
                <a:srgbClr val="A50034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latinLnBrk="1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50" kern="12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수동정산</a:t>
                </a:r>
                <a:endParaRPr kumimoji="1" lang="en-US" altLang="ko-KR" sz="1050" kern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algn="ctr" rtl="0" eaLnBrk="0" fontAlgn="base" latinLnBrk="1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50" kern="12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처리</a:t>
                </a:r>
                <a:r>
                  <a:rPr kumimoji="1" lang="ko-KR" altLang="en-US" sz="105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</a:t>
                </a:r>
                <a:r>
                  <a:rPr kumimoji="1" lang="en-US" altLang="ko-KR" sz="105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?</a:t>
                </a:r>
                <a:endParaRPr kumimoji="1" lang="en-US" altLang="ko-KR" sz="1050" kern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cxnSp>
            <p:nvCxnSpPr>
              <p:cNvPr id="34" name="직선 화살표 연결선 33">
                <a:extLst>
                  <a:ext uri="{FF2B5EF4-FFF2-40B4-BE49-F238E27FC236}">
                    <a16:creationId xmlns:a16="http://schemas.microsoft.com/office/drawing/2014/main" id="{F76350E8-63B4-5040-262D-3988F012B284}"/>
                  </a:ext>
                </a:extLst>
              </p:cNvPr>
              <p:cNvCxnSpPr>
                <a:stCxn id="16" idx="3"/>
                <a:endCxn id="33" idx="0"/>
              </p:cNvCxnSpPr>
              <p:nvPr/>
            </p:nvCxnSpPr>
            <p:spPr bwMode="auto">
              <a:xfrm>
                <a:off x="5109292" y="3714647"/>
                <a:ext cx="0" cy="24142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/>
              </a:ln>
            </p:spPr>
          </p:cxnSp>
          <p:cxnSp>
            <p:nvCxnSpPr>
              <p:cNvPr id="35" name="꺾인 연결선 96">
                <a:extLst>
                  <a:ext uri="{FF2B5EF4-FFF2-40B4-BE49-F238E27FC236}">
                    <a16:creationId xmlns:a16="http://schemas.microsoft.com/office/drawing/2014/main" id="{27848163-DF90-4589-2B1F-BF19314DFD77}"/>
                  </a:ext>
                </a:extLst>
              </p:cNvPr>
              <p:cNvCxnSpPr>
                <a:stCxn id="33" idx="3"/>
                <a:endCxn id="45" idx="0"/>
              </p:cNvCxnSpPr>
              <p:nvPr/>
            </p:nvCxnSpPr>
            <p:spPr bwMode="auto">
              <a:xfrm>
                <a:off x="5660529" y="4190328"/>
                <a:ext cx="986124" cy="991007"/>
              </a:xfrm>
              <a:prstGeom prst="bentConnector2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/>
              </a:ln>
            </p:spPr>
          </p:cxnSp>
          <p:cxnSp>
            <p:nvCxnSpPr>
              <p:cNvPr id="36" name="직선 화살표 연결선 35">
                <a:extLst>
                  <a:ext uri="{FF2B5EF4-FFF2-40B4-BE49-F238E27FC236}">
                    <a16:creationId xmlns:a16="http://schemas.microsoft.com/office/drawing/2014/main" id="{938563FE-3881-EB80-2777-9865ABE0D0E9}"/>
                  </a:ext>
                </a:extLst>
              </p:cNvPr>
              <p:cNvCxnSpPr>
                <a:stCxn id="22" idx="0"/>
                <a:endCxn id="24" idx="2"/>
              </p:cNvCxnSpPr>
              <p:nvPr/>
            </p:nvCxnSpPr>
            <p:spPr bwMode="auto">
              <a:xfrm flipV="1">
                <a:off x="8697176" y="2315109"/>
                <a:ext cx="0" cy="3577279"/>
              </a:xfrm>
              <a:prstGeom prst="straightConnector1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/>
              </a:ln>
            </p:spPr>
          </p:cxnSp>
          <p:cxnSp>
            <p:nvCxnSpPr>
              <p:cNvPr id="37" name="직선 화살표 연결선 36">
                <a:extLst>
                  <a:ext uri="{FF2B5EF4-FFF2-40B4-BE49-F238E27FC236}">
                    <a16:creationId xmlns:a16="http://schemas.microsoft.com/office/drawing/2014/main" id="{C3103E36-4794-A68C-1D43-778EA4A8ED3B}"/>
                  </a:ext>
                </a:extLst>
              </p:cNvPr>
              <p:cNvCxnSpPr>
                <a:stCxn id="33" idx="2"/>
                <a:endCxn id="51" idx="0"/>
              </p:cNvCxnSpPr>
              <p:nvPr/>
            </p:nvCxnSpPr>
            <p:spPr bwMode="auto">
              <a:xfrm flipH="1">
                <a:off x="5106416" y="4424588"/>
                <a:ext cx="2876" cy="21178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/>
              </a:ln>
            </p:spPr>
          </p:cxn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371C59CB-6BE3-E5FB-FBEA-A2AF222E1EA8}"/>
                  </a:ext>
                </a:extLst>
              </p:cNvPr>
              <p:cNvSpPr/>
              <p:nvPr/>
            </p:nvSpPr>
            <p:spPr>
              <a:xfrm>
                <a:off x="5822678" y="3956067"/>
                <a:ext cx="228182" cy="2773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050" dirty="0">
                    <a:solidFill>
                      <a:srgbClr val="00000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N</a:t>
                </a:r>
                <a:endParaRPr lang="ko-KR" altLang="en-US" sz="105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62CFD6FE-4487-5A91-1977-4697F98D9C08}"/>
                  </a:ext>
                </a:extLst>
              </p:cNvPr>
              <p:cNvSpPr/>
              <p:nvPr/>
            </p:nvSpPr>
            <p:spPr>
              <a:xfrm>
                <a:off x="4768206" y="4361511"/>
                <a:ext cx="221670" cy="2773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050" dirty="0">
                    <a:solidFill>
                      <a:srgbClr val="00000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Y</a:t>
                </a:r>
                <a:endParaRPr lang="ko-KR" altLang="en-US" sz="105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40" name="Rectangle 185">
                <a:extLst>
                  <a:ext uri="{FF2B5EF4-FFF2-40B4-BE49-F238E27FC236}">
                    <a16:creationId xmlns:a16="http://schemas.microsoft.com/office/drawing/2014/main" id="{50804026-5020-0B48-34C9-722D731C1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9745" y="5894395"/>
                <a:ext cx="719600" cy="4034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A50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매입마감</a:t>
                </a:r>
                <a:endParaRPr lang="en-US" altLang="ko-KR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ko-KR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(D+1)</a:t>
                </a:r>
              </a:p>
            </p:txBody>
          </p:sp>
          <p:cxnSp>
            <p:nvCxnSpPr>
              <p:cNvPr id="41" name="직선 화살표 연결선 40">
                <a:extLst>
                  <a:ext uri="{FF2B5EF4-FFF2-40B4-BE49-F238E27FC236}">
                    <a16:creationId xmlns:a16="http://schemas.microsoft.com/office/drawing/2014/main" id="{101B6AC4-B072-863E-F4DD-76EF123A473D}"/>
                  </a:ext>
                </a:extLst>
              </p:cNvPr>
              <p:cNvCxnSpPr>
                <a:stCxn id="40" idx="3"/>
                <a:endCxn id="22" idx="1"/>
              </p:cNvCxnSpPr>
              <p:nvPr/>
            </p:nvCxnSpPr>
            <p:spPr bwMode="auto">
              <a:xfrm flipV="1">
                <a:off x="8049345" y="6094094"/>
                <a:ext cx="215542" cy="2007"/>
              </a:xfrm>
              <a:prstGeom prst="straightConnector1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/>
              </a:ln>
            </p:spPr>
          </p:cxnSp>
          <p:sp>
            <p:nvSpPr>
              <p:cNvPr id="42" name="Text Box 216">
                <a:extLst>
                  <a:ext uri="{FF2B5EF4-FFF2-40B4-BE49-F238E27FC236}">
                    <a16:creationId xmlns:a16="http://schemas.microsoft.com/office/drawing/2014/main" id="{DDC1B1A4-0B6F-B42E-2200-44096337B6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5710" y="5169456"/>
                <a:ext cx="1167948" cy="48500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87313" indent="-87313" rtl="0" fontAlgn="base" latinLnBrk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r>
                  <a:rPr lang="en-US" altLang="ko-KR" sz="1000" dirty="0">
                    <a:solidFill>
                      <a:srgbClr val="40404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D+1 </a:t>
                </a:r>
                <a:r>
                  <a:rPr lang="ko-KR" altLang="en-US" sz="1000" dirty="0">
                    <a:solidFill>
                      <a:srgbClr val="40404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시스템</a:t>
                </a:r>
                <a:endParaRPr lang="en-US" altLang="ko-KR" sz="10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rtl="0" fontAlgn="base" latinLnBrk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000" dirty="0">
                    <a:solidFill>
                      <a:srgbClr val="40404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 자동</a:t>
                </a:r>
                <a:r>
                  <a:rPr lang="en-US" altLang="ko-KR" sz="1000" dirty="0">
                    <a:solidFill>
                      <a:srgbClr val="40404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(Batch)</a:t>
                </a:r>
                <a:r>
                  <a:rPr lang="ko-KR" altLang="en-US" sz="1000" dirty="0">
                    <a:solidFill>
                      <a:srgbClr val="40404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처리</a:t>
                </a:r>
                <a:endParaRPr lang="en-US" altLang="ko-KR" sz="10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43" name="Rectangle 185">
                <a:extLst>
                  <a:ext uri="{FF2B5EF4-FFF2-40B4-BE49-F238E27FC236}">
                    <a16:creationId xmlns:a16="http://schemas.microsoft.com/office/drawing/2014/main" id="{BEE46E1F-4474-1D2A-48A3-393D9BF6A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4364" y="5894367"/>
                <a:ext cx="864577" cy="4034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A50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자동수행</a:t>
                </a:r>
                <a:endParaRPr lang="en-US" altLang="ko-KR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ko-KR" altLang="en-US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결과확인</a:t>
                </a:r>
                <a:endParaRPr lang="en-US" altLang="ko-KR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pic>
            <p:nvPicPr>
              <p:cNvPr id="44" name="Picture 2" descr="C:\Users\앵창식\AppData\Local\Microsoft\Windows\Temporary Internet Files\Content.IE5\T2JLL2JQ\MC900197438[1].wmf">
                <a:extLst>
                  <a:ext uri="{FF2B5EF4-FFF2-40B4-BE49-F238E27FC236}">
                    <a16:creationId xmlns:a16="http://schemas.microsoft.com/office/drawing/2014/main" id="{28E6318E-3C9E-E442-FC8B-3B87D5AE75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889104" y="5152699"/>
                <a:ext cx="328314" cy="463147"/>
              </a:xfrm>
              <a:prstGeom prst="rect">
                <a:avLst/>
              </a:prstGeom>
              <a:solidFill>
                <a:srgbClr val="908070"/>
              </a:solidFill>
              <a:ln w="6350">
                <a:noFill/>
              </a:ln>
            </p:spPr>
          </p:pic>
          <p:sp>
            <p:nvSpPr>
              <p:cNvPr id="45" name="Rectangle 185">
                <a:extLst>
                  <a:ext uri="{FF2B5EF4-FFF2-40B4-BE49-F238E27FC236}">
                    <a16:creationId xmlns:a16="http://schemas.microsoft.com/office/drawing/2014/main" id="{089CC5A1-5C4F-529D-9A8F-DA0A200DA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4364" y="5181335"/>
                <a:ext cx="864577" cy="4034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A50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매입정산수행</a:t>
                </a:r>
                <a:endParaRPr lang="en-US" altLang="ko-KR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ko-KR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(</a:t>
                </a:r>
                <a:r>
                  <a:rPr lang="ko-KR" altLang="en-US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자동처리</a:t>
                </a:r>
                <a:r>
                  <a:rPr lang="en-US" altLang="ko-KR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)</a:t>
                </a:r>
              </a:p>
            </p:txBody>
          </p:sp>
          <p:cxnSp>
            <p:nvCxnSpPr>
              <p:cNvPr id="46" name="직선 화살표 연결선 45">
                <a:extLst>
                  <a:ext uri="{FF2B5EF4-FFF2-40B4-BE49-F238E27FC236}">
                    <a16:creationId xmlns:a16="http://schemas.microsoft.com/office/drawing/2014/main" id="{5E85CEB5-C9CA-3C30-AEA1-D941FCC63680}"/>
                  </a:ext>
                </a:extLst>
              </p:cNvPr>
              <p:cNvCxnSpPr>
                <a:stCxn id="45" idx="2"/>
                <a:endCxn id="43" idx="0"/>
              </p:cNvCxnSpPr>
              <p:nvPr/>
            </p:nvCxnSpPr>
            <p:spPr bwMode="auto">
              <a:xfrm>
                <a:off x="6646653" y="5584747"/>
                <a:ext cx="0" cy="309620"/>
              </a:xfrm>
              <a:prstGeom prst="straightConnector1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/>
              </a:ln>
            </p:spPr>
          </p:cxnSp>
          <p:cxnSp>
            <p:nvCxnSpPr>
              <p:cNvPr id="47" name="꺾인 연결선 109">
                <a:extLst>
                  <a:ext uri="{FF2B5EF4-FFF2-40B4-BE49-F238E27FC236}">
                    <a16:creationId xmlns:a16="http://schemas.microsoft.com/office/drawing/2014/main" id="{3A8DA1C9-C657-73F9-FC64-A4C8FBA09222}"/>
                  </a:ext>
                </a:extLst>
              </p:cNvPr>
              <p:cNvCxnSpPr>
                <a:endCxn id="40" idx="2"/>
              </p:cNvCxnSpPr>
              <p:nvPr/>
            </p:nvCxnSpPr>
            <p:spPr bwMode="auto">
              <a:xfrm rot="16200000" flipH="1">
                <a:off x="5696960" y="4305221"/>
                <a:ext cx="1402041" cy="2583129"/>
              </a:xfrm>
              <a:prstGeom prst="bentConnector3">
                <a:avLst>
                  <a:gd name="adj1" fmla="val 116305"/>
                </a:avLst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/>
              </a:ln>
            </p:spPr>
          </p:cxnSp>
          <p:sp>
            <p:nvSpPr>
              <p:cNvPr id="48" name="Text Box 216">
                <a:extLst>
                  <a:ext uri="{FF2B5EF4-FFF2-40B4-BE49-F238E27FC236}">
                    <a16:creationId xmlns:a16="http://schemas.microsoft.com/office/drawing/2014/main" id="{009169D0-39FA-C741-DB05-87ABD64465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3907" y="3872584"/>
                <a:ext cx="1891271" cy="686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87313" indent="-87313" rtl="0" fontAlgn="base" latinLnBrk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r>
                  <a:rPr lang="ko-KR" altLang="en-US" sz="1000" dirty="0">
                    <a:solidFill>
                      <a:srgbClr val="EE3042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당월 완료 발주에</a:t>
                </a:r>
                <a:endParaRPr lang="en-US" altLang="ko-KR" sz="10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fontAlgn="base" latinLnBrk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000" dirty="0">
                    <a:solidFill>
                      <a:srgbClr val="EE3042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  </a:t>
                </a:r>
                <a:r>
                  <a:rPr lang="ko-KR" altLang="en-US" sz="1000" dirty="0">
                    <a:solidFill>
                      <a:srgbClr val="EE3042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대하여 매입 정산 가능 </a:t>
                </a:r>
                <a:endParaRPr lang="en-US" altLang="ko-KR" sz="10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marL="87313" indent="-87313" rtl="0" fontAlgn="base" latinLnBrk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r>
                  <a:rPr lang="ko-KR" altLang="en-US" sz="1000" dirty="0">
                    <a:solidFill>
                      <a:srgbClr val="EE3042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실물 입고 원칙</a:t>
                </a:r>
                <a:endParaRPr lang="en-US" altLang="ko-KR" sz="10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2CD8AB84-D82C-8A0A-273A-CADD9CF5F68E}"/>
                  </a:ext>
                </a:extLst>
              </p:cNvPr>
              <p:cNvSpPr/>
              <p:nvPr/>
            </p:nvSpPr>
            <p:spPr>
              <a:xfrm>
                <a:off x="3180922" y="1681771"/>
                <a:ext cx="1248547" cy="2153586"/>
              </a:xfrm>
              <a:prstGeom prst="rect">
                <a:avLst/>
              </a:prstGeom>
              <a:noFill/>
              <a:ln w="31750">
                <a:solidFill>
                  <a:srgbClr val="A5003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>
                  <a:solidFill>
                    <a:prstClr val="white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50" name="Text Box 7">
                <a:extLst>
                  <a:ext uri="{FF2B5EF4-FFF2-40B4-BE49-F238E27FC236}">
                    <a16:creationId xmlns:a16="http://schemas.microsoft.com/office/drawing/2014/main" id="{D2709905-9A81-2215-EF5C-5E8B3490F20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776995" y="4595645"/>
                <a:ext cx="1297132" cy="487387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wrap="square" lIns="46800" tIns="46800" rIns="46800" bIns="46800">
                <a:spAutoFit/>
              </a:bodyPr>
              <a:lstStyle/>
              <a:p>
                <a:pPr marL="72000" indent="-92075" algn="l" eaLnBrk="0" latinLnBrk="0" hangingPunct="0">
                  <a:lnSpc>
                    <a:spcPct val="120000"/>
                  </a:lnSpc>
                  <a:spcBef>
                    <a:spcPts val="0"/>
                  </a:spcBef>
                  <a:buFontTx/>
                  <a:buChar char="•"/>
                </a:pPr>
                <a:r>
                  <a:rPr lang="ko-KR" altLang="en-US" sz="10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대금지급을 위한   </a:t>
                </a:r>
                <a:endParaRPr lang="en-US" altLang="ko-KR" sz="10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algn="l" eaLnBrk="0" latinLnBrk="0" hangingPunct="0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sz="10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   </a:t>
                </a:r>
                <a:r>
                  <a:rPr kumimoji="0" lang="ko-KR" altLang="en-US" sz="10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회계처리 시작</a:t>
                </a:r>
                <a:endParaRPr kumimoji="0" lang="en-US" altLang="ko-KR" sz="10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51" name="Rectangle 185">
                <a:extLst>
                  <a:ext uri="{FF2B5EF4-FFF2-40B4-BE49-F238E27FC236}">
                    <a16:creationId xmlns:a16="http://schemas.microsoft.com/office/drawing/2014/main" id="{DF2F46C7-3307-A908-1A93-95603D948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4127" y="4636368"/>
                <a:ext cx="864577" cy="4034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A50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매입정산수행</a:t>
                </a:r>
                <a:endParaRPr lang="en-US" altLang="ko-KR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ko-KR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(</a:t>
                </a:r>
                <a:r>
                  <a:rPr lang="ko-KR" altLang="en-US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직접수행</a:t>
                </a:r>
                <a:r>
                  <a:rPr lang="en-US" altLang="ko-KR" sz="105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)</a:t>
                </a:r>
              </a:p>
            </p:txBody>
          </p:sp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A2DCF573-ADAE-D18A-AA6D-8266BF724BDF}"/>
                  </a:ext>
                </a:extLst>
              </p:cNvPr>
              <p:cNvSpPr/>
              <p:nvPr/>
            </p:nvSpPr>
            <p:spPr>
              <a:xfrm>
                <a:off x="5209282" y="5903878"/>
                <a:ext cx="1065435" cy="485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2000" indent="-92075" eaLnBrk="0" latinLnBrk="0" hangingPunct="0">
                  <a:lnSpc>
                    <a:spcPct val="120000"/>
                  </a:lnSpc>
                  <a:buFontTx/>
                  <a:buChar char="•"/>
                </a:pPr>
                <a:r>
                  <a:rPr lang="ko-KR" altLang="en-US" sz="10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매입정산 오류</a:t>
                </a:r>
                <a:r>
                  <a:rPr lang="en-US" altLang="ko-KR" sz="10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,</a:t>
                </a:r>
              </a:p>
              <a:p>
                <a:pPr eaLnBrk="0" latinLnBrk="0" hangingPunct="0">
                  <a:lnSpc>
                    <a:spcPct val="120000"/>
                  </a:lnSpc>
                </a:pPr>
                <a:r>
                  <a:rPr lang="ko-KR" altLang="en-US" sz="10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   누락 확인</a:t>
                </a:r>
                <a:endParaRPr lang="en-US" altLang="ko-KR" sz="10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F4AC311-9C4B-85A7-5E49-B56E16805BCC}"/>
                </a:ext>
              </a:extLst>
            </p:cNvPr>
            <p:cNvSpPr/>
            <p:nvPr/>
          </p:nvSpPr>
          <p:spPr>
            <a:xfrm>
              <a:off x="4157078" y="2157820"/>
              <a:ext cx="474417" cy="144058"/>
            </a:xfrm>
            <a:prstGeom prst="rect">
              <a:avLst/>
            </a:prstGeom>
            <a:solidFill>
              <a:srgbClr val="A5003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>
                <a:lnSpc>
                  <a:spcPct val="70000"/>
                </a:lnSpc>
              </a:pPr>
              <a:r>
                <a:rPr lang="ko-KR" altLang="en-US" sz="80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r>
                <a:rPr lang="en-US" altLang="ko-KR" sz="8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Front</a:t>
              </a:r>
              <a:endParaRPr lang="ko-KR" altLang="en-US" sz="8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009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1E068-E4D7-7632-A158-138731C53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E0443283-F5EE-7CCA-D783-50CDDE09AFDB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113787B-7C2B-9A1A-5BCB-F2A80B51AB5F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결산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정산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)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일정 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F5DBABD1-1B85-F575-22AC-FAF8BECC19D2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F73A95F8-2DF8-5527-1B0C-25C510111D2F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1CD86DE4-E356-FFF0-0D38-314816E385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20A020E9-A447-67AB-4A1E-5E1E32C9532D}"/>
              </a:ext>
            </a:extLst>
          </p:cNvPr>
          <p:cNvGrpSpPr/>
          <p:nvPr/>
        </p:nvGrpSpPr>
        <p:grpSpPr>
          <a:xfrm>
            <a:off x="881449" y="2012635"/>
            <a:ext cx="11410995" cy="4429728"/>
            <a:chOff x="1421777" y="2074981"/>
            <a:chExt cx="7992888" cy="3692133"/>
          </a:xfrm>
        </p:grpSpPr>
        <p:sp>
          <p:nvSpPr>
            <p:cNvPr id="53" name="Rectangle 83">
              <a:extLst>
                <a:ext uri="{FF2B5EF4-FFF2-40B4-BE49-F238E27FC236}">
                  <a16:creationId xmlns:a16="http://schemas.microsoft.com/office/drawing/2014/main" id="{D09F6ED2-1B78-D27B-9A9D-579D85399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937" y="2880412"/>
              <a:ext cx="1450605" cy="521999"/>
            </a:xfrm>
            <a:prstGeom prst="rect">
              <a:avLst/>
            </a:prstGeom>
            <a:solidFill>
              <a:srgbClr val="FDEAEC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120000"/>
                </a:lnSpc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주문생성</a:t>
              </a:r>
              <a:endPara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4" name="Rectangle 83">
              <a:extLst>
                <a:ext uri="{FF2B5EF4-FFF2-40B4-BE49-F238E27FC236}">
                  <a16:creationId xmlns:a16="http://schemas.microsoft.com/office/drawing/2014/main" id="{D6898A54-C52D-0376-AB3C-8999B1CCC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937" y="3462667"/>
              <a:ext cx="1450605" cy="514826"/>
            </a:xfrm>
            <a:prstGeom prst="rect">
              <a:avLst/>
            </a:prstGeom>
            <a:solidFill>
              <a:srgbClr val="FDEAEC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120000"/>
                </a:lnSpc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배송완료 점검</a:t>
              </a:r>
              <a:endPara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5" name="Rectangle 83">
              <a:extLst>
                <a:ext uri="{FF2B5EF4-FFF2-40B4-BE49-F238E27FC236}">
                  <a16:creationId xmlns:a16="http://schemas.microsoft.com/office/drawing/2014/main" id="{A638A0E9-6F5A-6802-9F24-6AAA646B5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937" y="4615777"/>
              <a:ext cx="1450605" cy="514826"/>
            </a:xfrm>
            <a:prstGeom prst="rect">
              <a:avLst/>
            </a:prstGeom>
            <a:solidFill>
              <a:srgbClr val="FDEAEC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120000"/>
                </a:lnSpc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매입정산 마감</a:t>
              </a:r>
              <a:endPara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6" name="오각형 45">
              <a:extLst>
                <a:ext uri="{FF2B5EF4-FFF2-40B4-BE49-F238E27FC236}">
                  <a16:creationId xmlns:a16="http://schemas.microsoft.com/office/drawing/2014/main" id="{95862E4B-4A71-57DC-3E8C-B386044AF03C}"/>
                </a:ext>
              </a:extLst>
            </p:cNvPr>
            <p:cNvSpPr/>
            <p:nvPr/>
          </p:nvSpPr>
          <p:spPr>
            <a:xfrm>
              <a:off x="3828501" y="2322291"/>
              <a:ext cx="1206216" cy="383044"/>
            </a:xfrm>
            <a:prstGeom prst="homePlate">
              <a:avLst>
                <a:gd name="adj" fmla="val 33233"/>
              </a:avLst>
            </a:prstGeom>
            <a:solidFill>
              <a:srgbClr val="A50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D-Day</a:t>
              </a:r>
            </a:p>
          </p:txBody>
        </p:sp>
        <p:sp>
          <p:nvSpPr>
            <p:cNvPr id="57" name="오각형 46">
              <a:extLst>
                <a:ext uri="{FF2B5EF4-FFF2-40B4-BE49-F238E27FC236}">
                  <a16:creationId xmlns:a16="http://schemas.microsoft.com/office/drawing/2014/main" id="{3E11E549-6483-EC42-21B8-453262821D9B}"/>
                </a:ext>
              </a:extLst>
            </p:cNvPr>
            <p:cNvSpPr/>
            <p:nvPr/>
          </p:nvSpPr>
          <p:spPr>
            <a:xfrm>
              <a:off x="5105528" y="2322291"/>
              <a:ext cx="1290458" cy="383044"/>
            </a:xfrm>
            <a:prstGeom prst="homePlate">
              <a:avLst>
                <a:gd name="adj" fmla="val 16466"/>
              </a:avLst>
            </a:prstGeom>
            <a:solidFill>
              <a:srgbClr val="A50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D+1</a:t>
              </a:r>
            </a:p>
          </p:txBody>
        </p:sp>
        <p:sp>
          <p:nvSpPr>
            <p:cNvPr id="58" name="오각형 47">
              <a:extLst>
                <a:ext uri="{FF2B5EF4-FFF2-40B4-BE49-F238E27FC236}">
                  <a16:creationId xmlns:a16="http://schemas.microsoft.com/office/drawing/2014/main" id="{7536455F-945C-CD00-35AA-5366FE9F7D61}"/>
                </a:ext>
              </a:extLst>
            </p:cNvPr>
            <p:cNvSpPr/>
            <p:nvPr/>
          </p:nvSpPr>
          <p:spPr>
            <a:xfrm>
              <a:off x="6514930" y="2322291"/>
              <a:ext cx="1314367" cy="383044"/>
            </a:xfrm>
            <a:prstGeom prst="homePlate">
              <a:avLst>
                <a:gd name="adj" fmla="val 16466"/>
              </a:avLst>
            </a:prstGeom>
            <a:solidFill>
              <a:srgbClr val="A50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D+2</a:t>
              </a:r>
              <a:endPara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9" name="오각형 48">
              <a:extLst>
                <a:ext uri="{FF2B5EF4-FFF2-40B4-BE49-F238E27FC236}">
                  <a16:creationId xmlns:a16="http://schemas.microsoft.com/office/drawing/2014/main" id="{A9E5561D-3837-3030-39D6-CF21D1FB174C}"/>
                </a:ext>
              </a:extLst>
            </p:cNvPr>
            <p:cNvSpPr/>
            <p:nvPr/>
          </p:nvSpPr>
          <p:spPr>
            <a:xfrm>
              <a:off x="7920773" y="2322291"/>
              <a:ext cx="1343189" cy="383044"/>
            </a:xfrm>
            <a:prstGeom prst="homePlate">
              <a:avLst>
                <a:gd name="adj" fmla="val 22055"/>
              </a:avLst>
            </a:prstGeom>
            <a:solidFill>
              <a:srgbClr val="A50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D+3</a:t>
              </a:r>
              <a:endPara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0" name="오른쪽 화살표 49">
              <a:extLst>
                <a:ext uri="{FF2B5EF4-FFF2-40B4-BE49-F238E27FC236}">
                  <a16:creationId xmlns:a16="http://schemas.microsoft.com/office/drawing/2014/main" id="{A5721390-03C1-B48E-4F7D-B436BB4F8D92}"/>
                </a:ext>
              </a:extLst>
            </p:cNvPr>
            <p:cNvSpPr/>
            <p:nvPr/>
          </p:nvSpPr>
          <p:spPr>
            <a:xfrm>
              <a:off x="3838176" y="2992966"/>
              <a:ext cx="1197706" cy="337437"/>
            </a:xfrm>
            <a:prstGeom prst="rightArrow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1" name="오른쪽 화살표 50">
              <a:extLst>
                <a:ext uri="{FF2B5EF4-FFF2-40B4-BE49-F238E27FC236}">
                  <a16:creationId xmlns:a16="http://schemas.microsoft.com/office/drawing/2014/main" id="{3844C9D6-0DC7-DE41-09D8-8A1F82D679FE}"/>
                </a:ext>
              </a:extLst>
            </p:cNvPr>
            <p:cNvSpPr/>
            <p:nvPr/>
          </p:nvSpPr>
          <p:spPr>
            <a:xfrm>
              <a:off x="3828501" y="4721158"/>
              <a:ext cx="2611867" cy="337437"/>
            </a:xfrm>
            <a:prstGeom prst="rightArrow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2" name="오른쪽 화살표 51">
              <a:extLst>
                <a:ext uri="{FF2B5EF4-FFF2-40B4-BE49-F238E27FC236}">
                  <a16:creationId xmlns:a16="http://schemas.microsoft.com/office/drawing/2014/main" id="{F1603E05-C196-7E12-C7F6-D21761B135D8}"/>
                </a:ext>
              </a:extLst>
            </p:cNvPr>
            <p:cNvSpPr/>
            <p:nvPr/>
          </p:nvSpPr>
          <p:spPr>
            <a:xfrm>
              <a:off x="6462337" y="5324054"/>
              <a:ext cx="1407151" cy="337437"/>
            </a:xfrm>
            <a:prstGeom prst="rightArrow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2F0B196B-6842-9C6E-8103-D47948D4A9DD}"/>
                </a:ext>
              </a:extLst>
            </p:cNvPr>
            <p:cNvCxnSpPr/>
            <p:nvPr/>
          </p:nvCxnSpPr>
          <p:spPr bwMode="auto">
            <a:xfrm>
              <a:off x="5054101" y="2358771"/>
              <a:ext cx="0" cy="3408343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 type="none" w="med" len="med"/>
            </a:ln>
          </p:spPr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EDFB9B4C-2350-B638-D32C-ADCD711C3506}"/>
                </a:ext>
              </a:extLst>
            </p:cNvPr>
            <p:cNvCxnSpPr/>
            <p:nvPr/>
          </p:nvCxnSpPr>
          <p:spPr bwMode="auto">
            <a:xfrm>
              <a:off x="6448580" y="2358771"/>
              <a:ext cx="13757" cy="3407941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 type="none" w="med" len="med"/>
            </a:ln>
          </p:spPr>
        </p:cxn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5D409582-5F3A-E03B-ADE9-A0BFAC1B6155}"/>
                </a:ext>
              </a:extLst>
            </p:cNvPr>
            <p:cNvCxnSpPr/>
            <p:nvPr/>
          </p:nvCxnSpPr>
          <p:spPr bwMode="auto">
            <a:xfrm>
              <a:off x="7875035" y="2358771"/>
              <a:ext cx="0" cy="3407941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 type="none" w="med" len="med"/>
            </a:ln>
          </p:spPr>
        </p:cxn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9B2D9DF6-82A2-3ECB-485D-F158D844A980}"/>
                </a:ext>
              </a:extLst>
            </p:cNvPr>
            <p:cNvCxnSpPr/>
            <p:nvPr/>
          </p:nvCxnSpPr>
          <p:spPr bwMode="auto">
            <a:xfrm>
              <a:off x="9309703" y="2358771"/>
              <a:ext cx="0" cy="3407941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 type="none" w="med" len="med"/>
            </a:ln>
          </p:spPr>
        </p:cxnSp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id="{B70E4AB2-DBE4-38DA-7F25-1BF90F770069}"/>
                </a:ext>
              </a:extLst>
            </p:cNvPr>
            <p:cNvCxnSpPr/>
            <p:nvPr/>
          </p:nvCxnSpPr>
          <p:spPr bwMode="auto">
            <a:xfrm>
              <a:off x="1421777" y="2789403"/>
              <a:ext cx="7992888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 type="none" w="med" len="med"/>
            </a:ln>
          </p:spPr>
        </p:cxnSp>
        <p:sp>
          <p:nvSpPr>
            <p:cNvPr id="68" name="Rectangle 83">
              <a:extLst>
                <a:ext uri="{FF2B5EF4-FFF2-40B4-BE49-F238E27FC236}">
                  <a16:creationId xmlns:a16="http://schemas.microsoft.com/office/drawing/2014/main" id="{14B8F722-1EDB-A800-0CC0-C36A9F77A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1778" y="2322291"/>
              <a:ext cx="2246058" cy="383044"/>
            </a:xfrm>
            <a:prstGeom prst="rect">
              <a:avLst/>
            </a:prstGeom>
            <a:solidFill>
              <a:srgbClr val="A50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관리주체</a:t>
              </a:r>
              <a:endPara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9" name="Rectangle 83">
              <a:extLst>
                <a:ext uri="{FF2B5EF4-FFF2-40B4-BE49-F238E27FC236}">
                  <a16:creationId xmlns:a16="http://schemas.microsoft.com/office/drawing/2014/main" id="{CCDE72AE-0F0D-6B4F-346D-24BC3395F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937" y="4039713"/>
              <a:ext cx="1450605" cy="514826"/>
            </a:xfrm>
            <a:prstGeom prst="rect">
              <a:avLst/>
            </a:prstGeom>
            <a:solidFill>
              <a:srgbClr val="FDEAEC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120000"/>
                </a:lnSpc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</a:t>
              </a:r>
              <a:b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</a:t>
              </a: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출고 완료</a:t>
              </a: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점검</a:t>
              </a:r>
              <a:endPara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0" name="Rectangle 83">
              <a:extLst>
                <a:ext uri="{FF2B5EF4-FFF2-40B4-BE49-F238E27FC236}">
                  <a16:creationId xmlns:a16="http://schemas.microsoft.com/office/drawing/2014/main" id="{EC395AD0-7F0D-4506-7EDD-926C920D6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849" y="2878582"/>
              <a:ext cx="693783" cy="521999"/>
            </a:xfrm>
            <a:prstGeom prst="rect">
              <a:avLst/>
            </a:prstGeom>
            <a:solidFill>
              <a:srgbClr val="FDEAEC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120000"/>
                </a:lnSpc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</a:t>
              </a:r>
              <a:endPara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1" name="Rectangle 83">
              <a:extLst>
                <a:ext uri="{FF2B5EF4-FFF2-40B4-BE49-F238E27FC236}">
                  <a16:creationId xmlns:a16="http://schemas.microsoft.com/office/drawing/2014/main" id="{E86E0018-6966-AB3B-3276-9CE8E5A4F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849" y="3454965"/>
              <a:ext cx="693783" cy="521999"/>
            </a:xfrm>
            <a:prstGeom prst="rect">
              <a:avLst/>
            </a:prstGeom>
            <a:solidFill>
              <a:srgbClr val="FDEAEC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120000"/>
                </a:lnSpc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endPara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2" name="Rectangle 83">
              <a:extLst>
                <a:ext uri="{FF2B5EF4-FFF2-40B4-BE49-F238E27FC236}">
                  <a16:creationId xmlns:a16="http://schemas.microsoft.com/office/drawing/2014/main" id="{EEA6C038-4808-5E35-6FF6-443313D2C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849" y="4032009"/>
              <a:ext cx="693783" cy="521999"/>
            </a:xfrm>
            <a:prstGeom prst="rect">
              <a:avLst/>
            </a:prstGeom>
            <a:solidFill>
              <a:srgbClr val="FDEAEC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120000"/>
                </a:lnSpc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</a:t>
              </a:r>
            </a:p>
          </p:txBody>
        </p:sp>
        <p:sp>
          <p:nvSpPr>
            <p:cNvPr id="73" name="Rectangle 83">
              <a:extLst>
                <a:ext uri="{FF2B5EF4-FFF2-40B4-BE49-F238E27FC236}">
                  <a16:creationId xmlns:a16="http://schemas.microsoft.com/office/drawing/2014/main" id="{20E3F8A1-CB60-1C13-C89F-02DA71A75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849" y="4608070"/>
              <a:ext cx="693783" cy="521999"/>
            </a:xfrm>
            <a:prstGeom prst="rect">
              <a:avLst/>
            </a:prstGeom>
            <a:solidFill>
              <a:srgbClr val="FDEAEC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120000"/>
                </a:lnSpc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</a:t>
              </a:r>
              <a:endPara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4" name="오른쪽 화살표 64">
              <a:extLst>
                <a:ext uri="{FF2B5EF4-FFF2-40B4-BE49-F238E27FC236}">
                  <a16:creationId xmlns:a16="http://schemas.microsoft.com/office/drawing/2014/main" id="{98489168-26DE-32D9-704C-2F659AC007B1}"/>
                </a:ext>
              </a:extLst>
            </p:cNvPr>
            <p:cNvSpPr/>
            <p:nvPr/>
          </p:nvSpPr>
          <p:spPr>
            <a:xfrm>
              <a:off x="3828501" y="3569030"/>
              <a:ext cx="1197706" cy="337437"/>
            </a:xfrm>
            <a:prstGeom prst="rightArrow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5" name="오른쪽 화살표 65">
              <a:extLst>
                <a:ext uri="{FF2B5EF4-FFF2-40B4-BE49-F238E27FC236}">
                  <a16:creationId xmlns:a16="http://schemas.microsoft.com/office/drawing/2014/main" id="{CA2BDB8B-3144-8D25-0652-1D91E9550482}"/>
                </a:ext>
              </a:extLst>
            </p:cNvPr>
            <p:cNvSpPr/>
            <p:nvPr/>
          </p:nvSpPr>
          <p:spPr>
            <a:xfrm>
              <a:off x="3828501" y="4145094"/>
              <a:ext cx="1197706" cy="337437"/>
            </a:xfrm>
            <a:prstGeom prst="rightArrow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6" name="Rectangle 83">
              <a:extLst>
                <a:ext uri="{FF2B5EF4-FFF2-40B4-BE49-F238E27FC236}">
                  <a16:creationId xmlns:a16="http://schemas.microsoft.com/office/drawing/2014/main" id="{266A8170-30A4-5408-1FA2-00B26AAD0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937" y="5206836"/>
              <a:ext cx="1450605" cy="514826"/>
            </a:xfrm>
            <a:prstGeom prst="rect">
              <a:avLst/>
            </a:prstGeom>
            <a:solidFill>
              <a:srgbClr val="FDEAEC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120000"/>
                </a:lnSpc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매입세금계산서</a:t>
              </a:r>
              <a:endPara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hangingPunct="0">
                <a:lnSpc>
                  <a:spcPct val="120000"/>
                </a:lnSpc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4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역발행</a:t>
              </a:r>
              <a:endPara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7" name="Rectangle 83">
              <a:extLst>
                <a:ext uri="{FF2B5EF4-FFF2-40B4-BE49-F238E27FC236}">
                  <a16:creationId xmlns:a16="http://schemas.microsoft.com/office/drawing/2014/main" id="{1F602DC0-890C-654C-2F41-D02855F56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849" y="5199129"/>
              <a:ext cx="693783" cy="521999"/>
            </a:xfrm>
            <a:prstGeom prst="rect">
              <a:avLst/>
            </a:prstGeom>
            <a:solidFill>
              <a:srgbClr val="FDEAEC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120000"/>
                </a:lnSpc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사업</a:t>
              </a:r>
              <a:endPara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hangingPunct="0">
                <a:lnSpc>
                  <a:spcPct val="120000"/>
                </a:lnSpc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관리</a:t>
              </a:r>
              <a:endPara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D510DF57-C86C-44F9-E282-D5A91B92CA01}"/>
                </a:ext>
              </a:extLst>
            </p:cNvPr>
            <p:cNvCxnSpPr/>
            <p:nvPr/>
          </p:nvCxnSpPr>
          <p:spPr bwMode="auto">
            <a:xfrm>
              <a:off x="3763179" y="2358771"/>
              <a:ext cx="0" cy="3408343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 type="none" w="med" len="med"/>
            </a:ln>
          </p:spPr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9D590F4-C5C8-6202-4397-BC07719D1F6E}"/>
                </a:ext>
              </a:extLst>
            </p:cNvPr>
            <p:cNvSpPr txBox="1"/>
            <p:nvPr/>
          </p:nvSpPr>
          <p:spPr>
            <a:xfrm>
              <a:off x="3856574" y="2074981"/>
              <a:ext cx="1055395" cy="218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>
                  <a:solidFill>
                    <a:schemeClr val="bg1">
                      <a:lumMod val="6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말일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207CCC7-F072-7247-8D73-126367D664AB}"/>
                </a:ext>
              </a:extLst>
            </p:cNvPr>
            <p:cNvSpPr txBox="1"/>
            <p:nvPr/>
          </p:nvSpPr>
          <p:spPr>
            <a:xfrm>
              <a:off x="5228172" y="2074981"/>
              <a:ext cx="1055395" cy="218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>
                  <a:solidFill>
                    <a:schemeClr val="bg1">
                      <a:lumMod val="6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익월 </a:t>
              </a:r>
              <a:r>
                <a:rPr lang="en-US" altLang="ko-KR" sz="1100" dirty="0">
                  <a:solidFill>
                    <a:schemeClr val="bg1">
                      <a:lumMod val="6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 </a:t>
              </a:r>
              <a:r>
                <a:rPr lang="ko-KR" altLang="en-US" sz="1100" dirty="0">
                  <a:solidFill>
                    <a:schemeClr val="bg1">
                      <a:lumMod val="6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영업일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2D14B57-6084-9F11-5F6D-6B3A86BC0618}"/>
                </a:ext>
              </a:extLst>
            </p:cNvPr>
            <p:cNvSpPr txBox="1"/>
            <p:nvPr/>
          </p:nvSpPr>
          <p:spPr>
            <a:xfrm>
              <a:off x="6611491" y="2074982"/>
              <a:ext cx="1055395" cy="218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>
                  <a:solidFill>
                    <a:schemeClr val="bg1">
                      <a:lumMod val="6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익월 </a:t>
              </a:r>
              <a:r>
                <a:rPr lang="en-US" altLang="ko-KR" sz="1100" dirty="0">
                  <a:solidFill>
                    <a:schemeClr val="bg1">
                      <a:lumMod val="6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 </a:t>
              </a:r>
              <a:r>
                <a:rPr lang="ko-KR" altLang="en-US" sz="1100" dirty="0">
                  <a:solidFill>
                    <a:schemeClr val="bg1">
                      <a:lumMod val="6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영업일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F2736B5-1D5D-5091-A54B-86BADAAB69C9}"/>
                </a:ext>
              </a:extLst>
            </p:cNvPr>
            <p:cNvSpPr txBox="1"/>
            <p:nvPr/>
          </p:nvSpPr>
          <p:spPr>
            <a:xfrm>
              <a:off x="8029982" y="2074983"/>
              <a:ext cx="1055395" cy="218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>
                  <a:solidFill>
                    <a:schemeClr val="bg1">
                      <a:lumMod val="6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익월 </a:t>
              </a:r>
              <a:r>
                <a:rPr lang="en-US" altLang="ko-KR" sz="1100" dirty="0">
                  <a:solidFill>
                    <a:schemeClr val="bg1">
                      <a:lumMod val="6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3 </a:t>
              </a:r>
              <a:r>
                <a:rPr lang="ko-KR" altLang="en-US" sz="1100" dirty="0">
                  <a:solidFill>
                    <a:schemeClr val="bg1">
                      <a:lumMod val="6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영업일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4547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9C367F35F0B4043A96932D702461302" ma:contentTypeVersion="7" ma:contentTypeDescription="새 문서를 만듭니다." ma:contentTypeScope="" ma:versionID="a70d22ede7e3536d916374b0723e36cc">
  <xsd:schema xmlns:xsd="http://www.w3.org/2001/XMLSchema" xmlns:xs="http://www.w3.org/2001/XMLSchema" xmlns:p="http://schemas.microsoft.com/office/2006/metadata/properties" xmlns:ns2="925c204a-fa47-4bb1-8891-50b1916a8d33" targetNamespace="http://schemas.microsoft.com/office/2006/metadata/properties" ma:root="true" ma:fieldsID="103c372e5fdd763ac479a0fd9e97dfdc" ns2:_="">
    <xsd:import namespace="925c204a-fa47-4bb1-8891-50b1916a8d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c204a-fa47-4bb1-8891-50b1916a8d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A5033B-BCCB-4667-BBE1-219D4CE8E7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59FB6B-200E-46CA-8932-6693EAC79DEB}">
  <ds:schemaRefs>
    <ds:schemaRef ds:uri="http://www.w3.org/XML/1998/namespace"/>
    <ds:schemaRef ds:uri="http://purl.org/dc/dcmitype/"/>
    <ds:schemaRef ds:uri="http://purl.org/dc/elements/1.1/"/>
    <ds:schemaRef ds:uri="925c204a-fa47-4bb1-8891-50b1916a8d33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9770778-031C-4D97-8102-867822365E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5c204a-fa47-4bb1-8891-50b1916a8d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5378</TotalTime>
  <Words>5740</Words>
  <Application>Microsoft Office PowerPoint</Application>
  <PresentationFormat>사용자 지정</PresentationFormat>
  <Paragraphs>1103</Paragraphs>
  <Slides>48</Slides>
  <Notes>48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60" baseType="lpstr">
      <vt:lpstr>Pretendard Light</vt:lpstr>
      <vt:lpstr>Pretendard Medium</vt:lpstr>
      <vt:lpstr>에스코어 드림 3 Light</vt:lpstr>
      <vt:lpstr>에스코어 드림 6 Bold</vt:lpstr>
      <vt:lpstr>에스코어 드림 8 Heavy</vt:lpstr>
      <vt:lpstr>에스코어 드림 9 Black</vt:lpstr>
      <vt:lpstr>Arial</vt:lpstr>
      <vt:lpstr>Arial Narrow</vt:lpstr>
      <vt:lpstr>Calibri</vt:lpstr>
      <vt:lpstr>Calibri Light</vt:lpstr>
      <vt:lpstr>Wingdings</vt:lpstr>
      <vt:lpstr>Office 2013 - 2022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SERVEONE</dc:creator>
  <cp:lastModifiedBy>officewowm</cp:lastModifiedBy>
  <cp:revision>401</cp:revision>
  <cp:lastPrinted>2025-05-09T06:34:12Z</cp:lastPrinted>
  <dcterms:created xsi:type="dcterms:W3CDTF">2022-03-15T04:45:55Z</dcterms:created>
  <dcterms:modified xsi:type="dcterms:W3CDTF">2025-09-19T02:48:26Z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0x010100E9C367F35F0B4043A96932D702461302</vt:lpwstr>
  </property>
</Properties>
</file>