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3"/>
  </p:notesMasterIdLst>
  <p:handoutMasterIdLst>
    <p:handoutMasterId r:id="rId34"/>
  </p:handoutMasterIdLst>
  <p:sldIdLst>
    <p:sldId id="1063" r:id="rId5"/>
    <p:sldId id="1067" r:id="rId6"/>
    <p:sldId id="1192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09" r:id="rId26"/>
    <p:sldId id="1210" r:id="rId27"/>
    <p:sldId id="1211" r:id="rId28"/>
    <p:sldId id="1212" r:id="rId29"/>
    <p:sldId id="1213" r:id="rId30"/>
    <p:sldId id="1214" r:id="rId31"/>
    <p:sldId id="1060" r:id="rId32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192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4256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99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55" userDrawn="1">
          <p15:clr>
            <a:srgbClr val="A4A3A4"/>
          </p15:clr>
        </p15:guide>
        <p15:guide id="9" pos="7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4"/>
    <a:srgbClr val="908070"/>
    <a:srgbClr val="EE3042"/>
    <a:srgbClr val="FDEAEC"/>
    <a:srgbClr val="404040"/>
    <a:srgbClr val="E2E2E2"/>
    <a:srgbClr val="9CAAAF"/>
    <a:srgbClr val="FFFFFE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0862" autoAdjust="0"/>
  </p:normalViewPr>
  <p:slideViewPr>
    <p:cSldViewPr snapToGrid="0">
      <p:cViewPr>
        <p:scale>
          <a:sx n="98" d="100"/>
          <a:sy n="98" d="100"/>
        </p:scale>
        <p:origin x="546" y="-192"/>
      </p:cViewPr>
      <p:guideLst>
        <p:guide orient="horz" pos="2608"/>
        <p:guide pos="4256"/>
        <p:guide orient="horz" pos="499"/>
        <p:guide pos="468"/>
        <p:guide orient="horz" pos="4399"/>
        <p:guide orient="horz" pos="703"/>
        <p:guide orient="horz" pos="1655"/>
        <p:guide pos="7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326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. MRO</a:t>
            </a:r>
            <a:r>
              <a:rPr lang="ko-KR" altLang="en-US" dirty="0"/>
              <a:t> </a:t>
            </a:r>
            <a:r>
              <a:rPr lang="en-US" altLang="ko-KR" dirty="0"/>
              <a:t>Process </a:t>
            </a:r>
            <a:r>
              <a:rPr lang="ko-KR" altLang="en-US" dirty="0"/>
              <a:t>과정에서 </a:t>
            </a:r>
            <a:r>
              <a:rPr lang="ko-KR" altLang="en-US" dirty="0" err="1"/>
              <a:t>영업정보</a:t>
            </a:r>
            <a:r>
              <a:rPr lang="ko-KR" altLang="en-US" dirty="0"/>
              <a:t> 관리</a:t>
            </a:r>
            <a:r>
              <a:rPr lang="en-US" altLang="ko-KR" dirty="0"/>
              <a:t> </a:t>
            </a:r>
            <a:r>
              <a:rPr lang="ko-KR" altLang="en-US" dirty="0"/>
              <a:t>과정을 맡은 </a:t>
            </a:r>
            <a:r>
              <a:rPr lang="en-US" altLang="ko-KR" dirty="0"/>
              <a:t>EV</a:t>
            </a:r>
            <a:r>
              <a:rPr lang="ko-KR" altLang="en-US" dirty="0" err="1"/>
              <a:t>전략팀</a:t>
            </a:r>
            <a:r>
              <a:rPr lang="ko-KR" altLang="en-US" dirty="0"/>
              <a:t> 이우재 책임입니다</a:t>
            </a:r>
            <a:r>
              <a:rPr lang="en-US" altLang="ko-KR" dirty="0"/>
              <a:t>. </a:t>
            </a:r>
            <a:r>
              <a:rPr lang="ko-KR" altLang="en-US" dirty="0"/>
              <a:t>만나 뵙게 되어 반갑습니다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지금부터 </a:t>
            </a:r>
            <a:r>
              <a:rPr lang="ko-KR" altLang="en-US" dirty="0" err="1"/>
              <a:t>서브원</a:t>
            </a:r>
            <a:r>
              <a:rPr lang="ko-KR" altLang="en-US" dirty="0"/>
              <a:t> </a:t>
            </a:r>
            <a:r>
              <a:rPr lang="en-US" altLang="ko-KR" dirty="0"/>
              <a:t>MRO Process</a:t>
            </a:r>
            <a:r>
              <a:rPr lang="ko-KR" altLang="en-US" dirty="0"/>
              <a:t> 단계 중 상품과 고객 부문과 연관이 있는 </a:t>
            </a:r>
            <a:r>
              <a:rPr lang="ko-KR" altLang="en-US" dirty="0" err="1"/>
              <a:t>영업정보</a:t>
            </a:r>
            <a:r>
              <a:rPr lang="ko-KR" altLang="en-US" dirty="0"/>
              <a:t> 관리에 대해 전반적으로 </a:t>
            </a:r>
            <a:r>
              <a:rPr lang="ko-KR" altLang="en-US" dirty="0" err="1"/>
              <a:t>설명드리도록</a:t>
            </a:r>
            <a:r>
              <a:rPr lang="ko-KR" altLang="en-US" dirty="0"/>
              <a:t> 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51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Mall</a:t>
            </a:r>
            <a:r>
              <a:rPr lang="ko-KR" altLang="en-US" dirty="0"/>
              <a:t>과 사업장의 사용 형태별로 세가지의 예시를 들어서 좀 더 자세히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앞서 </a:t>
            </a:r>
            <a:r>
              <a:rPr lang="en-US" altLang="ko-KR" dirty="0"/>
              <a:t>Mall</a:t>
            </a:r>
            <a:r>
              <a:rPr lang="ko-KR" altLang="en-US" dirty="0"/>
              <a:t>은 진열을 컨트롤 하고</a:t>
            </a:r>
            <a:r>
              <a:rPr lang="en-US" altLang="ko-KR" dirty="0"/>
              <a:t>, </a:t>
            </a:r>
            <a:r>
              <a:rPr lang="ko-KR" altLang="en-US" dirty="0"/>
              <a:t>사업장은 가격을 결정한다고 설명 드렸죠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첫번째 </a:t>
            </a:r>
            <a:r>
              <a:rPr lang="en-US" altLang="ko-KR" dirty="0"/>
              <a:t>Case</a:t>
            </a:r>
            <a:r>
              <a:rPr lang="ko-KR" altLang="en-US" dirty="0"/>
              <a:t>처럼 하나의 사업장과 하나의 </a:t>
            </a:r>
            <a:r>
              <a:rPr lang="en-US" altLang="ko-KR" dirty="0"/>
              <a:t>Mall</a:t>
            </a:r>
            <a:r>
              <a:rPr lang="ko-KR" altLang="en-US" dirty="0"/>
              <a:t>을 사용하는 운영단위들에서는</a:t>
            </a:r>
            <a:r>
              <a:rPr lang="en-US" altLang="ko-KR" dirty="0"/>
              <a:t> </a:t>
            </a:r>
            <a:r>
              <a:rPr lang="ko-KR" altLang="en-US" dirty="0"/>
              <a:t>동일한 상품이 모두 동일한 판매가로 노출됩니다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</a:t>
            </a:r>
            <a:r>
              <a:rPr lang="ko-KR" altLang="en-US" baseline="0" dirty="0"/>
              <a:t> </a:t>
            </a:r>
            <a:r>
              <a:rPr lang="en-US" altLang="ko-KR" baseline="0" dirty="0"/>
              <a:t>Case</a:t>
            </a:r>
            <a:r>
              <a:rPr lang="ko-KR" altLang="en-US" baseline="0" dirty="0"/>
              <a:t>는</a:t>
            </a:r>
            <a:r>
              <a:rPr lang="ko-KR" altLang="en-US" dirty="0"/>
              <a:t> 하나의 사업장을 사용하되</a:t>
            </a:r>
            <a:r>
              <a:rPr lang="en-US" altLang="ko-KR" dirty="0"/>
              <a:t>, </a:t>
            </a:r>
            <a:r>
              <a:rPr lang="ko-KR" altLang="en-US" dirty="0" err="1"/>
              <a:t>운영단위별</a:t>
            </a:r>
            <a:r>
              <a:rPr lang="ko-KR" altLang="en-US" dirty="0"/>
              <a:t> 각자의 </a:t>
            </a:r>
            <a:r>
              <a:rPr lang="en-US" altLang="ko-KR" dirty="0"/>
              <a:t>Mall</a:t>
            </a:r>
            <a:r>
              <a:rPr lang="ko-KR" altLang="en-US" dirty="0"/>
              <a:t>을 사용하는 조건인데요</a:t>
            </a:r>
            <a:endParaRPr lang="en-US" altLang="ko-KR" dirty="0"/>
          </a:p>
          <a:p>
            <a:r>
              <a:rPr lang="ko-KR" altLang="en-US" dirty="0"/>
              <a:t>사업장이 하나이기 때문에 상품의 가격은 동일하게 노출되지만</a:t>
            </a:r>
            <a:r>
              <a:rPr lang="en-US" altLang="ko-KR" dirty="0"/>
              <a:t>, Mall</a:t>
            </a:r>
            <a:r>
              <a:rPr lang="ko-KR" altLang="en-US" dirty="0"/>
              <a:t>은 </a:t>
            </a:r>
            <a:r>
              <a:rPr lang="ko-KR" altLang="en-US" dirty="0" err="1"/>
              <a:t>복수개로</a:t>
            </a:r>
            <a:r>
              <a:rPr lang="ko-KR" altLang="en-US" dirty="0"/>
              <a:t> 운영되기 때문에 상품은 운영단위별로 다르게 노출되게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세번째 </a:t>
            </a:r>
            <a:r>
              <a:rPr lang="en-US" altLang="ko-KR" dirty="0"/>
              <a:t>Case</a:t>
            </a:r>
            <a:r>
              <a:rPr lang="ko-KR" altLang="en-US" dirty="0"/>
              <a:t>는 복수의 사업장을 사용하고</a:t>
            </a:r>
            <a:r>
              <a:rPr lang="en-US" altLang="ko-KR" dirty="0"/>
              <a:t>, </a:t>
            </a:r>
            <a:r>
              <a:rPr lang="ko-KR" altLang="en-US" dirty="0"/>
              <a:t>하나의 </a:t>
            </a:r>
            <a:r>
              <a:rPr lang="en-US" altLang="ko-KR" dirty="0"/>
              <a:t>Mall</a:t>
            </a:r>
            <a:r>
              <a:rPr lang="ko-KR" altLang="en-US" dirty="0"/>
              <a:t>을 이용하는 케이스입니다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 </a:t>
            </a:r>
            <a:r>
              <a:rPr lang="en-US" altLang="ko-KR" dirty="0"/>
              <a:t>Case</a:t>
            </a:r>
            <a:r>
              <a:rPr lang="ko-KR" altLang="en-US" dirty="0"/>
              <a:t>와 반대로 진열을 결정하는 </a:t>
            </a:r>
            <a:r>
              <a:rPr lang="en-US" altLang="ko-KR" dirty="0"/>
              <a:t>Mall</a:t>
            </a:r>
            <a:r>
              <a:rPr lang="ko-KR" altLang="en-US" dirty="0"/>
              <a:t>은 하나이기 때문에 상품은 동일하게 노출되지만</a:t>
            </a:r>
            <a:r>
              <a:rPr lang="en-US" altLang="ko-KR" dirty="0"/>
              <a:t>, </a:t>
            </a:r>
            <a:r>
              <a:rPr lang="ko-KR" altLang="en-US" dirty="0"/>
              <a:t>사업장은 서로 다르기 때문에 상품별 판매가는 사업장에 따라 각각 다르게 설정됩니다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복잡하게 보일 수도 있지만 </a:t>
            </a:r>
            <a:r>
              <a:rPr lang="en-US" altLang="ko-KR" dirty="0"/>
              <a:t>[</a:t>
            </a:r>
            <a:r>
              <a:rPr lang="ko-KR" altLang="en-US" dirty="0"/>
              <a:t>사업장은 가격을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Mall</a:t>
            </a:r>
            <a:r>
              <a:rPr lang="ko-KR" altLang="en-US" dirty="0"/>
              <a:t>은 진열을 결정한다</a:t>
            </a:r>
            <a:r>
              <a:rPr lang="en-US" altLang="ko-KR" dirty="0"/>
              <a:t>] </a:t>
            </a:r>
            <a:r>
              <a:rPr lang="ko-KR" altLang="en-US" dirty="0"/>
              <a:t>라는 기본적인 개념만 기억하신다면 이해하시는데 크게 어려움은 없을 거에요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788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09768-7404-4051-C725-5D2C1371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2BF265-9E71-7563-E30B-39B993D96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448F3B-7077-C943-F519-1EA4B54F2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 세번째 챕터로 </a:t>
            </a:r>
            <a:r>
              <a:rPr lang="ko-KR" altLang="en-US" dirty="0" err="1"/>
              <a:t>영업정보를</a:t>
            </a:r>
            <a:r>
              <a:rPr lang="ko-KR" altLang="en-US" dirty="0"/>
              <a:t> 어떻게 등록</a:t>
            </a:r>
            <a:r>
              <a:rPr lang="en-US" altLang="ko-KR" dirty="0"/>
              <a:t>/</a:t>
            </a:r>
            <a:r>
              <a:rPr lang="ko-KR" altLang="en-US" dirty="0"/>
              <a:t>변경하는지에 대해 </a:t>
            </a:r>
            <a:r>
              <a:rPr lang="en-US" altLang="ko-KR" dirty="0"/>
              <a:t>System </a:t>
            </a:r>
            <a:r>
              <a:rPr lang="ko-KR" altLang="en-US" dirty="0"/>
              <a:t>적인 </a:t>
            </a:r>
            <a:r>
              <a:rPr lang="en-US" altLang="ko-KR" dirty="0"/>
              <a:t>Process</a:t>
            </a:r>
            <a:r>
              <a:rPr lang="ko-KR" altLang="en-US" dirty="0"/>
              <a:t>를 소개해드리겠습니다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090B12-03F2-3BCD-5FD2-E236B2644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495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영업정보를</a:t>
            </a:r>
            <a:r>
              <a:rPr lang="ko-KR" altLang="en-US" dirty="0"/>
              <a:t> 등록하는 </a:t>
            </a:r>
            <a:r>
              <a:rPr lang="en-US" altLang="ko-KR" dirty="0"/>
              <a:t>Process</a:t>
            </a:r>
            <a:r>
              <a:rPr lang="ko-KR" altLang="en-US" dirty="0"/>
              <a:t>에 대해 간략히 설명 드리자면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고객이 직접 신규상품등록을 요청하거나</a:t>
            </a:r>
            <a:r>
              <a:rPr lang="en-US" altLang="ko-KR" dirty="0"/>
              <a:t>, </a:t>
            </a:r>
            <a:r>
              <a:rPr lang="ko-KR" altLang="en-US" dirty="0"/>
              <a:t>고객의 요청을 받거나</a:t>
            </a:r>
            <a:r>
              <a:rPr lang="en-US" altLang="ko-KR" dirty="0"/>
              <a:t>, </a:t>
            </a:r>
            <a:r>
              <a:rPr lang="ko-KR" altLang="en-US" dirty="0"/>
              <a:t>업무상 필요로 인해 </a:t>
            </a:r>
            <a:r>
              <a:rPr lang="ko-KR" altLang="en-US" dirty="0" err="1"/>
              <a:t>서브원</a:t>
            </a:r>
            <a:r>
              <a:rPr lang="ko-KR" altLang="en-US" dirty="0"/>
              <a:t> 상품등록 대행담당자가 개별</a:t>
            </a:r>
            <a:r>
              <a:rPr lang="en-US" altLang="ko-KR" dirty="0"/>
              <a:t>/</a:t>
            </a:r>
            <a:r>
              <a:rPr lang="ko-KR" altLang="en-US" dirty="0"/>
              <a:t>일괄적으로 </a:t>
            </a:r>
            <a:r>
              <a:rPr lang="ko-KR" altLang="en-US" dirty="0" err="1"/>
              <a:t>상품등록을</a:t>
            </a:r>
            <a:r>
              <a:rPr lang="ko-KR" altLang="en-US" dirty="0"/>
              <a:t> 요청하는 단계에서부터 시작됩니다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</a:t>
            </a:r>
            <a:r>
              <a:rPr lang="ko-KR" altLang="en-US" dirty="0" err="1"/>
              <a:t>요청건들은</a:t>
            </a:r>
            <a:r>
              <a:rPr lang="ko-KR" altLang="en-US" dirty="0"/>
              <a:t> 상품</a:t>
            </a:r>
            <a:r>
              <a:rPr lang="en-US" altLang="ko-KR" dirty="0"/>
              <a:t>DB</a:t>
            </a:r>
            <a:r>
              <a:rPr lang="ko-KR" altLang="en-US" dirty="0"/>
              <a:t>에 대한 규격 정교화 작업을 거쳐 </a:t>
            </a:r>
            <a:r>
              <a:rPr lang="ko-KR" altLang="en-US" dirty="0" err="1"/>
              <a:t>협력사</a:t>
            </a:r>
            <a:r>
              <a:rPr lang="ko-KR" altLang="en-US" dirty="0"/>
              <a:t> 입찰 혹은 견적을 통해 </a:t>
            </a:r>
            <a:r>
              <a:rPr lang="ko-KR" altLang="en-US" dirty="0" err="1"/>
              <a:t>구매정보가</a:t>
            </a:r>
            <a:r>
              <a:rPr lang="ko-KR" altLang="en-US" dirty="0"/>
              <a:t> 생성되고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이후 영업담당자의 판매가 등록과정이 진행되게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판매가가 설정되면 해당 상품에 대한 </a:t>
            </a:r>
            <a:r>
              <a:rPr lang="ko-KR" altLang="en-US" dirty="0" err="1"/>
              <a:t>진열여부를</a:t>
            </a:r>
            <a:r>
              <a:rPr lang="ko-KR" altLang="en-US" dirty="0"/>
              <a:t> 영업담당자가 설정하게 됩니다</a:t>
            </a:r>
            <a:r>
              <a:rPr lang="en-US" altLang="ko-KR" dirty="0"/>
              <a:t>. </a:t>
            </a:r>
            <a:r>
              <a:rPr lang="ko-KR" altLang="en-US" dirty="0"/>
              <a:t>이러한 과정이 </a:t>
            </a:r>
            <a:r>
              <a:rPr lang="ko-KR" altLang="en-US" dirty="0" err="1"/>
              <a:t>영업정보의</a:t>
            </a:r>
            <a:r>
              <a:rPr lang="ko-KR" altLang="en-US" dirty="0"/>
              <a:t> 등록 </a:t>
            </a:r>
            <a:r>
              <a:rPr lang="en-US" altLang="ko-KR" dirty="0"/>
              <a:t>Process</a:t>
            </a:r>
            <a:r>
              <a:rPr lang="ko-KR" altLang="en-US" dirty="0"/>
              <a:t>라고 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일부의 고객은 </a:t>
            </a:r>
            <a:r>
              <a:rPr lang="ko-KR" altLang="en-US" dirty="0" err="1"/>
              <a:t>서브원에서</a:t>
            </a:r>
            <a:r>
              <a:rPr lang="ko-KR" altLang="en-US" dirty="0"/>
              <a:t> 등록한 이러한 </a:t>
            </a:r>
            <a:r>
              <a:rPr lang="ko-KR" altLang="en-US" dirty="0" err="1"/>
              <a:t>영업정보의</a:t>
            </a:r>
            <a:r>
              <a:rPr lang="ko-KR" altLang="en-US" dirty="0"/>
              <a:t> 노출 여부를 사전에 승인할 수 있는 권한을 요청하는 경우도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보통 </a:t>
            </a:r>
            <a:r>
              <a:rPr lang="ko-KR" altLang="en-US" dirty="0" err="1"/>
              <a:t>서브원이</a:t>
            </a:r>
            <a:r>
              <a:rPr lang="ko-KR" altLang="en-US" dirty="0"/>
              <a:t> 진열하려는 상품이 고객이 요청한 상품과 다르다거나</a:t>
            </a:r>
            <a:r>
              <a:rPr lang="en-US" altLang="ko-KR" dirty="0"/>
              <a:t>, </a:t>
            </a:r>
            <a:r>
              <a:rPr lang="ko-KR" altLang="en-US" dirty="0"/>
              <a:t>적정 가격에 대한 의견차가 생길 경우 등이 있는데요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고객들을 위해 저희는 </a:t>
            </a:r>
            <a:r>
              <a:rPr lang="ko-KR" altLang="en-US" dirty="0" err="1"/>
              <a:t>법인마스터컨펌이라는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r>
              <a:rPr lang="ko-KR" altLang="en-US" dirty="0"/>
              <a:t>를 고객에게 제공할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</a:t>
            </a:r>
            <a:r>
              <a:rPr lang="en-US" altLang="ko-KR" dirty="0"/>
              <a:t>Process</a:t>
            </a:r>
            <a:r>
              <a:rPr lang="ko-KR" altLang="en-US" dirty="0"/>
              <a:t>를 적용하면 진열 등록이 완료된 건들에 대해 고객이 승인을 해야만 최종적으로 </a:t>
            </a:r>
            <a:r>
              <a:rPr lang="ko-KR" altLang="en-US" dirty="0" err="1"/>
              <a:t>영업정보가</a:t>
            </a:r>
            <a:r>
              <a:rPr lang="ko-KR" altLang="en-US" dirty="0"/>
              <a:t> 노출되게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11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영업정보를</a:t>
            </a:r>
            <a:r>
              <a:rPr lang="ko-KR" altLang="en-US" dirty="0"/>
              <a:t> 등록하는 유형으로는 </a:t>
            </a:r>
            <a:r>
              <a:rPr lang="ko-KR" altLang="en-US" dirty="0" err="1"/>
              <a:t>신규상품</a:t>
            </a:r>
            <a:r>
              <a:rPr lang="en-US" altLang="ko-KR" dirty="0"/>
              <a:t>, </a:t>
            </a:r>
            <a:r>
              <a:rPr lang="ko-KR" altLang="en-US" dirty="0"/>
              <a:t>기등록상품에 대한 </a:t>
            </a:r>
            <a:r>
              <a:rPr lang="ko-KR" altLang="en-US" dirty="0" err="1"/>
              <a:t>영업정보</a:t>
            </a:r>
            <a:r>
              <a:rPr lang="ko-KR" altLang="en-US" dirty="0"/>
              <a:t> </a:t>
            </a:r>
            <a:r>
              <a:rPr lang="ko-KR" altLang="en-US" dirty="0" err="1"/>
              <a:t>개별등록</a:t>
            </a:r>
            <a:r>
              <a:rPr lang="en-US" altLang="ko-KR" dirty="0"/>
              <a:t>, </a:t>
            </a:r>
            <a:r>
              <a:rPr lang="ko-KR" altLang="en-US" dirty="0" err="1"/>
              <a:t>선입고</a:t>
            </a:r>
            <a:r>
              <a:rPr lang="ko-KR" altLang="en-US" dirty="0"/>
              <a:t> 관련 </a:t>
            </a:r>
            <a:r>
              <a:rPr lang="ko-KR" altLang="en-US" dirty="0" err="1"/>
              <a:t>영업정보</a:t>
            </a:r>
            <a:r>
              <a:rPr lang="en-US" altLang="ko-KR" dirty="0"/>
              <a:t>, </a:t>
            </a:r>
            <a:r>
              <a:rPr lang="ko-KR" altLang="en-US" dirty="0"/>
              <a:t>개별 등록이 아닌 </a:t>
            </a:r>
            <a:r>
              <a:rPr lang="ko-KR" altLang="en-US" dirty="0" err="1"/>
              <a:t>영업정보</a:t>
            </a:r>
            <a:r>
              <a:rPr lang="ko-KR" altLang="en-US" dirty="0"/>
              <a:t> </a:t>
            </a:r>
            <a:r>
              <a:rPr lang="ko-KR" altLang="en-US" dirty="0" err="1"/>
              <a:t>일괄등록</a:t>
            </a:r>
            <a:r>
              <a:rPr lang="en-US" altLang="ko-KR" dirty="0"/>
              <a:t>/</a:t>
            </a:r>
            <a:r>
              <a:rPr lang="ko-KR" altLang="en-US" dirty="0"/>
              <a:t>변경 등이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각각 유형에 대해서는 영업담당자 분들께서 다들 알고 계시는 내용이라 참고 해주시면 좋을 거 </a:t>
            </a:r>
            <a:r>
              <a:rPr lang="ko-KR" altLang="en-US" dirty="0" err="1"/>
              <a:t>같구요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특별히 기억해주셔야 할 내용은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</a:t>
            </a:r>
            <a:r>
              <a:rPr lang="en-US" altLang="ko-KR" dirty="0"/>
              <a:t>/</a:t>
            </a:r>
            <a:r>
              <a:rPr lang="ko-KR" altLang="en-US" dirty="0"/>
              <a:t>변경하기 위해서는 반드시 상품</a:t>
            </a:r>
            <a:r>
              <a:rPr lang="en-US" altLang="ko-KR" dirty="0"/>
              <a:t>ID</a:t>
            </a:r>
            <a:r>
              <a:rPr lang="ko-KR" altLang="en-US" dirty="0"/>
              <a:t>가 존재해야 한다는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283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이제부터 </a:t>
            </a:r>
            <a:r>
              <a:rPr lang="ko-KR" altLang="en-US" dirty="0" err="1"/>
              <a:t>서브원에서</a:t>
            </a:r>
            <a:r>
              <a:rPr lang="ko-KR" altLang="en-US" dirty="0"/>
              <a:t> 주로 사용하는 업무 </a:t>
            </a:r>
            <a:r>
              <a:rPr lang="en-US" altLang="ko-KR" dirty="0"/>
              <a:t>System</a:t>
            </a:r>
            <a:r>
              <a:rPr lang="ko-KR" altLang="en-US" dirty="0"/>
              <a:t>인 </a:t>
            </a:r>
            <a:r>
              <a:rPr lang="en-US" altLang="ko-KR" dirty="0"/>
              <a:t>S-MRO</a:t>
            </a:r>
            <a:r>
              <a:rPr lang="ko-KR" altLang="en-US" dirty="0"/>
              <a:t>에서 </a:t>
            </a:r>
            <a:r>
              <a:rPr lang="ko-KR" altLang="en-US" dirty="0" err="1"/>
              <a:t>영업정보</a:t>
            </a:r>
            <a:r>
              <a:rPr lang="ko-KR" altLang="en-US" dirty="0"/>
              <a:t> 등록과 변경을 어떻게 진행하는지에 대해 소개 드리겠습니다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영업정보조회</a:t>
            </a:r>
            <a:r>
              <a:rPr lang="en-US" altLang="ko-KR" dirty="0"/>
              <a:t>/</a:t>
            </a:r>
            <a:r>
              <a:rPr lang="ko-KR" altLang="en-US" dirty="0"/>
              <a:t>변경 메뉴는 영업담당자분들이 가장 자주 사용하시는 메뉴 중 </a:t>
            </a:r>
            <a:r>
              <a:rPr lang="ko-KR" altLang="en-US" dirty="0" err="1"/>
              <a:t>하나일텐데요</a:t>
            </a: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메뉴에서 </a:t>
            </a:r>
            <a:r>
              <a:rPr lang="ko-KR" altLang="en-US" dirty="0" err="1"/>
              <a:t>사업장별</a:t>
            </a:r>
            <a:r>
              <a:rPr lang="ko-KR" altLang="en-US" dirty="0"/>
              <a:t> 상품별의 판매가 정보 및 </a:t>
            </a:r>
            <a:r>
              <a:rPr lang="ko-KR" altLang="en-US" dirty="0" err="1"/>
              <a:t>운영단위별</a:t>
            </a:r>
            <a:r>
              <a:rPr lang="ko-KR" altLang="en-US" dirty="0"/>
              <a:t> 상품별 </a:t>
            </a:r>
            <a:r>
              <a:rPr lang="ko-KR" altLang="en-US" dirty="0" err="1"/>
              <a:t>진열정보를</a:t>
            </a:r>
            <a:r>
              <a:rPr lang="ko-KR" altLang="en-US" dirty="0"/>
              <a:t> 조회하실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기본적으로 사업장</a:t>
            </a:r>
            <a:r>
              <a:rPr lang="en-US" altLang="ko-KR" dirty="0"/>
              <a:t>/</a:t>
            </a:r>
            <a:r>
              <a:rPr lang="ko-KR" altLang="en-US" dirty="0" err="1"/>
              <a:t>운영단위</a:t>
            </a:r>
            <a:r>
              <a:rPr lang="en-US" altLang="ko-KR" dirty="0"/>
              <a:t>/</a:t>
            </a:r>
            <a:r>
              <a:rPr lang="ko-KR" altLang="en-US" dirty="0"/>
              <a:t>상품</a:t>
            </a:r>
            <a:r>
              <a:rPr lang="en-US" altLang="ko-KR" dirty="0"/>
              <a:t>ID </a:t>
            </a:r>
            <a:r>
              <a:rPr lang="ko-KR" altLang="en-US" dirty="0" err="1"/>
              <a:t>조건값을</a:t>
            </a:r>
            <a:r>
              <a:rPr lang="ko-KR" altLang="en-US" dirty="0"/>
              <a:t> 입력해서 조회하는데</a:t>
            </a:r>
            <a:r>
              <a:rPr lang="en-US" altLang="ko-KR" dirty="0"/>
              <a:t>, </a:t>
            </a:r>
            <a:r>
              <a:rPr lang="ko-KR" altLang="en-US" dirty="0"/>
              <a:t>화면에 보시는 바와 같이 </a:t>
            </a:r>
            <a:r>
              <a:rPr lang="ko-KR" altLang="en-US" dirty="0" err="1"/>
              <a:t>확장조회를</a:t>
            </a:r>
            <a:r>
              <a:rPr lang="ko-KR" altLang="en-US" dirty="0"/>
              <a:t> 통해서 기본적인 </a:t>
            </a:r>
            <a:r>
              <a:rPr lang="ko-KR" altLang="en-US" dirty="0" err="1"/>
              <a:t>조회조건</a:t>
            </a:r>
            <a:r>
              <a:rPr lang="ko-KR" altLang="en-US" dirty="0"/>
              <a:t> 외에 추가 조건을 설정해서 결과를 조회할 수도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ko-KR" altLang="en-US" dirty="0" err="1"/>
              <a:t>가격정보변경이력조회</a:t>
            </a:r>
            <a:r>
              <a:rPr lang="ko-KR" altLang="en-US" dirty="0"/>
              <a:t> 메뉴를 통해서 사업장</a:t>
            </a:r>
            <a:r>
              <a:rPr lang="en-US" altLang="ko-KR" dirty="0"/>
              <a:t>/</a:t>
            </a:r>
            <a:r>
              <a:rPr lang="ko-KR" altLang="en-US" dirty="0"/>
              <a:t>상품</a:t>
            </a:r>
            <a:r>
              <a:rPr lang="en-US" altLang="ko-KR" dirty="0"/>
              <a:t>ID 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조회조건으로 해서 </a:t>
            </a:r>
            <a:r>
              <a:rPr lang="ko-KR" altLang="en-US" dirty="0" err="1"/>
              <a:t>가격정보의</a:t>
            </a:r>
            <a:r>
              <a:rPr lang="ko-KR" altLang="en-US" dirty="0"/>
              <a:t> 변경 이력을 확인하실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8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</a:t>
            </a:r>
            <a:r>
              <a:rPr lang="ko-KR" altLang="en-US" dirty="0" err="1"/>
              <a:t>말씀드렸다시피</a:t>
            </a:r>
            <a:r>
              <a:rPr lang="ko-KR" altLang="en-US" dirty="0"/>
              <a:t> 기본조건값을 입력하고 </a:t>
            </a:r>
            <a:r>
              <a:rPr lang="ko-KR" altLang="en-US" dirty="0" err="1"/>
              <a:t>영업정보를</a:t>
            </a:r>
            <a:r>
              <a:rPr lang="ko-KR" altLang="en-US" dirty="0"/>
              <a:t> 조회한 이후 조회된 상품</a:t>
            </a:r>
            <a:r>
              <a:rPr lang="en-US" altLang="ko-KR" dirty="0"/>
              <a:t>ID</a:t>
            </a:r>
            <a:r>
              <a:rPr lang="ko-KR" altLang="en-US" dirty="0"/>
              <a:t>를 클릭하시면 </a:t>
            </a:r>
            <a:r>
              <a:rPr lang="ko-KR" altLang="en-US" dirty="0" err="1"/>
              <a:t>영업정보</a:t>
            </a:r>
            <a:r>
              <a:rPr lang="ko-KR" altLang="en-US" dirty="0"/>
              <a:t> 상세보기 팝업화면으로 이동하게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팝업화면에서 </a:t>
            </a:r>
            <a:r>
              <a:rPr lang="ko-KR" altLang="en-US" dirty="0" err="1"/>
              <a:t>영업정보의</a:t>
            </a:r>
            <a:r>
              <a:rPr lang="ko-KR" altLang="en-US" dirty="0"/>
              <a:t> 상세정보를 확인하실 수 있고</a:t>
            </a:r>
            <a:r>
              <a:rPr lang="en-US" altLang="ko-KR" dirty="0"/>
              <a:t>, </a:t>
            </a:r>
            <a:r>
              <a:rPr lang="ko-KR" altLang="en-US" dirty="0" err="1"/>
              <a:t>영업정보의</a:t>
            </a:r>
            <a:r>
              <a:rPr lang="ko-KR" altLang="en-US" dirty="0"/>
              <a:t> 변경도 진행하실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팝업화면에서도 마찬가지로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진열정보의</a:t>
            </a:r>
            <a:r>
              <a:rPr lang="ko-KR" altLang="en-US" dirty="0"/>
              <a:t> </a:t>
            </a:r>
            <a:r>
              <a:rPr lang="ko-KR" altLang="en-US" dirty="0" err="1"/>
              <a:t>변경이력에</a:t>
            </a:r>
            <a:r>
              <a:rPr lang="ko-KR" altLang="en-US" dirty="0"/>
              <a:t> 대해 확인하실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 err="1"/>
              <a:t>영업정보의</a:t>
            </a:r>
            <a:r>
              <a:rPr lang="ko-KR" altLang="en-US" dirty="0"/>
              <a:t> 등록</a:t>
            </a:r>
            <a:r>
              <a:rPr lang="en-US" altLang="ko-KR" dirty="0"/>
              <a:t>/</a:t>
            </a:r>
            <a:r>
              <a:rPr lang="ko-KR" altLang="en-US" dirty="0"/>
              <a:t>변경이 불가한 </a:t>
            </a:r>
            <a:r>
              <a:rPr lang="ko-KR" altLang="en-US" dirty="0" err="1"/>
              <a:t>예외상황이</a:t>
            </a:r>
            <a:r>
              <a:rPr lang="ko-KR" altLang="en-US" dirty="0"/>
              <a:t> 존재하는데요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상품</a:t>
            </a:r>
            <a:r>
              <a:rPr lang="en-US" altLang="ko-KR" dirty="0"/>
              <a:t>ID </a:t>
            </a:r>
            <a:r>
              <a:rPr lang="ko-KR" altLang="en-US" dirty="0"/>
              <a:t>자체가 </a:t>
            </a:r>
            <a:r>
              <a:rPr lang="ko-KR" altLang="en-US" dirty="0" err="1"/>
              <a:t>휴면화되어</a:t>
            </a:r>
            <a:r>
              <a:rPr lang="ko-KR" altLang="en-US" dirty="0"/>
              <a:t> 사용할 수 없는 상태와</a:t>
            </a:r>
            <a:r>
              <a:rPr lang="en-US" altLang="ko-KR" dirty="0"/>
              <a:t> </a:t>
            </a:r>
            <a:r>
              <a:rPr lang="ko-KR" altLang="en-US" dirty="0"/>
              <a:t>유효한 </a:t>
            </a:r>
            <a:r>
              <a:rPr lang="ko-KR" altLang="en-US" dirty="0" err="1"/>
              <a:t>구매정보가</a:t>
            </a:r>
            <a:r>
              <a:rPr lang="ko-KR" altLang="en-US" dirty="0"/>
              <a:t> 존재하지 않을 때는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등록하거나 변경할 수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경우에는 시스템 자체적으로 등록</a:t>
            </a:r>
            <a:r>
              <a:rPr lang="en-US" altLang="ko-KR" dirty="0"/>
              <a:t>/</a:t>
            </a:r>
            <a:r>
              <a:rPr lang="ko-KR" altLang="en-US" dirty="0"/>
              <a:t>변경 불가 메시지가 팝업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973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</a:t>
            </a:r>
            <a:r>
              <a:rPr lang="ko-KR" altLang="en-US" dirty="0" err="1"/>
              <a:t>영업정보의</a:t>
            </a:r>
            <a:r>
              <a:rPr lang="ko-KR" altLang="en-US" dirty="0"/>
              <a:t> 조회에 대해 소개를 드렸다면</a:t>
            </a:r>
            <a:r>
              <a:rPr lang="en-US" altLang="ko-KR" dirty="0"/>
              <a:t>,</a:t>
            </a:r>
            <a:r>
              <a:rPr lang="ko-KR" altLang="en-US" dirty="0"/>
              <a:t> 이제는 </a:t>
            </a:r>
            <a:r>
              <a:rPr lang="ko-KR" altLang="en-US" dirty="0" err="1"/>
              <a:t>영업정보를</a:t>
            </a:r>
            <a:r>
              <a:rPr lang="ko-KR" altLang="en-US" dirty="0"/>
              <a:t> 어떻게 등록하는지에 대해 보여드리겠습니다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마찬가지로 영업정보조회</a:t>
            </a:r>
            <a:r>
              <a:rPr lang="en-US" altLang="ko-KR" dirty="0"/>
              <a:t>/</a:t>
            </a:r>
            <a:r>
              <a:rPr lang="ko-KR" altLang="en-US" dirty="0"/>
              <a:t>변경 메뉴를 사용합니다</a:t>
            </a:r>
            <a:r>
              <a:rPr lang="en-US" altLang="ko-KR" dirty="0"/>
              <a:t>. </a:t>
            </a:r>
            <a:r>
              <a:rPr lang="ko-KR" altLang="en-US" dirty="0" err="1"/>
              <a:t>개별등록이라는</a:t>
            </a:r>
            <a:r>
              <a:rPr lang="ko-KR" altLang="en-US" dirty="0"/>
              <a:t> 버튼을 클릭하시면 </a:t>
            </a:r>
            <a:r>
              <a:rPr lang="ko-KR" altLang="en-US" dirty="0" err="1"/>
              <a:t>영업정보상세조회라는</a:t>
            </a:r>
            <a:r>
              <a:rPr lang="ko-KR" altLang="en-US" dirty="0"/>
              <a:t> </a:t>
            </a:r>
            <a:r>
              <a:rPr lang="ko-KR" altLang="en-US" dirty="0" err="1"/>
              <a:t>팝업화면이</a:t>
            </a:r>
            <a:r>
              <a:rPr lang="ko-KR" altLang="en-US" dirty="0"/>
              <a:t> 생성되게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팝업화면에서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등록하고자 하는 상품</a:t>
            </a:r>
            <a:r>
              <a:rPr lang="en-US" altLang="ko-KR" dirty="0"/>
              <a:t>ID</a:t>
            </a:r>
            <a:r>
              <a:rPr lang="ko-KR" altLang="en-US" dirty="0"/>
              <a:t>를 입력한 이후</a:t>
            </a:r>
            <a:r>
              <a:rPr lang="en-US" altLang="ko-KR" dirty="0"/>
              <a:t>,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</a:t>
            </a:r>
            <a:r>
              <a:rPr lang="ko-KR" altLang="en-US" dirty="0"/>
              <a:t> </a:t>
            </a:r>
            <a:r>
              <a:rPr lang="en-US" altLang="ko-KR" dirty="0"/>
              <a:t>Tab</a:t>
            </a:r>
            <a:r>
              <a:rPr lang="ko-KR" altLang="en-US" dirty="0"/>
              <a:t>으로 이동하여 각각의 정보를 등록할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627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가격정보의</a:t>
            </a:r>
            <a:r>
              <a:rPr lang="ko-KR" altLang="en-US" dirty="0"/>
              <a:t> 등록에 대해 조금 더 상세하게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앞서 말씀드렸던 </a:t>
            </a:r>
            <a:r>
              <a:rPr lang="ko-KR" altLang="en-US" dirty="0" err="1"/>
              <a:t>내용중에</a:t>
            </a:r>
            <a:r>
              <a:rPr lang="ko-KR" altLang="en-US" dirty="0"/>
              <a:t> </a:t>
            </a:r>
            <a:r>
              <a:rPr lang="ko-KR" altLang="en-US" dirty="0" err="1"/>
              <a:t>가격정보는</a:t>
            </a:r>
            <a:r>
              <a:rPr lang="ko-KR" altLang="en-US" dirty="0"/>
              <a:t> 사업장을 기준으로 생성</a:t>
            </a:r>
            <a:r>
              <a:rPr lang="en-US" altLang="ko-KR" dirty="0"/>
              <a:t>/</a:t>
            </a:r>
            <a:r>
              <a:rPr lang="ko-KR" altLang="en-US" dirty="0"/>
              <a:t>변경된다는 점 기억나시지요</a:t>
            </a:r>
            <a:r>
              <a:rPr lang="en-US" altLang="ko-KR" dirty="0"/>
              <a:t>?</a:t>
            </a:r>
            <a:endParaRPr lang="ko-KR" altLang="en-US" dirty="0"/>
          </a:p>
          <a:p>
            <a:r>
              <a:rPr lang="ko-KR" altLang="en-US" dirty="0"/>
              <a:t>가격정보 </a:t>
            </a:r>
            <a:r>
              <a:rPr lang="en-US" altLang="ko-KR" dirty="0"/>
              <a:t>Tab</a:t>
            </a:r>
            <a:r>
              <a:rPr lang="ko-KR" altLang="en-US" dirty="0"/>
              <a:t>에서 </a:t>
            </a:r>
            <a:r>
              <a:rPr lang="ko-KR" altLang="en-US" dirty="0" err="1"/>
              <a:t>기입력한</a:t>
            </a:r>
            <a:r>
              <a:rPr lang="ko-KR" altLang="en-US" dirty="0"/>
              <a:t> 상품</a:t>
            </a:r>
            <a:r>
              <a:rPr lang="en-US" altLang="ko-KR" dirty="0"/>
              <a:t>ID</a:t>
            </a:r>
            <a:r>
              <a:rPr lang="ko-KR" altLang="en-US" dirty="0"/>
              <a:t>의 가격정보를 적용할 사업장을 필수로 입력하게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사업장 입력 이후에 고객에게 노출할 판매가와 컨디션을 설정하시면 가격정보를 등록할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만약 </a:t>
            </a:r>
            <a:r>
              <a:rPr lang="ko-KR" altLang="en-US" dirty="0" err="1"/>
              <a:t>기입력한</a:t>
            </a:r>
            <a:r>
              <a:rPr lang="ko-KR" altLang="en-US" dirty="0"/>
              <a:t> 상품</a:t>
            </a:r>
            <a:r>
              <a:rPr lang="en-US" altLang="ko-KR" dirty="0"/>
              <a:t>ID</a:t>
            </a:r>
            <a:r>
              <a:rPr lang="ko-KR" altLang="en-US" dirty="0"/>
              <a:t>와 사업장에 이미 가격정보가 설정되어 있다면 </a:t>
            </a:r>
            <a:r>
              <a:rPr lang="en-US" altLang="ko-KR" dirty="0"/>
              <a:t>‘</a:t>
            </a:r>
            <a:r>
              <a:rPr lang="ko-KR" altLang="en-US" dirty="0"/>
              <a:t>판매가 </a:t>
            </a:r>
            <a:r>
              <a:rPr lang="ko-KR" altLang="en-US" dirty="0" err="1"/>
              <a:t>기등록</a:t>
            </a:r>
            <a:r>
              <a:rPr lang="ko-KR" altLang="en-US" dirty="0"/>
              <a:t> </a:t>
            </a:r>
            <a:r>
              <a:rPr lang="ko-KR" altLang="en-US" dirty="0" err="1"/>
              <a:t>영업정보입니다</a:t>
            </a:r>
            <a:r>
              <a:rPr lang="en-US" altLang="ko-KR" dirty="0"/>
              <a:t>.’ </a:t>
            </a:r>
            <a:r>
              <a:rPr lang="ko-KR" altLang="en-US" dirty="0"/>
              <a:t>라는 팝업메세지가 출력되게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상태에서는 신규로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등록할 수는 없습니다</a:t>
            </a:r>
            <a:r>
              <a:rPr lang="en-US" altLang="ko-KR" dirty="0"/>
              <a:t>. </a:t>
            </a:r>
            <a:r>
              <a:rPr lang="ko-KR" altLang="en-US" dirty="0" err="1"/>
              <a:t>가격정보의</a:t>
            </a:r>
            <a:r>
              <a:rPr lang="ko-KR" altLang="en-US" dirty="0"/>
              <a:t> 변경이 필요한 경우는 영업정보조회</a:t>
            </a:r>
            <a:r>
              <a:rPr lang="en-US" altLang="ko-KR" dirty="0"/>
              <a:t>/</a:t>
            </a:r>
            <a:r>
              <a:rPr lang="ko-KR" altLang="en-US" dirty="0"/>
              <a:t>변경 메뉴에서 사업장과 상품</a:t>
            </a:r>
            <a:r>
              <a:rPr lang="en-US" altLang="ko-KR" dirty="0"/>
              <a:t>ID</a:t>
            </a:r>
            <a:r>
              <a:rPr lang="ko-KR" altLang="en-US" dirty="0"/>
              <a:t>를 </a:t>
            </a:r>
            <a:r>
              <a:rPr lang="ko-KR" altLang="en-US" dirty="0" err="1"/>
              <a:t>조건값으로</a:t>
            </a:r>
            <a:r>
              <a:rPr lang="ko-KR" altLang="en-US" dirty="0"/>
              <a:t> 조회한 이후 상세조회에서 변경하실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34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</a:t>
            </a:r>
            <a:r>
              <a:rPr lang="ko-KR" altLang="en-US" dirty="0" err="1"/>
              <a:t>가격정보의</a:t>
            </a:r>
            <a:r>
              <a:rPr lang="ko-KR" altLang="en-US" dirty="0"/>
              <a:t> </a:t>
            </a:r>
            <a:r>
              <a:rPr lang="en-US" altLang="ko-KR" dirty="0"/>
              <a:t>Logic</a:t>
            </a:r>
            <a:r>
              <a:rPr lang="ko-KR" altLang="en-US" dirty="0"/>
              <a:t>에 대해 설명드릴 때</a:t>
            </a:r>
            <a:r>
              <a:rPr lang="en-US" altLang="ko-KR" dirty="0"/>
              <a:t>, </a:t>
            </a:r>
            <a:r>
              <a:rPr lang="ko-KR" altLang="en-US" dirty="0"/>
              <a:t>컨디션 설정에 대해 말씀드렸습니다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고객이 일정 이상의 수량을 구매할 시 설정된 판매가에서 할인을 </a:t>
            </a:r>
            <a:r>
              <a:rPr lang="ko-KR" altLang="en-US" dirty="0" err="1"/>
              <a:t>적용한다던지</a:t>
            </a:r>
            <a:r>
              <a:rPr lang="en-US" altLang="ko-KR" dirty="0"/>
              <a:t>, </a:t>
            </a:r>
            <a:r>
              <a:rPr lang="ko-KR" altLang="en-US" dirty="0" err="1"/>
              <a:t>배송비를</a:t>
            </a:r>
            <a:r>
              <a:rPr lang="ko-KR" altLang="en-US" dirty="0"/>
              <a:t> </a:t>
            </a:r>
            <a:r>
              <a:rPr lang="ko-KR" altLang="en-US" dirty="0" err="1"/>
              <a:t>설정한다던지에</a:t>
            </a:r>
            <a:r>
              <a:rPr lang="ko-KR" altLang="en-US" dirty="0"/>
              <a:t> 대한 부가정보 또한 이 영업정보상세조회 팝업화면에서 등록할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등록 방법은 화면에 보시는 바와 같이 어떤 컨디션 유형으로 할인</a:t>
            </a:r>
            <a:r>
              <a:rPr lang="en-US" altLang="ko-KR" dirty="0"/>
              <a:t>/</a:t>
            </a:r>
            <a:r>
              <a:rPr lang="ko-KR" altLang="en-US" dirty="0"/>
              <a:t>할증을 적용하는지 선택하고 옵션에 맞는 필수 값들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예를들어</a:t>
            </a:r>
            <a:r>
              <a:rPr lang="ko-KR" altLang="en-US" baseline="0" dirty="0"/>
              <a:t> 할인</a:t>
            </a:r>
            <a:r>
              <a:rPr lang="en-US" altLang="ko-KR" baseline="0" dirty="0"/>
              <a:t>/</a:t>
            </a:r>
            <a:r>
              <a:rPr lang="ko-KR" altLang="en-US" baseline="0" dirty="0"/>
              <a:t>할증을 얼마나 줄 것인지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언제부터 언제까지 적용할 것인지 등을</a:t>
            </a:r>
            <a:endParaRPr lang="en-US" altLang="ko-KR" baseline="0" dirty="0"/>
          </a:p>
          <a:p>
            <a:r>
              <a:rPr lang="ko-KR" altLang="en-US" baseline="0" dirty="0"/>
              <a:t>입력하고 저장하시면 최종 반영 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50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ko-KR" altLang="en-US" dirty="0" err="1"/>
              <a:t>진열정보</a:t>
            </a:r>
            <a:r>
              <a:rPr lang="ko-KR" altLang="en-US" dirty="0"/>
              <a:t> 등록입니다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영업정보상세조회 화면에서 </a:t>
            </a:r>
            <a:r>
              <a:rPr lang="ko-KR" altLang="en-US" dirty="0" err="1"/>
              <a:t>진열정보</a:t>
            </a:r>
            <a:r>
              <a:rPr lang="ko-KR" altLang="en-US" dirty="0"/>
              <a:t> </a:t>
            </a:r>
            <a:r>
              <a:rPr lang="en-US" altLang="ko-KR" dirty="0"/>
              <a:t>Tab</a:t>
            </a:r>
            <a:r>
              <a:rPr lang="ko-KR" altLang="en-US" dirty="0"/>
              <a:t>을 클릭하시면 해당 상품</a:t>
            </a:r>
            <a:r>
              <a:rPr lang="en-US" altLang="ko-KR" dirty="0"/>
              <a:t>ID</a:t>
            </a:r>
            <a:r>
              <a:rPr lang="ko-KR" altLang="en-US" dirty="0"/>
              <a:t>의 </a:t>
            </a:r>
            <a:r>
              <a:rPr lang="ko-KR" altLang="en-US" dirty="0" err="1"/>
              <a:t>진열정보가</a:t>
            </a:r>
            <a:r>
              <a:rPr lang="ko-KR" altLang="en-US" dirty="0"/>
              <a:t> 반영되는 </a:t>
            </a:r>
            <a:r>
              <a:rPr lang="en-US" altLang="ko-KR" dirty="0"/>
              <a:t>Mall</a:t>
            </a:r>
            <a:r>
              <a:rPr lang="ko-KR" altLang="en-US" dirty="0"/>
              <a:t>을 확인하실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진열정보의</a:t>
            </a:r>
            <a:r>
              <a:rPr lang="ko-KR" altLang="en-US" dirty="0"/>
              <a:t> </a:t>
            </a:r>
            <a:r>
              <a:rPr lang="en-US" altLang="ko-KR" dirty="0"/>
              <a:t>Control</a:t>
            </a:r>
            <a:r>
              <a:rPr lang="ko-KR" altLang="en-US" dirty="0"/>
              <a:t> 기준은 </a:t>
            </a:r>
            <a:r>
              <a:rPr lang="en-US" altLang="ko-KR" dirty="0"/>
              <a:t>Mall</a:t>
            </a:r>
            <a:r>
              <a:rPr lang="ko-KR" altLang="en-US" dirty="0"/>
              <a:t>이라는 점 잊지 않으셨죠</a:t>
            </a:r>
            <a:r>
              <a:rPr lang="en-US" altLang="ko-KR" dirty="0"/>
              <a:t>? </a:t>
            </a:r>
            <a:r>
              <a:rPr lang="ko-KR" altLang="en-US" dirty="0"/>
              <a:t>이 </a:t>
            </a:r>
            <a:r>
              <a:rPr lang="en-US" altLang="ko-KR" dirty="0"/>
              <a:t>Mall</a:t>
            </a:r>
            <a:r>
              <a:rPr lang="ko-KR" altLang="en-US" dirty="0"/>
              <a:t>별로 상품의 </a:t>
            </a:r>
            <a:r>
              <a:rPr lang="ko-KR" altLang="en-US" dirty="0" err="1"/>
              <a:t>진열여부를</a:t>
            </a:r>
            <a:r>
              <a:rPr lang="ko-KR" altLang="en-US" dirty="0"/>
              <a:t> 변경할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화면 하단에서는 이 </a:t>
            </a:r>
            <a:r>
              <a:rPr lang="en-US" altLang="ko-KR" dirty="0"/>
              <a:t>Mall</a:t>
            </a:r>
            <a:r>
              <a:rPr lang="ko-KR" altLang="en-US" dirty="0"/>
              <a:t>에 연결되어 있는 </a:t>
            </a:r>
            <a:r>
              <a:rPr lang="ko-KR" altLang="en-US" dirty="0" err="1"/>
              <a:t>운영단위</a:t>
            </a:r>
            <a:r>
              <a:rPr lang="ko-KR" altLang="en-US" dirty="0"/>
              <a:t> </a:t>
            </a:r>
            <a:r>
              <a:rPr lang="en-US" altLang="ko-KR" dirty="0"/>
              <a:t>List </a:t>
            </a:r>
            <a:r>
              <a:rPr lang="ko-KR" altLang="en-US" dirty="0"/>
              <a:t>또한 확인이 가능합니다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이렇게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진열정보의</a:t>
            </a:r>
            <a:r>
              <a:rPr lang="ko-KR" altLang="en-US" dirty="0"/>
              <a:t> 설정 이후에 저장을 클릭하게 되면 신규 </a:t>
            </a:r>
            <a:r>
              <a:rPr lang="ko-KR" altLang="en-US" dirty="0" err="1"/>
              <a:t>영업정보에</a:t>
            </a:r>
            <a:r>
              <a:rPr lang="ko-KR" altLang="en-US" dirty="0"/>
              <a:t> 대한 등록이 완료된다고 보시면 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395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오늘 강의할 내용을 간략히 알아보면</a:t>
            </a:r>
            <a:r>
              <a:rPr lang="en-US" altLang="ko-KR" dirty="0"/>
              <a:t>, </a:t>
            </a:r>
            <a:r>
              <a:rPr lang="ko-KR" altLang="en-US" dirty="0"/>
              <a:t>첫번째로</a:t>
            </a:r>
            <a:r>
              <a:rPr lang="en-US" altLang="ko-KR" dirty="0"/>
              <a:t> </a:t>
            </a:r>
            <a:r>
              <a:rPr lang="ko-KR" altLang="en-US" dirty="0" err="1"/>
              <a:t>영업정보가</a:t>
            </a:r>
            <a:r>
              <a:rPr lang="ko-KR" altLang="en-US" dirty="0"/>
              <a:t> 어떤 것인지</a:t>
            </a:r>
            <a:r>
              <a:rPr lang="en-US" altLang="ko-KR" dirty="0"/>
              <a:t>, </a:t>
            </a:r>
            <a:r>
              <a:rPr lang="ko-KR" altLang="en-US" dirty="0"/>
              <a:t>또 </a:t>
            </a:r>
            <a:r>
              <a:rPr lang="ko-KR" altLang="en-US" dirty="0" err="1"/>
              <a:t>영업정보가</a:t>
            </a:r>
            <a:r>
              <a:rPr lang="ko-KR" altLang="en-US" dirty="0"/>
              <a:t> 어떠한 요소로 구성되어 있는지</a:t>
            </a:r>
            <a:r>
              <a:rPr lang="ko-KR" altLang="en-US" baseline="0" dirty="0"/>
              <a:t> 설명 </a:t>
            </a:r>
            <a:r>
              <a:rPr lang="ko-KR" altLang="en-US" baseline="0" dirty="0" err="1"/>
              <a:t>드리구요</a:t>
            </a:r>
            <a:endParaRPr lang="en-US" altLang="ko-KR" dirty="0"/>
          </a:p>
          <a:p>
            <a:r>
              <a:rPr lang="ko-KR" altLang="en-US" dirty="0"/>
              <a:t>다음으로 </a:t>
            </a:r>
            <a:r>
              <a:rPr lang="ko-KR" altLang="en-US" dirty="0" err="1"/>
              <a:t>영업정보의</a:t>
            </a:r>
            <a:r>
              <a:rPr lang="ko-KR" altLang="en-US" dirty="0"/>
              <a:t> 하위 개념인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진열정보가</a:t>
            </a:r>
            <a:r>
              <a:rPr lang="ko-KR" altLang="en-US" dirty="0"/>
              <a:t> 어떠한 </a:t>
            </a:r>
            <a:r>
              <a:rPr lang="en-US" altLang="ko-KR" dirty="0"/>
              <a:t>Logic</a:t>
            </a:r>
            <a:r>
              <a:rPr lang="ko-KR" altLang="en-US" dirty="0"/>
              <a:t>으로 고객에게 노출되는지</a:t>
            </a:r>
            <a:r>
              <a:rPr lang="ko-KR" altLang="en-US" baseline="0" dirty="0"/>
              <a:t> 말씀드리겠습니다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r>
              <a:rPr lang="ko-KR" altLang="en-US" dirty="0"/>
              <a:t>세번째로는 이러한 </a:t>
            </a:r>
            <a:r>
              <a:rPr lang="ko-KR" altLang="en-US" dirty="0" err="1"/>
              <a:t>영업정보를</a:t>
            </a:r>
            <a:r>
              <a:rPr lang="ko-KR" altLang="en-US" dirty="0"/>
              <a:t> 어떻게 등록하고 변경하는지에 대해 </a:t>
            </a:r>
            <a:r>
              <a:rPr lang="en-US" altLang="ko-KR" dirty="0"/>
              <a:t>System</a:t>
            </a:r>
            <a:r>
              <a:rPr lang="ko-KR" altLang="en-US" dirty="0"/>
              <a:t>상의 </a:t>
            </a:r>
            <a:r>
              <a:rPr lang="en-US" altLang="ko-KR" dirty="0"/>
              <a:t>Process</a:t>
            </a:r>
            <a:r>
              <a:rPr lang="ko-KR" altLang="en-US" dirty="0"/>
              <a:t>를 </a:t>
            </a:r>
            <a:r>
              <a:rPr lang="ko-KR" altLang="en-US" dirty="0" err="1"/>
              <a:t>소개해드리구요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마지막으로는 특정 고객 특화로 사용되는 </a:t>
            </a:r>
            <a:r>
              <a:rPr lang="ko-KR" altLang="en-US" dirty="0" err="1"/>
              <a:t>영업정보</a:t>
            </a:r>
            <a:r>
              <a:rPr lang="ko-KR" altLang="en-US" dirty="0"/>
              <a:t> 관련 주요 기능들에 대해</a:t>
            </a:r>
            <a:r>
              <a:rPr lang="ko-KR" altLang="en-US" baseline="0" dirty="0"/>
              <a:t> 알아보겠습니다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9355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앞서서 보여드렸던 내용은 상품</a:t>
            </a:r>
            <a:r>
              <a:rPr lang="en-US" altLang="ko-KR" dirty="0"/>
              <a:t>ID </a:t>
            </a:r>
            <a:r>
              <a:rPr lang="ko-KR" altLang="en-US" dirty="0"/>
              <a:t>기준 개별로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등록하는 사항이었는데요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복수의 상품</a:t>
            </a:r>
            <a:r>
              <a:rPr lang="en-US" altLang="ko-KR" dirty="0"/>
              <a:t>ID</a:t>
            </a:r>
            <a:r>
              <a:rPr lang="ko-KR" altLang="en-US" dirty="0"/>
              <a:t>를 기준으로 일괄로 </a:t>
            </a:r>
            <a:r>
              <a:rPr lang="ko-KR" altLang="en-US" dirty="0" err="1"/>
              <a:t>영업정보를</a:t>
            </a:r>
            <a:r>
              <a:rPr lang="ko-KR" altLang="en-US" dirty="0"/>
              <a:t> 등록할 수도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영업정보일괄등록 메뉴를 통해서 엑셀 양식을 다운로드 받은 후 엑셀에 가이드 되어 있는 내용에 따라 필수 값을 작성하고</a:t>
            </a:r>
            <a:endParaRPr lang="en-US" altLang="ko-KR" dirty="0"/>
          </a:p>
          <a:p>
            <a:r>
              <a:rPr lang="en-US" altLang="ko-KR" dirty="0"/>
              <a:t>S-MRO</a:t>
            </a:r>
            <a:r>
              <a:rPr lang="ko-KR" altLang="en-US" dirty="0"/>
              <a:t>에 업로드하면 </a:t>
            </a:r>
            <a:r>
              <a:rPr lang="ko-KR" altLang="en-US" dirty="0" err="1"/>
              <a:t>영업정보를</a:t>
            </a:r>
            <a:r>
              <a:rPr lang="ko-KR" altLang="en-US" dirty="0"/>
              <a:t> 일괄로 등록</a:t>
            </a:r>
            <a:r>
              <a:rPr lang="en-US" altLang="ko-KR" dirty="0"/>
              <a:t>/</a:t>
            </a:r>
            <a:r>
              <a:rPr lang="ko-KR" altLang="en-US" dirty="0"/>
              <a:t>변경할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여기까지 영업정보등록</a:t>
            </a:r>
            <a:r>
              <a:rPr lang="en-US" altLang="ko-KR" dirty="0"/>
              <a:t>/</a:t>
            </a:r>
            <a:r>
              <a:rPr lang="ko-KR" altLang="en-US" dirty="0"/>
              <a:t>변경에 대한 </a:t>
            </a:r>
            <a:r>
              <a:rPr lang="en-US" altLang="ko-KR" dirty="0"/>
              <a:t>System</a:t>
            </a:r>
            <a:r>
              <a:rPr lang="ko-KR" altLang="en-US" dirty="0"/>
              <a:t>적 사항을 </a:t>
            </a:r>
            <a:r>
              <a:rPr lang="ko-KR" altLang="en-US" dirty="0" err="1"/>
              <a:t>소개드렸습니다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67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A1F1-1F05-56CE-5526-1DFCD21FE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1ECF8E-B681-2742-5A1B-F3E9852CA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E513C9-CC1F-2D17-BF1C-A664BC55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 챕터로 특정 고객 특화로 사용되는 </a:t>
            </a:r>
            <a:r>
              <a:rPr lang="ko-KR" altLang="en-US" dirty="0" err="1"/>
              <a:t>영업정보</a:t>
            </a:r>
            <a:r>
              <a:rPr lang="ko-KR" altLang="en-US" dirty="0"/>
              <a:t> 관련 주요 기능들에 대해 </a:t>
            </a:r>
            <a:r>
              <a:rPr lang="ko-KR" altLang="en-US" dirty="0" err="1"/>
              <a:t>설명드리도록</a:t>
            </a:r>
            <a:r>
              <a:rPr lang="ko-KR" altLang="en-US" dirty="0"/>
              <a:t> 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4919F7-FB56-4F33-C67B-0A3E81A0D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734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ko-KR" altLang="en-US" dirty="0" err="1"/>
              <a:t>단가그룹에</a:t>
            </a:r>
            <a:r>
              <a:rPr lang="ko-KR" altLang="en-US" dirty="0"/>
              <a:t>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가격정보의</a:t>
            </a:r>
            <a:r>
              <a:rPr lang="ko-KR" altLang="en-US" dirty="0"/>
              <a:t> 컨트롤 기준은 사업장이라는 점 기억하시죠</a:t>
            </a:r>
            <a:r>
              <a:rPr lang="en-US" altLang="ko-KR" dirty="0"/>
              <a:t>??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단가그룹이라는</a:t>
            </a:r>
            <a:r>
              <a:rPr lang="ko-KR" altLang="en-US" dirty="0"/>
              <a:t> 기능을 적용하면 복수의 사업장을 하나의 그룹으로 묶어서 상품별 동일한 판매가를 적용할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</a:t>
            </a:r>
            <a:r>
              <a:rPr lang="ko-KR" altLang="en-US" dirty="0" err="1"/>
              <a:t>단가그룹</a:t>
            </a:r>
            <a:r>
              <a:rPr lang="ko-KR" altLang="en-US" dirty="0"/>
              <a:t> 기능을 사용하는 이유는 고객 요청으로 인해서 그룹 혹은 </a:t>
            </a:r>
            <a:r>
              <a:rPr lang="ko-KR" altLang="en-US" dirty="0" err="1"/>
              <a:t>법인간</a:t>
            </a:r>
            <a:r>
              <a:rPr lang="ko-KR" altLang="en-US" dirty="0"/>
              <a:t> 동일 상품에 대한 가격을 일원화 해야 할 경우가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CJ</a:t>
            </a:r>
            <a:r>
              <a:rPr lang="ko-KR" altLang="en-US" dirty="0"/>
              <a:t>그룹을 예로 들면 </a:t>
            </a:r>
            <a:r>
              <a:rPr lang="ko-KR" altLang="en-US" dirty="0" err="1"/>
              <a:t>서브원이</a:t>
            </a:r>
            <a:r>
              <a:rPr lang="ko-KR" altLang="en-US" dirty="0"/>
              <a:t> </a:t>
            </a:r>
            <a:r>
              <a:rPr lang="en-US" altLang="ko-KR" dirty="0"/>
              <a:t>CJ</a:t>
            </a:r>
            <a:r>
              <a:rPr lang="ko-KR" altLang="en-US" dirty="0"/>
              <a:t>그룹과 공급계약을 체결하고 거래를 진행할 때</a:t>
            </a:r>
            <a:r>
              <a:rPr lang="en-US" altLang="ko-KR" dirty="0"/>
              <a:t>, CJ</a:t>
            </a:r>
            <a:r>
              <a:rPr lang="ko-KR" altLang="en-US" dirty="0"/>
              <a:t>그룹 전체로 동일한 상품에 동일한 단가를 </a:t>
            </a:r>
            <a:r>
              <a:rPr lang="ko-KR" altLang="en-US" dirty="0" err="1"/>
              <a:t>제공해야겠죠</a:t>
            </a:r>
            <a:r>
              <a:rPr lang="en-US" altLang="ko-KR" dirty="0"/>
              <a:t>?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들어 </a:t>
            </a:r>
            <a:r>
              <a:rPr lang="en-US" altLang="ko-KR" dirty="0"/>
              <a:t>CJ</a:t>
            </a:r>
            <a:r>
              <a:rPr lang="ko-KR" altLang="en-US" dirty="0"/>
              <a:t>제일제당과 </a:t>
            </a:r>
            <a:r>
              <a:rPr lang="en-US" altLang="ko-KR" dirty="0"/>
              <a:t>CJ</a:t>
            </a:r>
            <a:r>
              <a:rPr lang="ko-KR" altLang="en-US" dirty="0" err="1"/>
              <a:t>푸드빌은</a:t>
            </a:r>
            <a:r>
              <a:rPr lang="ko-KR" altLang="en-US" dirty="0"/>
              <a:t> 다른 사업장을 사용할 것이기 때문에 사업장들을 하나의 그룹으로 묶어 단가를 일원화하여 관리해야 한다는 의미입니다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서브원</a:t>
            </a:r>
            <a:r>
              <a:rPr lang="ko-KR" altLang="en-US" dirty="0"/>
              <a:t> 내부 관리 목적으로 </a:t>
            </a:r>
            <a:r>
              <a:rPr lang="ko-KR" altLang="en-US" dirty="0" err="1"/>
              <a:t>사업장간</a:t>
            </a:r>
            <a:r>
              <a:rPr lang="ko-KR" altLang="en-US" dirty="0"/>
              <a:t> 가격을 통일화 해야하는 경우도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대학교 </a:t>
            </a:r>
            <a:r>
              <a:rPr lang="ko-KR" altLang="en-US" dirty="0" err="1"/>
              <a:t>표준몰</a:t>
            </a:r>
            <a:r>
              <a:rPr lang="en-US" altLang="ko-KR" dirty="0"/>
              <a:t> </a:t>
            </a:r>
            <a:r>
              <a:rPr lang="ko-KR" altLang="en-US" dirty="0"/>
              <a:t>같은 경우는 </a:t>
            </a:r>
            <a:r>
              <a:rPr lang="ko-KR" altLang="en-US" dirty="0" err="1"/>
              <a:t>서브원</a:t>
            </a:r>
            <a:r>
              <a:rPr lang="ko-KR" altLang="en-US" dirty="0"/>
              <a:t> 자체적으로 일원화하여 관리가 필요한 사업장이기 때문에 단가 그룹으로 묶어서 관리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915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여기서 중요한 포인트로 </a:t>
            </a:r>
            <a:r>
              <a:rPr lang="ko-KR" altLang="en-US" dirty="0" err="1"/>
              <a:t>단가그룹을</a:t>
            </a:r>
            <a:r>
              <a:rPr lang="ko-KR" altLang="en-US" dirty="0"/>
              <a:t> 설정하기 전에 그룹으로 묶을 사업장들의 상품별 판매가를 모두 일원화해야 설정이 가능</a:t>
            </a:r>
            <a:r>
              <a:rPr lang="ko-KR" altLang="en-US" baseline="0" dirty="0"/>
              <a:t> 하다는 것 입니다</a:t>
            </a:r>
            <a:r>
              <a:rPr lang="en-US" altLang="ko-KR" baseline="0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/>
              <a:t>또 </a:t>
            </a:r>
            <a:r>
              <a:rPr lang="ko-KR" altLang="en-US" baseline="0" dirty="0" err="1"/>
              <a:t>단가그룹을</a:t>
            </a:r>
            <a:r>
              <a:rPr lang="ko-KR" altLang="en-US" baseline="0" dirty="0"/>
              <a:t> 등록할 때는 통합 단가를 관리하는 담당자를 </a:t>
            </a:r>
            <a:r>
              <a:rPr lang="ko-KR" altLang="en-US" baseline="0" dirty="0" err="1"/>
              <a:t>지정해야하며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모든 </a:t>
            </a:r>
            <a:r>
              <a:rPr lang="ko-KR" altLang="en-US" baseline="0" dirty="0" err="1"/>
              <a:t>영업정보</a:t>
            </a:r>
            <a:r>
              <a:rPr lang="ko-KR" altLang="en-US" baseline="0" dirty="0"/>
              <a:t> 변경 권한은 지정된 담당자가 갖게 됩니다</a:t>
            </a:r>
            <a:r>
              <a:rPr lang="en-US" altLang="ko-KR" baseline="0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단가그룹을</a:t>
            </a:r>
            <a:r>
              <a:rPr lang="ko-KR" altLang="en-US" dirty="0"/>
              <a:t> 신규로 </a:t>
            </a:r>
            <a:r>
              <a:rPr lang="ko-KR" altLang="en-US" dirty="0" err="1"/>
              <a:t>등록요청할때도</a:t>
            </a:r>
            <a:r>
              <a:rPr lang="ko-KR" altLang="en-US" dirty="0"/>
              <a:t> </a:t>
            </a:r>
            <a:r>
              <a:rPr lang="ko-KR" altLang="en-US" dirty="0" err="1"/>
              <a:t>단가그룹의</a:t>
            </a:r>
            <a:r>
              <a:rPr lang="ko-KR" altLang="en-US" dirty="0"/>
              <a:t> 통합 팀장 결재가 필요하다는 점도 참고 부탁드립니다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21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단가그룹의</a:t>
            </a:r>
            <a:r>
              <a:rPr lang="ko-KR" altLang="en-US" dirty="0"/>
              <a:t> 설정은 </a:t>
            </a:r>
            <a:r>
              <a:rPr lang="en-US" altLang="ko-KR" dirty="0"/>
              <a:t>S-MRO</a:t>
            </a:r>
            <a:r>
              <a:rPr lang="ko-KR" altLang="en-US" dirty="0"/>
              <a:t>의 단가그룹관리 메뉴에서 진행하실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신규 </a:t>
            </a:r>
            <a:r>
              <a:rPr lang="ko-KR" altLang="en-US" dirty="0" err="1"/>
              <a:t>등록요청</a:t>
            </a:r>
            <a:r>
              <a:rPr lang="ko-KR" altLang="en-US" dirty="0"/>
              <a:t> 버튼을 클릭하시면 </a:t>
            </a:r>
            <a:r>
              <a:rPr lang="ko-KR" altLang="en-US" dirty="0" err="1"/>
              <a:t>팝업창이</a:t>
            </a:r>
            <a:r>
              <a:rPr lang="ko-KR" altLang="en-US" dirty="0"/>
              <a:t> 뜨게 되는데 </a:t>
            </a:r>
            <a:r>
              <a:rPr lang="ko-KR" altLang="en-US" dirty="0" err="1"/>
              <a:t>단가그룹명</a:t>
            </a:r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ko-KR" altLang="en-US" dirty="0" err="1"/>
              <a:t>단가그룹</a:t>
            </a:r>
            <a:r>
              <a:rPr lang="ko-KR" altLang="en-US" dirty="0"/>
              <a:t> </a:t>
            </a:r>
            <a:r>
              <a:rPr lang="ko-KR" altLang="en-US" dirty="0" err="1"/>
              <a:t>통합팀장</a:t>
            </a:r>
            <a:r>
              <a:rPr lang="en-US" altLang="ko-KR" dirty="0"/>
              <a:t>, </a:t>
            </a:r>
            <a:r>
              <a:rPr lang="ko-KR" altLang="en-US" dirty="0"/>
              <a:t>영업담당자를 지정하고 그룹으로 묶을 사업장</a:t>
            </a:r>
            <a:r>
              <a:rPr lang="en-US" altLang="ko-KR" dirty="0"/>
              <a:t>ID</a:t>
            </a:r>
            <a:r>
              <a:rPr lang="ko-KR" altLang="en-US" dirty="0"/>
              <a:t>를 입력하시면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아까도 말씀드렸지만 이 </a:t>
            </a:r>
            <a:r>
              <a:rPr lang="ko-KR" altLang="en-US" dirty="0" err="1"/>
              <a:t>단가그룹을</a:t>
            </a:r>
            <a:r>
              <a:rPr lang="ko-KR" altLang="en-US" dirty="0"/>
              <a:t> 설정할 때는 필히 대상 사업장들의 상품 판매가를 모두 일원화하신 후에 진행하셔야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이러한 </a:t>
            </a:r>
            <a:r>
              <a:rPr lang="ko-KR" altLang="en-US" dirty="0" err="1"/>
              <a:t>단가그룹을</a:t>
            </a:r>
            <a:r>
              <a:rPr lang="ko-KR" altLang="en-US" dirty="0"/>
              <a:t> 설정한 이후 해제를 할 시에는 </a:t>
            </a:r>
            <a:r>
              <a:rPr lang="en-US" altLang="ko-KR" dirty="0"/>
              <a:t>S-MRO </a:t>
            </a:r>
            <a:r>
              <a:rPr lang="ko-KR" altLang="en-US" dirty="0"/>
              <a:t>시스템에서는 진행 할 수가 없고</a:t>
            </a:r>
            <a:r>
              <a:rPr lang="en-US" altLang="ko-KR" baseline="0" dirty="0"/>
              <a:t> CSR </a:t>
            </a:r>
            <a:r>
              <a:rPr lang="ko-KR" altLang="en-US" baseline="0" dirty="0"/>
              <a:t>상신을 통해 해제할 수 있습니다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303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B2Bi</a:t>
            </a:r>
            <a:r>
              <a:rPr lang="ko-KR" altLang="en-US" dirty="0"/>
              <a:t> 연계 </a:t>
            </a:r>
            <a:r>
              <a:rPr lang="en-US" altLang="ko-KR" dirty="0"/>
              <a:t>Set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서브원은</a:t>
            </a:r>
            <a:r>
              <a:rPr lang="ko-KR" altLang="en-US" dirty="0"/>
              <a:t> </a:t>
            </a:r>
            <a:r>
              <a:rPr lang="en-US" altLang="ko-KR" dirty="0"/>
              <a:t>Front Mall</a:t>
            </a:r>
            <a:r>
              <a:rPr lang="ko-KR" altLang="en-US" dirty="0"/>
              <a:t>을 통해 고객에게 상품을 판매하는 채널을 제공해주는데요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일부 </a:t>
            </a:r>
            <a:r>
              <a:rPr lang="ko-KR" altLang="en-US" dirty="0" err="1"/>
              <a:t>고객사는</a:t>
            </a:r>
            <a:r>
              <a:rPr lang="ko-KR" altLang="en-US" dirty="0"/>
              <a:t> 본인들이 사용하는 구매 </a:t>
            </a:r>
            <a:r>
              <a:rPr lang="en-US" altLang="ko-KR" dirty="0"/>
              <a:t>System</a:t>
            </a:r>
            <a:r>
              <a:rPr lang="ko-KR" altLang="en-US" dirty="0"/>
              <a:t>을 그대로 유지하며 </a:t>
            </a:r>
            <a:r>
              <a:rPr lang="ko-KR" altLang="en-US" dirty="0" err="1"/>
              <a:t>서브원과</a:t>
            </a:r>
            <a:r>
              <a:rPr lang="ko-KR" altLang="en-US" dirty="0"/>
              <a:t> 거래를 희망하는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경우에는 고객사의 구매 </a:t>
            </a:r>
            <a:r>
              <a:rPr lang="en-US" altLang="ko-KR" dirty="0"/>
              <a:t>System</a:t>
            </a:r>
            <a:r>
              <a:rPr lang="ko-KR" altLang="en-US" dirty="0"/>
              <a:t>과 </a:t>
            </a:r>
            <a:r>
              <a:rPr lang="ko-KR" altLang="en-US" dirty="0" err="1"/>
              <a:t>서브원의</a:t>
            </a:r>
            <a:r>
              <a:rPr lang="ko-KR" altLang="en-US" dirty="0"/>
              <a:t> 업무 </a:t>
            </a:r>
            <a:r>
              <a:rPr lang="en-US" altLang="ko-KR" dirty="0"/>
              <a:t>System</a:t>
            </a:r>
            <a:r>
              <a:rPr lang="ko-KR" altLang="en-US" dirty="0"/>
              <a:t>을 연계하여 거래를 진행하게 됩니다</a:t>
            </a:r>
            <a:r>
              <a:rPr lang="en-US" altLang="ko-KR" dirty="0"/>
              <a:t>. </a:t>
            </a:r>
            <a:r>
              <a:rPr lang="ko-KR" altLang="en-US" dirty="0"/>
              <a:t>이러한 </a:t>
            </a:r>
            <a:r>
              <a:rPr lang="ko-KR" altLang="en-US" dirty="0" err="1"/>
              <a:t>고객사를</a:t>
            </a:r>
            <a:r>
              <a:rPr lang="ko-KR" altLang="en-US" dirty="0"/>
              <a:t> 연계 </a:t>
            </a:r>
            <a:r>
              <a:rPr lang="ko-KR" altLang="en-US" dirty="0" err="1"/>
              <a:t>고객사라고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연계 고객사의 경우는 </a:t>
            </a:r>
            <a:r>
              <a:rPr lang="ko-KR" altLang="en-US" dirty="0" err="1"/>
              <a:t>고객사에서</a:t>
            </a:r>
            <a:r>
              <a:rPr lang="ko-KR" altLang="en-US" dirty="0"/>
              <a:t> 상품별 관리하고 있는 별도의 </a:t>
            </a:r>
            <a:r>
              <a:rPr lang="ko-KR" altLang="en-US" dirty="0" err="1"/>
              <a:t>스탁넘버가</a:t>
            </a:r>
            <a:r>
              <a:rPr lang="ko-KR" altLang="en-US" dirty="0"/>
              <a:t> 존재합니다</a:t>
            </a:r>
            <a:r>
              <a:rPr lang="en-US" altLang="ko-KR" dirty="0"/>
              <a:t>. </a:t>
            </a:r>
            <a:r>
              <a:rPr lang="ko-KR" altLang="en-US" dirty="0"/>
              <a:t>보통 고객사에서는 자재코드라고도 부르는데요</a:t>
            </a:r>
            <a:endParaRPr lang="en-US" altLang="ko-KR" dirty="0"/>
          </a:p>
          <a:p>
            <a:r>
              <a:rPr lang="ko-KR" altLang="en-US" dirty="0"/>
              <a:t>이 </a:t>
            </a:r>
            <a:r>
              <a:rPr lang="ko-KR" altLang="en-US" dirty="0" err="1"/>
              <a:t>스탁넘버를</a:t>
            </a:r>
            <a:r>
              <a:rPr lang="ko-KR" altLang="en-US" dirty="0"/>
              <a:t> </a:t>
            </a:r>
            <a:r>
              <a:rPr lang="ko-KR" altLang="en-US" dirty="0" err="1"/>
              <a:t>서브원의</a:t>
            </a:r>
            <a:r>
              <a:rPr lang="ko-KR" altLang="en-US" dirty="0"/>
              <a:t> 상품</a:t>
            </a:r>
            <a:r>
              <a:rPr lang="en-US" altLang="ko-KR" dirty="0"/>
              <a:t>ID</a:t>
            </a:r>
            <a:r>
              <a:rPr lang="ko-KR" altLang="en-US" dirty="0"/>
              <a:t>와 </a:t>
            </a:r>
            <a:r>
              <a:rPr lang="en-US" altLang="ko-KR" dirty="0"/>
              <a:t>Mapping </a:t>
            </a:r>
            <a:r>
              <a:rPr lang="ko-KR" altLang="en-US" dirty="0"/>
              <a:t>해야 주문이 생성될 수 있습니다</a:t>
            </a:r>
            <a:r>
              <a:rPr lang="en-US" altLang="ko-KR" dirty="0"/>
              <a:t>. </a:t>
            </a:r>
            <a:r>
              <a:rPr lang="ko-KR" altLang="en-US" dirty="0"/>
              <a:t>이렇게 고객 </a:t>
            </a:r>
            <a:r>
              <a:rPr lang="ko-KR" altLang="en-US" dirty="0" err="1"/>
              <a:t>상품코드와</a:t>
            </a:r>
            <a:r>
              <a:rPr lang="ko-KR" altLang="en-US" dirty="0"/>
              <a:t> </a:t>
            </a:r>
            <a:r>
              <a:rPr lang="ko-KR" altLang="en-US" dirty="0" err="1"/>
              <a:t>서브원의</a:t>
            </a:r>
            <a:r>
              <a:rPr lang="ko-KR" altLang="en-US" dirty="0"/>
              <a:t> 상품</a:t>
            </a:r>
            <a:r>
              <a:rPr lang="en-US" altLang="ko-KR" dirty="0"/>
              <a:t>ID</a:t>
            </a:r>
            <a:r>
              <a:rPr lang="ko-KR" altLang="en-US" dirty="0"/>
              <a:t> </a:t>
            </a:r>
            <a:r>
              <a:rPr lang="en-US" altLang="ko-KR" dirty="0"/>
              <a:t>Mapping</a:t>
            </a:r>
            <a:r>
              <a:rPr lang="ko-KR" altLang="en-US" dirty="0"/>
              <a:t>을 </a:t>
            </a:r>
            <a:r>
              <a:rPr lang="en-US" altLang="ko-KR" dirty="0"/>
              <a:t>B2Bi </a:t>
            </a:r>
            <a:r>
              <a:rPr lang="ko-KR" altLang="en-US" dirty="0"/>
              <a:t>연계 </a:t>
            </a:r>
            <a:r>
              <a:rPr lang="en-US" altLang="ko-KR" dirty="0"/>
              <a:t>Set </a:t>
            </a:r>
            <a:r>
              <a:rPr lang="ko-KR" altLang="en-US" dirty="0"/>
              <a:t>이라고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5507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</a:t>
            </a:r>
            <a:r>
              <a:rPr lang="en-US" altLang="ko-KR" dirty="0"/>
              <a:t>Mapping</a:t>
            </a:r>
            <a:r>
              <a:rPr lang="ko-KR" altLang="en-US" dirty="0"/>
              <a:t>은 </a:t>
            </a:r>
            <a:r>
              <a:rPr lang="ko-KR" altLang="en-US" dirty="0" err="1"/>
              <a:t>고객사</a:t>
            </a:r>
            <a:r>
              <a:rPr lang="ko-KR" altLang="en-US" dirty="0"/>
              <a:t> </a:t>
            </a:r>
            <a:r>
              <a:rPr lang="en-US" altLang="ko-KR" dirty="0"/>
              <a:t>Stock 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서브원</a:t>
            </a:r>
            <a:r>
              <a:rPr lang="ko-KR" altLang="en-US" dirty="0"/>
              <a:t> 상품</a:t>
            </a:r>
            <a:r>
              <a:rPr lang="en-US" altLang="ko-KR" dirty="0"/>
              <a:t> ID</a:t>
            </a:r>
            <a:r>
              <a:rPr lang="ko-KR" altLang="en-US" dirty="0"/>
              <a:t> 가 </a:t>
            </a:r>
            <a:r>
              <a:rPr lang="en-US" altLang="ko-KR" dirty="0"/>
              <a:t>1 : 1 </a:t>
            </a:r>
            <a:r>
              <a:rPr lang="ko-KR" altLang="en-US" dirty="0"/>
              <a:t>혹은 </a:t>
            </a:r>
            <a:r>
              <a:rPr lang="en-US" altLang="ko-KR" dirty="0"/>
              <a:t>N : 1 </a:t>
            </a:r>
            <a:r>
              <a:rPr lang="ko-KR" altLang="en-US" dirty="0"/>
              <a:t>인 </a:t>
            </a:r>
            <a:r>
              <a:rPr lang="en-US" altLang="ko-KR" dirty="0"/>
              <a:t>Case</a:t>
            </a:r>
            <a:r>
              <a:rPr lang="ko-KR" altLang="en-US" dirty="0"/>
              <a:t>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주의해야 할 점은 </a:t>
            </a:r>
            <a:r>
              <a:rPr lang="ko-KR" altLang="en-US" dirty="0" err="1"/>
              <a:t>고객사</a:t>
            </a:r>
            <a:r>
              <a:rPr lang="ko-KR" altLang="en-US" dirty="0"/>
              <a:t> </a:t>
            </a:r>
            <a:r>
              <a:rPr lang="en-US" altLang="ko-KR" dirty="0"/>
              <a:t>Stock 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서브원</a:t>
            </a:r>
            <a:r>
              <a:rPr lang="ko-KR" altLang="en-US" dirty="0"/>
              <a:t> 상품</a:t>
            </a:r>
            <a:r>
              <a:rPr lang="en-US" altLang="ko-KR" dirty="0"/>
              <a:t> ID</a:t>
            </a:r>
            <a:r>
              <a:rPr lang="ko-KR" altLang="en-US" dirty="0"/>
              <a:t> 가 </a:t>
            </a:r>
            <a:r>
              <a:rPr lang="en-US" altLang="ko-KR" dirty="0"/>
              <a:t>1 : N </a:t>
            </a:r>
            <a:r>
              <a:rPr lang="ko-KR" altLang="en-US" dirty="0"/>
              <a:t>혹은 </a:t>
            </a:r>
            <a:r>
              <a:rPr lang="en-US" altLang="ko-KR" dirty="0"/>
              <a:t>N : N </a:t>
            </a:r>
            <a:r>
              <a:rPr lang="ko-KR" altLang="en-US" dirty="0"/>
              <a:t>관계는 허용되지 않는다는 점입니다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고객사에서</a:t>
            </a:r>
            <a:r>
              <a:rPr lang="ko-KR" altLang="en-US" dirty="0"/>
              <a:t> </a:t>
            </a:r>
            <a:r>
              <a:rPr lang="en-US" altLang="ko-KR" dirty="0"/>
              <a:t>Stock No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로 주문을 냈는데</a:t>
            </a:r>
            <a:r>
              <a:rPr lang="en-US" altLang="ko-KR" dirty="0"/>
              <a:t>, Stock</a:t>
            </a:r>
            <a:r>
              <a:rPr lang="ko-KR" altLang="en-US" dirty="0"/>
              <a:t> </a:t>
            </a:r>
            <a:r>
              <a:rPr lang="en-US" altLang="ko-KR" dirty="0"/>
              <a:t>No A</a:t>
            </a:r>
            <a:r>
              <a:rPr lang="ko-KR" altLang="en-US" dirty="0"/>
              <a:t>에 </a:t>
            </a:r>
            <a:r>
              <a:rPr lang="en-US" altLang="ko-KR" dirty="0"/>
              <a:t>Mapping </a:t>
            </a:r>
            <a:r>
              <a:rPr lang="ko-KR" altLang="en-US" dirty="0"/>
              <a:t>된 상품</a:t>
            </a:r>
            <a:r>
              <a:rPr lang="en-US" altLang="ko-KR" dirty="0"/>
              <a:t>ID</a:t>
            </a:r>
            <a:r>
              <a:rPr lang="ko-KR" altLang="en-US" dirty="0"/>
              <a:t>가 복수라면 어떠한 상품으로 주문이 나가야 하는지 구분이 되지 않겠죠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B2Bi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연계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Set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은 반드시 </a:t>
            </a:r>
            <a:r>
              <a:rPr lang="ko-KR" altLang="en-US" dirty="0" err="1"/>
              <a:t>고객사</a:t>
            </a:r>
            <a:r>
              <a:rPr lang="ko-KR" altLang="en-US" dirty="0"/>
              <a:t> </a:t>
            </a:r>
            <a:r>
              <a:rPr lang="en-US" altLang="ko-KR" dirty="0"/>
              <a:t>Stock 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서브원</a:t>
            </a:r>
            <a:r>
              <a:rPr lang="ko-KR" altLang="en-US" dirty="0"/>
              <a:t> 상품</a:t>
            </a:r>
            <a:r>
              <a:rPr lang="en-US" altLang="ko-KR" dirty="0"/>
              <a:t> ID</a:t>
            </a:r>
            <a:r>
              <a:rPr lang="ko-KR" altLang="en-US" dirty="0"/>
              <a:t>  </a:t>
            </a:r>
            <a:r>
              <a:rPr lang="en-US" altLang="ko-KR" dirty="0"/>
              <a:t>1:1 </a:t>
            </a:r>
            <a:r>
              <a:rPr lang="ko-KR" altLang="en-US" dirty="0"/>
              <a:t>혹은 </a:t>
            </a:r>
            <a:r>
              <a:rPr lang="en-US" altLang="ko-KR" dirty="0"/>
              <a:t>N:1 </a:t>
            </a:r>
            <a:r>
              <a:rPr lang="ko-KR" altLang="en-US" dirty="0"/>
              <a:t>로 진행되어야 합니다</a:t>
            </a:r>
            <a:r>
              <a:rPr lang="en-US" altLang="ko-KR" dirty="0"/>
              <a:t>.</a:t>
            </a:r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434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B2Bi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연계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Set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은 이전에 </a:t>
            </a:r>
            <a:r>
              <a:rPr lang="ko-KR" altLang="en-US" sz="1400" b="0" dirty="0" err="1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설명드렸던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 영업정보조회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/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변경 메뉴에서 상품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ID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상세 조회 하신 후에 </a:t>
            </a:r>
            <a:r>
              <a:rPr lang="ko-KR" altLang="en-US" sz="1400" b="0" dirty="0" err="1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진열정보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 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Tab 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하단에서 </a:t>
            </a:r>
            <a:r>
              <a:rPr lang="ko-KR" altLang="en-US" sz="1400" b="0" dirty="0" err="1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운영단위별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 </a:t>
            </a:r>
            <a:r>
              <a:rPr lang="ko-KR" altLang="en-US" sz="1400" b="0" dirty="0" err="1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고객사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 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Stock No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를 입력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/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수정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/</a:t>
            </a:r>
            <a:r>
              <a:rPr lang="ko-KR" altLang="en-US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삭제할 수 있는 점 참고 부탁드리겠습니다</a:t>
            </a:r>
            <a:r>
              <a:rPr lang="en-US" altLang="ko-KR" sz="1400" b="0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8696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지금까지 영업정보관리에 대해 설명 드렸습니다</a:t>
            </a:r>
            <a:r>
              <a:rPr lang="en-US" altLang="ko-KR" dirty="0"/>
              <a:t>. </a:t>
            </a:r>
            <a:r>
              <a:rPr lang="ko-KR" altLang="en-US" dirty="0"/>
              <a:t>조금 어려운 내용들도 있지만 듣고 계신 우리 </a:t>
            </a:r>
            <a:r>
              <a:rPr lang="ko-KR" altLang="en-US" dirty="0" err="1"/>
              <a:t>서브원</a:t>
            </a:r>
            <a:r>
              <a:rPr lang="ko-KR" altLang="en-US" dirty="0"/>
              <a:t> 직원분들께서는 업무에서 직접 경험하실 수 있는 기회가 많기 때문에</a:t>
            </a:r>
            <a:endParaRPr lang="en-US" altLang="ko-KR" dirty="0"/>
          </a:p>
          <a:p>
            <a:pPr marL="0" marR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어려운 내용은 한 번 더 집중해서 들어주신다면 충분히 이해하실 수 </a:t>
            </a:r>
            <a:r>
              <a:rPr lang="ko-KR" altLang="en-US" dirty="0" err="1"/>
              <a:t>있을거라</a:t>
            </a:r>
            <a:r>
              <a:rPr lang="ko-KR" altLang="en-US" dirty="0"/>
              <a:t> 믿습니다</a:t>
            </a:r>
            <a:r>
              <a:rPr lang="en-US" altLang="ko-KR" dirty="0"/>
              <a:t>. </a:t>
            </a:r>
            <a:r>
              <a:rPr lang="ko-KR" altLang="en-US" dirty="0"/>
              <a:t>지금까지 </a:t>
            </a:r>
            <a:r>
              <a:rPr lang="ko-KR" altLang="en-US" dirty="0" err="1"/>
              <a:t>경청해주셔서</a:t>
            </a:r>
            <a:r>
              <a:rPr lang="ko-KR" altLang="en-US" dirty="0"/>
              <a:t> 감사합니다</a:t>
            </a:r>
            <a:r>
              <a:rPr lang="en-US" altLang="ko-KR" dirty="0"/>
              <a:t>. </a:t>
            </a:r>
            <a:r>
              <a:rPr lang="ko-KR" altLang="en-US" dirty="0"/>
              <a:t>수고하셨습니다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</a:t>
            </a:r>
            <a:r>
              <a:rPr lang="en-US" altLang="ko-KR" dirty="0"/>
              <a:t>, </a:t>
            </a:r>
            <a:r>
              <a:rPr lang="ko-KR" altLang="en-US" dirty="0"/>
              <a:t>본격적으로 들어가기 전에 제 소개를 잠깐 드리도록 할게요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</a:t>
            </a:r>
            <a:r>
              <a:rPr lang="en-US" altLang="ko-KR" dirty="0"/>
              <a:t>2014</a:t>
            </a:r>
            <a:r>
              <a:rPr lang="ko-KR" altLang="en-US" dirty="0"/>
              <a:t>년에 </a:t>
            </a:r>
            <a:r>
              <a:rPr lang="ko-KR" altLang="en-US" dirty="0" err="1"/>
              <a:t>서브원에</a:t>
            </a:r>
            <a:r>
              <a:rPr lang="ko-KR" altLang="en-US" dirty="0"/>
              <a:t> 첫 입사를 하여 만 </a:t>
            </a:r>
            <a:r>
              <a:rPr lang="en-US" altLang="ko-KR" dirty="0"/>
              <a:t>11</a:t>
            </a:r>
            <a:r>
              <a:rPr lang="ko-KR" altLang="en-US" dirty="0"/>
              <a:t>년 근속을 한 </a:t>
            </a:r>
            <a:r>
              <a:rPr lang="en-US" altLang="ko-KR" dirty="0"/>
              <a:t>12</a:t>
            </a:r>
            <a:r>
              <a:rPr lang="ko-KR" altLang="en-US" dirty="0" err="1"/>
              <a:t>년차</a:t>
            </a:r>
            <a:r>
              <a:rPr lang="ko-KR" altLang="en-US" dirty="0"/>
              <a:t> 사원 입니다</a:t>
            </a:r>
            <a:r>
              <a:rPr lang="en-US" altLang="ko-KR" dirty="0"/>
              <a:t>. 12</a:t>
            </a:r>
            <a:r>
              <a:rPr lang="ko-KR" altLang="en-US" dirty="0"/>
              <a:t>년 중 정확히 </a:t>
            </a:r>
            <a:r>
              <a:rPr lang="en-US" altLang="ko-KR" dirty="0"/>
              <a:t>6</a:t>
            </a:r>
            <a:r>
              <a:rPr lang="ko-KR" altLang="en-US" dirty="0"/>
              <a:t>년은 영업사원으로</a:t>
            </a:r>
            <a:r>
              <a:rPr lang="en-US" altLang="ko-KR" dirty="0"/>
              <a:t>, 6</a:t>
            </a:r>
            <a:r>
              <a:rPr lang="ko-KR" altLang="en-US" dirty="0"/>
              <a:t>년은 기획담당자로 회사 생활을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앞으로 소개드릴 내용들은 제가 </a:t>
            </a:r>
            <a:r>
              <a:rPr lang="en-US" altLang="ko-KR" dirty="0"/>
              <a:t>6</a:t>
            </a:r>
            <a:r>
              <a:rPr lang="ko-KR" altLang="en-US" dirty="0" err="1"/>
              <a:t>년동안</a:t>
            </a:r>
            <a:r>
              <a:rPr lang="ko-KR" altLang="en-US" dirty="0"/>
              <a:t> </a:t>
            </a:r>
            <a:r>
              <a:rPr lang="ko-KR" altLang="en-US" dirty="0" err="1"/>
              <a:t>업무하면서</a:t>
            </a:r>
            <a:r>
              <a:rPr lang="ko-KR" altLang="en-US" dirty="0"/>
              <a:t> 모두 배우고 활용했던 것들이라 조금 더 </a:t>
            </a:r>
            <a:r>
              <a:rPr lang="ko-KR" altLang="en-US" dirty="0" err="1"/>
              <a:t>자신있게</a:t>
            </a:r>
            <a:r>
              <a:rPr lang="ko-KR" altLang="en-US" dirty="0"/>
              <a:t> 강의할 수 있을 것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사진으로 보실 수 있는 것처럼 저는 귀여운 개구쟁이 두 아들을 둔 </a:t>
            </a:r>
            <a:r>
              <a:rPr lang="ko-KR" altLang="en-US" dirty="0" err="1"/>
              <a:t>아빠구요</a:t>
            </a:r>
            <a:r>
              <a:rPr lang="en-US" altLang="ko-KR" dirty="0"/>
              <a:t>, </a:t>
            </a:r>
            <a:r>
              <a:rPr lang="ko-KR" altLang="en-US" dirty="0"/>
              <a:t>아들들 덕분에 제가 좋아하는 여행을 더욱 더 자주 다니는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그럼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이제 본격적으로 강의 시작하겠습니다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첫번째로 </a:t>
            </a:r>
            <a:r>
              <a:rPr lang="ko-KR" altLang="en-US" dirty="0" err="1">
                <a:effectLst/>
              </a:rPr>
              <a:t>영업정보의</a:t>
            </a:r>
            <a:r>
              <a:rPr lang="ko-KR" altLang="en-US" dirty="0">
                <a:effectLst/>
              </a:rPr>
              <a:t> 개념 및 주요 구성요소에 대해 </a:t>
            </a:r>
            <a:r>
              <a:rPr lang="ko-KR" altLang="en-US" dirty="0" err="1">
                <a:effectLst/>
              </a:rPr>
              <a:t>설명드리겠습니다</a:t>
            </a:r>
            <a:r>
              <a:rPr lang="en-US" altLang="ko-KR" dirty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영업정보는</a:t>
            </a:r>
            <a:r>
              <a:rPr lang="ko-KR" altLang="en-US" dirty="0"/>
              <a:t> </a:t>
            </a:r>
            <a:r>
              <a:rPr lang="ko-KR" altLang="en-US" dirty="0" err="1"/>
              <a:t>사업장별</a:t>
            </a:r>
            <a:r>
              <a:rPr lang="en-US" altLang="ko-KR" dirty="0"/>
              <a:t>/</a:t>
            </a:r>
            <a:r>
              <a:rPr lang="ko-KR" altLang="en-US" dirty="0"/>
              <a:t>상품별 고객에게 판매를 하기 위해 설정하는 </a:t>
            </a:r>
            <a:r>
              <a:rPr lang="ko-KR" altLang="en-US" dirty="0" err="1"/>
              <a:t>가격정보과</a:t>
            </a:r>
            <a:r>
              <a:rPr lang="ko-KR" altLang="en-US" dirty="0"/>
              <a:t> </a:t>
            </a:r>
            <a:r>
              <a:rPr lang="ko-KR" altLang="en-US" dirty="0" err="1"/>
              <a:t>진열정보의</a:t>
            </a:r>
            <a:r>
              <a:rPr lang="ko-KR" altLang="en-US" dirty="0"/>
              <a:t> 집합이라고 정의할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9C6B-47C3-7A9D-87F2-A30AF89E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262A67-AF2D-4DC4-7D1C-6DF7D717C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F19202-7183-AD42-F562-B8706E0B4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서브원에서</a:t>
            </a:r>
            <a:r>
              <a:rPr lang="ko-KR" altLang="en-US" dirty="0"/>
              <a:t> 관리하는 정보는 보시는 것처럼 상품정보</a:t>
            </a:r>
            <a:r>
              <a:rPr lang="en-US" altLang="ko-KR" dirty="0"/>
              <a:t>, </a:t>
            </a:r>
            <a:r>
              <a:rPr lang="ko-KR" altLang="en-US" dirty="0"/>
              <a:t>가격정보</a:t>
            </a:r>
            <a:r>
              <a:rPr lang="en-US" altLang="ko-KR" dirty="0"/>
              <a:t>, </a:t>
            </a:r>
            <a:r>
              <a:rPr lang="ko-KR" altLang="en-US" dirty="0" err="1"/>
              <a:t>진열정보</a:t>
            </a:r>
            <a:r>
              <a:rPr lang="ko-KR" altLang="en-US" dirty="0"/>
              <a:t> 이렇게</a:t>
            </a:r>
            <a:r>
              <a:rPr lang="en-US" altLang="ko-KR" dirty="0"/>
              <a:t> </a:t>
            </a:r>
            <a:r>
              <a:rPr lang="ko-KR" altLang="en-US" dirty="0"/>
              <a:t>크게 세가지의 정보로 구분할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여기에 있는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진열정보에</a:t>
            </a:r>
            <a:r>
              <a:rPr lang="ko-KR" altLang="en-US" dirty="0"/>
              <a:t> 해당 되는 모든 항목들이 모두 </a:t>
            </a:r>
            <a:r>
              <a:rPr lang="ko-KR" altLang="en-US" dirty="0" err="1"/>
              <a:t>영업정보로</a:t>
            </a:r>
            <a:r>
              <a:rPr lang="ko-KR" altLang="en-US" dirty="0"/>
              <a:t> 정의될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가격정보에서 </a:t>
            </a:r>
            <a:r>
              <a:rPr lang="ko-KR" altLang="en-US" dirty="0" err="1"/>
              <a:t>서브원이</a:t>
            </a:r>
            <a:r>
              <a:rPr lang="ko-KR" altLang="en-US" dirty="0"/>
              <a:t> 상품을 매입하는 가격정보를 일컫는 </a:t>
            </a:r>
            <a:r>
              <a:rPr lang="ko-KR" altLang="en-US" dirty="0" err="1"/>
              <a:t>구매정보는</a:t>
            </a:r>
            <a:r>
              <a:rPr lang="ko-KR" altLang="en-US" dirty="0"/>
              <a:t> 영업정보에서 제외된다는 점을 알아두시면 좋겠습니다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72E486-9204-8F10-BBA2-1FAC2EF85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72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1ED7-CC87-6052-1A28-18F42743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F822DD-A7FC-C2D6-2000-DFC3EA848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8ECB22F-F2F2-6C09-82AA-CC2FE15DC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</a:rPr>
              <a:t>다음으로 이러한 </a:t>
            </a:r>
            <a:r>
              <a:rPr lang="ko-KR" altLang="en-US" dirty="0" err="1">
                <a:effectLst/>
              </a:rPr>
              <a:t>영업정보를</a:t>
            </a:r>
            <a:r>
              <a:rPr lang="ko-KR" altLang="en-US" dirty="0">
                <a:effectLst/>
              </a:rPr>
              <a:t> 구성하는 </a:t>
            </a:r>
            <a:r>
              <a:rPr lang="ko-KR" altLang="en-US" dirty="0" err="1"/>
              <a:t>가격정보와</a:t>
            </a:r>
            <a:r>
              <a:rPr lang="ko-KR" altLang="en-US" dirty="0"/>
              <a:t> </a:t>
            </a:r>
            <a:r>
              <a:rPr lang="ko-KR" altLang="en-US" dirty="0" err="1"/>
              <a:t>진열정보가</a:t>
            </a:r>
            <a:r>
              <a:rPr lang="ko-KR" altLang="en-US" dirty="0"/>
              <a:t> 어떠한 </a:t>
            </a:r>
            <a:r>
              <a:rPr lang="en-US" altLang="ko-KR" dirty="0"/>
              <a:t>Logic</a:t>
            </a:r>
            <a:r>
              <a:rPr lang="ko-KR" altLang="en-US" dirty="0"/>
              <a:t>으로 고객에게 노출되는지에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BBBFA4-71C0-5D34-44C9-1A85DEB9A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40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ko-KR" altLang="en-US" dirty="0" err="1"/>
              <a:t>가격정보에</a:t>
            </a:r>
            <a:r>
              <a:rPr lang="ko-KR" altLang="en-US" dirty="0"/>
              <a:t>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고객에게 노출되는 상품의 판매가는 기준가를 기반으로 한 컨디션 적용으로 설정됩니다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기준가와 컨디션에 대해 예시를 들어 </a:t>
            </a:r>
            <a:r>
              <a:rPr lang="ko-KR" altLang="en-US" dirty="0" err="1"/>
              <a:t>설명드리자면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구매담당자가 </a:t>
            </a:r>
            <a:r>
              <a:rPr lang="en-US" altLang="ko-KR" dirty="0"/>
              <a:t>A</a:t>
            </a:r>
            <a:r>
              <a:rPr lang="ko-KR" altLang="en-US" dirty="0"/>
              <a:t>라는 상품을 </a:t>
            </a:r>
            <a:r>
              <a:rPr lang="en-US" altLang="ko-KR" dirty="0"/>
              <a:t>1,000</a:t>
            </a:r>
            <a:r>
              <a:rPr lang="ko-KR" altLang="en-US" dirty="0"/>
              <a:t>원에 매입을 한다고 가정했을 때</a:t>
            </a:r>
            <a:r>
              <a:rPr lang="en-US" altLang="ko-KR" dirty="0"/>
              <a:t>, A</a:t>
            </a:r>
            <a:r>
              <a:rPr lang="ko-KR" altLang="en-US" dirty="0"/>
              <a:t>라는 상품은 해당되는 </a:t>
            </a:r>
            <a:r>
              <a:rPr lang="ko-KR" altLang="en-US" dirty="0" err="1"/>
              <a:t>카테고리별</a:t>
            </a:r>
            <a:r>
              <a:rPr lang="ko-KR" altLang="en-US" dirty="0"/>
              <a:t> 적정 기준이 되는 </a:t>
            </a:r>
            <a:r>
              <a:rPr lang="ko-KR" altLang="en-US" dirty="0" err="1"/>
              <a:t>매익율을</a:t>
            </a:r>
            <a:r>
              <a:rPr lang="ko-KR" altLang="en-US" dirty="0"/>
              <a:t> 가이드 받도록 되어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</a:t>
            </a:r>
            <a:r>
              <a:rPr lang="ko-KR" altLang="en-US" dirty="0"/>
              <a:t>라는 상품의 매입가에서 이 </a:t>
            </a:r>
            <a:r>
              <a:rPr lang="ko-KR" altLang="en-US" dirty="0" err="1"/>
              <a:t>카테고리별</a:t>
            </a:r>
            <a:r>
              <a:rPr lang="ko-KR" altLang="en-US" dirty="0"/>
              <a:t> 적정 기준 </a:t>
            </a:r>
            <a:r>
              <a:rPr lang="ko-KR" altLang="en-US" dirty="0" err="1"/>
              <a:t>매익율을</a:t>
            </a:r>
            <a:r>
              <a:rPr lang="ko-KR" altLang="en-US" dirty="0"/>
              <a:t> 더한 가격이 기준가로 설정 됩니다</a:t>
            </a:r>
            <a:r>
              <a:rPr lang="en-US" altLang="ko-KR" dirty="0"/>
              <a:t>. </a:t>
            </a:r>
            <a:r>
              <a:rPr lang="ko-KR" altLang="en-US" dirty="0" err="1"/>
              <a:t>예를들어</a:t>
            </a:r>
            <a:r>
              <a:rPr lang="ko-KR" altLang="en-US" dirty="0"/>
              <a:t> 적정 </a:t>
            </a:r>
            <a:r>
              <a:rPr lang="ko-KR" altLang="en-US" dirty="0" err="1"/>
              <a:t>매익률이</a:t>
            </a:r>
            <a:r>
              <a:rPr lang="ko-KR" altLang="en-US" dirty="0"/>
              <a:t> </a:t>
            </a:r>
            <a:r>
              <a:rPr lang="en-US" altLang="ko-KR" dirty="0"/>
              <a:t>10%</a:t>
            </a:r>
            <a:r>
              <a:rPr lang="ko-KR" altLang="en-US" dirty="0"/>
              <a:t>라고 가정하면</a:t>
            </a:r>
            <a:r>
              <a:rPr lang="en-US" altLang="ko-KR" dirty="0"/>
              <a:t>, </a:t>
            </a:r>
            <a:r>
              <a:rPr lang="ko-KR" altLang="en-US" dirty="0"/>
              <a:t>기준가는 </a:t>
            </a:r>
            <a:r>
              <a:rPr lang="en-US" altLang="ko-KR" dirty="0"/>
              <a:t>1,100</a:t>
            </a:r>
            <a:r>
              <a:rPr lang="ko-KR" altLang="en-US" dirty="0"/>
              <a:t>원이 되는 거죠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이후 영업담당자는 이 기준가를 기준으로 고객에게 할인을 할 것인지</a:t>
            </a:r>
            <a:r>
              <a:rPr lang="en-US" altLang="ko-KR" dirty="0"/>
              <a:t>, </a:t>
            </a:r>
            <a:r>
              <a:rPr lang="ko-KR" altLang="en-US" dirty="0"/>
              <a:t>할증을 할 것인지에 대해 결정을 하며</a:t>
            </a:r>
            <a:r>
              <a:rPr lang="en-US" altLang="ko-KR" dirty="0"/>
              <a:t>, </a:t>
            </a:r>
            <a:r>
              <a:rPr lang="ko-KR" altLang="en-US" dirty="0"/>
              <a:t>이 결정된 가격이 고객에게 노출되는 상품 판매가가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영업담당자가 최종 </a:t>
            </a:r>
            <a:r>
              <a:rPr lang="en-US" altLang="ko-KR" dirty="0"/>
              <a:t>5% </a:t>
            </a:r>
            <a:r>
              <a:rPr lang="ko-KR" altLang="en-US" dirty="0"/>
              <a:t>할증하여 고객에게 제공하기로 결정한다면 최종 진열되는 판매가는 </a:t>
            </a:r>
            <a:r>
              <a:rPr lang="en-US" altLang="ko-KR" dirty="0"/>
              <a:t>1,155</a:t>
            </a:r>
            <a:r>
              <a:rPr lang="ko-KR" altLang="en-US" dirty="0"/>
              <a:t>원이 되는 것이죠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판매가를 기준으로 컨디션을 설정하게 되는데요</a:t>
            </a:r>
            <a:r>
              <a:rPr lang="en-US" altLang="ko-KR" dirty="0"/>
              <a:t>. </a:t>
            </a:r>
            <a:r>
              <a:rPr lang="ko-KR" altLang="en-US" dirty="0"/>
              <a:t>이 컨디션이라 함은 판매가에 부가되는 조건을 의미합니다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들면 고객이 일정 이상의 수량을 구매할 시 설정된 판매가에서 할인을 </a:t>
            </a:r>
            <a:r>
              <a:rPr lang="ko-KR" altLang="en-US" dirty="0" err="1"/>
              <a:t>적용한다던지</a:t>
            </a:r>
            <a:r>
              <a:rPr lang="en-US" altLang="ko-KR" dirty="0"/>
              <a:t>, </a:t>
            </a:r>
            <a:r>
              <a:rPr lang="ko-KR" altLang="en-US" dirty="0"/>
              <a:t>특정 상품에 </a:t>
            </a:r>
            <a:r>
              <a:rPr lang="ko-KR" altLang="en-US" dirty="0" err="1"/>
              <a:t>배송비를</a:t>
            </a:r>
            <a:r>
              <a:rPr lang="ko-KR" altLang="en-US" dirty="0"/>
              <a:t> 설정 </a:t>
            </a:r>
            <a:r>
              <a:rPr lang="ko-KR" altLang="en-US" dirty="0" err="1"/>
              <a:t>한다던지</a:t>
            </a:r>
            <a:r>
              <a:rPr lang="ko-KR" altLang="en-US" baseline="0" dirty="0"/>
              <a:t> 이러한 조건을 설정 할 수 있습니다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이렇게 컨디션 정보까지 모두 반영된 판매가가 고객에게 노출되는 상품 </a:t>
            </a:r>
            <a:r>
              <a:rPr lang="ko-KR" altLang="en-US" dirty="0" err="1"/>
              <a:t>판매가라고</a:t>
            </a:r>
            <a:r>
              <a:rPr lang="ko-KR" altLang="en-US" dirty="0"/>
              <a:t> 보시면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여기서 중요한 포인트로 하나의 사업장에서 상품별 판매가는 반드시 하나만 존재할 수 있다는 점을 꼭 알아 두시기 바랍니다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792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말씀드렸던 상품의 판매가정보와 상품의 </a:t>
            </a:r>
            <a:r>
              <a:rPr lang="ko-KR" altLang="en-US" dirty="0" err="1"/>
              <a:t>진열정보가</a:t>
            </a:r>
            <a:r>
              <a:rPr lang="ko-KR" altLang="en-US" dirty="0"/>
              <a:t> 어떤 </a:t>
            </a:r>
            <a:r>
              <a:rPr lang="en-US" altLang="ko-KR" dirty="0"/>
              <a:t>Logic</a:t>
            </a:r>
            <a:r>
              <a:rPr lang="ko-KR" altLang="en-US" dirty="0"/>
              <a:t>으로 고객에게 노출되는지에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반드시 이해하셔야 하는 부분은 </a:t>
            </a:r>
            <a:r>
              <a:rPr lang="en-US" altLang="ko-KR" dirty="0"/>
              <a:t>Mall </a:t>
            </a:r>
            <a:r>
              <a:rPr lang="ko-KR" altLang="en-US" dirty="0"/>
              <a:t>과 사업장에 대한 개념입니다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일상생활에서도 </a:t>
            </a:r>
            <a:r>
              <a:rPr lang="en-US" altLang="ko-KR" dirty="0"/>
              <a:t>Mall</a:t>
            </a:r>
            <a:r>
              <a:rPr lang="ko-KR" altLang="en-US" dirty="0"/>
              <a:t>이라고 부르는 곳에 가면 다양한 상품이 진열되어 고객에게 </a:t>
            </a:r>
            <a:r>
              <a:rPr lang="ko-KR" altLang="en-US" dirty="0" err="1"/>
              <a:t>판매되는대요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이처럼 </a:t>
            </a:r>
            <a:r>
              <a:rPr lang="en-US" altLang="ko-KR" dirty="0"/>
              <a:t>Mall</a:t>
            </a:r>
            <a:r>
              <a:rPr lang="ko-KR" altLang="en-US" dirty="0"/>
              <a:t>은 상품 진열의 집합 단위라고 정의할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 사업장은 고객을 인식하는 </a:t>
            </a:r>
            <a:r>
              <a:rPr lang="ko-KR" altLang="en-US" dirty="0" err="1"/>
              <a:t>단위며</a:t>
            </a:r>
            <a:r>
              <a:rPr lang="ko-KR" altLang="en-US" dirty="0"/>
              <a:t> 이는 사업자번호를 기준으로 생성할 수 있도록 되어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최종적으로 저희가 기억해야 될 부분은 결국 </a:t>
            </a:r>
            <a:r>
              <a:rPr lang="en-US" altLang="ko-KR" dirty="0"/>
              <a:t>Mall</a:t>
            </a:r>
            <a:r>
              <a:rPr lang="ko-KR" altLang="en-US" dirty="0"/>
              <a:t>은 상품에 대한 </a:t>
            </a:r>
            <a:r>
              <a:rPr lang="ko-KR" altLang="en-US" dirty="0" err="1"/>
              <a:t>진열여부를</a:t>
            </a:r>
            <a:r>
              <a:rPr lang="ko-KR" altLang="en-US" dirty="0"/>
              <a:t> 컨트롤하는 기준이 된다는 것이고</a:t>
            </a:r>
            <a:r>
              <a:rPr lang="en-US" altLang="ko-KR" dirty="0"/>
              <a:t>, </a:t>
            </a:r>
            <a:r>
              <a:rPr lang="ko-KR" altLang="en-US" dirty="0"/>
              <a:t>사업장은 상품의 판매가를 </a:t>
            </a:r>
            <a:r>
              <a:rPr lang="ko-KR" altLang="en-US" dirty="0" err="1"/>
              <a:t>컨드롤하는</a:t>
            </a:r>
            <a:r>
              <a:rPr lang="ko-KR" altLang="en-US" dirty="0"/>
              <a:t> 기준이 된다는 점 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280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영업정보 개념 및 주요 구성요소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가격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/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진열정보 노출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Logic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영업정보 등록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/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변경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Process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단가그룹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B2Bi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연계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Set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679069" y="3078826"/>
            <a:ext cx="1208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06. </a:t>
            </a:r>
            <a:r>
              <a:rPr lang="ko-KR" altLang="en-US" sz="90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영업정보 관리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3978-FD76-D045-027D-6F3F12AB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E24254E-ED99-B99D-8947-83A90529042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8DF19DD-45F4-F949-E3D8-EDB2502925A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Mall/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사업장 사용 형태별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Scenario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4C143A4-C470-6E07-EB0E-E6AA21FFC8D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4131F04-9F5D-1671-7E22-C749428A6D6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66872638-A179-A678-AA14-F03A27180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Group 70">
            <a:extLst>
              <a:ext uri="{FF2B5EF4-FFF2-40B4-BE49-F238E27FC236}">
                <a16:creationId xmlns:a16="http://schemas.microsoft.com/office/drawing/2014/main" id="{790325BE-F837-DE72-1A71-0DC10E610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13511"/>
              </p:ext>
            </p:extLst>
          </p:nvPr>
        </p:nvGraphicFramePr>
        <p:xfrm>
          <a:off x="877355" y="1881939"/>
          <a:ext cx="11590417" cy="4984459"/>
        </p:xfrm>
        <a:graphic>
          <a:graphicData uri="http://schemas.openxmlformats.org/drawingml/2006/table">
            <a:tbl>
              <a:tblPr/>
              <a:tblGrid>
                <a:gridCol w="108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749">
                  <a:extLst>
                    <a:ext uri="{9D8B030D-6E8A-4147-A177-3AD203B41FA5}">
                      <a16:colId xmlns:a16="http://schemas.microsoft.com/office/drawing/2014/main" val="1280361281"/>
                    </a:ext>
                  </a:extLst>
                </a:gridCol>
                <a:gridCol w="3500749">
                  <a:extLst>
                    <a:ext uri="{9D8B030D-6E8A-4147-A177-3AD203B41FA5}">
                      <a16:colId xmlns:a16="http://schemas.microsoft.com/office/drawing/2014/main" val="2978918343"/>
                    </a:ext>
                  </a:extLst>
                </a:gridCol>
              </a:tblGrid>
              <a:tr h="6193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사업장 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1Mall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사업장 복수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Mall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복수사업장 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1Mall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생성 기준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사업장별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1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개의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Mall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생성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운영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동일한 판매가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동일한 상품 노출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Mall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별 노출상품 분리 요구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동일한 판매가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다른 상품 노출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복수사업장의 동일상품 노출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다른 판매가</a:t>
                      </a:r>
                      <a:b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</a:b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동일 상품 노출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5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구성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6">
            <a:extLst>
              <a:ext uri="{FF2B5EF4-FFF2-40B4-BE49-F238E27FC236}">
                <a16:creationId xmlns:a16="http://schemas.microsoft.com/office/drawing/2014/main" id="{095C5305-F777-D157-FC8D-FDCB1E0BBF36}"/>
              </a:ext>
            </a:extLst>
          </p:cNvPr>
          <p:cNvSpPr txBox="1"/>
          <p:nvPr/>
        </p:nvSpPr>
        <p:spPr>
          <a:xfrm>
            <a:off x="4276275" y="440228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5C9031B-54EA-C91C-E70A-5B293B9B3CE0}"/>
              </a:ext>
            </a:extLst>
          </p:cNvPr>
          <p:cNvSpPr/>
          <p:nvPr/>
        </p:nvSpPr>
        <p:spPr>
          <a:xfrm>
            <a:off x="2271390" y="4849336"/>
            <a:ext cx="749653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사업장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FDC6EFF-5F3F-1A27-8710-02F75DE10E24}"/>
              </a:ext>
            </a:extLst>
          </p:cNvPr>
          <p:cNvSpPr/>
          <p:nvPr/>
        </p:nvSpPr>
        <p:spPr>
          <a:xfrm>
            <a:off x="4399889" y="4849336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Mall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5F8A26-B132-4D29-0BD4-2168200F5931}"/>
              </a:ext>
            </a:extLst>
          </p:cNvPr>
          <p:cNvSpPr/>
          <p:nvPr/>
        </p:nvSpPr>
        <p:spPr>
          <a:xfrm>
            <a:off x="3361529" y="4849336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2</a:t>
            </a:r>
          </a:p>
        </p:txBody>
      </p:sp>
      <p:cxnSp>
        <p:nvCxnSpPr>
          <p:cNvPr id="16" name="직선 연결선 71">
            <a:extLst>
              <a:ext uri="{FF2B5EF4-FFF2-40B4-BE49-F238E27FC236}">
                <a16:creationId xmlns:a16="http://schemas.microsoft.com/office/drawing/2014/main" id="{28023F83-6D3B-CE80-755B-59C2126C911F}"/>
              </a:ext>
            </a:extLst>
          </p:cNvPr>
          <p:cNvCxnSpPr>
            <a:stCxn id="17" idx="3"/>
            <a:endCxn id="14" idx="1"/>
          </p:cNvCxnSpPr>
          <p:nvPr/>
        </p:nvCxnSpPr>
        <p:spPr bwMode="auto">
          <a:xfrm>
            <a:off x="3952259" y="4057021"/>
            <a:ext cx="447630" cy="9826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175B2-1A79-EAA9-CE6F-D1CC779C1A20}"/>
              </a:ext>
            </a:extLst>
          </p:cNvPr>
          <p:cNvSpPr/>
          <p:nvPr/>
        </p:nvSpPr>
        <p:spPr>
          <a:xfrm>
            <a:off x="3361529" y="3866679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1</a:t>
            </a:r>
          </a:p>
        </p:txBody>
      </p:sp>
      <p:cxnSp>
        <p:nvCxnSpPr>
          <p:cNvPr id="18" name="직선 연결선 71">
            <a:extLst>
              <a:ext uri="{FF2B5EF4-FFF2-40B4-BE49-F238E27FC236}">
                <a16:creationId xmlns:a16="http://schemas.microsoft.com/office/drawing/2014/main" id="{D16668C8-9E63-AFC4-920D-88EC5B504631}"/>
              </a:ext>
            </a:extLst>
          </p:cNvPr>
          <p:cNvCxnSpPr>
            <a:stCxn id="15" idx="3"/>
            <a:endCxn id="14" idx="1"/>
          </p:cNvCxnSpPr>
          <p:nvPr/>
        </p:nvCxnSpPr>
        <p:spPr bwMode="auto">
          <a:xfrm>
            <a:off x="3952259" y="5039678"/>
            <a:ext cx="447630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19" name="직선 연결선 71">
            <a:extLst>
              <a:ext uri="{FF2B5EF4-FFF2-40B4-BE49-F238E27FC236}">
                <a16:creationId xmlns:a16="http://schemas.microsoft.com/office/drawing/2014/main" id="{77F37E41-0C7A-2CBB-9EEE-CFEC43089B67}"/>
              </a:ext>
            </a:extLst>
          </p:cNvPr>
          <p:cNvCxnSpPr>
            <a:stCxn id="13" idx="3"/>
            <a:endCxn id="17" idx="1"/>
          </p:cNvCxnSpPr>
          <p:nvPr/>
        </p:nvCxnSpPr>
        <p:spPr bwMode="auto">
          <a:xfrm flipV="1">
            <a:off x="3021043" y="4057021"/>
            <a:ext cx="340486" cy="9826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20" name="직선 연결선 71">
            <a:extLst>
              <a:ext uri="{FF2B5EF4-FFF2-40B4-BE49-F238E27FC236}">
                <a16:creationId xmlns:a16="http://schemas.microsoft.com/office/drawing/2014/main" id="{B1A2BFE0-8FD6-44E7-84C7-A83EB70E232B}"/>
              </a:ext>
            </a:extLst>
          </p:cNvPr>
          <p:cNvCxnSpPr>
            <a:stCxn id="13" idx="3"/>
            <a:endCxn id="15" idx="1"/>
          </p:cNvCxnSpPr>
          <p:nvPr/>
        </p:nvCxnSpPr>
        <p:spPr bwMode="auto">
          <a:xfrm>
            <a:off x="3021043" y="5039678"/>
            <a:ext cx="340486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21" name="TextBox 15">
            <a:extLst>
              <a:ext uri="{FF2B5EF4-FFF2-40B4-BE49-F238E27FC236}">
                <a16:creationId xmlns:a16="http://schemas.microsoft.com/office/drawing/2014/main" id="{82DE7717-BFE6-F647-F38B-673DE8271CD7}"/>
              </a:ext>
            </a:extLst>
          </p:cNvPr>
          <p:cNvSpPr txBox="1"/>
          <p:nvPr/>
        </p:nvSpPr>
        <p:spPr>
          <a:xfrm>
            <a:off x="2158231" y="440228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B5D309-F595-948E-895F-72A37AB40F04}"/>
              </a:ext>
            </a:extLst>
          </p:cNvPr>
          <p:cNvSpPr/>
          <p:nvPr/>
        </p:nvSpPr>
        <p:spPr>
          <a:xfrm>
            <a:off x="3361529" y="5838498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3</a:t>
            </a:r>
          </a:p>
        </p:txBody>
      </p:sp>
      <p:cxnSp>
        <p:nvCxnSpPr>
          <p:cNvPr id="23" name="직선 연결선 71">
            <a:extLst>
              <a:ext uri="{FF2B5EF4-FFF2-40B4-BE49-F238E27FC236}">
                <a16:creationId xmlns:a16="http://schemas.microsoft.com/office/drawing/2014/main" id="{674ECA6F-4DE8-4A7A-B39A-A83072B93569}"/>
              </a:ext>
            </a:extLst>
          </p:cNvPr>
          <p:cNvCxnSpPr>
            <a:stCxn id="13" idx="3"/>
            <a:endCxn id="22" idx="1"/>
          </p:cNvCxnSpPr>
          <p:nvPr/>
        </p:nvCxnSpPr>
        <p:spPr bwMode="auto">
          <a:xfrm>
            <a:off x="3021043" y="5039678"/>
            <a:ext cx="340486" cy="989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" name="직선 연결선 71">
            <a:extLst>
              <a:ext uri="{FF2B5EF4-FFF2-40B4-BE49-F238E27FC236}">
                <a16:creationId xmlns:a16="http://schemas.microsoft.com/office/drawing/2014/main" id="{1A4377BA-5ECC-31E0-002B-FAAC3957293D}"/>
              </a:ext>
            </a:extLst>
          </p:cNvPr>
          <p:cNvCxnSpPr>
            <a:stCxn id="22" idx="3"/>
            <a:endCxn id="14" idx="1"/>
          </p:cNvCxnSpPr>
          <p:nvPr/>
        </p:nvCxnSpPr>
        <p:spPr bwMode="auto">
          <a:xfrm flipV="1">
            <a:off x="3952259" y="5039678"/>
            <a:ext cx="447630" cy="989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C2C7BD7-69C5-18C1-954B-BCB66F0F0DE7}"/>
              </a:ext>
            </a:extLst>
          </p:cNvPr>
          <p:cNvSpPr/>
          <p:nvPr/>
        </p:nvSpPr>
        <p:spPr>
          <a:xfrm>
            <a:off x="5718461" y="5077405"/>
            <a:ext cx="749653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사업장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282A28A-F9E5-EFAE-A843-EC48FC1C460B}"/>
              </a:ext>
            </a:extLst>
          </p:cNvPr>
          <p:cNvSpPr/>
          <p:nvPr/>
        </p:nvSpPr>
        <p:spPr>
          <a:xfrm>
            <a:off x="7736643" y="4094749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Mall 1</a:t>
            </a:r>
          </a:p>
        </p:txBody>
      </p:sp>
      <p:cxnSp>
        <p:nvCxnSpPr>
          <p:cNvPr id="28" name="직선 연결선 71">
            <a:extLst>
              <a:ext uri="{FF2B5EF4-FFF2-40B4-BE49-F238E27FC236}">
                <a16:creationId xmlns:a16="http://schemas.microsoft.com/office/drawing/2014/main" id="{2F25DBEA-0F9A-E432-3873-EE3A994D00E2}"/>
              </a:ext>
            </a:extLst>
          </p:cNvPr>
          <p:cNvCxnSpPr>
            <a:stCxn id="34" idx="3"/>
            <a:endCxn id="27" idx="1"/>
          </p:cNvCxnSpPr>
          <p:nvPr/>
        </p:nvCxnSpPr>
        <p:spPr bwMode="auto">
          <a:xfrm>
            <a:off x="7469506" y="4285090"/>
            <a:ext cx="267138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직선 연결선 71">
            <a:extLst>
              <a:ext uri="{FF2B5EF4-FFF2-40B4-BE49-F238E27FC236}">
                <a16:creationId xmlns:a16="http://schemas.microsoft.com/office/drawing/2014/main" id="{B77CF3D1-7E51-A1E6-CF25-373F2BE2961F}"/>
              </a:ext>
            </a:extLst>
          </p:cNvPr>
          <p:cNvCxnSpPr>
            <a:stCxn id="26" idx="3"/>
            <a:endCxn id="34" idx="1"/>
          </p:cNvCxnSpPr>
          <p:nvPr/>
        </p:nvCxnSpPr>
        <p:spPr bwMode="auto">
          <a:xfrm flipV="1">
            <a:off x="6468114" y="4285090"/>
            <a:ext cx="410661" cy="9826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직선 연결선 71">
            <a:extLst>
              <a:ext uri="{FF2B5EF4-FFF2-40B4-BE49-F238E27FC236}">
                <a16:creationId xmlns:a16="http://schemas.microsoft.com/office/drawing/2014/main" id="{CC0AF5BA-A752-246E-9566-4BCEF2917782}"/>
              </a:ext>
            </a:extLst>
          </p:cNvPr>
          <p:cNvCxnSpPr>
            <a:stCxn id="26" idx="3"/>
            <a:endCxn id="33" idx="1"/>
          </p:cNvCxnSpPr>
          <p:nvPr/>
        </p:nvCxnSpPr>
        <p:spPr bwMode="auto">
          <a:xfrm>
            <a:off x="6468114" y="5267747"/>
            <a:ext cx="410661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직선 연결선 71">
            <a:extLst>
              <a:ext uri="{FF2B5EF4-FFF2-40B4-BE49-F238E27FC236}">
                <a16:creationId xmlns:a16="http://schemas.microsoft.com/office/drawing/2014/main" id="{4894CD3F-2FD0-F7FD-4722-4AB23383E35D}"/>
              </a:ext>
            </a:extLst>
          </p:cNvPr>
          <p:cNvCxnSpPr>
            <a:stCxn id="33" idx="3"/>
            <a:endCxn id="32" idx="1"/>
          </p:cNvCxnSpPr>
          <p:nvPr/>
        </p:nvCxnSpPr>
        <p:spPr bwMode="auto">
          <a:xfrm>
            <a:off x="7469506" y="5267747"/>
            <a:ext cx="267138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ADBFA28-4DB3-9EBF-931D-069B29447CA1}"/>
              </a:ext>
            </a:extLst>
          </p:cNvPr>
          <p:cNvSpPr/>
          <p:nvPr/>
        </p:nvSpPr>
        <p:spPr>
          <a:xfrm>
            <a:off x="7736643" y="5077405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Mall 2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54E690E-88C3-8C14-9956-CB970B0BE82B}"/>
              </a:ext>
            </a:extLst>
          </p:cNvPr>
          <p:cNvSpPr/>
          <p:nvPr/>
        </p:nvSpPr>
        <p:spPr>
          <a:xfrm>
            <a:off x="6878775" y="5077405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2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C2FF16D-D559-A1C0-7E78-2566AF07DDBF}"/>
              </a:ext>
            </a:extLst>
          </p:cNvPr>
          <p:cNvSpPr/>
          <p:nvPr/>
        </p:nvSpPr>
        <p:spPr>
          <a:xfrm>
            <a:off x="6878775" y="4094749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1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BD646EAA-73A6-1B3C-B0B5-07CC132498C7}"/>
              </a:ext>
            </a:extLst>
          </p:cNvPr>
          <p:cNvSpPr txBox="1"/>
          <p:nvPr/>
        </p:nvSpPr>
        <p:spPr>
          <a:xfrm>
            <a:off x="5605303" y="463035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36" name="직선 연결선 71">
            <a:extLst>
              <a:ext uri="{FF2B5EF4-FFF2-40B4-BE49-F238E27FC236}">
                <a16:creationId xmlns:a16="http://schemas.microsoft.com/office/drawing/2014/main" id="{A889C21F-F702-12D9-6F0D-1A7EF7597245}"/>
              </a:ext>
            </a:extLst>
          </p:cNvPr>
          <p:cNvCxnSpPr>
            <a:stCxn id="38" idx="3"/>
            <a:endCxn id="37" idx="1"/>
          </p:cNvCxnSpPr>
          <p:nvPr/>
        </p:nvCxnSpPr>
        <p:spPr bwMode="auto">
          <a:xfrm>
            <a:off x="7469506" y="6256909"/>
            <a:ext cx="267138" cy="0"/>
          </a:xfrm>
          <a:prstGeom prst="straightConnector1">
            <a:avLst/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9BAEEC3-901C-6473-0818-F39F42117FAF}"/>
              </a:ext>
            </a:extLst>
          </p:cNvPr>
          <p:cNvSpPr/>
          <p:nvPr/>
        </p:nvSpPr>
        <p:spPr>
          <a:xfrm>
            <a:off x="7736643" y="6066567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Mall 3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1C37C7F-1C05-0D4B-F94F-5B61CC0A551E}"/>
              </a:ext>
            </a:extLst>
          </p:cNvPr>
          <p:cNvSpPr/>
          <p:nvPr/>
        </p:nvSpPr>
        <p:spPr>
          <a:xfrm>
            <a:off x="6878775" y="6066567"/>
            <a:ext cx="590731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3</a:t>
            </a:r>
          </a:p>
        </p:txBody>
      </p:sp>
      <p:cxnSp>
        <p:nvCxnSpPr>
          <p:cNvPr id="39" name="직선 연결선 71">
            <a:extLst>
              <a:ext uri="{FF2B5EF4-FFF2-40B4-BE49-F238E27FC236}">
                <a16:creationId xmlns:a16="http://schemas.microsoft.com/office/drawing/2014/main" id="{55389063-3F9B-9F8C-AFDC-28C804E20E63}"/>
              </a:ext>
            </a:extLst>
          </p:cNvPr>
          <p:cNvCxnSpPr>
            <a:stCxn id="26" idx="3"/>
            <a:endCxn id="38" idx="1"/>
          </p:cNvCxnSpPr>
          <p:nvPr/>
        </p:nvCxnSpPr>
        <p:spPr bwMode="auto">
          <a:xfrm>
            <a:off x="6468114" y="5267747"/>
            <a:ext cx="410661" cy="98916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40" name="TextBox 34">
            <a:extLst>
              <a:ext uri="{FF2B5EF4-FFF2-40B4-BE49-F238E27FC236}">
                <a16:creationId xmlns:a16="http://schemas.microsoft.com/office/drawing/2014/main" id="{09D2B79D-4CEC-F222-F7B9-A547FC36842F}"/>
              </a:ext>
            </a:extLst>
          </p:cNvPr>
          <p:cNvSpPr txBox="1"/>
          <p:nvPr/>
        </p:nvSpPr>
        <p:spPr>
          <a:xfrm>
            <a:off x="7603374" y="363861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1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CBF363F4-B06C-F716-6150-71771CCDAA49}"/>
              </a:ext>
            </a:extLst>
          </p:cNvPr>
          <p:cNvSpPr txBox="1"/>
          <p:nvPr/>
        </p:nvSpPr>
        <p:spPr>
          <a:xfrm>
            <a:off x="7603374" y="4613944"/>
            <a:ext cx="102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2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AB1CD5AC-C978-5EB1-97D4-3EA89131CAFF}"/>
              </a:ext>
            </a:extLst>
          </p:cNvPr>
          <p:cNvSpPr txBox="1"/>
          <p:nvPr/>
        </p:nvSpPr>
        <p:spPr>
          <a:xfrm>
            <a:off x="7603374" y="562368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3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55E2D21-933D-C3FD-D443-D1F2906787F6}"/>
              </a:ext>
            </a:extLst>
          </p:cNvPr>
          <p:cNvSpPr/>
          <p:nvPr/>
        </p:nvSpPr>
        <p:spPr>
          <a:xfrm>
            <a:off x="9514822" y="4119626"/>
            <a:ext cx="747459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사업장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1</a:t>
            </a:r>
            <a:endParaRPr lang="ko-KR" altLang="en-US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DA6D4A0-32FC-FFF3-C5C2-ABD1AC821831}"/>
              </a:ext>
            </a:extLst>
          </p:cNvPr>
          <p:cNvSpPr/>
          <p:nvPr/>
        </p:nvSpPr>
        <p:spPr>
          <a:xfrm>
            <a:off x="11566902" y="5028073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Mall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CA49005-2FD5-264A-9EFC-9E6554FB7165}"/>
              </a:ext>
            </a:extLst>
          </p:cNvPr>
          <p:cNvSpPr/>
          <p:nvPr/>
        </p:nvSpPr>
        <p:spPr>
          <a:xfrm>
            <a:off x="10575558" y="4117178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2</a:t>
            </a:r>
          </a:p>
        </p:txBody>
      </p:sp>
      <p:cxnSp>
        <p:nvCxnSpPr>
          <p:cNvPr id="47" name="직선 연결선 71">
            <a:extLst>
              <a:ext uri="{FF2B5EF4-FFF2-40B4-BE49-F238E27FC236}">
                <a16:creationId xmlns:a16="http://schemas.microsoft.com/office/drawing/2014/main" id="{89DFA30D-E9DA-C22A-4DD3-D1ED76FD5095}"/>
              </a:ext>
            </a:extLst>
          </p:cNvPr>
          <p:cNvCxnSpPr>
            <a:stCxn id="48" idx="3"/>
            <a:endCxn id="45" idx="1"/>
          </p:cNvCxnSpPr>
          <p:nvPr/>
        </p:nvCxnSpPr>
        <p:spPr bwMode="auto">
          <a:xfrm>
            <a:off x="11166288" y="3545134"/>
            <a:ext cx="400614" cy="167328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4D7F419-998C-F497-90E3-CA6DD5CE087F}"/>
              </a:ext>
            </a:extLst>
          </p:cNvPr>
          <p:cNvSpPr/>
          <p:nvPr/>
        </p:nvSpPr>
        <p:spPr>
          <a:xfrm>
            <a:off x="10575558" y="3354793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1</a:t>
            </a:r>
          </a:p>
        </p:txBody>
      </p:sp>
      <p:cxnSp>
        <p:nvCxnSpPr>
          <p:cNvPr id="49" name="직선 연결선 71">
            <a:extLst>
              <a:ext uri="{FF2B5EF4-FFF2-40B4-BE49-F238E27FC236}">
                <a16:creationId xmlns:a16="http://schemas.microsoft.com/office/drawing/2014/main" id="{2AC9B896-C3D3-21D8-EBBB-E9D579749BD4}"/>
              </a:ext>
            </a:extLst>
          </p:cNvPr>
          <p:cNvCxnSpPr>
            <a:stCxn id="46" idx="3"/>
            <a:endCxn id="45" idx="1"/>
          </p:cNvCxnSpPr>
          <p:nvPr/>
        </p:nvCxnSpPr>
        <p:spPr bwMode="auto">
          <a:xfrm>
            <a:off x="11166288" y="4307519"/>
            <a:ext cx="400614" cy="91089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50" name="직선 연결선 71">
            <a:extLst>
              <a:ext uri="{FF2B5EF4-FFF2-40B4-BE49-F238E27FC236}">
                <a16:creationId xmlns:a16="http://schemas.microsoft.com/office/drawing/2014/main" id="{31E4E325-F5CF-7946-BDE7-7ED67D9F8DB1}"/>
              </a:ext>
            </a:extLst>
          </p:cNvPr>
          <p:cNvCxnSpPr>
            <a:stCxn id="44" idx="3"/>
            <a:endCxn id="48" idx="1"/>
          </p:cNvCxnSpPr>
          <p:nvPr/>
        </p:nvCxnSpPr>
        <p:spPr bwMode="auto">
          <a:xfrm flipV="1">
            <a:off x="10262281" y="3545134"/>
            <a:ext cx="313276" cy="76483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51" name="직선 연결선 71">
            <a:extLst>
              <a:ext uri="{FF2B5EF4-FFF2-40B4-BE49-F238E27FC236}">
                <a16:creationId xmlns:a16="http://schemas.microsoft.com/office/drawing/2014/main" id="{A9109F03-7508-78E2-5553-649A9C0BE4F9}"/>
              </a:ext>
            </a:extLst>
          </p:cNvPr>
          <p:cNvCxnSpPr>
            <a:stCxn id="44" idx="3"/>
            <a:endCxn id="46" idx="1"/>
          </p:cNvCxnSpPr>
          <p:nvPr/>
        </p:nvCxnSpPr>
        <p:spPr bwMode="auto">
          <a:xfrm flipV="1">
            <a:off x="10262281" y="4307519"/>
            <a:ext cx="313276" cy="24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52" name="TextBox 46">
            <a:extLst>
              <a:ext uri="{FF2B5EF4-FFF2-40B4-BE49-F238E27FC236}">
                <a16:creationId xmlns:a16="http://schemas.microsoft.com/office/drawing/2014/main" id="{D1402477-AABE-2E79-5BFB-9245F1A0DEEA}"/>
              </a:ext>
            </a:extLst>
          </p:cNvPr>
          <p:cNvSpPr txBox="1"/>
          <p:nvPr/>
        </p:nvSpPr>
        <p:spPr>
          <a:xfrm>
            <a:off x="9401664" y="367257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4D1CDB1-373C-4DFC-E876-81C044624FEE}"/>
              </a:ext>
            </a:extLst>
          </p:cNvPr>
          <p:cNvSpPr/>
          <p:nvPr/>
        </p:nvSpPr>
        <p:spPr>
          <a:xfrm>
            <a:off x="10575558" y="4879562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3</a:t>
            </a:r>
          </a:p>
        </p:txBody>
      </p:sp>
      <p:cxnSp>
        <p:nvCxnSpPr>
          <p:cNvPr id="54" name="직선 연결선 71">
            <a:extLst>
              <a:ext uri="{FF2B5EF4-FFF2-40B4-BE49-F238E27FC236}">
                <a16:creationId xmlns:a16="http://schemas.microsoft.com/office/drawing/2014/main" id="{AB8F663B-B2E6-32CC-E3DD-E1CB5A1C8841}"/>
              </a:ext>
            </a:extLst>
          </p:cNvPr>
          <p:cNvCxnSpPr>
            <a:stCxn id="44" idx="3"/>
            <a:endCxn id="53" idx="1"/>
          </p:cNvCxnSpPr>
          <p:nvPr/>
        </p:nvCxnSpPr>
        <p:spPr bwMode="auto">
          <a:xfrm>
            <a:off x="10262281" y="4309967"/>
            <a:ext cx="313276" cy="75993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55" name="직선 연결선 71">
            <a:extLst>
              <a:ext uri="{FF2B5EF4-FFF2-40B4-BE49-F238E27FC236}">
                <a16:creationId xmlns:a16="http://schemas.microsoft.com/office/drawing/2014/main" id="{E6884556-9435-903E-648F-36334840A8A6}"/>
              </a:ext>
            </a:extLst>
          </p:cNvPr>
          <p:cNvCxnSpPr>
            <a:stCxn id="53" idx="3"/>
            <a:endCxn id="45" idx="1"/>
          </p:cNvCxnSpPr>
          <p:nvPr/>
        </p:nvCxnSpPr>
        <p:spPr bwMode="auto">
          <a:xfrm>
            <a:off x="11166288" y="5069904"/>
            <a:ext cx="400614" cy="14851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8F5C68D-DFD7-696B-F92C-5570C28F74B6}"/>
              </a:ext>
            </a:extLst>
          </p:cNvPr>
          <p:cNvSpPr/>
          <p:nvPr/>
        </p:nvSpPr>
        <p:spPr>
          <a:xfrm>
            <a:off x="9514822" y="5936519"/>
            <a:ext cx="747459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사업장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2</a:t>
            </a:r>
            <a:endParaRPr lang="ko-KR" altLang="en-US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D7952AF-60C9-C1B5-2059-2B9C9C3B5EDD}"/>
              </a:ext>
            </a:extLst>
          </p:cNvPr>
          <p:cNvSpPr/>
          <p:nvPr/>
        </p:nvSpPr>
        <p:spPr>
          <a:xfrm>
            <a:off x="10575558" y="6350385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5</a:t>
            </a:r>
          </a:p>
        </p:txBody>
      </p:sp>
      <p:cxnSp>
        <p:nvCxnSpPr>
          <p:cNvPr id="58" name="직선 연결선 71">
            <a:extLst>
              <a:ext uri="{FF2B5EF4-FFF2-40B4-BE49-F238E27FC236}">
                <a16:creationId xmlns:a16="http://schemas.microsoft.com/office/drawing/2014/main" id="{54B8A427-7868-1634-55CE-6CDC752D7D43}"/>
              </a:ext>
            </a:extLst>
          </p:cNvPr>
          <p:cNvCxnSpPr>
            <a:stCxn id="59" idx="3"/>
            <a:endCxn id="45" idx="1"/>
          </p:cNvCxnSpPr>
          <p:nvPr/>
        </p:nvCxnSpPr>
        <p:spPr bwMode="auto">
          <a:xfrm flipV="1">
            <a:off x="11166288" y="5218414"/>
            <a:ext cx="400614" cy="5599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C1C0B4C-5B63-262F-7BDC-FEEA13E990A3}"/>
              </a:ext>
            </a:extLst>
          </p:cNvPr>
          <p:cNvSpPr/>
          <p:nvPr/>
        </p:nvSpPr>
        <p:spPr>
          <a:xfrm>
            <a:off x="10575558" y="5588000"/>
            <a:ext cx="590730" cy="3806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운영</a:t>
            </a:r>
            <a:endParaRPr lang="en-US" altLang="ko-KR" sz="140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  <a:p>
            <a:pPr algn="ctr" defTabSz="855663"/>
            <a:r>
              <a:rPr lang="ko-KR" altLang="en-US" sz="140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단위</a:t>
            </a:r>
            <a:r>
              <a:rPr lang="en-US" altLang="ko-KR" sz="140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4</a:t>
            </a:r>
          </a:p>
        </p:txBody>
      </p:sp>
      <p:cxnSp>
        <p:nvCxnSpPr>
          <p:cNvPr id="60" name="직선 연결선 71">
            <a:extLst>
              <a:ext uri="{FF2B5EF4-FFF2-40B4-BE49-F238E27FC236}">
                <a16:creationId xmlns:a16="http://schemas.microsoft.com/office/drawing/2014/main" id="{5B5AF583-2D80-8A81-F27A-C3F631E23BFF}"/>
              </a:ext>
            </a:extLst>
          </p:cNvPr>
          <p:cNvCxnSpPr>
            <a:stCxn id="57" idx="3"/>
            <a:endCxn id="45" idx="1"/>
          </p:cNvCxnSpPr>
          <p:nvPr/>
        </p:nvCxnSpPr>
        <p:spPr bwMode="auto">
          <a:xfrm flipV="1">
            <a:off x="11166288" y="5218414"/>
            <a:ext cx="400614" cy="132231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" name="직선 연결선 71">
            <a:extLst>
              <a:ext uri="{FF2B5EF4-FFF2-40B4-BE49-F238E27FC236}">
                <a16:creationId xmlns:a16="http://schemas.microsoft.com/office/drawing/2014/main" id="{7645A0AD-6082-AF69-8C05-92E9F1426620}"/>
              </a:ext>
            </a:extLst>
          </p:cNvPr>
          <p:cNvCxnSpPr>
            <a:stCxn id="56" idx="3"/>
            <a:endCxn id="59" idx="1"/>
          </p:cNvCxnSpPr>
          <p:nvPr/>
        </p:nvCxnSpPr>
        <p:spPr bwMode="auto">
          <a:xfrm flipV="1">
            <a:off x="10262281" y="5778342"/>
            <a:ext cx="313276" cy="3485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cxnSp>
        <p:nvCxnSpPr>
          <p:cNvPr id="62" name="직선 연결선 71">
            <a:extLst>
              <a:ext uri="{FF2B5EF4-FFF2-40B4-BE49-F238E27FC236}">
                <a16:creationId xmlns:a16="http://schemas.microsoft.com/office/drawing/2014/main" id="{35B47886-CEA6-751E-E200-E42D863AF636}"/>
              </a:ext>
            </a:extLst>
          </p:cNvPr>
          <p:cNvCxnSpPr>
            <a:stCxn id="56" idx="3"/>
            <a:endCxn id="57" idx="1"/>
          </p:cNvCxnSpPr>
          <p:nvPr/>
        </p:nvCxnSpPr>
        <p:spPr bwMode="auto">
          <a:xfrm>
            <a:off x="10262281" y="6126861"/>
            <a:ext cx="313276" cy="41386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>
            <a:solidFill>
              <a:srgbClr val="A50034"/>
            </a:solidFill>
            <a:round/>
            <a:headEnd type="none" w="med" len="med"/>
            <a:tailEnd type="none" w="med" len="med"/>
          </a:ln>
        </p:spPr>
      </p:cxnSp>
      <p:sp>
        <p:nvSpPr>
          <p:cNvPr id="63" name="TextBox 57">
            <a:extLst>
              <a:ext uri="{FF2B5EF4-FFF2-40B4-BE49-F238E27FC236}">
                <a16:creationId xmlns:a16="http://schemas.microsoft.com/office/drawing/2014/main" id="{509EFABB-D61C-E5D6-3D4F-49B935EB0F80}"/>
              </a:ext>
            </a:extLst>
          </p:cNvPr>
          <p:cNvSpPr txBox="1"/>
          <p:nvPr/>
        </p:nvSpPr>
        <p:spPr>
          <a:xfrm>
            <a:off x="9372129" y="548947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</a:t>
            </a:r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</a:t>
            </a: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4" name="TextBox 58">
            <a:extLst>
              <a:ext uri="{FF2B5EF4-FFF2-40B4-BE49-F238E27FC236}">
                <a16:creationId xmlns:a16="http://schemas.microsoft.com/office/drawing/2014/main" id="{C218120E-9F5A-C969-FB96-5224771597EF}"/>
              </a:ext>
            </a:extLst>
          </p:cNvPr>
          <p:cNvSpPr txBox="1"/>
          <p:nvPr/>
        </p:nvSpPr>
        <p:spPr>
          <a:xfrm>
            <a:off x="11462993" y="4578013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</a:t>
            </a:r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노출 정보</a:t>
            </a:r>
            <a:endParaRPr lang="en-US" altLang="ko-KR" sz="12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886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F7BF1-5618-0A1B-A94A-03D19568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81C05EA-103F-11FC-8106-AD342A4AB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A8B8893-C10C-70BB-3143-594BD1AF9AAB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2867F61-B5DF-5FD2-D53E-DF3CF049A959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FDB6DDF-41C6-2B93-F674-18D3F0CE2D29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E498829-1AFB-ED68-0500-6CC6CA964E14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4C3E47-4435-271E-D09C-E0197A658F5D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영업정보 등록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/</a:t>
                </a:r>
              </a:p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변경 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Process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14903BC-288F-9C99-FFA9-01678BA37CF1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E9268342-29B9-8DDD-A396-656EAA6D438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05353F0-956B-151F-1A06-2F68082D306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FF28322-1DE7-A421-B3EB-2D2F45156E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4B2860-2CD6-54B0-BF84-4617CEA2C4E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7970ABE-8ECE-D38E-C1D1-EBF3F4AC57F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E3C6D0B-365B-5E02-231E-7A85EB7AD54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E1A07A7-BCA4-9532-E817-AA3DAE33AD7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692F379-6106-6B16-A1EF-F8A2B90207CA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6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B719D6F-91D9-838C-A48A-5F9A6BEE31A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45EE478-1380-B338-85AC-90021EBF690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60F6C7D-1531-6306-86B3-6CAE9FB1D14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DBC5B9E-BE41-70AF-4182-1511CF8F1B4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C84D3AA-381D-5844-2B2A-1EDE0EA80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4641E5C-0F87-605B-473D-16F8FD6F09AD}"/>
              </a:ext>
            </a:extLst>
          </p:cNvPr>
          <p:cNvGrpSpPr/>
          <p:nvPr/>
        </p:nvGrpSpPr>
        <p:grpSpPr>
          <a:xfrm>
            <a:off x="990597" y="2204475"/>
            <a:ext cx="11587532" cy="1564201"/>
            <a:chOff x="1011375" y="1710329"/>
            <a:chExt cx="8374607" cy="1564201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642F07E-5C0D-7D60-0382-9F48A9836165}"/>
                </a:ext>
              </a:extLst>
            </p:cNvPr>
            <p:cNvSpPr/>
            <p:nvPr/>
          </p:nvSpPr>
          <p:spPr bwMode="auto">
            <a:xfrm>
              <a:off x="3262018" y="2046035"/>
              <a:ext cx="1584000" cy="355752"/>
            </a:xfrm>
            <a:prstGeom prst="rect">
              <a:avLst/>
            </a:prstGeom>
            <a:solidFill>
              <a:srgbClr val="A5003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판매가 등록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E24F7E9-8DCE-42BA-6965-30E7EC542173}"/>
                </a:ext>
              </a:extLst>
            </p:cNvPr>
            <p:cNvSpPr/>
            <p:nvPr/>
          </p:nvSpPr>
          <p:spPr bwMode="auto">
            <a:xfrm>
              <a:off x="1011375" y="2430267"/>
              <a:ext cx="1496118" cy="584775"/>
            </a:xfrm>
            <a:prstGeom prst="rect">
              <a:avLst/>
            </a:prstGeom>
            <a:solidFill>
              <a:srgbClr val="A5003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상품등록 대행담당자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개별</a:t>
              </a:r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일괄등록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CA6BCA2-7CA0-DA8E-A8E7-9BB698AAF384}"/>
                </a:ext>
              </a:extLst>
            </p:cNvPr>
            <p:cNvSpPr/>
            <p:nvPr/>
          </p:nvSpPr>
          <p:spPr bwMode="auto">
            <a:xfrm>
              <a:off x="1011375" y="1710329"/>
              <a:ext cx="1496118" cy="584775"/>
            </a:xfrm>
            <a:prstGeom prst="rect">
              <a:avLst/>
            </a:prstGeom>
            <a:solidFill>
              <a:srgbClr val="A5003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신규상품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등록요청</a:t>
              </a:r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11" name="꺾인 연결선 46">
              <a:extLst>
                <a:ext uri="{FF2B5EF4-FFF2-40B4-BE49-F238E27FC236}">
                  <a16:creationId xmlns:a16="http://schemas.microsoft.com/office/drawing/2014/main" id="{66B7D8FD-43CC-9D1A-02BF-0A591D05CE26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 bwMode="auto">
            <a:xfrm>
              <a:off x="2507493" y="2002717"/>
              <a:ext cx="754525" cy="22119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/>
            </a:ln>
          </p:spPr>
        </p:cxnSp>
        <p:cxnSp>
          <p:nvCxnSpPr>
            <p:cNvPr id="12" name="꺾인 연결선 47">
              <a:extLst>
                <a:ext uri="{FF2B5EF4-FFF2-40B4-BE49-F238E27FC236}">
                  <a16:creationId xmlns:a16="http://schemas.microsoft.com/office/drawing/2014/main" id="{9FF30DEA-0637-627B-0613-EBA03BBFF9FC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 bwMode="auto">
            <a:xfrm flipV="1">
              <a:off x="2507493" y="2223911"/>
              <a:ext cx="754525" cy="49874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/>
            </a:ln>
          </p:spPr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155F31D-AE7A-C704-F890-3FBA128ABDF2}"/>
                </a:ext>
              </a:extLst>
            </p:cNvPr>
            <p:cNvSpPr/>
            <p:nvPr/>
          </p:nvSpPr>
          <p:spPr bwMode="auto">
            <a:xfrm>
              <a:off x="5422259" y="2046035"/>
              <a:ext cx="1584000" cy="349446"/>
            </a:xfrm>
            <a:prstGeom prst="rect">
              <a:avLst/>
            </a:prstGeom>
            <a:solidFill>
              <a:srgbClr val="A5003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진열 등록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105B4F8-8F3B-EFEA-7E3D-1406AA9979BC}"/>
                </a:ext>
              </a:extLst>
            </p:cNvPr>
            <p:cNvSpPr/>
            <p:nvPr/>
          </p:nvSpPr>
          <p:spPr bwMode="auto">
            <a:xfrm>
              <a:off x="7508824" y="2046035"/>
              <a:ext cx="1584000" cy="349446"/>
            </a:xfrm>
            <a:prstGeom prst="rect">
              <a:avLst/>
            </a:prstGeom>
            <a:solidFill>
              <a:srgbClr val="A5003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/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고객승인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3FC842F9-21C8-23E6-F05F-475F057661C2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 bwMode="auto">
            <a:xfrm flipV="1">
              <a:off x="4846018" y="2220758"/>
              <a:ext cx="576241" cy="31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/>
            </a:ln>
          </p:spPr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6BD3E2FA-2BB3-4FC2-2296-DAD6E80D8A9F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 bwMode="auto">
            <a:xfrm>
              <a:off x="7006259" y="2220758"/>
              <a:ext cx="50256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D4A85E-EEFD-F8A7-E6EA-4221674BF57A}"/>
                </a:ext>
              </a:extLst>
            </p:cNvPr>
            <p:cNvSpPr txBox="1"/>
            <p:nvPr/>
          </p:nvSpPr>
          <p:spPr>
            <a:xfrm>
              <a:off x="3198566" y="2474706"/>
              <a:ext cx="1959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기준가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+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상품별 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할인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할증금액 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(Condition)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68848B-E764-66EE-AA64-8858944B4251}"/>
                </a:ext>
              </a:extLst>
            </p:cNvPr>
            <p:cNvSpPr txBox="1"/>
            <p:nvPr/>
          </p:nvSpPr>
          <p:spPr>
            <a:xfrm>
              <a:off x="5371178" y="2443533"/>
              <a:ext cx="1959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Mall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별 노출 여부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Tx/>
                <a:buChar char="-"/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운영단위별 진열정보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연계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Set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정보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2DE60D-D4D8-AE2F-0B8F-3DD585EDABF8}"/>
                </a:ext>
              </a:extLst>
            </p:cNvPr>
            <p:cNvSpPr txBox="1"/>
            <p:nvPr/>
          </p:nvSpPr>
          <p:spPr>
            <a:xfrm>
              <a:off x="7508823" y="2443533"/>
              <a:ext cx="1877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법인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Master Confirm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96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9D730-58A1-C585-523B-7F719776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C1D5B6B-3222-4D1A-A193-FA29D6600C2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6DFF91C-8A44-B06E-EF6E-67A612BB9A1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 처리대상 요청 유형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0AC3690-3E24-791F-4947-0CF81107AD5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06A99D0-B477-D4F0-623A-82ABEA5D7C9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F0DCE74-F70B-A553-7DFD-210C96F2E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34DCD4F0-E9A7-B6B9-2771-C0B7904F3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31600"/>
              </p:ext>
            </p:extLst>
          </p:nvPr>
        </p:nvGraphicFramePr>
        <p:xfrm>
          <a:off x="742950" y="2031539"/>
          <a:ext cx="117538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요청유형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신규상품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신규 상품 등록 요청건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개별등록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기존 상품에 신규 사업장 영업정보 추가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그룹상품진열요청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단가그룹 內 타 사업장 진열 요청건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 주문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선입고 처리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선입고 주문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 요청 및 영업담당자 선입고 주문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 등록 시 영업정보 등록 요청 또는 몰 진열 요청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영업정보등록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영업정보일괄등록 화면에서 업로드 한 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영업정보변경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영업정보변경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개별 및 일괄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요청한 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id="{70AA3BFC-420A-18C3-BBC6-18C900BF8802}"/>
              </a:ext>
            </a:extLst>
          </p:cNvPr>
          <p:cNvSpPr/>
          <p:nvPr/>
        </p:nvSpPr>
        <p:spPr>
          <a:xfrm>
            <a:off x="792343" y="4708335"/>
            <a:ext cx="5850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spcBef>
                <a:spcPts val="60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영업정보를 등록하기 위해서는 상품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반드시 </a:t>
            </a:r>
            <a:r>
              <a:rPr lang="ko-KR" altLang="en-US" sz="14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존재해야함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808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5203-5083-CEDE-D00D-DE02757B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5349AA2-6A16-54F7-3B13-B6234B7461B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50278DE-2C9F-9FF6-CA52-1A625599011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조회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D5EEE31-11AC-904C-BBAE-4638A79715A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4301B9F-28C8-4E3B-4B6F-A913886D1A2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9F3EBA7-4E4B-4C1D-9546-9061BCFD5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FB9DADA0-13AD-5F93-F79C-1A8795EF583E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D3B6A6-5012-5BB5-49FD-189044CC7747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E63A742C-B654-100D-28B2-370AD7937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3CD1127-FF67-CFCA-19A9-6402E625799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1518E2D-93C1-10C8-E812-0574FCF72230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A998AD-1064-B8BF-2C82-F5F948A636F2}"/>
              </a:ext>
            </a:extLst>
          </p:cNvPr>
          <p:cNvSpPr txBox="1"/>
          <p:nvPr/>
        </p:nvSpPr>
        <p:spPr>
          <a:xfrm>
            <a:off x="7209660" y="2126987"/>
            <a:ext cx="2841245" cy="2723823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조회조건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리스트 구분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① 가격정보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상품별 가격 관련   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정보 조회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② 진열정보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운영단위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상품별 진열 관련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 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정보 조회</a:t>
            </a:r>
          </a:p>
          <a:p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확장조회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기본 조회조건 외 추가 조건 제공으로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조회결과를 맞춤 제공함</a:t>
            </a:r>
          </a:p>
          <a:p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가격정보변경이력 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대상 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변경일 기준으로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가격정보 변경이력을 조회할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3E3991A-DCB1-046F-D5CE-DE51E670D7D3}"/>
              </a:ext>
            </a:extLst>
          </p:cNvPr>
          <p:cNvGrpSpPr/>
          <p:nvPr/>
        </p:nvGrpSpPr>
        <p:grpSpPr>
          <a:xfrm>
            <a:off x="940598" y="2395570"/>
            <a:ext cx="5575397" cy="4852590"/>
            <a:chOff x="615546" y="2127941"/>
            <a:chExt cx="6005681" cy="530372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B7A4E8D1-E291-CB37-67FE-E2C85DF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752"/>
            <a:stretch/>
          </p:blipFill>
          <p:spPr>
            <a:xfrm>
              <a:off x="615546" y="2127941"/>
              <a:ext cx="5764522" cy="4834834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8A7FC07-5BA7-277D-26D8-03681E5BC0DD}"/>
                </a:ext>
              </a:extLst>
            </p:cNvPr>
            <p:cNvSpPr/>
            <p:nvPr/>
          </p:nvSpPr>
          <p:spPr>
            <a:xfrm>
              <a:off x="763523" y="2410098"/>
              <a:ext cx="5494401" cy="34365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F90A08E-16F5-17F0-4099-18FBDBFE4FB2}"/>
                </a:ext>
              </a:extLst>
            </p:cNvPr>
            <p:cNvSpPr/>
            <p:nvPr/>
          </p:nvSpPr>
          <p:spPr>
            <a:xfrm>
              <a:off x="1110729" y="2198305"/>
              <a:ext cx="546621" cy="19274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FFE1AB16-0A60-5DF1-8399-8BB38B30B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292" y="3808412"/>
              <a:ext cx="5702201" cy="788949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36" name="직선 화살표 연결선 57">
              <a:extLst>
                <a:ext uri="{FF2B5EF4-FFF2-40B4-BE49-F238E27FC236}">
                  <a16:creationId xmlns:a16="http://schemas.microsoft.com/office/drawing/2014/main" id="{9732F9F8-2410-6571-69E3-90112419D9EA}"/>
                </a:ext>
              </a:extLst>
            </p:cNvPr>
            <p:cNvCxnSpPr>
              <a:cxnSpLocks/>
              <a:stCxn id="34" idx="1"/>
              <a:endCxn id="35" idx="1"/>
            </p:cNvCxnSpPr>
            <p:nvPr/>
          </p:nvCxnSpPr>
          <p:spPr>
            <a:xfrm rot="10800000" flipV="1">
              <a:off x="649293" y="2294675"/>
              <a:ext cx="461437" cy="1908211"/>
            </a:xfrm>
            <a:prstGeom prst="bentConnector3">
              <a:avLst>
                <a:gd name="adj1" fmla="val 149541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B21E679-EAE1-9CE2-5E62-C890318661B7}"/>
                </a:ext>
              </a:extLst>
            </p:cNvPr>
            <p:cNvSpPr/>
            <p:nvPr/>
          </p:nvSpPr>
          <p:spPr>
            <a:xfrm>
              <a:off x="2485537" y="2195263"/>
              <a:ext cx="1018059" cy="19274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직선 화살표 연결선 57">
              <a:extLst>
                <a:ext uri="{FF2B5EF4-FFF2-40B4-BE49-F238E27FC236}">
                  <a16:creationId xmlns:a16="http://schemas.microsoft.com/office/drawing/2014/main" id="{FF85C307-70D6-5988-5DC0-4DA62DF5A07F}"/>
                </a:ext>
              </a:extLst>
            </p:cNvPr>
            <p:cNvCxnSpPr>
              <a:cxnSpLocks/>
              <a:stCxn id="37" idx="3"/>
              <a:endCxn id="39" idx="3"/>
            </p:cNvCxnSpPr>
            <p:nvPr/>
          </p:nvCxnSpPr>
          <p:spPr>
            <a:xfrm>
              <a:off x="3503596" y="2291634"/>
              <a:ext cx="3117631" cy="3806811"/>
            </a:xfrm>
            <a:prstGeom prst="bentConnector3">
              <a:avLst>
                <a:gd name="adj1" fmla="val 105171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3794B28C-F89F-2161-6A44-A7F279E2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846" y="4765220"/>
              <a:ext cx="5884381" cy="2666449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1ADC71-A391-E555-5245-A24A8575F690}"/>
              </a:ext>
            </a:extLst>
          </p:cNvPr>
          <p:cNvSpPr txBox="1"/>
          <p:nvPr/>
        </p:nvSpPr>
        <p:spPr>
          <a:xfrm>
            <a:off x="1419879" y="2261153"/>
            <a:ext cx="798096" cy="2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확장조회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A3346-CA83-EBDC-8CCE-0E51CA4C974D}"/>
              </a:ext>
            </a:extLst>
          </p:cNvPr>
          <p:cNvSpPr txBox="1"/>
          <p:nvPr/>
        </p:nvSpPr>
        <p:spPr>
          <a:xfrm>
            <a:off x="2861733" y="2265321"/>
            <a:ext cx="12674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가격정보변경이력 조회</a:t>
            </a:r>
          </a:p>
        </p:txBody>
      </p:sp>
    </p:spTree>
    <p:extLst>
      <p:ext uri="{BB962C8B-B14F-4D97-AF65-F5344CB8AC3E}">
        <p14:creationId xmlns:p14="http://schemas.microsoft.com/office/powerpoint/2010/main" val="17561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AB989-D050-B373-F59F-9DEE64F7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D652983-4971-298D-2813-388D6220856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88EF4A0-75BD-9F6D-C756-564C4A9CE7B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조회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E18BC7D-BB61-C7C4-32E5-8BFB77B232B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D173FFF3-3A1F-6F5A-6A7A-119BFEC4AA5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D1DD4F0-D146-4E26-5FDD-A205D6256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EEDA71BB-6AB5-50AD-41F2-03981BB8E655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07FF6D-39BF-0802-7C73-121D32DB18F1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8A72E305-D7F5-8EA0-BD63-B40996DE50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CEFDDD7-C5F9-34EB-6292-52C174700232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8B24ED8-85EF-715E-E582-C4998DBF158E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DED6E-76EE-923B-F8CF-615310E9C990}"/>
              </a:ext>
            </a:extLst>
          </p:cNvPr>
          <p:cNvSpPr txBox="1"/>
          <p:nvPr/>
        </p:nvSpPr>
        <p:spPr>
          <a:xfrm>
            <a:off x="7209660" y="2126987"/>
            <a:ext cx="2841245" cy="4970591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 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클릭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영업정보 상세보기 이동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예외 처리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*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휴면화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종결 상품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*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공급가능업체 미존재시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가격정보변경이력조회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변경일 기준 판매가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변경이력 조회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진열정보변경이력조회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운영단위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변경일 기준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진열정보 변경이력 조회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58C5C9-526E-A1CE-2BDF-C37D252B6DCE}"/>
              </a:ext>
            </a:extLst>
          </p:cNvPr>
          <p:cNvGrpSpPr/>
          <p:nvPr/>
        </p:nvGrpSpPr>
        <p:grpSpPr>
          <a:xfrm>
            <a:off x="646021" y="2500719"/>
            <a:ext cx="6006044" cy="4674782"/>
            <a:chOff x="135346" y="2082544"/>
            <a:chExt cx="6265454" cy="546035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DF65088-4C73-952C-69C3-16256A97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403" y="2082544"/>
              <a:ext cx="5834397" cy="665031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BD741D0-4CB0-D25A-CF83-2CC5D9137B26}"/>
                </a:ext>
              </a:extLst>
            </p:cNvPr>
            <p:cNvSpPr/>
            <p:nvPr/>
          </p:nvSpPr>
          <p:spPr>
            <a:xfrm>
              <a:off x="874362" y="2226982"/>
              <a:ext cx="569427" cy="16971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화살표 연결선 57">
              <a:extLst>
                <a:ext uri="{FF2B5EF4-FFF2-40B4-BE49-F238E27FC236}">
                  <a16:creationId xmlns:a16="http://schemas.microsoft.com/office/drawing/2014/main" id="{76E2B698-C0FF-7C10-323B-583DA50C875D}"/>
                </a:ext>
              </a:extLst>
            </p:cNvPr>
            <p:cNvCxnSpPr>
              <a:cxnSpLocks/>
              <a:stCxn id="13" idx="3"/>
              <a:endCxn id="15" idx="0"/>
            </p:cNvCxnSpPr>
            <p:nvPr/>
          </p:nvCxnSpPr>
          <p:spPr>
            <a:xfrm>
              <a:off x="1443789" y="2311837"/>
              <a:ext cx="1975920" cy="530286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D8D1C31-EFFB-D21A-FC2C-3965FB6DA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403" y="2842123"/>
              <a:ext cx="5706611" cy="4355309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34CF89E-6685-5F10-4AA4-958D0A4B210B}"/>
                </a:ext>
              </a:extLst>
            </p:cNvPr>
            <p:cNvSpPr/>
            <p:nvPr/>
          </p:nvSpPr>
          <p:spPr>
            <a:xfrm>
              <a:off x="1942887" y="3016974"/>
              <a:ext cx="781062" cy="21711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3F79D26-AEE8-023E-45A9-C78BED98FFF8}"/>
                </a:ext>
              </a:extLst>
            </p:cNvPr>
            <p:cNvSpPr/>
            <p:nvPr/>
          </p:nvSpPr>
          <p:spPr>
            <a:xfrm>
              <a:off x="2733574" y="3016973"/>
              <a:ext cx="781062" cy="21711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F1F8C19-47CB-CE59-114C-A33700D7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346" y="3564494"/>
              <a:ext cx="3512118" cy="1601363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19" name="직선 화살표 연결선 57">
              <a:extLst>
                <a:ext uri="{FF2B5EF4-FFF2-40B4-BE49-F238E27FC236}">
                  <a16:creationId xmlns:a16="http://schemas.microsoft.com/office/drawing/2014/main" id="{3EEBAF0C-7E96-3BD9-1C06-AB9C7F9E7713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5400000">
              <a:off x="1947209" y="3178284"/>
              <a:ext cx="330407" cy="4420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74581B38-96DC-E4AE-F127-A50A9872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1749" y="5376654"/>
              <a:ext cx="3969051" cy="2166245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cxnSp>
          <p:nvCxnSpPr>
            <p:cNvPr id="21" name="직선 화살표 연결선 57">
              <a:extLst>
                <a:ext uri="{FF2B5EF4-FFF2-40B4-BE49-F238E27FC236}">
                  <a16:creationId xmlns:a16="http://schemas.microsoft.com/office/drawing/2014/main" id="{4F962F1A-2552-8B7B-E487-9D27A2434871}"/>
                </a:ext>
              </a:extLst>
            </p:cNvPr>
            <p:cNvCxnSpPr>
              <a:cxnSpLocks/>
              <a:stCxn id="17" idx="2"/>
              <a:endCxn id="20" idx="0"/>
            </p:cNvCxnSpPr>
            <p:nvPr/>
          </p:nvCxnSpPr>
          <p:spPr>
            <a:xfrm rot="16200000" flipH="1">
              <a:off x="2698906" y="3659285"/>
              <a:ext cx="2142568" cy="1292170"/>
            </a:xfrm>
            <a:prstGeom prst="bentConnector3">
              <a:avLst>
                <a:gd name="adj1" fmla="val 8221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E2D546B-3CE1-10FE-582C-030E69901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9714" y="2952771"/>
            <a:ext cx="1439413" cy="8817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95795FD-2EC8-9637-5EE0-9248BFE37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714" y="4271196"/>
            <a:ext cx="1741704" cy="104971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7804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4852-A42A-0B20-9791-1AD21868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DBECE97-31EA-079D-8A87-DD01B27D9E4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E3E3852-14F7-2CF2-ECC8-0A6217B6FAC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개별등록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4557F13-B7A1-FB8D-7E24-A336E83B485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5E444C2-F7EA-7125-AB90-27113498688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6AA66751-114C-9FBD-25C6-198E6E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ED3B86E5-19D0-4A8A-0833-2F0AB707EA76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6A2CA4-A271-08A6-A553-C4709B38F6EE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BB04C79F-746D-3C7F-8243-F3B3293D5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1D5CD87-7447-00CE-DC3B-266E21E186D7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D4D363-BB67-06BA-C334-681EC88152A8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AFBBDE-FC16-3625-5D3C-B81EBB17C667}"/>
              </a:ext>
            </a:extLst>
          </p:cNvPr>
          <p:cNvSpPr txBox="1"/>
          <p:nvPr/>
        </p:nvSpPr>
        <p:spPr>
          <a:xfrm>
            <a:off x="7209660" y="2126987"/>
            <a:ext cx="2841245" cy="1738938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개별등록 클릭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영업정보 등록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Pop-up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호출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선택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상품기본정보 확인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TAB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50EA00A-36E8-7FC7-E429-A330884D6A38}"/>
              </a:ext>
            </a:extLst>
          </p:cNvPr>
          <p:cNvGrpSpPr/>
          <p:nvPr/>
        </p:nvGrpSpPr>
        <p:grpSpPr>
          <a:xfrm>
            <a:off x="1065168" y="2545408"/>
            <a:ext cx="8985738" cy="4810755"/>
            <a:chOff x="566404" y="2100475"/>
            <a:chExt cx="9944383" cy="545920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AA74976-2CC8-3174-F3AD-21BFEB5E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404" y="2100475"/>
              <a:ext cx="5844022" cy="1682043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78873B03-BE9D-33B2-1564-8872CEC00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256"/>
            <a:stretch/>
          </p:blipFill>
          <p:spPr>
            <a:xfrm>
              <a:off x="594624" y="3947768"/>
              <a:ext cx="5478917" cy="3169676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BC0065F-AE9C-6F64-372B-2652A8780935}"/>
                </a:ext>
              </a:extLst>
            </p:cNvPr>
            <p:cNvSpPr/>
            <p:nvPr/>
          </p:nvSpPr>
          <p:spPr>
            <a:xfrm>
              <a:off x="624792" y="3580598"/>
              <a:ext cx="462863" cy="14668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직선 화살표 연결선 57">
              <a:extLst>
                <a:ext uri="{FF2B5EF4-FFF2-40B4-BE49-F238E27FC236}">
                  <a16:creationId xmlns:a16="http://schemas.microsoft.com/office/drawing/2014/main" id="{B191AADA-89CE-F955-F284-3A7140E8BFE7}"/>
                </a:ext>
              </a:extLst>
            </p:cNvPr>
            <p:cNvCxnSpPr>
              <a:cxnSpLocks/>
              <a:stCxn id="27" idx="2"/>
              <a:endCxn id="26" idx="0"/>
            </p:cNvCxnSpPr>
            <p:nvPr/>
          </p:nvCxnSpPr>
          <p:spPr>
            <a:xfrm rot="16200000" flipH="1">
              <a:off x="1984910" y="2598595"/>
              <a:ext cx="220486" cy="247785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9D287750-20E0-1231-79AB-583ECF62A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748" y="5100795"/>
              <a:ext cx="1463382" cy="2458880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10F33E0-A007-9B4B-836D-F485F448F5AE}"/>
                </a:ext>
              </a:extLst>
            </p:cNvPr>
            <p:cNvSpPr/>
            <p:nvPr/>
          </p:nvSpPr>
          <p:spPr>
            <a:xfrm>
              <a:off x="3676850" y="4692924"/>
              <a:ext cx="163389" cy="14668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직선 화살표 연결선 57">
              <a:extLst>
                <a:ext uri="{FF2B5EF4-FFF2-40B4-BE49-F238E27FC236}">
                  <a16:creationId xmlns:a16="http://schemas.microsoft.com/office/drawing/2014/main" id="{C5EC1E2C-CAC9-FFDC-112B-5A5DF4531E52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3840239" y="4766266"/>
              <a:ext cx="1077200" cy="334529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855A1C3E-10DC-9983-2962-D7E7A3027F83}"/>
                </a:ext>
              </a:extLst>
            </p:cNvPr>
            <p:cNvSpPr/>
            <p:nvPr/>
          </p:nvSpPr>
          <p:spPr>
            <a:xfrm>
              <a:off x="5297781" y="7105138"/>
              <a:ext cx="300775" cy="13537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C3082CEC-98D1-79A4-25E6-96B929ADF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228" r="21785"/>
            <a:stretch/>
          </p:blipFill>
          <p:spPr>
            <a:xfrm>
              <a:off x="6410426" y="3947768"/>
              <a:ext cx="4100361" cy="3173162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sp>
          <p:nvSpPr>
            <p:cNvPr id="36" name="화살표: 오른쪽 35">
              <a:extLst>
                <a:ext uri="{FF2B5EF4-FFF2-40B4-BE49-F238E27FC236}">
                  <a16:creationId xmlns:a16="http://schemas.microsoft.com/office/drawing/2014/main" id="{D0C20134-C25D-BF74-9493-7810676CD316}"/>
                </a:ext>
              </a:extLst>
            </p:cNvPr>
            <p:cNvSpPr/>
            <p:nvPr/>
          </p:nvSpPr>
          <p:spPr>
            <a:xfrm>
              <a:off x="6155025" y="5266759"/>
              <a:ext cx="201473" cy="543690"/>
            </a:xfrm>
            <a:prstGeom prst="rightArrow">
              <a:avLst>
                <a:gd name="adj1" fmla="val 50000"/>
                <a:gd name="adj2" fmla="val 7529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186BDBC-9828-B663-7652-ADEB071236D6}"/>
                </a:ext>
              </a:extLst>
            </p:cNvPr>
            <p:cNvSpPr/>
            <p:nvPr/>
          </p:nvSpPr>
          <p:spPr>
            <a:xfrm>
              <a:off x="7006536" y="4302494"/>
              <a:ext cx="520419" cy="16384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직선 화살표 연결선 57">
              <a:extLst>
                <a:ext uri="{FF2B5EF4-FFF2-40B4-BE49-F238E27FC236}">
                  <a16:creationId xmlns:a16="http://schemas.microsoft.com/office/drawing/2014/main" id="{DF8ABAD2-81AD-213A-1C41-907DEAFA9BF2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rot="16200000" flipH="1">
              <a:off x="5976007" y="5757072"/>
              <a:ext cx="2938598" cy="35712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89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5AE9-C44E-6C8B-0D4E-B79E4E31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F57561A-E34A-ECFD-FCB6-C87674ADFF5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0D24813-9408-5AF3-00FD-DA7F1485579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개별등록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AAF4206-06D5-BBCC-2F1A-01F2EBB9C19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332AF17-7E48-AD29-19ED-3C1DE49E4D7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D67B5FD-E574-BA69-742C-A8F90D151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7176E0A4-AB4D-D823-2554-68826BB2929B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06FCE8-4108-2733-2300-2498020B69BB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B0B30D0-7304-5384-E947-18DAF7074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DB9297B-283B-5383-78F0-43B63B6F711C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(4)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563DFD8-0B8D-5100-E1B5-738770CA11FC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C97AA2-CBAA-9383-24D9-0DC60C5F10AA}"/>
              </a:ext>
            </a:extLst>
          </p:cNvPr>
          <p:cNvSpPr txBox="1"/>
          <p:nvPr/>
        </p:nvSpPr>
        <p:spPr>
          <a:xfrm>
            <a:off x="7209660" y="2126987"/>
            <a:ext cx="3098122" cy="386259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선택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대상 상품의 영업정보를 입력할 대상 사업장 선택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*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기등록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영업정보의 경우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 입력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선택된 상품의 현재 가격정보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판매가 및 기준가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 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 컨디션 정보 확인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판매가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입력시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자동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영업매익율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계산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영업매익율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= 1 - (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기준가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판매가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5AFDE61-41B7-D0EF-6CED-7E1A4264D65F}"/>
              </a:ext>
            </a:extLst>
          </p:cNvPr>
          <p:cNvGrpSpPr/>
          <p:nvPr/>
        </p:nvGrpSpPr>
        <p:grpSpPr>
          <a:xfrm>
            <a:off x="988986" y="2493125"/>
            <a:ext cx="5706249" cy="4190241"/>
            <a:chOff x="142618" y="2127941"/>
            <a:chExt cx="6244559" cy="4190241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9C24195-707C-0D3A-0074-A2CD31C2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165" y="2127941"/>
              <a:ext cx="5788012" cy="4176606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41AAA20-E922-F1DF-BDEC-52DA4DE39683}"/>
                </a:ext>
              </a:extLst>
            </p:cNvPr>
            <p:cNvSpPr/>
            <p:nvPr/>
          </p:nvSpPr>
          <p:spPr>
            <a:xfrm>
              <a:off x="2156059" y="2939442"/>
              <a:ext cx="163389" cy="14668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화살표 연결선 57">
              <a:extLst>
                <a:ext uri="{FF2B5EF4-FFF2-40B4-BE49-F238E27FC236}">
                  <a16:creationId xmlns:a16="http://schemas.microsoft.com/office/drawing/2014/main" id="{1580CC86-911B-50A5-A58D-C2EB2C14BD6F}"/>
                </a:ext>
              </a:extLst>
            </p:cNvPr>
            <p:cNvCxnSpPr>
              <a:cxnSpLocks/>
              <a:stCxn id="13" idx="1"/>
              <a:endCxn id="15" idx="0"/>
            </p:cNvCxnSpPr>
            <p:nvPr/>
          </p:nvCxnSpPr>
          <p:spPr>
            <a:xfrm rot="10800000" flipV="1">
              <a:off x="1042753" y="3012784"/>
              <a:ext cx="1113306" cy="201078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0ACA1D9-B4EE-2471-393A-4D7E620F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618" y="3213862"/>
              <a:ext cx="1800269" cy="2292094"/>
            </a:xfrm>
            <a:prstGeom prst="rect">
              <a:avLst/>
            </a:prstGeom>
            <a:ln>
              <a:solidFill>
                <a:srgbClr val="A50034"/>
              </a:solidFill>
            </a:ln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CE071E9-408E-1A54-7C5B-EAA4EEAD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4274" y="5587297"/>
              <a:ext cx="5358143" cy="730885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617BDC6-B7A4-7B94-DA32-D5AD51692675}"/>
                </a:ext>
              </a:extLst>
            </p:cNvPr>
            <p:cNvSpPr/>
            <p:nvPr/>
          </p:nvSpPr>
          <p:spPr>
            <a:xfrm>
              <a:off x="2693469" y="5796122"/>
              <a:ext cx="1358767" cy="15296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직선 화살표 연결선 57">
              <a:extLst>
                <a:ext uri="{FF2B5EF4-FFF2-40B4-BE49-F238E27FC236}">
                  <a16:creationId xmlns:a16="http://schemas.microsoft.com/office/drawing/2014/main" id="{26BFF959-5450-4A05-1167-D3DE3227DFF6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4052236" y="5872603"/>
              <a:ext cx="182880" cy="0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25F8B8F0-6FDB-2FD3-1C24-44347A78E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172" y="2805610"/>
            <a:ext cx="2344132" cy="14142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07EE35-FEB7-40BD-0F48-9E0295D96540}"/>
              </a:ext>
            </a:extLst>
          </p:cNvPr>
          <p:cNvSpPr txBox="1"/>
          <p:nvPr/>
        </p:nvSpPr>
        <p:spPr>
          <a:xfrm>
            <a:off x="3252610" y="5932191"/>
            <a:ext cx="798096" cy="2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판매가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BBCDAD-9035-738D-550D-0894B9382116}"/>
              </a:ext>
            </a:extLst>
          </p:cNvPr>
          <p:cNvSpPr txBox="1"/>
          <p:nvPr/>
        </p:nvSpPr>
        <p:spPr>
          <a:xfrm>
            <a:off x="1921143" y="2680919"/>
            <a:ext cx="798096" cy="2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가격정보</a:t>
            </a:r>
          </a:p>
        </p:txBody>
      </p:sp>
    </p:spTree>
    <p:extLst>
      <p:ext uri="{BB962C8B-B14F-4D97-AF65-F5344CB8AC3E}">
        <p14:creationId xmlns:p14="http://schemas.microsoft.com/office/powerpoint/2010/main" val="321230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1A5E4-5EC9-12F3-D575-D09B4992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174EEA0-D587-89DB-09A4-1A4D9DFE597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684D926-3513-286C-514D-212360393CE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개별등록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E00D0AC-C199-02AA-AC74-68C73AB1972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5144EB8-31AC-4C9E-DFA8-CC403BBB01C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365EA3D5-D4FC-D768-18D7-57CFB5886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3883DD97-B438-40D3-E3DE-D5AD3AEF64A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5B795B-4F42-2B80-3195-766B0124F53F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0459B614-20C0-AD1D-E176-C862B455F5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3FAFA5C-56B8-D199-F61A-5F0B2E405DF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(5)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BB326B5-72A4-8A41-866D-94B7A44215F5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22894-15FE-5126-68AE-84D068DB721B}"/>
              </a:ext>
            </a:extLst>
          </p:cNvPr>
          <p:cNvSpPr txBox="1"/>
          <p:nvPr/>
        </p:nvSpPr>
        <p:spPr>
          <a:xfrm>
            <a:off x="7209660" y="2126987"/>
            <a:ext cx="3098122" cy="3062377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컨디션 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판매가 </a:t>
            </a:r>
            <a:r>
              <a:rPr lang="ko-KR" altLang="en-US" sz="11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입력시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자동 생성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컨디션 유형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*MPS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옵션별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*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배송비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*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물량할인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DA07BE4-9343-BC7B-064C-59A62360ADB6}"/>
              </a:ext>
            </a:extLst>
          </p:cNvPr>
          <p:cNvGrpSpPr/>
          <p:nvPr/>
        </p:nvGrpSpPr>
        <p:grpSpPr>
          <a:xfrm>
            <a:off x="940598" y="2528115"/>
            <a:ext cx="9169757" cy="4554447"/>
            <a:chOff x="543379" y="2056316"/>
            <a:chExt cx="9687677" cy="455444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137B6C3-AA83-987E-859C-4F5CAFF2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379" y="2056316"/>
              <a:ext cx="5961329" cy="2547113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FD21AB64-EB87-BF6B-BB85-E470EAFDA3E3}"/>
                </a:ext>
              </a:extLst>
            </p:cNvPr>
            <p:cNvSpPr/>
            <p:nvPr/>
          </p:nvSpPr>
          <p:spPr>
            <a:xfrm>
              <a:off x="2760846" y="2271715"/>
              <a:ext cx="1493520" cy="19650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직선 화살표 연결선 57">
              <a:extLst>
                <a:ext uri="{FF2B5EF4-FFF2-40B4-BE49-F238E27FC236}">
                  <a16:creationId xmlns:a16="http://schemas.microsoft.com/office/drawing/2014/main" id="{E420F57F-4C03-824F-72E7-2FF601527596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rot="16200000" flipH="1">
              <a:off x="3115959" y="2859862"/>
              <a:ext cx="1164113" cy="3808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64FFD9-25DC-378A-1E97-26EB5E12D4B9}"/>
                </a:ext>
              </a:extLst>
            </p:cNvPr>
            <p:cNvSpPr/>
            <p:nvPr/>
          </p:nvSpPr>
          <p:spPr>
            <a:xfrm>
              <a:off x="1414549" y="3632328"/>
              <a:ext cx="4947750" cy="361232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A477C9B-E7AF-4154-70C8-33842F8B6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774" y="5456978"/>
              <a:ext cx="1768917" cy="63625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22672E1-513D-A0B6-D2FD-134C9200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2756" y="5583084"/>
              <a:ext cx="7470211" cy="44278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61E4CF63-E97C-47A1-FEDB-A2898C1EC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72756" y="5039454"/>
              <a:ext cx="7429796" cy="411977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6E8A497E-BCD4-09AF-3BF5-8C135714F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13389" y="6198019"/>
              <a:ext cx="7617667" cy="412744"/>
            </a:xfrm>
            <a:prstGeom prst="rect">
              <a:avLst/>
            </a:prstGeom>
          </p:spPr>
        </p:pic>
        <p:sp>
          <p:nvSpPr>
            <p:cNvPr id="31" name="왼쪽 중괄호 30">
              <a:extLst>
                <a:ext uri="{FF2B5EF4-FFF2-40B4-BE49-F238E27FC236}">
                  <a16:creationId xmlns:a16="http://schemas.microsoft.com/office/drawing/2014/main" id="{7181AD1B-29FF-A64B-4ED4-49B00019457F}"/>
                </a:ext>
              </a:extLst>
            </p:cNvPr>
            <p:cNvSpPr/>
            <p:nvPr/>
          </p:nvSpPr>
          <p:spPr>
            <a:xfrm>
              <a:off x="2425565" y="5182107"/>
              <a:ext cx="207073" cy="1170568"/>
            </a:xfrm>
            <a:prstGeom prst="leftBrace">
              <a:avLst/>
            </a:prstGeom>
            <a:ln>
              <a:solidFill>
                <a:srgbClr val="A50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537EBAC-090B-C105-2EF3-409BA80FCD2B}"/>
                </a:ext>
              </a:extLst>
            </p:cNvPr>
            <p:cNvSpPr/>
            <p:nvPr/>
          </p:nvSpPr>
          <p:spPr>
            <a:xfrm>
              <a:off x="678125" y="4263973"/>
              <a:ext cx="2623340" cy="18417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직선 화살표 연결선 57">
              <a:extLst>
                <a:ext uri="{FF2B5EF4-FFF2-40B4-BE49-F238E27FC236}">
                  <a16:creationId xmlns:a16="http://schemas.microsoft.com/office/drawing/2014/main" id="{D42245B1-0518-F813-D833-C49E05759086}"/>
                </a:ext>
              </a:extLst>
            </p:cNvPr>
            <p:cNvCxnSpPr>
              <a:cxnSpLocks/>
              <a:stCxn id="32" idx="2"/>
              <a:endCxn id="25" idx="0"/>
            </p:cNvCxnSpPr>
            <p:nvPr/>
          </p:nvCxnSpPr>
          <p:spPr>
            <a:xfrm rot="5400000">
              <a:off x="1246598" y="4713781"/>
              <a:ext cx="1008832" cy="47756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E8C189-5004-782A-5D2A-399D6412D5D2}"/>
              </a:ext>
            </a:extLst>
          </p:cNvPr>
          <p:cNvSpPr txBox="1"/>
          <p:nvPr/>
        </p:nvSpPr>
        <p:spPr>
          <a:xfrm>
            <a:off x="403082" y="2498312"/>
            <a:ext cx="798096" cy="2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가격정보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7A866-4BAC-982F-98CC-354F5576C221}"/>
              </a:ext>
            </a:extLst>
          </p:cNvPr>
          <p:cNvSpPr txBox="1"/>
          <p:nvPr/>
        </p:nvSpPr>
        <p:spPr>
          <a:xfrm>
            <a:off x="349556" y="3863613"/>
            <a:ext cx="79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 </a:t>
            </a:r>
            <a:r>
              <a:rPr lang="en-US" altLang="ko-KR" sz="800">
                <a:solidFill>
                  <a:srgbClr val="C00000"/>
                </a:solidFill>
              </a:rPr>
              <a:t>Condition </a:t>
            </a:r>
            <a:r>
              <a:rPr lang="ko-KR" altLang="en-US" sz="800">
                <a:solidFill>
                  <a:srgbClr val="C00000"/>
                </a:solidFill>
              </a:rPr>
              <a:t>정보</a:t>
            </a:r>
          </a:p>
        </p:txBody>
      </p:sp>
    </p:spTree>
    <p:extLst>
      <p:ext uri="{BB962C8B-B14F-4D97-AF65-F5344CB8AC3E}">
        <p14:creationId xmlns:p14="http://schemas.microsoft.com/office/powerpoint/2010/main" val="209361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78AA-81E1-1DF8-2F29-07D71909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9AA43F9-0C14-9DD7-8EB1-23833E86676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8A408AA-24AA-4B0C-10F4-918E56FB9EF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개별등록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86421E2-ECD1-A16D-13AE-263A68EA6F1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14FBE1E-F5CB-4878-989B-0D228A84532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76F0D42-1429-F0DA-90DE-4C059AE17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D50E2284-0167-DF90-3F20-25CAF5DC70E8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1B8179-C954-A028-052E-ADFF08D62D66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9198551D-BCD1-9C34-F02B-0F08C46653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95B628-6614-D6F6-E3C2-AF17DD7727BA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(6)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BA5D9B7-B7B3-29D9-2F5D-7900AFE4CDDB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8E1DF-3DD1-A1C5-4E94-AB08C95D2E2E}"/>
              </a:ext>
            </a:extLst>
          </p:cNvPr>
          <p:cNvSpPr txBox="1"/>
          <p:nvPr/>
        </p:nvSpPr>
        <p:spPr>
          <a:xfrm>
            <a:off x="7209660" y="2126987"/>
            <a:ext cx="3098122" cy="360098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진열정보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TAB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별 상품 진열관리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해당상품이 진열된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Mall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확인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운영단위별 영업정보 관리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Mall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에 연결된 운영단위 정보 확인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저장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모든 정보 확인 후 대상 상품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사업장단위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영업정보를 생성함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460289-7F24-FD99-68A5-5BF8A65CA72C}"/>
              </a:ext>
            </a:extLst>
          </p:cNvPr>
          <p:cNvGrpSpPr/>
          <p:nvPr/>
        </p:nvGrpSpPr>
        <p:grpSpPr>
          <a:xfrm>
            <a:off x="1004152" y="2428305"/>
            <a:ext cx="5691083" cy="3299668"/>
            <a:chOff x="583685" y="2100145"/>
            <a:chExt cx="5872898" cy="329966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CAFBCC7-18B0-818F-B06F-FD9884B2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685" y="2100145"/>
              <a:ext cx="5872898" cy="3299668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56272DA-7AF3-EEE4-1C3E-B05C964365F2}"/>
                </a:ext>
              </a:extLst>
            </p:cNvPr>
            <p:cNvSpPr/>
            <p:nvPr/>
          </p:nvSpPr>
          <p:spPr>
            <a:xfrm>
              <a:off x="1711693" y="2464067"/>
              <a:ext cx="473243" cy="16324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E2C8DBC-79AC-FE41-FEC2-DB9804C5474F}"/>
                </a:ext>
              </a:extLst>
            </p:cNvPr>
            <p:cNvSpPr/>
            <p:nvPr/>
          </p:nvSpPr>
          <p:spPr>
            <a:xfrm>
              <a:off x="683394" y="2319688"/>
              <a:ext cx="315784" cy="16324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화살표 연결선 57">
              <a:extLst>
                <a:ext uri="{FF2B5EF4-FFF2-40B4-BE49-F238E27FC236}">
                  <a16:creationId xmlns:a16="http://schemas.microsoft.com/office/drawing/2014/main" id="{49E26E66-0B89-1135-77C1-3A64D0F733B7}"/>
                </a:ext>
              </a:extLst>
            </p:cNvPr>
            <p:cNvCxnSpPr>
              <a:cxnSpLocks/>
              <a:stCxn id="13" idx="1"/>
              <a:endCxn id="14" idx="3"/>
            </p:cNvCxnSpPr>
            <p:nvPr/>
          </p:nvCxnSpPr>
          <p:spPr>
            <a:xfrm rot="10800000">
              <a:off x="999179" y="2401312"/>
              <a:ext cx="712515" cy="14437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28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4828169"/>
            <a:chOff x="7590731" y="739885"/>
            <a:chExt cx="4636323" cy="482816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4211289"/>
              <a:chOff x="6124411" y="2335506"/>
              <a:chExt cx="4636323" cy="421128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300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영업정보 개념 및 주요 구성요소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가격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/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진열정보 노출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Logic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영업정보 등록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/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변경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Process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단가그룹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B2Bi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연계 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Set</a:t>
                </a:r>
              </a:p>
              <a:p>
                <a:pPr>
                  <a:lnSpc>
                    <a:spcPct val="170000"/>
                  </a:lnSpc>
                </a:pPr>
                <a:endParaRPr lang="en-US" altLang="ko-KR" sz="1899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endParaRPr>
              </a:p>
              <a:p>
                <a:pPr>
                  <a:lnSpc>
                    <a:spcPct val="170000"/>
                  </a:lnSpc>
                </a:pPr>
                <a:endParaRPr lang="en-US" altLang="ko-KR" sz="1899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B1C0F-6494-B744-20CC-BA695E065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4AFB36C-54C9-BB7C-AC36-068D46A5315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3E1969D-08BC-9FF5-819C-C0601C1F198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영업정보등록 일괄등록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5F6E583-AA0F-48F3-43CB-B142C274902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3349E79-5DD9-D950-1AD3-9395615DBD2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F5792DC-D617-26DF-6875-6205C3310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40CAC85D-CDFD-5A41-EEEB-7C5ACDBD1F87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C06922-9282-E603-55D5-127D9357B05F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F48713DE-B01B-0887-9EF2-102515FB4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485D572-D27C-4326-36F2-B7738FE216F4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영업정보일괄등록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D4C1521-5F63-2E6B-6D7F-7528D90B2B71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8482D2-5F75-7846-D603-694A3CCA94A1}"/>
              </a:ext>
            </a:extLst>
          </p:cNvPr>
          <p:cNvSpPr txBox="1"/>
          <p:nvPr/>
        </p:nvSpPr>
        <p:spPr>
          <a:xfrm>
            <a:off x="7209660" y="2126987"/>
            <a:ext cx="3098122" cy="315471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엑셀 양식 다운로드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다운로드 받은 엑셀에서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Sample Tab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을 참조하여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Upload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양식에 작성함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업로드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작성된 양식으로 업로드 시 데이터 점검 및 결과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표시됨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대용량업로드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대량 데이터에 대한 업로드 처리 개선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53918C-39DE-E692-B02F-EA736B322B72}"/>
              </a:ext>
            </a:extLst>
          </p:cNvPr>
          <p:cNvGrpSpPr/>
          <p:nvPr/>
        </p:nvGrpSpPr>
        <p:grpSpPr>
          <a:xfrm>
            <a:off x="1076609" y="2411550"/>
            <a:ext cx="8909055" cy="4799741"/>
            <a:chOff x="601460" y="2129714"/>
            <a:chExt cx="9200943" cy="484549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F552027-9E79-33EC-2894-7720A120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460" y="2129714"/>
              <a:ext cx="5780090" cy="1127171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3AF5C11-6B97-A51E-49B0-67F40A90576C}"/>
                </a:ext>
              </a:extLst>
            </p:cNvPr>
            <p:cNvSpPr/>
            <p:nvPr/>
          </p:nvSpPr>
          <p:spPr>
            <a:xfrm>
              <a:off x="998057" y="2307434"/>
              <a:ext cx="792241" cy="19513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82A826A4-71D9-66C5-03AC-11B199723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8025" y="4339116"/>
              <a:ext cx="4224378" cy="2636088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2C5909-BD5F-A2FF-154E-902D1D16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524" y="4339115"/>
              <a:ext cx="4421978" cy="2636088"/>
            </a:xfrm>
            <a:prstGeom prst="rect">
              <a:avLst/>
            </a:prstGeom>
          </p:spPr>
        </p:pic>
        <p:cxnSp>
          <p:nvCxnSpPr>
            <p:cNvPr id="21" name="직선 화살표 연결선 57">
              <a:extLst>
                <a:ext uri="{FF2B5EF4-FFF2-40B4-BE49-F238E27FC236}">
                  <a16:creationId xmlns:a16="http://schemas.microsoft.com/office/drawing/2014/main" id="{224EA202-5FDD-7618-F21E-537CF0CF0A6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rot="16200000" flipH="1">
              <a:off x="-428020" y="4324765"/>
              <a:ext cx="4193105" cy="54870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57">
              <a:extLst>
                <a:ext uri="{FF2B5EF4-FFF2-40B4-BE49-F238E27FC236}">
                  <a16:creationId xmlns:a16="http://schemas.microsoft.com/office/drawing/2014/main" id="{EF57CDEB-6E7C-AAB8-3F76-F5FD7AEE01A9}"/>
                </a:ext>
              </a:extLst>
            </p:cNvPr>
            <p:cNvCxnSpPr>
              <a:cxnSpLocks/>
              <a:stCxn id="20" idx="3"/>
              <a:endCxn id="19" idx="1"/>
            </p:cNvCxnSpPr>
            <p:nvPr/>
          </p:nvCxnSpPr>
          <p:spPr>
            <a:xfrm>
              <a:off x="5185502" y="5657159"/>
              <a:ext cx="392523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5AADDED-03A1-8F4A-D51E-6F0F7017312E}"/>
                </a:ext>
              </a:extLst>
            </p:cNvPr>
            <p:cNvSpPr/>
            <p:nvPr/>
          </p:nvSpPr>
          <p:spPr>
            <a:xfrm>
              <a:off x="1790298" y="2573294"/>
              <a:ext cx="350771" cy="161412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직선 화살표 연결선 57">
              <a:extLst>
                <a:ext uri="{FF2B5EF4-FFF2-40B4-BE49-F238E27FC236}">
                  <a16:creationId xmlns:a16="http://schemas.microsoft.com/office/drawing/2014/main" id="{E20300C8-FACF-C0A9-8F05-C8BD7B3B7513}"/>
                </a:ext>
              </a:extLst>
            </p:cNvPr>
            <p:cNvCxnSpPr>
              <a:cxnSpLocks/>
              <a:stCxn id="19" idx="0"/>
              <a:endCxn id="23" idx="2"/>
            </p:cNvCxnSpPr>
            <p:nvPr/>
          </p:nvCxnSpPr>
          <p:spPr>
            <a:xfrm rot="16200000" flipV="1">
              <a:off x="4025744" y="674646"/>
              <a:ext cx="1604410" cy="5724530"/>
            </a:xfrm>
            <a:prstGeom prst="bentConnector3">
              <a:avLst>
                <a:gd name="adj1" fmla="val 15804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B6656B-395C-619B-9256-826C4A7D4B55}"/>
              </a:ext>
            </a:extLst>
          </p:cNvPr>
          <p:cNvSpPr txBox="1"/>
          <p:nvPr/>
        </p:nvSpPr>
        <p:spPr>
          <a:xfrm>
            <a:off x="2098835" y="3420129"/>
            <a:ext cx="798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파일선택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9E2DA-D269-8717-F504-3F87E6EAEF3C}"/>
              </a:ext>
            </a:extLst>
          </p:cNvPr>
          <p:cNvSpPr txBox="1"/>
          <p:nvPr/>
        </p:nvSpPr>
        <p:spPr>
          <a:xfrm>
            <a:off x="1317802" y="3447584"/>
            <a:ext cx="798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엑셀 양식 다운로드</a:t>
            </a:r>
          </a:p>
        </p:txBody>
      </p:sp>
    </p:spTree>
    <p:extLst>
      <p:ext uri="{BB962C8B-B14F-4D97-AF65-F5344CB8AC3E}">
        <p14:creationId xmlns:p14="http://schemas.microsoft.com/office/powerpoint/2010/main" val="170100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AEBB3-6D48-7E5D-5D8B-B4BE09828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A801B1B-E69E-59ED-B121-E2DF34D30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2D207C5-D613-8A03-EFDC-B300836106A6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D4181C7-3B08-0813-DAFB-C48C88FBFC6B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A9F8AA2C-B78A-A80A-D998-4AA74779FB16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07E67C-1517-0C20-652A-1B10AC76551A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A9BAD9B-EE63-001C-48F5-5B61D2959A9B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단가그룹</a:t>
                </a:r>
              </a:p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B2Bi 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연계 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Set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5ED9549-78EC-4168-CF4A-1A7507B73ED9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9012A292-9F3F-0414-3AD0-85EECC884446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A40FA2F-0617-0E3F-7D90-FC0C57EF66F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18E05FB-7FF8-5F42-22C2-FB3095820A4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A949B0F-F530-1164-770A-D35AF570CFF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21BC3DD-B3F5-A1A5-DCDF-500A1025CF5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2728B49-41EA-EE82-F9FB-56DD6FAD441C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AD75B71-4E56-09D4-F780-ED976017625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AD214CA0-1FC9-6068-1F12-C6AE7D70DAE7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4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BFFA76F-B854-FCF0-C65B-2B7F61D6A75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52469FF-E158-E703-2F25-22E3F7CD888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단가그룹 관리 개념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904ACD3-499E-1397-E905-26FCCB890D1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2B9EA92-23AC-DE56-3B43-6872A5F3892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7A32C63-8904-383A-08F8-1AB2C13D2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8DE84C-9542-0E0A-6D63-4B538CAC3F05}"/>
              </a:ext>
            </a:extLst>
          </p:cNvPr>
          <p:cNvSpPr/>
          <p:nvPr/>
        </p:nvSpPr>
        <p:spPr>
          <a:xfrm>
            <a:off x="814115" y="1753554"/>
            <a:ext cx="12486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복수 사업장에 동일한 판매가를 적용함 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C5A33B7-606D-FED9-B68A-EB315651FAEF}"/>
              </a:ext>
            </a:extLst>
          </p:cNvPr>
          <p:cNvGrpSpPr/>
          <p:nvPr/>
        </p:nvGrpSpPr>
        <p:grpSpPr>
          <a:xfrm>
            <a:off x="1085378" y="2390255"/>
            <a:ext cx="9845858" cy="2463458"/>
            <a:chOff x="898339" y="2130482"/>
            <a:chExt cx="8516178" cy="2463458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236290F-4A11-FA55-6F34-A5EC6D3BB435}"/>
                </a:ext>
              </a:extLst>
            </p:cNvPr>
            <p:cNvSpPr/>
            <p:nvPr/>
          </p:nvSpPr>
          <p:spPr bwMode="auto">
            <a:xfrm>
              <a:off x="933859" y="2575928"/>
              <a:ext cx="1062716" cy="618053"/>
            </a:xfrm>
            <a:prstGeom prst="rect">
              <a:avLst/>
            </a:prstGeom>
            <a:solidFill>
              <a:srgbClr val="FDEAE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관리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5145566-CF68-D023-9616-539FC9DB1B70}"/>
                </a:ext>
              </a:extLst>
            </p:cNvPr>
            <p:cNvSpPr/>
            <p:nvPr/>
          </p:nvSpPr>
          <p:spPr bwMode="auto">
            <a:xfrm>
              <a:off x="943384" y="3377673"/>
              <a:ext cx="1062716" cy="626997"/>
            </a:xfrm>
            <a:prstGeom prst="rect">
              <a:avLst/>
            </a:prstGeom>
            <a:solidFill>
              <a:srgbClr val="FDEAE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</a:t>
              </a:r>
              <a:endPara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900DE36-950A-E0B3-1B10-70845BB9D5B9}"/>
                </a:ext>
              </a:extLst>
            </p:cNvPr>
            <p:cNvCxnSpPr/>
            <p:nvPr/>
          </p:nvCxnSpPr>
          <p:spPr bwMode="auto">
            <a:xfrm>
              <a:off x="898339" y="2482592"/>
              <a:ext cx="8485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12" name="Text Box 112">
              <a:extLst>
                <a:ext uri="{FF2B5EF4-FFF2-40B4-BE49-F238E27FC236}">
                  <a16:creationId xmlns:a16="http://schemas.microsoft.com/office/drawing/2014/main" id="{56D34F37-FF05-F82E-EE89-75F1B74A0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089" y="2130482"/>
              <a:ext cx="861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목적 구분</a:t>
              </a:r>
            </a:p>
          </p:txBody>
        </p:sp>
        <p:sp>
          <p:nvSpPr>
            <p:cNvPr id="13" name="Text Box 112">
              <a:extLst>
                <a:ext uri="{FF2B5EF4-FFF2-40B4-BE49-F238E27FC236}">
                  <a16:creationId xmlns:a16="http://schemas.microsoft.com/office/drawing/2014/main" id="{1FF1B8C1-3850-9F7D-C28D-CF26B97D2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574" y="2130482"/>
              <a:ext cx="8183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구분 내용</a:t>
              </a:r>
            </a:p>
          </p:txBody>
        </p:sp>
        <p:sp>
          <p:nvSpPr>
            <p:cNvPr id="14" name="Text Box 112">
              <a:extLst>
                <a:ext uri="{FF2B5EF4-FFF2-40B4-BE49-F238E27FC236}">
                  <a16:creationId xmlns:a16="http://schemas.microsoft.com/office/drawing/2014/main" id="{9ADB2002-7919-34B4-80B5-23D17BD68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570" y="2130482"/>
              <a:ext cx="4675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예시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25A2100-436E-0DAB-09C7-600EB5B7D87A}"/>
                </a:ext>
              </a:extLst>
            </p:cNvPr>
            <p:cNvCxnSpPr/>
            <p:nvPr/>
          </p:nvCxnSpPr>
          <p:spPr bwMode="auto">
            <a:xfrm>
              <a:off x="898339" y="3286074"/>
              <a:ext cx="85059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med" len="med"/>
            </a:ln>
          </p:spPr>
        </p:cxnSp>
        <p:sp>
          <p:nvSpPr>
            <p:cNvPr id="16" name="Text Box 112">
              <a:extLst>
                <a:ext uri="{FF2B5EF4-FFF2-40B4-BE49-F238E27FC236}">
                  <a16:creationId xmlns:a16="http://schemas.microsoft.com/office/drawing/2014/main" id="{7AD3DC9D-2B50-2552-FE37-3AA1F9E53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135" y="2611678"/>
              <a:ext cx="21784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 내부 관리 목적에 의한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각 사업장간 가격 통일화</a:t>
              </a:r>
            </a:p>
          </p:txBody>
        </p:sp>
        <p:sp>
          <p:nvSpPr>
            <p:cNvPr id="17" name="Text Box 112">
              <a:extLst>
                <a:ext uri="{FF2B5EF4-FFF2-40B4-BE49-F238E27FC236}">
                  <a16:creationId xmlns:a16="http://schemas.microsoft.com/office/drawing/2014/main" id="{40BA023D-9F13-69BC-4474-351E8A19E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805" y="3400211"/>
              <a:ext cx="20426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요청에 의한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각 그룹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법인간 가격 통일화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Text Box 112">
              <a:extLst>
                <a:ext uri="{FF2B5EF4-FFF2-40B4-BE49-F238E27FC236}">
                  <a16:creationId xmlns:a16="http://schemas.microsoft.com/office/drawing/2014/main" id="{4972C7E2-CF62-7845-5519-F97317B79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562" y="3523321"/>
              <a:ext cx="15878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CJ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그룹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풍산그룹 등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Text Box 112">
              <a:extLst>
                <a:ext uri="{FF2B5EF4-FFF2-40B4-BE49-F238E27FC236}">
                  <a16:creationId xmlns:a16="http://schemas.microsoft.com/office/drawing/2014/main" id="{8706347A-35C1-D426-8A00-ACBAF92B2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562" y="2596077"/>
              <a:ext cx="20495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charset="0"/>
                  <a:ea typeface="돋움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대학교 표준몰</a:t>
              </a:r>
              <a:endPara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건국대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경희대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서울대 등</a:t>
              </a: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4233387-3832-B0C4-4779-D30D844D24B2}"/>
                </a:ext>
              </a:extLst>
            </p:cNvPr>
            <p:cNvCxnSpPr/>
            <p:nvPr/>
          </p:nvCxnSpPr>
          <p:spPr bwMode="auto">
            <a:xfrm>
              <a:off x="898339" y="4097212"/>
              <a:ext cx="8516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B9B0CD-C60C-6C3D-F7AE-02941242F5C9}"/>
                </a:ext>
              </a:extLst>
            </p:cNvPr>
            <p:cNvSpPr txBox="1"/>
            <p:nvPr/>
          </p:nvSpPr>
          <p:spPr>
            <a:xfrm>
              <a:off x="990168" y="4174786"/>
              <a:ext cx="6640435" cy="41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è"/>
              </a:pP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단가그룹은 고객 요청뿐 아니라 서브원 내부적인 관리 목적으로도</a:t>
              </a:r>
              <a:r>
                <a:rPr lang="en-US" altLang="ko-KR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 </a:t>
              </a:r>
              <a:r>
                <a:rPr lang="ko-KR" altLang="en-US" sz="16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사용 가능함</a:t>
              </a:r>
              <a:endPara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3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2F79F-F739-5075-45E7-154F4E62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24F5ABE-F49A-1A35-38BE-E66382AD96E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263912D-C9EA-678E-AE23-DA9A323E47E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단가그룹 관리 유의사항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8BE9E15-ABBC-EB49-DE41-1A5BEE07564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5296007-BD9D-EE32-9DBB-52F0DA92492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AAB312E-C6F4-460C-D843-26399D6A7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CD6496A0-C3E7-EBAE-E52D-F38C94BEF872}"/>
              </a:ext>
            </a:extLst>
          </p:cNvPr>
          <p:cNvSpPr/>
          <p:nvPr/>
        </p:nvSpPr>
        <p:spPr>
          <a:xfrm>
            <a:off x="814115" y="1753554"/>
            <a:ext cx="12486816" cy="207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단가그룹으로 진행 할 사업장 판매가를 동기화 하여야 함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단가그룹 등록 시 통합단가를 관리하는 담당자가 지정되며 모든 영업정보 변경에 대한 권한은 해당 담당자가 갖게 됨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단가그룹 신규 등록요청 저장 시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 확인 후 결재 진행</a:t>
            </a:r>
            <a:b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소속팀장 결재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단가그룹 통합팀장 결재 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추가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제외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설정변경 필요시 단가그룹 변경할 수 있다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통합결재 진행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015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D43B-4A2C-4559-04F3-CB95EDCE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0064171-5C0A-7E90-8E6C-98D1493C904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F40E22F-9C7C-18C4-B512-AC4EA13C492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단가그룹 설정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D2AD420-54FA-ED7A-D2A8-E39309D9890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95AC4AB-2B9E-1849-1375-15E016EF130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76AD070-2739-F176-BF31-969AE32AC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33B25F8B-9CEF-A320-627A-DC6D76359AE0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019FE75-E579-A18B-78FD-B8ABDCA82C53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10" name="Rectangle: Rounded Corners 74">
            <a:extLst>
              <a:ext uri="{FF2B5EF4-FFF2-40B4-BE49-F238E27FC236}">
                <a16:creationId xmlns:a16="http://schemas.microsoft.com/office/drawing/2014/main" id="{C4CF65F9-7578-850C-9BD4-FC1F938E8A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A6D0871-A563-4355-5856-71ED240F0876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기본정보관리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단가그룹관리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E901298-4A93-E624-A807-FDA970604E22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B80C6-984D-4C51-B5FD-128F6F02CFCD}"/>
              </a:ext>
            </a:extLst>
          </p:cNvPr>
          <p:cNvSpPr txBox="1"/>
          <p:nvPr/>
        </p:nvSpPr>
        <p:spPr>
          <a:xfrm>
            <a:off x="7209660" y="2126987"/>
            <a:ext cx="3098122" cy="2523768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단가그룹 신규등록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단가그룹명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단가그룹 통합팀장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영업담당자 지정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Add Row Click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이후 단가그룹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Setting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입력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이후 단가그룹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Setting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결재 진행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단가그룹 영업담당자 합의 </a:t>
            </a:r>
            <a:r>
              <a:rPr lang="en-US" altLang="ko-KR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소속팀장 결재 </a:t>
            </a:r>
            <a:r>
              <a:rPr lang="en-US" altLang="ko-KR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  <a:sym typeface="Wingdings" panose="05000000000000000000" pitchFamily="2" charset="2"/>
              </a:rPr>
              <a:t></a:t>
            </a:r>
            <a:r>
              <a:rPr lang="ko-KR" altLang="en-US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br>
              <a:rPr lang="en-US" altLang="ko-KR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solidFill>
                  <a:srgbClr val="EE3042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단가그룹 통합팀장 결재</a:t>
            </a:r>
            <a:endParaRPr lang="en-US" altLang="ko-KR" sz="1100" dirty="0">
              <a:solidFill>
                <a:srgbClr val="EE3042"/>
              </a:solidFill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endParaRPr lang="en-US" altLang="ko-KR" sz="11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해당사항 진행 時 사전 사업장간 판매가 일원화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Setting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필수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단가그룹 해제 時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CSR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상신 필요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단가그룹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및 귀속 사업장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기재 필수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EA658A-6A8F-E299-17D5-365BB2C56717}"/>
              </a:ext>
            </a:extLst>
          </p:cNvPr>
          <p:cNvGrpSpPr/>
          <p:nvPr/>
        </p:nvGrpSpPr>
        <p:grpSpPr>
          <a:xfrm>
            <a:off x="1065512" y="2627313"/>
            <a:ext cx="5679028" cy="4352768"/>
            <a:chOff x="499028" y="2645999"/>
            <a:chExt cx="6005680" cy="4352768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152AC2A-E0DC-1993-AE12-57409FA27837}"/>
                </a:ext>
              </a:extLst>
            </p:cNvPr>
            <p:cNvSpPr/>
            <p:nvPr/>
          </p:nvSpPr>
          <p:spPr>
            <a:xfrm>
              <a:off x="499028" y="2660077"/>
              <a:ext cx="1447536" cy="3775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5999" rtlCol="0" anchor="ctr"/>
            <a:lstStyle/>
            <a:p>
              <a:pPr defTabSz="493467"/>
              <a:r>
                <a:rPr lang="en-US" altLang="ko-KR" sz="1400" b="1" spc="-54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0" scaled="1"/>
                  </a:gradFill>
                  <a:latin typeface="+mn-ea"/>
                </a:rPr>
                <a:t>S-MRO</a:t>
              </a:r>
              <a:endParaRPr lang="ko-KR" altLang="en-US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+mn-ea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ADA9EC4-95A3-56FF-69D5-B3C931E3D135}"/>
                </a:ext>
              </a:extLst>
            </p:cNvPr>
            <p:cNvSpPr/>
            <p:nvPr/>
          </p:nvSpPr>
          <p:spPr>
            <a:xfrm>
              <a:off x="1942887" y="2660076"/>
              <a:ext cx="4561821" cy="37753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영업정보 ▷ 기준정보관리 ▷ </a:t>
              </a:r>
              <a:r>
                <a:rPr lang="ko-KR" altLang="en-US" sz="1000" b="1" dirty="0">
                  <a:solidFill>
                    <a:srgbClr val="0070C0"/>
                  </a:solidFill>
                  <a:latin typeface="+mn-ea"/>
                </a:rPr>
                <a:t>단가그룹관리</a:t>
              </a: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C728397B-4074-DF09-248F-8D26D72D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141" y="2645999"/>
              <a:ext cx="5828567" cy="4352768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EB90C92-7E48-8DC4-1F30-4346BD6DDE99}"/>
                </a:ext>
              </a:extLst>
            </p:cNvPr>
            <p:cNvSpPr/>
            <p:nvPr/>
          </p:nvSpPr>
          <p:spPr>
            <a:xfrm>
              <a:off x="776536" y="5238825"/>
              <a:ext cx="576064" cy="174221"/>
            </a:xfrm>
            <a:prstGeom prst="rect">
              <a:avLst/>
            </a:prstGeom>
            <a:noFill/>
            <a:ln w="158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32500" lnSpcReduction="20000"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B5C9899-3719-A5C8-6886-44DB45BF72CB}"/>
                </a:ext>
              </a:extLst>
            </p:cNvPr>
            <p:cNvSpPr/>
            <p:nvPr/>
          </p:nvSpPr>
          <p:spPr>
            <a:xfrm>
              <a:off x="1650718" y="3336500"/>
              <a:ext cx="421962" cy="174221"/>
            </a:xfrm>
            <a:prstGeom prst="rect">
              <a:avLst/>
            </a:prstGeom>
            <a:noFill/>
            <a:ln w="158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 fontScale="32500" lnSpcReduction="20000"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386D6449-A2D8-09B5-BCF2-5DA93D65F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0718" y="3902423"/>
              <a:ext cx="4625087" cy="191968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0" name="꺾인 연결선 44">
              <a:extLst>
                <a:ext uri="{FF2B5EF4-FFF2-40B4-BE49-F238E27FC236}">
                  <a16:creationId xmlns:a16="http://schemas.microsoft.com/office/drawing/2014/main" id="{D4151D63-4E09-8ACC-EA92-C1BB76EF09DD}"/>
                </a:ext>
              </a:extLst>
            </p:cNvPr>
            <p:cNvCxnSpPr/>
            <p:nvPr/>
          </p:nvCxnSpPr>
          <p:spPr>
            <a:xfrm rot="5400000">
              <a:off x="1672197" y="3709119"/>
              <a:ext cx="385356" cy="125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776A69E-BE63-17BF-531B-F42845FE7BA5}"/>
              </a:ext>
            </a:extLst>
          </p:cNvPr>
          <p:cNvSpPr txBox="1"/>
          <p:nvPr/>
        </p:nvSpPr>
        <p:spPr>
          <a:xfrm>
            <a:off x="2354066" y="2425947"/>
            <a:ext cx="798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단가그룹관리</a:t>
            </a:r>
          </a:p>
        </p:txBody>
      </p:sp>
    </p:spTree>
    <p:extLst>
      <p:ext uri="{BB962C8B-B14F-4D97-AF65-F5344CB8AC3E}">
        <p14:creationId xmlns:p14="http://schemas.microsoft.com/office/powerpoint/2010/main" val="14791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A153C-2198-A396-2945-02644151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740FEBD-C6C9-4F59-EF32-B936635FD61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AD25E7E-E0CB-C3CC-C621-56008311143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B2Bi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연계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Set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 개념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E34AB3C-097E-27D1-7235-FAD14E8CA3C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EEDAC47-3FEB-582B-DFC3-4B45438050B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91817F9-CAEB-EA24-74D5-9DDC92E7A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6DC00D-461C-4A90-A1A3-42FA0ECCBAE2}"/>
              </a:ext>
            </a:extLst>
          </p:cNvPr>
          <p:cNvSpPr/>
          <p:nvPr/>
        </p:nvSpPr>
        <p:spPr>
          <a:xfrm>
            <a:off x="814115" y="1753554"/>
            <a:ext cx="12486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연계 사업장 고객 상품코드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(Stock No.)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존재할 경우 </a:t>
            </a:r>
            <a:r>
              <a:rPr lang="ko-KR" altLang="en-US" sz="176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서브원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상품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연계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Set(Mapping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관리</a:t>
            </a:r>
          </a:p>
        </p:txBody>
      </p:sp>
    </p:spTree>
    <p:extLst>
      <p:ext uri="{BB962C8B-B14F-4D97-AF65-F5344CB8AC3E}">
        <p14:creationId xmlns:p14="http://schemas.microsoft.com/office/powerpoint/2010/main" val="423953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12CB-3D0A-19C5-EF3A-A2EFD7F4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A476C8B-71D3-65F2-1553-DCA25BA6F38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F3F87F8-83B7-BA32-7203-60040539E03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B2Bi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연계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Set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 유의사항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5C9E698-A89B-869B-F552-2E0B4D4C033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B1B4CBF5-EE76-F503-FCA5-EE83A0C1780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3A48FA55-6271-0389-4E9D-A023C2CBE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06961A54-AA28-E01F-DC6E-90EA99A17734}"/>
              </a:ext>
            </a:extLst>
          </p:cNvPr>
          <p:cNvSpPr/>
          <p:nvPr/>
        </p:nvSpPr>
        <p:spPr>
          <a:xfrm>
            <a:off x="814115" y="1753554"/>
            <a:ext cx="12486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은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Stock No.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와 상품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관계에 따라서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Mapping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구분을 관리함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1AA8B6A-64E9-870D-46C9-053369018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29750"/>
              </p:ext>
            </p:extLst>
          </p:nvPr>
        </p:nvGraphicFramePr>
        <p:xfrm>
          <a:off x="1127333" y="2418623"/>
          <a:ext cx="5592554" cy="1249673"/>
        </p:xfrm>
        <a:graphic>
          <a:graphicData uri="http://schemas.openxmlformats.org/drawingml/2006/table">
            <a:tbl>
              <a:tblPr/>
              <a:tblGrid>
                <a:gridCol w="279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Mapping 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3643" marR="3643" marT="36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Stock No. : 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 </a:t>
                      </a:r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관계</a:t>
                      </a:r>
                    </a:p>
                  </a:txBody>
                  <a:tcPr marL="3643" marR="3643" marT="364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</a:t>
                      </a:r>
                    </a:p>
                  </a:txBody>
                  <a:tcPr marL="3643" marR="3643" marT="36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 :</a:t>
                      </a:r>
                      <a:r>
                        <a:rPr lang="en-US" altLang="ko-K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</a:p>
                  </a:txBody>
                  <a:tcPr marL="3643" marR="3643" marT="364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복수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Stock No.</a:t>
                      </a:r>
                    </a:p>
                  </a:txBody>
                  <a:tcPr marL="3643" marR="3643" marT="36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 : 1</a:t>
                      </a:r>
                    </a:p>
                  </a:txBody>
                  <a:tcPr marL="3643" marR="3643" marT="364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DFD63D2E-E6CE-BDC5-5A94-C01D740063F4}"/>
              </a:ext>
            </a:extLst>
          </p:cNvPr>
          <p:cNvSpPr/>
          <p:nvPr/>
        </p:nvSpPr>
        <p:spPr>
          <a:xfrm>
            <a:off x="792343" y="3914305"/>
            <a:ext cx="1248681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Stock No. :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 = 1 : N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또는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 : N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관계는 허용하지 않음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 등록된 연계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정보를 수정 필요 시 영업담당자는 연계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정보를 조회해서 등록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삭제를 수행할 수 있음</a:t>
            </a:r>
          </a:p>
        </p:txBody>
      </p:sp>
    </p:spTree>
    <p:extLst>
      <p:ext uri="{BB962C8B-B14F-4D97-AF65-F5344CB8AC3E}">
        <p14:creationId xmlns:p14="http://schemas.microsoft.com/office/powerpoint/2010/main" val="229843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8DC6D-92D2-05ED-B29F-0B6CAAFB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1BA9379-588B-D67F-30A5-5C2B8A52827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8AF16BB-F637-C221-55D2-D593455CF8D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B2Bi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연계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Set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9C0A30F-FF7D-8FAB-D08D-9A0FC5836CB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241A1F7-985D-80CF-E3B7-4FC98ACB502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B41D9DF-CF7F-9769-0C67-FB7F2FAEF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Freeform: Shape 20">
            <a:extLst>
              <a:ext uri="{FF2B5EF4-FFF2-40B4-BE49-F238E27FC236}">
                <a16:creationId xmlns:a16="http://schemas.microsoft.com/office/drawing/2014/main" id="{7C924587-024C-2BB5-F8DF-2DB552DAF122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00B0C82B-BFAE-351C-4FCE-69A55702C128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12" name="Rectangle: Rounded Corners 74">
            <a:extLst>
              <a:ext uri="{FF2B5EF4-FFF2-40B4-BE49-F238E27FC236}">
                <a16:creationId xmlns:a16="http://schemas.microsoft.com/office/drawing/2014/main" id="{3461F7D5-0622-A9BD-E46E-3348F68572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C4F1EAD-452F-0807-96A9-3A0DC6CE7D51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영업정보관리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영업정보조회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변경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9CBBCC3-9A08-8276-8F60-043BA34D3659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4A1C2-27B6-0A2A-B2E0-C86ADB35E8D3}"/>
              </a:ext>
            </a:extLst>
          </p:cNvPr>
          <p:cNvSpPr txBox="1"/>
          <p:nvPr/>
        </p:nvSpPr>
        <p:spPr>
          <a:xfrm>
            <a:off x="7209660" y="2126987"/>
            <a:ext cx="3098122" cy="1677382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연계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신규상품 판매가 처리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개별 진열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기존 영업정보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조회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변경을 통해 연계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Set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등록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수정 가능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개별등록의 경우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영업정보 상세조회 內    </a:t>
            </a:r>
            <a:b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진열정보의 운영단위별 연계 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Set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관리 입력</a:t>
            </a:r>
          </a:p>
          <a:p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연계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Set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일괄등록 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- 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영업정보등록 일괄등록</a:t>
            </a:r>
            <a:r>
              <a:rPr lang="en-US" altLang="ko-KR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1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변경 案 참고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3A8DFB1-5E53-C95C-D205-1006581194F6}"/>
              </a:ext>
            </a:extLst>
          </p:cNvPr>
          <p:cNvGrpSpPr/>
          <p:nvPr/>
        </p:nvGrpSpPr>
        <p:grpSpPr>
          <a:xfrm>
            <a:off x="1023730" y="2428324"/>
            <a:ext cx="5582342" cy="4358780"/>
            <a:chOff x="540591" y="2067923"/>
            <a:chExt cx="5922554" cy="435878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21A0CCB-5422-B6AA-686A-DB2E6A610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591" y="2067923"/>
              <a:ext cx="5922554" cy="435878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1D8548F-3CB9-E56B-2D3F-BF5CA2E2C525}"/>
                </a:ext>
              </a:extLst>
            </p:cNvPr>
            <p:cNvSpPr/>
            <p:nvPr/>
          </p:nvSpPr>
          <p:spPr>
            <a:xfrm>
              <a:off x="1706750" y="2068566"/>
              <a:ext cx="472273" cy="20149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51EAD57-03FD-E522-C26D-12AE1E363EF5}"/>
                </a:ext>
              </a:extLst>
            </p:cNvPr>
            <p:cNvSpPr/>
            <p:nvPr/>
          </p:nvSpPr>
          <p:spPr>
            <a:xfrm>
              <a:off x="4966854" y="5317772"/>
              <a:ext cx="820881" cy="50113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1E471F-C754-525C-6F5E-3085185BA4FD}"/>
              </a:ext>
            </a:extLst>
          </p:cNvPr>
          <p:cNvSpPr txBox="1"/>
          <p:nvPr/>
        </p:nvSpPr>
        <p:spPr>
          <a:xfrm>
            <a:off x="2032494" y="2224917"/>
            <a:ext cx="798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진열정보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362E6-27F6-16A4-4006-DCF5CC008B58}"/>
              </a:ext>
            </a:extLst>
          </p:cNvPr>
          <p:cNvSpPr txBox="1"/>
          <p:nvPr/>
        </p:nvSpPr>
        <p:spPr>
          <a:xfrm>
            <a:off x="142502" y="2630463"/>
            <a:ext cx="798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Mall</a:t>
            </a:r>
            <a:r>
              <a:rPr lang="ko-KR" altLang="en-US" sz="800">
                <a:solidFill>
                  <a:srgbClr val="C00000"/>
                </a:solidFill>
              </a:rPr>
              <a:t>별 상품 진열관리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19342-AEA6-A88A-14DF-6CE27A82FAAE}"/>
              </a:ext>
            </a:extLst>
          </p:cNvPr>
          <p:cNvSpPr txBox="1"/>
          <p:nvPr/>
        </p:nvSpPr>
        <p:spPr>
          <a:xfrm>
            <a:off x="184068" y="3909367"/>
            <a:ext cx="79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운영단위별 영업정보 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34CCD-35BA-ABB2-C8FC-082435CB7F08}"/>
              </a:ext>
            </a:extLst>
          </p:cNvPr>
          <p:cNvSpPr txBox="1"/>
          <p:nvPr/>
        </p:nvSpPr>
        <p:spPr>
          <a:xfrm>
            <a:off x="204851" y="5397364"/>
            <a:ext cx="79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운영단위별 연계 </a:t>
            </a:r>
            <a:r>
              <a:rPr lang="en-US" altLang="ko-KR" sz="800">
                <a:solidFill>
                  <a:srgbClr val="C00000"/>
                </a:solidFill>
              </a:rPr>
              <a:t>SET</a:t>
            </a:r>
          </a:p>
          <a:p>
            <a:r>
              <a:rPr lang="ko-KR" altLang="en-US" sz="800">
                <a:solidFill>
                  <a:srgbClr val="C00000"/>
                </a:solidFill>
              </a:rPr>
              <a:t>관리</a:t>
            </a:r>
          </a:p>
        </p:txBody>
      </p:sp>
    </p:spTree>
    <p:extLst>
      <p:ext uri="{BB962C8B-B14F-4D97-AF65-F5344CB8AC3E}">
        <p14:creationId xmlns:p14="http://schemas.microsoft.com/office/powerpoint/2010/main" val="9332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EV</a:t>
            </a:r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전략팀 이우재 책임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638787"/>
            <a:ext cx="5854653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2014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년 입사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(12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년 차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영업담당자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6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년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/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기획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(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전략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) 6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년</a:t>
            </a:r>
            <a:endParaRPr lang="en-US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결혼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10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년 차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,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아들 둘 아빠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취미 여행</a:t>
            </a:r>
            <a:endParaRPr lang="en-ID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r="9811" b="15602"/>
          <a:stretch/>
        </p:blipFill>
        <p:spPr>
          <a:xfrm>
            <a:off x="3022725" y="2387756"/>
            <a:ext cx="3190875" cy="27144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21018" r="2731" b="10608"/>
          <a:stretch/>
        </p:blipFill>
        <p:spPr>
          <a:xfrm rot="5400000">
            <a:off x="464751" y="3421754"/>
            <a:ext cx="3643534" cy="28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영업정보 개념 및 주요 구성요소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4B6D80-D49C-D21E-3762-E92F11144C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30EA37-7689-06CC-5FA0-38450170AC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영업정보의 정의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D9BF4CA-CA29-A67C-6CEB-72AC70F7C2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396C1CA-5EE6-2DB7-5F20-82E4D0B38DA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312C2B8-AEC8-6399-7B91-35553EA5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39F6FF3B-BE50-4E4B-E440-5BA0C7CA675E}"/>
              </a:ext>
            </a:extLst>
          </p:cNvPr>
          <p:cNvSpPr/>
          <p:nvPr/>
        </p:nvSpPr>
        <p:spPr>
          <a:xfrm>
            <a:off x="814115" y="1753554"/>
            <a:ext cx="12486816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사업장별 상품별 가격정보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진열정보로 구성된 상품 판매를 위해 정의된 정보의 집합</a:t>
            </a:r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712E9-4A6A-F078-9B79-2FFE2E9E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0296DA-9761-94BE-B76A-B70421DE38A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AA13840-5944-1987-6C64-6C731C5B4CB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239ECEC-424E-CE35-62E9-EE5B3C70A2C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E100CF-4A03-22E2-3F53-2D280F9D431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64C477F-2428-5BD1-171A-447C66BB038C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1D5B59-A233-6B7C-7DB7-DC6A9F8D0CC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39CD5DD-589D-C134-39F0-82733C08FD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2083BDE-7905-9360-329E-8FFBEC7DCCF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영업정보 주요 구성요소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88C62B3D-B453-1DA2-A926-B89D939ADEB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D4292DA6-D60F-E525-10FD-05A6951C844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B881319C-5EE1-F991-F13E-82FFBEADC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E4C118F-94E6-357A-E699-E060FDEB1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9369"/>
              </p:ext>
            </p:extLst>
          </p:nvPr>
        </p:nvGraphicFramePr>
        <p:xfrm>
          <a:off x="792343" y="1999629"/>
          <a:ext cx="10710393" cy="4671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5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07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비고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5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및 상품명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Master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 연계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분류코드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상품이 속한 카테고리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대표규격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속성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원산지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제조원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이미지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파일첨부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허브취급가능여부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 구분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부자재 구분 등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59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가격정보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가격정보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사업장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담당자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가격정보가 존재하는 사업장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 담당자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단가계약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단가계약 여부 및 유효기간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 가능한 협력사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익명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및 최고 매입가 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기준가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시작일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판매가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Condition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맞춤진열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물량할인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MPS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옵션별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할인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할증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5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진열정보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Mall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별 상품별 진열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Mall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Mall ID/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명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진열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진열내림 구분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 등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운영단위별 영업정보 관리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위탁관리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고객사코드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상품별 계정</a:t>
                      </a: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운영단위별 연계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Set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Set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매핑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연계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Set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 변경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559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진열메모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고객사 노출 정보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영업담당자 전용메모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 전달메모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44000" marR="72000" marT="18000" marB="18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211CAECF-B71A-CB69-98C7-74E5A013058D}"/>
              </a:ext>
            </a:extLst>
          </p:cNvPr>
          <p:cNvSpPr/>
          <p:nvPr/>
        </p:nvSpPr>
        <p:spPr>
          <a:xfrm>
            <a:off x="792342" y="3626985"/>
            <a:ext cx="10710393" cy="671333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29B50D-77EE-5743-BB77-BD5E0CDB1D91}"/>
              </a:ext>
            </a:extLst>
          </p:cNvPr>
          <p:cNvSpPr/>
          <p:nvPr/>
        </p:nvSpPr>
        <p:spPr>
          <a:xfrm>
            <a:off x="792341" y="4624897"/>
            <a:ext cx="10710393" cy="2046073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48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B4A3-56F3-3B04-CAB0-204A7EA1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E15CCB7-DF9F-C34E-D528-870F91472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FC6738E-E60A-5B0E-5DD0-3E4A8A8D75FA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248D9F3-CB0E-D870-F6A5-C13968E05FFA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0A2D7DC4-D8BE-E907-1AEB-D5D3FACA702C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D3D1E2-32F7-D1AD-3362-023D7A139D60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E620064-9CAF-1671-3921-6C46777CD7AC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가격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/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진열정보</a:t>
                </a:r>
              </a:p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노출 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Logic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4240DD66-FDD8-A6FF-8EE4-0B12EF8CD92E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B789E10A-8B0F-B855-E736-0FA82C0DC88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46A1EAE-74AA-585C-9BE0-51D246348F2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33C4C6A-1B8C-56C9-CA22-59B017D1A3B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F87D7E6-3EFB-AD38-A664-786100E9B5A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2055020-9F63-EE1E-3CFC-56124D1D37F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90FCFCF-FE63-F22C-BBAB-89E4FDC1855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CCA71AC-931A-4805-670F-8CB1E74CB17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28B3F0CA-EBC6-80CD-1CC7-63D2CBBAD78F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8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CF85E081-E9D2-5BCD-9AE4-BC49DD51BA20}"/>
              </a:ext>
            </a:extLst>
          </p:cNvPr>
          <p:cNvGrpSpPr/>
          <p:nvPr/>
        </p:nvGrpSpPr>
        <p:grpSpPr>
          <a:xfrm>
            <a:off x="700152" y="2641651"/>
            <a:ext cx="11768073" cy="4484865"/>
            <a:chOff x="947777" y="4675541"/>
            <a:chExt cx="11768073" cy="2433734"/>
          </a:xfrm>
        </p:grpSpPr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D1614003-3888-EFD7-5FFD-94908AC3CF08}"/>
                </a:ext>
              </a:extLst>
            </p:cNvPr>
            <p:cNvSpPr/>
            <p:nvPr/>
          </p:nvSpPr>
          <p:spPr>
            <a:xfrm>
              <a:off x="1024016" y="4727020"/>
              <a:ext cx="11691834" cy="238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186E940-E448-3216-17EF-3657E164A494}"/>
                </a:ext>
              </a:extLst>
            </p:cNvPr>
            <p:cNvSpPr/>
            <p:nvPr/>
          </p:nvSpPr>
          <p:spPr>
            <a:xfrm>
              <a:off x="947777" y="4675541"/>
              <a:ext cx="271398" cy="15247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DD4BCAB-1E57-3542-E0FC-E1E34BCF4B4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881C17D-12CE-FC33-9ED0-6A8F81493EF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가격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진열정보 노출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Logic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D2CC4AB-085F-032C-7DAC-FDC105AAC4D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33A6BDC-AAC2-7DFC-06E3-110A87968AA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1916F59-E8FB-1B75-0DDA-B8F43D126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ED8F149-12B5-4196-D206-C80687408A92}"/>
              </a:ext>
            </a:extLst>
          </p:cNvPr>
          <p:cNvSpPr/>
          <p:nvPr/>
        </p:nvSpPr>
        <p:spPr>
          <a:xfrm>
            <a:off x="814115" y="1753554"/>
            <a:ext cx="12486816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기준가 기반의 </a:t>
            </a:r>
            <a:r>
              <a:rPr lang="en-US" altLang="ko-KR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condition </a:t>
            </a:r>
            <a:r>
              <a:rPr lang="ko-KR" altLang="en-US" sz="176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적용으로 판매가가 결정됨</a:t>
            </a:r>
            <a:endParaRPr lang="en-US" altLang="ko-KR" sz="176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사업장의 상품별 판매가는 하나만 존재할 수 있음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166251B-1664-AB35-54EF-6C9C704E07E8}"/>
              </a:ext>
            </a:extLst>
          </p:cNvPr>
          <p:cNvGrpSpPr/>
          <p:nvPr/>
        </p:nvGrpSpPr>
        <p:grpSpPr>
          <a:xfrm>
            <a:off x="971550" y="2877007"/>
            <a:ext cx="11131550" cy="4125913"/>
            <a:chOff x="605918" y="2189085"/>
            <a:chExt cx="9330399" cy="4217555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2A53085-258F-84FD-9044-AF85B6282BD6}"/>
                </a:ext>
              </a:extLst>
            </p:cNvPr>
            <p:cNvCxnSpPr>
              <a:stCxn id="12" idx="3"/>
            </p:cNvCxnSpPr>
            <p:nvPr/>
          </p:nvCxnSpPr>
          <p:spPr bwMode="auto">
            <a:xfrm flipV="1">
              <a:off x="1210013" y="4925349"/>
              <a:ext cx="5840621" cy="40"/>
            </a:xfrm>
            <a:prstGeom prst="line">
              <a:avLst/>
            </a:prstGeom>
            <a:ln w="12700">
              <a:prstDash val="sysDash"/>
              <a:headEnd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642EC23-9C53-A58C-BA32-C670CFCCB6BE}"/>
                </a:ext>
              </a:extLst>
            </p:cNvPr>
            <p:cNvCxnSpPr>
              <a:stCxn id="14" idx="3"/>
            </p:cNvCxnSpPr>
            <p:nvPr/>
          </p:nvCxnSpPr>
          <p:spPr bwMode="auto">
            <a:xfrm flipV="1">
              <a:off x="1210013" y="4277317"/>
              <a:ext cx="5840621" cy="36004"/>
            </a:xfrm>
            <a:prstGeom prst="line">
              <a:avLst/>
            </a:prstGeom>
            <a:ln w="12700">
              <a:prstDash val="sysDash"/>
              <a:headEnd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C26F3BC-1344-99FD-CAA6-3E1F71C020EF}"/>
                </a:ext>
              </a:extLst>
            </p:cNvPr>
            <p:cNvSpPr/>
            <p:nvPr/>
          </p:nvSpPr>
          <p:spPr>
            <a:xfrm>
              <a:off x="1305450" y="4961393"/>
              <a:ext cx="900000" cy="1445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매입가</a:t>
              </a:r>
              <a:endParaRPr lang="en-US" altLang="ko-KR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(1,000 KRW)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DD0B671-D92F-465E-0FDD-7DE89B99F133}"/>
                </a:ext>
              </a:extLst>
            </p:cNvPr>
            <p:cNvSpPr/>
            <p:nvPr/>
          </p:nvSpPr>
          <p:spPr>
            <a:xfrm>
              <a:off x="605918" y="4709365"/>
              <a:ext cx="604095" cy="4320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상품가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0777EEB-F884-EC9A-D94C-95056C07C603}"/>
                </a:ext>
              </a:extLst>
            </p:cNvPr>
            <p:cNvGrpSpPr/>
            <p:nvPr/>
          </p:nvGrpSpPr>
          <p:grpSpPr>
            <a:xfrm>
              <a:off x="2841329" y="4349381"/>
              <a:ext cx="900000" cy="2057259"/>
              <a:chOff x="2324708" y="3501064"/>
              <a:chExt cx="900000" cy="2700244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BEC3766D-8D69-CDB3-2F1F-277CE2A63921}"/>
                  </a:ext>
                </a:extLst>
              </p:cNvPr>
              <p:cNvSpPr/>
              <p:nvPr/>
            </p:nvSpPr>
            <p:spPr>
              <a:xfrm>
                <a:off x="2324708" y="4304360"/>
                <a:ext cx="900000" cy="18969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매입가</a:t>
                </a:r>
                <a:endPara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(1,000 KRW)</a:t>
                </a: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7BB57DC1-7748-AF6F-D32E-D9FF62743254}"/>
                  </a:ext>
                </a:extLst>
              </p:cNvPr>
              <p:cNvSpPr/>
              <p:nvPr/>
            </p:nvSpPr>
            <p:spPr>
              <a:xfrm>
                <a:off x="2324708" y="3501064"/>
                <a:ext cx="900000" cy="708655"/>
              </a:xfrm>
              <a:prstGeom prst="rect">
                <a:avLst/>
              </a:prstGeom>
              <a:solidFill>
                <a:srgbClr val="FDEAE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구매 매익율</a:t>
                </a:r>
                <a:endPara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(10%)</a:t>
                </a:r>
                <a:endPara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7AFCB80-5756-3989-532D-671E3712A7C2}"/>
                </a:ext>
              </a:extLst>
            </p:cNvPr>
            <p:cNvSpPr/>
            <p:nvPr/>
          </p:nvSpPr>
          <p:spPr>
            <a:xfrm>
              <a:off x="605918" y="4097297"/>
              <a:ext cx="604095" cy="4320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기준가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6030E12-212F-24CD-73B7-0EFA599ECD38}"/>
                </a:ext>
              </a:extLst>
            </p:cNvPr>
            <p:cNvGrpSpPr/>
            <p:nvPr/>
          </p:nvGrpSpPr>
          <p:grpSpPr>
            <a:xfrm>
              <a:off x="4377208" y="3701308"/>
              <a:ext cx="900000" cy="2705329"/>
              <a:chOff x="3926896" y="2852992"/>
              <a:chExt cx="900000" cy="3348276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4CB83ADF-3A2B-7728-755F-BFCFD9C47911}"/>
                  </a:ext>
                </a:extLst>
              </p:cNvPr>
              <p:cNvSpPr/>
              <p:nvPr/>
            </p:nvSpPr>
            <p:spPr>
              <a:xfrm>
                <a:off x="3926896" y="2852992"/>
                <a:ext cx="900000" cy="668273"/>
              </a:xfrm>
              <a:prstGeom prst="rect">
                <a:avLst/>
              </a:prstGeom>
              <a:solidFill>
                <a:srgbClr val="FDEAE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할인</a:t>
                </a:r>
                <a:r>
                  <a:rPr lang="en-US" altLang="ko-KR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/</a:t>
                </a:r>
                <a:r>
                  <a:rPr lang="ko-KR" altLang="en-US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할증</a:t>
                </a:r>
                <a:endPara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srgbClr val="EE3042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(5%)</a:t>
                </a: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CB229757-A125-5AB7-2C51-9303392977D2}"/>
                  </a:ext>
                </a:extLst>
              </p:cNvPr>
              <p:cNvSpPr/>
              <p:nvPr/>
            </p:nvSpPr>
            <p:spPr>
              <a:xfrm>
                <a:off x="3926896" y="3655086"/>
                <a:ext cx="900000" cy="25461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tIns="72000" rIns="72000" bIns="72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기준가</a:t>
                </a:r>
                <a:endPara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dirty="0">
                    <a:solidFill>
                      <a:srgbClr val="000000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(1,100 KRW)</a:t>
                </a:r>
              </a:p>
            </p:txBody>
          </p:sp>
        </p:grp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844014AD-1961-D9EA-A1E9-4A52D6E80867}"/>
                </a:ext>
              </a:extLst>
            </p:cNvPr>
            <p:cNvCxnSpPr>
              <a:stCxn id="17" idx="3"/>
            </p:cNvCxnSpPr>
            <p:nvPr/>
          </p:nvCxnSpPr>
          <p:spPr bwMode="auto">
            <a:xfrm>
              <a:off x="1210013" y="3665249"/>
              <a:ext cx="5840621" cy="0"/>
            </a:xfrm>
            <a:prstGeom prst="line">
              <a:avLst/>
            </a:prstGeom>
            <a:ln w="12700">
              <a:prstDash val="sysDash"/>
              <a:headEnd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40F5183-D5E5-963E-9086-BEBD7FABDB97}"/>
                </a:ext>
              </a:extLst>
            </p:cNvPr>
            <p:cNvSpPr/>
            <p:nvPr/>
          </p:nvSpPr>
          <p:spPr>
            <a:xfrm>
              <a:off x="605918" y="3449225"/>
              <a:ext cx="604095" cy="4320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판매가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6711C46-F57C-D763-ECAB-6E198478435F}"/>
                </a:ext>
              </a:extLst>
            </p:cNvPr>
            <p:cNvSpPr/>
            <p:nvPr/>
          </p:nvSpPr>
          <p:spPr>
            <a:xfrm>
              <a:off x="5913087" y="3701309"/>
              <a:ext cx="900000" cy="2705328"/>
            </a:xfrm>
            <a:prstGeom prst="rect">
              <a:avLst/>
            </a:prstGeom>
            <a:solidFill>
              <a:srgbClr val="A5003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판매가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진열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(1,155 KRW)</a:t>
              </a:r>
            </a:p>
          </p:txBody>
        </p:sp>
        <p:sp>
          <p:nvSpPr>
            <p:cNvPr id="19" name="덧셈 기호 28">
              <a:extLst>
                <a:ext uri="{FF2B5EF4-FFF2-40B4-BE49-F238E27FC236}">
                  <a16:creationId xmlns:a16="http://schemas.microsoft.com/office/drawing/2014/main" id="{E8698DD9-7292-7470-8C8E-3DA1B980787D}"/>
                </a:ext>
              </a:extLst>
            </p:cNvPr>
            <p:cNvSpPr/>
            <p:nvPr/>
          </p:nvSpPr>
          <p:spPr bwMode="auto">
            <a:xfrm>
              <a:off x="6973624" y="4264252"/>
              <a:ext cx="432048" cy="432000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000" tIns="0" rIns="1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7AF0B72-EA8F-7836-8EA5-A349BD4612C9}"/>
                </a:ext>
              </a:extLst>
            </p:cNvPr>
            <p:cNvSpPr/>
            <p:nvPr/>
          </p:nvSpPr>
          <p:spPr>
            <a:xfrm>
              <a:off x="9036316" y="3629225"/>
              <a:ext cx="900000" cy="2777412"/>
            </a:xfrm>
            <a:prstGeom prst="rect">
              <a:avLst/>
            </a:prstGeom>
            <a:solidFill>
              <a:srgbClr val="40404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판매가</a:t>
              </a:r>
              <a:endParaRPr lang="en-US" altLang="ko-KR" sz="1400" dirty="0">
                <a:solidFill>
                  <a:srgbClr val="FFFFFF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주문금액</a:t>
              </a:r>
              <a:r>
                <a:rPr lang="en-US" altLang="ko-KR" sz="1400" dirty="0">
                  <a:solidFill>
                    <a:srgbClr val="FFFFFF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1" name="등호 40">
              <a:extLst>
                <a:ext uri="{FF2B5EF4-FFF2-40B4-BE49-F238E27FC236}">
                  <a16:creationId xmlns:a16="http://schemas.microsoft.com/office/drawing/2014/main" id="{A2D40811-CF36-8261-9BD6-BB45CD5B5DC9}"/>
                </a:ext>
              </a:extLst>
            </p:cNvPr>
            <p:cNvSpPr/>
            <p:nvPr/>
          </p:nvSpPr>
          <p:spPr bwMode="auto">
            <a:xfrm>
              <a:off x="8496156" y="4521620"/>
              <a:ext cx="432048" cy="432000"/>
            </a:xfrm>
            <a:prstGeom prst="mathEqual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000" tIns="0" rIns="1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덧셈 기호 41">
              <a:extLst>
                <a:ext uri="{FF2B5EF4-FFF2-40B4-BE49-F238E27FC236}">
                  <a16:creationId xmlns:a16="http://schemas.microsoft.com/office/drawing/2014/main" id="{04F82902-9DF2-86D8-1736-D4014493371B}"/>
                </a:ext>
              </a:extLst>
            </p:cNvPr>
            <p:cNvSpPr/>
            <p:nvPr/>
          </p:nvSpPr>
          <p:spPr bwMode="auto">
            <a:xfrm>
              <a:off x="9270292" y="3174676"/>
              <a:ext cx="432048" cy="432000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000" tIns="0" rIns="1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FEA83BC-6803-2A8A-D1E8-7AFBDBBED725}"/>
                </a:ext>
              </a:extLst>
            </p:cNvPr>
            <p:cNvSpPr/>
            <p:nvPr/>
          </p:nvSpPr>
          <p:spPr>
            <a:xfrm>
              <a:off x="9018410" y="2773651"/>
              <a:ext cx="90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VAT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FD01246-BAE7-3DEF-EC9F-6DF1EC023E9B}"/>
                </a:ext>
              </a:extLst>
            </p:cNvPr>
            <p:cNvGrpSpPr/>
            <p:nvPr/>
          </p:nvGrpSpPr>
          <p:grpSpPr>
            <a:xfrm>
              <a:off x="1035355" y="2189085"/>
              <a:ext cx="8900962" cy="432048"/>
              <a:chOff x="524508" y="1340768"/>
              <a:chExt cx="9347539" cy="432048"/>
            </a:xfrm>
          </p:grpSpPr>
          <p:sp>
            <p:nvSpPr>
              <p:cNvPr id="27" name="오각형 45">
                <a:extLst>
                  <a:ext uri="{FF2B5EF4-FFF2-40B4-BE49-F238E27FC236}">
                    <a16:creationId xmlns:a16="http://schemas.microsoft.com/office/drawing/2014/main" id="{413BC216-E8D7-B866-9EC0-15DB7BC32441}"/>
                  </a:ext>
                </a:extLst>
              </p:cNvPr>
              <p:cNvSpPr/>
              <p:nvPr/>
            </p:nvSpPr>
            <p:spPr bwMode="auto">
              <a:xfrm>
                <a:off x="524508" y="1340768"/>
                <a:ext cx="1548172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</a:p>
            </p:txBody>
          </p:sp>
          <p:sp>
            <p:nvSpPr>
              <p:cNvPr id="28" name="오각형 46">
                <a:extLst>
                  <a:ext uri="{FF2B5EF4-FFF2-40B4-BE49-F238E27FC236}">
                    <a16:creationId xmlns:a16="http://schemas.microsoft.com/office/drawing/2014/main" id="{389745FA-0A7A-7E4E-CF4D-8552389C13A6}"/>
                  </a:ext>
                </a:extLst>
              </p:cNvPr>
              <p:cNvSpPr/>
              <p:nvPr/>
            </p:nvSpPr>
            <p:spPr bwMode="auto">
              <a:xfrm>
                <a:off x="2072680" y="1340768"/>
                <a:ext cx="1548172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구매담당자</a:t>
                </a:r>
              </a:p>
            </p:txBody>
          </p:sp>
          <p:sp>
            <p:nvSpPr>
              <p:cNvPr id="29" name="오각형 47">
                <a:extLst>
                  <a:ext uri="{FF2B5EF4-FFF2-40B4-BE49-F238E27FC236}">
                    <a16:creationId xmlns:a16="http://schemas.microsoft.com/office/drawing/2014/main" id="{A72931A1-A3D6-359E-76FB-3A1CF878D63A}"/>
                  </a:ext>
                </a:extLst>
              </p:cNvPr>
              <p:cNvSpPr/>
              <p:nvPr/>
            </p:nvSpPr>
            <p:spPr bwMode="auto">
              <a:xfrm>
                <a:off x="3620852" y="1340768"/>
                <a:ext cx="1548171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영업담당자</a:t>
                </a:r>
              </a:p>
            </p:txBody>
          </p:sp>
          <p:sp>
            <p:nvSpPr>
              <p:cNvPr id="30" name="오각형 48">
                <a:extLst>
                  <a:ext uri="{FF2B5EF4-FFF2-40B4-BE49-F238E27FC236}">
                    <a16:creationId xmlns:a16="http://schemas.microsoft.com/office/drawing/2014/main" id="{63436320-AAEC-23AE-4548-4EEB8AC71E58}"/>
                  </a:ext>
                </a:extLst>
              </p:cNvPr>
              <p:cNvSpPr/>
              <p:nvPr/>
            </p:nvSpPr>
            <p:spPr bwMode="auto">
              <a:xfrm>
                <a:off x="5169024" y="1340768"/>
                <a:ext cx="1548172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판매가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(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진열 단가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)</a:t>
                </a:r>
                <a:endPara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1" name="오각형 49">
                <a:extLst>
                  <a:ext uri="{FF2B5EF4-FFF2-40B4-BE49-F238E27FC236}">
                    <a16:creationId xmlns:a16="http://schemas.microsoft.com/office/drawing/2014/main" id="{5343CB28-CFF7-39E2-0ED3-6E629CA97187}"/>
                  </a:ext>
                </a:extLst>
              </p:cNvPr>
              <p:cNvSpPr/>
              <p:nvPr/>
            </p:nvSpPr>
            <p:spPr bwMode="auto">
              <a:xfrm>
                <a:off x="6717196" y="1340768"/>
                <a:ext cx="1548173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고객주문 생성</a:t>
                </a:r>
                <a:endParaRPr lang="en-US" altLang="ko-KR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2" name="오각형 50">
                <a:extLst>
                  <a:ext uri="{FF2B5EF4-FFF2-40B4-BE49-F238E27FC236}">
                    <a16:creationId xmlns:a16="http://schemas.microsoft.com/office/drawing/2014/main" id="{869F6CBA-741B-DFF0-1DBC-CDAB55A0BC70}"/>
                  </a:ext>
                </a:extLst>
              </p:cNvPr>
              <p:cNvSpPr/>
              <p:nvPr/>
            </p:nvSpPr>
            <p:spPr bwMode="auto">
              <a:xfrm>
                <a:off x="8265368" y="1340768"/>
                <a:ext cx="1606679" cy="432048"/>
              </a:xfrm>
              <a:prstGeom prst="homePlate">
                <a:avLst/>
              </a:prstGeom>
              <a:solidFill>
                <a:srgbClr val="90807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000" tIns="0" rIns="18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고객 판매가</a:t>
                </a:r>
              </a:p>
            </p:txBody>
          </p:sp>
        </p:grpSp>
        <p:sp>
          <p:nvSpPr>
            <p:cNvPr id="25" name="순서도: 자기 디스크 24">
              <a:extLst>
                <a:ext uri="{FF2B5EF4-FFF2-40B4-BE49-F238E27FC236}">
                  <a16:creationId xmlns:a16="http://schemas.microsoft.com/office/drawing/2014/main" id="{1E5E4FA7-244C-B422-D5D1-6C72841955F1}"/>
                </a:ext>
              </a:extLst>
            </p:cNvPr>
            <p:cNvSpPr/>
            <p:nvPr/>
          </p:nvSpPr>
          <p:spPr>
            <a:xfrm>
              <a:off x="7534232" y="4056732"/>
              <a:ext cx="900000" cy="1094955"/>
            </a:xfrm>
            <a:prstGeom prst="flowChartMagneticDisk">
              <a:avLst/>
            </a:prstGeom>
            <a:solidFill>
              <a:schemeClr val="bg1">
                <a:lumMod val="85000"/>
                <a:alpha val="69804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72000" rIns="72000" bIns="72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Condition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반영</a:t>
              </a:r>
              <a:endParaRPr lang="en-US" altLang="ko-KR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6" name="뺄셈 기호 53">
              <a:extLst>
                <a:ext uri="{FF2B5EF4-FFF2-40B4-BE49-F238E27FC236}">
                  <a16:creationId xmlns:a16="http://schemas.microsoft.com/office/drawing/2014/main" id="{89C411F2-14C2-6BF1-FFA8-48E2DDA69B58}"/>
                </a:ext>
              </a:extLst>
            </p:cNvPr>
            <p:cNvSpPr/>
            <p:nvPr/>
          </p:nvSpPr>
          <p:spPr bwMode="auto">
            <a:xfrm>
              <a:off x="6973624" y="4566619"/>
              <a:ext cx="432048" cy="432000"/>
            </a:xfrm>
            <a:prstGeom prst="mathMinus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000" tIns="0" rIns="1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</a:t>
              </a:r>
              <a:endParaRPr lang="ko-KR" altLang="en-US" sz="160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09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866A8-5B1D-FFCC-C25D-0AA7C927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F87408F-D3F1-EAE7-D2B5-83C9C49A3F7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4348C81-F6C6-B700-6AB8-63864CE432F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가격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진열정보 노출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Logic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626BAA2-B3A0-84D0-5A01-1FBA06F958E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DE8CC31F-E1A7-FAEC-43E8-71E2C53D8BB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A967A5D-02AD-36BB-BAEB-C8D3F0698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731A6C4E-C6D5-569F-344E-7610C8D347CA}"/>
              </a:ext>
            </a:extLst>
          </p:cNvPr>
          <p:cNvSpPr/>
          <p:nvPr/>
        </p:nvSpPr>
        <p:spPr>
          <a:xfrm>
            <a:off x="814115" y="1753554"/>
            <a:ext cx="12486816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Mall : 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진열의 집합 단위 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진열여부 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Control 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인식의 단위로 사업자번호를 기준으로 생성 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 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Control </a:t>
            </a:r>
            <a:r>
              <a:rPr lang="ko-KR" altLang="en-US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</a:t>
            </a:r>
            <a:r>
              <a:rPr lang="en-US" altLang="ko-KR" sz="176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500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98341B362AD24B8ECB6E639C13EE10" ma:contentTypeVersion="8" ma:contentTypeDescription="새 문서를 만듭니다." ma:contentTypeScope="" ma:versionID="5d4aac2a236c0f1c60e927c12ea33544">
  <xsd:schema xmlns:xsd="http://www.w3.org/2001/XMLSchema" xmlns:xs="http://www.w3.org/2001/XMLSchema" xmlns:p="http://schemas.microsoft.com/office/2006/metadata/properties" xmlns:ns2="3e037f81-11a2-4826-88c6-598d374a554b" targetNamespace="http://schemas.microsoft.com/office/2006/metadata/properties" ma:root="true" ma:fieldsID="1e2ddd9dcf152fd3ec6bc8f2a2f4b660" ns2:_="">
    <xsd:import namespace="3e037f81-11a2-4826-88c6-598d374a5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7f81-11a2-4826-88c6-598d374a5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9FB6B-200E-46CA-8932-6693EAC79DEB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e037f81-11a2-4826-88c6-598d374a554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5097F-DBA2-4033-8431-D871328B8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7f81-11a2-4826-88c6-598d374a5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4973</TotalTime>
  <Words>3584</Words>
  <Application>Microsoft Office PowerPoint</Application>
  <PresentationFormat>사용자 지정</PresentationFormat>
  <Paragraphs>578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1" baseType="lpstr">
      <vt:lpstr>LG스마트체 Regular</vt:lpstr>
      <vt:lpstr>LG스마트체2.0 Regular</vt:lpstr>
      <vt:lpstr>Pretendard Light</vt:lpstr>
      <vt:lpstr>Pretendard Medium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416</cp:revision>
  <dcterms:created xsi:type="dcterms:W3CDTF">2022-03-15T04:45:55Z</dcterms:created>
  <dcterms:modified xsi:type="dcterms:W3CDTF">2025-09-19T00:42:44Z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0x0101005098341B362AD24B8ECB6E639C13EE10</vt:lpwstr>
  </property>
</Properties>
</file>