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0"/>
  </p:notesMasterIdLst>
  <p:handoutMasterIdLst>
    <p:handoutMasterId r:id="rId31"/>
  </p:handoutMasterIdLst>
  <p:sldIdLst>
    <p:sldId id="1063" r:id="rId5"/>
    <p:sldId id="1067" r:id="rId6"/>
    <p:sldId id="1244" r:id="rId7"/>
    <p:sldId id="1068" r:id="rId8"/>
    <p:sldId id="1094" r:id="rId9"/>
    <p:sldId id="1197" r:id="rId10"/>
    <p:sldId id="1198" r:id="rId11"/>
    <p:sldId id="1245" r:id="rId12"/>
    <p:sldId id="1250" r:id="rId13"/>
    <p:sldId id="1246" r:id="rId14"/>
    <p:sldId id="1220" r:id="rId15"/>
    <p:sldId id="1247" r:id="rId16"/>
    <p:sldId id="1248" r:id="rId17"/>
    <p:sldId id="1209" r:id="rId18"/>
    <p:sldId id="1222" r:id="rId19"/>
    <p:sldId id="1224" r:id="rId20"/>
    <p:sldId id="1225" r:id="rId21"/>
    <p:sldId id="1226" r:id="rId22"/>
    <p:sldId id="1210" r:id="rId23"/>
    <p:sldId id="1229" r:id="rId24"/>
    <p:sldId id="1228" r:id="rId25"/>
    <p:sldId id="1214" r:id="rId26"/>
    <p:sldId id="1215" r:id="rId27"/>
    <p:sldId id="1234" r:id="rId28"/>
    <p:sldId id="1060" r:id="rId29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7"/>
            <p14:sldId id="1198"/>
            <p14:sldId id="1245"/>
            <p14:sldId id="1250"/>
            <p14:sldId id="1246"/>
            <p14:sldId id="1220"/>
            <p14:sldId id="1247"/>
            <p14:sldId id="1248"/>
            <p14:sldId id="1209"/>
            <p14:sldId id="1222"/>
            <p14:sldId id="1224"/>
            <p14:sldId id="1225"/>
            <p14:sldId id="1226"/>
            <p14:sldId id="1210"/>
            <p14:sldId id="1229"/>
            <p14:sldId id="1228"/>
            <p14:sldId id="1214"/>
            <p14:sldId id="1215"/>
            <p14:sldId id="1234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85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545" userDrawn="1">
          <p15:clr>
            <a:srgbClr val="A4A3A4"/>
          </p15:clr>
        </p15:guide>
        <p15:guide id="4" pos="474" userDrawn="1">
          <p15:clr>
            <a:srgbClr val="A4A3A4"/>
          </p15:clr>
        </p15:guide>
        <p15:guide id="6" orient="horz" pos="4399" userDrawn="1">
          <p15:clr>
            <a:srgbClr val="A4A3A4"/>
          </p15:clr>
        </p15:guide>
        <p15:guide id="7" orient="horz" pos="771" userDrawn="1">
          <p15:clr>
            <a:srgbClr val="A4A3A4"/>
          </p15:clr>
        </p15:guide>
        <p15:guide id="8" orient="horz" pos="1655" userDrawn="1">
          <p15:clr>
            <a:srgbClr val="A4A3A4"/>
          </p15:clr>
        </p15:guide>
        <p15:guide id="9" pos="79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070"/>
    <a:srgbClr val="404040"/>
    <a:srgbClr val="A50034"/>
    <a:srgbClr val="E2E2E2"/>
    <a:srgbClr val="EE3042"/>
    <a:srgbClr val="FDEAEC"/>
    <a:srgbClr val="9CAAAF"/>
    <a:srgbClr val="FFFFFE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69672" autoAdjust="0"/>
  </p:normalViewPr>
  <p:slideViewPr>
    <p:cSldViewPr snapToGrid="0">
      <p:cViewPr varScale="1">
        <p:scale>
          <a:sx n="70" d="100"/>
          <a:sy n="70" d="100"/>
        </p:scale>
        <p:origin x="1536" y="78"/>
      </p:cViewPr>
      <p:guideLst>
        <p:guide orient="horz" pos="2585"/>
        <p:guide pos="4234"/>
        <p:guide orient="horz" pos="545"/>
        <p:guide pos="474"/>
        <p:guide orient="horz" pos="4399"/>
        <p:guide orient="horz" pos="771"/>
        <p:guide orient="horz" pos="1655"/>
        <p:guide pos="799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2025-09-11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안녕하세요</a:t>
            </a:r>
            <a:endParaRPr lang="en-US" altLang="ko-KR" sz="14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en-US" altLang="ko-KR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2025</a:t>
            </a:r>
            <a:r>
              <a:rPr lang="ko-KR" altLang="en-US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년  </a:t>
            </a:r>
            <a:r>
              <a:rPr lang="ko-KR" altLang="en-US" sz="1400" spc="-204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서브원</a:t>
            </a:r>
            <a:r>
              <a:rPr lang="ko-KR" altLang="en-US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</a:t>
            </a:r>
            <a:r>
              <a:rPr lang="en-US" altLang="ko-KR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MRO </a:t>
            </a:r>
            <a:r>
              <a:rPr lang="ko-KR" altLang="en-US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 프로세스 과정 협력사 등록 및 관리  강의를 </a:t>
            </a:r>
            <a:r>
              <a:rPr lang="ko-KR" altLang="en-US" sz="1400" spc="-204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맡게된</a:t>
            </a:r>
            <a:endParaRPr lang="en-US" altLang="ko-KR" sz="14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14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사무부품팀 </a:t>
            </a:r>
            <a:r>
              <a:rPr lang="ko-KR" altLang="en-US" sz="1400" spc="-204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오재언입니다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285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다음으로 등록 검토 과정입니다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등록 검토 단계에서 구매 담당자는 협력사의 정보 및 자료 검토 결과에 따라 등록을 거부하거나 실태평가 단계로 진행하게 되는데요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구매담당자는 증빙 및 정도경영 위반 여부 등을 파악하여 등록 여부를 결정하게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고객</a:t>
            </a:r>
            <a:r>
              <a:rPr lang="en-US" altLang="ko-KR" dirty="0"/>
              <a:t>/</a:t>
            </a:r>
            <a:r>
              <a:rPr lang="ko-KR" altLang="en-US" dirty="0"/>
              <a:t>영업 요청의 경우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견적서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e-mail,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신규상품화면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선입고요청서 등 고객 요청 증명가능한 자료가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협력사에서 요청을 하는 경우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협력사 공모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포괄양수도 계약서 등의 자료가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그리고 구매담당자가 신규 협력사를 </a:t>
            </a:r>
            <a:r>
              <a:rPr lang="ko-KR" altLang="en-US" dirty="0" err="1"/>
              <a:t>소싱하는</a:t>
            </a:r>
            <a:r>
              <a:rPr lang="ko-KR" altLang="en-US" dirty="0"/>
              <a:t>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경우 대리점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총판 증빙 등이 요구 됩니다</a:t>
            </a:r>
            <a:r>
              <a:rPr lang="en-US" altLang="ko-KR" sz="1306" b="0" i="0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306" b="0" i="0" kern="1200" dirty="0">
              <a:solidFill>
                <a:schemeClr val="tx1"/>
              </a:solidFill>
              <a:effectLst/>
              <a:latin typeface="Pretendard Light" panose="02000403000000020004" pitchFamily="50" charset="-127"/>
              <a:ea typeface="Pretendard Light" panose="02000403000000020004" pitchFamily="50" charset="-127"/>
              <a:cs typeface="+mn-cs"/>
            </a:endParaRP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단계에서 구매담당자는 협력사 유형을 </a:t>
            </a:r>
            <a:r>
              <a:rPr lang="ko-KR" altLang="en-US" dirty="0" err="1"/>
              <a:t>확정짓기도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588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부분에서 협력사 유형에 대해 간단히 </a:t>
            </a:r>
            <a:r>
              <a:rPr lang="ko-KR" altLang="en-US" dirty="0" err="1"/>
              <a:t>설명드리고자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우리는 협력사 유형을 </a:t>
            </a:r>
            <a:r>
              <a:rPr lang="en-US" altLang="ko-KR" dirty="0"/>
              <a:t>Maker / </a:t>
            </a:r>
            <a:r>
              <a:rPr lang="ko-KR" altLang="en-US" dirty="0"/>
              <a:t>총판 </a:t>
            </a:r>
            <a:r>
              <a:rPr lang="en-US" altLang="ko-KR" dirty="0"/>
              <a:t>/ </a:t>
            </a:r>
            <a:r>
              <a:rPr lang="ko-KR" altLang="en-US" dirty="0"/>
              <a:t>대리점 </a:t>
            </a:r>
            <a:r>
              <a:rPr lang="en-US" altLang="ko-KR" dirty="0"/>
              <a:t>/ </a:t>
            </a:r>
            <a:r>
              <a:rPr lang="ko-KR" altLang="en-US" dirty="0"/>
              <a:t>일반유통</a:t>
            </a:r>
            <a:r>
              <a:rPr lang="en-US" altLang="ko-KR" dirty="0"/>
              <a:t>, </a:t>
            </a:r>
            <a:r>
              <a:rPr lang="ko-KR" altLang="en-US" dirty="0"/>
              <a:t>이렇게 총 </a:t>
            </a:r>
            <a:r>
              <a:rPr lang="en-US" altLang="ko-KR" dirty="0"/>
              <a:t>4</a:t>
            </a:r>
            <a:r>
              <a:rPr lang="ko-KR" altLang="en-US" dirty="0"/>
              <a:t>가지로 분류하고있는데요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en-US" altLang="ko-KR" dirty="0"/>
              <a:t>Maker</a:t>
            </a:r>
            <a:r>
              <a:rPr lang="ko-KR" altLang="en-US" dirty="0"/>
              <a:t>는 사업자등록증상 업태가 제조이며</a:t>
            </a:r>
            <a:r>
              <a:rPr lang="en-US" altLang="ko-KR" dirty="0"/>
              <a:t>, </a:t>
            </a:r>
            <a:r>
              <a:rPr lang="ko-KR" altLang="en-US" dirty="0" err="1"/>
              <a:t>서브원</a:t>
            </a:r>
            <a:r>
              <a:rPr lang="ko-KR" altLang="en-US" dirty="0"/>
              <a:t> 거래 예정인 상품을 제조</a:t>
            </a:r>
            <a:r>
              <a:rPr lang="en-US" altLang="ko-KR" dirty="0"/>
              <a:t>, </a:t>
            </a:r>
            <a:r>
              <a:rPr lang="ko-KR" altLang="en-US" dirty="0"/>
              <a:t>가공하는 업체 입니다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다음으로 총판의 경우 </a:t>
            </a:r>
            <a:r>
              <a:rPr lang="en-US" altLang="ko-KR" dirty="0"/>
              <a:t>Maker</a:t>
            </a:r>
            <a:r>
              <a:rPr lang="ko-KR" altLang="en-US" dirty="0"/>
              <a:t>로 부터 직접 상품을 공급받는 </a:t>
            </a:r>
            <a:r>
              <a:rPr lang="en-US" altLang="ko-KR" dirty="0"/>
              <a:t>1</a:t>
            </a:r>
            <a:r>
              <a:rPr lang="ko-KR" altLang="en-US" dirty="0"/>
              <a:t>차 공식 판매자가 </a:t>
            </a:r>
            <a:r>
              <a:rPr lang="ko-KR" altLang="en-US" dirty="0" err="1"/>
              <a:t>되겠구요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대리점의 경우 특약 등을 통해 대리점권이 있는 협력사</a:t>
            </a:r>
            <a:r>
              <a:rPr lang="en-US" altLang="ko-KR" dirty="0"/>
              <a:t>, </a:t>
            </a:r>
            <a:r>
              <a:rPr lang="ko-KR" altLang="en-US" dirty="0"/>
              <a:t>일반유통은 </a:t>
            </a:r>
            <a:r>
              <a:rPr lang="en-US" altLang="ko-KR" dirty="0"/>
              <a:t>Maker</a:t>
            </a:r>
            <a:r>
              <a:rPr lang="ko-KR" altLang="en-US" dirty="0"/>
              <a:t>와 특수한 관계가 없는 유통사가 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협력사 유형에 따라 실태평가 기준점 및 항목이 달라지며</a:t>
            </a:r>
            <a:r>
              <a:rPr lang="en-US" altLang="ko-KR" dirty="0"/>
              <a:t>, </a:t>
            </a:r>
            <a:r>
              <a:rPr lang="ko-KR" altLang="en-US" dirty="0"/>
              <a:t>추후 협력사 관리에도 큰 영향이 있으니 면밀하게 검토함이 필요합니다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61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과정을 </a:t>
            </a:r>
            <a:r>
              <a:rPr lang="ko-KR" altLang="en-US" dirty="0" err="1"/>
              <a:t>거친후</a:t>
            </a:r>
            <a:r>
              <a:rPr lang="ko-KR" altLang="en-US" dirty="0"/>
              <a:t> 협력사 유형이 결정되면</a:t>
            </a:r>
            <a:r>
              <a:rPr lang="en-US" altLang="ko-KR" dirty="0"/>
              <a:t>,</a:t>
            </a:r>
            <a:r>
              <a:rPr lang="ko-KR" altLang="en-US" dirty="0"/>
              <a:t> 실태평가를 진행하게 되는데요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실태평가는 회사의 규모</a:t>
            </a:r>
            <a:r>
              <a:rPr lang="en-US" altLang="ko-KR" dirty="0"/>
              <a:t>, </a:t>
            </a:r>
            <a:r>
              <a:rPr lang="ko-KR" altLang="en-US" dirty="0"/>
              <a:t>재정상태</a:t>
            </a:r>
            <a:r>
              <a:rPr lang="en-US" altLang="ko-KR" dirty="0"/>
              <a:t>, </a:t>
            </a:r>
            <a:r>
              <a:rPr lang="ko-KR" altLang="en-US" dirty="0"/>
              <a:t>물류</a:t>
            </a:r>
            <a:r>
              <a:rPr lang="en-US" altLang="ko-KR" dirty="0"/>
              <a:t>, </a:t>
            </a:r>
            <a:r>
              <a:rPr lang="ko-KR" altLang="en-US" dirty="0"/>
              <a:t>경쟁력 등을 다양한 면에서 고려하여 평가하는 방법입니다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 유형에 따라 실태평가 통과 기준은 상이합니다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Maker</a:t>
            </a:r>
            <a:r>
              <a:rPr lang="ko-KR" altLang="en-US" dirty="0"/>
              <a:t>의 경우 </a:t>
            </a:r>
            <a:r>
              <a:rPr lang="en-US" altLang="ko-KR" dirty="0"/>
              <a:t>70</a:t>
            </a:r>
            <a:r>
              <a:rPr lang="ko-KR" altLang="en-US" dirty="0"/>
              <a:t>점</a:t>
            </a:r>
            <a:r>
              <a:rPr lang="en-US" altLang="ko-KR" dirty="0"/>
              <a:t>, </a:t>
            </a:r>
            <a:r>
              <a:rPr lang="ko-KR" altLang="en-US" dirty="0"/>
              <a:t>기타 유형의 경우 </a:t>
            </a:r>
            <a:r>
              <a:rPr lang="en-US" altLang="ko-KR" dirty="0"/>
              <a:t>60</a:t>
            </a:r>
            <a:r>
              <a:rPr lang="ko-KR" altLang="en-US" dirty="0"/>
              <a:t>점이 통과 기준이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만약 협력업체가 보유하고 있지 않은 증빙 서류가 있다면 최저점으로 처리하여야 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다만 이 경우에서 실태평가 점수 </a:t>
            </a:r>
            <a:r>
              <a:rPr lang="ko-KR" altLang="en-US" dirty="0" err="1"/>
              <a:t>미달시</a:t>
            </a:r>
            <a:r>
              <a:rPr lang="ko-KR" altLang="en-US" dirty="0"/>
              <a:t> 예외 등록을 진행할 수 있는데요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예외등록이 가능한 케이스는 총 세 가지로 볼 수 있습니다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첫 번째로는 고객사의 협력사 지정으로 인하여 등록이 필요한 경우입니다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경우 주로 영업담당자 주체로 고객지정 품의를 작성하며</a:t>
            </a:r>
            <a:r>
              <a:rPr lang="en-US" altLang="ko-KR" dirty="0"/>
              <a:t>, </a:t>
            </a:r>
            <a:r>
              <a:rPr lang="ko-KR" altLang="en-US" dirty="0"/>
              <a:t>고객사 구매</a:t>
            </a:r>
            <a:r>
              <a:rPr lang="en-US" altLang="ko-KR" dirty="0"/>
              <a:t>/</a:t>
            </a:r>
            <a:r>
              <a:rPr lang="ko-KR" altLang="en-US" dirty="0"/>
              <a:t>발주부서의 조직 명의의 요청 증빙이 필요합니다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증빙에는 업체명</a:t>
            </a:r>
            <a:r>
              <a:rPr lang="en-US" altLang="ko-KR" dirty="0"/>
              <a:t>, </a:t>
            </a:r>
            <a:r>
              <a:rPr lang="ko-KR" altLang="en-US" dirty="0"/>
              <a:t>품목</a:t>
            </a:r>
            <a:r>
              <a:rPr lang="en-US" altLang="ko-KR" dirty="0"/>
              <a:t>, </a:t>
            </a:r>
            <a:r>
              <a:rPr lang="ko-KR" altLang="en-US" dirty="0"/>
              <a:t>사업자번호</a:t>
            </a:r>
            <a:r>
              <a:rPr lang="en-US" altLang="ko-KR" dirty="0"/>
              <a:t>, </a:t>
            </a:r>
            <a:r>
              <a:rPr lang="ko-KR" altLang="en-US" dirty="0"/>
              <a:t>사유</a:t>
            </a:r>
            <a:r>
              <a:rPr lang="en-US" altLang="ko-KR" dirty="0"/>
              <a:t>, </a:t>
            </a:r>
            <a:r>
              <a:rPr lang="ko-KR" altLang="en-US" dirty="0"/>
              <a:t>작성일</a:t>
            </a:r>
            <a:r>
              <a:rPr lang="en-US" altLang="ko-KR" dirty="0"/>
              <a:t>, </a:t>
            </a:r>
            <a:r>
              <a:rPr lang="ko-KR" altLang="en-US" dirty="0"/>
              <a:t>작성자</a:t>
            </a:r>
            <a:r>
              <a:rPr lang="en-US" altLang="ko-KR" dirty="0"/>
              <a:t>, </a:t>
            </a:r>
            <a:r>
              <a:rPr lang="ko-KR" altLang="en-US" dirty="0"/>
              <a:t>서명이라는 </a:t>
            </a:r>
            <a:r>
              <a:rPr lang="en-US" altLang="ko-KR" dirty="0"/>
              <a:t>7</a:t>
            </a:r>
            <a:r>
              <a:rPr lang="ko-KR" altLang="en-US" dirty="0"/>
              <a:t>개 항목이 필수적으로 필요합니다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두 번째로는 </a:t>
            </a:r>
            <a:r>
              <a:rPr lang="en-US" altLang="ko-KR" dirty="0"/>
              <a:t>Maker </a:t>
            </a:r>
            <a:r>
              <a:rPr lang="ko-KR" altLang="en-US" dirty="0"/>
              <a:t>직거래</a:t>
            </a:r>
            <a:r>
              <a:rPr lang="en-US" altLang="ko-KR" dirty="0"/>
              <a:t>/ Sole Vendor </a:t>
            </a:r>
            <a:r>
              <a:rPr lang="ko-KR" altLang="en-US" dirty="0"/>
              <a:t>등록 입니다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특정 </a:t>
            </a:r>
            <a:r>
              <a:rPr lang="en-US" altLang="ko-KR" dirty="0"/>
              <a:t>Maker</a:t>
            </a:r>
            <a:r>
              <a:rPr lang="ko-KR" altLang="en-US" dirty="0"/>
              <a:t>와 직거래하거나</a:t>
            </a:r>
            <a:r>
              <a:rPr lang="en-US" altLang="ko-KR" dirty="0"/>
              <a:t>, </a:t>
            </a:r>
            <a:r>
              <a:rPr lang="ko-KR" altLang="en-US" dirty="0"/>
              <a:t>이 업체가 아니면 구매할 수 없는 경우</a:t>
            </a:r>
            <a:r>
              <a:rPr lang="en-US" altLang="ko-KR" dirty="0"/>
              <a:t>, </a:t>
            </a:r>
            <a:r>
              <a:rPr lang="ko-KR" altLang="en-US" dirty="0"/>
              <a:t>즉 </a:t>
            </a:r>
            <a:r>
              <a:rPr lang="en-US" altLang="ko-KR" dirty="0"/>
              <a:t>Sole vendor</a:t>
            </a:r>
            <a:r>
              <a:rPr lang="ko-KR" altLang="en-US" dirty="0"/>
              <a:t>인 경우 품의를 작성하는데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관련 계약서</a:t>
            </a:r>
            <a:r>
              <a:rPr lang="en-US" altLang="ko-KR" dirty="0"/>
              <a:t>/</a:t>
            </a:r>
            <a:r>
              <a:rPr lang="ko-KR" altLang="en-US" dirty="0"/>
              <a:t>보고서를 증빙으로 구매 담당자가 </a:t>
            </a:r>
            <a:r>
              <a:rPr lang="ko-KR" altLang="en-US" dirty="0" err="1"/>
              <a:t>상신하게</a:t>
            </a:r>
            <a:r>
              <a:rPr lang="ko-KR" altLang="en-US" dirty="0"/>
              <a:t>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마지막으로는 구매담당자 본인이 자체 작성한 추천서를 기반으로 품의를 </a:t>
            </a:r>
            <a:r>
              <a:rPr lang="ko-KR" altLang="en-US" dirty="0" err="1"/>
              <a:t>상신하는</a:t>
            </a:r>
            <a:r>
              <a:rPr lang="ko-KR" altLang="en-US" dirty="0"/>
              <a:t> 경우가 있습니다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실태평가가 완료되면 등록 품의가 진행됩니다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결재 완료 시 </a:t>
            </a:r>
            <a:r>
              <a:rPr lang="en-US" altLang="ko-KR" dirty="0"/>
              <a:t>"</a:t>
            </a:r>
            <a:r>
              <a:rPr lang="ko-KR" altLang="en-US" dirty="0"/>
              <a:t>활성대기</a:t>
            </a:r>
            <a:r>
              <a:rPr lang="en-US" altLang="ko-KR" dirty="0"/>
              <a:t>" </a:t>
            </a:r>
            <a:r>
              <a:rPr lang="ko-KR" altLang="en-US" dirty="0"/>
              <a:t>상태로 변경되어 협력사</a:t>
            </a:r>
            <a:r>
              <a:rPr lang="en-US" altLang="ko-KR" dirty="0"/>
              <a:t>ID </a:t>
            </a:r>
            <a:r>
              <a:rPr lang="ko-KR" altLang="en-US" dirty="0"/>
              <a:t>안내 메일 및 기본 계약이 자동으로 발송됩니다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이후 협력사는 하도급</a:t>
            </a:r>
            <a:r>
              <a:rPr lang="en-US" altLang="ko-KR" dirty="0"/>
              <a:t>/</a:t>
            </a:r>
            <a:r>
              <a:rPr lang="ko-KR" altLang="en-US" dirty="0"/>
              <a:t>비하도급 팝업을 처리하여 대금지급조건을 선택 한 후 거래기본계약서</a:t>
            </a:r>
            <a:r>
              <a:rPr lang="en-US" altLang="ko-KR" dirty="0"/>
              <a:t>, </a:t>
            </a:r>
            <a:r>
              <a:rPr lang="ko-KR" altLang="en-US" dirty="0"/>
              <a:t>대금지급약정서를 </a:t>
            </a:r>
            <a:r>
              <a:rPr lang="ko-KR" altLang="en-US" dirty="0" err="1"/>
              <a:t>체결하여야하며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당사와 약정 체결된 은행을 통하여 구매카드를 생성하여야 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 내용이 전부 완료 되면</a:t>
            </a:r>
            <a:r>
              <a:rPr lang="en-US" altLang="ko-KR" dirty="0"/>
              <a:t>, </a:t>
            </a:r>
            <a:r>
              <a:rPr lang="ko-KR" altLang="en-US" dirty="0"/>
              <a:t>자동으로 익일 활성 품의가 </a:t>
            </a:r>
            <a:r>
              <a:rPr lang="ko-KR" altLang="en-US" dirty="0" err="1"/>
              <a:t>상신되며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활성 품의까지 결재 </a:t>
            </a:r>
            <a:r>
              <a:rPr lang="ko-KR" altLang="en-US" dirty="0" err="1"/>
              <a:t>완료시</a:t>
            </a:r>
            <a:r>
              <a:rPr lang="ko-KR" altLang="en-US" dirty="0"/>
              <a:t> 협력사 등록이 완료 됩니다</a:t>
            </a:r>
            <a:r>
              <a:rPr lang="en-US" altLang="ko-KR" dirty="0"/>
              <a:t>!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256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9747D-7B5E-472A-0368-BCD0D969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B90EE4-4713-BD34-880A-82DC66FF3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0216E2-326A-7CFF-B49C-9936E0E5B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지금까지는 협력사 등록하는 부분에 대해서 알아보았고</a:t>
            </a:r>
            <a:r>
              <a:rPr lang="en-US" altLang="ko-KR" dirty="0"/>
              <a:t>,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이제부터 실제로 구매 업무에서 협력사 관리를 어떠한 방식으로 하는지 알아보도록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AB2EDB-9953-7BDC-7276-394D63349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130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협력사 등급제입니다</a:t>
            </a:r>
            <a:r>
              <a:rPr lang="en-US" altLang="ko-KR" dirty="0"/>
              <a:t>. </a:t>
            </a:r>
            <a:r>
              <a:rPr lang="ko-KR" altLang="en-US" dirty="0"/>
              <a:t>우리 회사는 </a:t>
            </a:r>
            <a:r>
              <a:rPr lang="en-US" altLang="ko-KR" dirty="0"/>
              <a:t>22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월부로 협력사 등급제를 실시하고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이는 종합평가 운영을 통하여 일원화된 협력사 운영 방안을 진행하고자 함이며</a:t>
            </a:r>
            <a:r>
              <a:rPr lang="en-US" altLang="ko-KR" dirty="0"/>
              <a:t>,</a:t>
            </a:r>
            <a:r>
              <a:rPr lang="ko-KR" altLang="en-US" dirty="0"/>
              <a:t> 구매주도권을 확보하는데 목적이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평가 내용은 품질</a:t>
            </a:r>
            <a:r>
              <a:rPr lang="en-US" altLang="ko-KR" dirty="0"/>
              <a:t>,</a:t>
            </a:r>
            <a:r>
              <a:rPr lang="ko-KR" altLang="en-US" dirty="0"/>
              <a:t> 대응</a:t>
            </a:r>
            <a:r>
              <a:rPr lang="en-US" altLang="ko-KR" dirty="0"/>
              <a:t>,</a:t>
            </a:r>
            <a:r>
              <a:rPr lang="ko-KR" altLang="en-US" dirty="0"/>
              <a:t> 수익성으로 나누어져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품질은 </a:t>
            </a:r>
            <a:r>
              <a:rPr lang="en-US" altLang="ko-KR" dirty="0"/>
              <a:t>audit </a:t>
            </a:r>
            <a:r>
              <a:rPr lang="ko-KR" altLang="en-US" dirty="0"/>
              <a:t>결과와 </a:t>
            </a:r>
            <a:r>
              <a:rPr lang="en-US" altLang="ko-KR" dirty="0" err="1"/>
              <a:t>voc</a:t>
            </a:r>
            <a:r>
              <a:rPr lang="ko-KR" altLang="en-US" dirty="0"/>
              <a:t>율을 보고 있으며 대응 부분은 </a:t>
            </a:r>
            <a:r>
              <a:rPr lang="ko-KR" altLang="en-US" dirty="0" err="1"/>
              <a:t>납기준순율과</a:t>
            </a:r>
            <a:r>
              <a:rPr lang="ko-KR" altLang="en-US" dirty="0"/>
              <a:t> 주문거부율을 보고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수익 부분은 매입가절감율과 </a:t>
            </a:r>
            <a:r>
              <a:rPr lang="ko-KR" altLang="en-US" dirty="0" err="1"/>
              <a:t>매익률</a:t>
            </a:r>
            <a:r>
              <a:rPr lang="ko-KR" altLang="en-US" dirty="0"/>
              <a:t> 두가지로 보고 있는데요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등급제에서는 일반 품목과 부자재 품목의 비중 부분을 상이하게 잡아서 가고 있는데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 이유는 부자재 품목에는 품질종합평가 부분이 반영되기 때문이라고 보시면 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현재는 미흡</a:t>
            </a:r>
            <a:r>
              <a:rPr lang="en-US" altLang="ko-KR" dirty="0"/>
              <a:t>/</a:t>
            </a:r>
            <a:r>
              <a:rPr lang="ko-KR" altLang="en-US" dirty="0"/>
              <a:t>일반</a:t>
            </a:r>
            <a:r>
              <a:rPr lang="en-US" altLang="ko-KR" dirty="0"/>
              <a:t>/</a:t>
            </a:r>
            <a:r>
              <a:rPr lang="ko-KR" altLang="en-US" dirty="0"/>
              <a:t>우수 협력사로 구분하고 있으며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등급제를 기반으로 </a:t>
            </a:r>
            <a:r>
              <a:rPr lang="en-US" altLang="ko-KR" dirty="0"/>
              <a:t>Incentive </a:t>
            </a:r>
            <a:r>
              <a:rPr lang="ko-KR" altLang="en-US" dirty="0"/>
              <a:t>또는 </a:t>
            </a:r>
            <a:r>
              <a:rPr lang="en-US" altLang="ko-KR" dirty="0"/>
              <a:t>Penalty 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부여하여</a:t>
            </a:r>
            <a:r>
              <a:rPr lang="en-US" altLang="ko-KR" dirty="0"/>
              <a:t>, </a:t>
            </a:r>
            <a:r>
              <a:rPr lang="ko-KR" altLang="en-US" dirty="0"/>
              <a:t>구매담당자에는 구매주도권을</a:t>
            </a:r>
            <a:r>
              <a:rPr lang="en-US" altLang="ko-KR" dirty="0"/>
              <a:t>, </a:t>
            </a:r>
            <a:r>
              <a:rPr lang="ko-KR" altLang="en-US" dirty="0"/>
              <a:t>협력사에는 서비스 품질 향상을 위한 작업을 진행하고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630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다음으로는 신용평가 시행입니다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현재 서브원은 </a:t>
            </a:r>
            <a:r>
              <a:rPr lang="ko-KR" altLang="en-US" dirty="0" err="1"/>
              <a:t>이크레더블</a:t>
            </a:r>
            <a:r>
              <a:rPr lang="en-US" altLang="ko-KR" dirty="0"/>
              <a:t>, </a:t>
            </a:r>
            <a:r>
              <a:rPr lang="ko-KR" altLang="en-US" dirty="0"/>
              <a:t>한국평가데이터</a:t>
            </a:r>
            <a:r>
              <a:rPr lang="en-US" altLang="ko-KR" dirty="0"/>
              <a:t>, </a:t>
            </a:r>
            <a:r>
              <a:rPr lang="ko-KR" altLang="en-US" dirty="0" err="1"/>
              <a:t>나이스디앤비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개사를 활용함으로써</a:t>
            </a:r>
            <a:r>
              <a:rPr lang="en-US" altLang="ko-KR" dirty="0"/>
              <a:t>,</a:t>
            </a:r>
            <a:r>
              <a:rPr lang="ko-KR" altLang="en-US" dirty="0"/>
              <a:t> 신용평가 정보를 수취하여 협력사의 안정성을 보고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25</a:t>
            </a:r>
            <a:r>
              <a:rPr lang="ko-KR" altLang="en-US" dirty="0"/>
              <a:t>년 선정 기준으로는 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주요협력사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(FBN 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外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), ’24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년 전체 거래실적 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억 이상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하도급 대상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24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년 신용평가 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C</a:t>
            </a:r>
            <a:r>
              <a:rPr lang="ko-KR" altLang="en-US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등급 이하 협력사 등이 포함됩니다</a:t>
            </a:r>
            <a:r>
              <a:rPr lang="en-US" altLang="ko-KR" dirty="0">
                <a:solidFill>
                  <a:srgbClr val="A50034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  <a:endParaRPr lang="en-US" altLang="ko-KR" dirty="0"/>
          </a:p>
          <a:p>
            <a:r>
              <a:rPr lang="ko-KR" altLang="en-US" dirty="0"/>
              <a:t>평가는 상</a:t>
            </a:r>
            <a:r>
              <a:rPr lang="en-US" altLang="ko-KR" dirty="0"/>
              <a:t>/</a:t>
            </a:r>
            <a:r>
              <a:rPr lang="ko-KR" altLang="en-US" dirty="0"/>
              <a:t>하반기 나누어서 진행을 하는데</a:t>
            </a:r>
            <a:r>
              <a:rPr lang="en-US" altLang="ko-KR" dirty="0"/>
              <a:t>, </a:t>
            </a:r>
            <a:r>
              <a:rPr lang="ko-KR" altLang="en-US" dirty="0"/>
              <a:t>상반기는 작년 재무제표가 기준이 되며</a:t>
            </a:r>
            <a:r>
              <a:rPr lang="en-US" altLang="ko-KR" dirty="0"/>
              <a:t>, </a:t>
            </a:r>
            <a:r>
              <a:rPr lang="ko-KR" altLang="en-US" dirty="0"/>
              <a:t>하반기는 부가세 신고 자료를 추가하여 보다 정확한 신용평가를 하고 있습니다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91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신용평가를 진행하게 되면 신용평가 결과 분석</a:t>
            </a:r>
            <a:r>
              <a:rPr lang="en-US" altLang="ko-KR" dirty="0"/>
              <a:t>, </a:t>
            </a:r>
            <a:r>
              <a:rPr lang="ko-KR" altLang="en-US" dirty="0"/>
              <a:t>매입</a:t>
            </a:r>
            <a:r>
              <a:rPr lang="en-US" altLang="ko-KR" dirty="0"/>
              <a:t>/</a:t>
            </a:r>
            <a:r>
              <a:rPr lang="ko-KR" altLang="en-US" dirty="0"/>
              <a:t>매출 분석</a:t>
            </a:r>
            <a:r>
              <a:rPr lang="en-US" altLang="ko-KR" dirty="0"/>
              <a:t>, </a:t>
            </a:r>
            <a:r>
              <a:rPr lang="ko-KR" altLang="en-US" dirty="0"/>
              <a:t>여신현황등급 변화</a:t>
            </a:r>
            <a:r>
              <a:rPr lang="en-US" altLang="ko-KR" dirty="0"/>
              <a:t>, </a:t>
            </a:r>
            <a:r>
              <a:rPr lang="ko-KR" altLang="en-US" dirty="0"/>
              <a:t>매출액 대비 여신운영 상황 등의 항목을 확인이 가능하며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해당 내용을 바탕으로 신용등급과 </a:t>
            </a:r>
            <a:r>
              <a:rPr lang="ko-KR" altLang="en-US" dirty="0" err="1"/>
              <a:t>리스크등급을</a:t>
            </a:r>
            <a:r>
              <a:rPr lang="ko-KR" altLang="en-US" dirty="0"/>
              <a:t> 조회할 수 있게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신용평가를 통하여 신용등급과 리스크 등급이 매겨지게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신용등급을 바탕으로 경영상태를 평가하고</a:t>
            </a:r>
            <a:r>
              <a:rPr lang="en-US" altLang="ko-KR" dirty="0"/>
              <a:t>,</a:t>
            </a:r>
            <a:r>
              <a:rPr lang="ko-KR" altLang="en-US" dirty="0"/>
              <a:t> 리스크 등급을 통해 부실 위험을 평가하게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리스크 등급 위험의 경우는 거래 지속이 불가능한 수준이기 때문에</a:t>
            </a:r>
            <a:r>
              <a:rPr lang="en-US" altLang="ko-KR" dirty="0"/>
              <a:t>,</a:t>
            </a:r>
            <a:r>
              <a:rPr lang="ko-KR" altLang="en-US" dirty="0"/>
              <a:t> 종결 검토가 필요합니다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경고의 경우는 거래 축소나 대체 협력사 소싱이 필요하며</a:t>
            </a:r>
            <a:r>
              <a:rPr lang="en-US" altLang="ko-KR" dirty="0"/>
              <a:t>,</a:t>
            </a:r>
            <a:r>
              <a:rPr lang="ko-KR" altLang="en-US" dirty="0"/>
              <a:t> 사전에 실사 및 관리방안 수립이 요구됩니다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마지막으로 관찰 수준은 협력사 원인 및 개선대책 확인이 필요합니다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사전적으로 안전 점검을 해놓는 조치가 필요하다고 </a:t>
            </a:r>
            <a:r>
              <a:rPr lang="ko-KR" altLang="en-US" dirty="0" err="1"/>
              <a:t>볼수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25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해당 화면은 </a:t>
            </a:r>
            <a:r>
              <a:rPr lang="ko-KR" altLang="en-US" dirty="0" err="1"/>
              <a:t>위더스풀</a:t>
            </a:r>
            <a:r>
              <a:rPr lang="ko-KR" altLang="en-US" dirty="0"/>
              <a:t> 신용평가 조회 화면인데요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신용정보 조회 등의 서비스를 제공해주고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서비스를 활용하여 협력사 관리를 해볼 것을 </a:t>
            </a:r>
            <a:r>
              <a:rPr lang="ko-KR" altLang="en-US" dirty="0" err="1"/>
              <a:t>추천드립니다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628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다음으로 협력사 거래 차단</a:t>
            </a:r>
            <a:r>
              <a:rPr lang="en-US" altLang="ko-KR" dirty="0"/>
              <a:t>/</a:t>
            </a:r>
            <a:r>
              <a:rPr lang="ko-KR" altLang="en-US" dirty="0"/>
              <a:t>종결 관련해서 말씀드리겠습니다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협력사가 더 이상 주문이 나지 않게 시스템적으로 차단과 종결을 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거래 차단을 살펴 보면</a:t>
            </a:r>
            <a:r>
              <a:rPr lang="en-US" altLang="ko-KR" dirty="0"/>
              <a:t>, </a:t>
            </a:r>
            <a:r>
              <a:rPr lang="ko-KR" altLang="en-US" dirty="0"/>
              <a:t>폐업이거나 일회성으로 등록된 협력사는 자동으로 전 중분류가 거래차단이 적용됩니다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폐업의 경우 당월 이전 폐업은 즉시 차단되며</a:t>
            </a:r>
            <a:r>
              <a:rPr lang="en-US" altLang="ko-KR" dirty="0"/>
              <a:t>, </a:t>
            </a:r>
            <a:r>
              <a:rPr lang="ko-KR" altLang="en-US" dirty="0"/>
              <a:t>당월 폐업은 등록 후 해당 월말에 자동 차단되게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일회성 협력사는 등록 품의 완료 기준으로 </a:t>
            </a:r>
            <a:r>
              <a:rPr lang="ko-KR" altLang="en-US" dirty="0" err="1"/>
              <a:t>부터</a:t>
            </a:r>
            <a:r>
              <a:rPr lang="ko-KR" altLang="en-US" dirty="0"/>
              <a:t> </a:t>
            </a:r>
            <a:r>
              <a:rPr lang="en-US" altLang="ko-KR" dirty="0"/>
              <a:t>45</a:t>
            </a:r>
            <a:r>
              <a:rPr lang="ko-KR" altLang="en-US" dirty="0"/>
              <a:t>일 </a:t>
            </a:r>
            <a:r>
              <a:rPr lang="ko-KR" altLang="en-US" dirty="0" err="1"/>
              <a:t>도래시</a:t>
            </a:r>
            <a:r>
              <a:rPr lang="ko-KR" altLang="en-US" dirty="0"/>
              <a:t> 차단되며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발주가 없는 경우에는 거래종결까지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발주가 있는 경우 거래차단 상태로 유지되다가 </a:t>
            </a:r>
            <a:r>
              <a:rPr lang="en-US" altLang="ko-KR" dirty="0"/>
              <a:t>6</a:t>
            </a:r>
            <a:r>
              <a:rPr lang="ko-KR" altLang="en-US" dirty="0"/>
              <a:t>개월 후에 거래종결 처리가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이외에도 구매담당자 </a:t>
            </a:r>
            <a:r>
              <a:rPr lang="ko-KR" altLang="en-US" dirty="0" err="1"/>
              <a:t>판단하에</a:t>
            </a:r>
            <a:r>
              <a:rPr lang="ko-KR" altLang="en-US" dirty="0"/>
              <a:t> 거래차단을 하거나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계약 갱신 미비 등을 사유로 거래차단 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거래 차단이 </a:t>
            </a:r>
            <a:r>
              <a:rPr lang="ko-KR" altLang="en-US" dirty="0" err="1"/>
              <a:t>되게되면</a:t>
            </a:r>
            <a:r>
              <a:rPr lang="ko-KR" altLang="en-US" dirty="0"/>
              <a:t> 구매정보는 자동으로 공급 불가 상태로 변경이 되어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거래차단 중분류 품목들은 발주가 불가합니다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이후 거래차단이 해제가 필요하면 소속 조직장의 승인을 받아 해제를 진행할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거래 종결은 거래 자체가 불가능하다고 판단되는 경우에 활용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종결 처리를 위해서는 최소 </a:t>
            </a:r>
            <a:r>
              <a:rPr lang="en-US" altLang="ko-KR" dirty="0"/>
              <a:t>1</a:t>
            </a:r>
            <a:r>
              <a:rPr lang="ko-KR" altLang="en-US" dirty="0"/>
              <a:t>개 이상의 중분류가 거래 차단 되어야 하며</a:t>
            </a:r>
            <a:r>
              <a:rPr lang="en-US" altLang="ko-KR" dirty="0"/>
              <a:t>, </a:t>
            </a:r>
            <a:r>
              <a:rPr lang="ko-KR" altLang="en-US" dirty="0"/>
              <a:t>종결이 되는 협력사는 발주 및 정산이 아예 불가합니다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거래 종결 협력사도 거래 재개가 </a:t>
            </a:r>
            <a:r>
              <a:rPr lang="ko-KR" altLang="en-US" dirty="0" err="1"/>
              <a:t>필요할시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실태평가 재 실시 후 해제 품의를 통해 소속 조직장의 승인을 받아서 해제 처리가 가능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47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본 강의는 </a:t>
            </a:r>
            <a:r>
              <a:rPr lang="en-US" altLang="ko-KR" dirty="0"/>
              <a:t>Mega Flow, </a:t>
            </a:r>
            <a:r>
              <a:rPr lang="ko-KR" altLang="en-US" dirty="0"/>
              <a:t>등록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en-US" altLang="ko-KR" dirty="0"/>
              <a:t>FAQ </a:t>
            </a:r>
            <a:r>
              <a:rPr lang="ko-KR" altLang="en-US" dirty="0"/>
              <a:t>순으로 진행하겠고요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구매담당자로서 가장 중요한 자질인 협력사 소싱과 관리에 대한 전반적인 이해를 하실 수 있도록 하겠습니다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11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마지막으로는 정예협력사 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정예 협력사 운영의 목표는 다음과 같은데요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수익성 제고</a:t>
            </a:r>
            <a:r>
              <a:rPr lang="en-US" altLang="ko-KR" dirty="0"/>
              <a:t>, </a:t>
            </a:r>
            <a:r>
              <a:rPr lang="ko-KR" altLang="en-US" dirty="0"/>
              <a:t>정예협력사 확대</a:t>
            </a:r>
            <a:r>
              <a:rPr lang="en-US" altLang="ko-KR" dirty="0"/>
              <a:t>, </a:t>
            </a:r>
            <a:r>
              <a:rPr lang="ko-KR" altLang="en-US" dirty="0"/>
              <a:t>운영 안정화 및 효율화가 그 목표입니다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우리는 정예협력사 제도를 통해 수익성 뿐만 아니라 구매주도권과 운영상의 효율성도 확보하고자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정예협력사는 월</a:t>
            </a:r>
            <a:r>
              <a:rPr lang="en-US" altLang="ko-KR" dirty="0"/>
              <a:t>, </a:t>
            </a:r>
            <a:r>
              <a:rPr lang="ko-KR" altLang="en-US" dirty="0"/>
              <a:t>분기</a:t>
            </a:r>
            <a:r>
              <a:rPr lang="en-US" altLang="ko-KR" dirty="0"/>
              <a:t>, </a:t>
            </a:r>
            <a:r>
              <a:rPr lang="ko-KR" altLang="en-US" dirty="0"/>
              <a:t>연별로 </a:t>
            </a:r>
            <a:r>
              <a:rPr lang="en-US" altLang="ko-KR" dirty="0"/>
              <a:t>in out</a:t>
            </a:r>
            <a:r>
              <a:rPr lang="ko-KR" altLang="en-US" dirty="0"/>
              <a:t>이 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839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정예협력사의 선정기준은 다음과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정예협력사는 크게 중요도 확장성 경쟁력 이라는 세가지 포인트로 선정을 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중요도는 </a:t>
            </a:r>
            <a:r>
              <a:rPr lang="en-US" altLang="ko-KR" dirty="0"/>
              <a:t>SSP, FBN </a:t>
            </a:r>
            <a:r>
              <a:rPr lang="ko-KR" altLang="en-US" dirty="0"/>
              <a:t>협력사이면서 복수법인 거래를 하거나 매입금액이 월 </a:t>
            </a:r>
            <a:r>
              <a:rPr lang="en-US" altLang="ko-KR" dirty="0"/>
              <a:t>2</a:t>
            </a:r>
            <a:r>
              <a:rPr lang="ko-KR" altLang="en-US" dirty="0"/>
              <a:t>억이상인 협력사가 대상입니다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확장성은 </a:t>
            </a:r>
            <a:r>
              <a:rPr lang="ko-KR" altLang="en-US" dirty="0" err="1"/>
              <a:t>표준품</a:t>
            </a:r>
            <a:r>
              <a:rPr lang="ko-KR" altLang="en-US" dirty="0"/>
              <a:t> 위주인 </a:t>
            </a:r>
            <a:r>
              <a:rPr lang="en-US" altLang="ko-KR" dirty="0"/>
              <a:t>4</a:t>
            </a:r>
            <a:r>
              <a:rPr lang="ko-KR" altLang="en-US" dirty="0"/>
              <a:t>개 대분류가 </a:t>
            </a:r>
            <a:r>
              <a:rPr lang="en-US" altLang="ko-KR" dirty="0"/>
              <a:t>100%</a:t>
            </a:r>
            <a:r>
              <a:rPr lang="ko-KR" altLang="en-US" dirty="0"/>
              <a:t>인 협력사이면서 </a:t>
            </a:r>
            <a:r>
              <a:rPr lang="en-US" altLang="ko-KR" dirty="0"/>
              <a:t>0.1</a:t>
            </a:r>
            <a:r>
              <a:rPr lang="ko-KR" altLang="en-US" dirty="0"/>
              <a:t>억이상인 협력사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경쟁력은 공통제작물을 만들거나</a:t>
            </a:r>
            <a:r>
              <a:rPr lang="en-US" altLang="ko-KR" dirty="0"/>
              <a:t>, </a:t>
            </a:r>
            <a:r>
              <a:rPr lang="ko-KR" altLang="en-US" dirty="0"/>
              <a:t>특별한 기술력을 </a:t>
            </a:r>
            <a:r>
              <a:rPr lang="ko-KR" altLang="en-US" dirty="0" err="1"/>
              <a:t>보유거나</a:t>
            </a:r>
            <a:r>
              <a:rPr lang="ko-KR" altLang="en-US" dirty="0"/>
              <a:t> 통합 시너지를 보유한 협력사를 대상으로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814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1DEC2-48D6-EB2E-57DD-F98BB0C4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6A124E-BFF9-C116-74F3-9007740CB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D363E1-9ED2-517E-8CC8-9E8B782B6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다음으로는 협력사 등록 및 관리 관련하여 궁금해하실 사항들을 정리해보았습니다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ECAC84-0BC4-CE15-D837-872A7C74C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030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1.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담당자는 어떻게 변경하나요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?</a:t>
            </a:r>
          </a:p>
          <a:p>
            <a:r>
              <a:rPr lang="ko-KR" altLang="en-US" dirty="0"/>
              <a:t>현재 </a:t>
            </a:r>
            <a:r>
              <a:rPr lang="en-US" altLang="ko-KR" dirty="0"/>
              <a:t>s-</a:t>
            </a:r>
            <a:r>
              <a:rPr lang="en-US" altLang="ko-KR" dirty="0" err="1"/>
              <a:t>mro</a:t>
            </a:r>
            <a:r>
              <a:rPr lang="en-US" altLang="ko-KR" dirty="0"/>
              <a:t> </a:t>
            </a:r>
            <a:r>
              <a:rPr lang="ko-KR" altLang="en-US" dirty="0"/>
              <a:t>상 대표 구매담당자는 카테고리별 최다매입 담당자로 지정이 되어있는데요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이를 변경하기 위해서는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</a:t>
            </a:r>
            <a:r>
              <a:rPr lang="en-US" altLang="ko-KR" sz="1400" b="0" i="0" u="none" strike="noStrike" dirty="0" err="1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mro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상에서 협력사 담당자 변경 요청 메뉴를 이용하시고 기획팀 각 담당자에게 승인 요청을 하시면 되겠습니다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algn="l" fontAlgn="ctr">
              <a:lnSpc>
                <a:spcPct val="120000"/>
              </a:lnSpc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2.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협력사가 재무제표를 보유하고 있지 않아요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</a:t>
            </a: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algn="l" fontAlgn="ctr">
              <a:lnSpc>
                <a:spcPct val="120000"/>
              </a:lnSpc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크게 사업자 전환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Case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와 신규업체 설립의 경우가 있을 것 같은데요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</a:p>
          <a:p>
            <a:pPr algn="l" fontAlgn="ctr">
              <a:lnSpc>
                <a:spcPct val="120000"/>
              </a:lnSpc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번의 경우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기존 사업자의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‘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사업자등록증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’, ‘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포괄양수도계약서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’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등을 함께 첨부하는 방안으로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</a:t>
            </a:r>
          </a:p>
          <a:p>
            <a:pPr algn="l" fontAlgn="ctr">
              <a:lnSpc>
                <a:spcPct val="120000"/>
              </a:lnSpc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2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번의 경우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부가가치세 신고자료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’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로 대체하거나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‘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간편장부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’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또는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‘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매입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/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매출장부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’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로 대체하는 방안이 있습니다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l" fontAlgn="ctr">
              <a:lnSpc>
                <a:spcPct val="120000"/>
              </a:lnSpc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3.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협력사가 협력사명이나 대표자명을 변경하고 싶다고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합니다</a:t>
            </a: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협력사가 직접 </a:t>
            </a:r>
            <a:r>
              <a:rPr lang="ko-KR" altLang="en-US" sz="1400" b="0" i="0" u="none" strike="noStrike" dirty="0" err="1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서브원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사이트내 마이페이지에서 수정하게끔 </a:t>
            </a:r>
            <a:r>
              <a:rPr lang="ko-KR" altLang="en-US" sz="1400" b="0" i="0" u="none" strike="noStrike" dirty="0" err="1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요청해주시되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특수한 경우에는 협력사정보변경 탭에서 구매담당자가 직접 변경할 수 있는 방안도 </a:t>
            </a:r>
            <a:r>
              <a:rPr lang="ko-KR" altLang="en-US" sz="1400" b="0" i="0" u="none" strike="noStrike" dirty="0" err="1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있는점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참고해주시면 되겠습니다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450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4.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구매보류는 왜 지정되어 있고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어떻게 풀 수 있나요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?</a:t>
            </a:r>
          </a:p>
          <a:p>
            <a:pPr algn="l" fontAlgn="ctr">
              <a:lnSpc>
                <a:spcPct val="120000"/>
              </a:lnSpc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최종 로그인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180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일 이상 경과 협력사는 구매보류 상태로 자동 전환되며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협력사는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Front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로그인 불가하게 됩니다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해지 방법은 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S-MRO →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정보변경에서 진행하는 방안이 있는데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 담당자만 진행할 수 있습니다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5. </a:t>
            </a:r>
            <a:r>
              <a:rPr lang="ko-KR" altLang="en-US" sz="1400" b="0" i="0" u="none" strike="noStrike" dirty="0" err="1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당해년도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내에 결정된 대금지급 </a:t>
            </a:r>
            <a:r>
              <a:rPr lang="ko-KR" altLang="en-US" sz="1400" b="0" i="0" u="none" strike="noStrike" dirty="0" err="1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조건이없어서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거래차단 해제를 진행할 수 없습니다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이 경우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/>
              <a:t>구매담당자가 협력사 정보변경 메뉴에서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협력사분류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&amp;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대금지급 변경요청＇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버튼을 클릭하여 </a:t>
            </a:r>
            <a:endParaRPr lang="en-US" altLang="ko-KR" sz="1400" b="0" i="0" u="none" strike="noStrike" dirty="0">
              <a:solidFill>
                <a:srgbClr val="000000"/>
              </a:solidFill>
              <a:effectLst/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algn="l" fontAlgn="ctr">
              <a:lnSpc>
                <a:spcPct val="120000"/>
              </a:lnSpc>
            </a:pP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협력사에서 대금조건 합의를 다시 하게끔 요청하시면 되겠습니다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</a:p>
          <a:p>
            <a:pPr algn="l" fontAlgn="ctr">
              <a:lnSpc>
                <a:spcPct val="120000"/>
              </a:lnSpc>
            </a:pPr>
            <a:endParaRPr lang="en-US" altLang="ko-KR" dirty="0"/>
          </a:p>
          <a:p>
            <a:pPr algn="l" fontAlgn="ctr">
              <a:lnSpc>
                <a:spcPct val="120000"/>
              </a:lnSpc>
            </a:pPr>
            <a:r>
              <a:rPr lang="ko-KR" altLang="en-US" dirty="0"/>
              <a:t>만약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협력사에서 팝업이 뜨지 않을 경우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협력사몰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인터넷설정가이드를 참고하도록 하시면 되겠습니다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4830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여기까지가</a:t>
            </a:r>
            <a:r>
              <a:rPr lang="ko-KR" altLang="en-US" dirty="0"/>
              <a:t> 제가 준비한 강의 </a:t>
            </a:r>
            <a:r>
              <a:rPr lang="ko-KR" altLang="en-US" dirty="0" err="1"/>
              <a:t>내용이었구요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문의 사항이 있으시면 언제든 따로 </a:t>
            </a:r>
            <a:r>
              <a:rPr lang="ko-KR" altLang="en-US" dirty="0" err="1"/>
              <a:t>연락해주셔도</a:t>
            </a:r>
            <a:r>
              <a:rPr lang="ko-KR" altLang="en-US" dirty="0"/>
              <a:t> 좋습니다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본 강의에 앞서 자기소개를 잠깐 하자면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저는 사무</a:t>
            </a:r>
            <a:r>
              <a:rPr lang="en-US" altLang="ko-KR" dirty="0"/>
              <a:t>/</a:t>
            </a:r>
            <a:r>
              <a:rPr lang="ko-KR" altLang="en-US" dirty="0"/>
              <a:t>전자팀으로 </a:t>
            </a:r>
            <a:r>
              <a:rPr lang="en-US" altLang="ko-KR" dirty="0"/>
              <a:t>2018</a:t>
            </a:r>
            <a:r>
              <a:rPr lang="ko-KR" altLang="en-US" dirty="0"/>
              <a:t>년도 </a:t>
            </a:r>
            <a:r>
              <a:rPr lang="en-US" altLang="ko-KR" dirty="0"/>
              <a:t>8</a:t>
            </a:r>
            <a:r>
              <a:rPr lang="ko-KR" altLang="en-US" dirty="0"/>
              <a:t>월에 입사하여 현재까지 같은 팀에서 근무하고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팀 내에서 다양한 카테고리를 경험했고</a:t>
            </a:r>
            <a:r>
              <a:rPr lang="en-US" altLang="ko-KR" dirty="0"/>
              <a:t>, </a:t>
            </a:r>
            <a:r>
              <a:rPr lang="ko-KR" altLang="en-US" dirty="0"/>
              <a:t>현재는 인쇄류와 부품류를 담당하고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’24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월부터는 사원대표 활동을 하면서 조금이나마 회사에 도움이 되도록 노력하고 </a:t>
            </a:r>
            <a:r>
              <a:rPr lang="ko-KR" altLang="en-US" dirty="0" err="1"/>
              <a:t>있구요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취미는 보통 새로운 것을 좋아하는 편이라서 매년 새로운 것을 도전하고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음악에 관심이 많아서 악기 연주나 감상을 좋아합니다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음악에 취미가 있으신 분들이 있다면 자유롭게 서로 얘기할 수 있는 시간이 있으면 좋겠습니다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600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네 이제 본강의로 넘어가도록 하겠습니다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대략적인 </a:t>
            </a:r>
            <a:r>
              <a:rPr lang="en-US" altLang="ko-KR" dirty="0"/>
              <a:t>MRO PROCESS</a:t>
            </a:r>
            <a:r>
              <a:rPr lang="ko-KR" altLang="en-US" dirty="0"/>
              <a:t>의 전반적인 흐름을 </a:t>
            </a:r>
            <a:r>
              <a:rPr lang="ko-KR" altLang="en-US" dirty="0" err="1"/>
              <a:t>설명드리고자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MRO PROCESS</a:t>
            </a:r>
            <a:r>
              <a:rPr lang="ko-KR" altLang="en-US" dirty="0"/>
              <a:t>의 전반적인 흐름도 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MRO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r>
              <a:rPr lang="ko-KR" altLang="en-US" dirty="0"/>
              <a:t>는 상품등록</a:t>
            </a:r>
            <a:r>
              <a:rPr lang="en-US" altLang="ko-KR" dirty="0"/>
              <a:t>-</a:t>
            </a:r>
            <a:r>
              <a:rPr lang="ko-KR" altLang="en-US" dirty="0"/>
              <a:t>주문</a:t>
            </a:r>
            <a:r>
              <a:rPr lang="en-US" altLang="ko-KR" dirty="0"/>
              <a:t>-</a:t>
            </a:r>
            <a:r>
              <a:rPr lang="ko-KR" altLang="en-US" dirty="0"/>
              <a:t>발주</a:t>
            </a:r>
            <a:r>
              <a:rPr lang="en-US" altLang="ko-KR" dirty="0"/>
              <a:t>-</a:t>
            </a:r>
            <a:r>
              <a:rPr lang="ko-KR" altLang="en-US" dirty="0"/>
              <a:t>배송</a:t>
            </a:r>
            <a:r>
              <a:rPr lang="en-US" altLang="ko-KR" dirty="0"/>
              <a:t>-</a:t>
            </a:r>
            <a:r>
              <a:rPr lang="ko-KR" altLang="en-US" dirty="0"/>
              <a:t>정산으로 </a:t>
            </a:r>
            <a:r>
              <a:rPr lang="ko-KR" altLang="en-US" dirty="0" err="1"/>
              <a:t>진행되는걸</a:t>
            </a:r>
            <a:r>
              <a:rPr lang="ko-KR" altLang="en-US" dirty="0"/>
              <a:t> 볼 수 있는데요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고객이 상품 정보 등록을 요청하게 되면 각 구매담당자</a:t>
            </a:r>
            <a:r>
              <a:rPr lang="en-US" altLang="ko-KR" dirty="0"/>
              <a:t>, </a:t>
            </a:r>
            <a:r>
              <a:rPr lang="ko-KR" altLang="en-US" dirty="0"/>
              <a:t>영업담당자</a:t>
            </a:r>
            <a:r>
              <a:rPr lang="en-US" altLang="ko-KR" dirty="0"/>
              <a:t>, </a:t>
            </a:r>
            <a:r>
              <a:rPr lang="ko-KR" altLang="en-US" dirty="0"/>
              <a:t>상품정보담당자 등을 통하여 상품이 등록되게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고객은 등록된 상품을 주문 하게 되고</a:t>
            </a:r>
            <a:r>
              <a:rPr lang="en-US" altLang="ko-KR" dirty="0"/>
              <a:t>, </a:t>
            </a:r>
            <a:r>
              <a:rPr lang="ko-KR" altLang="en-US" dirty="0"/>
              <a:t>이에 따라 협력사에 발주가 나가게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후 배송이 완료되면 정산까지 마무리되는 프로세스를 지니고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구매담당자는 특히 이 중에서 상품정보 관리 및 구매정보 관리</a:t>
            </a:r>
            <a:r>
              <a:rPr lang="en-US" altLang="ko-KR" dirty="0"/>
              <a:t>, </a:t>
            </a:r>
            <a:r>
              <a:rPr lang="ko-KR" altLang="en-US" dirty="0"/>
              <a:t>특히 구매정보 관리에 많은 힘을 쏟게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구매담당자는 구매정보를 생성</a:t>
            </a:r>
            <a:r>
              <a:rPr lang="en-US" altLang="ko-KR" dirty="0"/>
              <a:t>, </a:t>
            </a:r>
            <a:r>
              <a:rPr lang="ko-KR" altLang="en-US" dirty="0"/>
              <a:t>관리하는 과정에서 협력사 등록</a:t>
            </a:r>
            <a:r>
              <a:rPr lang="en-US" altLang="ko-KR" dirty="0"/>
              <a:t>/</a:t>
            </a:r>
            <a:r>
              <a:rPr lang="ko-KR" altLang="en-US" dirty="0"/>
              <a:t>관리</a:t>
            </a:r>
            <a:r>
              <a:rPr lang="en-US" altLang="ko-KR" dirty="0"/>
              <a:t>, </a:t>
            </a:r>
            <a:r>
              <a:rPr lang="ko-KR" altLang="en-US" dirty="0"/>
              <a:t>그리고 매입가 등록</a:t>
            </a:r>
            <a:r>
              <a:rPr lang="en-US" altLang="ko-KR" dirty="0"/>
              <a:t>/</a:t>
            </a:r>
            <a:r>
              <a:rPr lang="ko-KR" altLang="en-US" dirty="0"/>
              <a:t>관리를 하게 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이번 강좌의 내용에서는 바로 협력사 등록</a:t>
            </a:r>
            <a:r>
              <a:rPr lang="en-US" altLang="ko-KR" dirty="0"/>
              <a:t>/</a:t>
            </a:r>
            <a:r>
              <a:rPr lang="ko-KR" altLang="en-US" dirty="0"/>
              <a:t>관리 부분에 대해서 설명을 드려보도록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9C30-E0F6-CB13-C043-FF8639145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74A85-3831-E28B-9988-35D58A779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5AD881-79A1-CB7B-3860-BCF6132B5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협력사 등록입니다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8DD81A-8F59-BB5D-63DA-9CFAE31C0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75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 등록 </a:t>
            </a:r>
            <a:r>
              <a:rPr lang="en-US" altLang="ko-KR" dirty="0"/>
              <a:t>process</a:t>
            </a:r>
            <a:r>
              <a:rPr lang="ko-KR" altLang="en-US" dirty="0"/>
              <a:t>의 전반적인 흐름은 다음과 같은데요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협력사가 회원가입을 진행하고</a:t>
            </a:r>
            <a:r>
              <a:rPr lang="en-US" altLang="ko-KR" dirty="0"/>
              <a:t> </a:t>
            </a:r>
            <a:r>
              <a:rPr lang="ko-KR" altLang="en-US" dirty="0"/>
              <a:t>일련의 과정을 통한 후에</a:t>
            </a:r>
            <a:r>
              <a:rPr lang="en-US" altLang="ko-KR" dirty="0"/>
              <a:t>,</a:t>
            </a:r>
            <a:r>
              <a:rPr lang="ko-KR" altLang="en-US" dirty="0"/>
              <a:t> 등록 품의 및 활성 품의를 거쳐 완료가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 등록에는 크게 고객</a:t>
            </a:r>
            <a:r>
              <a:rPr lang="en-US" altLang="ko-KR" dirty="0"/>
              <a:t>/</a:t>
            </a:r>
            <a:r>
              <a:rPr lang="ko-KR" altLang="en-US" dirty="0"/>
              <a:t>영업담당자의 요청</a:t>
            </a:r>
            <a:r>
              <a:rPr lang="en-US" altLang="ko-KR" dirty="0"/>
              <a:t>, </a:t>
            </a:r>
            <a:r>
              <a:rPr lang="ko-KR" altLang="en-US" dirty="0"/>
              <a:t>협력사의 요청</a:t>
            </a:r>
            <a:r>
              <a:rPr lang="en-US" altLang="ko-KR" dirty="0"/>
              <a:t>, </a:t>
            </a:r>
            <a:r>
              <a:rPr lang="ko-KR" altLang="en-US" dirty="0"/>
              <a:t>구매담당자의 요청 등 총 세가지로 나누어집니다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첫째로 고객</a:t>
            </a:r>
            <a:r>
              <a:rPr lang="en-US" altLang="ko-KR" dirty="0"/>
              <a:t>/</a:t>
            </a:r>
            <a:r>
              <a:rPr lang="ko-KR" altLang="en-US" dirty="0"/>
              <a:t>영업담당자가 요청하는 케이스는 신규 수주</a:t>
            </a:r>
            <a:r>
              <a:rPr lang="en-US" altLang="ko-KR" dirty="0"/>
              <a:t> </a:t>
            </a:r>
            <a:r>
              <a:rPr lang="ko-KR" altLang="en-US" dirty="0"/>
              <a:t>셋업</a:t>
            </a:r>
            <a:r>
              <a:rPr lang="en-US" altLang="ko-KR" dirty="0"/>
              <a:t>, </a:t>
            </a:r>
            <a:r>
              <a:rPr lang="ko-KR" altLang="en-US" dirty="0"/>
              <a:t>고객사의 협력사 지정 등의 경우가 </a:t>
            </a:r>
            <a:r>
              <a:rPr lang="ko-KR" altLang="en-US" dirty="0" err="1"/>
              <a:t>있구요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둘째로 협력사에서 요청을 하는 경우는 사업자 전환이 되거나</a:t>
            </a:r>
            <a:r>
              <a:rPr lang="en-US" altLang="ko-KR" dirty="0"/>
              <a:t>, </a:t>
            </a:r>
            <a:r>
              <a:rPr lang="ko-KR" altLang="en-US" dirty="0"/>
              <a:t>인수</a:t>
            </a:r>
            <a:r>
              <a:rPr lang="en-US" altLang="ko-KR" dirty="0"/>
              <a:t>/</a:t>
            </a:r>
            <a:r>
              <a:rPr lang="ko-KR" altLang="en-US" dirty="0"/>
              <a:t>합병하는 경우</a:t>
            </a:r>
            <a:r>
              <a:rPr lang="en-US" altLang="ko-KR" dirty="0"/>
              <a:t>, </a:t>
            </a:r>
            <a:r>
              <a:rPr lang="ko-KR" altLang="en-US" dirty="0"/>
              <a:t>또는 당사와 신규 거래를 위해</a:t>
            </a:r>
            <a:r>
              <a:rPr lang="en-US" altLang="ko-KR" dirty="0"/>
              <a:t> </a:t>
            </a:r>
            <a:r>
              <a:rPr lang="ko-KR" altLang="en-US" dirty="0"/>
              <a:t>요청하는 경우가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마지막으로는 구매담당자가 신규 협력사를 직접 </a:t>
            </a:r>
            <a:r>
              <a:rPr lang="ko-KR" altLang="en-US" dirty="0" err="1"/>
              <a:t>소싱하는</a:t>
            </a:r>
            <a:r>
              <a:rPr lang="ko-KR" altLang="en-US" dirty="0"/>
              <a:t> 케이스가 있습니다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사유로 등록 요청이 오면</a:t>
            </a:r>
            <a:r>
              <a:rPr lang="en-US" altLang="ko-KR" dirty="0"/>
              <a:t>, </a:t>
            </a:r>
            <a:r>
              <a:rPr lang="ko-KR" altLang="en-US" dirty="0"/>
              <a:t>협력사에게 회원가입을 요청을 하게 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이후에는 잠재 협력사 </a:t>
            </a:r>
            <a:r>
              <a:rPr lang="en-US" altLang="ko-KR" dirty="0"/>
              <a:t>pool </a:t>
            </a:r>
            <a:r>
              <a:rPr lang="ko-KR" altLang="en-US" dirty="0"/>
              <a:t>관리</a:t>
            </a:r>
            <a:r>
              <a:rPr lang="en-US" altLang="ko-KR" dirty="0"/>
              <a:t>, </a:t>
            </a:r>
            <a:r>
              <a:rPr lang="ko-KR" altLang="en-US" dirty="0"/>
              <a:t>등록 검토</a:t>
            </a:r>
            <a:r>
              <a:rPr lang="en-US" altLang="ko-KR" dirty="0"/>
              <a:t>, </a:t>
            </a:r>
            <a:r>
              <a:rPr lang="ko-KR" altLang="en-US" dirty="0"/>
              <a:t>실태평가</a:t>
            </a:r>
            <a:r>
              <a:rPr lang="en-US" altLang="ko-KR" dirty="0"/>
              <a:t>, </a:t>
            </a:r>
            <a:r>
              <a:rPr lang="ko-KR" altLang="en-US" dirty="0"/>
              <a:t>등록품의</a:t>
            </a:r>
            <a:r>
              <a:rPr lang="en-US" altLang="ko-KR" dirty="0"/>
              <a:t>, </a:t>
            </a:r>
            <a:r>
              <a:rPr lang="ko-KR" altLang="en-US" dirty="0"/>
              <a:t>그리고 활성품의 등의 과정을 거친 후 협력사 등록을 완료하게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65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협력사 등록 상세 프로세스입니다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우선 협력사가 회원가입을 신청하게 되면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구매담당자는 ＂잠재협력사 </a:t>
            </a:r>
            <a:r>
              <a:rPr lang="en-US" altLang="ko-KR" dirty="0"/>
              <a:t>Pool </a:t>
            </a:r>
            <a:r>
              <a:rPr lang="ko-KR" altLang="en-US" dirty="0" err="1"/>
              <a:t>조회＂라는</a:t>
            </a:r>
            <a:r>
              <a:rPr lang="ko-KR" altLang="en-US" dirty="0"/>
              <a:t> 메뉴에서 먼저 정회원</a:t>
            </a:r>
            <a:r>
              <a:rPr lang="en-US" altLang="ko-KR" dirty="0"/>
              <a:t>/ </a:t>
            </a:r>
            <a:r>
              <a:rPr lang="ko-KR" altLang="en-US" dirty="0"/>
              <a:t>일회성</a:t>
            </a:r>
            <a:r>
              <a:rPr lang="en-US" altLang="ko-KR" dirty="0"/>
              <a:t>/ </a:t>
            </a:r>
            <a:r>
              <a:rPr lang="ko-KR" altLang="en-US" dirty="0" err="1"/>
              <a:t>신규셋업</a:t>
            </a:r>
            <a:r>
              <a:rPr lang="ko-KR" altLang="en-US" dirty="0"/>
              <a:t> 협력사 유형 선정을 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잠재 </a:t>
            </a:r>
            <a:r>
              <a:rPr lang="en-US" altLang="ko-KR" dirty="0"/>
              <a:t>pool </a:t>
            </a:r>
            <a:r>
              <a:rPr lang="ko-KR" altLang="en-US" dirty="0"/>
              <a:t>등록 시에는 협력사의 사업자 등록증</a:t>
            </a:r>
            <a:r>
              <a:rPr lang="en-US" altLang="ko-KR" dirty="0"/>
              <a:t>, </a:t>
            </a:r>
            <a:r>
              <a:rPr lang="ko-KR" altLang="en-US" dirty="0"/>
              <a:t>재무제표를 반드시 필요로 합니다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구매담당자는 필요 증빙이 올바르게 첨부되었는지 확인을 </a:t>
            </a:r>
            <a:r>
              <a:rPr lang="ko-KR" altLang="en-US" dirty="0" err="1"/>
              <a:t>해야하며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오류가 발생한 경우에는 협력사가 직접 재첨부를 할 수 있게 가이드 하여야 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9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여기서 정회원 협력사는 무엇이고 일회성 협력사는 무엇인지 궁금하실 것 같은데요</a:t>
            </a:r>
            <a:r>
              <a:rPr lang="en-US" altLang="ko-KR" dirty="0"/>
              <a:t>.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정회원 협력사는 일반적으로 등록하는 경우</a:t>
            </a:r>
            <a:r>
              <a:rPr lang="en-US" altLang="ko-KR" dirty="0"/>
              <a:t>, </a:t>
            </a:r>
            <a:r>
              <a:rPr lang="ko-KR" altLang="en-US" dirty="0"/>
              <a:t>신규 셋업의 경우 </a:t>
            </a:r>
            <a:r>
              <a:rPr lang="ko-KR" altLang="en-US" dirty="0" err="1"/>
              <a:t>신규셋업시</a:t>
            </a:r>
            <a:r>
              <a:rPr lang="ko-KR" altLang="en-US" dirty="0"/>
              <a:t> 일괄로 복수의 협력사를 등록하는 경우 주로 활용됩니다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이러한 상황 외로 구매 업무를 </a:t>
            </a:r>
            <a:r>
              <a:rPr lang="ko-KR" altLang="en-US" dirty="0" err="1"/>
              <a:t>하다보면</a:t>
            </a:r>
            <a:r>
              <a:rPr lang="ko-KR" altLang="en-US" dirty="0"/>
              <a:t> 단발성 거래만 진행할 예정이거나</a:t>
            </a:r>
            <a:r>
              <a:rPr lang="en-US" altLang="ko-KR" dirty="0"/>
              <a:t>, </a:t>
            </a:r>
            <a:r>
              <a:rPr lang="ko-KR" altLang="en-US" dirty="0"/>
              <a:t>실태평가 미달이 예상되는 경우가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이런 경우에 등록하는 협력사가 바로 일회성 협력사인데요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일회성 협력사의 등록은 실태평가를 </a:t>
            </a:r>
            <a:r>
              <a:rPr lang="ko-KR" altLang="en-US" dirty="0" err="1"/>
              <a:t>미진행하지만</a:t>
            </a:r>
            <a:r>
              <a:rPr lang="en-US" altLang="ko-KR" dirty="0"/>
              <a:t>, </a:t>
            </a:r>
            <a:r>
              <a:rPr lang="ko-KR" altLang="en-US" dirty="0"/>
              <a:t>품의 완료일 기준으로 </a:t>
            </a:r>
            <a:r>
              <a:rPr lang="en-US" altLang="ko-KR" dirty="0"/>
              <a:t>45</a:t>
            </a:r>
            <a:r>
              <a:rPr lang="ko-KR" altLang="en-US" dirty="0"/>
              <a:t>일이 되면 전 중분류가 거래 </a:t>
            </a:r>
            <a:r>
              <a:rPr lang="ko-KR" altLang="en-US" dirty="0" err="1"/>
              <a:t>차단이되어</a:t>
            </a:r>
            <a:r>
              <a:rPr lang="ko-KR" altLang="en-US" dirty="0"/>
              <a:t> 추가적인 주문 생성이 불가능합니다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또한 별도의 실태평가가 진행되지 않으면</a:t>
            </a:r>
            <a:r>
              <a:rPr lang="en-US" altLang="ko-KR" dirty="0"/>
              <a:t>, </a:t>
            </a:r>
            <a:r>
              <a:rPr lang="ko-KR" altLang="en-US" dirty="0"/>
              <a:t>품의 완료일로부터 </a:t>
            </a:r>
            <a:r>
              <a:rPr lang="en-US" altLang="ko-KR" dirty="0"/>
              <a:t>6</a:t>
            </a:r>
            <a:r>
              <a:rPr lang="ko-KR" altLang="en-US" dirty="0"/>
              <a:t>개월 이후에 거래 종결됩니다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마지막으로 일회성 협력사로 등록 이력이 있으면 일회성 협력사로 재등록이 불가하고 정회원 전환 품의를 진행하여야 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사업자등록번호로 중복을 필터링을 하고 있어</a:t>
            </a:r>
            <a:r>
              <a:rPr lang="en-US" altLang="ko-KR" dirty="0"/>
              <a:t>, </a:t>
            </a:r>
            <a:r>
              <a:rPr lang="ko-KR" altLang="en-US" dirty="0"/>
              <a:t>중복 등록은 불가합니다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과정에서 기본거래계약 체결</a:t>
            </a:r>
            <a:r>
              <a:rPr lang="en-US" altLang="ko-KR" dirty="0"/>
              <a:t>, </a:t>
            </a:r>
            <a:r>
              <a:rPr lang="ko-KR" altLang="en-US" dirty="0"/>
              <a:t>정회원 전환 요청</a:t>
            </a:r>
            <a:r>
              <a:rPr lang="en-US" altLang="ko-KR" dirty="0"/>
              <a:t>, </a:t>
            </a:r>
            <a:r>
              <a:rPr lang="ko-KR" altLang="en-US" dirty="0"/>
              <a:t>실태평가</a:t>
            </a:r>
            <a:r>
              <a:rPr lang="en-US" altLang="ko-KR" dirty="0"/>
              <a:t>, </a:t>
            </a:r>
            <a:r>
              <a:rPr lang="ko-KR" altLang="en-US" dirty="0"/>
              <a:t>정회원 전환 품의 등의 과정이 필요할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97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Mega Flow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협력사 등록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협력사 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</a:t>
              </a:r>
              <a:endParaRPr lang="ko-KR" altLang="en-US" sz="3017" b="0" spc="-126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776387" y="3078826"/>
            <a:ext cx="1188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02. </a:t>
            </a:r>
            <a:r>
              <a:rPr lang="ko-KR" altLang="en-US" sz="9000" spc="-204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95000"/>
                      <a:lumOff val="5000"/>
                      <a:alpha val="26000"/>
                    </a:schemeClr>
                  </a:outerShdw>
                </a:effectLst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협력사 등록 및 관리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A67B8A3D-2D97-25A5-E6B0-D75971E2FEB9}"/>
              </a:ext>
            </a:extLst>
          </p:cNvPr>
          <p:cNvGraphicFramePr>
            <a:graphicFrameLocks noGrp="1"/>
          </p:cNvGraphicFramePr>
          <p:nvPr/>
        </p:nvGraphicFramePr>
        <p:xfrm>
          <a:off x="1756659" y="1849676"/>
          <a:ext cx="9926456" cy="3664734"/>
        </p:xfrm>
        <a:graphic>
          <a:graphicData uri="http://schemas.openxmlformats.org/drawingml/2006/table">
            <a:tbl>
              <a:tblPr/>
              <a:tblGrid>
                <a:gridCol w="248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363016652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등록요청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사업관리팀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1" i="0" u="sng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5AA33310-5DF5-48DA-8ACF-ADA2A38D6F88}"/>
              </a:ext>
            </a:extLst>
          </p:cNvPr>
          <p:cNvGrpSpPr/>
          <p:nvPr/>
        </p:nvGrpSpPr>
        <p:grpSpPr>
          <a:xfrm>
            <a:off x="2257600" y="2476364"/>
            <a:ext cx="9528649" cy="2948647"/>
            <a:chOff x="1285836" y="2760070"/>
            <a:chExt cx="9842671" cy="4673942"/>
          </a:xfrm>
        </p:grpSpPr>
        <p:sp>
          <p:nvSpPr>
            <p:cNvPr id="34" name="모서리가 둥근 직사각형 41">
              <a:extLst>
                <a:ext uri="{FF2B5EF4-FFF2-40B4-BE49-F238E27FC236}">
                  <a16:creationId xmlns:a16="http://schemas.microsoft.com/office/drawing/2014/main" id="{0573C428-B332-8617-F6EC-63765148261E}"/>
                </a:ext>
              </a:extLst>
            </p:cNvPr>
            <p:cNvSpPr/>
            <p:nvPr/>
          </p:nvSpPr>
          <p:spPr bwMode="gray">
            <a:xfrm>
              <a:off x="3907149" y="2760070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회원가입</a:t>
              </a:r>
            </a:p>
          </p:txBody>
        </p:sp>
        <p:sp>
          <p:nvSpPr>
            <p:cNvPr id="35" name="모서리가 둥근 직사각형 42">
              <a:extLst>
                <a:ext uri="{FF2B5EF4-FFF2-40B4-BE49-F238E27FC236}">
                  <a16:creationId xmlns:a16="http://schemas.microsoft.com/office/drawing/2014/main" id="{5C90BE0B-1FD8-F82D-F8E3-C583EA26857A}"/>
                </a:ext>
              </a:extLst>
            </p:cNvPr>
            <p:cNvSpPr/>
            <p:nvPr/>
          </p:nvSpPr>
          <p:spPr bwMode="gray">
            <a:xfrm>
              <a:off x="6395783" y="2768057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잠재 협력사 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관리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D9A538FB-00E0-E612-713F-6F5B0FD099AE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 bwMode="auto">
            <a:xfrm>
              <a:off x="5243429" y="2991381"/>
              <a:ext cx="1152355" cy="7987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9E94E9A-0625-CA82-9491-C85D656BA2CD}"/>
                </a:ext>
              </a:extLst>
            </p:cNvPr>
            <p:cNvCxnSpPr>
              <a:stCxn id="35" idx="2"/>
              <a:endCxn id="38" idx="0"/>
            </p:cNvCxnSpPr>
            <p:nvPr/>
          </p:nvCxnSpPr>
          <p:spPr bwMode="auto">
            <a:xfrm>
              <a:off x="7103226" y="3230679"/>
              <a:ext cx="0" cy="145331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모서리가 둥근 직사각형 45">
              <a:extLst>
                <a:ext uri="{FF2B5EF4-FFF2-40B4-BE49-F238E27FC236}">
                  <a16:creationId xmlns:a16="http://schemas.microsoft.com/office/drawing/2014/main" id="{66D09388-6ABB-C18E-95BA-7E47A643D138}"/>
                </a:ext>
              </a:extLst>
            </p:cNvPr>
            <p:cNvSpPr/>
            <p:nvPr/>
          </p:nvSpPr>
          <p:spPr bwMode="gray">
            <a:xfrm>
              <a:off x="6395783" y="3376010"/>
              <a:ext cx="1414885" cy="818864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 검토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기입정보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증빙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cxnSp>
          <p:nvCxnSpPr>
            <p:cNvPr id="39" name="꺾인 연결선 46">
              <a:extLst>
                <a:ext uri="{FF2B5EF4-FFF2-40B4-BE49-F238E27FC236}">
                  <a16:creationId xmlns:a16="http://schemas.microsoft.com/office/drawing/2014/main" id="{03219364-A80F-7ECC-7154-7E2366B7C498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5481431" y="3288539"/>
              <a:ext cx="914353" cy="496903"/>
            </a:xfrm>
            <a:prstGeom prst="bentConnector3">
              <a:avLst>
                <a:gd name="adj1" fmla="val 50000"/>
              </a:avLst>
            </a:prstGeom>
            <a:solidFill>
              <a:srgbClr val="FFFF99"/>
            </a:solidFill>
            <a:ln w="63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372E363D-18A1-FE9C-4208-AEADFA0A01D0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 bwMode="auto">
            <a:xfrm>
              <a:off x="7103226" y="4194874"/>
              <a:ext cx="0" cy="104862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모서리가 둥근 직사각형 48">
              <a:extLst>
                <a:ext uri="{FF2B5EF4-FFF2-40B4-BE49-F238E27FC236}">
                  <a16:creationId xmlns:a16="http://schemas.microsoft.com/office/drawing/2014/main" id="{F9F2F918-15A4-7424-62D5-49AA0BF6A490}"/>
                </a:ext>
              </a:extLst>
            </p:cNvPr>
            <p:cNvSpPr/>
            <p:nvPr/>
          </p:nvSpPr>
          <p:spPr bwMode="gray">
            <a:xfrm>
              <a:off x="6395783" y="4299736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</a:t>
              </a:r>
            </a:p>
          </p:txBody>
        </p:sp>
        <p:sp>
          <p:nvSpPr>
            <p:cNvPr id="42" name="모서리가 둥근 직사각형 49">
              <a:extLst>
                <a:ext uri="{FF2B5EF4-FFF2-40B4-BE49-F238E27FC236}">
                  <a16:creationId xmlns:a16="http://schemas.microsoft.com/office/drawing/2014/main" id="{D861BEAB-FE30-4CD0-41B3-390541229CD8}"/>
                </a:ext>
              </a:extLst>
            </p:cNvPr>
            <p:cNvSpPr/>
            <p:nvPr/>
          </p:nvSpPr>
          <p:spPr bwMode="gray">
            <a:xfrm>
              <a:off x="6395783" y="496103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등록품의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모서리가 둥근 직사각형 50">
              <a:extLst>
                <a:ext uri="{FF2B5EF4-FFF2-40B4-BE49-F238E27FC236}">
                  <a16:creationId xmlns:a16="http://schemas.microsoft.com/office/drawing/2014/main" id="{DF45243D-FF24-BD73-D82B-F42B92E84F89}"/>
                </a:ext>
              </a:extLst>
            </p:cNvPr>
            <p:cNvSpPr/>
            <p:nvPr/>
          </p:nvSpPr>
          <p:spPr bwMode="gray">
            <a:xfrm>
              <a:off x="3799260" y="5224350"/>
              <a:ext cx="1552058" cy="818864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</a:p>
          </p:txBody>
        </p:sp>
        <p:sp>
          <p:nvSpPr>
            <p:cNvPr id="45" name="모서리가 둥근 직사각형 52">
              <a:extLst>
                <a:ext uri="{FF2B5EF4-FFF2-40B4-BE49-F238E27FC236}">
                  <a16:creationId xmlns:a16="http://schemas.microsoft.com/office/drawing/2014/main" id="{F7E25D8F-C9BE-B223-046B-817377EBF8D9}"/>
                </a:ext>
              </a:extLst>
            </p:cNvPr>
            <p:cNvSpPr/>
            <p:nvPr/>
          </p:nvSpPr>
          <p:spPr bwMode="gray">
            <a:xfrm>
              <a:off x="6395783" y="571384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활성품의</a:t>
              </a:r>
            </a:p>
          </p:txBody>
        </p:sp>
        <p:sp>
          <p:nvSpPr>
            <p:cNvPr id="46" name="모서리가 둥근 직사각형 53">
              <a:extLst>
                <a:ext uri="{FF2B5EF4-FFF2-40B4-BE49-F238E27FC236}">
                  <a16:creationId xmlns:a16="http://schemas.microsoft.com/office/drawing/2014/main" id="{E2339C95-FD1A-CBD8-B3B6-A9D9FB2AB275}"/>
                </a:ext>
              </a:extLst>
            </p:cNvPr>
            <p:cNvSpPr/>
            <p:nvPr/>
          </p:nvSpPr>
          <p:spPr bwMode="gray">
            <a:xfrm>
              <a:off x="9006373" y="5714128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008C3-92CE-EB52-9728-62B90A60818B}"/>
                </a:ext>
              </a:extLst>
            </p:cNvPr>
            <p:cNvSpPr txBox="1"/>
            <p:nvPr/>
          </p:nvSpPr>
          <p:spPr>
            <a:xfrm>
              <a:off x="6437733" y="6109470"/>
              <a:ext cx="1605188" cy="132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검토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통합결재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86EF4F6F-C9E0-2F7F-B8C6-88901698F9DB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 bwMode="auto">
            <a:xfrm>
              <a:off x="7810668" y="5945154"/>
              <a:ext cx="1195705" cy="28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6F3E91-1E77-1883-3FD3-08DAAE212273}"/>
                </a:ext>
              </a:extLst>
            </p:cNvPr>
            <p:cNvSpPr txBox="1"/>
            <p:nvPr/>
          </p:nvSpPr>
          <p:spPr>
            <a:xfrm>
              <a:off x="9006373" y="6116619"/>
              <a:ext cx="1304299" cy="73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가능한 상태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0" name="꺾인 연결선 57">
              <a:extLst>
                <a:ext uri="{FF2B5EF4-FFF2-40B4-BE49-F238E27FC236}">
                  <a16:creationId xmlns:a16="http://schemas.microsoft.com/office/drawing/2014/main" id="{FBD0EEF8-A2C0-641F-B27D-B95628859FFD}"/>
                </a:ext>
              </a:extLst>
            </p:cNvPr>
            <p:cNvCxnSpPr>
              <a:stCxn id="43" idx="2"/>
              <a:endCxn id="45" idx="1"/>
            </p:cNvCxnSpPr>
            <p:nvPr/>
          </p:nvCxnSpPr>
          <p:spPr bwMode="auto">
            <a:xfrm rot="5400000" flipH="1" flipV="1">
              <a:off x="5436505" y="5083937"/>
              <a:ext cx="98060" cy="1820494"/>
            </a:xfrm>
            <a:prstGeom prst="bentConnector4">
              <a:avLst>
                <a:gd name="adj1" fmla="val -369526"/>
                <a:gd name="adj2" fmla="val 71314"/>
              </a:avLst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꺾인 연결선 58">
              <a:extLst>
                <a:ext uri="{FF2B5EF4-FFF2-40B4-BE49-F238E27FC236}">
                  <a16:creationId xmlns:a16="http://schemas.microsoft.com/office/drawing/2014/main" id="{8BC0FA9A-04D4-36EF-D77C-ACA87A6322FD}"/>
                </a:ext>
              </a:extLst>
            </p:cNvPr>
            <p:cNvCxnSpPr>
              <a:stCxn id="42" idx="2"/>
              <a:endCxn id="43" idx="3"/>
            </p:cNvCxnSpPr>
            <p:nvPr/>
          </p:nvCxnSpPr>
          <p:spPr bwMode="auto">
            <a:xfrm rot="5400000">
              <a:off x="6122209" y="4652764"/>
              <a:ext cx="210127" cy="1751908"/>
            </a:xfrm>
            <a:prstGeom prst="bentConnector2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5C73738-DB9A-D405-DFA1-0A7517D98F9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 bwMode="auto">
            <a:xfrm>
              <a:off x="7103226" y="4762358"/>
              <a:ext cx="0" cy="19867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모서리가 둥근 직사각형 41">
              <a:extLst>
                <a:ext uri="{FF2B5EF4-FFF2-40B4-BE49-F238E27FC236}">
                  <a16:creationId xmlns:a16="http://schemas.microsoft.com/office/drawing/2014/main" id="{27C4623C-42F6-C97D-B13B-0108DFA4E5B6}"/>
                </a:ext>
              </a:extLst>
            </p:cNvPr>
            <p:cNvSpPr/>
            <p:nvPr/>
          </p:nvSpPr>
          <p:spPr bwMode="gray">
            <a:xfrm>
              <a:off x="1285836" y="2782572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 요청</a:t>
              </a:r>
            </a:p>
          </p:txBody>
        </p:sp>
        <p:sp>
          <p:nvSpPr>
            <p:cNvPr id="55" name="모서리가 둥근 직사각형 41">
              <a:extLst>
                <a:ext uri="{FF2B5EF4-FFF2-40B4-BE49-F238E27FC236}">
                  <a16:creationId xmlns:a16="http://schemas.microsoft.com/office/drawing/2014/main" id="{4F239A48-8D58-3D0F-9D57-46247E9866DF}"/>
                </a:ext>
              </a:extLst>
            </p:cNvPr>
            <p:cNvSpPr/>
            <p:nvPr/>
          </p:nvSpPr>
          <p:spPr bwMode="gray">
            <a:xfrm>
              <a:off x="1285836" y="3853716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요청</a:t>
              </a:r>
            </a:p>
          </p:txBody>
        </p:sp>
        <p:sp>
          <p:nvSpPr>
            <p:cNvPr id="56" name="모서리가 둥근 직사각형 41">
              <a:extLst>
                <a:ext uri="{FF2B5EF4-FFF2-40B4-BE49-F238E27FC236}">
                  <a16:creationId xmlns:a16="http://schemas.microsoft.com/office/drawing/2014/main" id="{5CF5E403-7ACB-40E7-C174-B888EA245581}"/>
                </a:ext>
              </a:extLst>
            </p:cNvPr>
            <p:cNvSpPr/>
            <p:nvPr/>
          </p:nvSpPr>
          <p:spPr bwMode="gray">
            <a:xfrm>
              <a:off x="1285836" y="4939377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 요청</a:t>
              </a:r>
            </a:p>
          </p:txBody>
        </p: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9BBA86AD-F947-2EFC-3A9C-05D048EBB2D3}"/>
                </a:ext>
              </a:extLst>
            </p:cNvPr>
            <p:cNvCxnSpPr>
              <a:cxnSpLocks/>
              <a:stCxn id="54" idx="3"/>
              <a:endCxn id="56" idx="3"/>
            </p:cNvCxnSpPr>
            <p:nvPr/>
          </p:nvCxnSpPr>
          <p:spPr>
            <a:xfrm>
              <a:off x="2622116" y="3013883"/>
              <a:ext cx="12700" cy="215680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6375B0DF-FDC4-8EB5-6C67-BE6EA7F7BBC3}"/>
                </a:ext>
              </a:extLst>
            </p:cNvPr>
            <p:cNvCxnSpPr>
              <a:cxnSpLocks/>
              <a:stCxn id="55" idx="3"/>
              <a:endCxn id="34" idx="1"/>
            </p:cNvCxnSpPr>
            <p:nvPr/>
          </p:nvCxnSpPr>
          <p:spPr>
            <a:xfrm flipV="1">
              <a:off x="2622116" y="2991381"/>
              <a:ext cx="1285033" cy="10936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4847A4-5FA5-7A16-827E-0D6EB9529C29}"/>
                </a:ext>
              </a:extLst>
            </p:cNvPr>
            <p:cNvSpPr txBox="1"/>
            <p:nvPr/>
          </p:nvSpPr>
          <p:spPr>
            <a:xfrm>
              <a:off x="8604205" y="2827445"/>
              <a:ext cx="2524302" cy="101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정회원 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신규셋업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이메일 발송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→</a:t>
              </a:r>
              <a:r>
                <a:rPr lang="ko-KR" altLang="en-US" sz="1050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공인인증서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모서리가 둥근 직사각형 48">
              <a:extLst>
                <a:ext uri="{FF2B5EF4-FFF2-40B4-BE49-F238E27FC236}">
                  <a16:creationId xmlns:a16="http://schemas.microsoft.com/office/drawing/2014/main" id="{7CD8FBF4-F0E0-90B3-88C4-B056FA495C0D}"/>
                </a:ext>
              </a:extLst>
            </p:cNvPr>
            <p:cNvSpPr/>
            <p:nvPr/>
          </p:nvSpPr>
          <p:spPr bwMode="gray">
            <a:xfrm>
              <a:off x="7912628" y="4674056"/>
              <a:ext cx="1414885" cy="4626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예외사유 선택</a:t>
              </a:r>
            </a:p>
          </p:txBody>
        </p: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F3724266-FBF8-BA21-3261-6B90931DDD3E}"/>
                </a:ext>
              </a:extLst>
            </p:cNvPr>
            <p:cNvCxnSpPr>
              <a:cxnSpLocks/>
              <a:stCxn id="41" idx="3"/>
              <a:endCxn id="60" idx="0"/>
            </p:cNvCxnSpPr>
            <p:nvPr/>
          </p:nvCxnSpPr>
          <p:spPr>
            <a:xfrm>
              <a:off x="7810668" y="4531047"/>
              <a:ext cx="809402" cy="14300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6FB934-5FB2-9854-8121-3F044D58E254}"/>
                </a:ext>
              </a:extLst>
            </p:cNvPr>
            <p:cNvSpPr txBox="1"/>
            <p:nvPr/>
          </p:nvSpPr>
          <p:spPr>
            <a:xfrm>
              <a:off x="8168786" y="4229048"/>
              <a:ext cx="1465050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점수 미달</a:t>
              </a:r>
              <a:endParaRPr lang="en-US" altLang="ko-KR" sz="10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C31429-C709-5B0A-41F1-8D338ADD9EDD}"/>
                </a:ext>
              </a:extLst>
            </p:cNvPr>
            <p:cNvSpPr txBox="1"/>
            <p:nvPr/>
          </p:nvSpPr>
          <p:spPr>
            <a:xfrm>
              <a:off x="8676919" y="5070147"/>
              <a:ext cx="1913836" cy="68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고객지정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, Maker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직거래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Sole vendor,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협력사 추천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9AEB527-0DA9-F66E-36D2-FBBF7B4462C3}"/>
                </a:ext>
              </a:extLst>
            </p:cNvPr>
            <p:cNvCxnSpPr>
              <a:cxnSpLocks/>
              <a:stCxn id="60" idx="2"/>
              <a:endCxn id="42" idx="3"/>
            </p:cNvCxnSpPr>
            <p:nvPr/>
          </p:nvCxnSpPr>
          <p:spPr>
            <a:xfrm rot="5400000">
              <a:off x="8187537" y="4759810"/>
              <a:ext cx="55666" cy="809402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3B279B-CD2B-4E0A-A61C-E789DC9422A7}"/>
              </a:ext>
            </a:extLst>
          </p:cNvPr>
          <p:cNvSpPr/>
          <p:nvPr/>
        </p:nvSpPr>
        <p:spPr>
          <a:xfrm>
            <a:off x="7097156" y="2803494"/>
            <a:ext cx="1613396" cy="60149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7D84394-CDBB-409A-B6AA-DBDFC6202E68}"/>
              </a:ext>
            </a:extLst>
          </p:cNvPr>
          <p:cNvSpPr/>
          <p:nvPr/>
        </p:nvSpPr>
        <p:spPr>
          <a:xfrm>
            <a:off x="792343" y="5837311"/>
            <a:ext cx="2106829" cy="1073973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등록 검토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D70CBD-5BA7-4D05-B8E6-EFE078CE4A54}"/>
              </a:ext>
            </a:extLst>
          </p:cNvPr>
          <p:cNvSpPr txBox="1"/>
          <p:nvPr/>
        </p:nvSpPr>
        <p:spPr>
          <a:xfrm>
            <a:off x="3372147" y="5880792"/>
            <a:ext cx="9322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등록 담당자는 협력사 정보 및 자료 검토결과에 따라 등록을 거부하거나 실태평가 단계로 진행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유형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(Maker/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총판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대리점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일반유통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이 오류인 경우 직접 수정하여 진행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정도경영 위반 여부 및 증빙서류 유첨 및 등록사유 기재  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30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EC93D-4031-70FC-A32A-526EE666C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6433165-4E1D-5541-4906-20558DAEAF7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03CA8F4-3496-2101-5FA8-D6D383C65C1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유형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8E8A8B69-DDAD-C17B-7902-50AF2809E09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8F960ED-734F-A4DF-04F7-C8440D718B1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E02E7A50-0337-0D1D-A46A-908B92833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59C46B1-C6A7-8EBA-8469-1B5C6CDC176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12CC31-86ED-D7A1-C84B-3AC43FB19983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7532BBF-8593-CB64-B692-46BBB3AB1E8D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57056BB-B0BF-3750-4891-88BD2612967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2346DF5-8A1E-4BAD-277D-D5007DA708B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01D6111-CD71-38CE-F229-6167D3FA48E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C7709D-69CA-A5DC-D695-987335092C85}"/>
              </a:ext>
            </a:extLst>
          </p:cNvPr>
          <p:cNvSpPr txBox="1"/>
          <p:nvPr/>
        </p:nvSpPr>
        <p:spPr>
          <a:xfrm>
            <a:off x="1257406" y="2020063"/>
            <a:ext cx="1255778" cy="50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kumimoji="0" lang="en-US" altLang="ko-KR" sz="15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</a:t>
            </a:r>
            <a:r>
              <a:rPr lang="en-US" altLang="ko-KR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ocess </a:t>
            </a:r>
            <a:r>
              <a:rPr lang="ko-KR" altLang="en-US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구분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058B52-A4CA-1A96-36B0-659B4F332829}"/>
              </a:ext>
            </a:extLst>
          </p:cNvPr>
          <p:cNvSpPr txBox="1"/>
          <p:nvPr/>
        </p:nvSpPr>
        <p:spPr>
          <a:xfrm>
            <a:off x="6894019" y="2065244"/>
            <a:ext cx="1255778" cy="50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lang="en-US" altLang="ko-KR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Process</a:t>
            </a:r>
            <a:r>
              <a:rPr lang="ko-KR" altLang="en-US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상세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2B54E49-1222-2A70-BDE2-0CA39F5C9A87}"/>
              </a:ext>
            </a:extLst>
          </p:cNvPr>
          <p:cNvSpPr/>
          <p:nvPr/>
        </p:nvSpPr>
        <p:spPr>
          <a:xfrm>
            <a:off x="762110" y="2714865"/>
            <a:ext cx="1751075" cy="2099652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</a:t>
            </a:r>
            <a:endParaRPr lang="en-US" altLang="ko-KR" sz="1600" b="1">
              <a:solidFill>
                <a:srgbClr val="EE3042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 defTabSz="914400" latinLnBrk="1">
              <a:spcBef>
                <a:spcPts val="300"/>
              </a:spcBef>
            </a:pPr>
            <a:r>
              <a:rPr lang="ko-KR" altLang="en-US" sz="1600" b="1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유형</a:t>
            </a:r>
            <a:endParaRPr lang="en-US" altLang="ko-KR" sz="1600" b="1" dirty="0">
              <a:solidFill>
                <a:srgbClr val="EE3042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9023C90-4EA5-47CB-BC98-AFD356D66928}"/>
              </a:ext>
            </a:extLst>
          </p:cNvPr>
          <p:cNvSpPr/>
          <p:nvPr/>
        </p:nvSpPr>
        <p:spPr>
          <a:xfrm>
            <a:off x="2832780" y="2714865"/>
            <a:ext cx="921387" cy="549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lnSpc>
                <a:spcPts val="1600"/>
              </a:lnSpc>
              <a:spcBef>
                <a:spcPts val="600"/>
              </a:spcBef>
            </a:pPr>
            <a:r>
              <a:rPr lang="en-US" altLang="ko-KR" sz="1500" b="1" dirty="0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A2534A-5696-2418-1B3E-37C282C6F21A}"/>
              </a:ext>
            </a:extLst>
          </p:cNvPr>
          <p:cNvSpPr/>
          <p:nvPr/>
        </p:nvSpPr>
        <p:spPr>
          <a:xfrm>
            <a:off x="2832780" y="3391686"/>
            <a:ext cx="921387" cy="384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lnSpc>
                <a:spcPts val="1600"/>
              </a:lnSpc>
              <a:spcBef>
                <a:spcPts val="600"/>
              </a:spcBef>
            </a:pPr>
            <a:r>
              <a:rPr lang="ko-KR" altLang="en-US" sz="1500" b="1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총판</a:t>
            </a:r>
            <a:endParaRPr lang="en-US" altLang="ko-KR" sz="1500" b="1" dirty="0">
              <a:solidFill>
                <a:schemeClr val="tx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B7B059D-DA4A-A095-BF85-CA8ACB991883}"/>
              </a:ext>
            </a:extLst>
          </p:cNvPr>
          <p:cNvSpPr/>
          <p:nvPr/>
        </p:nvSpPr>
        <p:spPr>
          <a:xfrm>
            <a:off x="2824838" y="3905710"/>
            <a:ext cx="921387" cy="384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lnSpc>
                <a:spcPts val="1600"/>
              </a:lnSpc>
              <a:spcBef>
                <a:spcPts val="600"/>
              </a:spcBef>
            </a:pPr>
            <a:r>
              <a:rPr lang="ko-KR" altLang="en-US" sz="1500" b="1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대리점</a:t>
            </a:r>
            <a:endParaRPr lang="en-US" altLang="ko-KR" sz="1500" b="1" dirty="0">
              <a:solidFill>
                <a:schemeClr val="tx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A5A17BC-642F-17C3-0C57-54349FB80067}"/>
              </a:ext>
            </a:extLst>
          </p:cNvPr>
          <p:cNvSpPr/>
          <p:nvPr/>
        </p:nvSpPr>
        <p:spPr>
          <a:xfrm>
            <a:off x="2824838" y="4416281"/>
            <a:ext cx="921387" cy="384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lnSpc>
                <a:spcPts val="1600"/>
              </a:lnSpc>
              <a:spcBef>
                <a:spcPts val="600"/>
              </a:spcBef>
            </a:pPr>
            <a:r>
              <a:rPr lang="ko-KR" altLang="en-US" sz="1500" b="1">
                <a:solidFill>
                  <a:schemeClr val="tx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일반유통</a:t>
            </a:r>
            <a:endParaRPr lang="en-US" altLang="ko-KR" sz="1500" b="1" dirty="0">
              <a:solidFill>
                <a:schemeClr val="tx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6E6AD-01EA-9AD1-7A11-226F51D22404}"/>
              </a:ext>
            </a:extLst>
          </p:cNvPr>
          <p:cNvSpPr txBox="1"/>
          <p:nvPr/>
        </p:nvSpPr>
        <p:spPr>
          <a:xfrm>
            <a:off x="3823815" y="2684240"/>
            <a:ext cx="7898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latinLnBrk="1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사업자 등록증상 업태가 제조이며</a:t>
            </a: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서브원과 거래 예정인 상품을 제조</a:t>
            </a: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가공하는 업체</a:t>
            </a:r>
            <a:endParaRPr lang="en-US" altLang="ko-KR" sz="1500" dirty="0">
              <a:latin typeface="Pretendard Light" panose="02000403000000020004" pitchFamily="2" charset="-127"/>
              <a:ea typeface="Pretendard Light" panose="02000403000000020004" pitchFamily="2" charset="-127"/>
              <a:cs typeface="Pretendard Light" panose="02000403000000020004" pitchFamily="2" charset="-127"/>
            </a:endParaRPr>
          </a:p>
          <a:p>
            <a:pPr marL="285750" indent="-285750" defTabSz="914400" latinLnBrk="1"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위탁제조업체는 조세특례제한법에서 제조업으로 인정하는 조건 </a:t>
            </a:r>
            <a:r>
              <a:rPr lang="ko-KR" altLang="en-US" sz="1500" dirty="0" err="1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충족시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Maker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로 판단함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1254E0-20EB-FA00-BBBC-0993970FFDD8}"/>
              </a:ext>
            </a:extLst>
          </p:cNvPr>
          <p:cNvSpPr txBox="1"/>
          <p:nvPr/>
        </p:nvSpPr>
        <p:spPr>
          <a:xfrm>
            <a:off x="3823815" y="3375054"/>
            <a:ext cx="78982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latinLnBrk="1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Maker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로부터 직접 상품을 공급받는 </a:t>
            </a: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차 공식 판매자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819E32-D628-292D-15F4-7AB704867101}"/>
              </a:ext>
            </a:extLst>
          </p:cNvPr>
          <p:cNvSpPr txBox="1"/>
          <p:nvPr/>
        </p:nvSpPr>
        <p:spPr>
          <a:xfrm>
            <a:off x="3823815" y="3934644"/>
            <a:ext cx="78982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latinLnBrk="1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1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차 판매자가 아닌 공식 판매자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8EED35-6802-B01C-D487-B97BABB49921}"/>
              </a:ext>
            </a:extLst>
          </p:cNvPr>
          <p:cNvSpPr txBox="1"/>
          <p:nvPr/>
        </p:nvSpPr>
        <p:spPr>
          <a:xfrm>
            <a:off x="3823815" y="4426682"/>
            <a:ext cx="78982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latinLnBrk="1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Maker</a:t>
            </a:r>
            <a:r>
              <a:rPr lang="ko-KR" altLang="en-US" sz="150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와 특정한 관계가 없는 비공식 판매자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2B0395D2-62B0-E1AB-BF5C-DC6320FA0923}"/>
              </a:ext>
            </a:extLst>
          </p:cNvPr>
          <p:cNvCxnSpPr>
            <a:cxnSpLocks/>
          </p:cNvCxnSpPr>
          <p:nvPr/>
        </p:nvCxnSpPr>
        <p:spPr>
          <a:xfrm>
            <a:off x="762110" y="2538426"/>
            <a:ext cx="1111014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0408509-EEA3-DF50-219D-A8148CB14EDF}"/>
              </a:ext>
            </a:extLst>
          </p:cNvPr>
          <p:cNvSpPr txBox="1"/>
          <p:nvPr/>
        </p:nvSpPr>
        <p:spPr>
          <a:xfrm>
            <a:off x="715966" y="2067550"/>
            <a:ext cx="189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분류</a:t>
            </a:r>
            <a:endParaRPr kumimoji="0" lang="ko-KR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43" name="TextBox 51">
            <a:extLst>
              <a:ext uri="{FF2B5EF4-FFF2-40B4-BE49-F238E27FC236}">
                <a16:creationId xmlns:a16="http://schemas.microsoft.com/office/drawing/2014/main" id="{9F5E808D-5735-AD48-097F-82EC05676323}"/>
              </a:ext>
            </a:extLst>
          </p:cNvPr>
          <p:cNvSpPr txBox="1"/>
          <p:nvPr/>
        </p:nvSpPr>
        <p:spPr>
          <a:xfrm>
            <a:off x="2096128" y="2067550"/>
            <a:ext cx="23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noProof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구분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32192D-D37B-CB30-9D15-317034B48200}"/>
              </a:ext>
            </a:extLst>
          </p:cNvPr>
          <p:cNvSpPr txBox="1"/>
          <p:nvPr/>
        </p:nvSpPr>
        <p:spPr>
          <a:xfrm>
            <a:off x="6330307" y="2067550"/>
            <a:ext cx="239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정의 및 관계설정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48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A67B8A3D-2D97-25A5-E6B0-D75971E2FEB9}"/>
              </a:ext>
            </a:extLst>
          </p:cNvPr>
          <p:cNvGraphicFramePr>
            <a:graphicFrameLocks noGrp="1"/>
          </p:cNvGraphicFramePr>
          <p:nvPr/>
        </p:nvGraphicFramePr>
        <p:xfrm>
          <a:off x="1756659" y="1849676"/>
          <a:ext cx="9926456" cy="3664734"/>
        </p:xfrm>
        <a:graphic>
          <a:graphicData uri="http://schemas.openxmlformats.org/drawingml/2006/table">
            <a:tbl>
              <a:tblPr/>
              <a:tblGrid>
                <a:gridCol w="248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363016652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등록요청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사업관리팀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1" i="0" u="sng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5AA33310-5DF5-48DA-8ACF-ADA2A38D6F88}"/>
              </a:ext>
            </a:extLst>
          </p:cNvPr>
          <p:cNvGrpSpPr/>
          <p:nvPr/>
        </p:nvGrpSpPr>
        <p:grpSpPr>
          <a:xfrm>
            <a:off x="2257600" y="2476364"/>
            <a:ext cx="9528649" cy="2948647"/>
            <a:chOff x="1285836" y="2760070"/>
            <a:chExt cx="9842671" cy="4673942"/>
          </a:xfrm>
        </p:grpSpPr>
        <p:sp>
          <p:nvSpPr>
            <p:cNvPr id="34" name="모서리가 둥근 직사각형 41">
              <a:extLst>
                <a:ext uri="{FF2B5EF4-FFF2-40B4-BE49-F238E27FC236}">
                  <a16:creationId xmlns:a16="http://schemas.microsoft.com/office/drawing/2014/main" id="{0573C428-B332-8617-F6EC-63765148261E}"/>
                </a:ext>
              </a:extLst>
            </p:cNvPr>
            <p:cNvSpPr/>
            <p:nvPr/>
          </p:nvSpPr>
          <p:spPr bwMode="gray">
            <a:xfrm>
              <a:off x="3907149" y="2760070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회원가입</a:t>
              </a:r>
            </a:p>
          </p:txBody>
        </p:sp>
        <p:sp>
          <p:nvSpPr>
            <p:cNvPr id="35" name="모서리가 둥근 직사각형 42">
              <a:extLst>
                <a:ext uri="{FF2B5EF4-FFF2-40B4-BE49-F238E27FC236}">
                  <a16:creationId xmlns:a16="http://schemas.microsoft.com/office/drawing/2014/main" id="{5C90BE0B-1FD8-F82D-F8E3-C583EA26857A}"/>
                </a:ext>
              </a:extLst>
            </p:cNvPr>
            <p:cNvSpPr/>
            <p:nvPr/>
          </p:nvSpPr>
          <p:spPr bwMode="gray">
            <a:xfrm>
              <a:off x="6395783" y="2768057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잠재 협력사 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관리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D9A538FB-00E0-E612-713F-6F5B0FD099AE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 bwMode="auto">
            <a:xfrm>
              <a:off x="5243429" y="2991381"/>
              <a:ext cx="1152355" cy="7987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9E94E9A-0625-CA82-9491-C85D656BA2CD}"/>
                </a:ext>
              </a:extLst>
            </p:cNvPr>
            <p:cNvCxnSpPr>
              <a:stCxn id="35" idx="2"/>
              <a:endCxn id="38" idx="0"/>
            </p:cNvCxnSpPr>
            <p:nvPr/>
          </p:nvCxnSpPr>
          <p:spPr bwMode="auto">
            <a:xfrm>
              <a:off x="7103226" y="3230679"/>
              <a:ext cx="0" cy="145331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모서리가 둥근 직사각형 45">
              <a:extLst>
                <a:ext uri="{FF2B5EF4-FFF2-40B4-BE49-F238E27FC236}">
                  <a16:creationId xmlns:a16="http://schemas.microsoft.com/office/drawing/2014/main" id="{66D09388-6ABB-C18E-95BA-7E47A643D138}"/>
                </a:ext>
              </a:extLst>
            </p:cNvPr>
            <p:cNvSpPr/>
            <p:nvPr/>
          </p:nvSpPr>
          <p:spPr bwMode="gray">
            <a:xfrm>
              <a:off x="6395783" y="3376010"/>
              <a:ext cx="1414885" cy="818864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 검토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기입정보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증빙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cxnSp>
          <p:nvCxnSpPr>
            <p:cNvPr id="39" name="꺾인 연결선 46">
              <a:extLst>
                <a:ext uri="{FF2B5EF4-FFF2-40B4-BE49-F238E27FC236}">
                  <a16:creationId xmlns:a16="http://schemas.microsoft.com/office/drawing/2014/main" id="{03219364-A80F-7ECC-7154-7E2366B7C498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5481431" y="3288539"/>
              <a:ext cx="914353" cy="496903"/>
            </a:xfrm>
            <a:prstGeom prst="bentConnector3">
              <a:avLst>
                <a:gd name="adj1" fmla="val 50000"/>
              </a:avLst>
            </a:prstGeom>
            <a:solidFill>
              <a:srgbClr val="FFFF99"/>
            </a:solidFill>
            <a:ln w="63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372E363D-18A1-FE9C-4208-AEADFA0A01D0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 bwMode="auto">
            <a:xfrm>
              <a:off x="7103226" y="4194874"/>
              <a:ext cx="0" cy="104862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모서리가 둥근 직사각형 48">
              <a:extLst>
                <a:ext uri="{FF2B5EF4-FFF2-40B4-BE49-F238E27FC236}">
                  <a16:creationId xmlns:a16="http://schemas.microsoft.com/office/drawing/2014/main" id="{F9F2F918-15A4-7424-62D5-49AA0BF6A490}"/>
                </a:ext>
              </a:extLst>
            </p:cNvPr>
            <p:cNvSpPr/>
            <p:nvPr/>
          </p:nvSpPr>
          <p:spPr bwMode="gray">
            <a:xfrm>
              <a:off x="6395783" y="4299736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</a:t>
              </a:r>
            </a:p>
          </p:txBody>
        </p:sp>
        <p:sp>
          <p:nvSpPr>
            <p:cNvPr id="42" name="모서리가 둥근 직사각형 49">
              <a:extLst>
                <a:ext uri="{FF2B5EF4-FFF2-40B4-BE49-F238E27FC236}">
                  <a16:creationId xmlns:a16="http://schemas.microsoft.com/office/drawing/2014/main" id="{D861BEAB-FE30-4CD0-41B3-390541229CD8}"/>
                </a:ext>
              </a:extLst>
            </p:cNvPr>
            <p:cNvSpPr/>
            <p:nvPr/>
          </p:nvSpPr>
          <p:spPr bwMode="gray">
            <a:xfrm>
              <a:off x="6395783" y="496103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등록품의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모서리가 둥근 직사각형 50">
              <a:extLst>
                <a:ext uri="{FF2B5EF4-FFF2-40B4-BE49-F238E27FC236}">
                  <a16:creationId xmlns:a16="http://schemas.microsoft.com/office/drawing/2014/main" id="{DF45243D-FF24-BD73-D82B-F42B92E84F89}"/>
                </a:ext>
              </a:extLst>
            </p:cNvPr>
            <p:cNvSpPr/>
            <p:nvPr/>
          </p:nvSpPr>
          <p:spPr bwMode="gray">
            <a:xfrm>
              <a:off x="3799260" y="5224350"/>
              <a:ext cx="1552058" cy="818864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</a:p>
          </p:txBody>
        </p:sp>
        <p:sp>
          <p:nvSpPr>
            <p:cNvPr id="45" name="모서리가 둥근 직사각형 52">
              <a:extLst>
                <a:ext uri="{FF2B5EF4-FFF2-40B4-BE49-F238E27FC236}">
                  <a16:creationId xmlns:a16="http://schemas.microsoft.com/office/drawing/2014/main" id="{F7E25D8F-C9BE-B223-046B-817377EBF8D9}"/>
                </a:ext>
              </a:extLst>
            </p:cNvPr>
            <p:cNvSpPr/>
            <p:nvPr/>
          </p:nvSpPr>
          <p:spPr bwMode="gray">
            <a:xfrm>
              <a:off x="6395783" y="571384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활성품의</a:t>
              </a:r>
            </a:p>
          </p:txBody>
        </p:sp>
        <p:sp>
          <p:nvSpPr>
            <p:cNvPr id="46" name="모서리가 둥근 직사각형 53">
              <a:extLst>
                <a:ext uri="{FF2B5EF4-FFF2-40B4-BE49-F238E27FC236}">
                  <a16:creationId xmlns:a16="http://schemas.microsoft.com/office/drawing/2014/main" id="{E2339C95-FD1A-CBD8-B3B6-A9D9FB2AB275}"/>
                </a:ext>
              </a:extLst>
            </p:cNvPr>
            <p:cNvSpPr/>
            <p:nvPr/>
          </p:nvSpPr>
          <p:spPr bwMode="gray">
            <a:xfrm>
              <a:off x="9006373" y="5714128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008C3-92CE-EB52-9728-62B90A60818B}"/>
                </a:ext>
              </a:extLst>
            </p:cNvPr>
            <p:cNvSpPr txBox="1"/>
            <p:nvPr/>
          </p:nvSpPr>
          <p:spPr>
            <a:xfrm>
              <a:off x="6437733" y="6109470"/>
              <a:ext cx="1605188" cy="132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검토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통합결재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86EF4F6F-C9E0-2F7F-B8C6-88901698F9DB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 bwMode="auto">
            <a:xfrm>
              <a:off x="7810668" y="5945154"/>
              <a:ext cx="1195705" cy="28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6F3E91-1E77-1883-3FD3-08DAAE212273}"/>
                </a:ext>
              </a:extLst>
            </p:cNvPr>
            <p:cNvSpPr txBox="1"/>
            <p:nvPr/>
          </p:nvSpPr>
          <p:spPr>
            <a:xfrm>
              <a:off x="9006373" y="6116619"/>
              <a:ext cx="1304299" cy="73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가능한 상태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0" name="꺾인 연결선 57">
              <a:extLst>
                <a:ext uri="{FF2B5EF4-FFF2-40B4-BE49-F238E27FC236}">
                  <a16:creationId xmlns:a16="http://schemas.microsoft.com/office/drawing/2014/main" id="{FBD0EEF8-A2C0-641F-B27D-B95628859FFD}"/>
                </a:ext>
              </a:extLst>
            </p:cNvPr>
            <p:cNvCxnSpPr>
              <a:stCxn id="43" idx="2"/>
              <a:endCxn id="45" idx="1"/>
            </p:cNvCxnSpPr>
            <p:nvPr/>
          </p:nvCxnSpPr>
          <p:spPr bwMode="auto">
            <a:xfrm rot="5400000" flipH="1" flipV="1">
              <a:off x="5436505" y="5083937"/>
              <a:ext cx="98060" cy="1820494"/>
            </a:xfrm>
            <a:prstGeom prst="bentConnector4">
              <a:avLst>
                <a:gd name="adj1" fmla="val -369526"/>
                <a:gd name="adj2" fmla="val 71314"/>
              </a:avLst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꺾인 연결선 58">
              <a:extLst>
                <a:ext uri="{FF2B5EF4-FFF2-40B4-BE49-F238E27FC236}">
                  <a16:creationId xmlns:a16="http://schemas.microsoft.com/office/drawing/2014/main" id="{8BC0FA9A-04D4-36EF-D77C-ACA87A6322FD}"/>
                </a:ext>
              </a:extLst>
            </p:cNvPr>
            <p:cNvCxnSpPr>
              <a:stCxn id="42" idx="2"/>
              <a:endCxn id="43" idx="3"/>
            </p:cNvCxnSpPr>
            <p:nvPr/>
          </p:nvCxnSpPr>
          <p:spPr bwMode="auto">
            <a:xfrm rot="5400000">
              <a:off x="6122209" y="4652764"/>
              <a:ext cx="210127" cy="1751908"/>
            </a:xfrm>
            <a:prstGeom prst="bentConnector2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5C73738-DB9A-D405-DFA1-0A7517D98F9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 bwMode="auto">
            <a:xfrm>
              <a:off x="7103226" y="4762358"/>
              <a:ext cx="0" cy="19867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모서리가 둥근 직사각형 41">
              <a:extLst>
                <a:ext uri="{FF2B5EF4-FFF2-40B4-BE49-F238E27FC236}">
                  <a16:creationId xmlns:a16="http://schemas.microsoft.com/office/drawing/2014/main" id="{27C4623C-42F6-C97D-B13B-0108DFA4E5B6}"/>
                </a:ext>
              </a:extLst>
            </p:cNvPr>
            <p:cNvSpPr/>
            <p:nvPr/>
          </p:nvSpPr>
          <p:spPr bwMode="gray">
            <a:xfrm>
              <a:off x="1285836" y="2782572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 요청</a:t>
              </a:r>
            </a:p>
          </p:txBody>
        </p:sp>
        <p:sp>
          <p:nvSpPr>
            <p:cNvPr id="55" name="모서리가 둥근 직사각형 41">
              <a:extLst>
                <a:ext uri="{FF2B5EF4-FFF2-40B4-BE49-F238E27FC236}">
                  <a16:creationId xmlns:a16="http://schemas.microsoft.com/office/drawing/2014/main" id="{4F239A48-8D58-3D0F-9D57-46247E9866DF}"/>
                </a:ext>
              </a:extLst>
            </p:cNvPr>
            <p:cNvSpPr/>
            <p:nvPr/>
          </p:nvSpPr>
          <p:spPr bwMode="gray">
            <a:xfrm>
              <a:off x="1285836" y="3853716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요청</a:t>
              </a:r>
            </a:p>
          </p:txBody>
        </p:sp>
        <p:sp>
          <p:nvSpPr>
            <p:cNvPr id="56" name="모서리가 둥근 직사각형 41">
              <a:extLst>
                <a:ext uri="{FF2B5EF4-FFF2-40B4-BE49-F238E27FC236}">
                  <a16:creationId xmlns:a16="http://schemas.microsoft.com/office/drawing/2014/main" id="{5CF5E403-7ACB-40E7-C174-B888EA245581}"/>
                </a:ext>
              </a:extLst>
            </p:cNvPr>
            <p:cNvSpPr/>
            <p:nvPr/>
          </p:nvSpPr>
          <p:spPr bwMode="gray">
            <a:xfrm>
              <a:off x="1285836" y="4939377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 요청</a:t>
              </a:r>
            </a:p>
          </p:txBody>
        </p: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9BBA86AD-F947-2EFC-3A9C-05D048EBB2D3}"/>
                </a:ext>
              </a:extLst>
            </p:cNvPr>
            <p:cNvCxnSpPr>
              <a:cxnSpLocks/>
              <a:stCxn id="54" idx="3"/>
              <a:endCxn id="56" idx="3"/>
            </p:cNvCxnSpPr>
            <p:nvPr/>
          </p:nvCxnSpPr>
          <p:spPr>
            <a:xfrm>
              <a:off x="2622116" y="3013883"/>
              <a:ext cx="12700" cy="215680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6375B0DF-FDC4-8EB5-6C67-BE6EA7F7BBC3}"/>
                </a:ext>
              </a:extLst>
            </p:cNvPr>
            <p:cNvCxnSpPr>
              <a:cxnSpLocks/>
              <a:stCxn id="55" idx="3"/>
              <a:endCxn id="34" idx="1"/>
            </p:cNvCxnSpPr>
            <p:nvPr/>
          </p:nvCxnSpPr>
          <p:spPr>
            <a:xfrm flipV="1">
              <a:off x="2622116" y="2991381"/>
              <a:ext cx="1285033" cy="10936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4847A4-5FA5-7A16-827E-0D6EB9529C29}"/>
                </a:ext>
              </a:extLst>
            </p:cNvPr>
            <p:cNvSpPr txBox="1"/>
            <p:nvPr/>
          </p:nvSpPr>
          <p:spPr>
            <a:xfrm>
              <a:off x="8604205" y="2827445"/>
              <a:ext cx="2524302" cy="101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정회원 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신규셋업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이메일 발송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→</a:t>
              </a:r>
              <a:r>
                <a:rPr lang="ko-KR" altLang="en-US" sz="1050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공인인증서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모서리가 둥근 직사각형 48">
              <a:extLst>
                <a:ext uri="{FF2B5EF4-FFF2-40B4-BE49-F238E27FC236}">
                  <a16:creationId xmlns:a16="http://schemas.microsoft.com/office/drawing/2014/main" id="{7CD8FBF4-F0E0-90B3-88C4-B056FA495C0D}"/>
                </a:ext>
              </a:extLst>
            </p:cNvPr>
            <p:cNvSpPr/>
            <p:nvPr/>
          </p:nvSpPr>
          <p:spPr bwMode="gray">
            <a:xfrm>
              <a:off x="7912628" y="4468720"/>
              <a:ext cx="1414885" cy="4626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예외사유 선택</a:t>
              </a:r>
            </a:p>
          </p:txBody>
        </p: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F3724266-FBF8-BA21-3261-6B90931DDD3E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7810668" y="4325711"/>
              <a:ext cx="809402" cy="14300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6FB934-5FB2-9854-8121-3F044D58E254}"/>
                </a:ext>
              </a:extLst>
            </p:cNvPr>
            <p:cNvSpPr txBox="1"/>
            <p:nvPr/>
          </p:nvSpPr>
          <p:spPr>
            <a:xfrm>
              <a:off x="8168787" y="3867047"/>
              <a:ext cx="1465050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점수 미달</a:t>
              </a:r>
              <a:endParaRPr lang="en-US" altLang="ko-KR" sz="10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C31429-C709-5B0A-41F1-8D338ADD9EDD}"/>
                </a:ext>
              </a:extLst>
            </p:cNvPr>
            <p:cNvSpPr txBox="1"/>
            <p:nvPr/>
          </p:nvSpPr>
          <p:spPr>
            <a:xfrm>
              <a:off x="8676919" y="5070147"/>
              <a:ext cx="1913836" cy="68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고객지정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, Maker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직거래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Sole vendor,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협력사 추천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9AEB527-0DA9-F66E-36D2-FBBF7B4462C3}"/>
                </a:ext>
              </a:extLst>
            </p:cNvPr>
            <p:cNvCxnSpPr>
              <a:cxnSpLocks/>
              <a:stCxn id="60" idx="2"/>
              <a:endCxn id="42" idx="3"/>
            </p:cNvCxnSpPr>
            <p:nvPr/>
          </p:nvCxnSpPr>
          <p:spPr>
            <a:xfrm rot="5400000">
              <a:off x="8084869" y="4657142"/>
              <a:ext cx="261002" cy="809402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3B279B-CD2B-4E0A-A61C-E789DC9422A7}"/>
              </a:ext>
            </a:extLst>
          </p:cNvPr>
          <p:cNvSpPr/>
          <p:nvPr/>
        </p:nvSpPr>
        <p:spPr>
          <a:xfrm>
            <a:off x="7069334" y="3393197"/>
            <a:ext cx="3110979" cy="47168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A522D3C-4463-4DFA-BB11-48569E119CA3}"/>
              </a:ext>
            </a:extLst>
          </p:cNvPr>
          <p:cNvSpPr/>
          <p:nvPr/>
        </p:nvSpPr>
        <p:spPr>
          <a:xfrm>
            <a:off x="972909" y="5766666"/>
            <a:ext cx="2106829" cy="1030911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실태 평가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0BA15F-A66F-48CD-9645-BBB3D928827A}"/>
              </a:ext>
            </a:extLst>
          </p:cNvPr>
          <p:cNvSpPr txBox="1"/>
          <p:nvPr/>
        </p:nvSpPr>
        <p:spPr>
          <a:xfrm>
            <a:off x="3563542" y="5797303"/>
            <a:ext cx="932261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유형 별 실태평가 항목에 따라 협력사 평가를 실시 </a:t>
            </a:r>
            <a:b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→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Maker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의 경우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70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총판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대리점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일반유통의 경우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60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점 기준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증빙 수취 불가 등으로 확인이 불가한 항목은 최저점 처리</a:t>
            </a:r>
          </a:p>
        </p:txBody>
      </p:sp>
    </p:spTree>
    <p:extLst>
      <p:ext uri="{BB962C8B-B14F-4D97-AF65-F5344CB8AC3E}">
        <p14:creationId xmlns:p14="http://schemas.microsoft.com/office/powerpoint/2010/main" val="55689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A67B8A3D-2D97-25A5-E6B0-D75971E2FEB9}"/>
              </a:ext>
            </a:extLst>
          </p:cNvPr>
          <p:cNvGraphicFramePr>
            <a:graphicFrameLocks noGrp="1"/>
          </p:cNvGraphicFramePr>
          <p:nvPr/>
        </p:nvGraphicFramePr>
        <p:xfrm>
          <a:off x="1756659" y="1849676"/>
          <a:ext cx="9926456" cy="3664734"/>
        </p:xfrm>
        <a:graphic>
          <a:graphicData uri="http://schemas.openxmlformats.org/drawingml/2006/table">
            <a:tbl>
              <a:tblPr/>
              <a:tblGrid>
                <a:gridCol w="248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363016652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등록요청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사업관리팀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1" i="0" u="sng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5AA33310-5DF5-48DA-8ACF-ADA2A38D6F88}"/>
              </a:ext>
            </a:extLst>
          </p:cNvPr>
          <p:cNvGrpSpPr/>
          <p:nvPr/>
        </p:nvGrpSpPr>
        <p:grpSpPr>
          <a:xfrm>
            <a:off x="2257600" y="2476364"/>
            <a:ext cx="9528649" cy="2948647"/>
            <a:chOff x="1285836" y="2760070"/>
            <a:chExt cx="9842671" cy="4673942"/>
          </a:xfrm>
        </p:grpSpPr>
        <p:sp>
          <p:nvSpPr>
            <p:cNvPr id="34" name="모서리가 둥근 직사각형 41">
              <a:extLst>
                <a:ext uri="{FF2B5EF4-FFF2-40B4-BE49-F238E27FC236}">
                  <a16:creationId xmlns:a16="http://schemas.microsoft.com/office/drawing/2014/main" id="{0573C428-B332-8617-F6EC-63765148261E}"/>
                </a:ext>
              </a:extLst>
            </p:cNvPr>
            <p:cNvSpPr/>
            <p:nvPr/>
          </p:nvSpPr>
          <p:spPr bwMode="gray">
            <a:xfrm>
              <a:off x="3907149" y="2760070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회원가입</a:t>
              </a:r>
            </a:p>
          </p:txBody>
        </p:sp>
        <p:sp>
          <p:nvSpPr>
            <p:cNvPr id="35" name="모서리가 둥근 직사각형 42">
              <a:extLst>
                <a:ext uri="{FF2B5EF4-FFF2-40B4-BE49-F238E27FC236}">
                  <a16:creationId xmlns:a16="http://schemas.microsoft.com/office/drawing/2014/main" id="{5C90BE0B-1FD8-F82D-F8E3-C583EA26857A}"/>
                </a:ext>
              </a:extLst>
            </p:cNvPr>
            <p:cNvSpPr/>
            <p:nvPr/>
          </p:nvSpPr>
          <p:spPr bwMode="gray">
            <a:xfrm>
              <a:off x="6395783" y="2768057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잠재 협력사 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관리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D9A538FB-00E0-E612-713F-6F5B0FD099AE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 bwMode="auto">
            <a:xfrm>
              <a:off x="5243429" y="2991381"/>
              <a:ext cx="1152355" cy="7987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9E94E9A-0625-CA82-9491-C85D656BA2CD}"/>
                </a:ext>
              </a:extLst>
            </p:cNvPr>
            <p:cNvCxnSpPr>
              <a:stCxn id="35" idx="2"/>
              <a:endCxn id="38" idx="0"/>
            </p:cNvCxnSpPr>
            <p:nvPr/>
          </p:nvCxnSpPr>
          <p:spPr bwMode="auto">
            <a:xfrm>
              <a:off x="7103226" y="3230679"/>
              <a:ext cx="0" cy="145331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모서리가 둥근 직사각형 45">
              <a:extLst>
                <a:ext uri="{FF2B5EF4-FFF2-40B4-BE49-F238E27FC236}">
                  <a16:creationId xmlns:a16="http://schemas.microsoft.com/office/drawing/2014/main" id="{66D09388-6ABB-C18E-95BA-7E47A643D138}"/>
                </a:ext>
              </a:extLst>
            </p:cNvPr>
            <p:cNvSpPr/>
            <p:nvPr/>
          </p:nvSpPr>
          <p:spPr bwMode="gray">
            <a:xfrm>
              <a:off x="6395783" y="3376010"/>
              <a:ext cx="1414885" cy="818864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 검토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기입정보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증빙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cxnSp>
          <p:nvCxnSpPr>
            <p:cNvPr id="39" name="꺾인 연결선 46">
              <a:extLst>
                <a:ext uri="{FF2B5EF4-FFF2-40B4-BE49-F238E27FC236}">
                  <a16:creationId xmlns:a16="http://schemas.microsoft.com/office/drawing/2014/main" id="{03219364-A80F-7ECC-7154-7E2366B7C498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5481431" y="3288539"/>
              <a:ext cx="914353" cy="496903"/>
            </a:xfrm>
            <a:prstGeom prst="bentConnector3">
              <a:avLst>
                <a:gd name="adj1" fmla="val 50000"/>
              </a:avLst>
            </a:prstGeom>
            <a:solidFill>
              <a:srgbClr val="FFFF99"/>
            </a:solidFill>
            <a:ln w="63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372E363D-18A1-FE9C-4208-AEADFA0A01D0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 bwMode="auto">
            <a:xfrm>
              <a:off x="7103226" y="4194874"/>
              <a:ext cx="0" cy="104862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모서리가 둥근 직사각형 48">
              <a:extLst>
                <a:ext uri="{FF2B5EF4-FFF2-40B4-BE49-F238E27FC236}">
                  <a16:creationId xmlns:a16="http://schemas.microsoft.com/office/drawing/2014/main" id="{F9F2F918-15A4-7424-62D5-49AA0BF6A490}"/>
                </a:ext>
              </a:extLst>
            </p:cNvPr>
            <p:cNvSpPr/>
            <p:nvPr/>
          </p:nvSpPr>
          <p:spPr bwMode="gray">
            <a:xfrm>
              <a:off x="6395783" y="4299736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</a:t>
              </a:r>
            </a:p>
          </p:txBody>
        </p:sp>
        <p:sp>
          <p:nvSpPr>
            <p:cNvPr id="42" name="모서리가 둥근 직사각형 49">
              <a:extLst>
                <a:ext uri="{FF2B5EF4-FFF2-40B4-BE49-F238E27FC236}">
                  <a16:creationId xmlns:a16="http://schemas.microsoft.com/office/drawing/2014/main" id="{D861BEAB-FE30-4CD0-41B3-390541229CD8}"/>
                </a:ext>
              </a:extLst>
            </p:cNvPr>
            <p:cNvSpPr/>
            <p:nvPr/>
          </p:nvSpPr>
          <p:spPr bwMode="gray">
            <a:xfrm>
              <a:off x="6395783" y="496103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등록품의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모서리가 둥근 직사각형 50">
              <a:extLst>
                <a:ext uri="{FF2B5EF4-FFF2-40B4-BE49-F238E27FC236}">
                  <a16:creationId xmlns:a16="http://schemas.microsoft.com/office/drawing/2014/main" id="{DF45243D-FF24-BD73-D82B-F42B92E84F89}"/>
                </a:ext>
              </a:extLst>
            </p:cNvPr>
            <p:cNvSpPr/>
            <p:nvPr/>
          </p:nvSpPr>
          <p:spPr bwMode="gray">
            <a:xfrm>
              <a:off x="3799260" y="5224350"/>
              <a:ext cx="1552058" cy="818864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</a:p>
          </p:txBody>
        </p:sp>
        <p:sp>
          <p:nvSpPr>
            <p:cNvPr id="45" name="모서리가 둥근 직사각형 52">
              <a:extLst>
                <a:ext uri="{FF2B5EF4-FFF2-40B4-BE49-F238E27FC236}">
                  <a16:creationId xmlns:a16="http://schemas.microsoft.com/office/drawing/2014/main" id="{F7E25D8F-C9BE-B223-046B-817377EBF8D9}"/>
                </a:ext>
              </a:extLst>
            </p:cNvPr>
            <p:cNvSpPr/>
            <p:nvPr/>
          </p:nvSpPr>
          <p:spPr bwMode="gray">
            <a:xfrm>
              <a:off x="6395783" y="571384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활성품의</a:t>
              </a:r>
            </a:p>
          </p:txBody>
        </p:sp>
        <p:sp>
          <p:nvSpPr>
            <p:cNvPr id="46" name="모서리가 둥근 직사각형 53">
              <a:extLst>
                <a:ext uri="{FF2B5EF4-FFF2-40B4-BE49-F238E27FC236}">
                  <a16:creationId xmlns:a16="http://schemas.microsoft.com/office/drawing/2014/main" id="{E2339C95-FD1A-CBD8-B3B6-A9D9FB2AB275}"/>
                </a:ext>
              </a:extLst>
            </p:cNvPr>
            <p:cNvSpPr/>
            <p:nvPr/>
          </p:nvSpPr>
          <p:spPr bwMode="gray">
            <a:xfrm>
              <a:off x="9006373" y="5714128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008C3-92CE-EB52-9728-62B90A60818B}"/>
                </a:ext>
              </a:extLst>
            </p:cNvPr>
            <p:cNvSpPr txBox="1"/>
            <p:nvPr/>
          </p:nvSpPr>
          <p:spPr>
            <a:xfrm>
              <a:off x="6437733" y="6109470"/>
              <a:ext cx="1605188" cy="132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검토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통합결재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86EF4F6F-C9E0-2F7F-B8C6-88901698F9DB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 bwMode="auto">
            <a:xfrm>
              <a:off x="7810668" y="5945154"/>
              <a:ext cx="1195705" cy="28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6F3E91-1E77-1883-3FD3-08DAAE212273}"/>
                </a:ext>
              </a:extLst>
            </p:cNvPr>
            <p:cNvSpPr txBox="1"/>
            <p:nvPr/>
          </p:nvSpPr>
          <p:spPr>
            <a:xfrm>
              <a:off x="9006373" y="6116619"/>
              <a:ext cx="1304299" cy="73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가능한 상태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0" name="꺾인 연결선 57">
              <a:extLst>
                <a:ext uri="{FF2B5EF4-FFF2-40B4-BE49-F238E27FC236}">
                  <a16:creationId xmlns:a16="http://schemas.microsoft.com/office/drawing/2014/main" id="{FBD0EEF8-A2C0-641F-B27D-B95628859FFD}"/>
                </a:ext>
              </a:extLst>
            </p:cNvPr>
            <p:cNvCxnSpPr>
              <a:stCxn id="43" idx="2"/>
              <a:endCxn id="45" idx="1"/>
            </p:cNvCxnSpPr>
            <p:nvPr/>
          </p:nvCxnSpPr>
          <p:spPr bwMode="auto">
            <a:xfrm rot="5400000" flipH="1" flipV="1">
              <a:off x="5436505" y="5083937"/>
              <a:ext cx="98060" cy="1820494"/>
            </a:xfrm>
            <a:prstGeom prst="bentConnector4">
              <a:avLst>
                <a:gd name="adj1" fmla="val -369526"/>
                <a:gd name="adj2" fmla="val 71314"/>
              </a:avLst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꺾인 연결선 58">
              <a:extLst>
                <a:ext uri="{FF2B5EF4-FFF2-40B4-BE49-F238E27FC236}">
                  <a16:creationId xmlns:a16="http://schemas.microsoft.com/office/drawing/2014/main" id="{8BC0FA9A-04D4-36EF-D77C-ACA87A6322FD}"/>
                </a:ext>
              </a:extLst>
            </p:cNvPr>
            <p:cNvCxnSpPr>
              <a:stCxn id="42" idx="2"/>
              <a:endCxn id="43" idx="3"/>
            </p:cNvCxnSpPr>
            <p:nvPr/>
          </p:nvCxnSpPr>
          <p:spPr bwMode="auto">
            <a:xfrm rot="5400000">
              <a:off x="6122209" y="4652764"/>
              <a:ext cx="210127" cy="1751908"/>
            </a:xfrm>
            <a:prstGeom prst="bentConnector2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5C73738-DB9A-D405-DFA1-0A7517D98F9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 bwMode="auto">
            <a:xfrm>
              <a:off x="7103226" y="4762358"/>
              <a:ext cx="0" cy="19867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모서리가 둥근 직사각형 41">
              <a:extLst>
                <a:ext uri="{FF2B5EF4-FFF2-40B4-BE49-F238E27FC236}">
                  <a16:creationId xmlns:a16="http://schemas.microsoft.com/office/drawing/2014/main" id="{27C4623C-42F6-C97D-B13B-0108DFA4E5B6}"/>
                </a:ext>
              </a:extLst>
            </p:cNvPr>
            <p:cNvSpPr/>
            <p:nvPr/>
          </p:nvSpPr>
          <p:spPr bwMode="gray">
            <a:xfrm>
              <a:off x="1285836" y="2782572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 요청</a:t>
              </a:r>
            </a:p>
          </p:txBody>
        </p:sp>
        <p:sp>
          <p:nvSpPr>
            <p:cNvPr id="55" name="모서리가 둥근 직사각형 41">
              <a:extLst>
                <a:ext uri="{FF2B5EF4-FFF2-40B4-BE49-F238E27FC236}">
                  <a16:creationId xmlns:a16="http://schemas.microsoft.com/office/drawing/2014/main" id="{4F239A48-8D58-3D0F-9D57-46247E9866DF}"/>
                </a:ext>
              </a:extLst>
            </p:cNvPr>
            <p:cNvSpPr/>
            <p:nvPr/>
          </p:nvSpPr>
          <p:spPr bwMode="gray">
            <a:xfrm>
              <a:off x="1285836" y="3853716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요청</a:t>
              </a:r>
            </a:p>
          </p:txBody>
        </p:sp>
        <p:sp>
          <p:nvSpPr>
            <p:cNvPr id="56" name="모서리가 둥근 직사각형 41">
              <a:extLst>
                <a:ext uri="{FF2B5EF4-FFF2-40B4-BE49-F238E27FC236}">
                  <a16:creationId xmlns:a16="http://schemas.microsoft.com/office/drawing/2014/main" id="{5CF5E403-7ACB-40E7-C174-B888EA245581}"/>
                </a:ext>
              </a:extLst>
            </p:cNvPr>
            <p:cNvSpPr/>
            <p:nvPr/>
          </p:nvSpPr>
          <p:spPr bwMode="gray">
            <a:xfrm>
              <a:off x="1285836" y="4939377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 요청</a:t>
              </a:r>
            </a:p>
          </p:txBody>
        </p: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9BBA86AD-F947-2EFC-3A9C-05D048EBB2D3}"/>
                </a:ext>
              </a:extLst>
            </p:cNvPr>
            <p:cNvCxnSpPr>
              <a:cxnSpLocks/>
              <a:stCxn id="54" idx="3"/>
              <a:endCxn id="56" idx="3"/>
            </p:cNvCxnSpPr>
            <p:nvPr/>
          </p:nvCxnSpPr>
          <p:spPr>
            <a:xfrm>
              <a:off x="2622116" y="3013883"/>
              <a:ext cx="12700" cy="215680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6375B0DF-FDC4-8EB5-6C67-BE6EA7F7BBC3}"/>
                </a:ext>
              </a:extLst>
            </p:cNvPr>
            <p:cNvCxnSpPr>
              <a:cxnSpLocks/>
              <a:stCxn id="55" idx="3"/>
              <a:endCxn id="34" idx="1"/>
            </p:cNvCxnSpPr>
            <p:nvPr/>
          </p:nvCxnSpPr>
          <p:spPr>
            <a:xfrm flipV="1">
              <a:off x="2622116" y="2991381"/>
              <a:ext cx="1285033" cy="10936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4847A4-5FA5-7A16-827E-0D6EB9529C29}"/>
                </a:ext>
              </a:extLst>
            </p:cNvPr>
            <p:cNvSpPr txBox="1"/>
            <p:nvPr/>
          </p:nvSpPr>
          <p:spPr>
            <a:xfrm>
              <a:off x="8604205" y="2827445"/>
              <a:ext cx="2524302" cy="101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정회원 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신규셋업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이메일 발송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→</a:t>
              </a:r>
              <a:r>
                <a:rPr lang="ko-KR" altLang="en-US" sz="1050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공인인증서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모서리가 둥근 직사각형 48">
              <a:extLst>
                <a:ext uri="{FF2B5EF4-FFF2-40B4-BE49-F238E27FC236}">
                  <a16:creationId xmlns:a16="http://schemas.microsoft.com/office/drawing/2014/main" id="{7CD8FBF4-F0E0-90B3-88C4-B056FA495C0D}"/>
                </a:ext>
              </a:extLst>
            </p:cNvPr>
            <p:cNvSpPr/>
            <p:nvPr/>
          </p:nvSpPr>
          <p:spPr bwMode="gray">
            <a:xfrm>
              <a:off x="7912628" y="4468720"/>
              <a:ext cx="1414885" cy="4626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예외사유 선택</a:t>
              </a:r>
            </a:p>
          </p:txBody>
        </p: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F3724266-FBF8-BA21-3261-6B90931DDD3E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7810668" y="4325711"/>
              <a:ext cx="809402" cy="14300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6FB934-5FB2-9854-8121-3F044D58E254}"/>
                </a:ext>
              </a:extLst>
            </p:cNvPr>
            <p:cNvSpPr txBox="1"/>
            <p:nvPr/>
          </p:nvSpPr>
          <p:spPr>
            <a:xfrm>
              <a:off x="8168787" y="3867047"/>
              <a:ext cx="1465050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점수 미달</a:t>
              </a:r>
              <a:endParaRPr lang="en-US" altLang="ko-KR" sz="10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C31429-C709-5B0A-41F1-8D338ADD9EDD}"/>
                </a:ext>
              </a:extLst>
            </p:cNvPr>
            <p:cNvSpPr txBox="1"/>
            <p:nvPr/>
          </p:nvSpPr>
          <p:spPr>
            <a:xfrm>
              <a:off x="8676919" y="5070147"/>
              <a:ext cx="1913836" cy="68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고객지정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, Maker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직거래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Sole vendor,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협력사 추천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9AEB527-0DA9-F66E-36D2-FBBF7B4462C3}"/>
                </a:ext>
              </a:extLst>
            </p:cNvPr>
            <p:cNvCxnSpPr>
              <a:cxnSpLocks/>
              <a:stCxn id="60" idx="2"/>
              <a:endCxn id="42" idx="3"/>
            </p:cNvCxnSpPr>
            <p:nvPr/>
          </p:nvCxnSpPr>
          <p:spPr>
            <a:xfrm rot="5400000">
              <a:off x="8084869" y="4657142"/>
              <a:ext cx="261002" cy="809402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3B279B-CD2B-4E0A-A61C-E789DC9422A7}"/>
              </a:ext>
            </a:extLst>
          </p:cNvPr>
          <p:cNvSpPr/>
          <p:nvPr/>
        </p:nvSpPr>
        <p:spPr>
          <a:xfrm>
            <a:off x="7041384" y="3793644"/>
            <a:ext cx="1683722" cy="163136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14D5F0-4150-4DEC-BD01-8E294E3F6D99}"/>
              </a:ext>
            </a:extLst>
          </p:cNvPr>
          <p:cNvSpPr txBox="1"/>
          <p:nvPr/>
        </p:nvSpPr>
        <p:spPr>
          <a:xfrm>
            <a:off x="3551247" y="5779461"/>
            <a:ext cx="93226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실태평가 후 등록 품의 결재 완료 시 “활성대기” 상태로 변경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Front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에서 협력사가 직접 하도급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비하도급 분류를 진행 후 대금지급조건을 선택함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거래기본계약서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대금지급 약정서를 체결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서브원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약정 체결된 은행을 통하여 구매카드 생성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상기 진행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완료시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익일 자동 활성 품의 상신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4E38A3E-5E45-4D70-ABAE-FBEB1A037423}"/>
              </a:ext>
            </a:extLst>
          </p:cNvPr>
          <p:cNvSpPr/>
          <p:nvPr/>
        </p:nvSpPr>
        <p:spPr>
          <a:xfrm>
            <a:off x="971443" y="5819475"/>
            <a:ext cx="2106829" cy="683261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등록품의 및 활성품의 </a:t>
            </a:r>
          </a:p>
        </p:txBody>
      </p:sp>
    </p:spTree>
    <p:extLst>
      <p:ext uri="{BB962C8B-B14F-4D97-AF65-F5344CB8AC3E}">
        <p14:creationId xmlns:p14="http://schemas.microsoft.com/office/powerpoint/2010/main" val="28611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15B9-A1BA-6EEF-3550-33F210B1B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D1A58FE-F264-F79A-429A-0BB321093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7F2CFE89-3ECF-44EE-E102-F04B5B69BF58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859031F-511F-76B2-2CFE-D052465146C1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A88CC231-E02C-3D79-6A6C-C31D0CE20473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031AE2-1C88-E1B8-87C8-D101D73B9DE0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831F47-E672-3A1A-A199-DFB663A049D0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협력사 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CCA36398-D05A-F17E-28BA-7E8659406200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F9BDF483-824D-4400-4D93-AF87B8ED275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B4568CF-453C-73D5-D1E7-1039C0AEFA9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DD0AB23-5133-9ECD-C2A7-8EC7EBE1A95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3F58C57-1EFE-25E5-3CD2-9194822BAD5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1EC467C-E45D-CD41-05EF-929CC51EDA22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189EBD4-1C69-1BEA-8D2B-AC1272E3B69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7B0F6FE-9475-42DE-8813-CFB4E335499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F734015-3CFE-982D-8CB5-B716E1C0781F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BFD5-EE1A-ACD1-9C2F-5FF6B2E69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3706FA04-83FA-908F-BA3E-3C64C4EDF5E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6F3BDB5-23E3-C9C8-366D-3444E9C9083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1.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등급제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BCDE36AC-0F89-7513-32E3-5F2A59891B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6A1F53DA-DECA-485C-32D4-2197FE03435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76CEF426-81AE-9BDB-DC10-C1D8FAF3B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48E3AD4-C751-25FF-69B9-524A32A1DA9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C070E51-7956-67EB-8F9B-11745344753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65EE589-E958-3E1F-8882-56E76DD2B05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EF577D3-978D-2CBE-D9AB-ED0919DF1F1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20C42D-D4DF-D8F8-F562-EE01FB71C62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BA78C5C-88E0-6436-0F3E-944504A0CD10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화살표: 오각형 15">
            <a:extLst>
              <a:ext uri="{FF2B5EF4-FFF2-40B4-BE49-F238E27FC236}">
                <a16:creationId xmlns:a16="http://schemas.microsoft.com/office/drawing/2014/main" id="{64B7EF57-0EE6-A9A7-AAC7-4F519CC82D94}"/>
              </a:ext>
            </a:extLst>
          </p:cNvPr>
          <p:cNvSpPr/>
          <p:nvPr/>
        </p:nvSpPr>
        <p:spPr>
          <a:xfrm>
            <a:off x="792342" y="2249505"/>
            <a:ext cx="11183757" cy="377808"/>
          </a:xfrm>
          <a:prstGeom prst="homePlate">
            <a:avLst>
              <a:gd name="adj" fmla="val 33717"/>
            </a:avLst>
          </a:prstGeom>
          <a:solidFill>
            <a:srgbClr val="A5003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355600" algn="ctr" latinLnBrk="0"/>
            <a:r>
              <a:rPr lang="ko-KR" altLang="en-US" sz="2000" dirty="0">
                <a:solidFill>
                  <a:prstClr val="white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등급제 운영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79985-9D78-7CAA-1150-ED1CF8378903}"/>
              </a:ext>
            </a:extLst>
          </p:cNvPr>
          <p:cNvSpPr txBox="1"/>
          <p:nvPr/>
        </p:nvSpPr>
        <p:spPr>
          <a:xfrm>
            <a:off x="752475" y="1910951"/>
            <a:ext cx="1158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ts val="600"/>
              </a:spcBef>
            </a:pPr>
            <a:r>
              <a:rPr lang="ko-KR" altLang="en-US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▼ ’</a:t>
            </a:r>
            <a:r>
              <a:rPr lang="en-US" altLang="ko-KR" sz="16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25.01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CC8EF5-7B18-3CAA-29B5-D27A35F27D3D}"/>
              </a:ext>
            </a:extLst>
          </p:cNvPr>
          <p:cNvSpPr/>
          <p:nvPr/>
        </p:nvSpPr>
        <p:spPr>
          <a:xfrm>
            <a:off x="793439" y="2675695"/>
            <a:ext cx="4972361" cy="267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의의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제한적이었던 기존 협력사 성과평가 기준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활용 범위 보완</a:t>
            </a:r>
            <a:b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종합평가 운영을 통한 일원화된 협력사 운영</a:t>
            </a:r>
            <a:b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I/P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운영을 통한 구매주도권 확보</a:t>
            </a:r>
            <a:endParaRPr lang="en-US" altLang="ko-KR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미흡 협력사 대상 서비스지표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(VOC/</a:t>
            </a:r>
            <a:r>
              <a:rPr lang="ko-KR" altLang="en-US" sz="16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납기준수율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6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거부율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Tracking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中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967FB5D-79F8-F275-A644-1439402710D5}"/>
              </a:ext>
            </a:extLst>
          </p:cNvPr>
          <p:cNvSpPr/>
          <p:nvPr/>
        </p:nvSpPr>
        <p:spPr>
          <a:xfrm>
            <a:off x="6837120" y="2675695"/>
            <a:ext cx="4972361" cy="83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평가기준</a:t>
            </a:r>
            <a:br>
              <a:rPr lang="en-US" altLang="ko-KR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endParaRPr lang="en-US" altLang="ko-KR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3E8BA5CF-4DEF-7B0D-8E92-1EE5A3331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34959"/>
              </p:ext>
            </p:extLst>
          </p:nvPr>
        </p:nvGraphicFramePr>
        <p:xfrm>
          <a:off x="7175682" y="3236147"/>
          <a:ext cx="4508319" cy="2354990"/>
        </p:xfrm>
        <a:graphic>
          <a:graphicData uri="http://schemas.openxmlformats.org/drawingml/2006/table">
            <a:tbl>
              <a:tblPr/>
              <a:tblGrid>
                <a:gridCol w="662435">
                  <a:extLst>
                    <a:ext uri="{9D8B030D-6E8A-4147-A177-3AD203B41FA5}">
                      <a16:colId xmlns:a16="http://schemas.microsoft.com/office/drawing/2014/main" val="1208469792"/>
                    </a:ext>
                  </a:extLst>
                </a:gridCol>
                <a:gridCol w="2334583">
                  <a:extLst>
                    <a:ext uri="{9D8B030D-6E8A-4147-A177-3AD203B41FA5}">
                      <a16:colId xmlns:a16="http://schemas.microsoft.com/office/drawing/2014/main" val="3209355081"/>
                    </a:ext>
                  </a:extLst>
                </a:gridCol>
                <a:gridCol w="601550">
                  <a:extLst>
                    <a:ext uri="{9D8B030D-6E8A-4147-A177-3AD203B41FA5}">
                      <a16:colId xmlns:a16="http://schemas.microsoft.com/office/drawing/2014/main" val="4133109978"/>
                    </a:ext>
                  </a:extLst>
                </a:gridCol>
                <a:gridCol w="909751">
                  <a:extLst>
                    <a:ext uri="{9D8B030D-6E8A-4147-A177-3AD203B41FA5}">
                      <a16:colId xmlns:a16="http://schemas.microsoft.com/office/drawing/2014/main" val="4250130029"/>
                    </a:ext>
                  </a:extLst>
                </a:gridCol>
              </a:tblGrid>
              <a:tr h="3208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선정항목</a:t>
                      </a:r>
                      <a:endParaRPr lang="ko-KR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일반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부자재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88563"/>
                  </a:ext>
                </a:extLst>
              </a:tr>
              <a:tr h="320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품질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품질종합평가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(audit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결과 外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54536"/>
                  </a:ext>
                </a:extLst>
              </a:tr>
              <a:tr h="320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VOC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율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상품품질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오배송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↓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83582"/>
                  </a:ext>
                </a:extLst>
              </a:tr>
              <a:tr h="320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대응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납기준수율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표준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LT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준수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836935"/>
                  </a:ext>
                </a:extLst>
              </a:tr>
              <a:tr h="320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주문거부율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공급조건사전관리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93754"/>
                  </a:ext>
                </a:extLst>
              </a:tr>
              <a:tr h="320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수익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매입가격절감율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7852"/>
                  </a:ext>
                </a:extLst>
              </a:tr>
              <a:tr h="2404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매익률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23316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BE86D4BA-5DE5-62AA-F473-D588356163F5}"/>
              </a:ext>
            </a:extLst>
          </p:cNvPr>
          <p:cNvSpPr/>
          <p:nvPr/>
        </p:nvSpPr>
        <p:spPr>
          <a:xfrm>
            <a:off x="7175682" y="5664524"/>
            <a:ext cx="52918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ko-KR" altLang="en-US" sz="1400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기여도 반영을 위한 가</a:t>
            </a:r>
            <a:r>
              <a:rPr lang="en-US" altLang="ko-KR" sz="1400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400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감점 항목 적용</a:t>
            </a:r>
            <a:endParaRPr lang="en-US" altLang="ko-KR" sz="1400" dirty="0">
              <a:solidFill>
                <a:srgbClr val="00000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fontAlgn="ctr"/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▶ 가점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</a:t>
            </a:r>
            <a:r>
              <a:rPr lang="ko-KR" altLang="en-US" sz="1400" dirty="0" err="1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매출총이익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거래금액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공급상품수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SLA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준수 상위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b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   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신용등급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우수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</a:p>
          <a:p>
            <a:pPr fontAlgn="ctr"/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▶ 감점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(SLA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준수 하위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월별평가미흡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신용등급 위험</a:t>
            </a:r>
            <a:r>
              <a:rPr lang="en-US" altLang="ko-KR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 </a:t>
            </a:r>
            <a:r>
              <a:rPr lang="ko-KR" altLang="en-US" sz="1400" dirty="0">
                <a:solidFill>
                  <a:srgbClr val="0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고려 최종 등급 산출</a:t>
            </a:r>
          </a:p>
        </p:txBody>
      </p:sp>
    </p:spTree>
    <p:extLst>
      <p:ext uri="{BB962C8B-B14F-4D97-AF65-F5344CB8AC3E}">
        <p14:creationId xmlns:p14="http://schemas.microsoft.com/office/powerpoint/2010/main" val="415881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27F5B-FBE5-1BC4-4E90-2A5E1C74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794C7DF-96BF-C9AF-2B78-55F2FB6F356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CD15646-635A-CC24-3218-97A45D2B9DD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2.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신용평가 시행안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0CC29A97-9F14-EEBC-C6AA-1B3B1560C35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B3DF6938-14C9-D69E-B281-8A5FD0EA257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1246FD7D-BA98-AE97-1698-11D360669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44D720A-ADC5-8F09-5CC2-97F4D601969B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B01676-70F8-5FFB-D0BA-8C8557A4D31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524F4F4-068E-2CAA-86C6-2E61A4DB881C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7659F4E-B11B-8E06-2ECB-709C0FC34F0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DFF08EB-AECF-F98E-462D-CAC8FFE8697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1CF39F-1254-1B35-0A1D-0C5DABE7F2F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72913-9788-668E-5FC7-6CA39FFB415A}"/>
              </a:ext>
            </a:extLst>
          </p:cNvPr>
          <p:cNvSpPr txBox="1"/>
          <p:nvPr/>
        </p:nvSpPr>
        <p:spPr>
          <a:xfrm>
            <a:off x="1257406" y="2020062"/>
            <a:ext cx="125577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kumimoji="0" lang="en-US" altLang="ko-KR" sz="15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</a:t>
            </a:r>
            <a:r>
              <a:rPr lang="en-US" altLang="ko-KR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ocess </a:t>
            </a:r>
            <a:r>
              <a:rPr lang="ko-KR" altLang="en-US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구분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A3838-11A7-1A9E-E919-F84999D8DA30}"/>
              </a:ext>
            </a:extLst>
          </p:cNvPr>
          <p:cNvSpPr txBox="1"/>
          <p:nvPr/>
        </p:nvSpPr>
        <p:spPr>
          <a:xfrm>
            <a:off x="6894019" y="2065243"/>
            <a:ext cx="125577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lang="en-US" altLang="ko-KR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Process</a:t>
            </a:r>
            <a:r>
              <a:rPr lang="ko-KR" altLang="en-US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상세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6F499F0-F4EB-F84E-30F0-0F3F5818D27F}"/>
              </a:ext>
            </a:extLst>
          </p:cNvPr>
          <p:cNvGrpSpPr/>
          <p:nvPr/>
        </p:nvGrpSpPr>
        <p:grpSpPr>
          <a:xfrm>
            <a:off x="752475" y="2712924"/>
            <a:ext cx="11119781" cy="1754326"/>
            <a:chOff x="762110" y="2712924"/>
            <a:chExt cx="11119781" cy="1754326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B3F102B-28A6-781A-6F5B-74591DEE082F}"/>
                </a:ext>
              </a:extLst>
            </p:cNvPr>
            <p:cNvSpPr/>
            <p:nvPr/>
          </p:nvSpPr>
          <p:spPr>
            <a:xfrm>
              <a:off x="762110" y="2714864"/>
              <a:ext cx="1751075" cy="1653936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신용평가</a:t>
              </a:r>
            </a:p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대상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18B6C2-B250-9445-F035-C954C9D2281B}"/>
                </a:ext>
              </a:extLst>
            </p:cNvPr>
            <p:cNvSpPr txBox="1"/>
            <p:nvPr/>
          </p:nvSpPr>
          <p:spPr>
            <a:xfrm>
              <a:off x="2668115" y="2712924"/>
              <a:ext cx="9213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대상 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선정 기준 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(‘25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년 기준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: 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주요협력사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(FBN 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外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), ’24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년 전체 거래실적 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1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억 이상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하도급 대상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b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24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년 신용평가 </a:t>
              </a:r>
              <a: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C</a:t>
              </a:r>
              <a:r>
                <a:rPr lang="ko-KR" altLang="en-US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등급 이하 협력사 </a:t>
              </a:r>
              <a:br>
                <a:rPr lang="en-US" altLang="ko-KR" dirty="0">
                  <a:solidFill>
                    <a:srgbClr val="A50034"/>
                  </a:solidFill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평가 주기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1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회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반기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상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하반기 진행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외부 신용평가기관 주관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모니터링 항목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: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신용평가 결과 분석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신용등급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현금흐름등급 변화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매입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매출 분석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여신현황등급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변화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매출액 대비 여신운영 상황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차입금 여력 및 한도 </a:t>
              </a:r>
              <a:r>
                <a:rPr lang="ko-KR" altLang="en-US" dirty="0" err="1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소진율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대표자 신용불량 및 거래처 불량 등</a:t>
              </a:r>
            </a:p>
          </p:txBody>
        </p:sp>
      </p:grp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11A0046B-CA9A-8AE9-4014-BEC0CB2BD9CF}"/>
              </a:ext>
            </a:extLst>
          </p:cNvPr>
          <p:cNvCxnSpPr>
            <a:cxnSpLocks/>
          </p:cNvCxnSpPr>
          <p:nvPr/>
        </p:nvCxnSpPr>
        <p:spPr>
          <a:xfrm>
            <a:off x="762110" y="2538426"/>
            <a:ext cx="1111014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CE74CC-055A-5DB5-6A4F-D8083635D151}"/>
              </a:ext>
            </a:extLst>
          </p:cNvPr>
          <p:cNvSpPr txBox="1"/>
          <p:nvPr/>
        </p:nvSpPr>
        <p:spPr>
          <a:xfrm>
            <a:off x="4870616" y="2067550"/>
            <a:ext cx="289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상세 내용 및 </a:t>
            </a:r>
            <a:r>
              <a:rPr lang="en-US" altLang="ko-KR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920272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C1AB6-CEFD-B63E-9BC4-43016C86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EFEBC056-F711-4D9C-05FA-6400264C528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EAA1A4D-93A7-6F73-76B1-2F9F02A44C9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2.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신용평가 시행안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3CF613C7-49B6-CFFE-BD4D-0D89D04D4DB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85039B99-86F8-DC4F-8409-7BD8827BE0D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8830B382-FAA3-2982-0B7D-A3173D8F4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E13FC34-30CC-ED7B-ED64-E22F20B8F42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6CC7FB-D8F1-E5A9-8C6F-1AC1953634B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3E03FA-03A8-38D2-8328-28F2EF24FAD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9412EE9-F6CE-DCEE-C650-6A3E2BF0B23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D0E77B-9432-7EE5-CB08-BAE50B9BBDD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38D1E4F-718A-9552-AA2E-8A3CA1949282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43C1A-6DCA-6D36-8FC3-6E3413660326}"/>
              </a:ext>
            </a:extLst>
          </p:cNvPr>
          <p:cNvSpPr txBox="1"/>
          <p:nvPr/>
        </p:nvSpPr>
        <p:spPr>
          <a:xfrm>
            <a:off x="1257406" y="2020062"/>
            <a:ext cx="125577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kumimoji="0" lang="en-US" altLang="ko-KR" sz="15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</a:t>
            </a:r>
            <a:r>
              <a:rPr lang="en-US" altLang="ko-KR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ocess </a:t>
            </a:r>
            <a:r>
              <a:rPr lang="ko-KR" altLang="en-US" sz="15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구분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E67AC-92A3-90CE-0357-960F2906CBD7}"/>
              </a:ext>
            </a:extLst>
          </p:cNvPr>
          <p:cNvSpPr txBox="1"/>
          <p:nvPr/>
        </p:nvSpPr>
        <p:spPr>
          <a:xfrm>
            <a:off x="6894019" y="2065243"/>
            <a:ext cx="125577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ts val="1600"/>
              </a:lnSpc>
              <a:spcBef>
                <a:spcPts val="600"/>
              </a:spcBef>
            </a:pPr>
            <a:r>
              <a:rPr lang="en-US" altLang="ko-KR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Process</a:t>
            </a:r>
            <a:r>
              <a:rPr lang="ko-KR" altLang="en-US" sz="1500" b="1" noProof="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상세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536E0C6-D793-39E8-D994-51179388D950}"/>
              </a:ext>
            </a:extLst>
          </p:cNvPr>
          <p:cNvGrpSpPr/>
          <p:nvPr/>
        </p:nvGrpSpPr>
        <p:grpSpPr>
          <a:xfrm>
            <a:off x="752475" y="2712924"/>
            <a:ext cx="11119781" cy="3970318"/>
            <a:chOff x="762110" y="2712924"/>
            <a:chExt cx="11119781" cy="3970318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666A648-8BA5-2724-EA73-527BDD6D4108}"/>
                </a:ext>
              </a:extLst>
            </p:cNvPr>
            <p:cNvSpPr/>
            <p:nvPr/>
          </p:nvSpPr>
          <p:spPr>
            <a:xfrm>
              <a:off x="762110" y="2714863"/>
              <a:ext cx="1751075" cy="3968379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평가 등급별</a:t>
              </a:r>
            </a:p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조치 가이드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EF9638-3D2E-3835-AC64-34E4645B1F50}"/>
                </a:ext>
              </a:extLst>
            </p:cNvPr>
            <p:cNvSpPr txBox="1"/>
            <p:nvPr/>
          </p:nvSpPr>
          <p:spPr>
            <a:xfrm>
              <a:off x="2668115" y="2712924"/>
              <a:ext cx="921377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위험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재고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고객사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Liability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확인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종결불가 時 실사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Audit(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필수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및 관리방안 수립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소속담당 보고 必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고객 </a:t>
              </a:r>
              <a:r>
                <a:rPr lang="ko-KR" altLang="en-US" dirty="0" err="1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신속검수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요청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반품으로 인한 채권발생 방지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endParaRPr lang="en-US" altLang="ko-KR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경고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거래축소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대체 협력사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Sourcing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재고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고객사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Liability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확인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불가 時 실사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Audit(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선택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및 관리방안 수립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  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소속팀장 보고 必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 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endParaRPr lang="en-US" altLang="ko-KR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관찰 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-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협력사 원인 및 개선대책 확인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위험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경고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관찰 공통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</p:txBody>
        </p:sp>
      </p:grp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9513381-BB06-8ECE-AF21-035DA0A5AD5A}"/>
              </a:ext>
            </a:extLst>
          </p:cNvPr>
          <p:cNvCxnSpPr>
            <a:cxnSpLocks/>
          </p:cNvCxnSpPr>
          <p:nvPr/>
        </p:nvCxnSpPr>
        <p:spPr>
          <a:xfrm>
            <a:off x="762110" y="2538426"/>
            <a:ext cx="1111014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8534EB0-7AD9-54C0-3B17-B3BBCEEE05E6}"/>
              </a:ext>
            </a:extLst>
          </p:cNvPr>
          <p:cNvSpPr txBox="1"/>
          <p:nvPr/>
        </p:nvSpPr>
        <p:spPr>
          <a:xfrm>
            <a:off x="4870616" y="2067550"/>
            <a:ext cx="289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상세 내용 및 </a:t>
            </a:r>
            <a:r>
              <a:rPr lang="en-US" altLang="ko-KR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Process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88CFCE9-D503-5B08-B578-4566F38389A1}"/>
              </a:ext>
            </a:extLst>
          </p:cNvPr>
          <p:cNvGraphicFramePr>
            <a:graphicFrameLocks noGrp="1"/>
          </p:cNvGraphicFramePr>
          <p:nvPr/>
        </p:nvGraphicFramePr>
        <p:xfrm>
          <a:off x="7957542" y="3309573"/>
          <a:ext cx="3845462" cy="25298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2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신용등급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리스크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등급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등급 </a:t>
                      </a:r>
                      <a:b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표기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AAA~D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정상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주의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위험</a:t>
                      </a:r>
                      <a:endParaRPr lang="en-US" altLang="ko-K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(R-MIS,</a:t>
                      </a:r>
                      <a:r>
                        <a:rPr lang="en-US" altLang="ko-K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NRM, EW)</a:t>
                      </a:r>
                      <a:endParaRPr lang="en-US" altLang="ko-K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108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평가 </a:t>
                      </a:r>
                      <a:b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시점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상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하반기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필요시마다</a:t>
                      </a:r>
                      <a:endParaRPr lang="en-US" altLang="ko-K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산출가능</a:t>
                      </a:r>
                      <a:endParaRPr lang="en-US" altLang="ko-K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108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평가 </a:t>
                      </a:r>
                      <a:b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근거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재무항목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/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지표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매출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수익성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현금흐름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등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신용등급 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+ α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연체정보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소송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신용정보 등</a:t>
                      </a:r>
                      <a:r>
                        <a:rPr lang="en-US" altLang="ko-K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9525" marR="108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26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평가 </a:t>
                      </a:r>
                      <a:b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내용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경영상태 평가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부실위험 평가</a:t>
                      </a:r>
                      <a:endParaRPr lang="en-US" altLang="ko-K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9525" marR="108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F02B477-2B9F-937B-9A48-64BB95D8C7CC}"/>
              </a:ext>
            </a:extLst>
          </p:cNvPr>
          <p:cNvSpPr txBox="1"/>
          <p:nvPr/>
        </p:nvSpPr>
        <p:spPr>
          <a:xfrm>
            <a:off x="7887142" y="2781282"/>
            <a:ext cx="3915862" cy="45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※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평가결과의 구성 및 기준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09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B3A7A-5A26-4417-3FA6-62508CEFD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63B6D812-1F5B-0138-4504-293D2E86E4D5}"/>
              </a:ext>
            </a:extLst>
          </p:cNvPr>
          <p:cNvGrpSpPr/>
          <p:nvPr/>
        </p:nvGrpSpPr>
        <p:grpSpPr>
          <a:xfrm>
            <a:off x="679691" y="1993510"/>
            <a:ext cx="9721609" cy="4989902"/>
            <a:chOff x="1380929" y="4591364"/>
            <a:chExt cx="9482273" cy="3817003"/>
          </a:xfrm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B680CF00-A76A-7CCA-007A-A3EA8223DEC4}"/>
                </a:ext>
              </a:extLst>
            </p:cNvPr>
            <p:cNvSpPr/>
            <p:nvPr/>
          </p:nvSpPr>
          <p:spPr>
            <a:xfrm>
              <a:off x="1492549" y="4650783"/>
              <a:ext cx="9370653" cy="3757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20700" sx="103000" sy="103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B7EACE11-6CAD-1D3C-8E88-D3CC20784567}"/>
                </a:ext>
              </a:extLst>
            </p:cNvPr>
            <p:cNvSpPr/>
            <p:nvPr/>
          </p:nvSpPr>
          <p:spPr>
            <a:xfrm>
              <a:off x="1380929" y="4591364"/>
              <a:ext cx="223239" cy="18449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19AD4043-5BBA-C433-1BE2-CAD8AEA5DF2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9D58B52-8678-E8E1-B391-31944A9EDFD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신용평가 조회 화면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위더스풀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BAC8FCB9-0481-28E3-298E-68A4CA495FE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DC628FE9-57C4-F658-79F2-64F69B0F652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10D82A48-A111-E3E3-D2AD-A90038B34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8BA09F-6A34-4C4F-AA77-763F8C09C124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534A923-E9A8-E8C3-67E0-469AF2D4051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BAB8E2-0A8F-1726-0955-71EBDF01B7B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0BA45-8015-E3ED-1518-86454D393FF3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8A680FA-88C1-7AC0-FF32-C9314DDEBAE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86F7DE-6764-C1DF-9331-1A049DF8EB9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393AD71-BCD7-7DB9-EA90-3B455E094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43" y="2291584"/>
            <a:ext cx="9151757" cy="447143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B686F48E-0CA2-DFA0-05AF-B931E2885818}"/>
              </a:ext>
            </a:extLst>
          </p:cNvPr>
          <p:cNvSpPr/>
          <p:nvPr/>
        </p:nvSpPr>
        <p:spPr>
          <a:xfrm>
            <a:off x="10567047" y="5945000"/>
            <a:ext cx="2165684" cy="87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40404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ID: </a:t>
            </a:r>
            <a:r>
              <a:rPr lang="en-US" altLang="ko-KR" dirty="0" err="1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serveonemro</a:t>
            </a:r>
            <a:endParaRPr lang="en-US" altLang="ko-KR" dirty="0">
              <a:solidFill>
                <a:srgbClr val="404040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40404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PW: </a:t>
            </a:r>
            <a:r>
              <a:rPr lang="en-US" altLang="ko-KR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tjqmdnjs0!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EB330-A16C-2289-E626-FE62FFD5D889}"/>
              </a:ext>
            </a:extLst>
          </p:cNvPr>
          <p:cNvSpPr txBox="1"/>
          <p:nvPr/>
        </p:nvSpPr>
        <p:spPr>
          <a:xfrm>
            <a:off x="1020943" y="1835675"/>
            <a:ext cx="297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㈜서브원 </a:t>
            </a:r>
            <a:r>
              <a:rPr lang="en-US" altLang="ko-KR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(852-86-01272 / </a:t>
            </a:r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김동철 </a:t>
            </a:r>
            <a:r>
              <a:rPr lang="en-US" altLang="ko-KR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)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93C6D-74C6-3B6D-B677-A75EDC515BE6}"/>
              </a:ext>
            </a:extLst>
          </p:cNvPr>
          <p:cNvSpPr txBox="1"/>
          <p:nvPr/>
        </p:nvSpPr>
        <p:spPr>
          <a:xfrm>
            <a:off x="6475233" y="1866051"/>
            <a:ext cx="880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관심기업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E3EBA-BF1C-9087-98E4-9E12A1202775}"/>
              </a:ext>
            </a:extLst>
          </p:cNvPr>
          <p:cNvSpPr txBox="1"/>
          <p:nvPr/>
        </p:nvSpPr>
        <p:spPr>
          <a:xfrm>
            <a:off x="7356143" y="1868902"/>
            <a:ext cx="880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기업개요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81842-0778-B3BE-D380-965C2D074A6D}"/>
              </a:ext>
            </a:extLst>
          </p:cNvPr>
          <p:cNvSpPr txBox="1"/>
          <p:nvPr/>
        </p:nvSpPr>
        <p:spPr>
          <a:xfrm>
            <a:off x="8136340" y="1855516"/>
            <a:ext cx="880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등급정의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DD4BA-A40A-9F46-AE74-2EE19D84932E}"/>
              </a:ext>
            </a:extLst>
          </p:cNvPr>
          <p:cNvSpPr txBox="1"/>
          <p:nvPr/>
        </p:nvSpPr>
        <p:spPr>
          <a:xfrm>
            <a:off x="8956465" y="1835675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다운로드 및 출력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D5112-20EF-D1C9-0F11-4135D04789DF}"/>
              </a:ext>
            </a:extLst>
          </p:cNvPr>
          <p:cNvSpPr txBox="1"/>
          <p:nvPr/>
        </p:nvSpPr>
        <p:spPr>
          <a:xfrm>
            <a:off x="2434259" y="4016770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중견기업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E7024-24DC-30EA-7F13-AB340030C32F}"/>
              </a:ext>
            </a:extLst>
          </p:cNvPr>
          <p:cNvSpPr txBox="1"/>
          <p:nvPr/>
        </p:nvSpPr>
        <p:spPr>
          <a:xfrm>
            <a:off x="4383630" y="3987310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상품 종합 도매업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93B2E-6168-66FB-9DEF-A056EE0203C4}"/>
              </a:ext>
            </a:extLst>
          </p:cNvPr>
          <p:cNvSpPr txBox="1"/>
          <p:nvPr/>
        </p:nvSpPr>
        <p:spPr>
          <a:xfrm>
            <a:off x="6741861" y="3940260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860</a:t>
            </a:r>
            <a:r>
              <a:rPr lang="ko-KR" altLang="en-US" sz="1400">
                <a:solidFill>
                  <a:srgbClr val="C00000"/>
                </a:solidFill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명</a:t>
            </a:r>
            <a:endParaRPr lang="ko-KR" altLang="en-US" sz="140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A0202E-FD2B-A082-2BC1-0E6F489FF400}"/>
              </a:ext>
            </a:extLst>
          </p:cNvPr>
          <p:cNvSpPr txBox="1"/>
          <p:nvPr/>
        </p:nvSpPr>
        <p:spPr>
          <a:xfrm>
            <a:off x="2690750" y="6306964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종업원 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8B7FD2-6FC1-95A5-527F-148E23C6849B}"/>
              </a:ext>
            </a:extLst>
          </p:cNvPr>
          <p:cNvSpPr txBox="1"/>
          <p:nvPr/>
        </p:nvSpPr>
        <p:spPr>
          <a:xfrm>
            <a:off x="5278024" y="6306963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퇴사율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1C306D-0223-926A-6DF1-D904045AAF14}"/>
              </a:ext>
            </a:extLst>
          </p:cNvPr>
          <p:cNvSpPr txBox="1"/>
          <p:nvPr/>
        </p:nvSpPr>
        <p:spPr>
          <a:xfrm>
            <a:off x="7865298" y="6306963"/>
            <a:ext cx="1834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/>
              <a:t>입사율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A20462-1DAD-A53C-7233-3E1016F2164C}"/>
              </a:ext>
            </a:extLst>
          </p:cNvPr>
          <p:cNvSpPr txBox="1"/>
          <p:nvPr/>
        </p:nvSpPr>
        <p:spPr>
          <a:xfrm>
            <a:off x="274444" y="3325179"/>
            <a:ext cx="789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</a:rPr>
              <a:t>품목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201858-2A1F-9C2E-B299-F1FA01B7056F}"/>
              </a:ext>
            </a:extLst>
          </p:cNvPr>
          <p:cNvSpPr txBox="1"/>
          <p:nvPr/>
        </p:nvSpPr>
        <p:spPr>
          <a:xfrm>
            <a:off x="110244" y="3718808"/>
            <a:ext cx="1203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</a:rPr>
              <a:t>건설면허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AF7A50-83AC-F9AF-3205-A40882B615BD}"/>
              </a:ext>
            </a:extLst>
          </p:cNvPr>
          <p:cNvSpPr txBox="1"/>
          <p:nvPr/>
        </p:nvSpPr>
        <p:spPr>
          <a:xfrm>
            <a:off x="67555" y="4065424"/>
            <a:ext cx="1203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</a:rPr>
              <a:t>규제</a:t>
            </a:r>
            <a:r>
              <a:rPr lang="en-US" altLang="ko-KR" sz="1400">
                <a:solidFill>
                  <a:srgbClr val="C00000"/>
                </a:solidFill>
              </a:rPr>
              <a:t>. </a:t>
            </a:r>
            <a:r>
              <a:rPr lang="ko-KR" altLang="en-US" sz="1400">
                <a:solidFill>
                  <a:srgbClr val="C00000"/>
                </a:solidFill>
              </a:rPr>
              <a:t>지분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E27DC2-4FF8-7499-88F9-C9F331FC374C}"/>
              </a:ext>
            </a:extLst>
          </p:cNvPr>
          <p:cNvSpPr txBox="1"/>
          <p:nvPr/>
        </p:nvSpPr>
        <p:spPr>
          <a:xfrm>
            <a:off x="112843" y="4420214"/>
            <a:ext cx="1203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C00000"/>
                </a:solidFill>
              </a:rPr>
              <a:t>신용변동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BEB924-8AD5-9CDF-C0C1-36DAF49F3530}"/>
              </a:ext>
            </a:extLst>
          </p:cNvPr>
          <p:cNvSpPr txBox="1"/>
          <p:nvPr/>
        </p:nvSpPr>
        <p:spPr>
          <a:xfrm>
            <a:off x="192890" y="4822017"/>
            <a:ext cx="828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>
                <a:solidFill>
                  <a:srgbClr val="C00000"/>
                </a:solidFill>
              </a:rPr>
              <a:t>AI </a:t>
            </a:r>
            <a:r>
              <a:rPr lang="ko-KR" altLang="en-US" sz="1400">
                <a:solidFill>
                  <a:srgbClr val="C00000"/>
                </a:solidFill>
              </a:rPr>
              <a:t>추천</a:t>
            </a:r>
          </a:p>
        </p:txBody>
      </p:sp>
    </p:spTree>
    <p:extLst>
      <p:ext uri="{BB962C8B-B14F-4D97-AF65-F5344CB8AC3E}">
        <p14:creationId xmlns:p14="http://schemas.microsoft.com/office/powerpoint/2010/main" val="76192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E259882-8A12-2032-71B4-702FA91CACD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648731-5B39-9F8E-AD53-F5196A49A99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3.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거래차단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종결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55E74CB3-EB05-20E6-BDA8-27411B564A5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848F7BAB-768C-DCD7-1896-BBB91A834F4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6ECBF62E-E5E8-B564-3FA4-0B4FECF3D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AA9F4ED-3622-1588-9F8E-DE9149FE3173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5492D6-3629-2E0A-696B-BDDA7512CD6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B4365A-65F1-CEC0-20E5-0D50820776A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7393626-91C2-4CEA-97F3-856EFEF0B7B7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C0E6964-BAC3-649C-0A2E-B7CA92A0440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79B49ED-B08B-934C-972B-27F6F96F3C13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3192047-9A00-F56D-078A-106ABB24945C}"/>
              </a:ext>
            </a:extLst>
          </p:cNvPr>
          <p:cNvGrpSpPr/>
          <p:nvPr/>
        </p:nvGrpSpPr>
        <p:grpSpPr>
          <a:xfrm>
            <a:off x="752475" y="2149642"/>
            <a:ext cx="11907838" cy="4671095"/>
            <a:chOff x="752475" y="2127997"/>
            <a:chExt cx="9677658" cy="2815162"/>
          </a:xfrm>
        </p:grpSpPr>
        <p:sp>
          <p:nvSpPr>
            <p:cNvPr id="19" name="모서리가 둥근 직사각형 14">
              <a:extLst>
                <a:ext uri="{FF2B5EF4-FFF2-40B4-BE49-F238E27FC236}">
                  <a16:creationId xmlns:a16="http://schemas.microsoft.com/office/drawing/2014/main" id="{893631C4-6B4E-494D-0402-7B7F2AA1E987}"/>
                </a:ext>
              </a:extLst>
            </p:cNvPr>
            <p:cNvSpPr/>
            <p:nvPr/>
          </p:nvSpPr>
          <p:spPr>
            <a:xfrm>
              <a:off x="752475" y="2127997"/>
              <a:ext cx="9677658" cy="255823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500" b="1" i="0" u="none" strike="noStrike" kern="120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5B2CC0-C0EE-5C45-FE87-8B3D49A63C14}"/>
                </a:ext>
              </a:extLst>
            </p:cNvPr>
            <p:cNvSpPr txBox="1"/>
            <p:nvPr/>
          </p:nvSpPr>
          <p:spPr>
            <a:xfrm>
              <a:off x="2853518" y="2459982"/>
              <a:ext cx="7576614" cy="15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폐업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협력사는 자동으로 전 중분류 거래차단이 적용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폐업의 경우 당월 이전 폐업은 즉시 거래 차단되며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당월 폐업은 폐업등록 후 해당 월말에 자동 차단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협력사는 등록 품의 완료일로부터 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45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 도래 시 자동 거래 차단</a:t>
              </a:r>
              <a:b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</a:b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 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차단 시 생성된 발주가 없으면 거래종결까지 처리되고 발주가 있으면 거래차단 상태로 유지되다가 </a:t>
              </a:r>
              <a:b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</a:b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6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개월 후에 거래종결 처리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그 외 기타 사유 발생시 특정 중분류를 기준으로 소속팀장의 결재를 득하여 거래차단 처리가 가능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차단 후 구매정보는 공급 불가 상태로 변경되며 해당 협력사의 거래 차단된 중분류 품목들은 발주 불가함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거래차단 중인 협력사와 거래 재개가 필요한 경우 소속팀장의 승인을 득한 후 해제 가능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B952CFE-FC2E-741A-1D87-5A9628C40936}"/>
                </a:ext>
              </a:extLst>
            </p:cNvPr>
            <p:cNvSpPr/>
            <p:nvPr/>
          </p:nvSpPr>
          <p:spPr>
            <a:xfrm>
              <a:off x="756877" y="2484096"/>
              <a:ext cx="1712248" cy="1496903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</a:p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거래차단</a:t>
              </a:r>
              <a:r>
                <a:rPr lang="en-US" altLang="ko-KR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해제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0498F02-6529-5275-7BA5-D05268FFE0B3}"/>
                </a:ext>
              </a:extLst>
            </p:cNvPr>
            <p:cNvSpPr/>
            <p:nvPr/>
          </p:nvSpPr>
          <p:spPr>
            <a:xfrm>
              <a:off x="756877" y="4090680"/>
              <a:ext cx="1712248" cy="788332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</a:t>
              </a:r>
            </a:p>
            <a:p>
              <a:pPr algn="ctr" defTabSz="914400" latinLnBrk="1">
                <a:spcBef>
                  <a:spcPts val="300"/>
                </a:spcBef>
              </a:pP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거래종결</a:t>
              </a:r>
              <a:r>
                <a:rPr lang="en-US" altLang="ko-KR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600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해제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D4BC1-4534-8545-3AC7-CE773A196325}"/>
                </a:ext>
              </a:extLst>
            </p:cNvPr>
            <p:cNvSpPr txBox="1"/>
            <p:nvPr/>
          </p:nvSpPr>
          <p:spPr>
            <a:xfrm>
              <a:off x="2853518" y="4101577"/>
              <a:ext cx="7576615" cy="788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해당 협력사와의 거래가 불가능하다고 판단되는 경우에 한하여 협력사 거래종결 가능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최소 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개 이상의 중분류가 거래 차단되어야 거래종결이 가능하며 종결 협력사는 모든 발주 및 정산이 불가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종결된 협력사는 잠재 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 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협력사와 동일 수준으로 간주되어 거래 재개가 필요한 경우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후 해제 품의를 통해 소속팀장</a:t>
              </a:r>
              <a:r>
                <a:rPr lang="en-US" altLang="ko-KR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600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소속담당의 승인을 득해야 함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CD15F7-272A-92BE-B102-E9B33EDCB8E0}"/>
                </a:ext>
              </a:extLst>
            </p:cNvPr>
            <p:cNvSpPr txBox="1"/>
            <p:nvPr/>
          </p:nvSpPr>
          <p:spPr>
            <a:xfrm>
              <a:off x="971550" y="2166255"/>
              <a:ext cx="1323335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lang="ko-KR" altLang="en-US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구분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29F661-4834-048D-FC0D-719C683BC71C}"/>
                </a:ext>
              </a:extLst>
            </p:cNvPr>
            <p:cNvSpPr txBox="1"/>
            <p:nvPr/>
          </p:nvSpPr>
          <p:spPr>
            <a:xfrm>
              <a:off x="5847106" y="2164997"/>
              <a:ext cx="1468200" cy="182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1">
                <a:lnSpc>
                  <a:spcPts val="1600"/>
                </a:lnSpc>
                <a:spcBef>
                  <a:spcPts val="600"/>
                </a:spcBef>
              </a:pPr>
              <a:r>
                <a:rPr lang="ko-KR" altLang="en-US" b="1" noProof="0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상세</a:t>
              </a:r>
              <a:endPara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9BDEB98-64DC-72CC-EF40-DF41990C7A3E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4943159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CB154399-041F-AA72-97B5-79AC5A9D61B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1" y="4018610"/>
              <a:ext cx="73168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500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834436"/>
            <a:chOff x="7590731" y="739885"/>
            <a:chExt cx="4636323" cy="38344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3217556"/>
              <a:chOff x="6124411" y="2335506"/>
              <a:chExt cx="4636323" cy="32175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Mega Flow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협력사 등록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협력사 관리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FAQ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59F4A-10F3-28A3-4E7A-7BE3B33A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0FB637F4-8DE7-C17E-5C60-A711B4391E1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E305151-CF6D-BADE-699F-8DB7D83B006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4.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정예협력사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07F3FC74-C42C-A36D-6C38-B4322D983E6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3DE052BD-C82A-60CB-993F-7F9D95422E14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3102FFDE-3BE4-C514-11FB-508DB72EB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1FF428E-E5EB-CC99-BE6F-AC6FD9F8D4A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634DFD-DDD1-4237-D21E-3C015C7663C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3AACDB5-0440-71F7-1EEB-9BCF4671A45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06B7F98-F4EC-CC98-3105-23B69C6E95D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26524FD-FFFE-8682-7EE7-1FB1DB2A465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B733275-25D1-13FE-192E-FBB28070EFE4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578B603-A849-1282-E5A5-76103D009F68}"/>
              </a:ext>
            </a:extLst>
          </p:cNvPr>
          <p:cNvGrpSpPr/>
          <p:nvPr/>
        </p:nvGrpSpPr>
        <p:grpSpPr>
          <a:xfrm>
            <a:off x="752475" y="2067550"/>
            <a:ext cx="11352439" cy="3897093"/>
            <a:chOff x="752475" y="2067550"/>
            <a:chExt cx="7592503" cy="340774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1B4E411-A977-3C72-A85D-A8B7D225D279}"/>
                </a:ext>
              </a:extLst>
            </p:cNvPr>
            <p:cNvGrpSpPr/>
            <p:nvPr/>
          </p:nvGrpSpPr>
          <p:grpSpPr>
            <a:xfrm>
              <a:off x="752475" y="2712924"/>
              <a:ext cx="7201354" cy="646329"/>
              <a:chOff x="762110" y="2712924"/>
              <a:chExt cx="7201354" cy="646329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681FE1F-DE5C-E474-83AC-AE1FF550B516}"/>
                  </a:ext>
                </a:extLst>
              </p:cNvPr>
              <p:cNvSpPr/>
              <p:nvPr/>
            </p:nvSpPr>
            <p:spPr>
              <a:xfrm>
                <a:off x="762110" y="2714864"/>
                <a:ext cx="1751075" cy="644389"/>
              </a:xfrm>
              <a:prstGeom prst="rect">
                <a:avLst/>
              </a:prstGeom>
              <a:solidFill>
                <a:srgbClr val="FDE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 latinLnBrk="1">
                  <a:spcBef>
                    <a:spcPts val="300"/>
                  </a:spcBef>
                </a:pPr>
                <a:r>
                  <a:rPr lang="ko-KR" altLang="en-US" b="1" dirty="0">
                    <a:solidFill>
                      <a:srgbClr val="EE3042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수익성 제고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DD91D5-2DB2-8061-59AA-62FBE8CB2DAF}"/>
                  </a:ext>
                </a:extLst>
              </p:cNvPr>
              <p:cNvSpPr txBox="1"/>
              <p:nvPr/>
            </p:nvSpPr>
            <p:spPr>
              <a:xfrm>
                <a:off x="2668115" y="2712924"/>
                <a:ext cx="5295349" cy="56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914400" latinLnBrk="1"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정예협력사 </a:t>
                </a:r>
                <a:r>
                  <a:rPr lang="ko-KR" altLang="en-US" dirty="0" err="1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매익률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 향상</a:t>
                </a:r>
              </a:p>
              <a:p>
                <a:pPr marL="285750" indent="-285750" defTabSz="914400" latinLnBrk="1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Tracker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를 통한 실행력 강화</a:t>
                </a: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9A9A1FCE-C258-2D5D-E331-31B6F304048B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1" y="2538426"/>
              <a:ext cx="758837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69FD84-6839-E637-CFCC-A521F28A39FA}"/>
                </a:ext>
              </a:extLst>
            </p:cNvPr>
            <p:cNvSpPr txBox="1"/>
            <p:nvPr/>
          </p:nvSpPr>
          <p:spPr>
            <a:xfrm>
              <a:off x="3351154" y="2067550"/>
              <a:ext cx="2391021" cy="34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noProof="0" dirty="0"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목표</a:t>
              </a:r>
              <a:endParaRPr lang="en-US" altLang="ko-KR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E11B27A-38CE-E333-8E5C-2273B4E864A3}"/>
                </a:ext>
              </a:extLst>
            </p:cNvPr>
            <p:cNvCxnSpPr>
              <a:cxnSpLocks/>
            </p:cNvCxnSpPr>
            <p:nvPr/>
          </p:nvCxnSpPr>
          <p:spPr>
            <a:xfrm>
              <a:off x="2806767" y="3397391"/>
              <a:ext cx="553479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B42AE0F-CC0E-CA15-A54D-8C2F9E4754C4}"/>
                </a:ext>
              </a:extLst>
            </p:cNvPr>
            <p:cNvSpPr/>
            <p:nvPr/>
          </p:nvSpPr>
          <p:spPr>
            <a:xfrm>
              <a:off x="762109" y="3492571"/>
              <a:ext cx="1751075" cy="805450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정예 협력사 확대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E731C5-E8AD-A6A3-8BBD-1DA8176E4782}"/>
                </a:ext>
              </a:extLst>
            </p:cNvPr>
            <p:cNvSpPr txBox="1"/>
            <p:nvPr/>
          </p:nvSpPr>
          <p:spPr>
            <a:xfrm>
              <a:off x="2668114" y="3490633"/>
              <a:ext cx="5282297" cy="80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정예협력사 매입비중 확대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구매주도권 강화</a:t>
              </a:r>
              <a:b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</a:b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→ 전략적 관계 형성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(Supplier day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예정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)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700E3F0D-A03A-484C-520D-2B31C15C3AF1}"/>
                </a:ext>
              </a:extLst>
            </p:cNvPr>
            <p:cNvCxnSpPr>
              <a:cxnSpLocks/>
            </p:cNvCxnSpPr>
            <p:nvPr/>
          </p:nvCxnSpPr>
          <p:spPr>
            <a:xfrm>
              <a:off x="2810185" y="4332444"/>
              <a:ext cx="553479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1163841-7D01-76B7-4E22-47C29B26DD5D}"/>
                </a:ext>
              </a:extLst>
            </p:cNvPr>
            <p:cNvSpPr/>
            <p:nvPr/>
          </p:nvSpPr>
          <p:spPr>
            <a:xfrm>
              <a:off x="765527" y="4427626"/>
              <a:ext cx="1751075" cy="1047667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운영 안정화</a:t>
              </a:r>
              <a:r>
                <a:rPr lang="en-US" altLang="ko-KR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효율화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EA65B4-92A2-7242-01B3-AF50D4F420DA}"/>
                </a:ext>
              </a:extLst>
            </p:cNvPr>
            <p:cNvSpPr txBox="1"/>
            <p:nvPr/>
          </p:nvSpPr>
          <p:spPr>
            <a:xfrm>
              <a:off x="2671532" y="4425687"/>
              <a:ext cx="5282297" cy="10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DB QC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고도화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배송 서비스 개선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신규 수주 신속 견적 대응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AI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활용 확대를 통한 효율성 증대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83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CFE1-1F81-76E9-6382-A77AEA3B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985A16B3-F4DF-0850-EB45-986AB60B658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59B9AA1-7700-DB4D-53D1-35BA390429E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4.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정예협력사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C9DD1EEC-F1FF-B278-F6D2-47233CB7121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D0DFAE77-3FD6-F740-AADB-9D42B6D050D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C8F436F7-C395-0416-E68A-B7651DEA3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7CFA059-5065-5493-296F-BF1828D9016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815079-D696-5F41-A43E-6EBADEC90FA3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9429CE-6189-F7B9-9C3C-0EC575EE88B1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965338-EB99-4F38-C1E6-131F5F8846E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328A92C-691C-49E9-2780-1190210730F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850F63E-C5A1-A2E2-C910-E44BF9C890C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8D8111E-D276-3163-705E-2B9BC5D2CF8C}"/>
              </a:ext>
            </a:extLst>
          </p:cNvPr>
          <p:cNvGrpSpPr/>
          <p:nvPr/>
        </p:nvGrpSpPr>
        <p:grpSpPr>
          <a:xfrm>
            <a:off x="752475" y="2067550"/>
            <a:ext cx="11352439" cy="3578513"/>
            <a:chOff x="752475" y="2067550"/>
            <a:chExt cx="7592503" cy="312916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967CE6C-06AC-45C6-216A-BBDBB7624A96}"/>
                </a:ext>
              </a:extLst>
            </p:cNvPr>
            <p:cNvGrpSpPr/>
            <p:nvPr/>
          </p:nvGrpSpPr>
          <p:grpSpPr>
            <a:xfrm>
              <a:off x="752475" y="2712924"/>
              <a:ext cx="7201354" cy="646331"/>
              <a:chOff x="762110" y="2712924"/>
              <a:chExt cx="7201354" cy="646331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B387E03D-0C90-13A3-002F-1B4379507EE1}"/>
                  </a:ext>
                </a:extLst>
              </p:cNvPr>
              <p:cNvSpPr/>
              <p:nvPr/>
            </p:nvSpPr>
            <p:spPr>
              <a:xfrm>
                <a:off x="762110" y="2714864"/>
                <a:ext cx="1751075" cy="644389"/>
              </a:xfrm>
              <a:prstGeom prst="rect">
                <a:avLst/>
              </a:prstGeom>
              <a:solidFill>
                <a:srgbClr val="FDEA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 latinLnBrk="1">
                  <a:spcBef>
                    <a:spcPts val="300"/>
                  </a:spcBef>
                </a:pPr>
                <a:r>
                  <a:rPr lang="ko-KR" altLang="en-US" b="1" dirty="0">
                    <a:solidFill>
                      <a:srgbClr val="EE3042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중요도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FBB368-E77D-DCF6-4EB7-39790887A9CC}"/>
                  </a:ext>
                </a:extLst>
              </p:cNvPr>
              <p:cNvSpPr txBox="1"/>
              <p:nvPr/>
            </p:nvSpPr>
            <p:spPr>
              <a:xfrm>
                <a:off x="2668115" y="2712924"/>
                <a:ext cx="52953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914400" latinLnBrk="1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SSP, FBN 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협력사 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&amp; 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복수법인 거래</a:t>
                </a:r>
              </a:p>
              <a:p>
                <a:pPr marL="285750" indent="-285750" defTabSz="914400" latinLnBrk="1"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매입금액 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2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억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/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月 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(LG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사업팀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/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현대 비중 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30% </a:t>
                </a:r>
                <a:r>
                  <a:rPr lang="ko-KR" altLang="en-US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미만</a:t>
                </a:r>
                <a:r>
                  <a:rPr lang="en-US" altLang="ko-KR" dirty="0">
                    <a:latin typeface="Pretendard Light" panose="02000403000000020004" pitchFamily="2" charset="-127"/>
                    <a:ea typeface="Pretendard Light" panose="02000403000000020004" pitchFamily="2" charset="-127"/>
                    <a:cs typeface="Pretendard Light" panose="02000403000000020004" pitchFamily="2" charset="-127"/>
                  </a:rPr>
                  <a:t>)</a:t>
                </a:r>
              </a:p>
            </p:txBody>
          </p:sp>
        </p:grp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1B75CA29-2DD8-CA13-531E-EDFC9780DE5F}"/>
                </a:ext>
              </a:extLst>
            </p:cNvPr>
            <p:cNvCxnSpPr>
              <a:cxnSpLocks/>
            </p:cNvCxnSpPr>
            <p:nvPr/>
          </p:nvCxnSpPr>
          <p:spPr>
            <a:xfrm>
              <a:off x="753181" y="2538426"/>
              <a:ext cx="758837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8AADC3-AE8E-89C2-ADC4-308C862CA43D}"/>
                </a:ext>
              </a:extLst>
            </p:cNvPr>
            <p:cNvSpPr txBox="1"/>
            <p:nvPr/>
          </p:nvSpPr>
          <p:spPr>
            <a:xfrm>
              <a:off x="3351154" y="2067550"/>
              <a:ext cx="2391021" cy="34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noProof="0" dirty="0">
                  <a:latin typeface="Pretendard ExtraBold" panose="02000903000000020004" pitchFamily="2" charset="-127"/>
                  <a:ea typeface="Pretendard ExtraBold" panose="02000903000000020004" pitchFamily="2" charset="-127"/>
                  <a:cs typeface="Pretendard ExtraBold" panose="02000903000000020004" pitchFamily="2" charset="-127"/>
                </a:rPr>
                <a:t>선정 기준</a:t>
              </a:r>
              <a:endParaRPr lang="en-US" altLang="ko-KR" sz="2000" b="1" noProof="0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5F6124AD-9C7B-39BD-09D1-A643EA87B382}"/>
                </a:ext>
              </a:extLst>
            </p:cNvPr>
            <p:cNvCxnSpPr>
              <a:cxnSpLocks/>
            </p:cNvCxnSpPr>
            <p:nvPr/>
          </p:nvCxnSpPr>
          <p:spPr>
            <a:xfrm>
              <a:off x="2806767" y="3397393"/>
              <a:ext cx="553479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3C854CE-86E9-A263-3BEA-1888BFBBBD39}"/>
                </a:ext>
              </a:extLst>
            </p:cNvPr>
            <p:cNvSpPr/>
            <p:nvPr/>
          </p:nvSpPr>
          <p:spPr>
            <a:xfrm>
              <a:off x="762109" y="3492572"/>
              <a:ext cx="1751075" cy="644389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 dirty="0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확장성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9D1C3C-1A95-11B9-2EC6-B0EC8D72726F}"/>
                </a:ext>
              </a:extLst>
            </p:cNvPr>
            <p:cNvSpPr txBox="1"/>
            <p:nvPr/>
          </p:nvSpPr>
          <p:spPr>
            <a:xfrm>
              <a:off x="2668114" y="3490632"/>
              <a:ext cx="52822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 err="1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표준품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 위주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4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개 대분류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100%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매입금액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0.1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억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月 이상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68DE30BA-0B2F-007B-637E-F2F8621F9E07}"/>
                </a:ext>
              </a:extLst>
            </p:cNvPr>
            <p:cNvCxnSpPr>
              <a:cxnSpLocks/>
            </p:cNvCxnSpPr>
            <p:nvPr/>
          </p:nvCxnSpPr>
          <p:spPr>
            <a:xfrm>
              <a:off x="2810185" y="4180141"/>
              <a:ext cx="553479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44EB804-C01C-0E5D-3894-F2C0B2599CE4}"/>
                </a:ext>
              </a:extLst>
            </p:cNvPr>
            <p:cNvSpPr/>
            <p:nvPr/>
          </p:nvSpPr>
          <p:spPr>
            <a:xfrm>
              <a:off x="765527" y="4275323"/>
              <a:ext cx="1751075" cy="841166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latinLnBrk="1">
                <a:spcBef>
                  <a:spcPts val="300"/>
                </a:spcBef>
              </a:pPr>
              <a:r>
                <a:rPr lang="ko-KR" altLang="en-US" b="1">
                  <a:solidFill>
                    <a:srgbClr val="EE3042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경쟁력</a:t>
              </a:r>
              <a:endParaRPr lang="ko-KR" altLang="en-US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444AA-40F0-E455-5BC5-7495C0DFBC88}"/>
                </a:ext>
              </a:extLst>
            </p:cNvPr>
            <p:cNvSpPr txBox="1"/>
            <p:nvPr/>
          </p:nvSpPr>
          <p:spPr>
            <a:xfrm>
              <a:off x="2671532" y="4273387"/>
              <a:ext cx="52822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공통제작물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Special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기술력 보유</a:t>
              </a:r>
            </a:p>
            <a:p>
              <a:pPr marL="285750" indent="-285750" defTabSz="914400" latinLnBrk="1"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통합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Synergy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역량 보유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91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B4B17-893B-5542-462B-4DAF8EE8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F51D817-AD94-DB5D-41E5-C224502104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CD84A699-12C4-5D3C-8F22-6ABFFF516D34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8589EF4-F932-FBBD-ABD8-B85875639CE1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880519E0-0AAC-D7DC-602C-BFD6D40D6046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DC9FCA-C5E7-F15D-3DCE-1EAEB4C85886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E4A337E-B6F0-AF08-0B6B-7FC4F5EA318B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FAQ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0A7784C6-CCE8-24D3-F536-09310C086B8B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74DA902F-288B-1318-5E1F-62F3201269A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FCA70CA-B73A-DC74-1F23-B1C297A2A59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5AE48E5-6B5D-477E-4C24-3F8408FA2BD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680E249-8724-6089-F91F-D23B226BFB7F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E0B2ECF-6379-B1E2-D0EE-2F279382B6A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4A04A00-E4CA-66B2-DD30-CEEB17D5D88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5300B7B-812C-1AF8-8CD8-A8F0B55ABC7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BCA2F8B-A932-DB2B-1E32-3B408B279C32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1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37C9-4604-C3E3-83B3-38E6F6543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2196935D-101D-5B61-75F8-5D7A92ABF19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D802423-8A5B-4C84-A04F-932721C4149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FAQ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25AFF3AC-FE18-0A8A-AE6F-6A9B2CB6D51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D501404D-CFEC-49CE-C23F-7AFB5F15B65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1687B230-05B7-A6A9-611D-15FE8689E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E990204-6BD3-0905-81A8-248BD289944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C0EF60-4EDB-47CC-870E-F823CB1B966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1496EAC-6C6A-C5E8-5265-1BDD3A235A2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F057BB5-67D0-6172-E470-1B0971B05B9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74424D6-AE9C-C057-54D8-BEE9F2C0BE4B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0589986-C70C-650C-1AA5-6D1BE2957E2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ED176E3D-8814-3D7E-CCD4-411328D33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10131"/>
              </p:ext>
            </p:extLst>
          </p:nvPr>
        </p:nvGraphicFramePr>
        <p:xfrm>
          <a:off x="715966" y="1985861"/>
          <a:ext cx="12049125" cy="5215726"/>
        </p:xfrm>
        <a:graphic>
          <a:graphicData uri="http://schemas.openxmlformats.org/drawingml/2006/table">
            <a:tbl>
              <a:tblPr/>
              <a:tblGrid>
                <a:gridCol w="1965265">
                  <a:extLst>
                    <a:ext uri="{9D8B030D-6E8A-4147-A177-3AD203B41FA5}">
                      <a16:colId xmlns:a16="http://schemas.microsoft.com/office/drawing/2014/main" val="2751519632"/>
                    </a:ext>
                  </a:extLst>
                </a:gridCol>
                <a:gridCol w="3291175">
                  <a:extLst>
                    <a:ext uri="{9D8B030D-6E8A-4147-A177-3AD203B41FA5}">
                      <a16:colId xmlns:a16="http://schemas.microsoft.com/office/drawing/2014/main" val="14047826"/>
                    </a:ext>
                  </a:extLst>
                </a:gridCol>
                <a:gridCol w="6792685">
                  <a:extLst>
                    <a:ext uri="{9D8B030D-6E8A-4147-A177-3AD203B41FA5}">
                      <a16:colId xmlns:a16="http://schemas.microsoft.com/office/drawing/2014/main" val="415195882"/>
                    </a:ext>
                  </a:extLst>
                </a:gridCol>
              </a:tblGrid>
              <a:tr h="3790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키워드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질문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답변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9921"/>
                  </a:ext>
                </a:extLst>
              </a:tr>
              <a:tr h="1017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 담당자 변경</a:t>
                      </a:r>
                      <a:b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담당자 지정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 담당자는 어떻게 변경하나요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?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시스템으로 요청 후 기획팀 각 담당자에게 승인 요청 메일 송부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marL="0" indent="0" algn="l" fontAlgn="ctr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* S-MRO →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담당자 변경 요청 → 요청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17847"/>
                  </a:ext>
                </a:extLst>
              </a:tr>
              <a:tr h="11559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재무제표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협력사가 재무제표를 보유하고 있지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않아요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대체 자료가 있나요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?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사업자 전환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Case :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기존 사업자 재무제표 첨부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단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기존 사업자의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사업자등록증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’, 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포괄양수도계약서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등을 함께 첨부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신규업체 설립 또는 간편장부 대상자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Case(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당해년도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1)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설립 이후 부가가치세 신고기간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(1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4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7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10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경과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 → 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부가가치세 신고자료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로 대체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2)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부가가치세 신고기간 미경과시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 →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간편장부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또는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매입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/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매출장부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로 대체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730665"/>
                  </a:ext>
                </a:extLst>
              </a:tr>
              <a:tr h="115595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사업자 정보 변경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협력사명 변경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대표자명 변경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협력사가 협력사명이나 대표자명을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변경하고 싶다고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합니다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협력사가 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서브원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사이트 내 마이페이지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&gt;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협력사수정요청에서 요청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2. S-MRO 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변경요청 관리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탭에서 협력사 변경 내용 확인 후 승인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3. S-MRO ‘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정보변경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’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탭에서 변경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Click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후 수기 변경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※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첨부된 사업자등록증과 협력사명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주소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업종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업태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대표자명이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같은지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유의하여야 함 </a:t>
                      </a:r>
                      <a:b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 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역발행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세금계산서 발행 時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해당 정보로 세금계산서가 발행되기 때문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1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11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8F088-B11E-F0BD-19CB-2160A2EA9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C3F3F5A-F8BC-86ED-69F4-879DB5E7F6B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4B5493E-9B6F-BAB7-C850-84604B42C25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FAQ</a:t>
              </a:r>
            </a:p>
          </p:txBody>
        </p: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2D443763-D176-59CF-5611-811B7D59B2C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767EC7E7-59B1-5BA6-D396-38ABAB93F84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E6EC3761-2E32-637B-CA50-7795739FA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99ADD7-325B-29D9-604B-D3A36631B48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923563A-D084-C8AF-A416-E7CFC14EF76B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C39E84F-8FB2-C928-04D4-E0B46AE355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038D89-6C18-1BBB-044C-FBF836CA3DE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083A3AE-B88C-FAA0-EBAA-65146ED38C0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AB14BF8-2B1B-751B-0919-F78144FDEC9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56D851DA-F89C-5BCB-2464-0E1E76FEA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03171"/>
              </p:ext>
            </p:extLst>
          </p:nvPr>
        </p:nvGraphicFramePr>
        <p:xfrm>
          <a:off x="752474" y="1941704"/>
          <a:ext cx="12049125" cy="5250030"/>
        </p:xfrm>
        <a:graphic>
          <a:graphicData uri="http://schemas.openxmlformats.org/drawingml/2006/table">
            <a:tbl>
              <a:tblPr/>
              <a:tblGrid>
                <a:gridCol w="1965265">
                  <a:extLst>
                    <a:ext uri="{9D8B030D-6E8A-4147-A177-3AD203B41FA5}">
                      <a16:colId xmlns:a16="http://schemas.microsoft.com/office/drawing/2014/main" val="2751519632"/>
                    </a:ext>
                  </a:extLst>
                </a:gridCol>
                <a:gridCol w="3291175">
                  <a:extLst>
                    <a:ext uri="{9D8B030D-6E8A-4147-A177-3AD203B41FA5}">
                      <a16:colId xmlns:a16="http://schemas.microsoft.com/office/drawing/2014/main" val="14047826"/>
                    </a:ext>
                  </a:extLst>
                </a:gridCol>
                <a:gridCol w="6792685">
                  <a:extLst>
                    <a:ext uri="{9D8B030D-6E8A-4147-A177-3AD203B41FA5}">
                      <a16:colId xmlns:a16="http://schemas.microsoft.com/office/drawing/2014/main" val="415195882"/>
                    </a:ext>
                  </a:extLst>
                </a:gridCol>
              </a:tblGrid>
              <a:tr h="2773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키워드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질문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Pretendard ExtraBold" panose="02000903000000020004" pitchFamily="2" charset="-127"/>
                          <a:ea typeface="Pretendard ExtraBold" panose="02000903000000020004" pitchFamily="2" charset="-127"/>
                          <a:cs typeface="Pretendard ExtraBold" panose="02000903000000020004" pitchFamily="2" charset="-127"/>
                        </a:rPr>
                        <a:t>답변</a:t>
                      </a:r>
                    </a:p>
                  </a:txBody>
                  <a:tcPr marL="36000" marR="36000" marT="4422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9921"/>
                  </a:ext>
                </a:extLst>
              </a:tr>
              <a:tr h="16789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구매보류 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보류 해제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구매보류는 왜 지정되어 있고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, 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어떻게 풀 수 있나요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?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최종 로그인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180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일 이상 경과 협력사는 구매보류 상태로 자동 전환되며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Front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로그인 불가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-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해지방법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: S-MRO →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정보변경 → 해당 협력사 선택 →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Front Log 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On Lock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해제 버튼 클릭 → 협력사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Front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로그인 → 해제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※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구매담당자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or CS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담당자만 가능하며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Log on Lock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해제 이후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7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일 內 로그인 이력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없을시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</a:t>
                      </a:r>
                      <a:b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 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이후 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재보류처리됨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retendard Light" panose="02000403000000020004" pitchFamily="2" charset="-127"/>
                        <a:ea typeface="Pretendard Light" panose="02000403000000020004" pitchFamily="2" charset="-127"/>
                        <a:cs typeface="Pretendard Light" panose="02000403000000020004" pitchFamily="2" charset="-127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17847"/>
                  </a:ext>
                </a:extLst>
              </a:tr>
              <a:tr h="24088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#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거래차단 해제 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관리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당해년도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내에 결정된 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대금지급조건이없어서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거래차단 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해제를 진행할 수 없습니다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.</a:t>
                      </a:r>
                      <a:b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</a:b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' 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팝업창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 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조회시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구매담당자 팝업발송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- S-MRO&gt;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정보변경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&gt;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검색 후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'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협력사분류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&amp;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대금지급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변경요청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'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버튼 클릭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2.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 합의여부 확인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- S-MRO&gt;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하도급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&amp;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대금지급 협의 현황 에서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'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완료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'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인지 확인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※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대금지급은 기존 협력사의 경우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합의한 익월 부터 대금지급조건이 적용되며 </a:t>
                      </a:r>
                      <a:b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</a:b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   S-MRO 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협력사조회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'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화면에서도 익월부터 조회됨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3.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협력사에서 팝업이 뜨지 않을 경우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PC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사양 확인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 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1)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크롬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, </a:t>
                      </a:r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엣지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 팝업 및 브라우저 차단 해제하였는지 확인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(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상세 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Manual 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참조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Light" panose="02000403000000020004" pitchFamily="2" charset="-127"/>
                          <a:ea typeface="Pretendard Light" panose="02000403000000020004" pitchFamily="2" charset="-127"/>
                          <a:cs typeface="Pretendard Light" panose="02000403000000020004" pitchFamily="2" charset="-127"/>
                        </a:rPr>
                        <a:t>)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73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3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사무</a:t>
            </a:r>
            <a:r>
              <a:rPr lang="en-US" altLang="ko-KR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/</a:t>
            </a:r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부품팀 오재언 선임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0E0526D-897F-4392-B488-91C4F1E09E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" b="99500" l="1200" r="99200">
                        <a14:foregroundMark x1="49600" y1="58000" x2="1200" y2="90400"/>
                        <a14:foregroundMark x1="64267" y1="70400" x2="85867" y2="98100"/>
                        <a14:foregroundMark x1="22267" y1="88100" x2="42000" y2="99500"/>
                        <a14:foregroundMark x1="66800" y1="72800" x2="99200" y2="81900"/>
                        <a14:foregroundMark x1="99200" y1="81900" x2="99200" y2="81900"/>
                        <a14:foregroundMark x1="50800" y1="64200" x2="52800" y2="97600"/>
                        <a14:foregroundMark x1="37733" y1="74600" x2="87467" y2="80900"/>
                        <a14:foregroundMark x1="53733" y1="9200" x2="56000" y2="15800"/>
                        <a14:foregroundMark x1="53733" y1="7800" x2="54400" y2="1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069"/>
          <a:stretch>
            <a:fillRect/>
          </a:stretch>
        </p:blipFill>
        <p:spPr>
          <a:xfrm>
            <a:off x="1871208" y="3009885"/>
            <a:ext cx="2646873" cy="3156106"/>
          </a:xfrm>
          <a:custGeom>
            <a:avLst/>
            <a:gdLst>
              <a:gd name="connsiteX0" fmla="*/ 934220 w 1868440"/>
              <a:gd name="connsiteY0" fmla="*/ 0 h 2227910"/>
              <a:gd name="connsiteX1" fmla="*/ 1853607 w 1868440"/>
              <a:gd name="connsiteY1" fmla="*/ 680354 h 2227910"/>
              <a:gd name="connsiteX2" fmla="*/ 1868440 w 1868440"/>
              <a:gd name="connsiteY2" fmla="*/ 725598 h 2227910"/>
              <a:gd name="connsiteX3" fmla="*/ 1868440 w 1868440"/>
              <a:gd name="connsiteY3" fmla="*/ 1502312 h 2227910"/>
              <a:gd name="connsiteX4" fmla="*/ 1853607 w 1868440"/>
              <a:gd name="connsiteY4" fmla="*/ 1547557 h 2227910"/>
              <a:gd name="connsiteX5" fmla="*/ 934220 w 1868440"/>
              <a:gd name="connsiteY5" fmla="*/ 2227910 h 2227910"/>
              <a:gd name="connsiteX6" fmla="*/ 14833 w 1868440"/>
              <a:gd name="connsiteY6" fmla="*/ 1547557 h 2227910"/>
              <a:gd name="connsiteX7" fmla="*/ 0 w 1868440"/>
              <a:gd name="connsiteY7" fmla="*/ 1502312 h 2227910"/>
              <a:gd name="connsiteX8" fmla="*/ 0 w 1868440"/>
              <a:gd name="connsiteY8" fmla="*/ 725598 h 2227910"/>
              <a:gd name="connsiteX9" fmla="*/ 14833 w 1868440"/>
              <a:gd name="connsiteY9" fmla="*/ 680354 h 2227910"/>
              <a:gd name="connsiteX10" fmla="*/ 934220 w 1868440"/>
              <a:gd name="connsiteY10" fmla="*/ 0 h 22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8440" h="2227910">
                <a:moveTo>
                  <a:pt x="934220" y="0"/>
                </a:moveTo>
                <a:cubicBezTo>
                  <a:pt x="1347522" y="0"/>
                  <a:pt x="1702133" y="280539"/>
                  <a:pt x="1853607" y="680354"/>
                </a:cubicBezTo>
                <a:lnTo>
                  <a:pt x="1868440" y="725598"/>
                </a:lnTo>
                <a:lnTo>
                  <a:pt x="1868440" y="1502312"/>
                </a:lnTo>
                <a:lnTo>
                  <a:pt x="1853607" y="1547557"/>
                </a:lnTo>
                <a:cubicBezTo>
                  <a:pt x="1702133" y="1947372"/>
                  <a:pt x="1347522" y="2227910"/>
                  <a:pt x="934220" y="2227910"/>
                </a:cubicBezTo>
                <a:cubicBezTo>
                  <a:pt x="520918" y="2227910"/>
                  <a:pt x="166307" y="1947372"/>
                  <a:pt x="14833" y="1547557"/>
                </a:cubicBezTo>
                <a:lnTo>
                  <a:pt x="0" y="1502312"/>
                </a:lnTo>
                <a:lnTo>
                  <a:pt x="0" y="725598"/>
                </a:lnTo>
                <a:lnTo>
                  <a:pt x="14833" y="680354"/>
                </a:lnTo>
                <a:cubicBezTo>
                  <a:pt x="166307" y="280539"/>
                  <a:pt x="520918" y="0"/>
                  <a:pt x="934220" y="0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C42D37F-0C63-446F-9450-A0C4F6D73C77}"/>
              </a:ext>
            </a:extLst>
          </p:cNvPr>
          <p:cNvGrpSpPr/>
          <p:nvPr/>
        </p:nvGrpSpPr>
        <p:grpSpPr>
          <a:xfrm>
            <a:off x="6562857" y="2638787"/>
            <a:ext cx="6934522" cy="3508767"/>
            <a:chOff x="6562857" y="2638787"/>
            <a:chExt cx="6934522" cy="35087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B2B34C-B10C-8A37-8DF6-416FB99FD198}"/>
                </a:ext>
              </a:extLst>
            </p:cNvPr>
            <p:cNvSpPr txBox="1"/>
            <p:nvPr/>
          </p:nvSpPr>
          <p:spPr>
            <a:xfrm>
              <a:off x="6777764" y="2638787"/>
              <a:ext cx="6705553" cy="128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사무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/</a:t>
              </a:r>
              <a:r>
                <a:rPr lang="ko-KR" altLang="en-US" sz="2800" dirty="0" err="1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전자팀</a:t>
              </a: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입사</a:t>
              </a:r>
              <a:r>
                <a:rPr lang="en-US" altLang="ko-KR" sz="20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(2018.8~)</a:t>
              </a:r>
            </a:p>
            <a:p>
              <a:pPr>
                <a:lnSpc>
                  <a:spcPct val="170000"/>
                </a:lnSpc>
              </a:pP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사무용품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필기류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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사무자동화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(PC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류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)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인쇄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/</a:t>
              </a:r>
              <a:r>
                <a:rPr lang="ko-KR" altLang="en-US" sz="2000" spc="-80" dirty="0" err="1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  <a:sym typeface="Wingdings" panose="05000000000000000000" pitchFamily="2" charset="2"/>
                </a:rPr>
                <a:t>부품류</a:t>
              </a:r>
              <a:endParaRPr lang="en-US" altLang="ko-KR" sz="2000" spc="-80" dirty="0">
                <a:ln>
                  <a:solidFill>
                    <a:schemeClr val="bg1">
                      <a:alpha val="3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1" name="그래픽 11">
              <a:extLst>
                <a:ext uri="{FF2B5EF4-FFF2-40B4-BE49-F238E27FC236}">
                  <a16:creationId xmlns:a16="http://schemas.microsoft.com/office/drawing/2014/main" id="{9FCAEE2A-712B-4141-A68D-CAA8D1A3489C}"/>
                </a:ext>
              </a:extLst>
            </p:cNvPr>
            <p:cNvSpPr/>
            <p:nvPr/>
          </p:nvSpPr>
          <p:spPr>
            <a:xfrm>
              <a:off x="6562857" y="3088908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DF1B2B-A03D-4341-8719-5812800DDF6A}"/>
                </a:ext>
              </a:extLst>
            </p:cNvPr>
            <p:cNvSpPr txBox="1"/>
            <p:nvPr/>
          </p:nvSpPr>
          <p:spPr>
            <a:xfrm>
              <a:off x="6791826" y="4141199"/>
              <a:ext cx="6705553" cy="73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사원대표 활동</a:t>
              </a:r>
              <a:r>
                <a:rPr lang="en-US" altLang="ko-KR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(2024.4~)</a:t>
              </a:r>
            </a:p>
          </p:txBody>
        </p:sp>
        <p:sp>
          <p:nvSpPr>
            <p:cNvPr id="29" name="그래픽 11">
              <a:extLst>
                <a:ext uri="{FF2B5EF4-FFF2-40B4-BE49-F238E27FC236}">
                  <a16:creationId xmlns:a16="http://schemas.microsoft.com/office/drawing/2014/main" id="{6AB31952-647B-4AB3-BB02-E493E020B97B}"/>
                </a:ext>
              </a:extLst>
            </p:cNvPr>
            <p:cNvSpPr/>
            <p:nvPr/>
          </p:nvSpPr>
          <p:spPr>
            <a:xfrm>
              <a:off x="6562857" y="4591320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D787C1-3C8D-4CFD-BDDD-77016527C01E}"/>
                </a:ext>
              </a:extLst>
            </p:cNvPr>
            <p:cNvSpPr txBox="1"/>
            <p:nvPr/>
          </p:nvSpPr>
          <p:spPr>
            <a:xfrm>
              <a:off x="6791826" y="5191202"/>
              <a:ext cx="6705553" cy="95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73FA"/>
                </a:buClr>
                <a:buSzTx/>
                <a:buFontTx/>
                <a:buNone/>
                <a:tabLst/>
                <a:defRPr/>
              </a:pPr>
              <a:r>
                <a:rPr lang="ko-KR" altLang="en-US" sz="2800" dirty="0">
                  <a:ln>
                    <a:solidFill>
                      <a:prstClr val="black">
                        <a:lumMod val="75000"/>
                        <a:lumOff val="25000"/>
                        <a:alpha val="3000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취미생활</a:t>
              </a:r>
              <a:endParaRPr lang="en-US" altLang="ko-KR" sz="2800" dirty="0">
                <a:ln>
                  <a:solidFill>
                    <a:prstClr val="black">
                      <a:lumMod val="75000"/>
                      <a:lumOff val="25000"/>
                      <a:alpha val="3000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marL="174625" indent="-174625"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악기 연주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기타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드럼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 / 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외국어 공부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영어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중국어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</a:t>
              </a:r>
              <a:r>
                <a:rPr lang="ko-KR" altLang="en-US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일본어</a:t>
              </a:r>
              <a:r>
                <a:rPr lang="en-US" altLang="ko-KR" sz="2000" spc="-8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</a:p>
          </p:txBody>
        </p:sp>
        <p:sp>
          <p:nvSpPr>
            <p:cNvPr id="31" name="그래픽 11">
              <a:extLst>
                <a:ext uri="{FF2B5EF4-FFF2-40B4-BE49-F238E27FC236}">
                  <a16:creationId xmlns:a16="http://schemas.microsoft.com/office/drawing/2014/main" id="{1B8AE8B4-CA9F-4998-BA2F-F04A8367E0AA}"/>
                </a:ext>
              </a:extLst>
            </p:cNvPr>
            <p:cNvSpPr/>
            <p:nvPr/>
          </p:nvSpPr>
          <p:spPr>
            <a:xfrm>
              <a:off x="6562857" y="5561132"/>
              <a:ext cx="200300" cy="200300"/>
            </a:xfrm>
            <a:custGeom>
              <a:avLst/>
              <a:gdLst>
                <a:gd name="connsiteX0" fmla="*/ 343472 w 686847"/>
                <a:gd name="connsiteY0" fmla="*/ 686848 h 686847"/>
                <a:gd name="connsiteX1" fmla="*/ 686848 w 686847"/>
                <a:gd name="connsiteY1" fmla="*/ 343472 h 686847"/>
                <a:gd name="connsiteX2" fmla="*/ 343472 w 686847"/>
                <a:gd name="connsiteY2" fmla="*/ 0 h 686847"/>
                <a:gd name="connsiteX3" fmla="*/ 0 w 686847"/>
                <a:gd name="connsiteY3" fmla="*/ 343472 h 686847"/>
                <a:gd name="connsiteX4" fmla="*/ 343472 w 686847"/>
                <a:gd name="connsiteY4" fmla="*/ 686848 h 686847"/>
                <a:gd name="connsiteX5" fmla="*/ 254984 w 686847"/>
                <a:gd name="connsiteY5" fmla="*/ 207359 h 686847"/>
                <a:gd name="connsiteX6" fmla="*/ 254984 w 686847"/>
                <a:gd name="connsiteY6" fmla="*/ 166211 h 686847"/>
                <a:gd name="connsiteX7" fmla="*/ 296132 w 686847"/>
                <a:gd name="connsiteY7" fmla="*/ 166211 h 686847"/>
                <a:gd name="connsiteX8" fmla="*/ 452723 w 686847"/>
                <a:gd name="connsiteY8" fmla="*/ 322898 h 686847"/>
                <a:gd name="connsiteX9" fmla="*/ 461296 w 686847"/>
                <a:gd name="connsiteY9" fmla="*/ 343472 h 686847"/>
                <a:gd name="connsiteX10" fmla="*/ 452723 w 686847"/>
                <a:gd name="connsiteY10" fmla="*/ 363950 h 686847"/>
                <a:gd name="connsiteX11" fmla="*/ 296132 w 686847"/>
                <a:gd name="connsiteY11" fmla="*/ 520637 h 686847"/>
                <a:gd name="connsiteX12" fmla="*/ 275558 w 686847"/>
                <a:gd name="connsiteY12" fmla="*/ 529114 h 686847"/>
                <a:gd name="connsiteX13" fmla="*/ 254984 w 686847"/>
                <a:gd name="connsiteY13" fmla="*/ 520637 h 686847"/>
                <a:gd name="connsiteX14" fmla="*/ 254984 w 686847"/>
                <a:gd name="connsiteY14" fmla="*/ 479679 h 686847"/>
                <a:gd name="connsiteX15" fmla="*/ 391097 w 686847"/>
                <a:gd name="connsiteY15" fmla="*/ 343567 h 686847"/>
                <a:gd name="connsiteX16" fmla="*/ 254984 w 686847"/>
                <a:gd name="connsiteY16" fmla="*/ 207455 h 68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847" h="686847">
                  <a:moveTo>
                    <a:pt x="343472" y="686848"/>
                  </a:moveTo>
                  <a:cubicBezTo>
                    <a:pt x="533114" y="686848"/>
                    <a:pt x="686848" y="533210"/>
                    <a:pt x="686848" y="343472"/>
                  </a:cubicBezTo>
                  <a:cubicBezTo>
                    <a:pt x="686848" y="153734"/>
                    <a:pt x="533210" y="0"/>
                    <a:pt x="343472" y="0"/>
                  </a:cubicBezTo>
                  <a:cubicBezTo>
                    <a:pt x="153734" y="0"/>
                    <a:pt x="0" y="153829"/>
                    <a:pt x="0" y="343472"/>
                  </a:cubicBezTo>
                  <a:cubicBezTo>
                    <a:pt x="0" y="533114"/>
                    <a:pt x="153829" y="686848"/>
                    <a:pt x="343472" y="686848"/>
                  </a:cubicBezTo>
                  <a:close/>
                  <a:moveTo>
                    <a:pt x="254984" y="207359"/>
                  </a:moveTo>
                  <a:cubicBezTo>
                    <a:pt x="243554" y="195929"/>
                    <a:pt x="243554" y="177641"/>
                    <a:pt x="254984" y="166211"/>
                  </a:cubicBezTo>
                  <a:cubicBezTo>
                    <a:pt x="266414" y="154972"/>
                    <a:pt x="284702" y="154972"/>
                    <a:pt x="296132" y="166211"/>
                  </a:cubicBezTo>
                  <a:lnTo>
                    <a:pt x="452723" y="322898"/>
                  </a:lnTo>
                  <a:cubicBezTo>
                    <a:pt x="458153" y="328327"/>
                    <a:pt x="461296" y="335661"/>
                    <a:pt x="461296" y="343472"/>
                  </a:cubicBezTo>
                  <a:cubicBezTo>
                    <a:pt x="461296" y="351282"/>
                    <a:pt x="458153" y="358616"/>
                    <a:pt x="452723" y="363950"/>
                  </a:cubicBezTo>
                  <a:lnTo>
                    <a:pt x="296132" y="520637"/>
                  </a:lnTo>
                  <a:cubicBezTo>
                    <a:pt x="290417" y="526352"/>
                    <a:pt x="282988" y="529114"/>
                    <a:pt x="275558" y="529114"/>
                  </a:cubicBezTo>
                  <a:cubicBezTo>
                    <a:pt x="268129" y="529114"/>
                    <a:pt x="260699" y="526352"/>
                    <a:pt x="254984" y="520637"/>
                  </a:cubicBezTo>
                  <a:cubicBezTo>
                    <a:pt x="243554" y="509207"/>
                    <a:pt x="243554" y="490919"/>
                    <a:pt x="254984" y="479679"/>
                  </a:cubicBezTo>
                  <a:lnTo>
                    <a:pt x="391097" y="343567"/>
                  </a:lnTo>
                  <a:lnTo>
                    <a:pt x="254984" y="207455"/>
                  </a:lnTo>
                  <a:close/>
                </a:path>
              </a:pathLst>
            </a:custGeom>
            <a:solidFill>
              <a:srgbClr val="C00C3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Mega Flow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F4B6D80-D49C-D21E-3762-E92F11144CB4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730EA37-7689-06CC-5FA0-38450170ACE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MRO PROCESS</a:t>
              </a:r>
              <a:endParaRPr lang="ko-KR" altLang="en-US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2" name="Group 65">
              <a:extLst>
                <a:ext uri="{FF2B5EF4-FFF2-40B4-BE49-F238E27FC236}">
                  <a16:creationId xmlns:a16="http://schemas.microsoft.com/office/drawing/2014/main" id="{CD9BF4CA-CA29-A67C-6CEB-72AC70F7C2E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4" name="Oval 66">
                <a:extLst>
                  <a:ext uri="{FF2B5EF4-FFF2-40B4-BE49-F238E27FC236}">
                    <a16:creationId xmlns:a16="http://schemas.microsoft.com/office/drawing/2014/main" id="{4396C1CA-5EE6-2DB7-5F20-82E4D0B38DA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5" name="Graphic 67">
                <a:extLst>
                  <a:ext uri="{FF2B5EF4-FFF2-40B4-BE49-F238E27FC236}">
                    <a16:creationId xmlns:a16="http://schemas.microsoft.com/office/drawing/2014/main" id="{3312C2B8-AEC8-6399-7B91-35553EA55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8C0DB00-3230-FB3F-D6C4-76DA3C41B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66882"/>
              </p:ext>
            </p:extLst>
          </p:nvPr>
        </p:nvGraphicFramePr>
        <p:xfrm>
          <a:off x="792343" y="1888602"/>
          <a:ext cx="9904069" cy="511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78">
                  <a:extLst>
                    <a:ext uri="{9D8B030D-6E8A-4147-A177-3AD203B41FA5}">
                      <a16:colId xmlns:a16="http://schemas.microsoft.com/office/drawing/2014/main" val="3903127320"/>
                    </a:ext>
                  </a:extLst>
                </a:gridCol>
                <a:gridCol w="3544023">
                  <a:extLst>
                    <a:ext uri="{9D8B030D-6E8A-4147-A177-3AD203B41FA5}">
                      <a16:colId xmlns:a16="http://schemas.microsoft.com/office/drawing/2014/main" val="339215683"/>
                    </a:ext>
                  </a:extLst>
                </a:gridCol>
                <a:gridCol w="5311368">
                  <a:extLst>
                    <a:ext uri="{9D8B030D-6E8A-4147-A177-3AD203B41FA5}">
                      <a16:colId xmlns:a16="http://schemas.microsoft.com/office/drawing/2014/main" val="3072643495"/>
                    </a:ext>
                  </a:extLst>
                </a:gridCol>
              </a:tblGrid>
              <a:tr h="4087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STEP 1.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STEP 2.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61909"/>
                  </a:ext>
                </a:extLst>
              </a:tr>
              <a:tr h="67301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Mega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flow</a:t>
                      </a:r>
                      <a:endParaRPr lang="ko-KR" altLang="en-US" sz="1600" dirty="0"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73370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49236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59090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007523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6128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61794"/>
                  </a:ext>
                </a:extLst>
              </a:tr>
              <a:tr h="673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6147"/>
                  </a:ext>
                </a:extLst>
              </a:tr>
            </a:tbl>
          </a:graphicData>
        </a:graphic>
      </p:graphicFrame>
      <p:sp>
        <p:nvSpPr>
          <p:cNvPr id="58" name="직사각형 57">
            <a:extLst>
              <a:ext uri="{FF2B5EF4-FFF2-40B4-BE49-F238E27FC236}">
                <a16:creationId xmlns:a16="http://schemas.microsoft.com/office/drawing/2014/main" id="{11E9432B-4F4E-9B6C-6280-8D7F0D141709}"/>
              </a:ext>
            </a:extLst>
          </p:cNvPr>
          <p:cNvSpPr/>
          <p:nvPr/>
        </p:nvSpPr>
        <p:spPr>
          <a:xfrm>
            <a:off x="1883598" y="2350546"/>
            <a:ext cx="1869798" cy="1871578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300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상품등록</a:t>
            </a:r>
            <a:endParaRPr kumimoji="0" lang="ko-KR" altLang="en-US" sz="1600" i="0" u="none" strike="noStrike" kern="1200" cap="none" spc="300" normalizeH="0" baseline="0" noProof="0" dirty="0">
              <a:ln>
                <a:noFill/>
              </a:ln>
              <a:solidFill>
                <a:srgbClr val="EE3042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834DC25-FE53-B61F-1059-864824ADA73C}"/>
              </a:ext>
            </a:extLst>
          </p:cNvPr>
          <p:cNvSpPr/>
          <p:nvPr/>
        </p:nvSpPr>
        <p:spPr>
          <a:xfrm>
            <a:off x="1883597" y="4357172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5FE0D5A-A979-1E58-F2B5-0EE3AEEBD790}"/>
              </a:ext>
            </a:extLst>
          </p:cNvPr>
          <p:cNvSpPr/>
          <p:nvPr/>
        </p:nvSpPr>
        <p:spPr>
          <a:xfrm>
            <a:off x="1883597" y="5026047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발주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75221E8D-8753-7321-A474-2AC1305B3707}"/>
              </a:ext>
            </a:extLst>
          </p:cNvPr>
          <p:cNvSpPr/>
          <p:nvPr/>
        </p:nvSpPr>
        <p:spPr>
          <a:xfrm>
            <a:off x="1883597" y="5694922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배송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DE293C51-7674-392E-C4F1-EAFA1CE79F3C}"/>
              </a:ext>
            </a:extLst>
          </p:cNvPr>
          <p:cNvSpPr/>
          <p:nvPr/>
        </p:nvSpPr>
        <p:spPr>
          <a:xfrm>
            <a:off x="1883597" y="6363796"/>
            <a:ext cx="1862127" cy="576836"/>
          </a:xfrm>
          <a:prstGeom prst="rect">
            <a:avLst/>
          </a:prstGeom>
          <a:solidFill>
            <a:srgbClr val="FDEA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i="0" u="none" strike="noStrike" kern="1200" cap="none" spc="300" normalizeH="0" baseline="0" noProof="0" dirty="0">
                <a:ln>
                  <a:noFill/>
                </a:ln>
                <a:solidFill>
                  <a:srgbClr val="EE3042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정산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9F6CD32C-BDB5-DD8E-035C-B1E51A3A7E46}"/>
              </a:ext>
            </a:extLst>
          </p:cNvPr>
          <p:cNvSpPr/>
          <p:nvPr/>
        </p:nvSpPr>
        <p:spPr>
          <a:xfrm>
            <a:off x="4163535" y="3148995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 정보</a:t>
            </a: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5359488-A731-822C-5C6F-CAEC4C0A2855}"/>
              </a:ext>
            </a:extLst>
          </p:cNvPr>
          <p:cNvSpPr/>
          <p:nvPr/>
        </p:nvSpPr>
        <p:spPr>
          <a:xfrm>
            <a:off x="4159688" y="3691277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 정보</a:t>
            </a: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428EC48-8D4D-66C6-5AAC-CF2F20957731}"/>
              </a:ext>
            </a:extLst>
          </p:cNvPr>
          <p:cNvSpPr/>
          <p:nvPr/>
        </p:nvSpPr>
        <p:spPr>
          <a:xfrm>
            <a:off x="5457246" y="2555549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 등록</a:t>
            </a: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8E87D37-F9C8-0EC9-E5C9-FB0587E43F7E}"/>
              </a:ext>
            </a:extLst>
          </p:cNvPr>
          <p:cNvSpPr/>
          <p:nvPr/>
        </p:nvSpPr>
        <p:spPr>
          <a:xfrm>
            <a:off x="8972236" y="2424120"/>
            <a:ext cx="1620000" cy="4787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상품정보 관리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7423EA4-EEB3-DA48-5B42-D3680FB42D71}"/>
              </a:ext>
            </a:extLst>
          </p:cNvPr>
          <p:cNvSpPr/>
          <p:nvPr/>
        </p:nvSpPr>
        <p:spPr>
          <a:xfrm>
            <a:off x="8967640" y="3037954"/>
            <a:ext cx="1620000" cy="4646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구매정보 관리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3DE5330-DC98-3367-47BB-E58D2FCE2123}"/>
              </a:ext>
            </a:extLst>
          </p:cNvPr>
          <p:cNvSpPr/>
          <p:nvPr/>
        </p:nvSpPr>
        <p:spPr>
          <a:xfrm>
            <a:off x="5452463" y="301087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등록</a:t>
            </a: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39E246B-988B-B567-94E5-E471FAC7CA27}"/>
              </a:ext>
            </a:extLst>
          </p:cNvPr>
          <p:cNvSpPr/>
          <p:nvPr/>
        </p:nvSpPr>
        <p:spPr>
          <a:xfrm>
            <a:off x="8954474" y="3713341"/>
            <a:ext cx="1620000" cy="461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영업정보 관리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6BD3D10-A229-26B6-3751-44378FEDCB7C}"/>
              </a:ext>
            </a:extLst>
          </p:cNvPr>
          <p:cNvSpPr/>
          <p:nvPr/>
        </p:nvSpPr>
        <p:spPr>
          <a:xfrm>
            <a:off x="5452463" y="435077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 관리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C2D3B84-D880-B909-F50A-2D97E13765A8}"/>
              </a:ext>
            </a:extLst>
          </p:cNvPr>
          <p:cNvSpPr/>
          <p:nvPr/>
        </p:nvSpPr>
        <p:spPr>
          <a:xfrm>
            <a:off x="5452463" y="5021045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시뮬레이션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90119138-83CC-7D3A-A8B5-9F46055DB1A7}"/>
              </a:ext>
            </a:extLst>
          </p:cNvPr>
          <p:cNvSpPr/>
          <p:nvPr/>
        </p:nvSpPr>
        <p:spPr>
          <a:xfrm>
            <a:off x="8972235" y="5018254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주문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보충 발주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BCDD388-33AD-43ED-8092-6769B34482BF}"/>
              </a:ext>
            </a:extLst>
          </p:cNvPr>
          <p:cNvSpPr/>
          <p:nvPr/>
        </p:nvSpPr>
        <p:spPr>
          <a:xfrm>
            <a:off x="5452463" y="569461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HUB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입출고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관리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0D4EC4BF-39DD-6732-EA5E-BFB14D8D0E9E}"/>
              </a:ext>
            </a:extLst>
          </p:cNvPr>
          <p:cNvSpPr/>
          <p:nvPr/>
        </p:nvSpPr>
        <p:spPr>
          <a:xfrm>
            <a:off x="8967640" y="567940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운송 관리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D66A121C-FEE5-2CCD-22A1-748CFB819549}"/>
              </a:ext>
            </a:extLst>
          </p:cNvPr>
          <p:cNvSpPr/>
          <p:nvPr/>
        </p:nvSpPr>
        <p:spPr>
          <a:xfrm>
            <a:off x="5452463" y="602973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VOC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8A866DE-F072-0084-5772-78EED181B61F}"/>
              </a:ext>
            </a:extLst>
          </p:cNvPr>
          <p:cNvSpPr/>
          <p:nvPr/>
        </p:nvSpPr>
        <p:spPr>
          <a:xfrm>
            <a:off x="5452463" y="6358152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매입 정산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14477BD-479F-1974-D736-60014469263F}"/>
              </a:ext>
            </a:extLst>
          </p:cNvPr>
          <p:cNvSpPr/>
          <p:nvPr/>
        </p:nvSpPr>
        <p:spPr>
          <a:xfrm>
            <a:off x="7214838" y="6358152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매출 정산</a:t>
            </a: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106588C0-5602-2816-17CB-367C3B8ADC09}"/>
              </a:ext>
            </a:extLst>
          </p:cNvPr>
          <p:cNvSpPr/>
          <p:nvPr/>
        </p:nvSpPr>
        <p:spPr>
          <a:xfrm>
            <a:off x="5452463" y="669490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채무 관리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CBD925F9-B052-59CD-C5F1-6FD0C775929F}"/>
              </a:ext>
            </a:extLst>
          </p:cNvPr>
          <p:cNvSpPr/>
          <p:nvPr/>
        </p:nvSpPr>
        <p:spPr>
          <a:xfrm>
            <a:off x="7214837" y="6694907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채권 관리</a:t>
            </a: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EDE9A26F-9744-DBF1-87B4-00BEB4454144}"/>
              </a:ext>
            </a:extLst>
          </p:cNvPr>
          <p:cNvCxnSpPr>
            <a:cxnSpLocks/>
            <a:stCxn id="70" idx="3"/>
            <a:endCxn id="96" idx="1"/>
          </p:cNvCxnSpPr>
          <p:nvPr/>
        </p:nvCxnSpPr>
        <p:spPr>
          <a:xfrm>
            <a:off x="7072463" y="3139497"/>
            <a:ext cx="140074" cy="0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C4BE9EE8-1D53-3857-D8DE-94B557A2551A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2814661" y="4934008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FCFB431A-2CFD-C3E2-5AB7-52300BA74A05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2814661" y="5602883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id="{EF4DEE84-01CD-CE98-224C-617D4146B4C4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2814661" y="6271758"/>
            <a:ext cx="0" cy="92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오른쪽 대괄호 89">
            <a:extLst>
              <a:ext uri="{FF2B5EF4-FFF2-40B4-BE49-F238E27FC236}">
                <a16:creationId xmlns:a16="http://schemas.microsoft.com/office/drawing/2014/main" id="{09FF1EFA-840C-276B-F87A-1FFFB6A113A4}"/>
              </a:ext>
            </a:extLst>
          </p:cNvPr>
          <p:cNvSpPr/>
          <p:nvPr/>
        </p:nvSpPr>
        <p:spPr>
          <a:xfrm>
            <a:off x="3753396" y="2707833"/>
            <a:ext cx="122719" cy="538671"/>
          </a:xfrm>
          <a:prstGeom prst="rightBracket">
            <a:avLst/>
          </a:prstGeom>
          <a:ln w="9525">
            <a:solidFill>
              <a:srgbClr val="BF0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91" name="오른쪽 대괄호 90">
            <a:extLst>
              <a:ext uri="{FF2B5EF4-FFF2-40B4-BE49-F238E27FC236}">
                <a16:creationId xmlns:a16="http://schemas.microsoft.com/office/drawing/2014/main" id="{3046F88D-5C1E-43E4-944E-09187C8882E4}"/>
              </a:ext>
            </a:extLst>
          </p:cNvPr>
          <p:cNvSpPr/>
          <p:nvPr/>
        </p:nvSpPr>
        <p:spPr>
          <a:xfrm>
            <a:off x="3753396" y="3375396"/>
            <a:ext cx="122719" cy="538671"/>
          </a:xfrm>
          <a:prstGeom prst="rightBracket">
            <a:avLst/>
          </a:prstGeom>
          <a:ln w="9525">
            <a:solidFill>
              <a:srgbClr val="BF0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52EB8898-5C99-C988-9B7A-3AB8B407F1E0}"/>
              </a:ext>
            </a:extLst>
          </p:cNvPr>
          <p:cNvCxnSpPr>
            <a:cxnSpLocks/>
            <a:stCxn id="90" idx="2"/>
          </p:cNvCxnSpPr>
          <p:nvPr/>
        </p:nvCxnSpPr>
        <p:spPr>
          <a:xfrm flipV="1">
            <a:off x="3876115" y="2673324"/>
            <a:ext cx="283573" cy="303845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66FD634C-3652-267C-3D82-BF3700B256B2}"/>
              </a:ext>
            </a:extLst>
          </p:cNvPr>
          <p:cNvCxnSpPr>
            <a:cxnSpLocks/>
            <a:stCxn id="91" idx="2"/>
            <a:endCxn id="65" idx="1"/>
          </p:cNvCxnSpPr>
          <p:nvPr/>
        </p:nvCxnSpPr>
        <p:spPr>
          <a:xfrm flipV="1">
            <a:off x="3876115" y="3343613"/>
            <a:ext cx="287420" cy="301119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2589DD46-C1B1-0593-B647-4FAF4C8B1916}"/>
              </a:ext>
            </a:extLst>
          </p:cNvPr>
          <p:cNvCxnSpPr>
            <a:cxnSpLocks/>
            <a:stCxn id="77" idx="3"/>
            <a:endCxn id="78" idx="1"/>
          </p:cNvCxnSpPr>
          <p:nvPr/>
        </p:nvCxnSpPr>
        <p:spPr>
          <a:xfrm flipV="1">
            <a:off x="7072463" y="5808027"/>
            <a:ext cx="1895177" cy="15208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14CB06BB-4133-93A7-916C-A5EDB73F2D9F}"/>
              </a:ext>
            </a:extLst>
          </p:cNvPr>
          <p:cNvSpPr/>
          <p:nvPr/>
        </p:nvSpPr>
        <p:spPr>
          <a:xfrm>
            <a:off x="7216771" y="5674466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재고 관리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96AEEB84-54A2-C8D2-60BD-0E6721F762A5}"/>
              </a:ext>
            </a:extLst>
          </p:cNvPr>
          <p:cNvSpPr/>
          <p:nvPr/>
        </p:nvSpPr>
        <p:spPr>
          <a:xfrm>
            <a:off x="7212537" y="301087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관리</a:t>
            </a:r>
          </a:p>
        </p:txBody>
      </p: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F484B8D0-C86C-B6FF-4794-B959EED2B5DA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 flipV="1">
            <a:off x="7072463" y="5146874"/>
            <a:ext cx="1899772" cy="2791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C9D4B17C-F351-3B51-C95E-97F37D840DCA}"/>
              </a:ext>
            </a:extLst>
          </p:cNvPr>
          <p:cNvSpPr/>
          <p:nvPr/>
        </p:nvSpPr>
        <p:spPr>
          <a:xfrm>
            <a:off x="7214834" y="5021044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배송 유형</a:t>
            </a: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6673CEC-2F9A-40C6-B2ED-ADE6AA4D52D5}"/>
              </a:ext>
            </a:extLst>
          </p:cNvPr>
          <p:cNvSpPr/>
          <p:nvPr/>
        </p:nvSpPr>
        <p:spPr>
          <a:xfrm>
            <a:off x="4163535" y="2660482"/>
            <a:ext cx="1148854" cy="38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정보</a:t>
            </a: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EE5704ED-332D-4CD7-BDBD-58029BABFCFC}"/>
              </a:ext>
            </a:extLst>
          </p:cNvPr>
          <p:cNvSpPr/>
          <p:nvPr/>
        </p:nvSpPr>
        <p:spPr>
          <a:xfrm>
            <a:off x="7214834" y="2555548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상품 관리</a:t>
            </a:r>
          </a:p>
        </p:txBody>
      </p: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7BC4C400-65DE-4454-87BF-53F6FC87EFF1}"/>
              </a:ext>
            </a:extLst>
          </p:cNvPr>
          <p:cNvCxnSpPr>
            <a:cxnSpLocks/>
          </p:cNvCxnSpPr>
          <p:nvPr/>
        </p:nvCxnSpPr>
        <p:spPr>
          <a:xfrm>
            <a:off x="2814661" y="4304842"/>
            <a:ext cx="0" cy="92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9B1994F4-313B-4AC9-8E87-67978417BEDB}"/>
              </a:ext>
            </a:extLst>
          </p:cNvPr>
          <p:cNvCxnSpPr>
            <a:cxnSpLocks/>
            <a:stCxn id="90" idx="2"/>
            <a:endCxn id="65" idx="1"/>
          </p:cNvCxnSpPr>
          <p:nvPr/>
        </p:nvCxnSpPr>
        <p:spPr>
          <a:xfrm>
            <a:off x="3876115" y="2977169"/>
            <a:ext cx="287420" cy="366444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54B879AC-49FC-43F1-BBEE-895BE65749FA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3876115" y="3624776"/>
            <a:ext cx="283573" cy="261119"/>
          </a:xfrm>
          <a:prstGeom prst="straightConnector1">
            <a:avLst/>
          </a:prstGeom>
          <a:ln w="9525">
            <a:solidFill>
              <a:srgbClr val="BF0D3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화살표 연결선 149">
            <a:extLst>
              <a:ext uri="{FF2B5EF4-FFF2-40B4-BE49-F238E27FC236}">
                <a16:creationId xmlns:a16="http://schemas.microsoft.com/office/drawing/2014/main" id="{7446A4A6-20C6-4714-94FF-304589C21DCC}"/>
              </a:ext>
            </a:extLst>
          </p:cNvPr>
          <p:cNvCxnSpPr>
            <a:cxnSpLocks/>
            <a:endCxn id="151" idx="1"/>
          </p:cNvCxnSpPr>
          <p:nvPr/>
        </p:nvCxnSpPr>
        <p:spPr>
          <a:xfrm>
            <a:off x="7081858" y="2676830"/>
            <a:ext cx="132976" cy="7337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122B8D75-C39A-49B7-9F39-DBF6982226AD}"/>
              </a:ext>
            </a:extLst>
          </p:cNvPr>
          <p:cNvSpPr/>
          <p:nvPr/>
        </p:nvSpPr>
        <p:spPr>
          <a:xfrm>
            <a:off x="5447492" y="3320823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입찰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견적</a:t>
            </a:r>
          </a:p>
        </p:txBody>
      </p: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6B6340FA-D2FF-46F1-AAAF-62DE3B7199ED}"/>
              </a:ext>
            </a:extLst>
          </p:cNvPr>
          <p:cNvCxnSpPr>
            <a:cxnSpLocks/>
            <a:stCxn id="152" idx="3"/>
            <a:endCxn id="154" idx="1"/>
          </p:cNvCxnSpPr>
          <p:nvPr/>
        </p:nvCxnSpPr>
        <p:spPr>
          <a:xfrm>
            <a:off x="7067492" y="3449442"/>
            <a:ext cx="140074" cy="0"/>
          </a:xfrm>
          <a:prstGeom prst="straightConnector1">
            <a:avLst/>
          </a:prstGeom>
          <a:ln w="9525">
            <a:solidFill>
              <a:srgbClr val="BF0D3B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C35EB678-EAD8-4FE2-831F-9AE5EEEFA202}"/>
              </a:ext>
            </a:extLst>
          </p:cNvPr>
          <p:cNvSpPr/>
          <p:nvPr/>
        </p:nvSpPr>
        <p:spPr>
          <a:xfrm>
            <a:off x="7207566" y="3320823"/>
            <a:ext cx="1620000" cy="257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>
                <a:solidFill>
                  <a:sysClr val="windowText" lastClr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매입가 관리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78F5DCA-6300-45B2-80F4-5C19AF89E5D0}"/>
              </a:ext>
            </a:extLst>
          </p:cNvPr>
          <p:cNvGrpSpPr/>
          <p:nvPr/>
        </p:nvGrpSpPr>
        <p:grpSpPr>
          <a:xfrm>
            <a:off x="5452463" y="3697356"/>
            <a:ext cx="3380074" cy="257238"/>
            <a:chOff x="5441471" y="4108097"/>
            <a:chExt cx="3380074" cy="257238"/>
          </a:xfrm>
        </p:grpSpPr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5BA5E53D-5507-4848-B05D-7BDE8A4DEC37}"/>
                </a:ext>
              </a:extLst>
            </p:cNvPr>
            <p:cNvSpPr/>
            <p:nvPr/>
          </p:nvSpPr>
          <p:spPr>
            <a:xfrm>
              <a:off x="5441471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등록</a:t>
              </a:r>
            </a:p>
          </p:txBody>
        </p:sp>
        <p:cxnSp>
          <p:nvCxnSpPr>
            <p:cNvPr id="156" name="직선 화살표 연결선 155">
              <a:extLst>
                <a:ext uri="{FF2B5EF4-FFF2-40B4-BE49-F238E27FC236}">
                  <a16:creationId xmlns:a16="http://schemas.microsoft.com/office/drawing/2014/main" id="{6ECE07FC-8612-47C3-A37F-25C013878A14}"/>
                </a:ext>
              </a:extLst>
            </p:cNvPr>
            <p:cNvCxnSpPr>
              <a:cxnSpLocks/>
              <a:stCxn id="155" idx="3"/>
              <a:endCxn id="157" idx="1"/>
            </p:cNvCxnSpPr>
            <p:nvPr/>
          </p:nvCxnSpPr>
          <p:spPr>
            <a:xfrm>
              <a:off x="7061471" y="4236716"/>
              <a:ext cx="140074" cy="0"/>
            </a:xfrm>
            <a:prstGeom prst="straightConnector1">
              <a:avLst/>
            </a:prstGeom>
            <a:ln w="9525">
              <a:solidFill>
                <a:srgbClr val="BF0D3B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B685F0A1-0E16-4544-905B-3955EC306A9E}"/>
                </a:ext>
              </a:extLst>
            </p:cNvPr>
            <p:cNvSpPr/>
            <p:nvPr/>
          </p:nvSpPr>
          <p:spPr>
            <a:xfrm>
              <a:off x="7201545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관리</a:t>
              </a: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EE4A457E-103E-42CD-8488-ED94A7D0AFDA}"/>
              </a:ext>
            </a:extLst>
          </p:cNvPr>
          <p:cNvGrpSpPr/>
          <p:nvPr/>
        </p:nvGrpSpPr>
        <p:grpSpPr>
          <a:xfrm>
            <a:off x="5454760" y="4011169"/>
            <a:ext cx="3380074" cy="257238"/>
            <a:chOff x="5441471" y="4108097"/>
            <a:chExt cx="3380074" cy="257238"/>
          </a:xfrm>
        </p:grpSpPr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FEA3121D-597B-4D9D-A86C-27670FA7AF4C}"/>
                </a:ext>
              </a:extLst>
            </p:cNvPr>
            <p:cNvSpPr/>
            <p:nvPr/>
          </p:nvSpPr>
          <p:spPr>
            <a:xfrm>
              <a:off x="5441471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판매가 설정</a:t>
              </a:r>
            </a:p>
          </p:txBody>
        </p:sp>
        <p:cxnSp>
          <p:nvCxnSpPr>
            <p:cNvPr id="103" name="직선 화살표 연결선 102">
              <a:extLst>
                <a:ext uri="{FF2B5EF4-FFF2-40B4-BE49-F238E27FC236}">
                  <a16:creationId xmlns:a16="http://schemas.microsoft.com/office/drawing/2014/main" id="{25AA6C2F-DB6C-4392-A636-A5F3249B234C}"/>
                </a:ext>
              </a:extLst>
            </p:cNvPr>
            <p:cNvCxnSpPr>
              <a:cxnSpLocks/>
              <a:stCxn id="85" idx="3"/>
              <a:endCxn id="106" idx="1"/>
            </p:cNvCxnSpPr>
            <p:nvPr/>
          </p:nvCxnSpPr>
          <p:spPr>
            <a:xfrm>
              <a:off x="7061471" y="4236716"/>
              <a:ext cx="140074" cy="0"/>
            </a:xfrm>
            <a:prstGeom prst="straightConnector1">
              <a:avLst/>
            </a:prstGeom>
            <a:ln w="9525">
              <a:solidFill>
                <a:srgbClr val="BF0D3B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E182C80D-1821-4B6F-93AB-9962F0801214}"/>
                </a:ext>
              </a:extLst>
            </p:cNvPr>
            <p:cNvSpPr/>
            <p:nvPr/>
          </p:nvSpPr>
          <p:spPr>
            <a:xfrm>
              <a:off x="7201545" y="4108097"/>
              <a:ext cx="1620000" cy="257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판매가 관리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FAC48AE-96C1-4242-995E-EA40B7A75314}"/>
              </a:ext>
            </a:extLst>
          </p:cNvPr>
          <p:cNvSpPr/>
          <p:nvPr/>
        </p:nvSpPr>
        <p:spPr>
          <a:xfrm>
            <a:off x="5447492" y="2913664"/>
            <a:ext cx="3506982" cy="3974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1F6B-F0BA-819F-95DB-9554AA4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49C8859-B1DC-880C-68EB-D64CB651E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F6A739E-C02B-5912-4211-92A6BDBA6C3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FEDB37-4089-1DFB-CE78-F5B677941F1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92232E92-20F8-99CB-D9AA-A7BD8AFACC00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2918FB-2795-B6BE-DE28-8A67324EADA2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38EADD9-16C4-026E-51AC-AE62D1503CAF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협력사 등록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CC1ABF2-20E1-5127-123F-33D37690904D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54F2B6AE-7D05-91D2-9308-05A76CF2DCA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913A000-8D62-2069-BC3D-0CB63BEF915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3032C15-3662-AADA-117E-1AEAA8B7F53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BF6B0F2-D26C-6756-3B87-513B64DCAB2E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55C0EAE-EE77-603F-4B4B-CDEAF267458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E939433-DE30-687C-D689-CF6DD5D4447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1D24AAD-9CDC-EE65-1BAB-9A6F5671C06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885B8FF1-0A36-786A-2C34-F079986E5C7B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4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Overview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모서리가 둥근 직사각형 36">
            <a:extLst>
              <a:ext uri="{FF2B5EF4-FFF2-40B4-BE49-F238E27FC236}">
                <a16:creationId xmlns:a16="http://schemas.microsoft.com/office/drawing/2014/main" id="{F8ECCF03-5A0A-B38C-A2D6-F318ED710A3D}"/>
              </a:ext>
            </a:extLst>
          </p:cNvPr>
          <p:cNvSpPr/>
          <p:nvPr/>
        </p:nvSpPr>
        <p:spPr bwMode="gray">
          <a:xfrm>
            <a:off x="8042919" y="1737442"/>
            <a:ext cx="760093" cy="342932"/>
          </a:xfrm>
          <a:prstGeom prst="roundRect">
            <a:avLst/>
          </a:prstGeom>
          <a:solidFill>
            <a:srgbClr val="E2E2E2"/>
          </a:solidFill>
          <a:ln w="6350">
            <a:noFill/>
            <a:round/>
            <a:headEnd/>
            <a:tailEnd/>
          </a:ln>
          <a:effectLst/>
        </p:spPr>
        <p:txBody>
          <a:bodyPr lIns="46800" tIns="46800" rIns="46800" bIns="46800" rtlCol="0" anchor="ctr">
            <a:spAutoFit/>
          </a:bodyPr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</a:pPr>
            <a:r>
              <a:rPr lang="ko-KR" altLang="en-US" sz="1400" b="1" dirty="0">
                <a:solidFill>
                  <a:srgbClr val="00000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요청단계</a:t>
            </a:r>
          </a:p>
        </p:txBody>
      </p:sp>
      <p:sp>
        <p:nvSpPr>
          <p:cNvPr id="31" name="모서리가 둥근 직사각형 37">
            <a:extLst>
              <a:ext uri="{FF2B5EF4-FFF2-40B4-BE49-F238E27FC236}">
                <a16:creationId xmlns:a16="http://schemas.microsoft.com/office/drawing/2014/main" id="{EF28A74D-0517-7846-2E47-CCE6F740811E}"/>
              </a:ext>
            </a:extLst>
          </p:cNvPr>
          <p:cNvSpPr/>
          <p:nvPr/>
        </p:nvSpPr>
        <p:spPr bwMode="gray">
          <a:xfrm>
            <a:off x="8960104" y="1737442"/>
            <a:ext cx="760093" cy="342932"/>
          </a:xfrm>
          <a:prstGeom prst="roundRect">
            <a:avLst/>
          </a:prstGeom>
          <a:solidFill>
            <a:srgbClr val="A50034"/>
          </a:solidFill>
          <a:ln w="6350">
            <a:noFill/>
            <a:round/>
            <a:headEnd/>
            <a:tailEnd/>
          </a:ln>
          <a:effectLst/>
        </p:spPr>
        <p:txBody>
          <a:bodyPr lIns="46800" tIns="46800" rIns="46800" bIns="46800" rtlCol="0" anchor="ctr">
            <a:spAutoFit/>
          </a:bodyPr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</a:pPr>
            <a:r>
              <a: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검토단계</a:t>
            </a:r>
          </a:p>
        </p:txBody>
      </p:sp>
      <p:sp>
        <p:nvSpPr>
          <p:cNvPr id="32" name="모서리가 둥근 직사각형 38">
            <a:extLst>
              <a:ext uri="{FF2B5EF4-FFF2-40B4-BE49-F238E27FC236}">
                <a16:creationId xmlns:a16="http://schemas.microsoft.com/office/drawing/2014/main" id="{68997F04-B640-F52A-E26E-BD81DA4B9277}"/>
              </a:ext>
            </a:extLst>
          </p:cNvPr>
          <p:cNvSpPr/>
          <p:nvPr/>
        </p:nvSpPr>
        <p:spPr bwMode="gray">
          <a:xfrm>
            <a:off x="9877289" y="1737442"/>
            <a:ext cx="760093" cy="342932"/>
          </a:xfrm>
          <a:prstGeom prst="roundRect">
            <a:avLst/>
          </a:prstGeom>
          <a:solidFill>
            <a:srgbClr val="EE3042"/>
          </a:solidFill>
          <a:ln w="6350">
            <a:noFill/>
            <a:round/>
            <a:headEnd/>
            <a:tailEnd/>
          </a:ln>
          <a:effectLst/>
        </p:spPr>
        <p:txBody>
          <a:bodyPr lIns="46800" tIns="46800" rIns="46800" bIns="46800" rtlCol="0" anchor="ctr">
            <a:spAutoFit/>
          </a:bodyPr>
          <a:lstStyle/>
          <a:p>
            <a:pPr algn="ctr" eaLnBrk="0" fontAlgn="base" latinLnBrk="0" hangingPunct="0">
              <a:spcBef>
                <a:spcPct val="20000"/>
              </a:spcBef>
              <a:spcAft>
                <a:spcPct val="0"/>
              </a:spcAft>
            </a:pPr>
            <a:r>
              <a:rPr lang="ko-KR" altLang="en-US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등록단계</a:t>
            </a: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A67B8A3D-2D97-25A5-E6B0-D75971E2F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40882"/>
              </p:ext>
            </p:extLst>
          </p:nvPr>
        </p:nvGraphicFramePr>
        <p:xfrm>
          <a:off x="785087" y="2232542"/>
          <a:ext cx="9926456" cy="4818722"/>
        </p:xfrm>
        <a:graphic>
          <a:graphicData uri="http://schemas.openxmlformats.org/drawingml/2006/table">
            <a:tbl>
              <a:tblPr/>
              <a:tblGrid>
                <a:gridCol w="248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363016652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6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등록요청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사업관리팀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0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1" i="0" u="sng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6" name="그룹 65">
            <a:extLst>
              <a:ext uri="{FF2B5EF4-FFF2-40B4-BE49-F238E27FC236}">
                <a16:creationId xmlns:a16="http://schemas.microsoft.com/office/drawing/2014/main" id="{62BD9030-4AE5-7F21-5A75-EF821236AF4A}"/>
              </a:ext>
            </a:extLst>
          </p:cNvPr>
          <p:cNvGrpSpPr/>
          <p:nvPr/>
        </p:nvGrpSpPr>
        <p:grpSpPr>
          <a:xfrm>
            <a:off x="1285836" y="2708722"/>
            <a:ext cx="9425708" cy="4342543"/>
            <a:chOff x="1345959" y="2668492"/>
            <a:chExt cx="8634678" cy="4776797"/>
          </a:xfrm>
        </p:grpSpPr>
        <p:sp>
          <p:nvSpPr>
            <p:cNvPr id="34" name="모서리가 둥근 직사각형 41">
              <a:extLst>
                <a:ext uri="{FF2B5EF4-FFF2-40B4-BE49-F238E27FC236}">
                  <a16:creationId xmlns:a16="http://schemas.microsoft.com/office/drawing/2014/main" id="{0573C428-B332-8617-F6EC-63765148261E}"/>
                </a:ext>
              </a:extLst>
            </p:cNvPr>
            <p:cNvSpPr/>
            <p:nvPr/>
          </p:nvSpPr>
          <p:spPr bwMode="gray">
            <a:xfrm>
              <a:off x="3747285" y="2790804"/>
              <a:ext cx="1224136" cy="377225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회원가입</a:t>
              </a:r>
            </a:p>
          </p:txBody>
        </p:sp>
        <p:sp>
          <p:nvSpPr>
            <p:cNvPr id="35" name="모서리가 둥근 직사각형 42">
              <a:extLst>
                <a:ext uri="{FF2B5EF4-FFF2-40B4-BE49-F238E27FC236}">
                  <a16:creationId xmlns:a16="http://schemas.microsoft.com/office/drawing/2014/main" id="{5C90BE0B-1FD8-F82D-F8E3-C583EA26857A}"/>
                </a:ext>
              </a:extLst>
            </p:cNvPr>
            <p:cNvSpPr/>
            <p:nvPr/>
          </p:nvSpPr>
          <p:spPr bwMode="gray">
            <a:xfrm>
              <a:off x="6027066" y="2668492"/>
              <a:ext cx="1296144" cy="639424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잠재 협력사 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관리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D9A538FB-00E0-E612-713F-6F5B0FD099AE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 bwMode="auto">
            <a:xfrm>
              <a:off x="4971420" y="2979417"/>
              <a:ext cx="1055645" cy="8788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9E94E9A-0625-CA82-9491-C85D656BA2CD}"/>
                </a:ext>
              </a:extLst>
            </p:cNvPr>
            <p:cNvCxnSpPr>
              <a:stCxn id="35" idx="2"/>
              <a:endCxn id="38" idx="0"/>
            </p:cNvCxnSpPr>
            <p:nvPr/>
          </p:nvCxnSpPr>
          <p:spPr bwMode="auto">
            <a:xfrm>
              <a:off x="6675138" y="3307916"/>
              <a:ext cx="0" cy="199034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모서리가 둥근 직사각형 45">
              <a:extLst>
                <a:ext uri="{FF2B5EF4-FFF2-40B4-BE49-F238E27FC236}">
                  <a16:creationId xmlns:a16="http://schemas.microsoft.com/office/drawing/2014/main" id="{66D09388-6ABB-C18E-95BA-7E47A643D138}"/>
                </a:ext>
              </a:extLst>
            </p:cNvPr>
            <p:cNvSpPr/>
            <p:nvPr/>
          </p:nvSpPr>
          <p:spPr bwMode="gray">
            <a:xfrm>
              <a:off x="6027066" y="3506950"/>
              <a:ext cx="1296144" cy="691865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 검토</a:t>
              </a:r>
              <a:endParaRPr lang="en-US" altLang="ko-KR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기입정보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증빙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cxnSp>
          <p:nvCxnSpPr>
            <p:cNvPr id="39" name="꺾인 연결선 46">
              <a:extLst>
                <a:ext uri="{FF2B5EF4-FFF2-40B4-BE49-F238E27FC236}">
                  <a16:creationId xmlns:a16="http://schemas.microsoft.com/office/drawing/2014/main" id="{03219364-A80F-7ECC-7154-7E2366B7C498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5189449" y="3306291"/>
              <a:ext cx="837617" cy="546591"/>
            </a:xfrm>
            <a:prstGeom prst="bentConnector3">
              <a:avLst>
                <a:gd name="adj1" fmla="val 50000"/>
              </a:avLst>
            </a:prstGeom>
            <a:solidFill>
              <a:srgbClr val="FFFF99"/>
            </a:solidFill>
            <a:ln w="63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372E363D-18A1-FE9C-4208-AEADFA0A01D0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 bwMode="auto">
            <a:xfrm>
              <a:off x="6675139" y="4198815"/>
              <a:ext cx="0" cy="285621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모서리가 둥근 직사각형 48">
              <a:extLst>
                <a:ext uri="{FF2B5EF4-FFF2-40B4-BE49-F238E27FC236}">
                  <a16:creationId xmlns:a16="http://schemas.microsoft.com/office/drawing/2014/main" id="{F9F2F918-15A4-7424-62D5-49AA0BF6A490}"/>
                </a:ext>
              </a:extLst>
            </p:cNvPr>
            <p:cNvSpPr/>
            <p:nvPr/>
          </p:nvSpPr>
          <p:spPr bwMode="gray">
            <a:xfrm>
              <a:off x="6027066" y="4484436"/>
              <a:ext cx="1296144" cy="377225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</a:t>
              </a:r>
            </a:p>
          </p:txBody>
        </p:sp>
        <p:sp>
          <p:nvSpPr>
            <p:cNvPr id="42" name="모서리가 둥근 직사각형 49">
              <a:extLst>
                <a:ext uri="{FF2B5EF4-FFF2-40B4-BE49-F238E27FC236}">
                  <a16:creationId xmlns:a16="http://schemas.microsoft.com/office/drawing/2014/main" id="{D861BEAB-FE30-4CD0-41B3-390541229CD8}"/>
                </a:ext>
              </a:extLst>
            </p:cNvPr>
            <p:cNvSpPr/>
            <p:nvPr/>
          </p:nvSpPr>
          <p:spPr bwMode="gray">
            <a:xfrm>
              <a:off x="6027066" y="5211861"/>
              <a:ext cx="1296144" cy="377225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등록품의</a:t>
              </a:r>
              <a:endParaRPr lang="en-US" altLang="ko-KR" sz="14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모서리가 둥근 직사각형 50">
              <a:extLst>
                <a:ext uri="{FF2B5EF4-FFF2-40B4-BE49-F238E27FC236}">
                  <a16:creationId xmlns:a16="http://schemas.microsoft.com/office/drawing/2014/main" id="{DF45243D-FF24-BD73-D82B-F42B92E84F89}"/>
                </a:ext>
              </a:extLst>
            </p:cNvPr>
            <p:cNvSpPr/>
            <p:nvPr/>
          </p:nvSpPr>
          <p:spPr bwMode="gray">
            <a:xfrm>
              <a:off x="3648450" y="5540123"/>
              <a:ext cx="1421805" cy="691865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en-US" altLang="ko-KR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D06199-AE56-2A3B-4107-0635855C5CD0}"/>
                </a:ext>
              </a:extLst>
            </p:cNvPr>
            <p:cNvSpPr txBox="1"/>
            <p:nvPr/>
          </p:nvSpPr>
          <p:spPr>
            <a:xfrm>
              <a:off x="3536680" y="4910792"/>
              <a:ext cx="1512168" cy="54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이메일 발송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로그인 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ID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발급</a:t>
              </a:r>
            </a:p>
          </p:txBody>
        </p:sp>
        <p:sp>
          <p:nvSpPr>
            <p:cNvPr id="45" name="모서리가 둥근 직사각형 52">
              <a:extLst>
                <a:ext uri="{FF2B5EF4-FFF2-40B4-BE49-F238E27FC236}">
                  <a16:creationId xmlns:a16="http://schemas.microsoft.com/office/drawing/2014/main" id="{F7E25D8F-C9BE-B223-046B-817377EBF8D9}"/>
                </a:ext>
              </a:extLst>
            </p:cNvPr>
            <p:cNvSpPr/>
            <p:nvPr/>
          </p:nvSpPr>
          <p:spPr bwMode="gray">
            <a:xfrm>
              <a:off x="6027066" y="6039953"/>
              <a:ext cx="1296144" cy="377225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활성품의</a:t>
              </a:r>
            </a:p>
          </p:txBody>
        </p:sp>
        <p:sp>
          <p:nvSpPr>
            <p:cNvPr id="46" name="모서리가 둥근 직사각형 53">
              <a:extLst>
                <a:ext uri="{FF2B5EF4-FFF2-40B4-BE49-F238E27FC236}">
                  <a16:creationId xmlns:a16="http://schemas.microsoft.com/office/drawing/2014/main" id="{E2339C95-FD1A-CBD8-B3B6-A9D9FB2AB275}"/>
                </a:ext>
              </a:extLst>
            </p:cNvPr>
            <p:cNvSpPr/>
            <p:nvPr/>
          </p:nvSpPr>
          <p:spPr bwMode="gray">
            <a:xfrm>
              <a:off x="8418568" y="6040267"/>
              <a:ext cx="1296144" cy="377225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008C3-92CE-EB52-9728-62B90A60818B}"/>
                </a:ext>
              </a:extLst>
            </p:cNvPr>
            <p:cNvSpPr txBox="1"/>
            <p:nvPr/>
          </p:nvSpPr>
          <p:spPr>
            <a:xfrm>
              <a:off x="6065495" y="6409313"/>
              <a:ext cx="1470476" cy="1035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 </a:t>
              </a:r>
              <a:r>
                <a:rPr lang="ko-KR" altLang="en-US" sz="120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검토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 </a:t>
              </a:r>
              <a:r>
                <a:rPr lang="ko-KR" altLang="en-US" sz="120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통합결재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86EF4F6F-C9E0-2F7F-B8C6-88901698F9DB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 bwMode="auto">
            <a:xfrm>
              <a:off x="7323210" y="6228565"/>
              <a:ext cx="1095358" cy="31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6F3E91-1E77-1883-3FD3-08DAAE212273}"/>
                </a:ext>
              </a:extLst>
            </p:cNvPr>
            <p:cNvSpPr txBox="1"/>
            <p:nvPr/>
          </p:nvSpPr>
          <p:spPr>
            <a:xfrm>
              <a:off x="8418568" y="6417178"/>
              <a:ext cx="1194838" cy="54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가능한 상태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0" name="꺾인 연결선 57">
              <a:extLst>
                <a:ext uri="{FF2B5EF4-FFF2-40B4-BE49-F238E27FC236}">
                  <a16:creationId xmlns:a16="http://schemas.microsoft.com/office/drawing/2014/main" id="{FBD0EEF8-A2C0-641F-B27D-B95628859FFD}"/>
                </a:ext>
              </a:extLst>
            </p:cNvPr>
            <p:cNvCxnSpPr>
              <a:stCxn id="43" idx="2"/>
              <a:endCxn id="45" idx="1"/>
            </p:cNvCxnSpPr>
            <p:nvPr/>
          </p:nvCxnSpPr>
          <p:spPr bwMode="auto">
            <a:xfrm rot="5400000" flipH="1" flipV="1">
              <a:off x="5191498" y="5396421"/>
              <a:ext cx="3422" cy="1667713"/>
            </a:xfrm>
            <a:prstGeom prst="bentConnector4">
              <a:avLst>
                <a:gd name="adj1" fmla="val -7348120"/>
                <a:gd name="adj2" fmla="val 71314"/>
              </a:avLst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꺾인 연결선 58">
              <a:extLst>
                <a:ext uri="{FF2B5EF4-FFF2-40B4-BE49-F238E27FC236}">
                  <a16:creationId xmlns:a16="http://schemas.microsoft.com/office/drawing/2014/main" id="{8BC0FA9A-04D4-36EF-D77C-ACA87A6322FD}"/>
                </a:ext>
              </a:extLst>
            </p:cNvPr>
            <p:cNvCxnSpPr>
              <a:stCxn id="42" idx="2"/>
              <a:endCxn id="43" idx="3"/>
            </p:cNvCxnSpPr>
            <p:nvPr/>
          </p:nvCxnSpPr>
          <p:spPr bwMode="auto">
            <a:xfrm rot="5400000">
              <a:off x="5724212" y="4935129"/>
              <a:ext cx="296969" cy="1604883"/>
            </a:xfrm>
            <a:prstGeom prst="bentConnector2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5C73738-DB9A-D405-DFA1-0A7517D98F9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 bwMode="auto">
            <a:xfrm>
              <a:off x="6675138" y="4861661"/>
              <a:ext cx="0" cy="350199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7C33C2DF-9F87-0B34-EC12-0A84754341AA}"/>
                </a:ext>
              </a:extLst>
            </p:cNvPr>
            <p:cNvSpPr/>
            <p:nvPr/>
          </p:nvSpPr>
          <p:spPr>
            <a:xfrm>
              <a:off x="4533467" y="6574498"/>
              <a:ext cx="900468" cy="304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모니터링가능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54" name="모서리가 둥근 직사각형 41">
              <a:extLst>
                <a:ext uri="{FF2B5EF4-FFF2-40B4-BE49-F238E27FC236}">
                  <a16:creationId xmlns:a16="http://schemas.microsoft.com/office/drawing/2014/main" id="{27C4623C-42F6-C97D-B13B-0108DFA4E5B6}"/>
                </a:ext>
              </a:extLst>
            </p:cNvPr>
            <p:cNvSpPr/>
            <p:nvPr/>
          </p:nvSpPr>
          <p:spPr bwMode="gray">
            <a:xfrm>
              <a:off x="1345959" y="2815555"/>
              <a:ext cx="1224136" cy="377225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 요청</a:t>
              </a:r>
            </a:p>
          </p:txBody>
        </p:sp>
        <p:sp>
          <p:nvSpPr>
            <p:cNvPr id="55" name="모서리가 둥근 직사각형 41">
              <a:extLst>
                <a:ext uri="{FF2B5EF4-FFF2-40B4-BE49-F238E27FC236}">
                  <a16:creationId xmlns:a16="http://schemas.microsoft.com/office/drawing/2014/main" id="{4F239A48-8D58-3D0F-9D57-46247E9866DF}"/>
                </a:ext>
              </a:extLst>
            </p:cNvPr>
            <p:cNvSpPr/>
            <p:nvPr/>
          </p:nvSpPr>
          <p:spPr bwMode="gray">
            <a:xfrm>
              <a:off x="1345959" y="3993815"/>
              <a:ext cx="1224136" cy="377225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요청</a:t>
              </a:r>
            </a:p>
          </p:txBody>
        </p:sp>
        <p:sp>
          <p:nvSpPr>
            <p:cNvPr id="56" name="모서리가 둥근 직사각형 41">
              <a:extLst>
                <a:ext uri="{FF2B5EF4-FFF2-40B4-BE49-F238E27FC236}">
                  <a16:creationId xmlns:a16="http://schemas.microsoft.com/office/drawing/2014/main" id="{5CF5E403-7ACB-40E7-C174-B888EA245581}"/>
                </a:ext>
              </a:extLst>
            </p:cNvPr>
            <p:cNvSpPr/>
            <p:nvPr/>
          </p:nvSpPr>
          <p:spPr bwMode="gray">
            <a:xfrm>
              <a:off x="1345959" y="5188041"/>
              <a:ext cx="1224136" cy="377225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 요청</a:t>
              </a:r>
            </a:p>
          </p:txBody>
        </p: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9BBA86AD-F947-2EFC-3A9C-05D048EBB2D3}"/>
                </a:ext>
              </a:extLst>
            </p:cNvPr>
            <p:cNvCxnSpPr>
              <a:cxnSpLocks/>
              <a:stCxn id="54" idx="3"/>
              <a:endCxn id="56" idx="3"/>
            </p:cNvCxnSpPr>
            <p:nvPr/>
          </p:nvCxnSpPr>
          <p:spPr>
            <a:xfrm>
              <a:off x="2570095" y="3004168"/>
              <a:ext cx="11634" cy="2372486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6375B0DF-FDC4-8EB5-6C67-BE6EA7F7BBC3}"/>
                </a:ext>
              </a:extLst>
            </p:cNvPr>
            <p:cNvCxnSpPr>
              <a:cxnSpLocks/>
              <a:stCxn id="55" idx="3"/>
              <a:endCxn id="34" idx="1"/>
            </p:cNvCxnSpPr>
            <p:nvPr/>
          </p:nvCxnSpPr>
          <p:spPr>
            <a:xfrm flipV="1">
              <a:off x="2570095" y="2979417"/>
              <a:ext cx="1177190" cy="120301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4847A4-5FA5-7A16-827E-0D6EB9529C29}"/>
                </a:ext>
              </a:extLst>
            </p:cNvPr>
            <p:cNvSpPr txBox="1"/>
            <p:nvPr/>
          </p:nvSpPr>
          <p:spPr>
            <a:xfrm>
              <a:off x="7668181" y="2787048"/>
              <a:ext cx="2312456" cy="792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정회원 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</a:t>
              </a:r>
              <a:r>
                <a:rPr lang="ko-KR" altLang="en-US" sz="1200" b="1" i="1" u="sng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</a:t>
              </a:r>
              <a:endParaRPr lang="en-US" altLang="ko-KR" sz="1200" b="1" i="1" u="sng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r>
                <a:rPr lang="ko-KR" altLang="en-US" sz="120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신규셋업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이메일 발송 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200" b="1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→</a:t>
              </a:r>
              <a:r>
                <a:rPr lang="ko-KR" altLang="en-US" sz="1200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공인인증서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모서리가 둥근 직사각형 48">
              <a:extLst>
                <a:ext uri="{FF2B5EF4-FFF2-40B4-BE49-F238E27FC236}">
                  <a16:creationId xmlns:a16="http://schemas.microsoft.com/office/drawing/2014/main" id="{7CD8FBF4-F0E0-90B3-88C4-B056FA495C0D}"/>
                </a:ext>
              </a:extLst>
            </p:cNvPr>
            <p:cNvSpPr/>
            <p:nvPr/>
          </p:nvSpPr>
          <p:spPr bwMode="gray">
            <a:xfrm>
              <a:off x="7416613" y="4896188"/>
              <a:ext cx="1296144" cy="37722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4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예외사유 선택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B17B552-0218-A6DB-E5BC-8386AC11D3B8}"/>
                </a:ext>
              </a:extLst>
            </p:cNvPr>
            <p:cNvSpPr txBox="1"/>
            <p:nvPr/>
          </p:nvSpPr>
          <p:spPr>
            <a:xfrm>
              <a:off x="6659295" y="5535206"/>
              <a:ext cx="1377627" cy="54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소속팀장 결재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예외등록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담당 결재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F3724266-FBF8-BA21-3261-6B90931DDD3E}"/>
                </a:ext>
              </a:extLst>
            </p:cNvPr>
            <p:cNvCxnSpPr>
              <a:cxnSpLocks/>
              <a:stCxn id="41" idx="3"/>
              <a:endCxn id="60" idx="0"/>
            </p:cNvCxnSpPr>
            <p:nvPr/>
          </p:nvCxnSpPr>
          <p:spPr>
            <a:xfrm>
              <a:off x="7323210" y="4673048"/>
              <a:ext cx="741475" cy="22313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6FB934-5FB2-9854-8121-3F044D58E254}"/>
                </a:ext>
              </a:extLst>
            </p:cNvPr>
            <p:cNvSpPr txBox="1"/>
            <p:nvPr/>
          </p:nvSpPr>
          <p:spPr>
            <a:xfrm>
              <a:off x="7651274" y="4340851"/>
              <a:ext cx="1342099" cy="28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점수 미달</a:t>
              </a:r>
              <a:endParaRPr lang="en-US" altLang="ko-KR" sz="11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C31429-C709-5B0A-41F1-8D338ADD9EDD}"/>
                </a:ext>
              </a:extLst>
            </p:cNvPr>
            <p:cNvSpPr txBox="1"/>
            <p:nvPr/>
          </p:nvSpPr>
          <p:spPr>
            <a:xfrm>
              <a:off x="8116763" y="5266059"/>
              <a:ext cx="1753222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20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고객지정</a:t>
              </a: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, Maker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직거래 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Sole vendor, </a:t>
              </a:r>
              <a:r>
                <a:rPr lang="ko-KR" altLang="en-US" sz="12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협력사 추천</a:t>
              </a:r>
              <a:endParaRPr lang="en-US" altLang="ko-KR" sz="12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9AEB527-0DA9-F66E-36D2-FBBF7B4462C3}"/>
                </a:ext>
              </a:extLst>
            </p:cNvPr>
            <p:cNvCxnSpPr>
              <a:cxnSpLocks/>
              <a:stCxn id="60" idx="2"/>
              <a:endCxn id="42" idx="3"/>
            </p:cNvCxnSpPr>
            <p:nvPr/>
          </p:nvCxnSpPr>
          <p:spPr>
            <a:xfrm rot="5400000">
              <a:off x="7630418" y="4966207"/>
              <a:ext cx="127061" cy="741475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980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57885A6-F4E9-3E3B-E245-8F96A8B29F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B9D486A-DAE6-24C3-20CD-5F409F91D7D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등록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Process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D53E618F-37F8-63D5-4151-4EB872B6E75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933BEC1-388E-FD41-5107-50DD79AA97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A074229-98BC-4F47-AB61-EB98D2C57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F717155-2629-C12C-93E0-A32262C322F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E0B91FF-A333-3780-E219-31D4F021AB6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3AC5F59-CE23-3916-3D24-85AD24220D13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77ADA6C-69F6-1E55-5490-7107796CEBE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D245337-AF44-1EF8-EB15-4AA8DDAD873F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F5B2C47-1119-42DB-74A4-0BA865B794D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A67B8A3D-2D97-25A5-E6B0-D75971E2F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52171"/>
              </p:ext>
            </p:extLst>
          </p:nvPr>
        </p:nvGraphicFramePr>
        <p:xfrm>
          <a:off x="1756659" y="1849676"/>
          <a:ext cx="9926456" cy="3664734"/>
        </p:xfrm>
        <a:graphic>
          <a:graphicData uri="http://schemas.openxmlformats.org/drawingml/2006/table">
            <a:tbl>
              <a:tblPr/>
              <a:tblGrid>
                <a:gridCol w="248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363016652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7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등록요청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협력사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구매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0000"/>
                        </a:lnSpc>
                      </a:pPr>
                      <a:r>
                        <a:rPr lang="ko-KR" altLang="en-US" sz="1600" b="1" i="0" u="none" strike="noStrike" dirty="0">
                          <a:solidFill>
                            <a:schemeClr val="bg1"/>
                          </a:solidFill>
                          <a:latin typeface="Pretendard SemiBold" panose="02000703000000020004" pitchFamily="2" charset="-127"/>
                          <a:ea typeface="Pretendard SemiBold" panose="02000703000000020004" pitchFamily="2" charset="-127"/>
                          <a:cs typeface="Pretendard SemiBold" panose="02000703000000020004" pitchFamily="2" charset="-127"/>
                        </a:rPr>
                        <a:t>사업관리팀</a:t>
                      </a:r>
                      <a:endParaRPr lang="en-US" altLang="ko-KR" sz="1600" b="1" i="0" u="none" strike="noStrike" dirty="0">
                        <a:solidFill>
                          <a:schemeClr val="bg1"/>
                        </a:solidFill>
                        <a:latin typeface="Pretendard SemiBold" panose="02000703000000020004" pitchFamily="2" charset="-127"/>
                        <a:ea typeface="Pretendard SemiBold" panose="02000703000000020004" pitchFamily="2" charset="-127"/>
                        <a:cs typeface="Pretendard SemiBold" panose="02000703000000020004" pitchFamily="2" charset="-127"/>
                      </a:endParaRPr>
                    </a:p>
                  </a:txBody>
                  <a:tcPr marL="0" marR="0" marT="0" marB="654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9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ko-KR" sz="1100" b="1" i="0" u="sng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36002" marR="36002" marT="32724" marB="32724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5AA33310-5DF5-48DA-8ACF-ADA2A38D6F88}"/>
              </a:ext>
            </a:extLst>
          </p:cNvPr>
          <p:cNvGrpSpPr/>
          <p:nvPr/>
        </p:nvGrpSpPr>
        <p:grpSpPr>
          <a:xfrm>
            <a:off x="2257600" y="2476364"/>
            <a:ext cx="9528649" cy="2948647"/>
            <a:chOff x="1285836" y="2760070"/>
            <a:chExt cx="9842671" cy="4673942"/>
          </a:xfrm>
        </p:grpSpPr>
        <p:sp>
          <p:nvSpPr>
            <p:cNvPr id="34" name="모서리가 둥근 직사각형 41">
              <a:extLst>
                <a:ext uri="{FF2B5EF4-FFF2-40B4-BE49-F238E27FC236}">
                  <a16:creationId xmlns:a16="http://schemas.microsoft.com/office/drawing/2014/main" id="{0573C428-B332-8617-F6EC-63765148261E}"/>
                </a:ext>
              </a:extLst>
            </p:cNvPr>
            <p:cNvSpPr/>
            <p:nvPr/>
          </p:nvSpPr>
          <p:spPr bwMode="gray">
            <a:xfrm>
              <a:off x="3907149" y="2760070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회원가입</a:t>
              </a:r>
            </a:p>
          </p:txBody>
        </p:sp>
        <p:sp>
          <p:nvSpPr>
            <p:cNvPr id="35" name="모서리가 둥근 직사각형 42">
              <a:extLst>
                <a:ext uri="{FF2B5EF4-FFF2-40B4-BE49-F238E27FC236}">
                  <a16:creationId xmlns:a16="http://schemas.microsoft.com/office/drawing/2014/main" id="{5C90BE0B-1FD8-F82D-F8E3-C583EA26857A}"/>
                </a:ext>
              </a:extLst>
            </p:cNvPr>
            <p:cNvSpPr/>
            <p:nvPr/>
          </p:nvSpPr>
          <p:spPr bwMode="gray">
            <a:xfrm>
              <a:off x="6395783" y="2768057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잠재 협력사 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Pool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관리</a:t>
              </a: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D9A538FB-00E0-E612-713F-6F5B0FD099AE}"/>
                </a:ext>
              </a:extLst>
            </p:cNvPr>
            <p:cNvCxnSpPr>
              <a:stCxn id="34" idx="3"/>
              <a:endCxn id="35" idx="1"/>
            </p:cNvCxnSpPr>
            <p:nvPr/>
          </p:nvCxnSpPr>
          <p:spPr bwMode="auto">
            <a:xfrm>
              <a:off x="5243429" y="2991381"/>
              <a:ext cx="1152355" cy="7987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79E94E9A-0625-CA82-9491-C85D656BA2CD}"/>
                </a:ext>
              </a:extLst>
            </p:cNvPr>
            <p:cNvCxnSpPr>
              <a:stCxn id="35" idx="2"/>
              <a:endCxn id="38" idx="0"/>
            </p:cNvCxnSpPr>
            <p:nvPr/>
          </p:nvCxnSpPr>
          <p:spPr bwMode="auto">
            <a:xfrm>
              <a:off x="7103226" y="3230679"/>
              <a:ext cx="0" cy="145331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모서리가 둥근 직사각형 45">
              <a:extLst>
                <a:ext uri="{FF2B5EF4-FFF2-40B4-BE49-F238E27FC236}">
                  <a16:creationId xmlns:a16="http://schemas.microsoft.com/office/drawing/2014/main" id="{66D09388-6ABB-C18E-95BA-7E47A643D138}"/>
                </a:ext>
              </a:extLst>
            </p:cNvPr>
            <p:cNvSpPr/>
            <p:nvPr/>
          </p:nvSpPr>
          <p:spPr bwMode="gray">
            <a:xfrm>
              <a:off x="6395783" y="3376010"/>
              <a:ext cx="1414885" cy="818864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 검토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기입정보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증빙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</a:p>
          </p:txBody>
        </p:sp>
        <p:cxnSp>
          <p:nvCxnSpPr>
            <p:cNvPr id="39" name="꺾인 연결선 46">
              <a:extLst>
                <a:ext uri="{FF2B5EF4-FFF2-40B4-BE49-F238E27FC236}">
                  <a16:creationId xmlns:a16="http://schemas.microsoft.com/office/drawing/2014/main" id="{03219364-A80F-7ECC-7154-7E2366B7C498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5481431" y="3288539"/>
              <a:ext cx="914353" cy="496903"/>
            </a:xfrm>
            <a:prstGeom prst="bentConnector3">
              <a:avLst>
                <a:gd name="adj1" fmla="val 50000"/>
              </a:avLst>
            </a:prstGeom>
            <a:solidFill>
              <a:srgbClr val="FFFF99"/>
            </a:solidFill>
            <a:ln w="63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372E363D-18A1-FE9C-4208-AEADFA0A01D0}"/>
                </a:ext>
              </a:extLst>
            </p:cNvPr>
            <p:cNvCxnSpPr>
              <a:stCxn id="38" idx="2"/>
              <a:endCxn id="41" idx="0"/>
            </p:cNvCxnSpPr>
            <p:nvPr/>
          </p:nvCxnSpPr>
          <p:spPr bwMode="auto">
            <a:xfrm>
              <a:off x="7103226" y="4194874"/>
              <a:ext cx="0" cy="104862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모서리가 둥근 직사각형 48">
              <a:extLst>
                <a:ext uri="{FF2B5EF4-FFF2-40B4-BE49-F238E27FC236}">
                  <a16:creationId xmlns:a16="http://schemas.microsoft.com/office/drawing/2014/main" id="{F9F2F918-15A4-7424-62D5-49AA0BF6A490}"/>
                </a:ext>
              </a:extLst>
            </p:cNvPr>
            <p:cNvSpPr/>
            <p:nvPr/>
          </p:nvSpPr>
          <p:spPr bwMode="gray">
            <a:xfrm>
              <a:off x="6395783" y="4299736"/>
              <a:ext cx="1414885" cy="462622"/>
            </a:xfrm>
            <a:prstGeom prst="roundRect">
              <a:avLst/>
            </a:prstGeom>
            <a:solidFill>
              <a:srgbClr val="A50034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</a:t>
              </a:r>
            </a:p>
          </p:txBody>
        </p:sp>
        <p:sp>
          <p:nvSpPr>
            <p:cNvPr id="42" name="모서리가 둥근 직사각형 49">
              <a:extLst>
                <a:ext uri="{FF2B5EF4-FFF2-40B4-BE49-F238E27FC236}">
                  <a16:creationId xmlns:a16="http://schemas.microsoft.com/office/drawing/2014/main" id="{D861BEAB-FE30-4CD0-41B3-390541229CD8}"/>
                </a:ext>
              </a:extLst>
            </p:cNvPr>
            <p:cNvSpPr/>
            <p:nvPr/>
          </p:nvSpPr>
          <p:spPr bwMode="gray">
            <a:xfrm>
              <a:off x="6395783" y="496103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등록품의</a:t>
              </a:r>
              <a:endParaRPr lang="en-US" altLang="ko-KR" sz="11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43" name="모서리가 둥근 직사각형 50">
              <a:extLst>
                <a:ext uri="{FF2B5EF4-FFF2-40B4-BE49-F238E27FC236}">
                  <a16:creationId xmlns:a16="http://schemas.microsoft.com/office/drawing/2014/main" id="{DF45243D-FF24-BD73-D82B-F42B92E84F89}"/>
                </a:ext>
              </a:extLst>
            </p:cNvPr>
            <p:cNvSpPr/>
            <p:nvPr/>
          </p:nvSpPr>
          <p:spPr bwMode="gray">
            <a:xfrm>
              <a:off x="3799260" y="5224350"/>
              <a:ext cx="1552058" cy="818864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 err="1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en-US" altLang="ko-KR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</a:p>
          </p:txBody>
        </p:sp>
        <p:sp>
          <p:nvSpPr>
            <p:cNvPr id="45" name="모서리가 둥근 직사각형 52">
              <a:extLst>
                <a:ext uri="{FF2B5EF4-FFF2-40B4-BE49-F238E27FC236}">
                  <a16:creationId xmlns:a16="http://schemas.microsoft.com/office/drawing/2014/main" id="{F7E25D8F-C9BE-B223-046B-817377EBF8D9}"/>
                </a:ext>
              </a:extLst>
            </p:cNvPr>
            <p:cNvSpPr/>
            <p:nvPr/>
          </p:nvSpPr>
          <p:spPr bwMode="gray">
            <a:xfrm>
              <a:off x="6395783" y="5713843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활성품의</a:t>
              </a:r>
            </a:p>
          </p:txBody>
        </p:sp>
        <p:sp>
          <p:nvSpPr>
            <p:cNvPr id="46" name="모서리가 둥근 직사각형 53">
              <a:extLst>
                <a:ext uri="{FF2B5EF4-FFF2-40B4-BE49-F238E27FC236}">
                  <a16:creationId xmlns:a16="http://schemas.microsoft.com/office/drawing/2014/main" id="{E2339C95-FD1A-CBD8-B3B6-A9D9FB2AB275}"/>
                </a:ext>
              </a:extLst>
            </p:cNvPr>
            <p:cNvSpPr/>
            <p:nvPr/>
          </p:nvSpPr>
          <p:spPr bwMode="gray">
            <a:xfrm>
              <a:off x="9006373" y="5714128"/>
              <a:ext cx="1414885" cy="462622"/>
            </a:xfrm>
            <a:prstGeom prst="roundRect">
              <a:avLst/>
            </a:prstGeom>
            <a:solidFill>
              <a:srgbClr val="EE304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solidFill>
                    <a:schemeClr val="bg1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활성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C008C3-92CE-EB52-9728-62B90A60818B}"/>
                </a:ext>
              </a:extLst>
            </p:cNvPr>
            <p:cNvSpPr txBox="1"/>
            <p:nvPr/>
          </p:nvSpPr>
          <p:spPr>
            <a:xfrm>
              <a:off x="6437733" y="6109470"/>
              <a:ext cx="1605188" cy="132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분류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대금지급합의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전자계약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검토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-&gt; 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통합결재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자동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86EF4F6F-C9E0-2F7F-B8C6-88901698F9DB}"/>
                </a:ext>
              </a:extLst>
            </p:cNvPr>
            <p:cNvCxnSpPr>
              <a:stCxn id="45" idx="3"/>
              <a:endCxn id="46" idx="1"/>
            </p:cNvCxnSpPr>
            <p:nvPr/>
          </p:nvCxnSpPr>
          <p:spPr bwMode="auto">
            <a:xfrm>
              <a:off x="7810668" y="5945154"/>
              <a:ext cx="1195705" cy="28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6F3E91-1E77-1883-3FD3-08DAAE212273}"/>
                </a:ext>
              </a:extLst>
            </p:cNvPr>
            <p:cNvSpPr txBox="1"/>
            <p:nvPr/>
          </p:nvSpPr>
          <p:spPr>
            <a:xfrm>
              <a:off x="9006373" y="6116619"/>
              <a:ext cx="1304299" cy="73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 가능한 상태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(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발주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상품등록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)</a:t>
              </a:r>
              <a:endParaRPr lang="ko-KR" altLang="en-US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cxnSp>
          <p:nvCxnSpPr>
            <p:cNvPr id="50" name="꺾인 연결선 57">
              <a:extLst>
                <a:ext uri="{FF2B5EF4-FFF2-40B4-BE49-F238E27FC236}">
                  <a16:creationId xmlns:a16="http://schemas.microsoft.com/office/drawing/2014/main" id="{FBD0EEF8-A2C0-641F-B27D-B95628859FFD}"/>
                </a:ext>
              </a:extLst>
            </p:cNvPr>
            <p:cNvCxnSpPr>
              <a:stCxn id="43" idx="2"/>
              <a:endCxn id="45" idx="1"/>
            </p:cNvCxnSpPr>
            <p:nvPr/>
          </p:nvCxnSpPr>
          <p:spPr bwMode="auto">
            <a:xfrm rot="5400000" flipH="1" flipV="1">
              <a:off x="5436505" y="5083937"/>
              <a:ext cx="98060" cy="1820494"/>
            </a:xfrm>
            <a:prstGeom prst="bentConnector4">
              <a:avLst>
                <a:gd name="adj1" fmla="val -369526"/>
                <a:gd name="adj2" fmla="val 71314"/>
              </a:avLst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꺾인 연결선 58">
              <a:extLst>
                <a:ext uri="{FF2B5EF4-FFF2-40B4-BE49-F238E27FC236}">
                  <a16:creationId xmlns:a16="http://schemas.microsoft.com/office/drawing/2014/main" id="{8BC0FA9A-04D4-36EF-D77C-ACA87A6322FD}"/>
                </a:ext>
              </a:extLst>
            </p:cNvPr>
            <p:cNvCxnSpPr>
              <a:stCxn id="42" idx="2"/>
              <a:endCxn id="43" idx="3"/>
            </p:cNvCxnSpPr>
            <p:nvPr/>
          </p:nvCxnSpPr>
          <p:spPr bwMode="auto">
            <a:xfrm rot="5400000">
              <a:off x="6122209" y="4652764"/>
              <a:ext cx="210127" cy="1751908"/>
            </a:xfrm>
            <a:prstGeom prst="bentConnector2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85C73738-DB9A-D405-DFA1-0A7517D98F9A}"/>
                </a:ext>
              </a:extLst>
            </p:cNvPr>
            <p:cNvCxnSpPr>
              <a:stCxn id="41" idx="2"/>
              <a:endCxn id="42" idx="0"/>
            </p:cNvCxnSpPr>
            <p:nvPr/>
          </p:nvCxnSpPr>
          <p:spPr bwMode="auto">
            <a:xfrm>
              <a:off x="7103226" y="4762358"/>
              <a:ext cx="0" cy="198675"/>
            </a:xfrm>
            <a:prstGeom prst="straightConnector1">
              <a:avLst/>
            </a:prstGeom>
            <a:solidFill>
              <a:srgbClr val="FFFF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모서리가 둥근 직사각형 41">
              <a:extLst>
                <a:ext uri="{FF2B5EF4-FFF2-40B4-BE49-F238E27FC236}">
                  <a16:creationId xmlns:a16="http://schemas.microsoft.com/office/drawing/2014/main" id="{27C4623C-42F6-C97D-B13B-0108DFA4E5B6}"/>
                </a:ext>
              </a:extLst>
            </p:cNvPr>
            <p:cNvSpPr/>
            <p:nvPr/>
          </p:nvSpPr>
          <p:spPr bwMode="gray">
            <a:xfrm>
              <a:off x="1285836" y="2782572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고객</a:t>
              </a:r>
              <a:r>
                <a:rPr lang="en-US" altLang="ko-KR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/</a:t>
              </a: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영업 요청</a:t>
              </a:r>
            </a:p>
          </p:txBody>
        </p:sp>
        <p:sp>
          <p:nvSpPr>
            <p:cNvPr id="55" name="모서리가 둥근 직사각형 41">
              <a:extLst>
                <a:ext uri="{FF2B5EF4-FFF2-40B4-BE49-F238E27FC236}">
                  <a16:creationId xmlns:a16="http://schemas.microsoft.com/office/drawing/2014/main" id="{4F239A48-8D58-3D0F-9D57-46247E9866DF}"/>
                </a:ext>
              </a:extLst>
            </p:cNvPr>
            <p:cNvSpPr/>
            <p:nvPr/>
          </p:nvSpPr>
          <p:spPr bwMode="gray">
            <a:xfrm>
              <a:off x="1285836" y="3853716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요청</a:t>
              </a:r>
            </a:p>
          </p:txBody>
        </p:sp>
        <p:sp>
          <p:nvSpPr>
            <p:cNvPr id="56" name="모서리가 둥근 직사각형 41">
              <a:extLst>
                <a:ext uri="{FF2B5EF4-FFF2-40B4-BE49-F238E27FC236}">
                  <a16:creationId xmlns:a16="http://schemas.microsoft.com/office/drawing/2014/main" id="{5CF5E403-7ACB-40E7-C174-B888EA245581}"/>
                </a:ext>
              </a:extLst>
            </p:cNvPr>
            <p:cNvSpPr/>
            <p:nvPr/>
          </p:nvSpPr>
          <p:spPr bwMode="gray">
            <a:xfrm>
              <a:off x="1285836" y="4939377"/>
              <a:ext cx="1336280" cy="462622"/>
            </a:xfrm>
            <a:prstGeom prst="roundRect">
              <a:avLst/>
            </a:prstGeom>
            <a:solidFill>
              <a:srgbClr val="E2E2E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 요청</a:t>
              </a:r>
            </a:p>
          </p:txBody>
        </p:sp>
        <p:cxnSp>
          <p:nvCxnSpPr>
            <p:cNvPr id="57" name="연결선: 꺾임 56">
              <a:extLst>
                <a:ext uri="{FF2B5EF4-FFF2-40B4-BE49-F238E27FC236}">
                  <a16:creationId xmlns:a16="http://schemas.microsoft.com/office/drawing/2014/main" id="{9BBA86AD-F947-2EFC-3A9C-05D048EBB2D3}"/>
                </a:ext>
              </a:extLst>
            </p:cNvPr>
            <p:cNvCxnSpPr>
              <a:cxnSpLocks/>
              <a:stCxn id="54" idx="3"/>
              <a:endCxn id="56" idx="3"/>
            </p:cNvCxnSpPr>
            <p:nvPr/>
          </p:nvCxnSpPr>
          <p:spPr>
            <a:xfrm>
              <a:off x="2622116" y="3013883"/>
              <a:ext cx="12700" cy="215680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연결선: 꺾임 57">
              <a:extLst>
                <a:ext uri="{FF2B5EF4-FFF2-40B4-BE49-F238E27FC236}">
                  <a16:creationId xmlns:a16="http://schemas.microsoft.com/office/drawing/2014/main" id="{6375B0DF-FDC4-8EB5-6C67-BE6EA7F7BBC3}"/>
                </a:ext>
              </a:extLst>
            </p:cNvPr>
            <p:cNvCxnSpPr>
              <a:cxnSpLocks/>
              <a:stCxn id="55" idx="3"/>
              <a:endCxn id="34" idx="1"/>
            </p:cNvCxnSpPr>
            <p:nvPr/>
          </p:nvCxnSpPr>
          <p:spPr>
            <a:xfrm flipV="1">
              <a:off x="2622116" y="2991381"/>
              <a:ext cx="1285033" cy="109364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4847A4-5FA5-7A16-827E-0D6EB9529C29}"/>
                </a:ext>
              </a:extLst>
            </p:cNvPr>
            <p:cNvSpPr txBox="1"/>
            <p:nvPr/>
          </p:nvSpPr>
          <p:spPr>
            <a:xfrm>
              <a:off x="8604205" y="2827445"/>
              <a:ext cx="2524302" cy="1017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1)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정회원 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2)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3)</a:t>
              </a: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신규셋업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이메일 발송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  <a:p>
              <a:pPr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050" b="1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→</a:t>
              </a:r>
              <a:r>
                <a:rPr lang="ko-KR" altLang="en-US" sz="1050" i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구매카드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공인인증서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60" name="모서리가 둥근 직사각형 48">
              <a:extLst>
                <a:ext uri="{FF2B5EF4-FFF2-40B4-BE49-F238E27FC236}">
                  <a16:creationId xmlns:a16="http://schemas.microsoft.com/office/drawing/2014/main" id="{7CD8FBF4-F0E0-90B3-88C4-B056FA495C0D}"/>
                </a:ext>
              </a:extLst>
            </p:cNvPr>
            <p:cNvSpPr/>
            <p:nvPr/>
          </p:nvSpPr>
          <p:spPr bwMode="gray">
            <a:xfrm>
              <a:off x="7912628" y="4674056"/>
              <a:ext cx="1414885" cy="4626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noFill/>
              <a:round/>
              <a:headEnd/>
              <a:tailEnd/>
            </a:ln>
            <a:effectLst/>
          </p:spPr>
          <p:txBody>
            <a:bodyPr lIns="46800" tIns="46800" rIns="46800" bIns="46800" rtlCol="0" anchor="ctr">
              <a:spAutoFit/>
            </a:bodyPr>
            <a:lstStyle/>
            <a:p>
              <a:pPr algn="ctr" eaLnBrk="0" fontAlgn="base" latinLnBrk="0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ko-KR" altLang="en-US" sz="1100" b="1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예외사유 선택</a:t>
              </a:r>
            </a:p>
          </p:txBody>
        </p:sp>
        <p:cxnSp>
          <p:nvCxnSpPr>
            <p:cNvPr id="62" name="연결선: 꺾임 61">
              <a:extLst>
                <a:ext uri="{FF2B5EF4-FFF2-40B4-BE49-F238E27FC236}">
                  <a16:creationId xmlns:a16="http://schemas.microsoft.com/office/drawing/2014/main" id="{F3724266-FBF8-BA21-3261-6B90931DDD3E}"/>
                </a:ext>
              </a:extLst>
            </p:cNvPr>
            <p:cNvCxnSpPr>
              <a:cxnSpLocks/>
              <a:stCxn id="41" idx="3"/>
              <a:endCxn id="60" idx="0"/>
            </p:cNvCxnSpPr>
            <p:nvPr/>
          </p:nvCxnSpPr>
          <p:spPr>
            <a:xfrm>
              <a:off x="7810668" y="4531047"/>
              <a:ext cx="809402" cy="14300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6FB934-5FB2-9854-8121-3F044D58E254}"/>
                </a:ext>
              </a:extLst>
            </p:cNvPr>
            <p:cNvSpPr txBox="1"/>
            <p:nvPr/>
          </p:nvSpPr>
          <p:spPr>
            <a:xfrm>
              <a:off x="8168786" y="4229048"/>
              <a:ext cx="1465050" cy="40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실태평가 점수 미달</a:t>
              </a:r>
              <a:endParaRPr lang="en-US" altLang="ko-KR" sz="100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C31429-C709-5B0A-41F1-8D338ADD9EDD}"/>
                </a:ext>
              </a:extLst>
            </p:cNvPr>
            <p:cNvSpPr txBox="1"/>
            <p:nvPr/>
          </p:nvSpPr>
          <p:spPr>
            <a:xfrm>
              <a:off x="8676919" y="5070147"/>
              <a:ext cx="1913836" cy="68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50" b="1" i="1" u="sng" dirty="0" err="1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고객지정</a:t>
              </a: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, Maker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직거래 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Sole vendor, </a:t>
              </a:r>
              <a:r>
                <a:rPr lang="ko-KR" altLang="en-US" sz="1050" b="1" i="1" u="sng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  <a:sym typeface="Wingdings" panose="05000000000000000000" pitchFamily="2" charset="2"/>
                </a:rPr>
                <a:t>협력사 추천</a:t>
              </a:r>
              <a:endParaRPr lang="en-US" altLang="ko-KR" sz="1050" b="1" i="1" u="sng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  <a:sym typeface="Wingdings" panose="05000000000000000000" pitchFamily="2" charset="2"/>
              </a:endParaRP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9AEB527-0DA9-F66E-36D2-FBBF7B4462C3}"/>
                </a:ext>
              </a:extLst>
            </p:cNvPr>
            <p:cNvCxnSpPr>
              <a:cxnSpLocks/>
              <a:stCxn id="60" idx="2"/>
              <a:endCxn id="42" idx="3"/>
            </p:cNvCxnSpPr>
            <p:nvPr/>
          </p:nvCxnSpPr>
          <p:spPr>
            <a:xfrm rot="5400000">
              <a:off x="8187537" y="4759810"/>
              <a:ext cx="55666" cy="809402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C9921D8-B762-4B49-A759-E0BAF27A4A35}"/>
              </a:ext>
            </a:extLst>
          </p:cNvPr>
          <p:cNvSpPr txBox="1"/>
          <p:nvPr/>
        </p:nvSpPr>
        <p:spPr>
          <a:xfrm>
            <a:off x="3551247" y="5704932"/>
            <a:ext cx="93226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구매담당자는 잠재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을 조회하여 해당 협력사를 정회원 혹은 일회성 협력사로 등록 요청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회원가입시 기재한 협력사의 일반정보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배송권역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첨부파일 등을 확인</a:t>
            </a:r>
            <a:endParaRPr lang="en-US" altLang="ko-KR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잠재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등록 時 협력사의 필수 증빙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[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공통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사업자등록증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재무제표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] </a:t>
            </a:r>
          </a:p>
          <a:p>
            <a:pPr marL="285750" indent="-285750" latinLnBrk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잠재 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에서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유형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(Maker,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총판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대리점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일반유통</a:t>
            </a:r>
            <a: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)</a:t>
            </a:r>
            <a:r>
              <a:rPr lang="ko-KR" altLang="en-US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이나 대표상품 상세분류를 변경 가능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652FDB5-717D-4201-B647-72E78E44D4B8}"/>
              </a:ext>
            </a:extLst>
          </p:cNvPr>
          <p:cNvSpPr/>
          <p:nvPr/>
        </p:nvSpPr>
        <p:spPr>
          <a:xfrm>
            <a:off x="971443" y="5744944"/>
            <a:ext cx="2106829" cy="1296073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latinLnBrk="1">
              <a:spcBef>
                <a:spcPts val="300"/>
              </a:spcBef>
            </a:pP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 </a:t>
            </a:r>
            <a:r>
              <a:rPr lang="en-US" altLang="ko-KR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Pool </a:t>
            </a:r>
            <a:r>
              <a:rPr lang="ko-KR" altLang="en-US" sz="1600" b="1" dirty="0">
                <a:solidFill>
                  <a:srgbClr val="EE304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관리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73B279B-CD2B-4E0A-A61C-E789DC9422A7}"/>
              </a:ext>
            </a:extLst>
          </p:cNvPr>
          <p:cNvSpPr/>
          <p:nvPr/>
        </p:nvSpPr>
        <p:spPr>
          <a:xfrm>
            <a:off x="7115175" y="2384342"/>
            <a:ext cx="1613396" cy="445481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84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5DD3E-26ED-3D82-B896-1A6E170F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AF723957-5604-596D-62B7-6F923B2E5849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32F6C49-AFE3-7011-DBFB-94542DA951D8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4937DD-4103-D012-5E8E-BAA8C60132B7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946707F-AFEE-79D4-2389-43AE2B78DBE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467A35E-7DD3-5F6D-D947-999F1CFB55C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E72BC69-AE0B-A01C-9A7F-65FE2B47F68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11E1BEE-0F75-4FD0-A7CD-1EE18683FD4C}"/>
              </a:ext>
            </a:extLst>
          </p:cNvPr>
          <p:cNvGrpSpPr/>
          <p:nvPr/>
        </p:nvGrpSpPr>
        <p:grpSpPr>
          <a:xfrm>
            <a:off x="263440" y="1179863"/>
            <a:ext cx="13015719" cy="2396187"/>
            <a:chOff x="263440" y="1252711"/>
            <a:chExt cx="13015719" cy="2396187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6F749746-85EB-4279-C5FA-B6F8C8E14CDC}"/>
                </a:ext>
              </a:extLst>
            </p:cNvPr>
            <p:cNvGrpSpPr/>
            <p:nvPr/>
          </p:nvGrpSpPr>
          <p:grpSpPr>
            <a:xfrm>
              <a:off x="263440" y="1252711"/>
              <a:ext cx="13015719" cy="500843"/>
              <a:chOff x="263440" y="1252711"/>
              <a:chExt cx="13015719" cy="500843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33797A6-AFA4-0151-11CE-6F0F835FE769}"/>
                  </a:ext>
                </a:extLst>
              </p:cNvPr>
              <p:cNvSpPr/>
              <p:nvPr/>
            </p:nvSpPr>
            <p:spPr>
              <a:xfrm>
                <a:off x="792343" y="1252711"/>
                <a:ext cx="12486816" cy="50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solidFill>
                      <a:prstClr val="black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일회성 협력사 등록</a:t>
                </a:r>
                <a:endPara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endParaRPr>
              </a:p>
            </p:txBody>
          </p:sp>
          <p:grpSp>
            <p:nvGrpSpPr>
              <p:cNvPr id="4" name="Group 65">
                <a:extLst>
                  <a:ext uri="{FF2B5EF4-FFF2-40B4-BE49-F238E27FC236}">
                    <a16:creationId xmlns:a16="http://schemas.microsoft.com/office/drawing/2014/main" id="{5BC00010-8D62-955D-02DC-97FFE1AEED90}"/>
                  </a:ext>
                </a:extLst>
              </p:cNvPr>
              <p:cNvGrpSpPr/>
              <p:nvPr/>
            </p:nvGrpSpPr>
            <p:grpSpPr>
              <a:xfrm>
                <a:off x="263440" y="1301028"/>
                <a:ext cx="452526" cy="452526"/>
                <a:chOff x="1339673" y="3220738"/>
                <a:chExt cx="746760" cy="746760"/>
              </a:xfrm>
            </p:grpSpPr>
            <p:sp>
              <p:nvSpPr>
                <p:cNvPr id="5" name="Oval 66">
                  <a:extLst>
                    <a:ext uri="{FF2B5EF4-FFF2-40B4-BE49-F238E27FC236}">
                      <a16:creationId xmlns:a16="http://schemas.microsoft.com/office/drawing/2014/main" id="{9898B248-A744-A1D4-F552-C80A75020FF9}"/>
                    </a:ext>
                  </a:extLst>
                </p:cNvPr>
                <p:cNvSpPr/>
                <p:nvPr/>
              </p:nvSpPr>
              <p:spPr>
                <a:xfrm>
                  <a:off x="1339673" y="3220738"/>
                  <a:ext cx="746760" cy="746760"/>
                </a:xfrm>
                <a:prstGeom prst="ellipse">
                  <a:avLst/>
                </a:prstGeom>
                <a:solidFill>
                  <a:srgbClr val="A50034"/>
                </a:solidFill>
                <a:ln>
                  <a:noFill/>
                </a:ln>
                <a:effectLst>
                  <a:outerShdw blurRad="342900" dist="292100" dir="5400000" sx="51000" sy="51000" algn="t" rotWithShape="0">
                    <a:srgbClr val="BF3651">
                      <a:alpha val="86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pic>
              <p:nvPicPr>
                <p:cNvPr id="6" name="Graphic 67">
                  <a:extLst>
                    <a:ext uri="{FF2B5EF4-FFF2-40B4-BE49-F238E27FC236}">
                      <a16:creationId xmlns:a16="http://schemas.microsoft.com/office/drawing/2014/main" id="{02C914D4-32B4-1874-A3B0-E074E0CDD3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1501639" y="3382704"/>
                  <a:ext cx="422828" cy="422828"/>
                </a:xfrm>
                <a:prstGeom prst="rect">
                  <a:avLst/>
                </a:prstGeom>
              </p:spPr>
            </p:pic>
          </p:grpSp>
        </p:grp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25BC88E-B83A-CC8A-C3F4-BC5DA170FD82}"/>
                </a:ext>
              </a:extLst>
            </p:cNvPr>
            <p:cNvSpPr/>
            <p:nvPr/>
          </p:nvSpPr>
          <p:spPr>
            <a:xfrm>
              <a:off x="814115" y="1763125"/>
              <a:ext cx="11871598" cy="1885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협력사와의 단발성 거래만 예상되는 경우 일회성 협력사로 등록 진행</a:t>
              </a:r>
            </a:p>
            <a:p>
              <a:pPr marL="174625" indent="-17462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일회성 협력사 등록의 경우 실태평가 </a:t>
              </a:r>
              <a:r>
                <a:rPr lang="ko-KR" altLang="en-US" sz="20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미진행</a:t>
              </a:r>
              <a:endParaRPr lang="ko-KR" altLang="en-US" sz="2000" dirty="0">
                <a:solidFill>
                  <a:srgbClr val="40404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4625" indent="-17462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품의 완료일 기준 </a:t>
              </a:r>
              <a:r>
                <a:rPr lang="en-US" altLang="ko-KR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45</a:t>
              </a: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 </a:t>
              </a:r>
              <a:r>
                <a:rPr lang="ko-KR" altLang="en-US" sz="2000" dirty="0" err="1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도래시</a:t>
              </a: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주문생성 불가</a:t>
              </a:r>
              <a:r>
                <a:rPr lang="en-US" altLang="ko-KR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6</a:t>
              </a: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개월 이후 거래 종결</a:t>
              </a:r>
            </a:p>
            <a:p>
              <a:pPr marL="174625" indent="-174625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일회성 협력사로 등록 이력이 있으면 일회성 협력사로 재등록이 불가하고</a:t>
              </a:r>
              <a:r>
                <a:rPr lang="en-US" altLang="ko-KR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2000" dirty="0">
                  <a:solidFill>
                    <a:srgbClr val="40404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정회원 전환 품의를 진행하여야 함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63F16E4-09E3-49D8-9A64-0742BEED0816}"/>
              </a:ext>
            </a:extLst>
          </p:cNvPr>
          <p:cNvGrpSpPr/>
          <p:nvPr/>
        </p:nvGrpSpPr>
        <p:grpSpPr>
          <a:xfrm>
            <a:off x="263440" y="3688673"/>
            <a:ext cx="13015719" cy="3515632"/>
            <a:chOff x="263440" y="1252711"/>
            <a:chExt cx="13015719" cy="372709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D3C86A5-89BC-40B8-82E8-C55E5CA4BF37}"/>
                </a:ext>
              </a:extLst>
            </p:cNvPr>
            <p:cNvGrpSpPr/>
            <p:nvPr/>
          </p:nvGrpSpPr>
          <p:grpSpPr>
            <a:xfrm>
              <a:off x="263440" y="1252711"/>
              <a:ext cx="13015719" cy="500843"/>
              <a:chOff x="263440" y="1252711"/>
              <a:chExt cx="13015719" cy="500843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8C6612B-3C9E-46A3-ACEB-59D8800516E2}"/>
                  </a:ext>
                </a:extLst>
              </p:cNvPr>
              <p:cNvSpPr/>
              <p:nvPr/>
            </p:nvSpPr>
            <p:spPr>
              <a:xfrm>
                <a:off x="792343" y="1252711"/>
                <a:ext cx="12486816" cy="50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2000" dirty="0">
                    <a:solidFill>
                      <a:prstClr val="black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일회성 협력사 전환 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에스코어 드림 6 Bold" panose="020B0703030302020204" pitchFamily="34" charset="-127"/>
                    <a:ea typeface="에스코어 드림 6 Bold" panose="020B0703030302020204" pitchFamily="34" charset="-127"/>
                  </a:rPr>
                  <a:t>Process</a:t>
                </a:r>
              </a:p>
            </p:txBody>
          </p:sp>
          <p:grpSp>
            <p:nvGrpSpPr>
              <p:cNvPr id="35" name="Group 65">
                <a:extLst>
                  <a:ext uri="{FF2B5EF4-FFF2-40B4-BE49-F238E27FC236}">
                    <a16:creationId xmlns:a16="http://schemas.microsoft.com/office/drawing/2014/main" id="{7E15423B-4E9A-47F9-84B4-344D3E7D408F}"/>
                  </a:ext>
                </a:extLst>
              </p:cNvPr>
              <p:cNvGrpSpPr/>
              <p:nvPr/>
            </p:nvGrpSpPr>
            <p:grpSpPr>
              <a:xfrm>
                <a:off x="263440" y="1301028"/>
                <a:ext cx="452526" cy="452526"/>
                <a:chOff x="1339673" y="3220738"/>
                <a:chExt cx="746760" cy="746760"/>
              </a:xfrm>
            </p:grpSpPr>
            <p:sp>
              <p:nvSpPr>
                <p:cNvPr id="36" name="Oval 66">
                  <a:extLst>
                    <a:ext uri="{FF2B5EF4-FFF2-40B4-BE49-F238E27FC236}">
                      <a16:creationId xmlns:a16="http://schemas.microsoft.com/office/drawing/2014/main" id="{41DC33E3-4F94-45F6-ACCB-87F5273F8401}"/>
                    </a:ext>
                  </a:extLst>
                </p:cNvPr>
                <p:cNvSpPr/>
                <p:nvPr/>
              </p:nvSpPr>
              <p:spPr>
                <a:xfrm>
                  <a:off x="1339673" y="3220738"/>
                  <a:ext cx="746760" cy="746760"/>
                </a:xfrm>
                <a:prstGeom prst="ellipse">
                  <a:avLst/>
                </a:prstGeom>
                <a:solidFill>
                  <a:srgbClr val="A50034"/>
                </a:solidFill>
                <a:ln>
                  <a:noFill/>
                </a:ln>
                <a:effectLst>
                  <a:outerShdw blurRad="342900" dist="292100" dir="5400000" sx="51000" sy="51000" algn="t" rotWithShape="0">
                    <a:srgbClr val="BF3651">
                      <a:alpha val="86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pic>
              <p:nvPicPr>
                <p:cNvPr id="37" name="Graphic 67">
                  <a:extLst>
                    <a:ext uri="{FF2B5EF4-FFF2-40B4-BE49-F238E27FC236}">
                      <a16:creationId xmlns:a16="http://schemas.microsoft.com/office/drawing/2014/main" id="{F686FA6D-39D0-4216-BA8C-68C83B073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1501639" y="3382704"/>
                  <a:ext cx="422828" cy="4228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429DB82-93F1-4857-8E6F-92FFAB0EFC55}"/>
                </a:ext>
              </a:extLst>
            </p:cNvPr>
            <p:cNvGrpSpPr/>
            <p:nvPr/>
          </p:nvGrpSpPr>
          <p:grpSpPr>
            <a:xfrm>
              <a:off x="766942" y="1888494"/>
              <a:ext cx="2268357" cy="3091309"/>
              <a:chOff x="792343" y="2320294"/>
              <a:chExt cx="1440000" cy="3091309"/>
            </a:xfrm>
          </p:grpSpPr>
          <p:sp>
            <p:nvSpPr>
              <p:cNvPr id="21" name="모서리가 둥근 직사각형 41">
                <a:extLst>
                  <a:ext uri="{FF2B5EF4-FFF2-40B4-BE49-F238E27FC236}">
                    <a16:creationId xmlns:a16="http://schemas.microsoft.com/office/drawing/2014/main" id="{E259F063-9AA9-497C-8CF5-D35AE5CF4B80}"/>
                  </a:ext>
                </a:extLst>
              </p:cNvPr>
              <p:cNvSpPr/>
              <p:nvPr/>
            </p:nvSpPr>
            <p:spPr bwMode="gray">
              <a:xfrm>
                <a:off x="792343" y="2320294"/>
                <a:ext cx="1440000" cy="435759"/>
              </a:xfrm>
              <a:prstGeom prst="roundRect">
                <a:avLst/>
              </a:prstGeom>
              <a:solidFill>
                <a:srgbClr val="A50034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square" lIns="46800" tIns="46800" rIns="46800" bIns="46800" rtlCol="0" anchor="ctr">
                <a:spAutoFit/>
              </a:bodyPr>
              <a:lstStyle/>
              <a:p>
                <a:pPr algn="ctr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기본거래계약 체결</a:t>
                </a:r>
              </a:p>
            </p:txBody>
          </p:sp>
          <p:sp>
            <p:nvSpPr>
              <p:cNvPr id="22" name="모서리가 둥근 직사각형 41">
                <a:extLst>
                  <a:ext uri="{FF2B5EF4-FFF2-40B4-BE49-F238E27FC236}">
                    <a16:creationId xmlns:a16="http://schemas.microsoft.com/office/drawing/2014/main" id="{E8F94997-2D63-454B-8207-65CD202CF066}"/>
                  </a:ext>
                </a:extLst>
              </p:cNvPr>
              <p:cNvSpPr/>
              <p:nvPr/>
            </p:nvSpPr>
            <p:spPr bwMode="gray">
              <a:xfrm>
                <a:off x="792343" y="3205476"/>
                <a:ext cx="1440000" cy="435759"/>
              </a:xfrm>
              <a:prstGeom prst="roundRect">
                <a:avLst/>
              </a:prstGeom>
              <a:solidFill>
                <a:srgbClr val="A50034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square" lIns="46800" tIns="46800" rIns="46800" bIns="46800" rtlCol="0" anchor="ctr">
                <a:spAutoFit/>
              </a:bodyPr>
              <a:lstStyle/>
              <a:p>
                <a:pPr algn="ctr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정회원 전환 요청</a:t>
                </a:r>
              </a:p>
            </p:txBody>
          </p:sp>
          <p:sp>
            <p:nvSpPr>
              <p:cNvPr id="23" name="모서리가 둥근 직사각형 41">
                <a:extLst>
                  <a:ext uri="{FF2B5EF4-FFF2-40B4-BE49-F238E27FC236}">
                    <a16:creationId xmlns:a16="http://schemas.microsoft.com/office/drawing/2014/main" id="{826EF85D-0049-4AB2-AF85-489682BF2ACC}"/>
                  </a:ext>
                </a:extLst>
              </p:cNvPr>
              <p:cNvSpPr/>
              <p:nvPr/>
            </p:nvSpPr>
            <p:spPr bwMode="gray">
              <a:xfrm>
                <a:off x="792343" y="4090659"/>
                <a:ext cx="1440000" cy="435759"/>
              </a:xfrm>
              <a:prstGeom prst="roundRect">
                <a:avLst/>
              </a:prstGeom>
              <a:solidFill>
                <a:srgbClr val="A50034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square" lIns="46800" tIns="46800" rIns="46800" bIns="46800" rtlCol="0" anchor="ctr">
                <a:spAutoFit/>
              </a:bodyPr>
              <a:lstStyle/>
              <a:p>
                <a:pPr algn="ctr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실태 평가</a:t>
                </a:r>
              </a:p>
            </p:txBody>
          </p:sp>
          <p:sp>
            <p:nvSpPr>
              <p:cNvPr id="30" name="모서리가 둥근 직사각형 41">
                <a:extLst>
                  <a:ext uri="{FF2B5EF4-FFF2-40B4-BE49-F238E27FC236}">
                    <a16:creationId xmlns:a16="http://schemas.microsoft.com/office/drawing/2014/main" id="{C4655B97-B8E4-4E6C-B02D-6B4C8A850ED0}"/>
                  </a:ext>
                </a:extLst>
              </p:cNvPr>
              <p:cNvSpPr/>
              <p:nvPr/>
            </p:nvSpPr>
            <p:spPr bwMode="gray">
              <a:xfrm>
                <a:off x="792343" y="4975844"/>
                <a:ext cx="1440000" cy="435759"/>
              </a:xfrm>
              <a:prstGeom prst="roundRect">
                <a:avLst/>
              </a:prstGeom>
              <a:solidFill>
                <a:srgbClr val="A50034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square" lIns="46800" tIns="46800" rIns="46800" bIns="46800" rtlCol="0" anchor="ctr">
                <a:spAutoFit/>
              </a:bodyPr>
              <a:lstStyle/>
              <a:p>
                <a:pPr algn="ctr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전환 품의</a:t>
                </a:r>
              </a:p>
            </p:txBody>
          </p: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0B40ABB9-8477-4E29-8F72-AFBCCF94F819}"/>
                  </a:ext>
                </a:extLst>
              </p:cNvPr>
              <p:cNvCxnSpPr>
                <a:stCxn id="21" idx="2"/>
                <a:endCxn id="22" idx="0"/>
              </p:cNvCxnSpPr>
              <p:nvPr/>
            </p:nvCxnSpPr>
            <p:spPr>
              <a:xfrm>
                <a:off x="1512343" y="2756053"/>
                <a:ext cx="0" cy="4494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166A9F6B-A8A3-4B51-8E9C-2ACA07A80895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>
              <a:xfrm>
                <a:off x="1512343" y="3641236"/>
                <a:ext cx="0" cy="4494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4779F7B9-DEFC-4E17-8852-2908142CF9C4}"/>
                  </a:ext>
                </a:extLst>
              </p:cNvPr>
              <p:cNvCxnSpPr>
                <a:cxnSpLocks/>
                <a:stCxn id="23" idx="2"/>
                <a:endCxn id="30" idx="0"/>
              </p:cNvCxnSpPr>
              <p:nvPr/>
            </p:nvCxnSpPr>
            <p:spPr>
              <a:xfrm>
                <a:off x="1512343" y="4526418"/>
                <a:ext cx="0" cy="4494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B6EC90-F262-4589-A89F-7C17F2898AC5}"/>
                </a:ext>
              </a:extLst>
            </p:cNvPr>
            <p:cNvSpPr txBox="1"/>
            <p:nvPr/>
          </p:nvSpPr>
          <p:spPr>
            <a:xfrm>
              <a:off x="3146859" y="1892051"/>
              <a:ext cx="9730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일회성 협력사의 경우 거래 기본 계약을 맺지 않기 때문에</a:t>
              </a:r>
              <a:r>
                <a:rPr lang="en-US" altLang="ko-KR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, </a:t>
              </a:r>
              <a:r>
                <a:rPr lang="ko-KR" altLang="en-US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거래계약 체결 후 전환 요청 필요</a:t>
              </a:r>
              <a:endParaRPr kumimoji="0" lang="en-US" altLang="ko-K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18030E-C87C-4C5A-BCAD-3E2CC2C9D9CD}"/>
                </a:ext>
              </a:extLst>
            </p:cNvPr>
            <p:cNvSpPr txBox="1"/>
            <p:nvPr/>
          </p:nvSpPr>
          <p:spPr>
            <a:xfrm>
              <a:off x="3146859" y="2717204"/>
              <a:ext cx="9730939" cy="39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S-MRO “</a:t>
              </a:r>
              <a:r>
                <a:rPr lang="ko-KR" altLang="en-US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변경요청 관리</a:t>
              </a:r>
              <a:r>
                <a:rPr lang="en-US" altLang="ko-KR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” </a:t>
              </a:r>
              <a:r>
                <a:rPr lang="ko-KR" altLang="en-US" dirty="0">
                  <a:solidFill>
                    <a:prstClr val="black"/>
                  </a:solidFill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탭을 통하여 구매담당자가 직접 전환 요청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47B1B8-5D54-4192-B0A1-C190C8563ADA}"/>
                </a:ext>
              </a:extLst>
            </p:cNvPr>
            <p:cNvSpPr txBox="1"/>
            <p:nvPr/>
          </p:nvSpPr>
          <p:spPr>
            <a:xfrm>
              <a:off x="3146859" y="3534276"/>
              <a:ext cx="9730939" cy="143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협력사 유형 별 실태평가 항목에 따라 협력사 평가를 실시 </a:t>
              </a:r>
              <a:br>
                <a:rPr lang="en-US" altLang="ko-KR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</a:b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→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Maker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의 경우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70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점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, 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총판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대리점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/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일반유통의 경우 </a:t>
              </a:r>
              <a:r>
                <a:rPr lang="en-US" altLang="ko-KR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60</a:t>
              </a:r>
              <a:r>
                <a:rPr lang="ko-KR" altLang="en-US" dirty="0">
                  <a:latin typeface="Pretendard Light" panose="02000403000000020004" pitchFamily="2" charset="-127"/>
                  <a:ea typeface="Pretendard Light" panose="02000403000000020004" pitchFamily="2" charset="-127"/>
                  <a:cs typeface="Pretendard Light" panose="02000403000000020004" pitchFamily="2" charset="-127"/>
                </a:rPr>
                <a:t>점 기준</a:t>
              </a:r>
              <a:endParaRPr lang="en-US" altLang="ko-KR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en-US" altLang="ko-KR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endParaRPr>
            </a:p>
            <a:p>
              <a:pPr marL="285750" indent="-285750" latinLnBrk="1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ko-KR" altLang="en-US" dirty="0">
                  <a:latin typeface="Pretendard SemiBold" panose="02000703000000020004" pitchFamily="2" charset="-127"/>
                  <a:ea typeface="Pretendard SemiBold" panose="02000703000000020004" pitchFamily="2" charset="-127"/>
                  <a:cs typeface="Pretendard SemiBold" panose="02000703000000020004" pitchFamily="2" charset="-127"/>
                </a:rPr>
                <a:t>전환 품의 완료</a:t>
              </a:r>
              <a:endPara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75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9FB6B-200E-46CA-8932-6693EAC79D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4915C4-DF7D-4BEE-B598-0E37FAE0F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4900</TotalTime>
  <Words>4461</Words>
  <Application>Microsoft Office PowerPoint</Application>
  <PresentationFormat>사용자 지정</PresentationFormat>
  <Paragraphs>834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42" baseType="lpstr">
      <vt:lpstr>G마켓 산스 TTF Bold</vt:lpstr>
      <vt:lpstr>KoPub돋움체 Bold</vt:lpstr>
      <vt:lpstr>KoPub돋움체 Light</vt:lpstr>
      <vt:lpstr>Pretendard ExtraBold</vt:lpstr>
      <vt:lpstr>Pretendard Light</vt:lpstr>
      <vt:lpstr>Pretendard Medium</vt:lpstr>
      <vt:lpstr>Pretendard SemiBold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428</cp:revision>
  <dcterms:created xsi:type="dcterms:W3CDTF">2022-03-15T04:45:55Z</dcterms:created>
  <dcterms:modified xsi:type="dcterms:W3CDTF">2025-09-11T04:11:01Z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