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ink/ink1.xml" ContentType="application/inkml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2" r:id="rId4"/>
  </p:sldMasterIdLst>
  <p:notesMasterIdLst>
    <p:notesMasterId r:id="rId37"/>
  </p:notesMasterIdLst>
  <p:handoutMasterIdLst>
    <p:handoutMasterId r:id="rId38"/>
  </p:handoutMasterIdLst>
  <p:sldIdLst>
    <p:sldId id="1063" r:id="rId5"/>
    <p:sldId id="1067" r:id="rId6"/>
    <p:sldId id="1244" r:id="rId7"/>
    <p:sldId id="1068" r:id="rId8"/>
    <p:sldId id="1094" r:id="rId9"/>
    <p:sldId id="1193" r:id="rId10"/>
    <p:sldId id="1195" r:id="rId11"/>
    <p:sldId id="1196" r:id="rId12"/>
    <p:sldId id="1198" r:id="rId13"/>
    <p:sldId id="1199" r:id="rId14"/>
    <p:sldId id="1200" r:id="rId15"/>
    <p:sldId id="1201" r:id="rId16"/>
    <p:sldId id="1202" r:id="rId17"/>
    <p:sldId id="1203" r:id="rId18"/>
    <p:sldId id="1204" r:id="rId19"/>
    <p:sldId id="1205" r:id="rId20"/>
    <p:sldId id="1206" r:id="rId21"/>
    <p:sldId id="1207" r:id="rId22"/>
    <p:sldId id="1208" r:id="rId23"/>
    <p:sldId id="1209" r:id="rId24"/>
    <p:sldId id="1210" r:id="rId25"/>
    <p:sldId id="1211" r:id="rId26"/>
    <p:sldId id="1213" r:id="rId27"/>
    <p:sldId id="1212" r:id="rId28"/>
    <p:sldId id="1215" r:id="rId29"/>
    <p:sldId id="1217" r:id="rId30"/>
    <p:sldId id="1219" r:id="rId31"/>
    <p:sldId id="1222" r:id="rId32"/>
    <p:sldId id="1223" r:id="rId33"/>
    <p:sldId id="1225" r:id="rId34"/>
    <p:sldId id="1226" r:id="rId35"/>
    <p:sldId id="1060" r:id="rId36"/>
  </p:sldIdLst>
  <p:sldSz cx="13439775" cy="755967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강의안 양식" id="{DBA89EE6-4A93-42FA-8E36-3DED3AF8537D}">
          <p14:sldIdLst>
            <p14:sldId id="1063"/>
            <p14:sldId id="1067"/>
            <p14:sldId id="1244"/>
            <p14:sldId id="1068"/>
            <p14:sldId id="1094"/>
            <p14:sldId id="1193"/>
            <p14:sldId id="1195"/>
            <p14:sldId id="1196"/>
            <p14:sldId id="1198"/>
            <p14:sldId id="1199"/>
            <p14:sldId id="1200"/>
            <p14:sldId id="1201"/>
            <p14:sldId id="1202"/>
            <p14:sldId id="1203"/>
            <p14:sldId id="1204"/>
            <p14:sldId id="1205"/>
            <p14:sldId id="1206"/>
            <p14:sldId id="1207"/>
            <p14:sldId id="1208"/>
            <p14:sldId id="1209"/>
            <p14:sldId id="1210"/>
            <p14:sldId id="1211"/>
            <p14:sldId id="1213"/>
            <p14:sldId id="1212"/>
            <p14:sldId id="1215"/>
            <p14:sldId id="1217"/>
            <p14:sldId id="1219"/>
            <p14:sldId id="1222"/>
            <p14:sldId id="1223"/>
            <p14:sldId id="1225"/>
            <p14:sldId id="1226"/>
            <p14:sldId id="106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62" userDrawn="1">
          <p15:clr>
            <a:srgbClr val="A4A3A4"/>
          </p15:clr>
        </p15:guide>
        <p15:guide id="2" pos="4233" userDrawn="1">
          <p15:clr>
            <a:srgbClr val="A4A3A4"/>
          </p15:clr>
        </p15:guide>
        <p15:guide id="3" orient="horz" pos="499" userDrawn="1">
          <p15:clr>
            <a:srgbClr val="A4A3A4"/>
          </p15:clr>
        </p15:guide>
        <p15:guide id="4" pos="468" userDrawn="1">
          <p15:clr>
            <a:srgbClr val="A4A3A4"/>
          </p15:clr>
        </p15:guide>
        <p15:guide id="6" orient="horz" pos="4377" userDrawn="1">
          <p15:clr>
            <a:srgbClr val="A4A3A4"/>
          </p15:clr>
        </p15:guide>
        <p15:guide id="7" orient="horz" pos="703" userDrawn="1">
          <p15:clr>
            <a:srgbClr val="A4A3A4"/>
          </p15:clr>
        </p15:guide>
        <p15:guide id="8" orient="horz" pos="1610" userDrawn="1">
          <p15:clr>
            <a:srgbClr val="A4A3A4"/>
          </p15:clr>
        </p15:guide>
        <p15:guide id="9" pos="802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이승원" initials="이" lastIdx="1" clrIdx="0">
    <p:extLst>
      <p:ext uri="{19B8F6BF-5375-455C-9EA6-DF929625EA0E}">
        <p15:presenceInfo xmlns:p15="http://schemas.microsoft.com/office/powerpoint/2012/main" userId="S-1-5-21-2850898115-221043819-1427585014-50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08070"/>
    <a:srgbClr val="FDEAEC"/>
    <a:srgbClr val="EE3042"/>
    <a:srgbClr val="A50034"/>
    <a:srgbClr val="FFFFFE"/>
    <a:srgbClr val="9CAAAF"/>
    <a:srgbClr val="E2E2E2"/>
    <a:srgbClr val="404040"/>
    <a:srgbClr val="FFFFFF"/>
    <a:srgbClr val="BF36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7515" autoAdjust="0"/>
  </p:normalViewPr>
  <p:slideViewPr>
    <p:cSldViewPr snapToGrid="0">
      <p:cViewPr>
        <p:scale>
          <a:sx n="96" d="100"/>
          <a:sy n="96" d="100"/>
        </p:scale>
        <p:origin x="654" y="-258"/>
      </p:cViewPr>
      <p:guideLst>
        <p:guide orient="horz" pos="2562"/>
        <p:guide pos="4233"/>
        <p:guide orient="horz" pos="499"/>
        <p:guide pos="468"/>
        <p:guide orient="horz" pos="4377"/>
        <p:guide orient="horz" pos="703"/>
        <p:guide orient="horz" pos="1610"/>
        <p:guide pos="802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5" d="100"/>
          <a:sy n="85" d="100"/>
        </p:scale>
        <p:origin x="38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commentAuthors" Target="commentAuthor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FEF801AC-CCA2-4210-8AB2-63C3540FC51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74EF56D8-F4B2-4D44-BA6B-45CD2D2D5C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F8B034-0658-4551-BA58-4A3C1DEF8121}" type="datetimeFigureOut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2025-09-19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423449FC-6C65-453B-A35B-5B1BE2464E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709B436-870A-482B-A003-688511D8227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02FD-9617-468A-9F32-2661A663BA16}" type="slidenum">
              <a:rPr lang="ko-KR" altLang="en-US" smtClean="0">
                <a:latin typeface="Pretendard Light" panose="02000403000000020004" pitchFamily="50" charset="-127"/>
                <a:ea typeface="Pretendard Light" panose="02000403000000020004" pitchFamily="50" charset="-127"/>
              </a:rPr>
              <a:t>‹#›</a:t>
            </a:fld>
            <a:endParaRPr lang="ko-KR" altLang="en-US" dirty="0"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9143010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8191" units="deg"/>
          <inkml:channel name="T" type="integer" max="2.14748E9" units="dev"/>
        </inkml:traceFormat>
        <inkml:channelProperties>
          <inkml:channelProperty channel="X" name="resolution" value="682.64581" units="1/cm"/>
          <inkml:channelProperty channel="Y" name="resolution" value="1205.55554" units="1/cm"/>
          <inkml:channelProperty channel="F" name="resolution" value="22.75278" units="1/deg"/>
          <inkml:channelProperty channel="T" name="resolution" value="1" units="1/dev"/>
        </inkml:channelProperties>
      </inkml:inkSource>
      <inkml:timestamp xml:id="ts0" timeString="2025-05-12T03:51:33.87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27531 18669 2327 0,'0'0'113'0,"0"0"32"16,0 0-145-16,0 0-394 0,0 0-366 16,0 0-667-16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7B70CA76-1719-474E-8B86-279EB73F3D54}" type="datetimeFigureOut">
              <a:rPr lang="ko-KR" altLang="en-US" smtClean="0"/>
              <a:pPr/>
              <a:t>2025-09-19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Pretendard Light" panose="02000403000000020004" pitchFamily="50" charset="-127"/>
                <a:ea typeface="Pretendard Light" panose="02000403000000020004" pitchFamily="50" charset="-127"/>
              </a:defRPr>
            </a:lvl1pPr>
          </a:lstStyle>
          <a:p>
            <a:fld id="{63101008-785E-488E-A155-1C681F3C9129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3338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1pPr>
    <a:lvl2pPr marL="497739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2pPr>
    <a:lvl3pPr marL="995478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3pPr>
    <a:lvl4pPr marL="149321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4pPr>
    <a:lvl5pPr marL="1990957" algn="l" defTabSz="995478" rtl="0" eaLnBrk="1" latinLnBrk="1" hangingPunct="1">
      <a:defRPr sz="1306" kern="1200">
        <a:solidFill>
          <a:schemeClr val="tx1"/>
        </a:solidFill>
        <a:latin typeface="Pretendard Light" panose="02000403000000020004" pitchFamily="50" charset="-127"/>
        <a:ea typeface="Pretendard Light" panose="02000403000000020004" pitchFamily="50" charset="-127"/>
        <a:cs typeface="+mn-cs"/>
      </a:defRPr>
    </a:lvl5pPr>
    <a:lvl6pPr marL="248869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6pPr>
    <a:lvl7pPr marL="2986435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7pPr>
    <a:lvl8pPr marL="348417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8pPr>
    <a:lvl9pPr marL="3981914" algn="l" defTabSz="995478" rtl="0" eaLnBrk="1" latinLnBrk="1" hangingPunct="1">
      <a:defRPr sz="130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안녕하세요 </a:t>
            </a:r>
            <a:r>
              <a:rPr lang="ko-KR" altLang="en-US" dirty="0"/>
              <a:t> </a:t>
            </a:r>
            <a:r>
              <a:rPr lang="ko-KR" altLang="en-US" sz="1306" b="0" i="0" u="none" strike="noStrike" kern="1200" dirty="0" err="1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서브원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 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MRO PROCESS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과정의 마지막 파트인 채무 및 채권관리에 대한 강의를 맡은 재무회계팀 </a:t>
            </a:r>
            <a:r>
              <a:rPr lang="ko-KR" altLang="en-US" sz="1306" b="0" i="0" u="none" strike="noStrike" kern="1200" dirty="0" err="1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황승주입니다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.</a:t>
            </a:r>
            <a:r>
              <a:rPr lang="ko-KR" altLang="en-US" dirty="0"/>
              <a:t>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매출정산에 따라 발생하는 채권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매입정산에 따라 발생하는 채무에 대한 관리 및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고객사 여신관리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채무의 지급에 대한 서브원의 프로세스를 </a:t>
            </a:r>
            <a:r>
              <a:rPr lang="ko-KR" altLang="en-US" sz="1306" b="0" i="0" u="none" strike="noStrike" kern="1200" dirty="0" err="1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설명드리겠습니다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06009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C6AF7FB-91AE-BA4B-9556-D535FBAC4B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C7FFCEB-D45A-26C3-3F83-6CA2B381F39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401D681-3952-4B2D-3E5D-27B432D935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부가세법상 재화의 공급 시점에 세금계산서를 발행하고 대금을 지급 하지만 </a:t>
            </a:r>
            <a:endParaRPr lang="en-US" altLang="ko-KR" dirty="0"/>
          </a:p>
          <a:p>
            <a:r>
              <a:rPr lang="ko-KR" altLang="en-US" dirty="0"/>
              <a:t>간혹 선금을 주거나 선금</a:t>
            </a:r>
            <a:r>
              <a:rPr lang="en-US" altLang="ko-KR" dirty="0"/>
              <a:t>,</a:t>
            </a:r>
            <a:r>
              <a:rPr lang="ko-KR" altLang="en-US" dirty="0"/>
              <a:t>중도금</a:t>
            </a:r>
            <a:r>
              <a:rPr lang="en-US" altLang="ko-KR" dirty="0"/>
              <a:t>,</a:t>
            </a:r>
            <a:r>
              <a:rPr lang="ko-KR" altLang="en-US" dirty="0"/>
              <a:t>잔금으로 나누어 대금을 지급하는 경우도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부가세법상 </a:t>
            </a:r>
            <a:r>
              <a:rPr lang="ko-KR" altLang="en-US" dirty="0" err="1"/>
              <a:t>중간지급조건부조건에</a:t>
            </a:r>
            <a:r>
              <a:rPr lang="ko-KR" altLang="en-US" dirty="0"/>
              <a:t> 따라 대가의 각 부분을 지급하기로 한 때에 세금계산서 발행을 인정해주는 것인데</a:t>
            </a:r>
            <a:endParaRPr lang="en-US" altLang="ko-KR" dirty="0"/>
          </a:p>
          <a:p>
            <a:r>
              <a:rPr lang="ko-KR" altLang="en-US" dirty="0"/>
              <a:t>설비나 기계장치 등 금액이 큰 </a:t>
            </a:r>
            <a:r>
              <a:rPr lang="ko-KR" altLang="en-US" dirty="0" err="1"/>
              <a:t>거래시</a:t>
            </a:r>
            <a:r>
              <a:rPr lang="ko-KR" altLang="en-US" dirty="0"/>
              <a:t> 활용되고 계약단계부터 검토를 받아야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현재 선급 </a:t>
            </a:r>
            <a:r>
              <a:rPr lang="en-US" altLang="ko-KR" dirty="0"/>
              <a:t>100%</a:t>
            </a:r>
            <a:r>
              <a:rPr lang="ko-KR" altLang="en-US" dirty="0"/>
              <a:t>는 리스크가 크기 때문에 거래하고 있지 않고있습니다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8E11DAF-E55C-2A15-01C0-78FC30EA1DB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0591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5AE085-2112-2BDD-95D2-AE6E77BB9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0321E319-22E2-32DD-AD2A-F2D4BBCF3B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A8087F7-F3A7-D651-4489-F005C98389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검수조건부란</a:t>
            </a:r>
            <a:r>
              <a:rPr lang="ko-KR" altLang="en-US" dirty="0"/>
              <a:t> 물품이 인도되는 시점이 아닌 검수가 </a:t>
            </a:r>
            <a:r>
              <a:rPr lang="ko-KR" altLang="en-US" dirty="0" err="1"/>
              <a:t>완료되었을때를</a:t>
            </a:r>
            <a:r>
              <a:rPr lang="ko-KR" altLang="en-US" dirty="0"/>
              <a:t> 공급시기로 하여 세금계산서를 발행하는 제도이고</a:t>
            </a:r>
            <a:endParaRPr lang="en-US" altLang="ko-KR" dirty="0"/>
          </a:p>
          <a:p>
            <a:r>
              <a:rPr lang="ko-KR" altLang="en-US" dirty="0"/>
              <a:t>시운전 등 검수가 필요한 거래시에  협력사와 별도의 계약을 체결해서 활용합니다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시운전프로세스를 활용하면 고객이 검수를 </a:t>
            </a:r>
            <a:r>
              <a:rPr lang="ko-KR" altLang="en-US" dirty="0" err="1"/>
              <a:t>완료할때까지</a:t>
            </a:r>
            <a:r>
              <a:rPr lang="ko-KR" altLang="en-US" dirty="0"/>
              <a:t> 매출정산도 못하지만 협력사에서도 배송완료처리를 할 수가 없습니다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매출정산을 못하는데 협력사에 매입정산을 먼저 해주면</a:t>
            </a:r>
            <a:r>
              <a:rPr lang="en-US" altLang="ko-KR" dirty="0"/>
              <a:t>, </a:t>
            </a:r>
            <a:r>
              <a:rPr lang="ko-KR" altLang="en-US" dirty="0"/>
              <a:t>위탁재고가 늘어나고 현금흐름에도 좋지 않기때문에 </a:t>
            </a:r>
            <a:endParaRPr lang="en-US" altLang="ko-KR" dirty="0"/>
          </a:p>
          <a:p>
            <a:r>
              <a:rPr lang="ko-KR" altLang="en-US" dirty="0"/>
              <a:t>협력사와 계약을 체결하는 것이 바람직합니다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43E7FEC1-7871-B155-7BA6-BE73C75B833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41163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446302-BB29-9892-0126-E2DFD4FCD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5602E1A9-7887-1685-3C4D-DEB3C76C2C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21B227C-5C1F-10E0-6B73-969546D8A76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매입정산에 의해 발생한 채무에 대한 지급 관리입니다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F32621D-85D5-A92C-D4D3-BFB70777B2E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27723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서브원은 기본적으로 협력업체의 하도급여부에 따라 대금지급조건이 달라집니다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서브원의 협력업체는 협력사 프론트에서 직접 공인인증서로 로그인하여 하도급여부를 체크하도록 되어있으며</a:t>
            </a:r>
            <a:endParaRPr lang="en-US" altLang="ko-KR" dirty="0"/>
          </a:p>
          <a:p>
            <a:r>
              <a:rPr lang="ko-KR" altLang="en-US" dirty="0"/>
              <a:t>최종적으로 하도급인지 비하도급인지 분류 결정이 완료되면 </a:t>
            </a:r>
            <a:endParaRPr lang="en-US" altLang="ko-KR" dirty="0"/>
          </a:p>
          <a:p>
            <a:r>
              <a:rPr lang="ko-KR" altLang="en-US" dirty="0"/>
              <a:t>하도급법에 따라 하도급 협력업체에는 </a:t>
            </a:r>
            <a:r>
              <a:rPr lang="en-US" altLang="ko-KR" dirty="0"/>
              <a:t>60</a:t>
            </a:r>
            <a:r>
              <a:rPr lang="ko-KR" altLang="en-US" dirty="0"/>
              <a:t>일 이내 대금지급</a:t>
            </a:r>
            <a:r>
              <a:rPr lang="en-US" altLang="ko-KR" dirty="0"/>
              <a:t>, </a:t>
            </a:r>
            <a:r>
              <a:rPr lang="ko-KR" altLang="en-US" dirty="0"/>
              <a:t>비하도급의 경우는 </a:t>
            </a:r>
            <a:r>
              <a:rPr lang="en-US" altLang="ko-KR" dirty="0"/>
              <a:t>120</a:t>
            </a:r>
            <a:r>
              <a:rPr lang="ko-KR" altLang="en-US" dirty="0"/>
              <a:t>일로 지급하고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하도급이 되는 경우는 대기업이 아니어야 하고 </a:t>
            </a:r>
            <a:r>
              <a:rPr lang="en-US" altLang="ko-KR" dirty="0"/>
              <a:t>, </a:t>
            </a:r>
            <a:r>
              <a:rPr lang="ko-KR" altLang="en-US" dirty="0"/>
              <a:t>제조 위탁 가공 공정을 하는 경우에 해당합니다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680514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협력사에 대금지급을 하는 방식은 기본적으로 </a:t>
            </a:r>
            <a:r>
              <a:rPr lang="ko-KR" altLang="en-US" dirty="0" err="1"/>
              <a:t>어음발행이며</a:t>
            </a:r>
            <a:r>
              <a:rPr lang="ko-KR" altLang="en-US" dirty="0"/>
              <a:t> 서브원에서는 구매카드를 통해 대금을 지급합니다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구매카드란 쉽게 생각하면 전자어음 상품 중 하나입니다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하도급 협력사의 경우는 </a:t>
            </a:r>
            <a:r>
              <a:rPr lang="ko-KR" altLang="en-US" dirty="0" err="1"/>
              <a:t>영세거래건은</a:t>
            </a:r>
            <a:r>
              <a:rPr lang="ko-KR" altLang="en-US" dirty="0"/>
              <a:t> 지급일수가 </a:t>
            </a:r>
            <a:r>
              <a:rPr lang="en-US" altLang="ko-KR" dirty="0"/>
              <a:t>14</a:t>
            </a:r>
            <a:r>
              <a:rPr lang="ko-KR" altLang="en-US" dirty="0"/>
              <a:t>일</a:t>
            </a:r>
            <a:r>
              <a:rPr lang="en-US" altLang="ko-KR" dirty="0"/>
              <a:t>, </a:t>
            </a:r>
            <a:r>
              <a:rPr lang="ko-KR" altLang="en-US" dirty="0" err="1"/>
              <a:t>과면세는</a:t>
            </a:r>
            <a:r>
              <a:rPr lang="ko-KR" altLang="en-US" dirty="0"/>
              <a:t> </a:t>
            </a:r>
            <a:r>
              <a:rPr lang="en-US" altLang="ko-KR" dirty="0"/>
              <a:t>60</a:t>
            </a:r>
            <a:r>
              <a:rPr lang="ko-KR" altLang="en-US" dirty="0"/>
              <a:t>일입니다</a:t>
            </a:r>
            <a:r>
              <a:rPr lang="en-US" altLang="ko-KR" dirty="0"/>
              <a:t>.  </a:t>
            </a:r>
          </a:p>
          <a:p>
            <a:r>
              <a:rPr lang="ko-KR" altLang="en-US" dirty="0"/>
              <a:t>비하도급 협력사는 현재 </a:t>
            </a:r>
            <a:r>
              <a:rPr lang="en-US" altLang="ko-KR" dirty="0"/>
              <a:t>120</a:t>
            </a:r>
            <a:r>
              <a:rPr lang="ko-KR" altLang="en-US" dirty="0"/>
              <a:t>일이 기본조건이나 기존 거래하던 협력사들 중 </a:t>
            </a:r>
            <a:r>
              <a:rPr lang="en-US" altLang="ko-KR" dirty="0"/>
              <a:t>90</a:t>
            </a:r>
            <a:r>
              <a:rPr lang="ko-KR" altLang="en-US" dirty="0"/>
              <a:t>일 조건을 유지하고 있는 경우도 있습니다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,</a:t>
            </a:r>
          </a:p>
          <a:p>
            <a:r>
              <a:rPr lang="ko-KR" altLang="en-US" dirty="0"/>
              <a:t>지급일수는</a:t>
            </a:r>
            <a:r>
              <a:rPr lang="en-US" altLang="ko-KR" dirty="0"/>
              <a:t>, </a:t>
            </a:r>
            <a:r>
              <a:rPr lang="ko-KR" altLang="en-US" dirty="0"/>
              <a:t>세금계산서 작성일자 즉 매입정산월 말일 기준으로 해서 계산하는데 </a:t>
            </a:r>
            <a:endParaRPr lang="en-US" altLang="ko-KR" dirty="0"/>
          </a:p>
          <a:p>
            <a:r>
              <a:rPr lang="ko-KR" altLang="en-US" dirty="0"/>
              <a:t>어음발행일 플러스 어음일수로 계산됩니다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서브원의 정기발행일은 </a:t>
            </a:r>
            <a:r>
              <a:rPr lang="en-US" altLang="ko-KR" dirty="0"/>
              <a:t>13</a:t>
            </a:r>
            <a:r>
              <a:rPr lang="ko-KR" altLang="en-US" dirty="0"/>
              <a:t>일과 </a:t>
            </a:r>
            <a:r>
              <a:rPr lang="en-US" altLang="ko-KR" dirty="0"/>
              <a:t>30</a:t>
            </a:r>
            <a:r>
              <a:rPr lang="ko-KR" altLang="en-US" dirty="0"/>
              <a:t>일인데 </a:t>
            </a:r>
            <a:endParaRPr lang="en-US" altLang="ko-KR" dirty="0"/>
          </a:p>
          <a:p>
            <a:r>
              <a:rPr lang="ko-KR" altLang="en-US" dirty="0"/>
              <a:t>예를 들어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ko-KR" altLang="en-US" dirty="0" err="1"/>
              <a:t>납품건에</a:t>
            </a:r>
            <a:r>
              <a:rPr lang="ko-KR" altLang="en-US" dirty="0"/>
              <a:t> 대해서는 </a:t>
            </a:r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일에 일괄 역발행한 세금계산서 금액만큼 </a:t>
            </a:r>
            <a:r>
              <a:rPr lang="en-US" altLang="ko-KR" dirty="0"/>
              <a:t>5</a:t>
            </a:r>
            <a:r>
              <a:rPr lang="ko-KR" altLang="en-US" dirty="0"/>
              <a:t>월 </a:t>
            </a:r>
            <a:r>
              <a:rPr lang="en-US" altLang="ko-KR" dirty="0"/>
              <a:t>13</a:t>
            </a:r>
            <a:r>
              <a:rPr lang="ko-KR" altLang="en-US" dirty="0"/>
              <a:t>일에 어음을 발행하고</a:t>
            </a:r>
            <a:endParaRPr lang="en-US" altLang="ko-KR" dirty="0"/>
          </a:p>
          <a:p>
            <a:r>
              <a:rPr lang="ko-KR" altLang="en-US" dirty="0"/>
              <a:t>지급일수 </a:t>
            </a:r>
            <a:r>
              <a:rPr lang="en-US" altLang="ko-KR" dirty="0"/>
              <a:t>14</a:t>
            </a:r>
            <a:r>
              <a:rPr lang="ko-KR" altLang="en-US" dirty="0" err="1"/>
              <a:t>일짜리는</a:t>
            </a:r>
            <a:r>
              <a:rPr lang="ko-KR" altLang="en-US" dirty="0"/>
              <a:t> 어음의 일수가 하루</a:t>
            </a:r>
            <a:r>
              <a:rPr lang="en-US" altLang="ko-KR" dirty="0"/>
              <a:t>, 60</a:t>
            </a:r>
            <a:r>
              <a:rPr lang="ko-KR" altLang="en-US" dirty="0" err="1"/>
              <a:t>일짜리는</a:t>
            </a:r>
            <a:r>
              <a:rPr lang="ko-KR" altLang="en-US" dirty="0"/>
              <a:t> 어음일수가 </a:t>
            </a:r>
            <a:r>
              <a:rPr lang="en-US" altLang="ko-KR" dirty="0"/>
              <a:t>47</a:t>
            </a:r>
            <a:r>
              <a:rPr lang="ko-KR" altLang="en-US" dirty="0"/>
              <a:t>일 </a:t>
            </a:r>
            <a:r>
              <a:rPr lang="en-US" altLang="ko-KR" dirty="0"/>
              <a:t>, 90</a:t>
            </a:r>
            <a:r>
              <a:rPr lang="ko-KR" altLang="en-US" dirty="0" err="1"/>
              <a:t>일짜리는</a:t>
            </a:r>
            <a:r>
              <a:rPr lang="ko-KR" altLang="en-US" dirty="0"/>
              <a:t> </a:t>
            </a:r>
            <a:r>
              <a:rPr lang="en-US" altLang="ko-KR" dirty="0"/>
              <a:t>77</a:t>
            </a:r>
            <a:r>
              <a:rPr lang="ko-KR" altLang="en-US" dirty="0"/>
              <a:t>일입니다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4</a:t>
            </a:r>
            <a:r>
              <a:rPr lang="ko-KR" altLang="en-US" dirty="0"/>
              <a:t>월 </a:t>
            </a:r>
            <a:r>
              <a:rPr lang="en-US" altLang="ko-KR" dirty="0"/>
              <a:t>30</a:t>
            </a:r>
            <a:r>
              <a:rPr lang="ko-KR" altLang="en-US" dirty="0"/>
              <a:t>일 기준으로 지급일수를 계산해서 해당일자에 현금화 </a:t>
            </a:r>
            <a:r>
              <a:rPr lang="ko-KR" altLang="en-US" dirty="0" err="1"/>
              <a:t>될수</a:t>
            </a:r>
            <a:r>
              <a:rPr lang="ko-KR" altLang="en-US" dirty="0"/>
              <a:t> 있도록 어음을 발행하는 거죠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어음법상 어음일수는 최대가 </a:t>
            </a:r>
            <a:r>
              <a:rPr lang="en-US" altLang="ko-KR" dirty="0"/>
              <a:t>90</a:t>
            </a:r>
            <a:r>
              <a:rPr lang="ko-KR" altLang="en-US" dirty="0"/>
              <a:t>일이기 때문에 </a:t>
            </a:r>
            <a:r>
              <a:rPr lang="en-US" altLang="ko-KR" dirty="0"/>
              <a:t>120</a:t>
            </a:r>
            <a:r>
              <a:rPr lang="ko-KR" altLang="en-US" dirty="0"/>
              <a:t>일 조건의 비하도급 지급은 </a:t>
            </a:r>
            <a:r>
              <a:rPr lang="en-US" altLang="ko-KR" dirty="0"/>
              <a:t>30</a:t>
            </a:r>
            <a:r>
              <a:rPr lang="ko-KR" altLang="en-US" dirty="0"/>
              <a:t>일에 </a:t>
            </a:r>
            <a:r>
              <a:rPr lang="ko-KR" altLang="en-US" dirty="0" err="1"/>
              <a:t>어음발행합니다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참고로 전표에 찍히는 지급조건 </a:t>
            </a:r>
            <a:r>
              <a:rPr lang="ko-KR" altLang="en-US" dirty="0" err="1"/>
              <a:t>네자리의</a:t>
            </a:r>
            <a:r>
              <a:rPr lang="ko-KR" altLang="en-US" dirty="0"/>
              <a:t> 첫번째 숫자는 지급조건유형</a:t>
            </a:r>
            <a:r>
              <a:rPr lang="en-US" altLang="ko-KR" dirty="0"/>
              <a:t>, </a:t>
            </a:r>
            <a:r>
              <a:rPr lang="ko-KR" altLang="en-US" dirty="0"/>
              <a:t>기본지급조건이 </a:t>
            </a:r>
            <a:r>
              <a:rPr lang="en-US" altLang="ko-KR" dirty="0"/>
              <a:t>6</a:t>
            </a:r>
            <a:r>
              <a:rPr lang="ko-KR" altLang="en-US" dirty="0"/>
              <a:t>이구요  두번째 자리가 발행일정보</a:t>
            </a:r>
            <a:r>
              <a:rPr lang="en-US" altLang="ko-KR" dirty="0"/>
              <a:t>, B</a:t>
            </a:r>
            <a:r>
              <a:rPr lang="ko-KR" altLang="en-US" dirty="0"/>
              <a:t>가 정기지급일인 </a:t>
            </a:r>
            <a:r>
              <a:rPr lang="en-US" altLang="ko-KR" dirty="0"/>
              <a:t>13</a:t>
            </a:r>
            <a:r>
              <a:rPr lang="ko-KR" altLang="en-US" dirty="0"/>
              <a:t>일 또는 </a:t>
            </a:r>
            <a:r>
              <a:rPr lang="en-US" altLang="ko-KR" dirty="0"/>
              <a:t>30</a:t>
            </a:r>
            <a:r>
              <a:rPr lang="ko-KR" altLang="en-US" dirty="0"/>
              <a:t>일 발행이라는 뜻입니다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뒤의 두자리가 제일 중요한 </a:t>
            </a:r>
            <a:r>
              <a:rPr lang="ko-KR" altLang="en-US" dirty="0" err="1"/>
              <a:t>지급일수인데</a:t>
            </a:r>
            <a:r>
              <a:rPr lang="ko-KR" altLang="en-US" dirty="0"/>
              <a:t> </a:t>
            </a:r>
            <a:r>
              <a:rPr lang="en-US" altLang="ko-KR" dirty="0"/>
              <a:t>14 60 90 </a:t>
            </a:r>
            <a:r>
              <a:rPr lang="ko-KR" altLang="en-US" dirty="0"/>
              <a:t>은 직관적이고 </a:t>
            </a:r>
            <a:r>
              <a:rPr lang="en-US" altLang="ko-KR" dirty="0"/>
              <a:t>120</a:t>
            </a:r>
            <a:r>
              <a:rPr lang="ko-KR" altLang="en-US" dirty="0"/>
              <a:t>은 세자리라 </a:t>
            </a:r>
            <a:r>
              <a:rPr lang="en-US" altLang="ko-KR" dirty="0"/>
              <a:t>C0</a:t>
            </a:r>
            <a:r>
              <a:rPr lang="ko-KR" altLang="en-US" dirty="0"/>
              <a:t>입니다</a:t>
            </a:r>
            <a:r>
              <a:rPr lang="en-US" altLang="ko-KR" dirty="0"/>
              <a:t>. 10</a:t>
            </a:r>
            <a:r>
              <a:rPr lang="ko-KR" altLang="en-US" dirty="0"/>
              <a:t>을 </a:t>
            </a:r>
            <a:r>
              <a:rPr lang="en-US" altLang="ko-KR" dirty="0"/>
              <a:t>A</a:t>
            </a:r>
            <a:r>
              <a:rPr lang="ko-KR" altLang="en-US" dirty="0"/>
              <a:t>로 </a:t>
            </a:r>
            <a:r>
              <a:rPr lang="en-US" altLang="ko-KR" dirty="0"/>
              <a:t>11</a:t>
            </a:r>
            <a:r>
              <a:rPr lang="ko-KR" altLang="en-US" dirty="0"/>
              <a:t>을 </a:t>
            </a:r>
            <a:r>
              <a:rPr lang="en-US" altLang="ko-KR" dirty="0"/>
              <a:t>B</a:t>
            </a:r>
            <a:r>
              <a:rPr lang="ko-KR" altLang="en-US" dirty="0"/>
              <a:t>로</a:t>
            </a:r>
            <a:r>
              <a:rPr lang="en-US" altLang="ko-KR" dirty="0"/>
              <a:t>, 12</a:t>
            </a:r>
            <a:r>
              <a:rPr lang="ko-KR" altLang="en-US" dirty="0"/>
              <a:t>를 </a:t>
            </a:r>
            <a:r>
              <a:rPr lang="en-US" altLang="ko-KR" dirty="0"/>
              <a:t>C</a:t>
            </a:r>
            <a:r>
              <a:rPr lang="ko-KR" altLang="en-US" dirty="0"/>
              <a:t>로 생각하시면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서브원은 유통을 하기 때문에 고객사의 지급조건에 따라 협력사지급조건이 좌지우지 되는 경우가 꽤 있습니다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따라서 기본 조건은 협력사의 하도급여부에 따라 이렇게 결정되지만</a:t>
            </a:r>
            <a:r>
              <a:rPr lang="en-US" altLang="ko-KR" dirty="0"/>
              <a:t>, </a:t>
            </a:r>
            <a:r>
              <a:rPr lang="ko-KR" altLang="en-US" dirty="0"/>
              <a:t>어느 운영단위로 </a:t>
            </a:r>
            <a:r>
              <a:rPr lang="ko-KR" altLang="en-US" dirty="0" err="1"/>
              <a:t>납품하느냐에</a:t>
            </a:r>
            <a:r>
              <a:rPr lang="ko-KR" altLang="en-US" dirty="0"/>
              <a:t> 따라 지급조건 유형 및 발행일 지급일수가 달라지기도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67670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고객에게 납품할 상품의 매입대금 지급과 다르게 일반비용을 지급하는 경우에는 현금지급을 원칙으로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예를 들어 </a:t>
            </a:r>
            <a:r>
              <a:rPr lang="ko-KR" altLang="en-US" dirty="0" err="1"/>
              <a:t>긴급택배발송이</a:t>
            </a:r>
            <a:r>
              <a:rPr lang="ko-KR" altLang="en-US" dirty="0"/>
              <a:t> 필요해서 택배비가 별도로 </a:t>
            </a:r>
            <a:r>
              <a:rPr lang="ko-KR" altLang="en-US" dirty="0" err="1"/>
              <a:t>발생했다던가</a:t>
            </a:r>
            <a:r>
              <a:rPr lang="en-US" altLang="ko-KR" dirty="0"/>
              <a:t>, </a:t>
            </a:r>
            <a:r>
              <a:rPr lang="ko-KR" altLang="en-US" dirty="0"/>
              <a:t>특정 사이트나 서비스 이용을 위해 수수료를 지급해야 한다면 </a:t>
            </a:r>
            <a:endParaRPr lang="en-US" altLang="ko-KR" dirty="0"/>
          </a:p>
          <a:p>
            <a:r>
              <a:rPr lang="ko-KR" altLang="en-US" dirty="0"/>
              <a:t>전자세금계산서를 받아 </a:t>
            </a:r>
            <a:r>
              <a:rPr lang="ko-KR" altLang="en-US" dirty="0" err="1"/>
              <a:t>이어카운팅에서</a:t>
            </a:r>
            <a:r>
              <a:rPr lang="ko-KR" altLang="en-US" dirty="0"/>
              <a:t> 전표처리를 하고 해당 채무들은 </a:t>
            </a:r>
            <a:r>
              <a:rPr lang="ko-KR" altLang="en-US" dirty="0" err="1"/>
              <a:t>펌뱅킹으로</a:t>
            </a:r>
            <a:r>
              <a:rPr lang="ko-KR" altLang="en-US" dirty="0"/>
              <a:t> </a:t>
            </a:r>
            <a:r>
              <a:rPr lang="ko-KR" altLang="en-US" dirty="0" err="1"/>
              <a:t>현금지급합니다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천만원 미만의 비용지급은 익월 </a:t>
            </a:r>
            <a:r>
              <a:rPr lang="en-US" altLang="ko-KR" dirty="0"/>
              <a:t>25</a:t>
            </a:r>
            <a:r>
              <a:rPr lang="ko-KR" altLang="en-US" dirty="0"/>
              <a:t>일</a:t>
            </a:r>
            <a:r>
              <a:rPr lang="en-US" altLang="ko-KR" dirty="0"/>
              <a:t>, 1</a:t>
            </a:r>
            <a:r>
              <a:rPr lang="ko-KR" altLang="en-US" dirty="0"/>
              <a:t>천만원 이상의 </a:t>
            </a:r>
            <a:r>
              <a:rPr lang="ko-KR" altLang="en-US" dirty="0" err="1"/>
              <a:t>지급건은</a:t>
            </a:r>
            <a:r>
              <a:rPr lang="ko-KR" altLang="en-US" dirty="0"/>
              <a:t> </a:t>
            </a:r>
            <a:r>
              <a:rPr lang="ko-KR" altLang="en-US" dirty="0" err="1"/>
              <a:t>익익월</a:t>
            </a:r>
            <a:r>
              <a:rPr lang="ko-KR" altLang="en-US" dirty="0"/>
              <a:t> </a:t>
            </a:r>
            <a:r>
              <a:rPr lang="en-US" altLang="ko-KR" dirty="0"/>
              <a:t>30</a:t>
            </a:r>
            <a:r>
              <a:rPr lang="ko-KR" altLang="en-US" dirty="0"/>
              <a:t>일로 </a:t>
            </a:r>
            <a:endParaRPr lang="en-US" altLang="ko-KR" dirty="0"/>
          </a:p>
          <a:p>
            <a:r>
              <a:rPr lang="ko-KR" altLang="en-US" dirty="0"/>
              <a:t>세금계산서 작성월의 말일기준으로 계산하면 </a:t>
            </a:r>
            <a:r>
              <a:rPr lang="en-US" altLang="ko-KR" dirty="0"/>
              <a:t>25</a:t>
            </a:r>
            <a:r>
              <a:rPr lang="ko-KR" altLang="en-US" dirty="0"/>
              <a:t>일</a:t>
            </a:r>
            <a:r>
              <a:rPr lang="en-US" altLang="ko-KR" dirty="0"/>
              <a:t>, 60</a:t>
            </a:r>
            <a:r>
              <a:rPr lang="ko-KR" altLang="en-US" dirty="0"/>
              <a:t>일 조건으로 대금을 지급합니다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단 </a:t>
            </a:r>
            <a:r>
              <a:rPr lang="en-US" altLang="ko-KR" dirty="0"/>
              <a:t>IT</a:t>
            </a:r>
            <a:r>
              <a:rPr lang="ko-KR" altLang="en-US" dirty="0"/>
              <a:t>비용과 물류</a:t>
            </a:r>
            <a:r>
              <a:rPr lang="en-US" altLang="ko-KR" dirty="0"/>
              <a:t>3PL</a:t>
            </a:r>
            <a:r>
              <a:rPr lang="ko-KR" altLang="en-US" dirty="0"/>
              <a:t>업체 비용은 </a:t>
            </a:r>
            <a:r>
              <a:rPr lang="en-US" altLang="ko-KR" dirty="0"/>
              <a:t>90</a:t>
            </a:r>
            <a:r>
              <a:rPr lang="ko-KR" altLang="en-US" dirty="0"/>
              <a:t>일이 원칙입니다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복리후생비등과 같은 사원비용을 포함한 일반비용 정기지급일은 매월 </a:t>
            </a:r>
            <a:r>
              <a:rPr lang="en-US" altLang="ko-KR" dirty="0"/>
              <a:t>10, 15, 25, 30</a:t>
            </a:r>
            <a:r>
              <a:rPr lang="ko-KR" altLang="en-US" dirty="0"/>
              <a:t>일이며 </a:t>
            </a:r>
            <a:endParaRPr lang="en-US" altLang="ko-KR" dirty="0"/>
          </a:p>
          <a:p>
            <a:r>
              <a:rPr lang="ko-KR" altLang="en-US" dirty="0" err="1"/>
              <a:t>서브원</a:t>
            </a:r>
            <a:r>
              <a:rPr lang="ko-KR" altLang="en-US" dirty="0"/>
              <a:t> 지급조건에 따른 지급조건보다 빠르게 지급해야 하는 경우는 비용지급일정품의 작성하시면 가능합니다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 err="1"/>
              <a:t>현금말고</a:t>
            </a:r>
            <a:r>
              <a:rPr lang="ko-KR" altLang="en-US" dirty="0"/>
              <a:t> 어음으로 지급해주세요 하는 경우는 </a:t>
            </a:r>
            <a:r>
              <a:rPr lang="en-US" altLang="ko-KR" dirty="0"/>
              <a:t>13</a:t>
            </a:r>
            <a:r>
              <a:rPr lang="ko-KR" altLang="en-US" dirty="0"/>
              <a:t>일에 구매카드 발행하며 만기는 현금지급일수와 동일합니다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798007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협력사에 지급채무가 발생하였더라도 지급하지 않는 경우가 있는데 </a:t>
            </a:r>
            <a:endParaRPr lang="en-US" altLang="ko-KR" dirty="0"/>
          </a:p>
          <a:p>
            <a:r>
              <a:rPr lang="ko-KR" altLang="en-US" dirty="0" err="1"/>
              <a:t>배송증빙이</a:t>
            </a:r>
            <a:r>
              <a:rPr lang="ko-KR" altLang="en-US" dirty="0"/>
              <a:t> </a:t>
            </a:r>
            <a:r>
              <a:rPr lang="ko-KR" altLang="en-US" dirty="0" err="1"/>
              <a:t>적격증빙이</a:t>
            </a:r>
            <a:r>
              <a:rPr lang="ko-KR" altLang="en-US" dirty="0"/>
              <a:t> 아닌 경우</a:t>
            </a:r>
            <a:r>
              <a:rPr lang="en-US" altLang="ko-KR" dirty="0"/>
              <a:t>, </a:t>
            </a:r>
            <a:r>
              <a:rPr lang="ko-KR" altLang="en-US" dirty="0"/>
              <a:t>반품예정인 경우</a:t>
            </a:r>
            <a:r>
              <a:rPr lang="en-US" altLang="ko-KR" dirty="0"/>
              <a:t>, </a:t>
            </a:r>
            <a:r>
              <a:rPr lang="ko-KR" altLang="en-US" dirty="0"/>
              <a:t>배송완료를 </a:t>
            </a:r>
            <a:r>
              <a:rPr lang="ko-KR" altLang="en-US" dirty="0" err="1"/>
              <a:t>오처리한</a:t>
            </a:r>
            <a:r>
              <a:rPr lang="ko-KR" altLang="en-US" dirty="0"/>
              <a:t> 경우 </a:t>
            </a:r>
            <a:r>
              <a:rPr lang="en-US" altLang="ko-KR" dirty="0"/>
              <a:t>, </a:t>
            </a:r>
            <a:r>
              <a:rPr lang="ko-KR" altLang="en-US" dirty="0"/>
              <a:t>클레임발생한 경우</a:t>
            </a:r>
            <a:r>
              <a:rPr lang="en-US" altLang="ko-KR" dirty="0"/>
              <a:t>,</a:t>
            </a:r>
            <a:r>
              <a:rPr lang="ko-KR" altLang="en-US" dirty="0"/>
              <a:t>앞서 말씀드린 압류통지 받은 경우 등 해당합니다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매월 </a:t>
            </a:r>
            <a:r>
              <a:rPr lang="en-US" altLang="ko-KR" dirty="0"/>
              <a:t>1</a:t>
            </a:r>
            <a:r>
              <a:rPr lang="ko-KR" altLang="en-US" dirty="0"/>
              <a:t>일부터 말일까지 거래분에 대해 익월 초에 결산을 수행해서 </a:t>
            </a:r>
            <a:r>
              <a:rPr lang="en-US" altLang="ko-KR" dirty="0"/>
              <a:t>2</a:t>
            </a:r>
            <a:r>
              <a:rPr lang="ko-KR" altLang="en-US" dirty="0"/>
              <a:t>영업일에 세금계산서 발행을 하고 지급채무가 발생하므로 </a:t>
            </a:r>
            <a:endParaRPr lang="en-US" altLang="ko-KR" dirty="0"/>
          </a:p>
          <a:p>
            <a:r>
              <a:rPr lang="ko-KR" altLang="en-US" dirty="0"/>
              <a:t>보통 </a:t>
            </a:r>
            <a:r>
              <a:rPr lang="en-US" altLang="ko-KR" dirty="0"/>
              <a:t>6</a:t>
            </a:r>
            <a:r>
              <a:rPr lang="ko-KR" altLang="en-US" dirty="0"/>
              <a:t>영업일정도까지는 지급보류가 필요한 건들에 대해 품의를 통해 </a:t>
            </a:r>
            <a:r>
              <a:rPr lang="ko-KR" altLang="en-US" dirty="0" err="1"/>
              <a:t>요청주셔야</a:t>
            </a:r>
            <a:r>
              <a:rPr lang="ko-KR" altLang="en-US" dirty="0"/>
              <a:t> </a:t>
            </a:r>
            <a:r>
              <a:rPr lang="en-US" altLang="ko-KR" dirty="0"/>
              <a:t>13</a:t>
            </a:r>
            <a:r>
              <a:rPr lang="ko-KR" altLang="en-US" dirty="0"/>
              <a:t>일 구매카드 발행시에 제외 가능합니다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또한 협력사면서 고객사인 경우 기본거래계약서 </a:t>
            </a:r>
            <a:r>
              <a:rPr lang="en-US" altLang="ko-KR" dirty="0"/>
              <a:t>24</a:t>
            </a:r>
            <a:r>
              <a:rPr lang="ko-KR" altLang="en-US" dirty="0"/>
              <a:t>조에 의해 </a:t>
            </a:r>
            <a:r>
              <a:rPr lang="ko-KR" altLang="en-US" dirty="0" err="1"/>
              <a:t>줄돈과</a:t>
            </a:r>
            <a:r>
              <a:rPr lang="ko-KR" altLang="en-US" dirty="0"/>
              <a:t> </a:t>
            </a:r>
            <a:r>
              <a:rPr lang="ko-KR" altLang="en-US" dirty="0" err="1"/>
              <a:t>받을돈을</a:t>
            </a:r>
            <a:r>
              <a:rPr lang="ko-KR" altLang="en-US" dirty="0"/>
              <a:t> </a:t>
            </a:r>
            <a:r>
              <a:rPr lang="ko-KR" altLang="en-US" dirty="0" err="1"/>
              <a:t>우선상계하고</a:t>
            </a:r>
            <a:r>
              <a:rPr lang="ko-KR" altLang="en-US" dirty="0"/>
              <a:t> 차액만 지급 또는 수금하고</a:t>
            </a:r>
            <a:endParaRPr lang="en-US" altLang="ko-KR" dirty="0"/>
          </a:p>
          <a:p>
            <a:r>
              <a:rPr lang="ko-KR" altLang="en-US" dirty="0"/>
              <a:t>별도의 협의를 통해 채권채무를 상계하는 경우도 있습니다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290091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이어카운팅에서</a:t>
            </a:r>
            <a:r>
              <a:rPr lang="ko-KR" altLang="en-US" dirty="0"/>
              <a:t> 비용처리하신 건들은 재무회계팀 합의를 거쳐 지급채무전표가 발생되고 대금지급을 하는데</a:t>
            </a:r>
            <a:r>
              <a:rPr lang="en-US" altLang="ko-KR" dirty="0"/>
              <a:t> </a:t>
            </a:r>
          </a:p>
          <a:p>
            <a:r>
              <a:rPr lang="ko-KR" altLang="en-US" dirty="0"/>
              <a:t>종종 부결되는 대표적인 </a:t>
            </a:r>
            <a:r>
              <a:rPr lang="en-US" altLang="ko-KR" dirty="0"/>
              <a:t>CASE </a:t>
            </a:r>
            <a:r>
              <a:rPr lang="ko-KR" altLang="en-US" dirty="0"/>
              <a:t>몇가지만 말씀드리겠습니다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향후 </a:t>
            </a:r>
            <a:r>
              <a:rPr lang="ko-KR" altLang="en-US" dirty="0" err="1"/>
              <a:t>비용처리하실때</a:t>
            </a:r>
            <a:r>
              <a:rPr lang="ko-KR" altLang="en-US" dirty="0"/>
              <a:t> 이런 부분들은 경비처리규정 확인하시면서 유념하시면 </a:t>
            </a:r>
            <a:r>
              <a:rPr lang="ko-KR" altLang="en-US" dirty="0" err="1"/>
              <a:t>좋을것</a:t>
            </a:r>
            <a:r>
              <a:rPr lang="ko-KR" altLang="en-US" dirty="0"/>
              <a:t> 같습니다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출장경비는 </a:t>
            </a:r>
            <a:r>
              <a:rPr lang="ko-KR" altLang="en-US" dirty="0" err="1"/>
              <a:t>출장건별로</a:t>
            </a:r>
            <a:r>
              <a:rPr lang="ko-KR" altLang="en-US" dirty="0"/>
              <a:t> </a:t>
            </a:r>
            <a:r>
              <a:rPr lang="ko-KR" altLang="en-US" dirty="0" err="1"/>
              <a:t>처리해야하며</a:t>
            </a:r>
            <a:r>
              <a:rPr lang="ko-KR" altLang="en-US" dirty="0"/>
              <a:t> 동일지역을 </a:t>
            </a:r>
            <a:r>
              <a:rPr lang="ko-KR" altLang="en-US" dirty="0" err="1"/>
              <a:t>반복출장하시게</a:t>
            </a:r>
            <a:r>
              <a:rPr lang="ko-KR" altLang="en-US" dirty="0"/>
              <a:t> 되더라도 </a:t>
            </a:r>
            <a:r>
              <a:rPr lang="en-US" altLang="ko-KR" dirty="0"/>
              <a:t>7</a:t>
            </a:r>
            <a:r>
              <a:rPr lang="ko-KR" altLang="en-US" dirty="0"/>
              <a:t>일단위로 끊어서 일정 내 경비처리를 </a:t>
            </a:r>
            <a:r>
              <a:rPr lang="ko-KR" altLang="en-US" dirty="0" err="1"/>
              <a:t>하셔야</a:t>
            </a:r>
            <a:r>
              <a:rPr lang="ko-KR" altLang="en-US" dirty="0"/>
              <a:t>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또한 출장 식대는 </a:t>
            </a:r>
            <a:r>
              <a:rPr lang="en-US" altLang="ko-KR" dirty="0"/>
              <a:t>1</a:t>
            </a:r>
            <a:r>
              <a:rPr lang="ko-KR" altLang="en-US" dirty="0"/>
              <a:t>인당 </a:t>
            </a:r>
            <a:r>
              <a:rPr lang="en-US" altLang="ko-KR" dirty="0"/>
              <a:t>1</a:t>
            </a:r>
            <a:r>
              <a:rPr lang="ko-KR" altLang="en-US" dirty="0"/>
              <a:t>식에 </a:t>
            </a:r>
            <a:r>
              <a:rPr lang="en-US" altLang="ko-KR" dirty="0"/>
              <a:t>1</a:t>
            </a:r>
            <a:r>
              <a:rPr lang="ko-KR" altLang="en-US" dirty="0"/>
              <a:t>만원 내외의 비용처리만 인정되기 때문에 </a:t>
            </a:r>
            <a:endParaRPr lang="en-US" altLang="ko-KR" dirty="0"/>
          </a:p>
          <a:p>
            <a:r>
              <a:rPr lang="ko-KR" altLang="en-US" dirty="0"/>
              <a:t>여러 출장자가 함께 </a:t>
            </a:r>
            <a:r>
              <a:rPr lang="ko-KR" altLang="en-US" dirty="0" err="1"/>
              <a:t>식사하셨을때는</a:t>
            </a:r>
            <a:r>
              <a:rPr lang="ko-KR" altLang="en-US" dirty="0"/>
              <a:t> 출장품의서나 경비처리내역에 출장자를 </a:t>
            </a:r>
            <a:r>
              <a:rPr lang="ko-KR" altLang="en-US" dirty="0" err="1"/>
              <a:t>기재해주셔야</a:t>
            </a:r>
            <a:r>
              <a:rPr lang="ko-KR" altLang="en-US" dirty="0"/>
              <a:t> 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출장자 외 출장지의 현지 </a:t>
            </a:r>
            <a:r>
              <a:rPr lang="ko-KR" altLang="en-US" dirty="0" err="1"/>
              <a:t>서브원</a:t>
            </a:r>
            <a:r>
              <a:rPr lang="ko-KR" altLang="en-US" dirty="0"/>
              <a:t> 직원과의 식대는 조직활성화비로</a:t>
            </a:r>
            <a:r>
              <a:rPr lang="en-US" altLang="ko-KR" dirty="0"/>
              <a:t>, </a:t>
            </a:r>
            <a:r>
              <a:rPr lang="ko-KR" altLang="en-US" dirty="0"/>
              <a:t>고객이나 외부인원과의 식비는 </a:t>
            </a:r>
            <a:r>
              <a:rPr lang="ko-KR" altLang="en-US" dirty="0" err="1"/>
              <a:t>접대비처리하셔야</a:t>
            </a:r>
            <a:r>
              <a:rPr lang="ko-KR" altLang="en-US" dirty="0"/>
              <a:t> 하고 </a:t>
            </a:r>
            <a:r>
              <a:rPr lang="ko-KR" altLang="en-US" dirty="0" err="1"/>
              <a:t>출장식대</a:t>
            </a:r>
            <a:r>
              <a:rPr lang="ko-KR" altLang="en-US" dirty="0"/>
              <a:t> 처리가 불가합니다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63235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고속도로 통행료나 </a:t>
            </a:r>
            <a:r>
              <a:rPr lang="ko-KR" altLang="en-US" dirty="0" err="1"/>
              <a:t>주차비</a:t>
            </a:r>
            <a:r>
              <a:rPr lang="en-US" altLang="ko-KR" dirty="0"/>
              <a:t>, </a:t>
            </a:r>
            <a:r>
              <a:rPr lang="ko-KR" altLang="en-US" dirty="0" err="1"/>
              <a:t>쏘카와</a:t>
            </a:r>
            <a:r>
              <a:rPr lang="ko-KR" altLang="en-US" dirty="0"/>
              <a:t> 같은 차량공유서비스 </a:t>
            </a:r>
            <a:r>
              <a:rPr lang="ko-KR" altLang="en-US" dirty="0" err="1"/>
              <a:t>이용시</a:t>
            </a:r>
            <a:r>
              <a:rPr lang="ko-KR" altLang="en-US" dirty="0"/>
              <a:t> 증빙이 꼭 첨부되어야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또한 세금계산서는 익월 </a:t>
            </a:r>
            <a:r>
              <a:rPr lang="en-US" altLang="ko-KR" dirty="0"/>
              <a:t>1</a:t>
            </a:r>
            <a:r>
              <a:rPr lang="ko-KR" altLang="en-US" dirty="0"/>
              <a:t>영업일까지 </a:t>
            </a:r>
            <a:r>
              <a:rPr lang="ko-KR" altLang="en-US" dirty="0" err="1"/>
              <a:t>처리하셔야</a:t>
            </a:r>
            <a:r>
              <a:rPr lang="ko-KR" altLang="en-US" dirty="0"/>
              <a:t> 합니다</a:t>
            </a:r>
            <a:r>
              <a:rPr lang="en-US" altLang="ko-KR" dirty="0"/>
              <a:t>. </a:t>
            </a:r>
            <a:r>
              <a:rPr lang="ko-KR" altLang="en-US" dirty="0"/>
              <a:t>기한내 미처리하신 경우 </a:t>
            </a:r>
            <a:r>
              <a:rPr lang="ko-KR" altLang="en-US" dirty="0" err="1"/>
              <a:t>위임전결규정에</a:t>
            </a:r>
            <a:r>
              <a:rPr lang="ko-KR" altLang="en-US" dirty="0"/>
              <a:t> 따라 별도품의 </a:t>
            </a:r>
            <a:r>
              <a:rPr lang="ko-KR" altLang="en-US" dirty="0" err="1"/>
              <a:t>득하셔야</a:t>
            </a:r>
            <a:r>
              <a:rPr lang="ko-KR" altLang="en-US" dirty="0"/>
              <a:t> 합니다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18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464836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33D596-6942-9F58-634A-BF2E799698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D2A6587-0B2A-A582-4CA9-D653C1EF061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C210E717-5DEB-6A5C-4D60-32E27AF114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매출로 인해 발생하는 채권에 대한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C34998A-374C-FE9B-7C16-5BDED28D67C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8005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강의는 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1.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채무관리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2.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지급관리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3.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채권관리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3.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여신관리의 순서로 진행됩니다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.</a:t>
            </a:r>
            <a:r>
              <a:rPr lang="ko-KR" altLang="en-US" dirty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40030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먼저</a:t>
            </a:r>
            <a:r>
              <a:rPr lang="en-US" altLang="ko-KR" dirty="0"/>
              <a:t>, </a:t>
            </a:r>
            <a:r>
              <a:rPr lang="ko-KR" altLang="en-US" dirty="0"/>
              <a:t>매출인식을 할 수 있는 기준에 대해서 말씀드리겠습니다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회계기준에 따라 회사가 수익인식을 할 때에는 거래금액 전체를 매출로 인식하는 경우와 수수료만큼만 인식하는 경우로 나뉩니다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서브원은 제</a:t>
            </a:r>
            <a:r>
              <a:rPr lang="en-US" altLang="ko-KR" dirty="0"/>
              <a:t>3</a:t>
            </a:r>
            <a:r>
              <a:rPr lang="ko-KR" altLang="en-US" dirty="0"/>
              <a:t>의 공급자로부터 재화를 구매하여 고객에게 제공하는 방식의 영업을 주로 하는 회사이기 때문에 </a:t>
            </a:r>
            <a:endParaRPr lang="en-US" altLang="ko-KR" dirty="0"/>
          </a:p>
          <a:p>
            <a:r>
              <a:rPr lang="ko-KR" altLang="en-US" dirty="0"/>
              <a:t>실질적 </a:t>
            </a:r>
            <a:r>
              <a:rPr lang="ko-KR" altLang="en-US" dirty="0" err="1"/>
              <a:t>거래당사자로서의</a:t>
            </a:r>
            <a:r>
              <a:rPr lang="ko-KR" altLang="en-US" dirty="0"/>
              <a:t> 역할을 수행하는 경우라면 총액매출인식이 가능하지만 </a:t>
            </a:r>
            <a:endParaRPr lang="en-US" altLang="ko-KR" dirty="0"/>
          </a:p>
          <a:p>
            <a:r>
              <a:rPr lang="ko-KR" altLang="en-US" dirty="0"/>
              <a:t>대리인의 역할을 수행하는 경우라면 수수료금액만큼만 순액으로 매출인식이 가능합니다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상품매입대금이 </a:t>
            </a:r>
            <a:r>
              <a:rPr lang="en-US" altLang="ko-KR" dirty="0"/>
              <a:t>90</a:t>
            </a:r>
            <a:r>
              <a:rPr lang="ko-KR" altLang="en-US" dirty="0"/>
              <a:t>이고 판매가가 </a:t>
            </a:r>
            <a:r>
              <a:rPr lang="en-US" altLang="ko-KR" dirty="0"/>
              <a:t>100</a:t>
            </a:r>
            <a:r>
              <a:rPr lang="ko-KR" altLang="en-US" dirty="0" err="1"/>
              <a:t>일때</a:t>
            </a:r>
            <a:r>
              <a:rPr lang="en-US" altLang="ko-KR" dirty="0"/>
              <a:t>, </a:t>
            </a:r>
            <a:r>
              <a:rPr lang="ko-KR" altLang="en-US" dirty="0"/>
              <a:t>총액이면 </a:t>
            </a:r>
            <a:r>
              <a:rPr lang="en-US" altLang="ko-KR" dirty="0"/>
              <a:t>100</a:t>
            </a:r>
            <a:r>
              <a:rPr lang="ko-KR" altLang="en-US" dirty="0"/>
              <a:t>을 </a:t>
            </a:r>
            <a:r>
              <a:rPr lang="ko-KR" altLang="en-US" dirty="0" err="1"/>
              <a:t>순액이면</a:t>
            </a:r>
            <a:r>
              <a:rPr lang="ko-KR" altLang="en-US" dirty="0"/>
              <a:t> </a:t>
            </a:r>
            <a:r>
              <a:rPr lang="en-US" altLang="ko-KR" dirty="0"/>
              <a:t>10</a:t>
            </a:r>
            <a:r>
              <a:rPr lang="ko-KR" altLang="en-US" dirty="0"/>
              <a:t>을 매출로 인식하게 </a:t>
            </a:r>
            <a:r>
              <a:rPr lang="ko-KR" altLang="en-US" dirty="0" err="1"/>
              <a:t>되는거죠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현재 서브원의 대부분의 </a:t>
            </a:r>
            <a:r>
              <a:rPr lang="ko-KR" altLang="en-US" dirty="0" err="1"/>
              <a:t>상품공급건은</a:t>
            </a:r>
            <a:r>
              <a:rPr lang="ko-KR" altLang="en-US" dirty="0"/>
              <a:t> 총액으로 매출을 인식하지만 </a:t>
            </a:r>
            <a:endParaRPr lang="en-US" altLang="ko-KR" dirty="0"/>
          </a:p>
          <a:p>
            <a:r>
              <a:rPr lang="ko-KR" altLang="en-US" dirty="0"/>
              <a:t>가격결정권이 없고 재고위험부담이나 신용위험을 부담하지 않는 상태로 중개역할만 하는 경우는 수수료매출로 인식할 수밖에 없습니다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따라서 신규수주 시 고객과의 거래조건이 대리인의 역할에 불가하다고 판단되시면 재무회계팀에 </a:t>
            </a:r>
            <a:r>
              <a:rPr lang="ko-KR" altLang="en-US" dirty="0" err="1"/>
              <a:t>총액매출인식가능여부를</a:t>
            </a:r>
            <a:r>
              <a:rPr lang="ko-KR" altLang="en-US" dirty="0"/>
              <a:t> 검토요청 </a:t>
            </a:r>
            <a:r>
              <a:rPr lang="ko-KR" altLang="en-US" dirty="0" err="1"/>
              <a:t>주시는것이</a:t>
            </a:r>
            <a:r>
              <a:rPr lang="ko-KR" altLang="en-US" dirty="0"/>
              <a:t> 좋습니다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이후 모든 프로세스는 총액매출인식하는 프로세스라는 전제하에 </a:t>
            </a:r>
            <a:r>
              <a:rPr lang="ko-KR" altLang="en-US" dirty="0" err="1"/>
              <a:t>설명드리겠습니다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626456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매출도 매입과 동일하게 정산불일치로 인한 결산조정이 필요한 경우가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서브원</a:t>
            </a:r>
            <a:r>
              <a:rPr lang="ko-KR" altLang="en-US" dirty="0"/>
              <a:t> 결산은 </a:t>
            </a:r>
            <a:r>
              <a:rPr lang="en-US" altLang="ko-KR" dirty="0"/>
              <a:t>2</a:t>
            </a:r>
            <a:r>
              <a:rPr lang="ko-KR" altLang="en-US" dirty="0"/>
              <a:t>영업일로 완료인데 </a:t>
            </a:r>
            <a:r>
              <a:rPr lang="en-US" altLang="ko-KR" dirty="0"/>
              <a:t>3</a:t>
            </a:r>
            <a:r>
              <a:rPr lang="ko-KR" altLang="en-US" dirty="0"/>
              <a:t>영업일에 누락된 정산 건이 발생되어서 </a:t>
            </a:r>
            <a:r>
              <a:rPr lang="en-US" altLang="ko-KR" dirty="0"/>
              <a:t>2</a:t>
            </a:r>
            <a:r>
              <a:rPr lang="ko-KR" altLang="en-US" dirty="0"/>
              <a:t>월로 </a:t>
            </a:r>
            <a:r>
              <a:rPr lang="en-US" altLang="ko-KR" dirty="0"/>
              <a:t>10</a:t>
            </a:r>
            <a:r>
              <a:rPr lang="ko-KR" altLang="en-US" dirty="0"/>
              <a:t>을 추가 </a:t>
            </a:r>
            <a:r>
              <a:rPr lang="ko-KR" altLang="en-US" dirty="0" err="1"/>
              <a:t>정산처리하였고</a:t>
            </a:r>
            <a:endParaRPr lang="en-US" altLang="ko-KR" dirty="0"/>
          </a:p>
          <a:p>
            <a:r>
              <a:rPr lang="ko-KR" altLang="en-US" dirty="0"/>
              <a:t>고객사에서는 </a:t>
            </a:r>
            <a:r>
              <a:rPr lang="en-US" altLang="ko-KR" dirty="0"/>
              <a:t>1</a:t>
            </a:r>
            <a:r>
              <a:rPr lang="ko-KR" altLang="en-US" dirty="0"/>
              <a:t>월 세금계산서로 </a:t>
            </a:r>
            <a:r>
              <a:rPr lang="en-US" altLang="ko-KR" dirty="0"/>
              <a:t>100</a:t>
            </a:r>
            <a:r>
              <a:rPr lang="ko-KR" altLang="en-US" dirty="0"/>
              <a:t>을 </a:t>
            </a:r>
            <a:r>
              <a:rPr lang="ko-KR" altLang="en-US" dirty="0" err="1"/>
              <a:t>발행해야된다고</a:t>
            </a:r>
            <a:r>
              <a:rPr lang="ko-KR" altLang="en-US" dirty="0"/>
              <a:t> </a:t>
            </a:r>
            <a:r>
              <a:rPr lang="ko-KR" altLang="en-US" dirty="0" err="1"/>
              <a:t>할때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2</a:t>
            </a:r>
            <a:r>
              <a:rPr lang="ko-KR" altLang="en-US" dirty="0"/>
              <a:t>월 매출정산 건 </a:t>
            </a:r>
            <a:r>
              <a:rPr lang="ko-KR" altLang="en-US" dirty="0" err="1"/>
              <a:t>세무증빙일을</a:t>
            </a:r>
            <a:r>
              <a:rPr lang="ko-KR" altLang="en-US" dirty="0"/>
              <a:t> </a:t>
            </a:r>
            <a:r>
              <a:rPr lang="en-US" altLang="ko-KR" dirty="0"/>
              <a:t>1</a:t>
            </a:r>
            <a:r>
              <a:rPr lang="ko-KR" altLang="en-US" dirty="0"/>
              <a:t>월로 등록하여 </a:t>
            </a:r>
            <a:endParaRPr lang="en-US" altLang="ko-KR" dirty="0"/>
          </a:p>
          <a:p>
            <a:r>
              <a:rPr lang="ko-KR" altLang="en-US" dirty="0"/>
              <a:t>회계를 세무에 맞춰서 부가세 </a:t>
            </a:r>
            <a:r>
              <a:rPr lang="ko-KR" altLang="en-US" dirty="0" err="1"/>
              <a:t>대사하는</a:t>
            </a:r>
            <a:r>
              <a:rPr lang="ko-KR" altLang="en-US" dirty="0"/>
              <a:t> 방식입니다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9242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선발행세금계산서가 매출에서도 발생가능한데 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고객사의 예산소진 목적 등으로 </a:t>
            </a:r>
            <a:r>
              <a:rPr lang="ko-KR" altLang="en-US" dirty="0" err="1"/>
              <a:t>미배송</a:t>
            </a:r>
            <a:r>
              <a:rPr lang="ko-KR" altLang="en-US" dirty="0"/>
              <a:t> 주문건에 대해 고객이 세금계산서 발행을 요청할 때에는 </a:t>
            </a:r>
            <a:endParaRPr lang="en-US" altLang="ko-KR" dirty="0"/>
          </a:p>
          <a:p>
            <a:r>
              <a:rPr lang="ko-KR" altLang="en-US" dirty="0"/>
              <a:t>선수금품의를 통해 처리 가능합니다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en-US" altLang="ko-KR" dirty="0"/>
              <a:t>1</a:t>
            </a:r>
            <a:r>
              <a:rPr lang="ko-KR" altLang="en-US" dirty="0"/>
              <a:t>월에 선수금품의를 통해 </a:t>
            </a:r>
            <a:r>
              <a:rPr lang="en-US" altLang="ko-KR" dirty="0"/>
              <a:t>10</a:t>
            </a:r>
            <a:r>
              <a:rPr lang="ko-KR" altLang="en-US" dirty="0"/>
              <a:t> 과 매출 </a:t>
            </a:r>
            <a:r>
              <a:rPr lang="en-US" altLang="ko-KR" dirty="0"/>
              <a:t>90</a:t>
            </a:r>
            <a:r>
              <a:rPr lang="ko-KR" altLang="en-US" dirty="0"/>
              <a:t>을 합산해서 </a:t>
            </a:r>
            <a:r>
              <a:rPr lang="en-US" altLang="ko-KR" dirty="0"/>
              <a:t>100</a:t>
            </a:r>
            <a:r>
              <a:rPr lang="ko-KR" altLang="en-US" dirty="0"/>
              <a:t>을 청구했고 </a:t>
            </a:r>
            <a:endParaRPr lang="en-US" altLang="ko-KR" dirty="0"/>
          </a:p>
          <a:p>
            <a:r>
              <a:rPr lang="en-US" altLang="ko-KR" dirty="0"/>
              <a:t>10</a:t>
            </a:r>
            <a:r>
              <a:rPr lang="ko-KR" altLang="en-US" dirty="0"/>
              <a:t>을 </a:t>
            </a:r>
            <a:r>
              <a:rPr lang="en-US" altLang="ko-KR" dirty="0"/>
              <a:t>4</a:t>
            </a:r>
            <a:r>
              <a:rPr lang="ko-KR" altLang="en-US" dirty="0"/>
              <a:t>월에 실제 납품완료해서 </a:t>
            </a:r>
            <a:r>
              <a:rPr lang="ko-KR" altLang="en-US" dirty="0" err="1"/>
              <a:t>정산처리했다면</a:t>
            </a:r>
            <a:r>
              <a:rPr lang="ko-KR" altLang="en-US" dirty="0"/>
              <a:t> </a:t>
            </a:r>
            <a:r>
              <a:rPr lang="en-US" altLang="ko-KR" dirty="0"/>
              <a:t>, </a:t>
            </a:r>
            <a:r>
              <a:rPr lang="ko-KR" altLang="en-US" dirty="0"/>
              <a:t>부가세는 </a:t>
            </a:r>
            <a:r>
              <a:rPr lang="en-US" altLang="ko-KR" dirty="0"/>
              <a:t>1</a:t>
            </a:r>
            <a:r>
              <a:rPr lang="ko-KR" altLang="en-US" dirty="0"/>
              <a:t>월에 </a:t>
            </a:r>
            <a:r>
              <a:rPr lang="en-US" altLang="ko-KR" dirty="0"/>
              <a:t>100</a:t>
            </a:r>
            <a:r>
              <a:rPr lang="ko-KR" altLang="en-US" dirty="0"/>
              <a:t>에 대해 전액 발생되고 </a:t>
            </a:r>
            <a:r>
              <a:rPr lang="en-US" altLang="ko-KR" dirty="0"/>
              <a:t>4</a:t>
            </a:r>
            <a:r>
              <a:rPr lang="ko-KR" altLang="en-US" dirty="0"/>
              <a:t>월에는 매출만 </a:t>
            </a:r>
            <a:r>
              <a:rPr lang="en-US" altLang="ko-KR" dirty="0"/>
              <a:t>10 </a:t>
            </a:r>
            <a:r>
              <a:rPr lang="ko-KR" altLang="en-US" dirty="0"/>
              <a:t>추가 발생됩니다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59065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정산불일치로 인한 결산조정이 </a:t>
            </a:r>
            <a:r>
              <a:rPr lang="en-US" altLang="ko-KR" dirty="0"/>
              <a:t>2</a:t>
            </a:r>
            <a:r>
              <a:rPr lang="ko-KR" altLang="en-US" dirty="0"/>
              <a:t>영업일 이후 발견되어서 본부장전결로 처리하는 비정상적인 케이스라면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선수금은 결산마감 전까지</a:t>
            </a:r>
            <a:r>
              <a:rPr lang="en-US" altLang="ko-KR" dirty="0"/>
              <a:t> </a:t>
            </a:r>
            <a:r>
              <a:rPr lang="ko-KR" altLang="en-US" dirty="0"/>
              <a:t>정상적인 프로세스로 </a:t>
            </a:r>
            <a:r>
              <a:rPr lang="ko-KR" altLang="en-US" dirty="0" err="1"/>
              <a:t>요청가능합니다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선발행세금계산서 발행조건은 부가세법 상 </a:t>
            </a:r>
            <a:r>
              <a:rPr lang="en-US" altLang="ko-KR" dirty="0"/>
              <a:t>7</a:t>
            </a:r>
            <a:r>
              <a:rPr lang="ko-KR" altLang="en-US" dirty="0"/>
              <a:t>일 이내에 대가를 수취하는 경우</a:t>
            </a:r>
            <a:r>
              <a:rPr lang="en-US" altLang="ko-KR" dirty="0"/>
              <a:t>,</a:t>
            </a:r>
          </a:p>
          <a:p>
            <a:r>
              <a:rPr lang="ko-KR" altLang="en-US" dirty="0"/>
              <a:t>또는 계약서에 대금청구시기와 지급시기를 따로 적고 그 기간이 </a:t>
            </a:r>
            <a:r>
              <a:rPr lang="en-US" altLang="ko-KR" dirty="0"/>
              <a:t>30</a:t>
            </a:r>
            <a:r>
              <a:rPr lang="ko-KR" altLang="en-US" dirty="0"/>
              <a:t>일 이내인 경우 등 이기 때문에 </a:t>
            </a:r>
            <a:endParaRPr lang="en-US" altLang="ko-KR" dirty="0"/>
          </a:p>
          <a:p>
            <a:r>
              <a:rPr lang="ko-KR" altLang="en-US" dirty="0"/>
              <a:t>실무적으로는 고객으로부터 </a:t>
            </a:r>
            <a:r>
              <a:rPr lang="ko-KR" altLang="en-US" dirty="0" err="1"/>
              <a:t>선발행</a:t>
            </a:r>
            <a:r>
              <a:rPr lang="ko-KR" altLang="en-US" dirty="0"/>
              <a:t> 약정서를 수취하셔서 </a:t>
            </a:r>
            <a:r>
              <a:rPr lang="en-US" altLang="ko-KR" dirty="0"/>
              <a:t>S-MRO</a:t>
            </a:r>
            <a:r>
              <a:rPr lang="ko-KR" altLang="en-US" dirty="0"/>
              <a:t>에서 요청하시면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이 경우 매출인식은 되지 않고 채권만 발생되며 선수금은 부채성격이기 때문에 가능한 빠른 정산처리 즉 재화의 납품이 필요합니다</a:t>
            </a:r>
            <a:r>
              <a:rPr lang="en-US" altLang="ko-KR" dirty="0"/>
              <a:t>.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17996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매출회계처리 역시 매입과 마찬가지로 업무단계별로 생성됩니다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최종적으로는 매출 대변에 발생하면서 매출부가세가 발생하고 외상매출채권이 발생했다가 돈을 </a:t>
            </a:r>
            <a:r>
              <a:rPr lang="ko-KR" altLang="en-US" dirty="0" err="1"/>
              <a:t>입금받게</a:t>
            </a:r>
            <a:r>
              <a:rPr lang="ko-KR" altLang="en-US" dirty="0"/>
              <a:t> </a:t>
            </a:r>
            <a:r>
              <a:rPr lang="ko-KR" altLang="en-US" dirty="0" err="1"/>
              <a:t>될텐데요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매출정산을 하면 </a:t>
            </a:r>
            <a:r>
              <a:rPr lang="ko-KR" altLang="en-US" dirty="0" err="1"/>
              <a:t>차변에</a:t>
            </a:r>
            <a:r>
              <a:rPr lang="ko-KR" altLang="en-US" dirty="0"/>
              <a:t> 외상매출금</a:t>
            </a:r>
            <a:r>
              <a:rPr lang="en-US" altLang="ko-KR" dirty="0"/>
              <a:t>, </a:t>
            </a:r>
            <a:r>
              <a:rPr lang="ko-KR" altLang="en-US" dirty="0"/>
              <a:t>대변에 상품매출이 발생하고 </a:t>
            </a:r>
            <a:endParaRPr lang="en-US" altLang="ko-KR" dirty="0"/>
          </a:p>
          <a:p>
            <a:r>
              <a:rPr lang="ko-KR" altLang="en-US" dirty="0"/>
              <a:t>매출발생시점에 동시에 상품재고자산은 빠져나가면서 </a:t>
            </a:r>
            <a:r>
              <a:rPr lang="ko-KR" altLang="en-US" dirty="0" err="1"/>
              <a:t>차변에</a:t>
            </a:r>
            <a:r>
              <a:rPr lang="ko-KR" altLang="en-US" dirty="0"/>
              <a:t> 매출원가로 대체됩니다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세금계산서를 </a:t>
            </a:r>
            <a:r>
              <a:rPr lang="ko-KR" altLang="en-US" dirty="0" err="1"/>
              <a:t>정발행하거나</a:t>
            </a:r>
            <a:r>
              <a:rPr lang="ko-KR" altLang="en-US" dirty="0"/>
              <a:t> 역발행세금계산서 등록처리를 하면 이때 외상매출채권이 </a:t>
            </a:r>
            <a:r>
              <a:rPr lang="ko-KR" altLang="en-US" dirty="0" err="1"/>
              <a:t>차변에</a:t>
            </a:r>
            <a:r>
              <a:rPr lang="ko-KR" altLang="en-US" dirty="0"/>
              <a:t> 발생하면서 대변에 매출임시계정을 기표하고</a:t>
            </a:r>
            <a:endParaRPr lang="en-US" altLang="ko-KR" dirty="0"/>
          </a:p>
          <a:p>
            <a:r>
              <a:rPr lang="ko-KR" altLang="en-US" dirty="0"/>
              <a:t>이때 예수부가세를 </a:t>
            </a:r>
            <a:r>
              <a:rPr lang="ko-KR" altLang="en-US" dirty="0" err="1"/>
              <a:t>차변에</a:t>
            </a:r>
            <a:r>
              <a:rPr lang="ko-KR" altLang="en-US" dirty="0"/>
              <a:t> </a:t>
            </a:r>
            <a:r>
              <a:rPr lang="ko-KR" altLang="en-US" dirty="0" err="1"/>
              <a:t>달아놓습니다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매출임시계정과 부가세 임시계정은 상쇄되어 사라지고 고객사로부터 입금되는 돈은 예수금으로 처리되었다가 채권과 </a:t>
            </a:r>
            <a:r>
              <a:rPr lang="ko-KR" altLang="en-US" dirty="0" err="1"/>
              <a:t>반제하게</a:t>
            </a:r>
            <a:r>
              <a:rPr lang="ko-KR" altLang="en-US" dirty="0"/>
              <a:t> 됩니다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1671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수금조건 관리입니다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수금조건은 </a:t>
            </a:r>
            <a:r>
              <a:rPr lang="en-US" altLang="ko-KR" dirty="0"/>
              <a:t>S-MRO </a:t>
            </a:r>
            <a:r>
              <a:rPr lang="ko-KR" altLang="en-US" dirty="0"/>
              <a:t>사업장조회 및 운영단위 조회에서 관리하실 수 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사업장을 최초 </a:t>
            </a:r>
            <a:r>
              <a:rPr lang="ko-KR" altLang="en-US" dirty="0" err="1"/>
              <a:t>생성할때</a:t>
            </a:r>
            <a:r>
              <a:rPr lang="ko-KR" altLang="en-US" dirty="0"/>
              <a:t> 매출계약서에 근거해서 사업장 수금조건을 반영하며 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운영단위 수금조건은 사업장에 등록된 수금조건들 중 선택하여 등록이 가능합니다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한 운영단위에 수금조건이 여러 건인 경우라면 세금계산서 발행단계에서 운영담당자가 수금조건을 선택할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계약서에 </a:t>
            </a:r>
            <a:r>
              <a:rPr lang="ko-KR" altLang="en-US" dirty="0" err="1"/>
              <a:t>명시된대로</a:t>
            </a:r>
            <a:r>
              <a:rPr lang="ko-KR" altLang="en-US" dirty="0"/>
              <a:t> 수금조건을 시스템에 설정하는 것이기 때문에 </a:t>
            </a:r>
            <a:endParaRPr lang="en-US" altLang="ko-KR" dirty="0"/>
          </a:p>
          <a:p>
            <a:r>
              <a:rPr lang="ko-KR" altLang="en-US" dirty="0"/>
              <a:t>수금조건을 변경하실 때에는 별도 품의를 진행해야 하며 계약서 </a:t>
            </a:r>
            <a:r>
              <a:rPr lang="ko-KR" altLang="en-US" dirty="0" err="1"/>
              <a:t>변경필요여부</a:t>
            </a:r>
            <a:r>
              <a:rPr lang="ko-KR" altLang="en-US" dirty="0"/>
              <a:t> 등 법무검토부터 </a:t>
            </a:r>
            <a:r>
              <a:rPr lang="ko-KR" altLang="en-US" dirty="0" err="1"/>
              <a:t>프로세스타게되며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세금계산서 발행이후 개별 청구건의 수금조건을 변경하고자 할 때는 </a:t>
            </a:r>
            <a:r>
              <a:rPr lang="ko-KR" altLang="en-US" dirty="0" err="1"/>
              <a:t>일회성수금조건변경품의를</a:t>
            </a:r>
            <a:r>
              <a:rPr lang="ko-KR" altLang="en-US" dirty="0"/>
              <a:t> 통해 처리 가능합니다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99363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설정된 수금조건에 따른 만기일자에 입금이 되지 않는 경우</a:t>
            </a:r>
            <a:r>
              <a:rPr lang="en-US" altLang="ko-KR" dirty="0"/>
              <a:t>, </a:t>
            </a:r>
            <a:r>
              <a:rPr lang="ko-KR" altLang="en-US" dirty="0"/>
              <a:t>연체 채권으로 분류되며</a:t>
            </a:r>
            <a:endParaRPr lang="en-US" altLang="ko-KR" dirty="0"/>
          </a:p>
          <a:p>
            <a:r>
              <a:rPr lang="ko-KR" altLang="en-US" dirty="0"/>
              <a:t>매주 수요일에 </a:t>
            </a:r>
            <a:r>
              <a:rPr lang="en-US" altLang="ko-KR" dirty="0"/>
              <a:t>1</a:t>
            </a:r>
            <a:r>
              <a:rPr lang="ko-KR" altLang="en-US" dirty="0"/>
              <a:t>일 초과한 연체 채권에 대해서는 메일로 </a:t>
            </a:r>
            <a:r>
              <a:rPr lang="ko-KR" altLang="en-US" dirty="0" err="1"/>
              <a:t>공유드리고</a:t>
            </a:r>
            <a:r>
              <a:rPr lang="ko-KR" altLang="en-US" dirty="0"/>
              <a:t>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연체채권의 종류에는 현금이 입금되지 않은 현금입금지연</a:t>
            </a:r>
            <a:r>
              <a:rPr lang="en-US" altLang="ko-KR" dirty="0"/>
              <a:t>, </a:t>
            </a:r>
            <a:r>
              <a:rPr lang="ko-KR" altLang="en-US" dirty="0"/>
              <a:t>어음발행이 되지 않은 어음발행지연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어음발행은 되었으나 만기일자가 조건대비 연체인 어음만기연체가 있습니다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어음발행 자체가 지연이 되었다면 </a:t>
            </a:r>
            <a:r>
              <a:rPr lang="ko-KR" altLang="en-US" dirty="0" err="1"/>
              <a:t>어음발행지연이고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어음이 발행되기는 하였으나 만기일자가 정산만기일보다 연체된 경우는 어음만기연체로 분류됩니다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연체채권에 대해서는 영업담당자분이 사유를 확인하여 시스템 </a:t>
            </a:r>
            <a:r>
              <a:rPr lang="ko-KR" altLang="en-US" dirty="0" err="1"/>
              <a:t>입력하셔야</a:t>
            </a:r>
            <a:r>
              <a:rPr lang="ko-KR" altLang="en-US" dirty="0"/>
              <a:t> 하고 </a:t>
            </a:r>
            <a:endParaRPr lang="en-US" altLang="ko-KR" dirty="0"/>
          </a:p>
          <a:p>
            <a:r>
              <a:rPr lang="ko-KR" altLang="en-US" dirty="0"/>
              <a:t>연체 </a:t>
            </a:r>
            <a:r>
              <a:rPr lang="en-US" altLang="ko-KR" dirty="0"/>
              <a:t>15</a:t>
            </a:r>
            <a:r>
              <a:rPr lang="ko-KR" altLang="en-US" dirty="0"/>
              <a:t>일이 초과되면 주문이 </a:t>
            </a:r>
            <a:r>
              <a:rPr lang="ko-KR" altLang="en-US" dirty="0" err="1"/>
              <a:t>블락되므로</a:t>
            </a:r>
            <a:r>
              <a:rPr lang="ko-KR" altLang="en-US" dirty="0"/>
              <a:t> </a:t>
            </a:r>
            <a:r>
              <a:rPr lang="ko-KR" altLang="en-US" dirty="0" err="1"/>
              <a:t>일회성수금조건</a:t>
            </a:r>
            <a:r>
              <a:rPr lang="ko-KR" altLang="en-US" dirty="0"/>
              <a:t> 변경품의를 </a:t>
            </a:r>
            <a:r>
              <a:rPr lang="ko-KR" altLang="en-US" dirty="0" err="1"/>
              <a:t>상신하셔야</a:t>
            </a:r>
            <a:r>
              <a:rPr lang="ko-KR" altLang="en-US" dirty="0"/>
              <a:t> 합니다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863783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채권관리와 운전자본 관리입니다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운전자본이란</a:t>
            </a:r>
            <a:r>
              <a:rPr lang="ko-KR" altLang="en-US" dirty="0"/>
              <a:t> 현금 예금 받을 어음 외상매출금과 같이 거래활동에 즉시 동원될 수 있는 환금성이 높은 자산을 의미합니다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재무 유동성을 늘리기 위해서는 채권은 빨리 받고 </a:t>
            </a:r>
            <a:r>
              <a:rPr lang="en-US" altLang="ko-KR" dirty="0"/>
              <a:t>, </a:t>
            </a:r>
            <a:r>
              <a:rPr lang="ko-KR" altLang="en-US" dirty="0"/>
              <a:t>채무는 늦게 주고</a:t>
            </a:r>
            <a:r>
              <a:rPr lang="en-US" altLang="ko-KR" dirty="0"/>
              <a:t>, </a:t>
            </a:r>
            <a:r>
              <a:rPr lang="ko-KR" altLang="en-US" dirty="0"/>
              <a:t>재고는 빨리 판매해야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채무회전일</a:t>
            </a:r>
            <a:r>
              <a:rPr lang="en-US" altLang="ko-KR" dirty="0"/>
              <a:t>, </a:t>
            </a:r>
            <a:r>
              <a:rPr lang="ko-KR" altLang="en-US" dirty="0"/>
              <a:t>채권회전일</a:t>
            </a:r>
            <a:r>
              <a:rPr lang="en-US" altLang="ko-KR" dirty="0"/>
              <a:t>, </a:t>
            </a:r>
            <a:r>
              <a:rPr lang="ko-KR" altLang="en-US" dirty="0" err="1"/>
              <a:t>재고회전일이란</a:t>
            </a:r>
            <a:r>
              <a:rPr lang="ko-KR" altLang="en-US" dirty="0"/>
              <a:t> 채무</a:t>
            </a:r>
            <a:r>
              <a:rPr lang="en-US" altLang="ko-KR" dirty="0"/>
              <a:t>, </a:t>
            </a:r>
            <a:r>
              <a:rPr lang="ko-KR" altLang="en-US" dirty="0"/>
              <a:t>채권</a:t>
            </a:r>
            <a:r>
              <a:rPr lang="en-US" altLang="ko-KR" dirty="0"/>
              <a:t>, </a:t>
            </a:r>
            <a:r>
              <a:rPr lang="ko-KR" altLang="en-US" dirty="0"/>
              <a:t>재고가 얼마나 빠르게 </a:t>
            </a:r>
            <a:r>
              <a:rPr lang="ko-KR" altLang="en-US" dirty="0" err="1"/>
              <a:t>회전되느냐에</a:t>
            </a:r>
            <a:r>
              <a:rPr lang="ko-KR" altLang="en-US" dirty="0"/>
              <a:t> 대한 지표입니다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따라서 운전자본을 늘리려면 재고자산회전일수는 줄이고</a:t>
            </a:r>
            <a:r>
              <a:rPr lang="en-US" altLang="ko-KR" dirty="0"/>
              <a:t>, </a:t>
            </a:r>
            <a:r>
              <a:rPr lang="ko-KR" altLang="en-US" dirty="0"/>
              <a:t>채무회전일은 늘리고</a:t>
            </a:r>
            <a:r>
              <a:rPr lang="en-US" altLang="ko-KR" dirty="0"/>
              <a:t>, </a:t>
            </a:r>
            <a:r>
              <a:rPr lang="ko-KR" altLang="en-US" dirty="0"/>
              <a:t>채권회전일을 줄여야 합니다</a:t>
            </a:r>
            <a:r>
              <a:rPr lang="en-US" altLang="ko-KR" dirty="0"/>
              <a:t>.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817048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1183AA-2111-63F9-2C26-608D211247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63A1A360-9E99-E0AD-9C98-EF0AD98735B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54B107E3-4BE0-C1FA-B448-55DFA905678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마지막</a:t>
            </a:r>
            <a:r>
              <a:rPr lang="en-US" altLang="ko-KR" dirty="0"/>
              <a:t>, </a:t>
            </a:r>
            <a:r>
              <a:rPr lang="ko-KR" altLang="en-US" dirty="0" err="1"/>
              <a:t>여신관리입니다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E830742E-46D1-ABA3-21C0-164F756E0DF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28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8248916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서브원은 고객에게 여신을 공여하는</a:t>
            </a:r>
            <a:r>
              <a:rPr lang="en-US" altLang="ko-KR" dirty="0"/>
              <a:t>, </a:t>
            </a:r>
            <a:r>
              <a:rPr lang="ko-KR" altLang="en-US" dirty="0"/>
              <a:t>즉 물품을 공급하고 일정기간 경과후에 채권을 수금하는 외상조건부 거래를 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고객의 대금지불능력은 대내외 사업환경과 역량에 따라 수시로 변화하기 때문에</a:t>
            </a:r>
            <a:endParaRPr lang="en-US" altLang="ko-KR" dirty="0"/>
          </a:p>
          <a:p>
            <a:r>
              <a:rPr lang="ko-KR" altLang="en-US" dirty="0"/>
              <a:t>어떻게 평가하고 모니터링하며 어떻게 대응할 것인가를 결정해야합니다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서브원에서는 주로 </a:t>
            </a:r>
            <a:r>
              <a:rPr lang="ko-KR" altLang="en-US" dirty="0" err="1"/>
              <a:t>나이스비즈라인이라는</a:t>
            </a:r>
            <a:r>
              <a:rPr lang="ko-KR" altLang="en-US" dirty="0"/>
              <a:t> 구 </a:t>
            </a:r>
            <a:r>
              <a:rPr lang="en-US" altLang="ko-KR" dirty="0"/>
              <a:t>RM1 </a:t>
            </a:r>
            <a:r>
              <a:rPr lang="ko-KR" altLang="en-US" dirty="0"/>
              <a:t>사이트에서 고객의 신용정보를 확인하고</a:t>
            </a:r>
            <a:r>
              <a:rPr lang="en-US" altLang="ko-KR" dirty="0"/>
              <a:t> </a:t>
            </a:r>
            <a:r>
              <a:rPr lang="ko-KR" altLang="en-US" dirty="0"/>
              <a:t>모니터링합니다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신규수주시</a:t>
            </a:r>
            <a:r>
              <a:rPr lang="en-US" altLang="ko-KR" dirty="0"/>
              <a:t>, </a:t>
            </a:r>
            <a:r>
              <a:rPr lang="ko-KR" altLang="en-US" dirty="0"/>
              <a:t>여신증액 요청 시</a:t>
            </a:r>
            <a:r>
              <a:rPr lang="en-US" altLang="ko-KR" dirty="0"/>
              <a:t>, </a:t>
            </a:r>
            <a:r>
              <a:rPr lang="ko-KR" altLang="en-US" dirty="0"/>
              <a:t>또 매년 </a:t>
            </a:r>
            <a:r>
              <a:rPr lang="en-US" altLang="ko-KR" dirty="0"/>
              <a:t>5~6</a:t>
            </a:r>
            <a:r>
              <a:rPr lang="ko-KR" altLang="en-US" dirty="0"/>
              <a:t>월경 신규 고객사 여신정보가 업데이트 되는 시점에 정기적으로 고객사 신용정보를 확인하며</a:t>
            </a:r>
            <a:endParaRPr lang="en-US" altLang="ko-KR" dirty="0"/>
          </a:p>
          <a:p>
            <a:r>
              <a:rPr lang="ko-KR" altLang="en-US" dirty="0"/>
              <a:t>신용정보에 유의미한 변동이 있는 고객사의 경우 별도 알림을 받고 있어 데일리로 관리하고 있다고 </a:t>
            </a:r>
            <a:r>
              <a:rPr lang="ko-KR" altLang="en-US" dirty="0" err="1"/>
              <a:t>볼수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29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388143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강의에 앞서 간단하게 제 소개 드리겠습니다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저는 </a:t>
            </a:r>
            <a:r>
              <a:rPr lang="en-US" altLang="ko-KR" dirty="0"/>
              <a:t>2022</a:t>
            </a:r>
            <a:r>
              <a:rPr lang="ko-KR" altLang="en-US" dirty="0"/>
              <a:t>년 경력으로 입사했고</a:t>
            </a:r>
            <a:r>
              <a:rPr lang="en-US" altLang="ko-KR" dirty="0"/>
              <a:t>, </a:t>
            </a:r>
            <a:r>
              <a:rPr lang="ko-KR" altLang="en-US" dirty="0"/>
              <a:t>그 전에는 </a:t>
            </a:r>
            <a:r>
              <a:rPr lang="en-US" altLang="ko-KR" dirty="0"/>
              <a:t>LG CNS</a:t>
            </a:r>
            <a:r>
              <a:rPr lang="ko-KR" altLang="en-US" dirty="0"/>
              <a:t>에서 </a:t>
            </a:r>
            <a:r>
              <a:rPr lang="en-US" altLang="ko-KR" dirty="0"/>
              <a:t>10</a:t>
            </a:r>
            <a:r>
              <a:rPr lang="ko-KR" altLang="en-US" dirty="0"/>
              <a:t>년 가까이 </a:t>
            </a:r>
            <a:r>
              <a:rPr lang="ko-KR" altLang="en-US" dirty="0" err="1"/>
              <a:t>근무했었습니다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육아를 위해 퇴사하고 경력단절기간이 꽤 길었었고</a:t>
            </a:r>
            <a:r>
              <a:rPr lang="en-US" altLang="ko-KR" dirty="0"/>
              <a:t>, </a:t>
            </a:r>
            <a:r>
              <a:rPr lang="ko-KR" altLang="en-US" dirty="0"/>
              <a:t>좋은 기회로 서브원으로 입사해서 현재 딸은 고</a:t>
            </a:r>
            <a:r>
              <a:rPr lang="en-US" altLang="ko-KR" dirty="0"/>
              <a:t>1</a:t>
            </a:r>
            <a:r>
              <a:rPr lang="ko-KR" altLang="en-US" dirty="0"/>
              <a:t>이라 육아는 반쯤 졸업한 상태구요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사진은 딸과 일본 </a:t>
            </a:r>
            <a:r>
              <a:rPr lang="ko-KR" altLang="en-US" dirty="0" err="1"/>
              <a:t>유니버셜스튜디오</a:t>
            </a:r>
            <a:r>
              <a:rPr lang="ko-KR" altLang="en-US" dirty="0"/>
              <a:t> </a:t>
            </a:r>
            <a:r>
              <a:rPr lang="ko-KR" altLang="en-US" dirty="0" err="1"/>
              <a:t>갔을때</a:t>
            </a:r>
            <a:r>
              <a:rPr lang="ko-KR" altLang="en-US" dirty="0"/>
              <a:t> 아침부터 저녁까지 해리포터 교복을 입고 놀다 같은 자리에서 낮에 한번 밤에 한번 찍었던 </a:t>
            </a:r>
            <a:r>
              <a:rPr lang="ko-KR" altLang="en-US" dirty="0" err="1"/>
              <a:t>최애사진입니다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일찍 낳아서 일찍 </a:t>
            </a:r>
            <a:r>
              <a:rPr lang="ko-KR" altLang="en-US" dirty="0" err="1"/>
              <a:t>키워놓으니까</a:t>
            </a:r>
            <a:r>
              <a:rPr lang="ko-KR" altLang="en-US" dirty="0"/>
              <a:t> </a:t>
            </a:r>
            <a:r>
              <a:rPr lang="ko-KR" altLang="en-US" dirty="0" err="1"/>
              <a:t>친구같고</a:t>
            </a:r>
            <a:r>
              <a:rPr lang="ko-KR" altLang="en-US" dirty="0"/>
              <a:t> 빨리 편해졌네요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바로 강의 시작하도록 하겠습니다</a:t>
            </a:r>
            <a:r>
              <a:rPr lang="en-US" altLang="ko-KR" dirty="0"/>
              <a:t>.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10264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현재 여신한도 설정기준은 사업계획 월평균금액에 신용등급별 가중치를 </a:t>
            </a:r>
            <a:r>
              <a:rPr lang="en-US" altLang="ko-KR" dirty="0"/>
              <a:t>100% </a:t>
            </a:r>
            <a:r>
              <a:rPr lang="ko-KR" altLang="en-US" dirty="0"/>
              <a:t>에서 </a:t>
            </a:r>
            <a:r>
              <a:rPr lang="en-US" altLang="ko-KR" dirty="0"/>
              <a:t>120% </a:t>
            </a:r>
            <a:r>
              <a:rPr lang="ko-KR" altLang="en-US" dirty="0"/>
              <a:t>두고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부가세를 고려하여 </a:t>
            </a:r>
            <a:r>
              <a:rPr lang="en-US" altLang="ko-KR" dirty="0"/>
              <a:t>1.1</a:t>
            </a:r>
            <a:r>
              <a:rPr lang="ko-KR" altLang="en-US" dirty="0"/>
              <a:t>을 곱해서 기준 수금조건 일수에 </a:t>
            </a:r>
            <a:r>
              <a:rPr lang="en-US" altLang="ko-KR" dirty="0"/>
              <a:t>30</a:t>
            </a:r>
            <a:r>
              <a:rPr lang="ko-KR" altLang="en-US" dirty="0"/>
              <a:t>일을 더한 값을 곱하고 다시 </a:t>
            </a:r>
            <a:r>
              <a:rPr lang="en-US" altLang="ko-KR" dirty="0"/>
              <a:t>30</a:t>
            </a:r>
            <a:r>
              <a:rPr lang="ko-KR" altLang="en-US" dirty="0"/>
              <a:t>일로 나누는 식으로 계산합니다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여신한도를 초과하거나</a:t>
            </a:r>
            <a:r>
              <a:rPr lang="en-US" altLang="ko-KR" dirty="0"/>
              <a:t>, </a:t>
            </a:r>
            <a:r>
              <a:rPr lang="ko-KR" altLang="en-US" dirty="0"/>
              <a:t>채권 수금이 </a:t>
            </a:r>
            <a:r>
              <a:rPr lang="en-US" altLang="ko-KR" dirty="0"/>
              <a:t>15</a:t>
            </a:r>
            <a:r>
              <a:rPr lang="ko-KR" altLang="en-US" dirty="0"/>
              <a:t>일 초과로 연체되면 주문 및 출고가 </a:t>
            </a:r>
            <a:r>
              <a:rPr lang="ko-KR" altLang="en-US" dirty="0" err="1"/>
              <a:t>블락되는데</a:t>
            </a:r>
            <a:r>
              <a:rPr lang="ko-KR" altLang="en-US" dirty="0"/>
              <a:t> 이따 관리대상고객에 대해서는 </a:t>
            </a:r>
            <a:r>
              <a:rPr lang="en-US" altLang="ko-KR" dirty="0"/>
              <a:t>15</a:t>
            </a:r>
            <a:r>
              <a:rPr lang="ko-KR" altLang="en-US" dirty="0"/>
              <a:t>일이 아니라 </a:t>
            </a:r>
            <a:r>
              <a:rPr lang="en-US" altLang="ko-KR" dirty="0"/>
              <a:t>2</a:t>
            </a:r>
            <a:r>
              <a:rPr lang="ko-KR" altLang="en-US" dirty="0"/>
              <a:t>일초과시 </a:t>
            </a:r>
            <a:r>
              <a:rPr lang="ko-KR" altLang="en-US" dirty="0" err="1"/>
              <a:t>블락입니다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 err="1"/>
              <a:t>관리대상이란</a:t>
            </a:r>
            <a:r>
              <a:rPr lang="ko-KR" altLang="en-US" dirty="0"/>
              <a:t> 신용도가 </a:t>
            </a:r>
            <a:r>
              <a:rPr lang="en-US" altLang="ko-KR" dirty="0"/>
              <a:t>B</a:t>
            </a:r>
            <a:r>
              <a:rPr lang="ko-KR" altLang="en-US" dirty="0"/>
              <a:t>이하이고 연체 발생이력이 있는 경우 또는 신용도가</a:t>
            </a:r>
            <a:r>
              <a:rPr lang="en-US" altLang="ko-KR" dirty="0"/>
              <a:t>CCC+</a:t>
            </a:r>
            <a:r>
              <a:rPr lang="ko-KR" altLang="en-US" dirty="0"/>
              <a:t>이하인 경우 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 err="1"/>
              <a:t>여신블락은</a:t>
            </a:r>
            <a:r>
              <a:rPr lang="ko-KR" altLang="en-US" dirty="0"/>
              <a:t> 사유가 해소되면 자동 해제되며 별도의 품의를 통해 수</a:t>
            </a:r>
            <a:r>
              <a:rPr lang="ko-KR" altLang="en-US" b="1" dirty="0"/>
              <a:t>동</a:t>
            </a:r>
            <a:r>
              <a:rPr lang="ko-KR" altLang="en-US" dirty="0"/>
              <a:t> </a:t>
            </a:r>
            <a:r>
              <a:rPr lang="ko-KR" altLang="en-US" dirty="0" err="1"/>
              <a:t>해제할수</a:t>
            </a:r>
            <a:r>
              <a:rPr lang="ko-KR" altLang="en-US" dirty="0"/>
              <a:t>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9846781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dirty="0"/>
              <a:t>S-MRO </a:t>
            </a:r>
            <a:r>
              <a:rPr lang="ko-KR" altLang="en-US" dirty="0"/>
              <a:t>사업장관리</a:t>
            </a:r>
            <a:r>
              <a:rPr lang="en-US" altLang="ko-KR" dirty="0"/>
              <a:t>&gt;</a:t>
            </a:r>
            <a:r>
              <a:rPr lang="ko-KR" altLang="en-US" dirty="0"/>
              <a:t>여신한도조회</a:t>
            </a:r>
            <a:r>
              <a:rPr lang="en-US" altLang="ko-KR" dirty="0"/>
              <a:t>, </a:t>
            </a:r>
            <a:r>
              <a:rPr lang="ko-KR" altLang="en-US" dirty="0"/>
              <a:t>여신증액 및 조정신청메뉴를 통해 </a:t>
            </a:r>
            <a:endParaRPr lang="en-US" altLang="ko-KR" dirty="0"/>
          </a:p>
          <a:p>
            <a:r>
              <a:rPr lang="ko-KR" altLang="en-US" dirty="0"/>
              <a:t>여신을 증액하거나 한도를 조정할 수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여신한도 잔액이란 최초로 여신한도에서 사용여신을 제한 금액인데 </a:t>
            </a:r>
            <a:endParaRPr lang="en-US" altLang="ko-KR" dirty="0"/>
          </a:p>
          <a:p>
            <a:r>
              <a:rPr lang="ko-KR" altLang="en-US" dirty="0" err="1"/>
              <a:t>사용여신이란</a:t>
            </a:r>
            <a:r>
              <a:rPr lang="ko-KR" altLang="en-US" dirty="0"/>
              <a:t> </a:t>
            </a:r>
            <a:r>
              <a:rPr lang="ko-KR" altLang="en-US" dirty="0" err="1"/>
              <a:t>오픈오더</a:t>
            </a:r>
            <a:r>
              <a:rPr lang="en-US" altLang="ko-KR" dirty="0"/>
              <a:t>, </a:t>
            </a:r>
            <a:r>
              <a:rPr lang="ko-KR" altLang="en-US" dirty="0"/>
              <a:t>즉 주문이 생성되어 현재 진행중인 모든 주문의 </a:t>
            </a:r>
            <a:r>
              <a:rPr lang="ko-KR" altLang="en-US" dirty="0" err="1"/>
              <a:t>합계금액이며</a:t>
            </a:r>
            <a:r>
              <a:rPr lang="ko-KR" altLang="en-US" dirty="0"/>
              <a:t> 오픈</a:t>
            </a:r>
            <a:r>
              <a:rPr lang="en-US" altLang="ko-KR" dirty="0"/>
              <a:t>AR, </a:t>
            </a:r>
            <a:r>
              <a:rPr lang="ko-KR" altLang="en-US" dirty="0"/>
              <a:t>즉 미수상태의 채권을 더한 금액입니다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 err="1"/>
              <a:t>여신사용률에</a:t>
            </a:r>
            <a:r>
              <a:rPr lang="ko-KR" altLang="en-US" dirty="0"/>
              <a:t> 따라 담당자에게 주 </a:t>
            </a:r>
            <a:r>
              <a:rPr lang="en-US" altLang="ko-KR" dirty="0"/>
              <a:t>1</a:t>
            </a:r>
            <a:r>
              <a:rPr lang="ko-KR" altLang="en-US" dirty="0"/>
              <a:t>회 담당자에게 </a:t>
            </a:r>
            <a:r>
              <a:rPr lang="ko-KR" altLang="en-US" dirty="0" err="1"/>
              <a:t>알람메일이</a:t>
            </a:r>
            <a:r>
              <a:rPr lang="ko-KR" altLang="en-US" dirty="0"/>
              <a:t> 발생됩니다</a:t>
            </a:r>
            <a:r>
              <a:rPr lang="en-US" altLang="ko-KR" dirty="0"/>
              <a:t>. 1</a:t>
            </a:r>
            <a:r>
              <a:rPr lang="ko-KR" altLang="en-US" dirty="0"/>
              <a:t>차 </a:t>
            </a:r>
            <a:r>
              <a:rPr lang="en-US" altLang="ko-KR" dirty="0"/>
              <a:t>80%, 2</a:t>
            </a:r>
            <a:r>
              <a:rPr lang="ko-KR" altLang="en-US" dirty="0"/>
              <a:t>차 </a:t>
            </a:r>
            <a:r>
              <a:rPr lang="en-US" altLang="ko-KR" dirty="0"/>
              <a:t>95%</a:t>
            </a:r>
            <a:r>
              <a:rPr lang="ko-KR" altLang="en-US" dirty="0"/>
              <a:t>이상 사용시 메일 발송되므로 </a:t>
            </a:r>
            <a:endParaRPr lang="en-US" altLang="ko-KR" dirty="0"/>
          </a:p>
          <a:p>
            <a:r>
              <a:rPr lang="ko-KR" altLang="en-US" dirty="0"/>
              <a:t>사전에 모니터링 후 관리해주시면 되겠습니다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증액여신산출식은 아래의 식을 참고하시면 되고</a:t>
            </a:r>
            <a:r>
              <a:rPr lang="en-US" altLang="ko-KR" dirty="0"/>
              <a:t>, </a:t>
            </a:r>
            <a:r>
              <a:rPr lang="ko-KR" altLang="en-US" dirty="0"/>
              <a:t>시스템에서 증액요청을 하시면 이러한 품의문이 생성되면서 결재를 타게 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 err="1"/>
              <a:t>동일법인하에서서</a:t>
            </a:r>
            <a:r>
              <a:rPr lang="ko-KR" altLang="en-US" dirty="0"/>
              <a:t> 사업장관 이관을 하시는 경우 사용하시는 이관</a:t>
            </a:r>
            <a:r>
              <a:rPr lang="en-US" altLang="ko-KR" dirty="0"/>
              <a:t>/</a:t>
            </a:r>
            <a:r>
              <a:rPr lang="ko-KR" altLang="en-US" dirty="0"/>
              <a:t>감액 품의문도 있습니다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735068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지금까지 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MRO PROCESS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과정의 마지막 파트인 채무 및 채권관리에 대한 강의였습니다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.</a:t>
            </a:r>
          </a:p>
          <a:p>
            <a:endParaRPr lang="en-US" altLang="ko-KR" sz="1306" b="0" i="0" u="none" strike="noStrike" kern="1200" dirty="0">
              <a:solidFill>
                <a:schemeClr val="tx1"/>
              </a:solidFill>
              <a:effectLst/>
              <a:ea typeface="Pretendard Light" panose="02000403000000020004" pitchFamily="50" charset="-127"/>
              <a:cs typeface="+mn-cs"/>
            </a:endParaRPr>
          </a:p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강의내용과 관련하여 궁금하신 부분이 있으시면 재무회계팀 </a:t>
            </a:r>
            <a:r>
              <a:rPr lang="ko-KR" altLang="en-US" sz="1306" b="0" i="0" u="none" strike="noStrike" kern="1200" dirty="0" err="1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황승주책임에게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 문의 주시면 됩니다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.</a:t>
            </a:r>
          </a:p>
          <a:p>
            <a:endParaRPr lang="en-US" altLang="ko-KR" sz="1306" b="0" i="0" u="none" strike="noStrike" kern="1200" dirty="0">
              <a:solidFill>
                <a:schemeClr val="tx1"/>
              </a:solidFill>
              <a:effectLst/>
              <a:ea typeface="Pretendard Light" panose="02000403000000020004" pitchFamily="50" charset="-127"/>
              <a:cs typeface="+mn-cs"/>
            </a:endParaRPr>
          </a:p>
          <a:p>
            <a:r>
              <a:rPr lang="ko-KR" altLang="en-US" sz="1306" b="0" i="0" u="none" strike="noStrike" kern="1200" dirty="0" err="1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경청해주셔서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 감사합니다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.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pPr/>
              <a:t>32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8139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첫번째</a:t>
            </a:r>
            <a:r>
              <a:rPr lang="en-US" altLang="ko-KR" dirty="0"/>
              <a:t>, </a:t>
            </a:r>
            <a:r>
              <a:rPr lang="ko-KR" altLang="en-US" dirty="0" err="1"/>
              <a:t>채무관리입니다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029565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상품을 유통하는 서브원에서는 재고의 흐름에 따라 매출 및 매입정산이 일어나고</a:t>
            </a:r>
            <a:r>
              <a:rPr lang="ko-KR" altLang="en-US" dirty="0"/>
              <a:t>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매출정산금액만큼 채권이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매입정산 금액만큼 채무가 발생합니다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. 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앞서 정산파트에서 이해하신 것처럼 서브원에서는 상품의 매입정산시점은 배송형태별로 다르게 인식되고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매입정산이 되는 시점에 서브원의 재고로 인식이 되면서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,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 정산된 금액만큼 협력사별 월합으로 지급채무가 발생됩니다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latin typeface="Pretendard Light" panose="02000403000000020004" pitchFamily="50" charset="-127"/>
                <a:ea typeface="Pretendard Light" panose="02000403000000020004" pitchFamily="50" charset="-127"/>
                <a:cs typeface="+mn-cs"/>
              </a:rPr>
              <a:t>. </a:t>
            </a:r>
          </a:p>
          <a:p>
            <a:endParaRPr lang="en-US" altLang="ko-KR" sz="1306" b="0" i="0" u="none" strike="noStrike" kern="1200" dirty="0">
              <a:solidFill>
                <a:schemeClr val="tx1"/>
              </a:solidFill>
              <a:effectLst/>
              <a:ea typeface="Pretendard Light" panose="02000403000000020004" pitchFamily="50" charset="-127"/>
              <a:cs typeface="+mn-cs"/>
            </a:endParaRPr>
          </a:p>
          <a:p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회계처리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중 매입정산관련 분개를 간단히 말씀드리면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 상품의 입고 시점 또는 배송완료시점에 </a:t>
            </a:r>
            <a:r>
              <a:rPr lang="ko-KR" altLang="en-US" sz="1306" b="0" i="0" u="none" strike="noStrike" kern="1200" dirty="0" err="1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차변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 상품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, 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대면에 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GRIR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이라는 </a:t>
            </a:r>
            <a:r>
              <a:rPr lang="en-US" altLang="ko-KR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SAP</a:t>
            </a:r>
            <a:r>
              <a:rPr lang="ko-KR" altLang="en-US" sz="1306" b="0" i="0" u="none" strike="noStrike" kern="1200" dirty="0">
                <a:solidFill>
                  <a:schemeClr val="tx1"/>
                </a:solidFill>
                <a:effectLst/>
                <a:ea typeface="Pretendard Light" panose="02000403000000020004" pitchFamily="50" charset="-127"/>
                <a:cs typeface="+mn-cs"/>
              </a:rPr>
              <a:t>에서 사용하는 임시계정으로 처리해서</a:t>
            </a:r>
            <a:endParaRPr lang="en-US" altLang="ko-KR" sz="1306" b="0" i="0" u="none" strike="noStrike" kern="1200" dirty="0">
              <a:solidFill>
                <a:schemeClr val="tx1"/>
              </a:solidFill>
              <a:effectLst/>
              <a:ea typeface="Pretendard Light" panose="02000403000000020004" pitchFamily="50" charset="-127"/>
              <a:cs typeface="+mn-cs"/>
            </a:endParaRP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상품 재고자산의 증가를 기표하고</a:t>
            </a:r>
            <a:r>
              <a:rPr lang="en-US" altLang="ko-KR" dirty="0"/>
              <a:t>, </a:t>
            </a:r>
            <a:r>
              <a:rPr lang="ko-KR" altLang="en-US" dirty="0"/>
              <a:t>매입정산시점에 </a:t>
            </a:r>
            <a:r>
              <a:rPr lang="ko-KR" altLang="en-US" dirty="0" err="1"/>
              <a:t>차변에</a:t>
            </a:r>
            <a:r>
              <a:rPr lang="ko-KR" altLang="en-US" dirty="0"/>
              <a:t> </a:t>
            </a:r>
            <a:r>
              <a:rPr lang="en-US" altLang="ko-KR" dirty="0"/>
              <a:t>GRIR, </a:t>
            </a:r>
            <a:r>
              <a:rPr lang="ko-KR" altLang="en-US" dirty="0"/>
              <a:t>대변에 </a:t>
            </a:r>
            <a:r>
              <a:rPr lang="en-US" altLang="ko-KR" dirty="0"/>
              <a:t>AP(Account</a:t>
            </a:r>
            <a:r>
              <a:rPr lang="ko-KR" altLang="en-US" dirty="0"/>
              <a:t> </a:t>
            </a:r>
            <a:r>
              <a:rPr lang="en-US" altLang="ko-KR" dirty="0"/>
              <a:t>Payable)</a:t>
            </a:r>
            <a:r>
              <a:rPr lang="ko-KR" altLang="en-US" dirty="0"/>
              <a:t>이라는 지급채무를 기표합니다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dirty="0"/>
              <a:t>GRIR</a:t>
            </a:r>
            <a:r>
              <a:rPr lang="ko-KR" altLang="en-US" dirty="0"/>
              <a:t>은</a:t>
            </a:r>
            <a:r>
              <a:rPr lang="en-US" altLang="ko-KR" dirty="0"/>
              <a:t> Goods Received Invoice Received </a:t>
            </a:r>
            <a:r>
              <a:rPr lang="ko-KR" altLang="en-US" dirty="0"/>
              <a:t>의 약자로</a:t>
            </a:r>
            <a:r>
              <a:rPr lang="en-US" altLang="ko-KR" dirty="0"/>
              <a:t>, </a:t>
            </a:r>
            <a:r>
              <a:rPr lang="ko-KR" altLang="en-US" dirty="0"/>
              <a:t>임시계정이라 입고 후 </a:t>
            </a:r>
            <a:r>
              <a:rPr lang="ko-KR" altLang="en-US" dirty="0" err="1"/>
              <a:t>매입정산하게</a:t>
            </a:r>
            <a:r>
              <a:rPr lang="ko-KR" altLang="en-US" dirty="0"/>
              <a:t> 되면 </a:t>
            </a:r>
            <a:r>
              <a:rPr lang="ko-KR" altLang="en-US" dirty="0" err="1"/>
              <a:t>차변대변</a:t>
            </a:r>
            <a:r>
              <a:rPr lang="ko-KR" altLang="en-US" dirty="0"/>
              <a:t> 상쇄되면서 사라집니다</a:t>
            </a:r>
            <a:r>
              <a:rPr lang="en-US" altLang="ko-KR" dirty="0"/>
              <a:t>.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참고로 매출정산을 </a:t>
            </a:r>
            <a:r>
              <a:rPr lang="ko-KR" altLang="en-US" dirty="0" err="1"/>
              <a:t>하게되면</a:t>
            </a:r>
            <a:r>
              <a:rPr lang="ko-KR" altLang="en-US" dirty="0"/>
              <a:t> 상품이 대변으로 빠져나가면서 매출원가로 인식하고</a:t>
            </a:r>
            <a:r>
              <a:rPr lang="en-US" altLang="ko-KR" dirty="0"/>
              <a:t>, </a:t>
            </a:r>
          </a:p>
          <a:p>
            <a:pPr marL="0" marR="0" lvl="0" indent="0" algn="l" defTabSz="995478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dirty="0"/>
              <a:t>매출인식하는 금액</a:t>
            </a:r>
            <a:r>
              <a:rPr lang="en-US" altLang="ko-KR" dirty="0"/>
              <a:t>(</a:t>
            </a:r>
            <a:r>
              <a:rPr lang="ko-KR" altLang="en-US" dirty="0"/>
              <a:t>판매가</a:t>
            </a:r>
            <a:r>
              <a:rPr lang="en-US" altLang="ko-KR" dirty="0"/>
              <a:t>)</a:t>
            </a:r>
            <a:r>
              <a:rPr lang="ko-KR" altLang="en-US" dirty="0"/>
              <a:t>만큼 </a:t>
            </a:r>
            <a:r>
              <a:rPr lang="en-US" altLang="ko-KR" dirty="0"/>
              <a:t>AR(Account Receivable)</a:t>
            </a:r>
            <a:r>
              <a:rPr lang="ko-KR" altLang="en-US" dirty="0"/>
              <a:t>이라는 매출채권이 발생합니다</a:t>
            </a:r>
            <a:r>
              <a:rPr lang="en-US" altLang="ko-KR" dirty="0"/>
              <a:t>. </a:t>
            </a:r>
            <a:r>
              <a:rPr lang="ko-KR" altLang="en-US" dirty="0"/>
              <a:t>이부분은 뒤에서 다시 </a:t>
            </a:r>
            <a:r>
              <a:rPr lang="ko-KR" altLang="en-US" dirty="0" err="1"/>
              <a:t>말씀드릴게요</a:t>
            </a:r>
            <a:r>
              <a:rPr lang="en-US" altLang="ko-KR" dirty="0"/>
              <a:t>.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46572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2F873-E16A-2295-09F2-DA1E9439F6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367A9C0-4A2D-BE62-C2CA-9640B653B6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489585B5-5B86-BA78-3F54-DD1B51403E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매입결산 일정입니다</a:t>
            </a:r>
            <a:r>
              <a:rPr lang="en-US" altLang="ko-KR" dirty="0"/>
              <a:t>. </a:t>
            </a:r>
            <a:r>
              <a:rPr lang="ko-KR" altLang="en-US" dirty="0"/>
              <a:t>매월 </a:t>
            </a:r>
            <a:r>
              <a:rPr lang="en-US" altLang="ko-KR" dirty="0"/>
              <a:t>1</a:t>
            </a:r>
            <a:r>
              <a:rPr lang="ko-KR" altLang="en-US" dirty="0"/>
              <a:t>일부터 말일까지의 배송완료분에 대해서 익월 </a:t>
            </a:r>
            <a:r>
              <a:rPr lang="en-US" altLang="ko-KR" dirty="0"/>
              <a:t>2</a:t>
            </a:r>
            <a:r>
              <a:rPr lang="ko-KR" altLang="en-US" dirty="0"/>
              <a:t>영업일에 세금계산서를 일괄 </a:t>
            </a:r>
            <a:r>
              <a:rPr lang="ko-KR" altLang="en-US" dirty="0" err="1"/>
              <a:t>역발행합니다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세금계산서는 공급하는 자가 발행하는 것이 원칙이라 판매한 쪽에서 발행하면 </a:t>
            </a:r>
            <a:r>
              <a:rPr lang="ko-KR" altLang="en-US" dirty="0" err="1"/>
              <a:t>정발행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이 경우처럼 공급받는 자</a:t>
            </a:r>
            <a:r>
              <a:rPr lang="en-US" altLang="ko-KR" dirty="0"/>
              <a:t>, </a:t>
            </a:r>
            <a:r>
              <a:rPr lang="ko-KR" altLang="en-US" dirty="0"/>
              <a:t>즉 매입하는 서브원에서 발행하면 </a:t>
            </a:r>
            <a:r>
              <a:rPr lang="ko-KR" altLang="en-US" dirty="0" err="1"/>
              <a:t>역발행입니다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정발행한 전자세금계산서는 자동으로 국세청에 신고가 되고</a:t>
            </a:r>
            <a:r>
              <a:rPr lang="en-US" altLang="ko-KR" dirty="0"/>
              <a:t>, </a:t>
            </a:r>
            <a:r>
              <a:rPr lang="ko-KR" altLang="en-US" dirty="0"/>
              <a:t>역발행한 전자세금계산서는 공급하는 자가 </a:t>
            </a:r>
            <a:r>
              <a:rPr lang="en-US" altLang="ko-KR" dirty="0"/>
              <a:t>, </a:t>
            </a:r>
            <a:r>
              <a:rPr lang="ko-KR" altLang="en-US" dirty="0"/>
              <a:t>즉 세금계산서를 받은 자가 승인을 해야 신고됩니다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원칙적으로 </a:t>
            </a:r>
            <a:r>
              <a:rPr lang="ko-KR" altLang="en-US" dirty="0" err="1"/>
              <a:t>정발행하도록</a:t>
            </a:r>
            <a:r>
              <a:rPr lang="ko-KR" altLang="en-US" dirty="0"/>
              <a:t> 하면</a:t>
            </a:r>
            <a:r>
              <a:rPr lang="en-US" altLang="ko-KR" dirty="0"/>
              <a:t>, </a:t>
            </a:r>
            <a:r>
              <a:rPr lang="ko-KR" altLang="en-US" dirty="0"/>
              <a:t>협력사에서 발행을 놓치거나 금액이 잘못되는 경우들을 저희가 일일이 모니터링해야 하기 때문에 </a:t>
            </a:r>
            <a:endParaRPr lang="en-US" altLang="ko-KR" dirty="0"/>
          </a:p>
          <a:p>
            <a:r>
              <a:rPr lang="ko-KR" altLang="en-US" dirty="0"/>
              <a:t>시스템에서 </a:t>
            </a:r>
            <a:r>
              <a:rPr lang="ko-KR" altLang="en-US" dirty="0" err="1"/>
              <a:t>배송완료처리된</a:t>
            </a:r>
            <a:r>
              <a:rPr lang="ko-KR" altLang="en-US" dirty="0"/>
              <a:t> </a:t>
            </a:r>
            <a:r>
              <a:rPr lang="en-US" altLang="ko-KR" dirty="0"/>
              <a:t>Data</a:t>
            </a:r>
            <a:r>
              <a:rPr lang="ko-KR" altLang="en-US" dirty="0"/>
              <a:t>를 일괄 끌어와서 서브원에서 세금계산서를 </a:t>
            </a:r>
            <a:r>
              <a:rPr lang="ko-KR" altLang="en-US" dirty="0" err="1"/>
              <a:t>역발행해주고</a:t>
            </a:r>
            <a:r>
              <a:rPr lang="en-US" altLang="ko-KR" dirty="0"/>
              <a:t>, </a:t>
            </a:r>
            <a:r>
              <a:rPr lang="ko-KR" altLang="en-US" dirty="0"/>
              <a:t>부가세법상 세금계산서 발급기한인 익월 </a:t>
            </a:r>
            <a:r>
              <a:rPr lang="en-US" altLang="ko-KR" dirty="0"/>
              <a:t>10</a:t>
            </a:r>
            <a:r>
              <a:rPr lang="ko-KR" altLang="en-US" dirty="0"/>
              <a:t>일까지 승인을 독려합니다</a:t>
            </a:r>
            <a:r>
              <a:rPr lang="en-US" altLang="ko-KR" dirty="0"/>
              <a:t>.</a:t>
            </a:r>
          </a:p>
          <a:p>
            <a:r>
              <a:rPr lang="ko-KR" altLang="en-US" dirty="0" err="1"/>
              <a:t>승인완료된</a:t>
            </a:r>
            <a:r>
              <a:rPr lang="ko-KR" altLang="en-US" dirty="0"/>
              <a:t> 건에 대해서는 </a:t>
            </a:r>
            <a:r>
              <a:rPr lang="en-US" altLang="ko-KR" dirty="0"/>
              <a:t>13</a:t>
            </a:r>
            <a:r>
              <a:rPr lang="ko-KR" altLang="en-US" dirty="0"/>
              <a:t>일 또는 </a:t>
            </a:r>
            <a:r>
              <a:rPr lang="en-US" altLang="ko-KR" dirty="0"/>
              <a:t>30</a:t>
            </a:r>
            <a:r>
              <a:rPr lang="ko-KR" altLang="en-US" dirty="0"/>
              <a:t>일 정기지급일에 어음을 발행합니다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매입이월은 협력사가 배송완료를 </a:t>
            </a:r>
            <a:r>
              <a:rPr lang="ko-KR" altLang="en-US" dirty="0" err="1"/>
              <a:t>오처리한</a:t>
            </a:r>
            <a:r>
              <a:rPr lang="ko-KR" altLang="en-US" dirty="0"/>
              <a:t> 경우에 </a:t>
            </a:r>
            <a:r>
              <a:rPr lang="en-US" altLang="ko-KR" dirty="0"/>
              <a:t>1</a:t>
            </a:r>
            <a:r>
              <a:rPr lang="ko-KR" altLang="en-US" dirty="0"/>
              <a:t>영업일까지 요청하는 경우 </a:t>
            </a:r>
            <a:r>
              <a:rPr lang="ko-KR" altLang="en-US" dirty="0" err="1"/>
              <a:t>처리가능하고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 err="1"/>
              <a:t>결산조정이란</a:t>
            </a:r>
            <a:r>
              <a:rPr lang="ko-KR" altLang="en-US" dirty="0"/>
              <a:t> 재무제표에 기표한 회계와 세금계산서 처리된 월이 다른 경우에 </a:t>
            </a:r>
            <a:r>
              <a:rPr lang="en-US" altLang="ko-KR" dirty="0"/>
              <a:t>, </a:t>
            </a:r>
            <a:r>
              <a:rPr lang="ko-KR" altLang="en-US" dirty="0"/>
              <a:t>회계를 세무기준으로 맞춘다고 보시면 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배송완료처리 누락</a:t>
            </a:r>
            <a:r>
              <a:rPr lang="en-US" altLang="ko-KR" dirty="0"/>
              <a:t>, </a:t>
            </a:r>
            <a:r>
              <a:rPr lang="ko-KR" altLang="en-US" dirty="0"/>
              <a:t>허브입고 처리 누락</a:t>
            </a:r>
            <a:r>
              <a:rPr lang="en-US" altLang="ko-KR" dirty="0"/>
              <a:t>, CS</a:t>
            </a:r>
            <a:r>
              <a:rPr lang="ko-KR" altLang="en-US" dirty="0"/>
              <a:t>반품매출정산 누락 등의 경우에 발생하는데</a:t>
            </a:r>
            <a:endParaRPr lang="en-US" altLang="ko-KR" dirty="0"/>
          </a:p>
          <a:p>
            <a:r>
              <a:rPr lang="ko-KR" altLang="en-US" dirty="0"/>
              <a:t>반품이 발생한 경우에 반품매출정산이 되지 않으면 반품매입정산이 불가능하기때문에 결산조정 사유가 되기도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예를 들어서 </a:t>
            </a:r>
            <a:r>
              <a:rPr lang="en-US" altLang="ko-KR" dirty="0"/>
              <a:t>1</a:t>
            </a:r>
            <a:r>
              <a:rPr lang="ko-KR" altLang="en-US" dirty="0"/>
              <a:t>월에 매입실적이 </a:t>
            </a:r>
            <a:r>
              <a:rPr lang="en-US" altLang="ko-KR" dirty="0"/>
              <a:t>90</a:t>
            </a:r>
            <a:r>
              <a:rPr lang="ko-KR" altLang="en-US" dirty="0"/>
              <a:t>이고 </a:t>
            </a:r>
            <a:r>
              <a:rPr lang="en-US" altLang="ko-KR" dirty="0"/>
              <a:t>2</a:t>
            </a:r>
            <a:r>
              <a:rPr lang="ko-KR" altLang="en-US" dirty="0"/>
              <a:t>월에 </a:t>
            </a:r>
            <a:r>
              <a:rPr lang="en-US" altLang="ko-KR" dirty="0"/>
              <a:t>10 </a:t>
            </a:r>
            <a:r>
              <a:rPr lang="ko-KR" altLang="en-US" dirty="0"/>
              <a:t>발생했는데 사실 </a:t>
            </a:r>
            <a:r>
              <a:rPr lang="en-US" altLang="ko-KR" dirty="0"/>
              <a:t>10</a:t>
            </a:r>
            <a:r>
              <a:rPr lang="ko-KR" altLang="en-US" dirty="0"/>
              <a:t>도 반품자체는 </a:t>
            </a:r>
            <a:r>
              <a:rPr lang="en-US" altLang="ko-KR" dirty="0"/>
              <a:t>1</a:t>
            </a:r>
            <a:r>
              <a:rPr lang="ko-KR" altLang="en-US" dirty="0"/>
              <a:t>월에 </a:t>
            </a:r>
            <a:r>
              <a:rPr lang="ko-KR" altLang="en-US" dirty="0" err="1"/>
              <a:t>된거고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ko-KR" altLang="en-US" dirty="0"/>
              <a:t>반품매출정산이 </a:t>
            </a:r>
            <a:r>
              <a:rPr lang="en-US" altLang="ko-KR" dirty="0"/>
              <a:t>1</a:t>
            </a:r>
            <a:r>
              <a:rPr lang="ko-KR" altLang="en-US" dirty="0"/>
              <a:t>월에 누락되는 바람에 반품매입정산까지 </a:t>
            </a:r>
            <a:r>
              <a:rPr lang="en-US" altLang="ko-KR" dirty="0"/>
              <a:t>2</a:t>
            </a:r>
            <a:r>
              <a:rPr lang="ko-KR" altLang="en-US" dirty="0"/>
              <a:t>월로 처리된 경우이고 실제 매입세금계산서는 </a:t>
            </a:r>
            <a:r>
              <a:rPr lang="en-US" altLang="ko-KR" dirty="0"/>
              <a:t>100</a:t>
            </a:r>
            <a:r>
              <a:rPr lang="ko-KR" altLang="en-US" dirty="0"/>
              <a:t>이 발행되어야 하는 경우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결산조정을 통해 </a:t>
            </a:r>
            <a:r>
              <a:rPr lang="en-US" altLang="ko-KR" dirty="0"/>
              <a:t>2</a:t>
            </a:r>
            <a:r>
              <a:rPr lang="ko-KR" altLang="en-US" dirty="0"/>
              <a:t>월 회계실적 </a:t>
            </a:r>
            <a:r>
              <a:rPr lang="en-US" altLang="ko-KR" dirty="0"/>
              <a:t>10</a:t>
            </a:r>
            <a:r>
              <a:rPr lang="ko-KR" altLang="en-US" dirty="0"/>
              <a:t>에 대한 세무 증빙일을 </a:t>
            </a:r>
            <a:r>
              <a:rPr lang="en-US" altLang="ko-KR" dirty="0"/>
              <a:t>1</a:t>
            </a:r>
            <a:r>
              <a:rPr lang="ko-KR" altLang="en-US" dirty="0"/>
              <a:t>월로 변경처리해서 부가세귀속을 </a:t>
            </a:r>
            <a:r>
              <a:rPr lang="en-US" altLang="ko-KR" dirty="0"/>
              <a:t>1</a:t>
            </a:r>
            <a:r>
              <a:rPr lang="ko-KR" altLang="en-US" dirty="0"/>
              <a:t>월로 시키게 됩니다</a:t>
            </a:r>
            <a:r>
              <a:rPr lang="en-US" altLang="ko-KR" dirty="0"/>
              <a:t>. 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CC1DE757-A0A9-2E81-B102-2DA2C25158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1633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038285-593F-32D7-BEF8-3AB07B0424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D3E1DF05-1C6C-518A-8D49-07DEBA581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B53E5A06-AA43-05C7-9E32-E02E8A58C1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매입회계처리는 혹시 궁금하실 분들이 계실 수도 있으니까 간단하게 </a:t>
            </a:r>
            <a:r>
              <a:rPr lang="ko-KR" altLang="en-US" dirty="0" err="1"/>
              <a:t>설명드릴게요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물건을 사와서 대금을 지급하는 매입회계처리는 </a:t>
            </a:r>
            <a:endParaRPr lang="en-US" altLang="ko-KR" dirty="0"/>
          </a:p>
          <a:p>
            <a:r>
              <a:rPr lang="ko-KR" altLang="en-US" dirty="0"/>
              <a:t>최종적으로는 상품재고자산이 </a:t>
            </a:r>
            <a:r>
              <a:rPr lang="ko-KR" altLang="en-US" dirty="0" err="1"/>
              <a:t>차변에</a:t>
            </a:r>
            <a:r>
              <a:rPr lang="ko-KR" altLang="en-US" dirty="0"/>
              <a:t> 생성되면서 매입부가세가 발생하고 현금자산이 대변으로 빠져나가게 되는데요 </a:t>
            </a:r>
            <a:endParaRPr lang="en-US" altLang="ko-KR" dirty="0"/>
          </a:p>
          <a:p>
            <a:endParaRPr lang="en-US" altLang="ko-KR" dirty="0"/>
          </a:p>
          <a:p>
            <a:r>
              <a:rPr lang="ko-KR" altLang="en-US" dirty="0"/>
              <a:t>서브원에서는 각 업무처리 단계별로 회계전표가 생성이 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상품입고시</a:t>
            </a:r>
            <a:r>
              <a:rPr lang="ko-KR" altLang="en-US" dirty="0"/>
              <a:t> 상품 재고자산이 늘고 대변에 </a:t>
            </a:r>
            <a:r>
              <a:rPr lang="en-US" altLang="ko-KR" dirty="0"/>
              <a:t>GRIR</a:t>
            </a:r>
            <a:r>
              <a:rPr lang="ko-KR" altLang="en-US" dirty="0"/>
              <a:t> 임시계정을 기표했다가 </a:t>
            </a:r>
            <a:endParaRPr lang="en-US" altLang="ko-KR" dirty="0"/>
          </a:p>
          <a:p>
            <a:r>
              <a:rPr lang="ko-KR" altLang="en-US" dirty="0"/>
              <a:t>해당상품의 매입정산시점에 협력사에 </a:t>
            </a:r>
            <a:r>
              <a:rPr lang="ko-KR" altLang="en-US" dirty="0" err="1"/>
              <a:t>돈줘야</a:t>
            </a:r>
            <a:r>
              <a:rPr lang="ko-KR" altLang="en-US" dirty="0"/>
              <a:t> 되는구나 하고 외상매입금을 대변에 발생시키는데 이때 </a:t>
            </a:r>
            <a:r>
              <a:rPr lang="ko-KR" altLang="en-US" dirty="0" err="1"/>
              <a:t>차변에</a:t>
            </a:r>
            <a:r>
              <a:rPr lang="ko-KR" altLang="en-US" dirty="0"/>
              <a:t> </a:t>
            </a:r>
            <a:r>
              <a:rPr lang="en-US" altLang="ko-KR" dirty="0"/>
              <a:t>GRIR </a:t>
            </a:r>
            <a:r>
              <a:rPr lang="ko-KR" altLang="en-US" dirty="0"/>
              <a:t>임시계정을 반대로 기표합니다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그러면 </a:t>
            </a:r>
            <a:r>
              <a:rPr lang="en-US" altLang="ko-KR" dirty="0"/>
              <a:t>GRIR</a:t>
            </a:r>
            <a:r>
              <a:rPr lang="ko-KR" altLang="en-US" dirty="0"/>
              <a:t>임시계정은 상쇄되어서 사라지겠죠 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주문건별로 </a:t>
            </a:r>
            <a:r>
              <a:rPr lang="ko-KR" altLang="en-US" dirty="0" err="1"/>
              <a:t>매입정산된</a:t>
            </a:r>
            <a:r>
              <a:rPr lang="ko-KR" altLang="en-US" dirty="0"/>
              <a:t> 전표들을 월별 합산해서 세금계산서 발행할 때 실제 지급전표가 발생하는데 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매입정산이 </a:t>
            </a:r>
            <a:r>
              <a:rPr lang="en-US" altLang="ko-KR" dirty="0"/>
              <a:t>10, 20, 30 </a:t>
            </a:r>
            <a:r>
              <a:rPr lang="ko-KR" altLang="en-US" dirty="0"/>
              <a:t>이렇게 세번 발생했다면 세금계산서는 </a:t>
            </a:r>
            <a:r>
              <a:rPr lang="en-US" altLang="ko-KR" dirty="0"/>
              <a:t>60</a:t>
            </a:r>
            <a:r>
              <a:rPr lang="ko-KR" altLang="en-US" dirty="0"/>
              <a:t>에 대해서 한번에 발행하고 </a:t>
            </a:r>
            <a:r>
              <a:rPr lang="ko-KR" altLang="en-US" dirty="0" err="1"/>
              <a:t>대금또한</a:t>
            </a:r>
            <a:r>
              <a:rPr lang="ko-KR" altLang="en-US" dirty="0"/>
              <a:t> </a:t>
            </a:r>
            <a:r>
              <a:rPr lang="en-US" altLang="ko-KR" dirty="0"/>
              <a:t> 60</a:t>
            </a:r>
            <a:r>
              <a:rPr lang="ko-KR" altLang="en-US" dirty="0"/>
              <a:t>으로 지급하겠죠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그래서 세금계산서 </a:t>
            </a:r>
            <a:r>
              <a:rPr lang="ko-KR" altLang="en-US" dirty="0" err="1"/>
              <a:t>처리할때</a:t>
            </a:r>
            <a:r>
              <a:rPr lang="ko-KR" altLang="en-US" dirty="0"/>
              <a:t> 발생한 외상매입금이 진짜 지급 채무이고 </a:t>
            </a:r>
            <a:r>
              <a:rPr lang="ko-KR" altLang="en-US" dirty="0" err="1"/>
              <a:t>차변에</a:t>
            </a:r>
            <a:r>
              <a:rPr lang="ko-KR" altLang="en-US" dirty="0"/>
              <a:t> </a:t>
            </a:r>
            <a:r>
              <a:rPr lang="ko-KR" altLang="en-US" dirty="0" err="1"/>
              <a:t>기표된</a:t>
            </a:r>
            <a:r>
              <a:rPr lang="ko-KR" altLang="en-US" dirty="0"/>
              <a:t> 매입임시계정은 매입정산전표의 외상매입금과 </a:t>
            </a:r>
            <a:r>
              <a:rPr lang="ko-KR" altLang="en-US" dirty="0" err="1"/>
              <a:t>반제처리됩니다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세금계산서 처리할 때 </a:t>
            </a:r>
            <a:r>
              <a:rPr lang="ko-KR" altLang="en-US" dirty="0" err="1"/>
              <a:t>차변에</a:t>
            </a:r>
            <a:r>
              <a:rPr lang="ko-KR" altLang="en-US" dirty="0"/>
              <a:t> 선급부가세 계정으로 </a:t>
            </a:r>
            <a:r>
              <a:rPr lang="en-US" altLang="ko-KR" dirty="0"/>
              <a:t>VAT</a:t>
            </a:r>
            <a:r>
              <a:rPr lang="ko-KR" altLang="en-US" dirty="0"/>
              <a:t>발생시켜서 분기별로 부가세 신고하는 </a:t>
            </a:r>
            <a:r>
              <a:rPr lang="en-US" altLang="ko-KR" dirty="0"/>
              <a:t>Data</a:t>
            </a:r>
            <a:r>
              <a:rPr lang="ko-KR" altLang="en-US" dirty="0"/>
              <a:t>가 </a:t>
            </a:r>
            <a:r>
              <a:rPr lang="ko-KR" altLang="en-US" dirty="0" err="1"/>
              <a:t>되구요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결국 세금계산서 처리전표의 외상매입금 금액만큼 보통예금 계좌에서 현금이 빠져나가면 회계처리는 완료입니다</a:t>
            </a:r>
            <a:r>
              <a:rPr lang="en-US" altLang="ko-KR" dirty="0"/>
              <a:t>. </a:t>
            </a:r>
            <a:r>
              <a:rPr lang="ko-KR" altLang="en-US" dirty="0"/>
              <a:t>전표유형은 참고로 보시면 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A75E95E-C0C8-7059-C64A-CCDE2D87A0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977138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B8CFF-24F1-55B6-6229-D9BEA90173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256F3334-92DF-D553-4835-105FFF27CD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64DD21CA-1948-D7AA-366C-DD535F08B0E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일반적으로 상품을 매입해서 생기는 채무 외에 적자채무나 압류채무가 발생하기도 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  <a:p>
            <a:r>
              <a:rPr lang="ko-KR" altLang="en-US" dirty="0"/>
              <a:t>적자채무란 매입 반품 발생으로 인한 마이너스 세금계산서 발행분을 뜻하는데 </a:t>
            </a:r>
            <a:endParaRPr lang="en-US" altLang="ko-KR" dirty="0"/>
          </a:p>
          <a:p>
            <a:r>
              <a:rPr lang="ko-KR" altLang="en-US" dirty="0"/>
              <a:t>적자채무는 협력사향 채권</a:t>
            </a:r>
            <a:r>
              <a:rPr lang="en-US" altLang="ko-KR" dirty="0"/>
              <a:t>,</a:t>
            </a:r>
            <a:r>
              <a:rPr lang="ko-KR" altLang="en-US" dirty="0"/>
              <a:t> 즉 받아야 할 금액이고 협력사의 경우 영세한 경우가 많기 때문에 회수에 각별히 주의해야합니다</a:t>
            </a:r>
            <a:r>
              <a:rPr lang="en-US" altLang="ko-KR" dirty="0"/>
              <a:t>. </a:t>
            </a:r>
            <a:r>
              <a:rPr lang="ko-KR" altLang="en-US" dirty="0"/>
              <a:t>채권 </a:t>
            </a:r>
            <a:r>
              <a:rPr lang="ko-KR" altLang="en-US" dirty="0" err="1"/>
              <a:t>미회수</a:t>
            </a:r>
            <a:r>
              <a:rPr lang="ko-KR" altLang="en-US" dirty="0"/>
              <a:t> 리스크가 존재하기 때문입니다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압류채무는 협력사의 재산이 압류된 경우에 </a:t>
            </a:r>
            <a:r>
              <a:rPr lang="ko-KR" altLang="en-US" dirty="0" err="1"/>
              <a:t>압류권자</a:t>
            </a:r>
            <a:r>
              <a:rPr lang="en-US" altLang="ko-KR" dirty="0"/>
              <a:t>, </a:t>
            </a:r>
            <a:r>
              <a:rPr lang="ko-KR" altLang="en-US" dirty="0"/>
              <a:t>즉 돈을 받을 권리가 있는 채권자가 소송을 걸어서 압류된 경우라면 법원에서</a:t>
            </a:r>
            <a:r>
              <a:rPr lang="en-US" altLang="ko-KR" dirty="0"/>
              <a:t> , </a:t>
            </a:r>
          </a:p>
          <a:p>
            <a:r>
              <a:rPr lang="ko-KR" altLang="en-US" dirty="0"/>
              <a:t>또는 세금을 안내서 압류된 경우라면 세무서에서 서브원에 서류를 통해 통지를 합니다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압류된 채무에 대해 협력사에 지급을 하게 되면 그 채무는 무효가 되기 때문에 이중변제의 리스크가 존재합니다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따라서 서브원에서는 압류서류를 </a:t>
            </a:r>
            <a:r>
              <a:rPr lang="ko-KR" altLang="en-US" dirty="0" err="1"/>
              <a:t>우편수신하면</a:t>
            </a:r>
            <a:r>
              <a:rPr lang="ko-KR" altLang="en-US" dirty="0"/>
              <a:t> </a:t>
            </a:r>
            <a:r>
              <a:rPr lang="ko-KR" altLang="en-US" dirty="0" err="1"/>
              <a:t>법무포탈에</a:t>
            </a:r>
            <a:r>
              <a:rPr lang="ko-KR" altLang="en-US" dirty="0"/>
              <a:t> 등재를 하고 해당 협력사에 발생하는 모든 채무는 압류금액에 이를 때 까지 </a:t>
            </a:r>
            <a:r>
              <a:rPr lang="ko-KR" altLang="en-US" dirty="0" err="1"/>
              <a:t>지급보류합니다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 </a:t>
            </a:r>
          </a:p>
          <a:p>
            <a:r>
              <a:rPr lang="ko-KR" altLang="en-US" dirty="0"/>
              <a:t>압류된 경우 채무자는 채권자에게 돈을 줘야하는 사람</a:t>
            </a:r>
            <a:r>
              <a:rPr lang="en-US" altLang="ko-KR" dirty="0"/>
              <a:t>, </a:t>
            </a:r>
            <a:r>
              <a:rPr lang="ko-KR" altLang="en-US" dirty="0"/>
              <a:t>또는 법인이 되고 서브원은 제</a:t>
            </a:r>
            <a:r>
              <a:rPr lang="en-US" altLang="ko-KR" dirty="0"/>
              <a:t>3 </a:t>
            </a:r>
            <a:r>
              <a:rPr lang="ko-KR" altLang="en-US" dirty="0"/>
              <a:t>채무자가 되는데 </a:t>
            </a:r>
            <a:endParaRPr lang="en-US" altLang="ko-KR" dirty="0"/>
          </a:p>
          <a:p>
            <a:r>
              <a:rPr lang="en-US" altLang="ko-KR" dirty="0"/>
              <a:t>“</a:t>
            </a:r>
            <a:r>
              <a:rPr lang="ko-KR" altLang="en-US" dirty="0"/>
              <a:t>서브원은 채무자인 협력사에게 돈을 </a:t>
            </a:r>
            <a:r>
              <a:rPr lang="ko-KR" altLang="en-US" dirty="0" err="1"/>
              <a:t>주지마</a:t>
            </a:r>
            <a:r>
              <a:rPr lang="ko-KR" altLang="en-US" dirty="0"/>
              <a:t> </a:t>
            </a:r>
            <a:r>
              <a:rPr lang="en-US" altLang="ko-KR" dirty="0"/>
              <a:t>.” </a:t>
            </a:r>
            <a:r>
              <a:rPr lang="ko-KR" altLang="en-US" dirty="0"/>
              <a:t>라고 하는 것이 압류 통지이고 법률에 따라 채권자에게 그 돈을 지급하세요 라고 하는 것이 </a:t>
            </a:r>
            <a:r>
              <a:rPr lang="ko-KR" altLang="en-US" dirty="0" err="1"/>
              <a:t>추심명령입니다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채권자가 누구인지 모르는 경우에 법원에 공탁을 하기도 하구요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보통 세금을 안내서 압류된 경우는 세무서에서 압류해제 통지가 오면 지급보류를 해제해서 협력사에 지급합니다</a:t>
            </a:r>
            <a:r>
              <a:rPr lang="en-US" altLang="ko-KR" dirty="0"/>
              <a:t>. 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03DB9CEB-F308-C392-9F26-49A3C9DCA6F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742879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33854A-78C9-3189-F668-DA7E42C097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>
            <a:extLst>
              <a:ext uri="{FF2B5EF4-FFF2-40B4-BE49-F238E27FC236}">
                <a16:creationId xmlns:a16="http://schemas.microsoft.com/office/drawing/2014/main" id="{F687E760-BB5E-8804-C42B-5D4CC945777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슬라이드 노트 개체 틀 2">
            <a:extLst>
              <a:ext uri="{FF2B5EF4-FFF2-40B4-BE49-F238E27FC236}">
                <a16:creationId xmlns:a16="http://schemas.microsoft.com/office/drawing/2014/main" id="{7F07B847-CB8A-C22F-D7A4-CD39C475ED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부가가치세 과세</a:t>
            </a:r>
            <a:r>
              <a:rPr lang="en-US" altLang="ko-KR" dirty="0"/>
              <a:t>,</a:t>
            </a:r>
            <a:r>
              <a:rPr lang="ko-KR" altLang="en-US" dirty="0"/>
              <a:t>영세</a:t>
            </a:r>
            <a:r>
              <a:rPr lang="en-US" altLang="ko-KR" dirty="0"/>
              <a:t>,</a:t>
            </a:r>
            <a:r>
              <a:rPr lang="ko-KR" altLang="en-US" dirty="0"/>
              <a:t>면세입니다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일반적인 거래는 대부분 과세 거래이고 </a:t>
            </a:r>
            <a:endParaRPr lang="en-US" altLang="ko-KR" dirty="0"/>
          </a:p>
          <a:p>
            <a:r>
              <a:rPr lang="ko-KR" altLang="en-US" dirty="0"/>
              <a:t>영세는 직수출이나 로컬수출과 같이 외화획득 시에 적용되는 세금유형으로 세율이 </a:t>
            </a:r>
            <a:r>
              <a:rPr lang="en-US" altLang="ko-KR" dirty="0"/>
              <a:t>0%</a:t>
            </a:r>
            <a:r>
              <a:rPr lang="ko-KR" altLang="en-US" dirty="0"/>
              <a:t>라는 뜻이고 유통경로에 따라서 결정됩니다</a:t>
            </a:r>
            <a:r>
              <a:rPr lang="en-US" altLang="ko-KR" dirty="0"/>
              <a:t>.</a:t>
            </a:r>
          </a:p>
          <a:p>
            <a:r>
              <a:rPr lang="en-US" altLang="ko-KR" dirty="0"/>
              <a:t>S-MRO</a:t>
            </a:r>
            <a:r>
              <a:rPr lang="ko-KR" altLang="en-US" dirty="0"/>
              <a:t>에서 운영단위를 조회했을 때 유통경로가 로컬이거나 직수출인 경우에 해당됩니다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외화획득거래에 해당하는게 영세거래이기 때문에 매출정산이 </a:t>
            </a:r>
            <a:r>
              <a:rPr lang="ko-KR" altLang="en-US" dirty="0" err="1"/>
              <a:t>영세율이어야</a:t>
            </a:r>
            <a:r>
              <a:rPr lang="ko-KR" altLang="en-US" dirty="0"/>
              <a:t> 매입정산도 영세율이 되고</a:t>
            </a:r>
            <a:r>
              <a:rPr lang="en-US" altLang="ko-KR" dirty="0"/>
              <a:t>, </a:t>
            </a:r>
          </a:p>
          <a:p>
            <a:r>
              <a:rPr lang="ko-KR" altLang="en-US" dirty="0"/>
              <a:t>구매확인서</a:t>
            </a:r>
            <a:r>
              <a:rPr lang="en-US" altLang="ko-KR" dirty="0"/>
              <a:t>, </a:t>
            </a:r>
            <a:r>
              <a:rPr lang="ko-KR" altLang="en-US" dirty="0"/>
              <a:t>내국신용장</a:t>
            </a:r>
            <a:r>
              <a:rPr lang="en-US" altLang="ko-KR" dirty="0"/>
              <a:t>, </a:t>
            </a:r>
            <a:r>
              <a:rPr lang="ko-KR" altLang="en-US" dirty="0" err="1"/>
              <a:t>수출신고필증과</a:t>
            </a:r>
            <a:r>
              <a:rPr lang="ko-KR" altLang="en-US" dirty="0"/>
              <a:t> 같이 수출했다는 증빙이 필요합니다</a:t>
            </a:r>
            <a:r>
              <a:rPr lang="en-US" altLang="ko-KR" dirty="0"/>
              <a:t>. </a:t>
            </a:r>
          </a:p>
          <a:p>
            <a:r>
              <a:rPr lang="ko-KR" altLang="en-US" dirty="0" err="1"/>
              <a:t>수출관련된</a:t>
            </a:r>
            <a:r>
              <a:rPr lang="ko-KR" altLang="en-US" dirty="0"/>
              <a:t> 증빙은 회계담당의 수출입부서에서 발행하고 있습니다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  <a:p>
            <a:r>
              <a:rPr lang="ko-KR" altLang="en-US" dirty="0"/>
              <a:t>면세는 부가세와 관계가 없다는 뜻으로 부가세법에 면세상품에 대해 </a:t>
            </a:r>
            <a:r>
              <a:rPr lang="ko-KR" altLang="en-US" dirty="0" err="1"/>
              <a:t>나열되어있습니다</a:t>
            </a:r>
            <a:r>
              <a:rPr lang="en-US" altLang="ko-KR" dirty="0"/>
              <a:t>. </a:t>
            </a:r>
          </a:p>
          <a:p>
            <a:r>
              <a:rPr lang="ko-KR" altLang="en-US" dirty="0"/>
              <a:t>서브원에서 주로 거래하는 물품에는 </a:t>
            </a:r>
            <a:r>
              <a:rPr lang="ko-KR" altLang="en-US" dirty="0" err="1"/>
              <a:t>실험용쥐</a:t>
            </a:r>
            <a:r>
              <a:rPr lang="en-US" altLang="ko-KR" dirty="0"/>
              <a:t>, </a:t>
            </a:r>
            <a:r>
              <a:rPr lang="ko-KR" altLang="en-US" dirty="0"/>
              <a:t>단 수입은 </a:t>
            </a:r>
            <a:r>
              <a:rPr lang="ko-KR" altLang="en-US" dirty="0" err="1"/>
              <a:t>과세이구요</a:t>
            </a:r>
            <a:r>
              <a:rPr lang="ko-KR" altLang="en-US" dirty="0"/>
              <a:t>  또는 식물</a:t>
            </a:r>
            <a:r>
              <a:rPr lang="en-US" altLang="ko-KR" dirty="0"/>
              <a:t>, </a:t>
            </a:r>
            <a:r>
              <a:rPr lang="ko-KR" altLang="en-US" dirty="0"/>
              <a:t>화환</a:t>
            </a:r>
            <a:r>
              <a:rPr lang="en-US" altLang="ko-KR" dirty="0"/>
              <a:t>, </a:t>
            </a:r>
            <a:r>
              <a:rPr lang="ko-KR" altLang="en-US" dirty="0" err="1"/>
              <a:t>브이멤버스와</a:t>
            </a:r>
            <a:r>
              <a:rPr lang="ko-KR" altLang="en-US" dirty="0"/>
              <a:t> 같은 </a:t>
            </a:r>
            <a:r>
              <a:rPr lang="ko-KR" altLang="en-US" dirty="0" err="1"/>
              <a:t>이커머스몰에서</a:t>
            </a:r>
            <a:r>
              <a:rPr lang="ko-KR" altLang="en-US" dirty="0"/>
              <a:t> 거래하는 고기</a:t>
            </a:r>
            <a:r>
              <a:rPr lang="en-US" altLang="ko-KR" dirty="0"/>
              <a:t>, </a:t>
            </a:r>
            <a:r>
              <a:rPr lang="ko-KR" altLang="en-US" dirty="0"/>
              <a:t>기저귀</a:t>
            </a:r>
            <a:r>
              <a:rPr lang="en-US" altLang="ko-KR" dirty="0"/>
              <a:t>, </a:t>
            </a:r>
            <a:r>
              <a:rPr lang="ko-KR" altLang="en-US" dirty="0"/>
              <a:t>또는 장애인복지재단같은 면세사업자가 </a:t>
            </a:r>
            <a:r>
              <a:rPr lang="ko-KR" altLang="en-US" dirty="0" err="1"/>
              <a:t>납품받는</a:t>
            </a:r>
            <a:r>
              <a:rPr lang="ko-KR" altLang="en-US" dirty="0"/>
              <a:t> 물품이 해당됩니다</a:t>
            </a:r>
            <a:r>
              <a:rPr lang="en-US" altLang="ko-KR" dirty="0"/>
              <a:t>.</a:t>
            </a:r>
          </a:p>
          <a:p>
            <a:endParaRPr lang="en-US" altLang="ko-KR" dirty="0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9D7FBBC-6966-0E18-E50E-E894840D460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101008-785E-488E-A155-1C681F3C9129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23062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5754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76808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12524" y="349797"/>
            <a:ext cx="13000915" cy="464294"/>
            <a:chOff x="169071" y="247320"/>
            <a:chExt cx="10342683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채무관리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69071" y="352424"/>
              <a:ext cx="659914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1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26245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지급관리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2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017518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47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채권관리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3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73157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여신관리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4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72875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 userDrawn="1">
          <p15:clr>
            <a:srgbClr val="FBAE40"/>
          </p15:clr>
        </p15:guide>
        <p15:guide id="2" pos="4233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매출정산 </a:t>
              </a: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Process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5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15732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3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ko-KR" altLang="en-US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매출정산 불일치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6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8028900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3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>
            <a:extLst>
              <a:ext uri="{FF2B5EF4-FFF2-40B4-BE49-F238E27FC236}">
                <a16:creationId xmlns:a16="http://schemas.microsoft.com/office/drawing/2014/main" id="{A0D6C151-A154-CB89-7B1F-BFC83351B5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  <a:alphaModFix amt="77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76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3439775" cy="7559873"/>
          </a:xfrm>
          <a:prstGeom prst="rect">
            <a:avLst/>
          </a:prstGeom>
        </p:spPr>
      </p:pic>
      <p:sp>
        <p:nvSpPr>
          <p:cNvPr id="15" name="사각형: 둥근 대각선 방향 모서리 14">
            <a:extLst>
              <a:ext uri="{FF2B5EF4-FFF2-40B4-BE49-F238E27FC236}">
                <a16:creationId xmlns:a16="http://schemas.microsoft.com/office/drawing/2014/main" id="{58D2E4EB-F32F-4509-DDF9-63D2E37E5573}"/>
              </a:ext>
            </a:extLst>
          </p:cNvPr>
          <p:cNvSpPr/>
          <p:nvPr userDrawn="1"/>
        </p:nvSpPr>
        <p:spPr>
          <a:xfrm flipV="1">
            <a:off x="-10314" y="13050"/>
            <a:ext cx="1236230" cy="1073003"/>
          </a:xfrm>
          <a:prstGeom prst="round2DiagRect">
            <a:avLst>
              <a:gd name="adj1" fmla="val 0"/>
              <a:gd name="adj2" fmla="val 0"/>
            </a:avLst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사각형: 둥근 대각선 방향 모서리 13">
            <a:extLst>
              <a:ext uri="{FF2B5EF4-FFF2-40B4-BE49-F238E27FC236}">
                <a16:creationId xmlns:a16="http://schemas.microsoft.com/office/drawing/2014/main" id="{F2B79E04-BED8-17F2-2B4A-03D1496755AB}"/>
              </a:ext>
            </a:extLst>
          </p:cNvPr>
          <p:cNvSpPr/>
          <p:nvPr userDrawn="1"/>
        </p:nvSpPr>
        <p:spPr>
          <a:xfrm flipV="1">
            <a:off x="0" y="13050"/>
            <a:ext cx="11605099" cy="1073003"/>
          </a:xfrm>
          <a:prstGeom prst="round2DiagRect">
            <a:avLst>
              <a:gd name="adj1" fmla="val 0"/>
              <a:gd name="adj2" fmla="val 50000"/>
            </a:avLst>
          </a:prstGeom>
          <a:gradFill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34EE5177-B154-0F72-5619-A29655CB15D5}"/>
              </a:ext>
            </a:extLst>
          </p:cNvPr>
          <p:cNvCxnSpPr>
            <a:cxnSpLocks/>
          </p:cNvCxnSpPr>
          <p:nvPr userDrawn="1"/>
        </p:nvCxnSpPr>
        <p:spPr>
          <a:xfrm>
            <a:off x="1225919" y="153753"/>
            <a:ext cx="2" cy="741114"/>
          </a:xfrm>
          <a:prstGeom prst="line">
            <a:avLst/>
          </a:prstGeom>
          <a:ln w="12700">
            <a:solidFill>
              <a:schemeClr val="bg1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6D681-9E96-4215-B12E-A94C8EE0301B}" type="slidenum">
              <a:rPr lang="ko-KR" altLang="en-US" smtClean="0"/>
              <a:t>‹#›</a:t>
            </a:fld>
            <a:endParaRPr lang="ko-KR" altLang="en-US"/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3EDDCFAC-448D-2E8A-71B8-3C54598874FB}"/>
              </a:ext>
            </a:extLst>
          </p:cNvPr>
          <p:cNvGrpSpPr/>
          <p:nvPr userDrawn="1"/>
        </p:nvGrpSpPr>
        <p:grpSpPr>
          <a:xfrm>
            <a:off x="223521" y="349797"/>
            <a:ext cx="12989918" cy="464294"/>
            <a:chOff x="177819" y="247320"/>
            <a:chExt cx="10333935" cy="369362"/>
          </a:xfrm>
        </p:grpSpPr>
        <p:pic>
          <p:nvPicPr>
            <p:cNvPr id="8" name="그래픽 7">
              <a:extLst>
                <a:ext uri="{FF2B5EF4-FFF2-40B4-BE49-F238E27FC236}">
                  <a16:creationId xmlns:a16="http://schemas.microsoft.com/office/drawing/2014/main" id="{606B91C5-6A34-E368-6455-784B6C23A25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9401334" y="317555"/>
              <a:ext cx="1110420" cy="166981"/>
            </a:xfrm>
            <a:prstGeom prst="rect">
              <a:avLst/>
            </a:prstGeom>
          </p:spPr>
        </p:pic>
        <p:sp>
          <p:nvSpPr>
            <p:cNvPr id="9" name="제목 4">
              <a:extLst>
                <a:ext uri="{FF2B5EF4-FFF2-40B4-BE49-F238E27FC236}">
                  <a16:creationId xmlns:a16="http://schemas.microsoft.com/office/drawing/2014/main" id="{9FED76EB-D2F3-884C-7908-F1D5E37EEAB7}"/>
                </a:ext>
              </a:extLst>
            </p:cNvPr>
            <p:cNvSpPr txBox="1">
              <a:spLocks/>
            </p:cNvSpPr>
            <p:nvPr/>
          </p:nvSpPr>
          <p:spPr>
            <a:xfrm>
              <a:off x="1175307" y="247320"/>
              <a:ext cx="7527026" cy="369362"/>
            </a:xfrm>
            <a:prstGeom prst="rect">
              <a:avLst/>
            </a:prstGeom>
          </p:spPr>
          <p:txBody>
            <a:bodyPr wrap="square" lIns="0" tIns="0" rIns="0" bIns="0" anchor="ctr">
              <a:spAutoFit/>
            </a:bodyPr>
            <a:lstStyle>
              <a:defPPr>
                <a:defRPr lang="en-US"/>
              </a:defPPr>
              <a:lvl1pPr defTabSz="914400" latinLnBrk="1">
                <a:lnSpc>
                  <a:spcPct val="90000"/>
                </a:lnSpc>
                <a:spcBef>
                  <a:spcPct val="0"/>
                </a:spcBef>
                <a:buNone/>
                <a:defRPr sz="2700" spc="-50">
                  <a:gradFill>
                    <a:gsLst>
                      <a:gs pos="0">
                        <a:schemeClr val="tx1"/>
                      </a:gs>
                      <a:gs pos="100000">
                        <a:schemeClr val="tx1"/>
                      </a:gs>
                    </a:gsLst>
                    <a:lin ang="0" scaled="1"/>
                  </a:gradFill>
                  <a:latin typeface="Gotham Bold" panose="02000803030000020004" pitchFamily="2" charset="0"/>
                  <a:ea typeface="Noto Sans CJK KR Bold" panose="020B0800000000000000" pitchFamily="34" charset="-127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en-US" altLang="ko-KR" sz="3017" b="0" spc="-126" dirty="0">
                  <a:solidFill>
                    <a:schemeClr val="bg1"/>
                  </a:solidFill>
                  <a:latin typeface="에스코어 드림 8 Heavy" panose="020B0903030302020204" pitchFamily="34" charset="-127"/>
                  <a:ea typeface="에스코어 드림 8 Heavy" panose="020B0903030302020204" pitchFamily="34" charset="-127"/>
                </a:rPr>
                <a:t>FAQ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4EA011D8-2097-0E35-F9A5-CC3885FA431F}"/>
                </a:ext>
              </a:extLst>
            </p:cNvPr>
            <p:cNvSpPr txBox="1"/>
            <p:nvPr/>
          </p:nvSpPr>
          <p:spPr>
            <a:xfrm>
              <a:off x="177819" y="352424"/>
              <a:ext cx="642418" cy="159151"/>
            </a:xfrm>
            <a:prstGeom prst="rect">
              <a:avLst/>
            </a:prstGeom>
            <a:noFill/>
          </p:spPr>
          <p:txBody>
            <a:bodyPr wrap="none" lIns="0" tIns="0" rIns="0" bIns="0" rtlCol="0" anchor="ctr" anchorCtr="0">
              <a:spAutoFit/>
            </a:bodyPr>
            <a:lstStyle/>
            <a:p>
              <a:pPr marL="0" algn="ctr" defTabSz="457200" rtl="0" eaLnBrk="1" latinLnBrk="0" hangingPunct="1">
                <a:lnSpc>
                  <a:spcPct val="100000"/>
                </a:lnSpc>
                <a:spcBef>
                  <a:spcPct val="0"/>
                </a:spcBef>
                <a:buNone/>
              </a:pPr>
              <a:r>
                <a:rPr lang="en-US" altLang="ko-KR" sz="1300" kern="1200" dirty="0">
                  <a:solidFill>
                    <a:schemeClr val="bg1"/>
                  </a:solidFill>
                  <a:latin typeface="에스코어 드림 3 Light" panose="020B0303030302020204" pitchFamily="34" charset="-127"/>
                  <a:ea typeface="에스코어 드림 3 Light" panose="020B0303030302020204" pitchFamily="34" charset="-127"/>
                  <a:cs typeface="+mn-cs"/>
                </a:rPr>
                <a:t>Chapter. 7</a:t>
              </a:r>
              <a:endParaRPr lang="ko-KR" altLang="en-US" sz="1300" kern="1200" dirty="0">
                <a:solidFill>
                  <a:schemeClr val="bg1"/>
                </a:solidFill>
                <a:latin typeface="에스코어 드림 3 Light" panose="020B0303030302020204" pitchFamily="34" charset="-127"/>
                <a:ea typeface="에스코어 드림 3 Light" panose="020B0303030302020204" pitchFamily="34" charset="-127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871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81">
          <p15:clr>
            <a:srgbClr val="FBAE40"/>
          </p15:clr>
        </p15:guide>
        <p15:guide id="2" pos="4233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6D681-9E96-4215-B12E-A94C8EE0301B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82158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9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</p:sldLayoutIdLst>
  <p:hf sldNum="0" hdr="0" ftr="0" dt="0"/>
  <p:txStyles>
    <p:titleStyle>
      <a:lvl1pPr algn="l" defTabSz="1007943" rtl="0" eaLnBrk="1" latinLnBrk="1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1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1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1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svg"/><Relationship Id="rId5" Type="http://schemas.openxmlformats.org/officeDocument/2006/relationships/image" Target="../media/image12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6.png"/><Relationship Id="rId7" Type="http://schemas.openxmlformats.org/officeDocument/2006/relationships/image" Target="../media/image9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2.wdp"/><Relationship Id="rId9" Type="http://schemas.openxmlformats.org/officeDocument/2006/relationships/image" Target="../media/image10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1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8.png"/><Relationship Id="rId4" Type="http://schemas.openxmlformats.org/officeDocument/2006/relationships/image" Target="../media/image13.sv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0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sv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1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스크린샷, 텍스트, 마젠타, 레드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205BFD42-6EB6-2053-513A-E2F1261A79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" y="2060"/>
            <a:ext cx="13434920" cy="7555555"/>
          </a:xfrm>
          <a:prstGeom prst="rect">
            <a:avLst/>
          </a:prstGeom>
        </p:spPr>
      </p:pic>
      <p:grpSp>
        <p:nvGrpSpPr>
          <p:cNvPr id="11" name="그룹 10"/>
          <p:cNvGrpSpPr/>
          <p:nvPr/>
        </p:nvGrpSpPr>
        <p:grpSpPr>
          <a:xfrm>
            <a:off x="-8323" y="7106043"/>
            <a:ext cx="13445670" cy="449513"/>
            <a:chOff x="-4689" y="7229475"/>
            <a:chExt cx="10696502" cy="331320"/>
          </a:xfrm>
        </p:grpSpPr>
        <p:sp>
          <p:nvSpPr>
            <p:cNvPr id="12" name="직사각형 11"/>
            <p:cNvSpPr/>
            <p:nvPr/>
          </p:nvSpPr>
          <p:spPr>
            <a:xfrm>
              <a:off x="-4689" y="7229475"/>
              <a:ext cx="10696502" cy="33132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3455" dirty="0"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14685" y="7302566"/>
              <a:ext cx="1137906" cy="169895"/>
            </a:xfrm>
            <a:prstGeom prst="rect">
              <a:avLst/>
            </a:prstGeom>
          </p:spPr>
        </p:pic>
      </p:grp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2EE3BBC-D149-4834-AA5D-A155305BF8E0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A67C9D47-62EC-432E-9C50-AEB563BACBB6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D1D41A63-B98F-4B7F-B158-BA8B2B902C4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97ADFBBF-4621-4CE7-A241-228A209107AF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E7267D59-C226-4DFC-8D4B-27A82B2E0C53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C295C2-712B-4DC4-9E0D-8C7F3BF3CC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C114A9-44C4-2B89-16A9-B4EBD314F026}"/>
              </a:ext>
            </a:extLst>
          </p:cNvPr>
          <p:cNvSpPr txBox="1"/>
          <p:nvPr/>
        </p:nvSpPr>
        <p:spPr>
          <a:xfrm>
            <a:off x="74987" y="3078826"/>
            <a:ext cx="13289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latinLnBrk="0"/>
            <a:r>
              <a:rPr lang="en-US" altLang="ko-KR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12. </a:t>
            </a:r>
            <a:r>
              <a:rPr lang="ko-KR" altLang="en-US" sz="9000" spc="-204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채무관리 및 채권관리</a:t>
            </a:r>
            <a:endParaRPr lang="en-US" altLang="ko-KR" sz="9000" spc="-204" dirty="0">
              <a:solidFill>
                <a:schemeClr val="bg1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5987D19D-B9AC-3E81-1797-5F467AD38F54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20705" y="0"/>
            <a:ext cx="13506854" cy="7557616"/>
            <a:chOff x="20705" y="0"/>
            <a:chExt cx="13506854" cy="7557616"/>
          </a:xfrm>
        </p:grpSpPr>
        <p:grpSp>
          <p:nvGrpSpPr>
            <p:cNvPr id="42" name="그룹 41">
              <a:extLst>
                <a:ext uri="{FF2B5EF4-FFF2-40B4-BE49-F238E27FC236}">
                  <a16:creationId xmlns:a16="http://schemas.microsoft.com/office/drawing/2014/main" id="{8978D961-7F24-AFEC-1E57-C1BC1DE38CB3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20705" y="0"/>
              <a:ext cx="13506854" cy="7557616"/>
              <a:chOff x="-55479" y="-356919"/>
              <a:chExt cx="12247479" cy="7214919"/>
            </a:xfrm>
          </p:grpSpPr>
          <p:cxnSp>
            <p:nvCxnSpPr>
              <p:cNvPr id="43" name="Straight Connector 5">
                <a:extLst>
                  <a:ext uri="{FF2B5EF4-FFF2-40B4-BE49-F238E27FC236}">
                    <a16:creationId xmlns:a16="http://schemas.microsoft.com/office/drawing/2014/main" id="{882FA5CE-5828-1B87-065A-6F5A3CEF75A4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10343716" y="-356919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2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8">
                <a:extLst>
                  <a:ext uri="{FF2B5EF4-FFF2-40B4-BE49-F238E27FC236}">
                    <a16:creationId xmlns:a16="http://schemas.microsoft.com/office/drawing/2014/main" id="{DD8CA01D-413B-7EC2-AAA0-C836053CFC2C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V="1">
                <a:off x="9100692" y="0"/>
                <a:ext cx="0" cy="6858000"/>
              </a:xfrm>
              <a:prstGeom prst="line">
                <a:avLst/>
              </a:prstGeom>
              <a:ln w="12700">
                <a:gradFill>
                  <a:gsLst>
                    <a:gs pos="0">
                      <a:schemeClr val="accent1">
                        <a:lumMod val="5000"/>
                        <a:lumOff val="95000"/>
                        <a:alpha val="30000"/>
                      </a:schemeClr>
                    </a:gs>
                    <a:gs pos="100000">
                      <a:schemeClr val="bg1">
                        <a:alpha val="0"/>
                      </a:schemeClr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15">
                <a:extLst>
                  <a:ext uri="{FF2B5EF4-FFF2-40B4-BE49-F238E27FC236}">
                    <a16:creationId xmlns:a16="http://schemas.microsoft.com/office/drawing/2014/main" id="{DDAFE853-876D-781A-6311-30BCB0505C99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>
                <a:off x="0" y="3159443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3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16">
                <a:extLst>
                  <a:ext uri="{FF2B5EF4-FFF2-40B4-BE49-F238E27FC236}">
                    <a16:creationId xmlns:a16="http://schemas.microsoft.com/office/drawing/2014/main" id="{5018E99B-A41A-8913-A0AD-F8C20CC0251E}"/>
                  </a:ext>
                </a:extLst>
              </p:cNvPr>
              <p:cNvCxnSpPr>
                <a:cxnSpLocks noGrp="1" noRot="1" noMove="1" noResize="1" noEditPoints="1" noAdjustHandles="1" noChangeArrowheads="1" noChangeShapeType="1"/>
              </p:cNvCxnSpPr>
              <p:nvPr/>
            </p:nvCxnSpPr>
            <p:spPr>
              <a:xfrm flipH="1">
                <a:off x="-55479" y="3872427"/>
                <a:ext cx="12192000" cy="0"/>
              </a:xfrm>
              <a:prstGeom prst="line">
                <a:avLst/>
              </a:prstGeom>
              <a:ln w="12700">
                <a:gradFill flip="none" rotWithShape="1">
                  <a:gsLst>
                    <a:gs pos="0">
                      <a:schemeClr val="accent1">
                        <a:lumMod val="5000"/>
                        <a:lumOff val="95000"/>
                        <a:alpha val="0"/>
                      </a:schemeClr>
                    </a:gs>
                    <a:gs pos="100000">
                      <a:schemeClr val="bg2">
                        <a:alpha val="50000"/>
                      </a:schemeClr>
                    </a:gs>
                  </a:gsLst>
                  <a:lin ang="0" scaled="1"/>
                  <a:tileRect/>
                </a:gra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88E41E2A-1BE7-C255-3549-086F31C8B8EB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2671793" y="0"/>
              <a:ext cx="0" cy="7183744"/>
            </a:xfrm>
            <a:prstGeom prst="line">
              <a:avLst/>
            </a:prstGeom>
            <a:ln w="12700">
              <a:gradFill>
                <a:gsLst>
                  <a:gs pos="0">
                    <a:schemeClr val="accent1">
                      <a:lumMod val="5000"/>
                      <a:lumOff val="95000"/>
                      <a:alpha val="20000"/>
                    </a:schemeClr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</a:gra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785695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6FC54D-4099-3607-5F26-F10E56B04B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C1429B5F-3DBF-6836-9570-6A8EA9339C9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4B4C3DEB-2D7E-5E44-0F7F-E4C5477B8742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D0E9357C-A631-50C5-2EED-9F110FAC5C7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BBE47F32-90A0-D894-60E4-57241C016EF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40321E94-919E-0BE8-3EF7-FBA3965304D2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2E5452B-69EA-CC20-A2B0-4D20CB86211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98670564-82E7-7E2D-4899-179A6F9E96E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2865ECD-0BA3-35EB-71EE-BCBD14C8810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부가가치세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[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공급시기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중간지급조건부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)]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16903084-3774-A22B-8FED-D552A8D05BF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3243DD65-33EA-E358-E884-9FC2A621701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EF47AA9A-B49B-EC25-542F-54F4B98247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4" name="표 3">
            <a:extLst>
              <a:ext uri="{FF2B5EF4-FFF2-40B4-BE49-F238E27FC236}">
                <a16:creationId xmlns:a16="http://schemas.microsoft.com/office/drawing/2014/main" id="{63E03692-1D8E-D354-C819-3932FDFFAC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6268872"/>
              </p:ext>
            </p:extLst>
          </p:nvPr>
        </p:nvGraphicFramePr>
        <p:xfrm>
          <a:off x="754498" y="1950182"/>
          <a:ext cx="10276917" cy="3929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649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304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1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75918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중간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지급조건부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계약금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중도금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잔금등 최소한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 이상 분할 지급이 되어야 함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(6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개월 이상의 계약인 경우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171450" indent="-171450" algn="l" latinLnBrk="1"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400" b="0" u="non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대가의 각 부분을 받기로 한 때</a:t>
                      </a:r>
                      <a:endParaRPr lang="en-US" altLang="ko-KR" sz="1400" b="0" u="none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endParaRPr lang="en-US" altLang="ko-KR" sz="1400" b="0" u="none" dirty="0"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☞ 중간지급조건부로 재화를 공급하기로 하였으나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지급기간 중에 거래 상대방</a:t>
                      </a:r>
                      <a:r>
                        <a:rPr lang="en-US" altLang="ko-KR" sz="1400" b="0" u="sng" baseline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에게 재화를 </a:t>
                      </a:r>
                      <a:endParaRPr lang="en-US" altLang="ko-KR" sz="1400" b="0" u="sng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buFont typeface="Wingdings" panose="05000000000000000000" pitchFamily="2" charset="2"/>
                        <a:buNone/>
                      </a:pPr>
                      <a:r>
                        <a:rPr lang="en-US" altLang="ko-KR" sz="1400" b="0" u="none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인도하는 경우</a:t>
                      </a:r>
                      <a:r>
                        <a:rPr lang="en-US" altLang="ko-KR" sz="1400" b="0" u="sng" baseline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나머지 중도금 및 잔금의 공급시기는 </a:t>
                      </a:r>
                      <a:r>
                        <a:rPr lang="en-US" altLang="ko-KR" sz="1400" b="0" u="sng" baseline="0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해당 재화를 인도한 때임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부가가치세법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시행규칙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18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조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호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시행령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28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조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4631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선급금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[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공급시기 도래 前 세금계산서 발행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–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아래 항목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계약서 필히 명시할 것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.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]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계약서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약정서등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대금청구시기 및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지급시기 별도기재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②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대금청구시기와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지급시기 기간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 이내 또는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30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 </a:t>
                      </a:r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이내일것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부가가치세법 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17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조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 및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 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749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중도금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[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대가의 각 부분을 지급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받기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 한때 세금계산서 발행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]</a:t>
                      </a:r>
                    </a:p>
                    <a:p>
                      <a:pPr algn="l" latinLnBrk="1"/>
                      <a:endParaRPr lang="en-US" altLang="ko-KR" sz="1400" b="0" u="sng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en-US" altLang="ko-KR" sz="1400" b="0" u="none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※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재화가 인도되거나 이용가능한게 되는날 이후에 받기로 한 대가의 부분은</a:t>
                      </a:r>
                      <a:r>
                        <a:rPr lang="en-US" altLang="ko-KR" sz="1400" b="0" u="sng" baseline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재화가 </a:t>
                      </a:r>
                      <a:endParaRPr lang="en-US" altLang="ko-KR" sz="1400" b="0" u="sng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en-US" altLang="ko-KR" sz="1400" b="0" u="none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인도되거나 이용가능하게 되는</a:t>
                      </a:r>
                      <a:r>
                        <a:rPr lang="en-US" altLang="ko-KR" sz="1400" b="0" u="sng" baseline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날에 세금계산서를 발행해야 함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부가가치세법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시행령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28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조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항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61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잔금</a:t>
                      </a:r>
                    </a:p>
                  </a:txBody>
                  <a:tcPr marL="100796" marR="100796" marT="50398" marB="50398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latinLnBrk="1"/>
                      <a:endParaRPr lang="ko-KR" altLang="en-US" sz="10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0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직사각형 6">
            <a:extLst>
              <a:ext uri="{FF2B5EF4-FFF2-40B4-BE49-F238E27FC236}">
                <a16:creationId xmlns:a16="http://schemas.microsoft.com/office/drawing/2014/main" id="{8F60DF72-DC0C-A579-D622-2112B4D89B95}"/>
              </a:ext>
            </a:extLst>
          </p:cNvPr>
          <p:cNvSpPr/>
          <p:nvPr/>
        </p:nvSpPr>
        <p:spPr>
          <a:xfrm>
            <a:off x="715966" y="3714988"/>
            <a:ext cx="10315450" cy="2164702"/>
          </a:xfrm>
          <a:prstGeom prst="rect">
            <a:avLst/>
          </a:prstGeom>
          <a:noFill/>
          <a:ln w="5715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4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199786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77D83-34E7-AE4C-F63F-84CD5C63AD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8F223BDC-3BA2-717A-891F-BCF9405C40D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FD4280DE-48EB-CE70-629A-222BCF39DA9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A6D4DFC3-9EDA-0BC6-1F21-45842D5A23B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0E9B7F39-8AC2-8236-624B-617303DDE5E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40FF199-E671-ACB2-A777-CF1F0B23B33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3B1978D0-5282-2D9F-EFBE-DDB92C1415B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5338D958-7C75-7077-0202-5C304680897E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6A7D3E9-97C1-606C-B300-D9B8A7DB47B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부가가치세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[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공급시기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(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검수조건부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)]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30D2DDF6-C503-98CB-C450-2467DEADF42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660AD3E1-9B54-AA32-580C-A63D12A196F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44B43D7C-3A80-E0AA-5FDD-5E4EE68DDF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48598475-529B-E1A4-F965-BBFA76CD83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587626"/>
              </p:ext>
            </p:extLst>
          </p:nvPr>
        </p:nvGraphicFramePr>
        <p:xfrm>
          <a:off x="792343" y="1976128"/>
          <a:ext cx="11691757" cy="50009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473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131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23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0767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7956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 용</a:t>
                      </a: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</a:t>
                      </a:r>
                      <a:r>
                        <a:rPr lang="en-US" altLang="ko-KR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</a:t>
                      </a:r>
                      <a:endParaRPr lang="en-US" altLang="ko-KR" sz="13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인식시기</a:t>
                      </a: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</a:t>
                      </a:r>
                      <a:endParaRPr lang="en-US" altLang="ko-KR" sz="13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발급시기</a:t>
                      </a: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근 거</a:t>
                      </a: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3286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사례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(1)</a:t>
                      </a:r>
                      <a:endParaRPr lang="ko-KR" altLang="en-US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기계설치 완료일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인도일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: 2X.6.30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검수 완료일 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2X.7.10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대금 지급일 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2X.7.31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endParaRPr lang="en-US" altLang="ko-KR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★ 계약서 특약사항</a:t>
                      </a:r>
                      <a:endParaRPr lang="en-US" altLang="ko-KR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검수를 필수적인 인도조건으로 명시</a:t>
                      </a:r>
                      <a:endParaRPr lang="en-US" altLang="ko-KR" sz="1300" b="0" u="sng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대가지급에 관한 사항은 </a:t>
                      </a:r>
                      <a:r>
                        <a:rPr lang="ko-KR" altLang="en-US" sz="13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언급없음</a:t>
                      </a:r>
                      <a:endParaRPr lang="ko-KR" altLang="en-US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30000"/>
                        </a:lnSpc>
                        <a:buFont typeface="Wingdings" panose="05000000000000000000" pitchFamily="2" charset="2"/>
                        <a:buChar char="Ø"/>
                      </a:pP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검수가 완료되어 </a:t>
                      </a:r>
                      <a:br>
                        <a:rPr lang="en-US" altLang="ko-KR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소유권 및</a:t>
                      </a:r>
                      <a:endParaRPr lang="en-US" altLang="ko-KR" sz="1300" b="0" u="sng" dirty="0">
                        <a:solidFill>
                          <a:srgbClr val="A500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300" b="0" u="none" baseline="0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ko-KR" altLang="en-US" sz="1300" b="0" u="sng" baseline="0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위험이 이전되는 </a:t>
                      </a:r>
                      <a:endParaRPr lang="en-US" altLang="ko-KR" sz="1300" b="0" u="sng" baseline="0" dirty="0">
                        <a:solidFill>
                          <a:srgbClr val="A500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ko-KR" altLang="en-US" sz="1300" b="0" u="none" baseline="0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ko-KR" altLang="en-US" sz="1300" b="0" u="sng" baseline="0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시기</a:t>
                      </a:r>
                      <a:endParaRPr lang="ko-KR" altLang="en-US" sz="1300" b="0" u="sng" dirty="0">
                        <a:solidFill>
                          <a:srgbClr val="A500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1564" marB="41564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통상적인 재화의 경우 인도되거나 이용 가능하게 </a:t>
                      </a:r>
                      <a:b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된 때를 공급시기로 보는것</a:t>
                      </a:r>
                      <a:endParaRPr lang="en-US" altLang="ko-KR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(2X.6.30)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이나</a:t>
                      </a:r>
                      <a:r>
                        <a:rPr lang="en-US" altLang="ko-KR" sz="1300" b="0" u="none" dirty="0"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검수조건부 판매의 경우에는</a:t>
                      </a:r>
                      <a:endParaRPr lang="en-US" altLang="ko-KR" sz="1300" b="0" u="sng" dirty="0">
                        <a:solidFill>
                          <a:srgbClr val="A50034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indent="0" algn="l" latinLnBrk="1">
                        <a:lnSpc>
                          <a:spcPct val="13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300" b="0" u="none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</a:t>
                      </a: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그 조건이 성취되는 때</a:t>
                      </a:r>
                      <a:r>
                        <a:rPr lang="en-US" altLang="ko-KR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(2X.7.10)</a:t>
                      </a: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를 공급시기로 봄</a:t>
                      </a:r>
                      <a:endParaRPr lang="ko-KR" altLang="en-US" sz="1300" b="0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-832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국심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-2007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</a:t>
                      </a:r>
                      <a:endParaRPr lang="en-US" altLang="ko-KR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713</a:t>
                      </a:r>
                      <a:endParaRPr lang="ko-KR" altLang="en-US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8931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사례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(2)</a:t>
                      </a:r>
                      <a:endParaRPr lang="ko-KR" altLang="en-US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- 2X.1.1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(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계약금 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1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억원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→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300" b="0" baseline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계약시</a:t>
                      </a:r>
                      <a:endParaRPr lang="en-US" altLang="ko-KR" sz="13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- 2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X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.3.1 (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중도금 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2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억원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→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기계제작 현장 검수 완료 후</a:t>
                      </a:r>
                      <a:endParaRPr lang="en-US" altLang="ko-KR" sz="13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- 2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X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.5.1 (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잔금 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3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억원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→ 시운전 완료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검수</a:t>
                      </a: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</a:t>
                      </a:r>
                      <a:endParaRPr lang="en-US" altLang="ko-KR" sz="13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endParaRPr lang="en-US" altLang="ko-KR" sz="13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★ </a:t>
                      </a:r>
                      <a:r>
                        <a:rPr lang="en-US" altLang="ko-KR" sz="13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</a:t>
                      </a: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개월 미만의 중간지급조건부 </a:t>
                      </a:r>
                      <a:r>
                        <a:rPr lang="ko-KR" altLang="en-US" sz="1300" b="0" u="sng" dirty="0" err="1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계약임</a:t>
                      </a:r>
                      <a:endParaRPr lang="en-US" altLang="ko-KR" sz="1300" b="0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6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개월 이상의 계약은 대가를 받기로</a:t>
                      </a:r>
                      <a:endParaRPr lang="en-US" altLang="ko-KR" sz="13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lnSpc>
                          <a:spcPct val="130000"/>
                        </a:lnSpc>
                      </a:pPr>
                      <a:r>
                        <a:rPr lang="en-US" altLang="ko-KR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</a:t>
                      </a:r>
                      <a:r>
                        <a:rPr lang="ko-KR" altLang="en-US" sz="13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한 때가 세금계산서 </a:t>
                      </a:r>
                      <a:r>
                        <a:rPr lang="ko-KR" altLang="en-US" sz="1300" b="0" baseline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공급시기임</a:t>
                      </a:r>
                      <a:endParaRPr lang="en-US" altLang="ko-KR" sz="13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l" latinLnBrk="1">
                        <a:lnSpc>
                          <a:spcPct val="130000"/>
                        </a:lnSpc>
                      </a:pPr>
                      <a:endParaRPr lang="ko-KR" altLang="en-US" sz="11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171450" indent="-171450" algn="l" latinLnBrk="1">
                        <a:lnSpc>
                          <a:spcPct val="13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시운전</a:t>
                      </a:r>
                      <a:r>
                        <a:rPr lang="en-US" altLang="ko-KR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검수</a:t>
                      </a:r>
                      <a:r>
                        <a:rPr lang="en-US" altLang="ko-KR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</a:t>
                      </a:r>
                      <a:r>
                        <a:rPr lang="ko-KR" altLang="en-US" sz="1300" b="0" u="sng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완료일</a:t>
                      </a:r>
                      <a:r>
                        <a:rPr lang="en-US" altLang="ko-KR" sz="1300" b="0" u="sng" baseline="0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(2X.5.1)</a:t>
                      </a:r>
                      <a:r>
                        <a:rPr lang="ko-KR" altLang="en-US" sz="1300" b="0" u="sng" baseline="0" dirty="0">
                          <a:solidFill>
                            <a:srgbClr val="A50034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을 공급시기로 봄</a:t>
                      </a:r>
                      <a:endParaRPr lang="en-US" altLang="ko-KR" sz="1300" b="0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30000"/>
                        </a:lnSpc>
                      </a:pP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서면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r>
                        <a:rPr lang="ko-KR" altLang="en-US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팀</a:t>
                      </a:r>
                      <a:r>
                        <a:rPr lang="en-US" altLang="ko-KR" sz="13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-2597</a:t>
                      </a:r>
                    </a:p>
                    <a:p>
                      <a:pPr algn="ctr" latinLnBrk="1">
                        <a:lnSpc>
                          <a:spcPct val="130000"/>
                        </a:lnSpc>
                      </a:pPr>
                      <a:endParaRPr lang="ko-KR" altLang="en-US" sz="13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45816" marB="45816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49923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A13F49-A440-EB1B-BEBD-873FD7BFD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700D24D-69C2-8F44-BA67-48F16016CD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DAF3C6BB-F20D-B318-6CF1-9D7F52E05CAD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B2058437-8A39-D2DE-5DCD-5E27C350052B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539013BF-E1AC-CBB2-8CAE-44106F0F8AC7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8C878169-3169-E79C-C33B-02D87447AA9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02.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5F751EA4-3114-5C20-8E06-3CB8365185C3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지급관리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703435C8-2665-8AE4-3ED9-700336DDB9DB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25141693-326B-39B1-7BDE-A4D3E7E0526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C9E26F1-5648-0269-4AC6-7D53D0D568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FB9F6C5C-A8F6-EE1E-3BF7-B2F2EA4A6390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E4EA31CE-0C86-B76A-9D88-026B9FA5195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F75F9366-1CD2-BEC1-259C-8E6383C44186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C3CBA48-CD07-D699-3BB9-2BFCFB8A73E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FC653E02-D038-FF72-FA39-9BB4130D8D2C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4676DAB9-7A0A-C027-BFD4-142DFB9B1A2D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1881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1AE81AB-821C-73AB-69AF-6BC975100AAC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A2B17E9-21FF-986A-BFE0-CC02B305F38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협력사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Front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에서 직접 선택하여 공인인증서 서명하여 하도급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비하도급 분류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17ADBD6-082F-C6E2-FE10-29631884EC9B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1E6540AE-C9E5-8D4B-AD62-EA4FC99B0119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6B951EB5-9D4D-9A8B-298F-EC5CBE06FE4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9005E53B-3A8B-DB86-29DC-5BE60F0F42A6}"/>
              </a:ext>
            </a:extLst>
          </p:cNvPr>
          <p:cNvGrpSpPr/>
          <p:nvPr/>
        </p:nvGrpSpPr>
        <p:grpSpPr>
          <a:xfrm>
            <a:off x="475848" y="1849566"/>
            <a:ext cx="11806379" cy="5133847"/>
            <a:chOff x="-241500" y="1630051"/>
            <a:chExt cx="11261581" cy="5133847"/>
          </a:xfrm>
        </p:grpSpPr>
        <p:sp>
          <p:nvSpPr>
            <p:cNvPr id="8" name="직사각형 7">
              <a:extLst>
                <a:ext uri="{FF2B5EF4-FFF2-40B4-BE49-F238E27FC236}">
                  <a16:creationId xmlns:a16="http://schemas.microsoft.com/office/drawing/2014/main" id="{5084C4FE-06A6-F39A-2E8F-D67F2B7D8BCE}"/>
                </a:ext>
              </a:extLst>
            </p:cNvPr>
            <p:cNvSpPr/>
            <p:nvPr/>
          </p:nvSpPr>
          <p:spPr>
            <a:xfrm>
              <a:off x="4944660" y="2254455"/>
              <a:ext cx="3176331" cy="2849144"/>
            </a:xfrm>
            <a:prstGeom prst="rect">
              <a:avLst/>
            </a:prstGeom>
            <a:solidFill>
              <a:srgbClr val="FDEAEC"/>
            </a:solidFill>
            <a:ln w="28575">
              <a:solidFill>
                <a:srgbClr val="A5003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E1ECE706-84A6-716C-2DFA-E3FD6BA38786}"/>
                </a:ext>
              </a:extLst>
            </p:cNvPr>
            <p:cNvSpPr/>
            <p:nvPr/>
          </p:nvSpPr>
          <p:spPr>
            <a:xfrm>
              <a:off x="691038" y="2261940"/>
              <a:ext cx="3101520" cy="407406"/>
            </a:xfrm>
            <a:prstGeom prst="rect">
              <a:avLst/>
            </a:pr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err="1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공정위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지정 상호출자제한 기업집단 소속인가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E2AE332E-78E4-D368-A4F0-5ECEE48BCDEC}"/>
                </a:ext>
              </a:extLst>
            </p:cNvPr>
            <p:cNvSpPr/>
            <p:nvPr/>
          </p:nvSpPr>
          <p:spPr>
            <a:xfrm>
              <a:off x="5036705" y="2498478"/>
              <a:ext cx="2966592" cy="4074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규격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품질 지정된 원자재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부품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반제품 공급</a:t>
              </a:r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F014A12C-656B-36B9-8139-6EFB1AFE0357}"/>
                </a:ext>
              </a:extLst>
            </p:cNvPr>
            <p:cNvSpPr/>
            <p:nvPr/>
          </p:nvSpPr>
          <p:spPr>
            <a:xfrm>
              <a:off x="5036705" y="3000204"/>
              <a:ext cx="2966592" cy="4074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금형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목형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사형의 제조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및 공급</a:t>
              </a:r>
            </a:p>
          </p:txBody>
        </p:sp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5CBE867-0F2F-869D-1958-4CB56310C34E}"/>
                </a:ext>
              </a:extLst>
            </p:cNvPr>
            <p:cNvSpPr/>
            <p:nvPr/>
          </p:nvSpPr>
          <p:spPr>
            <a:xfrm>
              <a:off x="5036705" y="3501930"/>
              <a:ext cx="2966592" cy="4074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도장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가공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조립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 err="1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주단조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도금 공급</a:t>
              </a:r>
            </a:p>
          </p:txBody>
        </p:sp>
        <p:sp>
          <p:nvSpPr>
            <p:cNvPr id="13" name="직사각형 12">
              <a:extLst>
                <a:ext uri="{FF2B5EF4-FFF2-40B4-BE49-F238E27FC236}">
                  <a16:creationId xmlns:a16="http://schemas.microsoft.com/office/drawing/2014/main" id="{6F955C2D-70B2-CB2D-CEA4-5B6B282ED050}"/>
                </a:ext>
              </a:extLst>
            </p:cNvPr>
            <p:cNvSpPr/>
            <p:nvPr/>
          </p:nvSpPr>
          <p:spPr>
            <a:xfrm>
              <a:off x="5036705" y="4003656"/>
              <a:ext cx="2966592" cy="4074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포장용기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드럼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박스 등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),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라벨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sz="1100" dirty="0" err="1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사용안내서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등 공급</a:t>
              </a:r>
            </a:p>
          </p:txBody>
        </p:sp>
        <p:sp>
          <p:nvSpPr>
            <p:cNvPr id="14" name="직사각형 13">
              <a:extLst>
                <a:ext uri="{FF2B5EF4-FFF2-40B4-BE49-F238E27FC236}">
                  <a16:creationId xmlns:a16="http://schemas.microsoft.com/office/drawing/2014/main" id="{4EC5C731-E11E-9026-2FEB-6E9508257D75}"/>
                </a:ext>
              </a:extLst>
            </p:cNvPr>
            <p:cNvSpPr/>
            <p:nvPr/>
          </p:nvSpPr>
          <p:spPr>
            <a:xfrm>
              <a:off x="5036705" y="4505382"/>
              <a:ext cx="2966592" cy="407406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물품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서비스에 대한 유지보수 서비스 공급</a:t>
              </a:r>
            </a:p>
          </p:txBody>
        </p:sp>
        <p:sp>
          <p:nvSpPr>
            <p:cNvPr id="15" name="순서도: 수행의 시작/종료 14">
              <a:extLst>
                <a:ext uri="{FF2B5EF4-FFF2-40B4-BE49-F238E27FC236}">
                  <a16:creationId xmlns:a16="http://schemas.microsoft.com/office/drawing/2014/main" id="{FAC9F3C1-AE35-0944-14D8-1F3136AACB26}"/>
                </a:ext>
              </a:extLst>
            </p:cNvPr>
            <p:cNvSpPr/>
            <p:nvPr/>
          </p:nvSpPr>
          <p:spPr>
            <a:xfrm>
              <a:off x="1599002" y="1630051"/>
              <a:ext cx="1285592" cy="407406"/>
            </a:xfrm>
            <a:prstGeom prst="flowChartTerminator">
              <a:avLst/>
            </a:pr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시작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C72DE8C-4CC0-0E0C-AF03-E69BC30B1D43}"/>
                </a:ext>
              </a:extLst>
            </p:cNvPr>
            <p:cNvSpPr txBox="1"/>
            <p:nvPr/>
          </p:nvSpPr>
          <p:spPr>
            <a:xfrm>
              <a:off x="5457851" y="2145789"/>
              <a:ext cx="2030863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다음 중 하나 이상에 해당이 되는가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17" name="직선 화살표 연결선 16">
              <a:extLst>
                <a:ext uri="{FF2B5EF4-FFF2-40B4-BE49-F238E27FC236}">
                  <a16:creationId xmlns:a16="http://schemas.microsoft.com/office/drawing/2014/main" id="{E3C13512-8C1A-ECE1-629B-B2C58398C88A}"/>
                </a:ext>
              </a:extLst>
            </p:cNvPr>
            <p:cNvCxnSpPr>
              <a:stCxn id="15" idx="2"/>
              <a:endCxn id="9" idx="0"/>
            </p:cNvCxnSpPr>
            <p:nvPr/>
          </p:nvCxnSpPr>
          <p:spPr>
            <a:xfrm>
              <a:off x="2241798" y="2037457"/>
              <a:ext cx="0" cy="224483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꺾인 연결선 12">
              <a:extLst>
                <a:ext uri="{FF2B5EF4-FFF2-40B4-BE49-F238E27FC236}">
                  <a16:creationId xmlns:a16="http://schemas.microsoft.com/office/drawing/2014/main" id="{71393CE5-BD3A-BECC-6199-85512D726CB8}"/>
                </a:ext>
              </a:extLst>
            </p:cNvPr>
            <p:cNvCxnSpPr>
              <a:stCxn id="9" idx="1"/>
              <a:endCxn id="19" idx="1"/>
            </p:cNvCxnSpPr>
            <p:nvPr/>
          </p:nvCxnSpPr>
          <p:spPr>
            <a:xfrm rot="10800000" flipH="1" flipV="1">
              <a:off x="691038" y="2465643"/>
              <a:ext cx="1474568" cy="3906754"/>
            </a:xfrm>
            <a:prstGeom prst="bentConnector3">
              <a:avLst>
                <a:gd name="adj1" fmla="val -15503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직사각형 18">
              <a:extLst>
                <a:ext uri="{FF2B5EF4-FFF2-40B4-BE49-F238E27FC236}">
                  <a16:creationId xmlns:a16="http://schemas.microsoft.com/office/drawing/2014/main" id="{007B2B9B-D819-6C93-C7BD-CEB0B5401F6D}"/>
                </a:ext>
              </a:extLst>
            </p:cNvPr>
            <p:cNvSpPr/>
            <p:nvPr/>
          </p:nvSpPr>
          <p:spPr>
            <a:xfrm>
              <a:off x="2165606" y="6075143"/>
              <a:ext cx="1969624" cy="594508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기업규모</a:t>
              </a:r>
              <a:endParaRPr lang="en-US" altLang="ko-KR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대기업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중견기업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A15E225-3F61-1C26-B9BE-12CB2BE615AD}"/>
                </a:ext>
              </a:extLst>
            </p:cNvPr>
            <p:cNvSpPr txBox="1"/>
            <p:nvPr/>
          </p:nvSpPr>
          <p:spPr>
            <a:xfrm>
              <a:off x="470923" y="2265587"/>
              <a:ext cx="270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254F4D4-D9D1-E1EA-564D-5EC711165D2E}"/>
                </a:ext>
              </a:extLst>
            </p:cNvPr>
            <p:cNvSpPr txBox="1"/>
            <p:nvPr/>
          </p:nvSpPr>
          <p:spPr>
            <a:xfrm>
              <a:off x="2228654" y="2696580"/>
              <a:ext cx="460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아니오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C77D14D-69C7-8664-6D9A-DABADB417D00}"/>
                </a:ext>
              </a:extLst>
            </p:cNvPr>
            <p:cNvSpPr txBox="1"/>
            <p:nvPr/>
          </p:nvSpPr>
          <p:spPr>
            <a:xfrm>
              <a:off x="2369613" y="2035266"/>
              <a:ext cx="1957469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※ 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상호출자제한집단 별도 팝업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ADF872A-39AE-0FDC-D291-2E7CA99784F2}"/>
                </a:ext>
              </a:extLst>
            </p:cNvPr>
            <p:cNvSpPr txBox="1"/>
            <p:nvPr/>
          </p:nvSpPr>
          <p:spPr>
            <a:xfrm>
              <a:off x="3411986" y="3339244"/>
              <a:ext cx="1631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err="1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입력창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매출액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    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억원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050" dirty="0">
                <a:solidFill>
                  <a:srgbClr val="0070C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0606B294-79B3-2BE3-5B23-E786FB0F80F6}"/>
                </a:ext>
              </a:extLst>
            </p:cNvPr>
            <p:cNvSpPr txBox="1"/>
            <p:nvPr/>
          </p:nvSpPr>
          <p:spPr>
            <a:xfrm>
              <a:off x="2616568" y="2661556"/>
              <a:ext cx="1760223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err="1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입력창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자산총액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    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억원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050" dirty="0">
                <a:solidFill>
                  <a:srgbClr val="0070C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직사각형 24">
              <a:extLst>
                <a:ext uri="{FF2B5EF4-FFF2-40B4-BE49-F238E27FC236}">
                  <a16:creationId xmlns:a16="http://schemas.microsoft.com/office/drawing/2014/main" id="{C3D53429-E47C-ADA4-1B42-38FDC27DFD17}"/>
                </a:ext>
              </a:extLst>
            </p:cNvPr>
            <p:cNvSpPr/>
            <p:nvPr/>
          </p:nvSpPr>
          <p:spPr>
            <a:xfrm>
              <a:off x="5548013" y="6075143"/>
              <a:ext cx="1969624" cy="594508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非하도급</a:t>
              </a:r>
            </a:p>
          </p:txBody>
        </p:sp>
        <p:sp>
          <p:nvSpPr>
            <p:cNvPr id="26" name="직사각형 25">
              <a:extLst>
                <a:ext uri="{FF2B5EF4-FFF2-40B4-BE49-F238E27FC236}">
                  <a16:creationId xmlns:a16="http://schemas.microsoft.com/office/drawing/2014/main" id="{97AD0C22-2F2B-F838-7849-C09085ABD1D2}"/>
                </a:ext>
              </a:extLst>
            </p:cNvPr>
            <p:cNvSpPr/>
            <p:nvPr/>
          </p:nvSpPr>
          <p:spPr>
            <a:xfrm>
              <a:off x="8189732" y="6075143"/>
              <a:ext cx="1969624" cy="594508"/>
            </a:xfrm>
            <a:prstGeom prst="rect">
              <a:avLst/>
            </a:prstGeom>
            <a:solidFill>
              <a:srgbClr val="A5003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하도급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C26F83-8ACC-96D4-2AB8-9D68F6B67EAB}"/>
                </a:ext>
              </a:extLst>
            </p:cNvPr>
            <p:cNvSpPr txBox="1"/>
            <p:nvPr/>
          </p:nvSpPr>
          <p:spPr>
            <a:xfrm>
              <a:off x="6099693" y="5438688"/>
              <a:ext cx="460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아니오</a:t>
              </a:r>
            </a:p>
          </p:txBody>
        </p:sp>
        <p:cxnSp>
          <p:nvCxnSpPr>
            <p:cNvPr id="28" name="꺾인 연결선 22">
              <a:extLst>
                <a:ext uri="{FF2B5EF4-FFF2-40B4-BE49-F238E27FC236}">
                  <a16:creationId xmlns:a16="http://schemas.microsoft.com/office/drawing/2014/main" id="{B839CF42-854C-5F63-3FA9-16D34BA4C33E}"/>
                </a:ext>
              </a:extLst>
            </p:cNvPr>
            <p:cNvCxnSpPr>
              <a:stCxn id="8" idx="3"/>
              <a:endCxn id="29" idx="0"/>
            </p:cNvCxnSpPr>
            <p:nvPr/>
          </p:nvCxnSpPr>
          <p:spPr>
            <a:xfrm>
              <a:off x="8120991" y="3679027"/>
              <a:ext cx="1053553" cy="328284"/>
            </a:xfrm>
            <a:prstGeom prst="bentConnector2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직사각형 28">
              <a:extLst>
                <a:ext uri="{FF2B5EF4-FFF2-40B4-BE49-F238E27FC236}">
                  <a16:creationId xmlns:a16="http://schemas.microsoft.com/office/drawing/2014/main" id="{F11C6A5B-6B3C-2A46-167D-BC629F508CA8}"/>
                </a:ext>
              </a:extLst>
            </p:cNvPr>
            <p:cNvSpPr/>
            <p:nvPr/>
          </p:nvSpPr>
          <p:spPr>
            <a:xfrm>
              <a:off x="8462378" y="4007311"/>
              <a:ext cx="1424331" cy="407406"/>
            </a:xfrm>
            <a:prstGeom prst="rect">
              <a:avLst/>
            </a:pr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 err="1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단순시제품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or</a:t>
              </a:r>
            </a:p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수입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대행인가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30" name="꺾인 연결선 24">
              <a:extLst>
                <a:ext uri="{FF2B5EF4-FFF2-40B4-BE49-F238E27FC236}">
                  <a16:creationId xmlns:a16="http://schemas.microsoft.com/office/drawing/2014/main" id="{C0F5BF39-5907-14D1-F59D-8876E7CD05E8}"/>
                </a:ext>
              </a:extLst>
            </p:cNvPr>
            <p:cNvCxnSpPr>
              <a:stCxn id="29" idx="2"/>
              <a:endCxn id="25" idx="0"/>
            </p:cNvCxnSpPr>
            <p:nvPr/>
          </p:nvCxnSpPr>
          <p:spPr>
            <a:xfrm rot="5400000">
              <a:off x="7023472" y="3924071"/>
              <a:ext cx="1660426" cy="2641719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00AE31C-C889-AFA5-F9E9-43B7EF6526C8}"/>
                </a:ext>
              </a:extLst>
            </p:cNvPr>
            <p:cNvSpPr txBox="1"/>
            <p:nvPr/>
          </p:nvSpPr>
          <p:spPr>
            <a:xfrm>
              <a:off x="8213036" y="3460245"/>
              <a:ext cx="270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</a:t>
              </a:r>
            </a:p>
          </p:txBody>
        </p:sp>
        <p:cxnSp>
          <p:nvCxnSpPr>
            <p:cNvPr id="32" name="직선 화살표 연결선 31">
              <a:extLst>
                <a:ext uri="{FF2B5EF4-FFF2-40B4-BE49-F238E27FC236}">
                  <a16:creationId xmlns:a16="http://schemas.microsoft.com/office/drawing/2014/main" id="{32723CE6-A240-DE11-81A2-09BF88D9F9CA}"/>
                </a:ext>
              </a:extLst>
            </p:cNvPr>
            <p:cNvCxnSpPr>
              <a:stCxn id="29" idx="2"/>
              <a:endCxn id="26" idx="0"/>
            </p:cNvCxnSpPr>
            <p:nvPr/>
          </p:nvCxnSpPr>
          <p:spPr>
            <a:xfrm>
              <a:off x="9174544" y="4414717"/>
              <a:ext cx="0" cy="1660426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71CF4F-3ABB-2633-964F-F22928B81777}"/>
                </a:ext>
              </a:extLst>
            </p:cNvPr>
            <p:cNvSpPr txBox="1"/>
            <p:nvPr/>
          </p:nvSpPr>
          <p:spPr>
            <a:xfrm>
              <a:off x="9153707" y="5592601"/>
              <a:ext cx="460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아니오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79C4C42-9F25-35B8-E56D-A63B7374CB4C}"/>
                </a:ext>
              </a:extLst>
            </p:cNvPr>
            <p:cNvSpPr txBox="1"/>
            <p:nvPr/>
          </p:nvSpPr>
          <p:spPr>
            <a:xfrm>
              <a:off x="8544027" y="5034712"/>
              <a:ext cx="270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</a:t>
              </a:r>
            </a:p>
          </p:txBody>
        </p:sp>
        <p:cxnSp>
          <p:nvCxnSpPr>
            <p:cNvPr id="35" name="직선 화살표 연결선 34">
              <a:extLst>
                <a:ext uri="{FF2B5EF4-FFF2-40B4-BE49-F238E27FC236}">
                  <a16:creationId xmlns:a16="http://schemas.microsoft.com/office/drawing/2014/main" id="{136BABF7-1F4F-D29D-B10A-B654CE542DC2}"/>
                </a:ext>
              </a:extLst>
            </p:cNvPr>
            <p:cNvCxnSpPr>
              <a:stCxn id="8" idx="2"/>
              <a:endCxn id="25" idx="0"/>
            </p:cNvCxnSpPr>
            <p:nvPr/>
          </p:nvCxnSpPr>
          <p:spPr>
            <a:xfrm flipH="1">
              <a:off x="6532825" y="5103599"/>
              <a:ext cx="1" cy="971544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직사각형 35">
              <a:extLst>
                <a:ext uri="{FF2B5EF4-FFF2-40B4-BE49-F238E27FC236}">
                  <a16:creationId xmlns:a16="http://schemas.microsoft.com/office/drawing/2014/main" id="{017BF580-46BC-5F5B-44EA-7E680E92E09D}"/>
                </a:ext>
              </a:extLst>
            </p:cNvPr>
            <p:cNvSpPr/>
            <p:nvPr/>
          </p:nvSpPr>
          <p:spPr>
            <a:xfrm>
              <a:off x="5350555" y="5854762"/>
              <a:ext cx="4988535" cy="909136"/>
            </a:xfrm>
            <a:prstGeom prst="rect">
              <a:avLst/>
            </a:prstGeom>
            <a:noFill/>
            <a:ln w="28575">
              <a:solidFill>
                <a:srgbClr val="A50034"/>
              </a:solidFill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37ACBE53-E8BF-AB1B-B4E4-A37C9DB1A55D}"/>
                </a:ext>
              </a:extLst>
            </p:cNvPr>
            <p:cNvSpPr txBox="1"/>
            <p:nvPr/>
          </p:nvSpPr>
          <p:spPr>
            <a:xfrm>
              <a:off x="7516989" y="5751085"/>
              <a:ext cx="640971" cy="2616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중소기업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39587726-BE07-7B30-C448-AED151111CDB}"/>
                </a:ext>
              </a:extLst>
            </p:cNvPr>
            <p:cNvSpPr txBox="1"/>
            <p:nvPr/>
          </p:nvSpPr>
          <p:spPr>
            <a:xfrm>
              <a:off x="8883715" y="3414920"/>
              <a:ext cx="2136366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err="1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입력창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 </a:t>
              </a:r>
              <a:r>
                <a:rPr lang="ko-KR" altLang="en-US" sz="1050" dirty="0" err="1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거래품목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              )</a:t>
              </a:r>
              <a:endParaRPr lang="ko-KR" altLang="en-US" sz="1050" dirty="0">
                <a:solidFill>
                  <a:srgbClr val="0070C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9FB4C816-C71E-3903-2FEF-7C001D8B925F}"/>
                </a:ext>
              </a:extLst>
            </p:cNvPr>
            <p:cNvSpPr txBox="1"/>
            <p:nvPr/>
          </p:nvSpPr>
          <p:spPr>
            <a:xfrm>
              <a:off x="1313624" y="4776969"/>
              <a:ext cx="2500275" cy="938719"/>
            </a:xfrm>
            <a:prstGeom prst="rect">
              <a:avLst/>
            </a:prstGeom>
            <a:solidFill>
              <a:srgbClr val="FDEAEC"/>
            </a:solidFill>
          </p:spPr>
          <p:txBody>
            <a:bodyPr wrap="none" rtlCol="0">
              <a:spAutoFit/>
            </a:bodyPr>
            <a:lstStyle/>
            <a:p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● 반영 사항</a:t>
              </a:r>
              <a:endParaRPr lang="en-US" altLang="ko-KR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작성 내용은 사실로 기재하여야함</a:t>
              </a:r>
              <a:endParaRPr lang="en-US" altLang="ko-KR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허위사실 기재로 인한 피해 시 구상권 청구</a:t>
              </a:r>
              <a:endParaRPr lang="en-US" altLang="ko-KR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내부용도로만 사용하고 외부 미사용</a:t>
              </a:r>
              <a:endParaRPr lang="en-US" altLang="ko-KR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 - 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최종 완료 시 공인인증서 서명</a:t>
              </a:r>
              <a:endParaRPr lang="en-US" altLang="ko-KR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40" name="꺾인 연결선 35">
              <a:extLst>
                <a:ext uri="{FF2B5EF4-FFF2-40B4-BE49-F238E27FC236}">
                  <a16:creationId xmlns:a16="http://schemas.microsoft.com/office/drawing/2014/main" id="{4D2982F6-4034-000F-1563-5DEB1BED31B9}"/>
                </a:ext>
              </a:extLst>
            </p:cNvPr>
            <p:cNvCxnSpPr>
              <a:stCxn id="56" idx="6"/>
              <a:endCxn id="8" idx="1"/>
            </p:cNvCxnSpPr>
            <p:nvPr/>
          </p:nvCxnSpPr>
          <p:spPr>
            <a:xfrm flipV="1">
              <a:off x="3245387" y="3679027"/>
              <a:ext cx="1699273" cy="778340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직선 화살표 연결선 40">
              <a:extLst>
                <a:ext uri="{FF2B5EF4-FFF2-40B4-BE49-F238E27FC236}">
                  <a16:creationId xmlns:a16="http://schemas.microsoft.com/office/drawing/2014/main" id="{655732EF-23B4-7093-BADE-568D5488DA89}"/>
                </a:ext>
              </a:extLst>
            </p:cNvPr>
            <p:cNvCxnSpPr>
              <a:stCxn id="9" idx="2"/>
              <a:endCxn id="42" idx="0"/>
            </p:cNvCxnSpPr>
            <p:nvPr/>
          </p:nvCxnSpPr>
          <p:spPr>
            <a:xfrm>
              <a:off x="2241798" y="2669346"/>
              <a:ext cx="0" cy="225015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직사각형 41">
              <a:extLst>
                <a:ext uri="{FF2B5EF4-FFF2-40B4-BE49-F238E27FC236}">
                  <a16:creationId xmlns:a16="http://schemas.microsoft.com/office/drawing/2014/main" id="{BDD4F519-2EBF-36E7-A22B-72884B4B0BD8}"/>
                </a:ext>
              </a:extLst>
            </p:cNvPr>
            <p:cNvSpPr/>
            <p:nvPr/>
          </p:nvSpPr>
          <p:spPr>
            <a:xfrm>
              <a:off x="691038" y="2894361"/>
              <a:ext cx="3101520" cy="407406"/>
            </a:xfrm>
            <a:prstGeom prst="rect">
              <a:avLst/>
            </a:pr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자산총액이 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5,000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억원 이상인가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직사각형 42">
              <a:extLst>
                <a:ext uri="{FF2B5EF4-FFF2-40B4-BE49-F238E27FC236}">
                  <a16:creationId xmlns:a16="http://schemas.microsoft.com/office/drawing/2014/main" id="{DCE41004-1DEB-12DF-A643-0FF27B77D798}"/>
                </a:ext>
              </a:extLst>
            </p:cNvPr>
            <p:cNvSpPr/>
            <p:nvPr/>
          </p:nvSpPr>
          <p:spPr>
            <a:xfrm>
              <a:off x="691039" y="3568442"/>
              <a:ext cx="1373152" cy="407406"/>
            </a:xfrm>
            <a:prstGeom prst="rect">
              <a:avLst/>
            </a:pr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직전연도 매출액이</a:t>
              </a:r>
              <a:endParaRPr lang="en-US" altLang="ko-KR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3,000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억원 이상인가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3DA165ED-806F-73C2-1D54-A5C38240C58C}"/>
                </a:ext>
              </a:extLst>
            </p:cNvPr>
            <p:cNvSpPr txBox="1"/>
            <p:nvPr/>
          </p:nvSpPr>
          <p:spPr>
            <a:xfrm>
              <a:off x="3090515" y="3350321"/>
              <a:ext cx="460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아니오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B6631B-976B-98D3-72E7-B2F44D2D2BF1}"/>
                </a:ext>
              </a:extLst>
            </p:cNvPr>
            <p:cNvSpPr txBox="1"/>
            <p:nvPr/>
          </p:nvSpPr>
          <p:spPr>
            <a:xfrm>
              <a:off x="1057160" y="3345419"/>
              <a:ext cx="270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</a:t>
              </a:r>
            </a:p>
          </p:txBody>
        </p:sp>
        <p:cxnSp>
          <p:nvCxnSpPr>
            <p:cNvPr id="46" name="직선 화살표 연결선 45">
              <a:extLst>
                <a:ext uri="{FF2B5EF4-FFF2-40B4-BE49-F238E27FC236}">
                  <a16:creationId xmlns:a16="http://schemas.microsoft.com/office/drawing/2014/main" id="{BADB6959-D729-1D47-A8F9-70A84AF90C00}"/>
                </a:ext>
              </a:extLst>
            </p:cNvPr>
            <p:cNvCxnSpPr>
              <a:stCxn id="43" idx="2"/>
              <a:endCxn id="48" idx="0"/>
            </p:cNvCxnSpPr>
            <p:nvPr/>
          </p:nvCxnSpPr>
          <p:spPr>
            <a:xfrm>
              <a:off x="1377615" y="3975848"/>
              <a:ext cx="1" cy="342114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꺾인 연결선 42">
              <a:extLst>
                <a:ext uri="{FF2B5EF4-FFF2-40B4-BE49-F238E27FC236}">
                  <a16:creationId xmlns:a16="http://schemas.microsoft.com/office/drawing/2014/main" id="{4A4FCC3E-2647-BD7D-118E-69D82F10E611}"/>
                </a:ext>
              </a:extLst>
            </p:cNvPr>
            <p:cNvCxnSpPr>
              <a:stCxn id="42" idx="2"/>
              <a:endCxn id="55" idx="0"/>
            </p:cNvCxnSpPr>
            <p:nvPr/>
          </p:nvCxnSpPr>
          <p:spPr>
            <a:xfrm rot="16200000" flipH="1">
              <a:off x="2540555" y="3003010"/>
              <a:ext cx="266670" cy="864184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순서도: 연결자 47">
              <a:extLst>
                <a:ext uri="{FF2B5EF4-FFF2-40B4-BE49-F238E27FC236}">
                  <a16:creationId xmlns:a16="http://schemas.microsoft.com/office/drawing/2014/main" id="{77A608EE-3F58-3C1B-BCF3-B21A34491399}"/>
                </a:ext>
              </a:extLst>
            </p:cNvPr>
            <p:cNvSpPr/>
            <p:nvPr/>
          </p:nvSpPr>
          <p:spPr>
            <a:xfrm>
              <a:off x="1238211" y="4317962"/>
              <a:ext cx="278809" cy="278809"/>
            </a:xfrm>
            <a:prstGeom prst="flowChartConnector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</a:t>
              </a:r>
              <a:endParaRPr lang="ko-KR" altLang="en-US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E4E4771-BB2D-8CB0-8A40-DBE80EFAA6E4}"/>
                </a:ext>
              </a:extLst>
            </p:cNvPr>
            <p:cNvSpPr txBox="1"/>
            <p:nvPr/>
          </p:nvSpPr>
          <p:spPr>
            <a:xfrm>
              <a:off x="1103179" y="4108855"/>
              <a:ext cx="270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</a:t>
              </a:r>
            </a:p>
          </p:txBody>
        </p:sp>
        <p:cxnSp>
          <p:nvCxnSpPr>
            <p:cNvPr id="50" name="꺾인 연결선 45">
              <a:extLst>
                <a:ext uri="{FF2B5EF4-FFF2-40B4-BE49-F238E27FC236}">
                  <a16:creationId xmlns:a16="http://schemas.microsoft.com/office/drawing/2014/main" id="{EFA4B5FD-DB45-7E6D-4DB9-A915065D3140}"/>
                </a:ext>
              </a:extLst>
            </p:cNvPr>
            <p:cNvCxnSpPr>
              <a:stCxn id="55" idx="2"/>
              <a:endCxn id="48" idx="0"/>
            </p:cNvCxnSpPr>
            <p:nvPr/>
          </p:nvCxnSpPr>
          <p:spPr>
            <a:xfrm rot="5400000">
              <a:off x="2070740" y="3282719"/>
              <a:ext cx="342119" cy="1728366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1BC053B1-1208-0EA5-BDB1-8204458877B9}"/>
                </a:ext>
              </a:extLst>
            </p:cNvPr>
            <p:cNvSpPr txBox="1"/>
            <p:nvPr/>
          </p:nvSpPr>
          <p:spPr>
            <a:xfrm>
              <a:off x="1414400" y="3972707"/>
              <a:ext cx="460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아니오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408DAD5C-3FFF-DA51-FEFA-98F0B462FB19}"/>
                </a:ext>
              </a:extLst>
            </p:cNvPr>
            <p:cNvSpPr txBox="1"/>
            <p:nvPr/>
          </p:nvSpPr>
          <p:spPr>
            <a:xfrm>
              <a:off x="3110340" y="4097152"/>
              <a:ext cx="460544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아니오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EB49C414-B267-05D1-546E-27B714861038}"/>
                </a:ext>
              </a:extLst>
            </p:cNvPr>
            <p:cNvSpPr txBox="1"/>
            <p:nvPr/>
          </p:nvSpPr>
          <p:spPr>
            <a:xfrm>
              <a:off x="2739822" y="3974399"/>
              <a:ext cx="270945" cy="2308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9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예</a:t>
              </a:r>
            </a:p>
          </p:txBody>
        </p:sp>
        <p:cxnSp>
          <p:nvCxnSpPr>
            <p:cNvPr id="54" name="꺾인 연결선 49">
              <a:extLst>
                <a:ext uri="{FF2B5EF4-FFF2-40B4-BE49-F238E27FC236}">
                  <a16:creationId xmlns:a16="http://schemas.microsoft.com/office/drawing/2014/main" id="{59B18FA5-BA6A-270A-5563-0B1C6BDB2B25}"/>
                </a:ext>
              </a:extLst>
            </p:cNvPr>
            <p:cNvCxnSpPr>
              <a:stCxn id="42" idx="2"/>
              <a:endCxn id="43" idx="0"/>
            </p:cNvCxnSpPr>
            <p:nvPr/>
          </p:nvCxnSpPr>
          <p:spPr>
            <a:xfrm rot="5400000">
              <a:off x="1676370" y="3003013"/>
              <a:ext cx="266675" cy="86418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직사각형 54">
              <a:extLst>
                <a:ext uri="{FF2B5EF4-FFF2-40B4-BE49-F238E27FC236}">
                  <a16:creationId xmlns:a16="http://schemas.microsoft.com/office/drawing/2014/main" id="{C8DC2F96-BFD3-FAA6-0BC7-B8637B99E151}"/>
                </a:ext>
              </a:extLst>
            </p:cNvPr>
            <p:cNvSpPr/>
            <p:nvPr/>
          </p:nvSpPr>
          <p:spPr>
            <a:xfrm>
              <a:off x="2419406" y="3568437"/>
              <a:ext cx="1373152" cy="407406"/>
            </a:xfrm>
            <a:prstGeom prst="rect">
              <a:avLst/>
            </a:pr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직전연도 매출액이</a:t>
              </a:r>
              <a:endParaRPr lang="en-US" altLang="ko-KR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3,000</a:t>
              </a:r>
              <a:r>
                <a:rPr lang="ko-KR" altLang="en-US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억원 이상인가</a:t>
              </a:r>
              <a:r>
                <a:rPr lang="en-US" altLang="ko-KR" sz="1100" dirty="0">
                  <a:gradFill>
                    <a:gsLst>
                      <a:gs pos="28750">
                        <a:schemeClr val="tx1">
                          <a:lumMod val="85000"/>
                          <a:lumOff val="15000"/>
                        </a:schemeClr>
                      </a:gs>
                      <a:gs pos="20000">
                        <a:schemeClr val="tx1">
                          <a:lumMod val="85000"/>
                          <a:lumOff val="15000"/>
                        </a:schemeClr>
                      </a:gs>
                    </a:gsLst>
                    <a:lin ang="5400000" scaled="0"/>
                  </a:gra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?</a:t>
              </a:r>
              <a:endParaRPr lang="ko-KR" altLang="en-US" sz="1100" dirty="0">
                <a:gradFill>
                  <a:gsLst>
                    <a:gs pos="28750">
                      <a:schemeClr val="tx1">
                        <a:lumMod val="85000"/>
                        <a:lumOff val="15000"/>
                      </a:schemeClr>
                    </a:gs>
                    <a:gs pos="20000">
                      <a:schemeClr val="tx1">
                        <a:lumMod val="85000"/>
                        <a:lumOff val="15000"/>
                      </a:schemeClr>
                    </a:gs>
                  </a:gsLst>
                  <a:lin ang="5400000" scaled="0"/>
                </a:gra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6" name="순서도: 연결자 55">
              <a:extLst>
                <a:ext uri="{FF2B5EF4-FFF2-40B4-BE49-F238E27FC236}">
                  <a16:creationId xmlns:a16="http://schemas.microsoft.com/office/drawing/2014/main" id="{7BF088E1-1B8E-9169-D563-5996BD38FCF1}"/>
                </a:ext>
              </a:extLst>
            </p:cNvPr>
            <p:cNvSpPr/>
            <p:nvPr/>
          </p:nvSpPr>
          <p:spPr>
            <a:xfrm>
              <a:off x="2966578" y="4317962"/>
              <a:ext cx="278809" cy="278809"/>
            </a:xfrm>
            <a:prstGeom prst="flowChartConnector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sz="11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</a:t>
              </a:r>
              <a:endParaRPr lang="ko-KR" altLang="en-US" sz="11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57" name="직선 화살표 연결선 56">
              <a:extLst>
                <a:ext uri="{FF2B5EF4-FFF2-40B4-BE49-F238E27FC236}">
                  <a16:creationId xmlns:a16="http://schemas.microsoft.com/office/drawing/2014/main" id="{2981CF13-760A-4EE3-ABB9-E248756D5087}"/>
                </a:ext>
              </a:extLst>
            </p:cNvPr>
            <p:cNvCxnSpPr>
              <a:stCxn id="55" idx="2"/>
              <a:endCxn id="56" idx="0"/>
            </p:cNvCxnSpPr>
            <p:nvPr/>
          </p:nvCxnSpPr>
          <p:spPr>
            <a:xfrm>
              <a:off x="3105982" y="3975843"/>
              <a:ext cx="1" cy="342119"/>
            </a:xfrm>
            <a:prstGeom prst="straightConnector1">
              <a:avLst/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꺾인 연결선 53">
              <a:extLst>
                <a:ext uri="{FF2B5EF4-FFF2-40B4-BE49-F238E27FC236}">
                  <a16:creationId xmlns:a16="http://schemas.microsoft.com/office/drawing/2014/main" id="{4D83A7AD-79C5-CE2E-7AC1-052341A5A73A}"/>
                </a:ext>
              </a:extLst>
            </p:cNvPr>
            <p:cNvCxnSpPr>
              <a:stCxn id="48" idx="2"/>
              <a:endCxn id="19" idx="1"/>
            </p:cNvCxnSpPr>
            <p:nvPr/>
          </p:nvCxnSpPr>
          <p:spPr>
            <a:xfrm rot="10800000" flipH="1" flipV="1">
              <a:off x="1238210" y="4457367"/>
              <a:ext cx="927395" cy="1915030"/>
            </a:xfrm>
            <a:prstGeom prst="bentConnector3">
              <a:avLst>
                <a:gd name="adj1" fmla="val -24650"/>
              </a:avLst>
            </a:prstGeom>
            <a:ln>
              <a:solidFill>
                <a:srgbClr val="A50034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8F922D5-2F51-9D37-F3C4-16631D0916CF}"/>
                </a:ext>
              </a:extLst>
            </p:cNvPr>
            <p:cNvSpPr txBox="1"/>
            <p:nvPr/>
          </p:nvSpPr>
          <p:spPr>
            <a:xfrm>
              <a:off x="-241500" y="3329973"/>
              <a:ext cx="1631785" cy="2539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050" dirty="0" err="1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입력창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매출액 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:     </a:t>
              </a:r>
              <a:r>
                <a:rPr lang="ko-KR" altLang="en-US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억원</a:t>
              </a:r>
              <a:r>
                <a:rPr lang="en-US" altLang="ko-KR" sz="1050" dirty="0">
                  <a:solidFill>
                    <a:srgbClr val="0070C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050" dirty="0">
                <a:solidFill>
                  <a:srgbClr val="0070C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118906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EF4ED-B9E6-3464-0B87-741B90764F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CCF83C6-4D9B-A524-B58D-AFEEBDA3A54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C9A0AADE-4397-D89F-1B7E-6F3061F1FEF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지급방식과 지급조건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D826240-48B4-A5E9-C1C4-3A8023872890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1B3207EE-CFEE-5170-7A8C-8AD88670749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F72191D-9763-4276-5B21-840051ED6EE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8487B80F-7416-7652-D170-601BC9CFD09C}"/>
              </a:ext>
            </a:extLst>
          </p:cNvPr>
          <p:cNvSpPr/>
          <p:nvPr/>
        </p:nvSpPr>
        <p:spPr>
          <a:xfrm>
            <a:off x="814115" y="1748374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지급 방식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전자어음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구매카드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0F41A997-309F-DACB-B1DF-A66ACDC7B724}"/>
              </a:ext>
            </a:extLst>
          </p:cNvPr>
          <p:cNvSpPr/>
          <p:nvPr/>
        </p:nvSpPr>
        <p:spPr>
          <a:xfrm>
            <a:off x="814115" y="2773610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지급 조건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기업 분류에 따른 지급 조건 기준</a:t>
            </a:r>
          </a:p>
        </p:txBody>
      </p:sp>
      <p:graphicFrame>
        <p:nvGraphicFramePr>
          <p:cNvPr id="63" name="표 62">
            <a:extLst>
              <a:ext uri="{FF2B5EF4-FFF2-40B4-BE49-F238E27FC236}">
                <a16:creationId xmlns:a16="http://schemas.microsoft.com/office/drawing/2014/main" id="{136A8B05-425A-5D42-AF7B-8D6BF8F6F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1039977"/>
              </p:ext>
            </p:extLst>
          </p:nvPr>
        </p:nvGraphicFramePr>
        <p:xfrm>
          <a:off x="1329743" y="3777088"/>
          <a:ext cx="4989206" cy="1886328"/>
        </p:xfrm>
        <a:graphic>
          <a:graphicData uri="http://schemas.openxmlformats.org/drawingml/2006/table">
            <a:tbl>
              <a:tblPr/>
              <a:tblGrid>
                <a:gridCol w="1467408">
                  <a:extLst>
                    <a:ext uri="{9D8B030D-6E8A-4147-A177-3AD203B41FA5}">
                      <a16:colId xmlns:a16="http://schemas.microsoft.com/office/drawing/2014/main" val="3545225038"/>
                    </a:ext>
                  </a:extLst>
                </a:gridCol>
                <a:gridCol w="995881">
                  <a:extLst>
                    <a:ext uri="{9D8B030D-6E8A-4147-A177-3AD203B41FA5}">
                      <a16:colId xmlns:a16="http://schemas.microsoft.com/office/drawing/2014/main" val="2445799729"/>
                    </a:ext>
                  </a:extLst>
                </a:gridCol>
                <a:gridCol w="1484769">
                  <a:extLst>
                    <a:ext uri="{9D8B030D-6E8A-4147-A177-3AD203B41FA5}">
                      <a16:colId xmlns:a16="http://schemas.microsoft.com/office/drawing/2014/main" val="1657409990"/>
                    </a:ext>
                  </a:extLst>
                </a:gridCol>
                <a:gridCol w="1041148">
                  <a:extLst>
                    <a:ext uri="{9D8B030D-6E8A-4147-A177-3AD203B41FA5}">
                      <a16:colId xmlns:a16="http://schemas.microsoft.com/office/drawing/2014/main" val="4284089994"/>
                    </a:ext>
                  </a:extLst>
                </a:gridCol>
              </a:tblGrid>
              <a:tr h="4307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업체구분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지급조건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세금구분</a:t>
                      </a:r>
                      <a:endParaRPr lang="ko-KR" altLang="en-US" sz="14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일수</a:t>
                      </a:r>
                      <a:endParaRPr lang="en-US" altLang="ko-KR" sz="14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 err="1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당월말</a:t>
                      </a:r>
                      <a:r>
                        <a:rPr lang="ko-KR" altLang="en-US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기준</a:t>
                      </a:r>
                      <a:r>
                        <a:rPr lang="en-US" altLang="ko-KR" sz="14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91201"/>
                  </a:ext>
                </a:extLst>
              </a:tr>
              <a:tr h="5885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기업규모</a:t>
                      </a:r>
                      <a:endParaRPr lang="en-US" altLang="ko-KR" sz="1400" b="0" i="0" u="none" strike="noStrike" dirty="0">
                        <a:gradFill>
                          <a:gsLst>
                            <a:gs pos="287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2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비하도급</a:t>
                      </a:r>
                      <a:r>
                        <a:rPr lang="en-US" altLang="ko-KR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***</a:t>
                      </a:r>
                      <a:endParaRPr lang="ko-KR" altLang="en-US" sz="1400" b="0" i="0" u="none" strike="noStrike" dirty="0">
                        <a:gradFill>
                          <a:gsLst>
                            <a:gs pos="287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2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6B90</a:t>
                      </a:r>
                    </a:p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6BC0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  <a:r>
                        <a:rPr lang="en-US" altLang="ko-KR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  <a:r>
                        <a:rPr lang="en-US" altLang="ko-KR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+90</a:t>
                      </a:r>
                      <a:r>
                        <a:rPr lang="ko-KR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en-US" altLang="ko-KR" sz="14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+120</a:t>
                      </a:r>
                      <a:r>
                        <a:rPr lang="ko-KR" altLang="en-US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r>
                        <a:rPr lang="en-US" altLang="ko-KR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기본</a:t>
                      </a:r>
                      <a:r>
                        <a:rPr lang="en-US" altLang="ko-KR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400" b="0" i="0" u="none" strike="noStrike" dirty="0">
                        <a:solidFill>
                          <a:srgbClr val="EE3042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636103"/>
                  </a:ext>
                </a:extLst>
              </a:tr>
              <a:tr h="43074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altLang="ko-KR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*</a:t>
                      </a:r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하도급</a:t>
                      </a:r>
                      <a:endParaRPr lang="en-US" altLang="ko-KR" sz="1400" b="0" i="0" u="none" strike="noStrike" dirty="0">
                        <a:gradFill>
                          <a:gsLst>
                            <a:gs pos="287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2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fontAlgn="ctr"/>
                      <a:r>
                        <a:rPr lang="en-US" altLang="ko-KR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400" b="0" i="0" u="none" strike="noStrike" dirty="0" err="1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미분류</a:t>
                      </a:r>
                      <a:endParaRPr lang="ko-KR" altLang="en-US" sz="1400" b="0" i="0" u="none" strike="noStrike" dirty="0">
                        <a:gradFill>
                          <a:gsLst>
                            <a:gs pos="287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2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6B60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  <a:r>
                        <a:rPr lang="en-US" altLang="ko-KR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+60</a:t>
                      </a:r>
                      <a:r>
                        <a:rPr lang="ko-KR" altLang="en-US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60563"/>
                  </a:ext>
                </a:extLst>
              </a:tr>
              <a:tr h="43074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kern="1200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6B14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4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4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+14</a:t>
                      </a:r>
                      <a:r>
                        <a:rPr lang="ko-KR" altLang="en-US" sz="1400" b="0" i="0" u="none" strike="noStrike" dirty="0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004037"/>
                  </a:ext>
                </a:extLst>
              </a:tr>
            </a:tbl>
          </a:graphicData>
        </a:graphic>
      </p:graphicFrame>
      <p:sp>
        <p:nvSpPr>
          <p:cNvPr id="64" name="TextBox 63">
            <a:extLst>
              <a:ext uri="{FF2B5EF4-FFF2-40B4-BE49-F238E27FC236}">
                <a16:creationId xmlns:a16="http://schemas.microsoft.com/office/drawing/2014/main" id="{9BB1BA14-8577-2B08-1E0B-3DA43D46E0FB}"/>
              </a:ext>
            </a:extLst>
          </p:cNvPr>
          <p:cNvSpPr txBox="1"/>
          <p:nvPr/>
        </p:nvSpPr>
        <p:spPr>
          <a:xfrm>
            <a:off x="1329743" y="5753439"/>
            <a:ext cx="4578497" cy="6122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 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하도급법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준수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7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내국신용장의 개설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), 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제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13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하도급대금의 지급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</a:p>
          <a:p>
            <a:pPr>
              <a:lnSpc>
                <a:spcPct val="150000"/>
              </a:lnSpc>
            </a:pP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** 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미분류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소액거래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(1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천만원미만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약 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200" dirty="0" err="1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만여개</a:t>
            </a:r>
            <a:r>
              <a:rPr lang="ko-KR" altLang="en-US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社</a:t>
            </a:r>
            <a:r>
              <a:rPr lang="en-US" altLang="ko-KR" sz="1200" dirty="0">
                <a:solidFill>
                  <a:schemeClr val="bg1">
                    <a:lumMod val="6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65" name="사각형: 둥근 모서리 64">
            <a:extLst>
              <a:ext uri="{FF2B5EF4-FFF2-40B4-BE49-F238E27FC236}">
                <a16:creationId xmlns:a16="http://schemas.microsoft.com/office/drawing/2014/main" id="{8976F1EA-4B73-5DDE-388A-2B2400138DA6}"/>
              </a:ext>
            </a:extLst>
          </p:cNvPr>
          <p:cNvSpPr/>
          <p:nvPr/>
        </p:nvSpPr>
        <p:spPr>
          <a:xfrm>
            <a:off x="6719887" y="3779837"/>
            <a:ext cx="5489431" cy="1880828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804D3653-4F6C-F9D1-186D-38E23AD7D1A6}"/>
              </a:ext>
            </a:extLst>
          </p:cNvPr>
          <p:cNvSpPr txBox="1"/>
          <p:nvPr/>
        </p:nvSpPr>
        <p:spPr>
          <a:xfrm>
            <a:off x="6792137" y="3984048"/>
            <a:ext cx="541718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구매카드 발행일은 익월 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13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</a:t>
            </a:r>
          </a:p>
          <a:p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단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6BC0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는 익월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30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발행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어음일수 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90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구매카드 만기일은 </a:t>
            </a:r>
            <a:endParaRPr lang="en-US" altLang="ko-KR" sz="16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 작성일자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월말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기준 </a:t>
            </a:r>
            <a:r>
              <a:rPr lang="en-US" altLang="ko-KR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+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일수</a:t>
            </a:r>
          </a:p>
          <a:p>
            <a:r>
              <a:rPr lang="en-US" altLang="ko-KR" sz="16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6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지급 통화와 무관하게 기업 분류에 따름</a:t>
            </a: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9C0907E3-C9E7-49C9-BF03-72E5D42E1613}"/>
              </a:ext>
            </a:extLst>
          </p:cNvPr>
          <p:cNvGrpSpPr/>
          <p:nvPr/>
        </p:nvGrpSpPr>
        <p:grpSpPr>
          <a:xfrm>
            <a:off x="6792137" y="2278683"/>
            <a:ext cx="4383384" cy="1281382"/>
            <a:chOff x="5632656" y="1519405"/>
            <a:chExt cx="3150095" cy="1364507"/>
          </a:xfrm>
        </p:grpSpPr>
        <p:sp>
          <p:nvSpPr>
            <p:cNvPr id="67" name="말풍선: 모서리가 둥근 사각형 66">
              <a:extLst>
                <a:ext uri="{FF2B5EF4-FFF2-40B4-BE49-F238E27FC236}">
                  <a16:creationId xmlns:a16="http://schemas.microsoft.com/office/drawing/2014/main" id="{8FB0C4B4-BD8C-F3FA-A183-5A894E3C300A}"/>
                </a:ext>
              </a:extLst>
            </p:cNvPr>
            <p:cNvSpPr/>
            <p:nvPr/>
          </p:nvSpPr>
          <p:spPr>
            <a:xfrm>
              <a:off x="5632656" y="1519405"/>
              <a:ext cx="3060700" cy="1364507"/>
            </a:xfrm>
            <a:prstGeom prst="wedgeRoundRectCallout">
              <a:avLst>
                <a:gd name="adj1" fmla="val -120397"/>
                <a:gd name="adj2" fmla="val 66912"/>
                <a:gd name="adj3" fmla="val 16667"/>
              </a:avLst>
            </a:prstGeom>
            <a:solidFill>
              <a:srgbClr val="A50034">
                <a:alpha val="69000"/>
              </a:srgb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68" name="TextBox 67">
              <a:extLst>
                <a:ext uri="{FF2B5EF4-FFF2-40B4-BE49-F238E27FC236}">
                  <a16:creationId xmlns:a16="http://schemas.microsoft.com/office/drawing/2014/main" id="{B20CB4F4-FD6C-4B7F-7507-CF33D154DE30}"/>
                </a:ext>
              </a:extLst>
            </p:cNvPr>
            <p:cNvSpPr txBox="1"/>
            <p:nvPr/>
          </p:nvSpPr>
          <p:spPr>
            <a:xfrm>
              <a:off x="5722052" y="1643781"/>
              <a:ext cx="3060699" cy="101600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&lt;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지급조건 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4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자리 의미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&gt; </a:t>
              </a:r>
            </a:p>
            <a:p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6 – </a:t>
              </a:r>
              <a:r>
                <a:rPr lang="ko-KR" altLang="en-US" sz="14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기본지급조건</a:t>
              </a:r>
            </a:p>
            <a:p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B – 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구매카드 발행일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정기지급일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(13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/30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14/60/90/C0 – 14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/60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/90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r>
                <a:rPr lang="en-US" altLang="ko-KR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/120</a:t>
              </a:r>
              <a:r>
                <a:rPr lang="ko-KR" altLang="en-US" sz="14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49239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FD9B6-8FBE-DF2A-7825-52B79FADB5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49D963A-17AA-8B37-2176-C122B0D92E0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EED5B66-0C34-A4E3-58EF-1C2C78F4EA9F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지급방식과 지급조건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25B749F6-BD9F-B0FD-4DDD-A0FFE73B221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E845C621-0B17-22BF-78D4-5C2565102BCC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DB132053-2FEA-1A63-C364-AB3A894E1E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B1E73BED-34C8-3CCF-D31D-35E07628D08C}"/>
              </a:ext>
            </a:extLst>
          </p:cNvPr>
          <p:cNvSpPr/>
          <p:nvPr/>
        </p:nvSpPr>
        <p:spPr>
          <a:xfrm>
            <a:off x="814115" y="1748374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비용 지급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펌뱅킹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지급</a:t>
            </a:r>
          </a:p>
        </p:txBody>
      </p:sp>
      <p:graphicFrame>
        <p:nvGraphicFramePr>
          <p:cNvPr id="7" name="표 6">
            <a:extLst>
              <a:ext uri="{FF2B5EF4-FFF2-40B4-BE49-F238E27FC236}">
                <a16:creationId xmlns:a16="http://schemas.microsoft.com/office/drawing/2014/main" id="{6D806B3E-0C8E-9A15-A410-D52A6D7CF2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2014063"/>
              </p:ext>
            </p:extLst>
          </p:nvPr>
        </p:nvGraphicFramePr>
        <p:xfrm>
          <a:off x="1240843" y="2806193"/>
          <a:ext cx="4728157" cy="1714663"/>
        </p:xfrm>
        <a:graphic>
          <a:graphicData uri="http://schemas.openxmlformats.org/drawingml/2006/table">
            <a:tbl>
              <a:tblPr/>
              <a:tblGrid>
                <a:gridCol w="1273757">
                  <a:extLst>
                    <a:ext uri="{9D8B030D-6E8A-4147-A177-3AD203B41FA5}">
                      <a16:colId xmlns:a16="http://schemas.microsoft.com/office/drawing/2014/main" val="1657409990"/>
                    </a:ext>
                  </a:extLst>
                </a:gridCol>
                <a:gridCol w="3454400">
                  <a:extLst>
                    <a:ext uri="{9D8B030D-6E8A-4147-A177-3AD203B41FA5}">
                      <a16:colId xmlns:a16="http://schemas.microsoft.com/office/drawing/2014/main" val="4284089994"/>
                    </a:ext>
                  </a:extLst>
                </a:gridCol>
              </a:tblGrid>
              <a:tr h="430745">
                <a:tc>
                  <a:txBody>
                    <a:bodyPr/>
                    <a:lstStyle/>
                    <a:p>
                      <a:pPr algn="ctr" fontAlgn="ctr"/>
                      <a:endParaRPr lang="ko-KR" altLang="en-US" sz="15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 기산일</a:t>
                      </a:r>
                      <a:endParaRPr lang="en-US" altLang="ko-KR" sz="15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91201"/>
                  </a:ext>
                </a:extLst>
              </a:tr>
              <a:tr h="588593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지급일정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매월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10, 15, 25, 30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636103"/>
                  </a:ext>
                </a:extLst>
              </a:tr>
              <a:tr h="430745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5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지급조건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천만 원 미만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익월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25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marL="0" marR="0" lvl="0" indent="0" algn="ctr" defTabSz="1007943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천만 원 이상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익익월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30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</a:t>
                      </a:r>
                      <a:b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증빙</a:t>
                      </a:r>
                      <a:r>
                        <a:rPr lang="ko-KR" altLang="en-US" sz="1500" b="0" i="0" u="none" strike="noStrike" dirty="0" err="1">
                          <a:solidFill>
                            <a:srgbClr val="EE3042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기준</a:t>
                      </a:r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64260563"/>
                  </a:ext>
                </a:extLst>
              </a:tr>
            </a:tbl>
          </a:graphicData>
        </a:graphic>
      </p:graphicFrame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F8F130F4-6EAB-9D9C-A6F7-FBE10A329F30}"/>
              </a:ext>
            </a:extLst>
          </p:cNvPr>
          <p:cNvSpPr/>
          <p:nvPr/>
        </p:nvSpPr>
        <p:spPr>
          <a:xfrm>
            <a:off x="6300787" y="2806193"/>
            <a:ext cx="5489431" cy="1760383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66ABB6-F612-BDB1-D559-D818BF784E87}"/>
              </a:ext>
            </a:extLst>
          </p:cNvPr>
          <p:cNvSpPr txBox="1"/>
          <p:nvPr/>
        </p:nvSpPr>
        <p:spPr>
          <a:xfrm>
            <a:off x="6373037" y="3010404"/>
            <a:ext cx="541718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지급예정일이 휴일인 경우 직전 영업일</a:t>
            </a:r>
            <a:endParaRPr lang="en-US" altLang="ko-KR" sz="15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(2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월은 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30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대신 말일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어음발행의 경우 익월 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13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발행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만기는 </a:t>
            </a:r>
            <a:r>
              <a:rPr lang="ko-KR" altLang="en-US" sz="15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펌뱅킹과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동일</a:t>
            </a:r>
            <a:endParaRPr lang="en-US" altLang="ko-KR" sz="15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10, 15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일은 예외지급일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사원비용도 동일 일정에 지급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2CE69F1-17C0-642B-1662-0E643512BC13}"/>
              </a:ext>
            </a:extLst>
          </p:cNvPr>
          <p:cNvSpPr txBox="1"/>
          <p:nvPr/>
        </p:nvSpPr>
        <p:spPr>
          <a:xfrm>
            <a:off x="6415420" y="4170431"/>
            <a:ext cx="5260163" cy="2923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 23</a:t>
            </a:r>
            <a:r>
              <a:rPr lang="ko-KR" altLang="en-US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년 </a:t>
            </a:r>
            <a:r>
              <a:rPr lang="en-US" altLang="ko-KR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7</a:t>
            </a:r>
            <a:r>
              <a:rPr lang="ko-KR" altLang="en-US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</a:t>
            </a:r>
            <a:r>
              <a:rPr lang="en-US" altLang="ko-KR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 </a:t>
            </a:r>
            <a:r>
              <a:rPr lang="ko-KR" altLang="en-US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이후 </a:t>
            </a:r>
            <a:r>
              <a:rPr lang="en-US" altLang="ko-KR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IT </a:t>
            </a:r>
            <a:r>
              <a:rPr lang="ko-KR" altLang="en-US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및 물류</a:t>
            </a:r>
            <a:r>
              <a:rPr lang="en-US" altLang="ko-KR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3PL </a:t>
            </a:r>
            <a:r>
              <a:rPr lang="ko-KR" altLang="en-US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협력업체</a:t>
            </a:r>
            <a:r>
              <a:rPr lang="en-US" altLang="ko-KR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90</a:t>
            </a:r>
            <a:r>
              <a:rPr lang="ko-KR" altLang="en-US" sz="13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</a:t>
            </a:r>
          </a:p>
        </p:txBody>
      </p:sp>
    </p:spTree>
    <p:extLst>
      <p:ext uri="{BB962C8B-B14F-4D97-AF65-F5344CB8AC3E}">
        <p14:creationId xmlns:p14="http://schemas.microsoft.com/office/powerpoint/2010/main" val="3460069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DBACBA-59AE-3541-BB01-5E752FD441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24F97CD5-9440-6414-A2A3-97F18CD9CC4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D0620A7D-A01D-3F48-3828-E75DE1C6306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지급보류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/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해제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191ABC28-85F4-57F6-B057-1B417A19985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412CBA34-0830-CFE2-8159-570307B329F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764C8A03-6BE4-DE64-EF22-5EE065D967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7341C6CA-07BD-4013-E39A-A67CDDCD7658}"/>
              </a:ext>
            </a:extLst>
          </p:cNvPr>
          <p:cNvSpPr/>
          <p:nvPr/>
        </p:nvSpPr>
        <p:spPr>
          <a:xfrm>
            <a:off x="814115" y="1955638"/>
            <a:ext cx="1248681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지급보류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지급보류 해제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사유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배송증빙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부적격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 예정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오처리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클레임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압류채무 등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기한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~D+6 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정기 지급일 전전일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결산공지사항 참고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S-MRO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메뉴명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대금지급보류관리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구매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전결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위임전결규정에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따름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94565236-B487-360E-CAF0-79ACB9BF5931}"/>
              </a:ext>
            </a:extLst>
          </p:cNvPr>
          <p:cNvSpPr/>
          <p:nvPr/>
        </p:nvSpPr>
        <p:spPr>
          <a:xfrm>
            <a:off x="814115" y="4177889"/>
            <a:ext cx="12486816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상계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유형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채권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채무상계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동일사업자 상계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동일 법인 상계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클레임 비용 상계 등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전결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위임전결규정에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따름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74543-0651-259B-E337-0259D5CDC3AD}"/>
              </a:ext>
            </a:extLst>
          </p:cNvPr>
          <p:cNvSpPr txBox="1"/>
          <p:nvPr/>
        </p:nvSpPr>
        <p:spPr>
          <a:xfrm>
            <a:off x="1208420" y="5253769"/>
            <a:ext cx="5260163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참고</a:t>
            </a:r>
            <a:r>
              <a:rPr lang="en-US" altLang="ko-KR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기본거래계약서 </a:t>
            </a:r>
            <a:r>
              <a:rPr lang="en-US" altLang="ko-KR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24</a:t>
            </a: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 상계</a:t>
            </a:r>
            <a:r>
              <a:rPr lang="en-US" altLang="ko-KR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8708971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75A5ED-25C7-0F31-94A6-DF8A1EEB5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26BC3F9-1D45-0584-BD8A-B075A72A91D7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8B39CDA6-C88A-C1B3-FF05-BCD113E5A06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비용처리 재무회계팀 부결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CASE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6522E651-114C-D65B-7AD0-6391FAA66A8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CAD53151-8069-D5B3-3C63-E67AEB38D86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533EB944-CA5C-B187-916F-1EBC1E1EC92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AE7FC71B-9861-92E7-3518-6B51111C1281}"/>
              </a:ext>
            </a:extLst>
          </p:cNvPr>
          <p:cNvGrpSpPr/>
          <p:nvPr/>
        </p:nvGrpSpPr>
        <p:grpSpPr>
          <a:xfrm>
            <a:off x="792343" y="2129409"/>
            <a:ext cx="10586857" cy="1937766"/>
            <a:chOff x="868490" y="4390009"/>
            <a:chExt cx="10586857" cy="1937766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AB29FFEC-3F2E-5A98-6B4D-33423B0DD8FC}"/>
                </a:ext>
              </a:extLst>
            </p:cNvPr>
            <p:cNvSpPr/>
            <p:nvPr/>
          </p:nvSpPr>
          <p:spPr>
            <a:xfrm>
              <a:off x="868490" y="4540881"/>
              <a:ext cx="10586857" cy="1786894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D2C0EF6B-4F1F-EFED-343E-79523DDF66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311" y="4390009"/>
              <a:ext cx="3144388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출장 품의 기간 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주일 초과</a:t>
              </a:r>
            </a:p>
          </p:txBody>
        </p:sp>
      </p:grpSp>
      <p:pic>
        <p:nvPicPr>
          <p:cNvPr id="11" name="그림 10">
            <a:extLst>
              <a:ext uri="{FF2B5EF4-FFF2-40B4-BE49-F238E27FC236}">
                <a16:creationId xmlns:a16="http://schemas.microsoft.com/office/drawing/2014/main" id="{19E0A896-76D7-3D02-6659-83F0B31DB3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5029" y="2642596"/>
            <a:ext cx="10110153" cy="944995"/>
          </a:xfrm>
          <a:prstGeom prst="rect">
            <a:avLst/>
          </a:prstGeom>
        </p:spPr>
      </p:pic>
      <p:sp>
        <p:nvSpPr>
          <p:cNvPr id="14" name="직사각형 13">
            <a:extLst>
              <a:ext uri="{FF2B5EF4-FFF2-40B4-BE49-F238E27FC236}">
                <a16:creationId xmlns:a16="http://schemas.microsoft.com/office/drawing/2014/main" id="{85A95DA8-415F-DC9C-CDEB-14D938EFE3BB}"/>
              </a:ext>
            </a:extLst>
          </p:cNvPr>
          <p:cNvSpPr/>
          <p:nvPr/>
        </p:nvSpPr>
        <p:spPr>
          <a:xfrm>
            <a:off x="1085030" y="3578104"/>
            <a:ext cx="8427270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출장 건 별로 올려야 하며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동일 지역 반복 출장의 경우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주일 이내로 상신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DFE965E8-121E-08A0-3BA8-C75DAA0ABECB}"/>
              </a:ext>
            </a:extLst>
          </p:cNvPr>
          <p:cNvSpPr/>
          <p:nvPr/>
        </p:nvSpPr>
        <p:spPr>
          <a:xfrm>
            <a:off x="1507308" y="2860578"/>
            <a:ext cx="6332148" cy="479546"/>
          </a:xfrm>
          <a:prstGeom prst="rect">
            <a:avLst/>
          </a:prstGeom>
          <a:noFill/>
          <a:ln w="381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4"/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CA15D048-551F-B9B7-0FFF-0FC8970DFAD4}"/>
              </a:ext>
            </a:extLst>
          </p:cNvPr>
          <p:cNvGrpSpPr/>
          <p:nvPr/>
        </p:nvGrpSpPr>
        <p:grpSpPr>
          <a:xfrm>
            <a:off x="792342" y="4517702"/>
            <a:ext cx="10704714" cy="2248858"/>
            <a:chOff x="868490" y="4390009"/>
            <a:chExt cx="10586857" cy="1937766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1015D630-39D9-2736-5E49-C82B58B83DC0}"/>
                </a:ext>
              </a:extLst>
            </p:cNvPr>
            <p:cNvSpPr/>
            <p:nvPr/>
          </p:nvSpPr>
          <p:spPr>
            <a:xfrm>
              <a:off x="868490" y="4540881"/>
              <a:ext cx="10586857" cy="1786894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362D955C-3594-3DDE-234E-6C3B8B7167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310" y="4390009"/>
              <a:ext cx="6667878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출장식대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인원 </a:t>
              </a:r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미기재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, 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고객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외부인원과 식사 후 출장비 처리</a:t>
              </a:r>
            </a:p>
          </p:txBody>
        </p:sp>
      </p:grpSp>
      <p:pic>
        <p:nvPicPr>
          <p:cNvPr id="19" name="그림 18">
            <a:extLst>
              <a:ext uri="{FF2B5EF4-FFF2-40B4-BE49-F238E27FC236}">
                <a16:creationId xmlns:a16="http://schemas.microsoft.com/office/drawing/2014/main" id="{D9605A1C-FA8F-A8BB-63EC-4C42FB9B1E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7016" y="5045876"/>
            <a:ext cx="10108889" cy="272666"/>
          </a:xfrm>
          <a:prstGeom prst="rect">
            <a:avLst/>
          </a:prstGeom>
        </p:spPr>
      </p:pic>
      <p:sp>
        <p:nvSpPr>
          <p:cNvPr id="20" name="직사각형 19">
            <a:extLst>
              <a:ext uri="{FF2B5EF4-FFF2-40B4-BE49-F238E27FC236}">
                <a16:creationId xmlns:a16="http://schemas.microsoft.com/office/drawing/2014/main" id="{DB5EC2D7-E5F6-1F5A-5CA5-6871441C26B0}"/>
              </a:ext>
            </a:extLst>
          </p:cNvPr>
          <p:cNvSpPr/>
          <p:nvPr/>
        </p:nvSpPr>
        <p:spPr>
          <a:xfrm>
            <a:off x="1436930" y="5035609"/>
            <a:ext cx="6963358" cy="272666"/>
          </a:xfrm>
          <a:prstGeom prst="rect">
            <a:avLst/>
          </a:prstGeom>
          <a:noFill/>
          <a:ln w="381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4"/>
          </a:p>
        </p:txBody>
      </p: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2EB4046-0CC0-6CFD-E8B9-FF49235E4838}"/>
              </a:ext>
            </a:extLst>
          </p:cNvPr>
          <p:cNvSpPr/>
          <p:nvPr/>
        </p:nvSpPr>
        <p:spPr>
          <a:xfrm>
            <a:off x="1177016" y="5367310"/>
            <a:ext cx="9973583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출장 식대는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만원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식 수준이며 출장품의 혹은 비용처리시 인원을 기재하지 않으면 </a:t>
            </a:r>
            <a:endParaRPr lang="en-US" altLang="ko-KR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	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향후 진단 시 이슈 발생 가능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출장 당사자들만 처리 가능하며 고객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외부인원과의 식비는 접대비로 처리하여야 함</a:t>
            </a:r>
          </a:p>
        </p:txBody>
      </p:sp>
    </p:spTree>
    <p:extLst>
      <p:ext uri="{BB962C8B-B14F-4D97-AF65-F5344CB8AC3E}">
        <p14:creationId xmlns:p14="http://schemas.microsoft.com/office/powerpoint/2010/main" val="41925842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674CF5-9DC0-8946-FBA5-FD8C49453B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05C0964B-8CB9-4E1A-A657-000474A1088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1993" y="3298976"/>
            <a:ext cx="10340099" cy="613504"/>
          </a:xfrm>
          <a:prstGeom prst="rect">
            <a:avLst/>
          </a:prstGeom>
        </p:spPr>
      </p:pic>
      <p:pic>
        <p:nvPicPr>
          <p:cNvPr id="11" name="그림 10">
            <a:extLst>
              <a:ext uri="{FF2B5EF4-FFF2-40B4-BE49-F238E27FC236}">
                <a16:creationId xmlns:a16="http://schemas.microsoft.com/office/drawing/2014/main" id="{A763A9A9-CFC1-4E6E-82D3-416D4B6068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5109" y="2621770"/>
            <a:ext cx="10061482" cy="613505"/>
          </a:xfrm>
          <a:prstGeom prst="rect">
            <a:avLst/>
          </a:prstGeom>
        </p:spPr>
      </p:pic>
      <p:grpSp>
        <p:nvGrpSpPr>
          <p:cNvPr id="2" name="그룹 1">
            <a:extLst>
              <a:ext uri="{FF2B5EF4-FFF2-40B4-BE49-F238E27FC236}">
                <a16:creationId xmlns:a16="http://schemas.microsoft.com/office/drawing/2014/main" id="{63984B82-8C20-9D89-C487-3719C92C14D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2273517-FE38-D9AD-CAC4-28C8CD3BC23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비용처리 재무회계팀 부결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CASE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0D395CC-CABE-35D8-55F1-FC35DEEC568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E43605F8-9906-8917-9F14-1E3255DC4B82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8F173272-190E-351C-EEED-428C7380FC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EAE73D3C-ADA1-0189-5AC3-247265B102FB}"/>
              </a:ext>
            </a:extLst>
          </p:cNvPr>
          <p:cNvGrpSpPr/>
          <p:nvPr/>
        </p:nvGrpSpPr>
        <p:grpSpPr>
          <a:xfrm>
            <a:off x="792343" y="2129408"/>
            <a:ext cx="10586857" cy="2278391"/>
            <a:chOff x="868490" y="4390009"/>
            <a:chExt cx="10586857" cy="1937766"/>
          </a:xfrm>
        </p:grpSpPr>
        <p:sp>
          <p:nvSpPr>
            <p:cNvPr id="9" name="사각형: 둥근 모서리 8">
              <a:extLst>
                <a:ext uri="{FF2B5EF4-FFF2-40B4-BE49-F238E27FC236}">
                  <a16:creationId xmlns:a16="http://schemas.microsoft.com/office/drawing/2014/main" id="{9A90D8DF-12A2-F354-6D64-29CAFFB0891B}"/>
                </a:ext>
              </a:extLst>
            </p:cNvPr>
            <p:cNvSpPr/>
            <p:nvPr/>
          </p:nvSpPr>
          <p:spPr>
            <a:xfrm>
              <a:off x="868490" y="4540881"/>
              <a:ext cx="10586857" cy="1786894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Text Box 23">
              <a:extLst>
                <a:ext uri="{FF2B5EF4-FFF2-40B4-BE49-F238E27FC236}">
                  <a16:creationId xmlns:a16="http://schemas.microsoft.com/office/drawing/2014/main" id="{A14C3543-7975-C4ED-2C3A-0294F9A29E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311" y="4390009"/>
              <a:ext cx="4741540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하이패스요금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주차비</a:t>
              </a:r>
              <a:r>
                <a:rPr lang="en-US" altLang="ko-KR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공유차량 증빙 </a:t>
              </a:r>
              <a:r>
                <a:rPr lang="ko-KR" altLang="en-US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미첨부</a:t>
              </a:r>
              <a:endParaRPr lang="ko-KR" altLang="en-US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F33D0577-8BBC-35E2-D5A2-6EBCAA675D88}"/>
              </a:ext>
            </a:extLst>
          </p:cNvPr>
          <p:cNvSpPr/>
          <p:nvPr/>
        </p:nvSpPr>
        <p:spPr>
          <a:xfrm>
            <a:off x="1177016" y="3863978"/>
            <a:ext cx="8427270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증빙 첨부 필수</a:t>
            </a:r>
          </a:p>
        </p:txBody>
      </p:sp>
      <p:grpSp>
        <p:nvGrpSpPr>
          <p:cNvPr id="16" name="그룹 15">
            <a:extLst>
              <a:ext uri="{FF2B5EF4-FFF2-40B4-BE49-F238E27FC236}">
                <a16:creationId xmlns:a16="http://schemas.microsoft.com/office/drawing/2014/main" id="{87882838-DFA0-B2CE-F52B-6BAF9D9303D7}"/>
              </a:ext>
            </a:extLst>
          </p:cNvPr>
          <p:cNvGrpSpPr/>
          <p:nvPr/>
        </p:nvGrpSpPr>
        <p:grpSpPr>
          <a:xfrm>
            <a:off x="792342" y="4517702"/>
            <a:ext cx="10586857" cy="1387798"/>
            <a:chOff x="868490" y="4390009"/>
            <a:chExt cx="10586857" cy="1387798"/>
          </a:xfrm>
        </p:grpSpPr>
        <p:sp>
          <p:nvSpPr>
            <p:cNvPr id="17" name="사각형: 둥근 모서리 16">
              <a:extLst>
                <a:ext uri="{FF2B5EF4-FFF2-40B4-BE49-F238E27FC236}">
                  <a16:creationId xmlns:a16="http://schemas.microsoft.com/office/drawing/2014/main" id="{3F290417-8E80-1440-8C05-37F407C2351D}"/>
                </a:ext>
              </a:extLst>
            </p:cNvPr>
            <p:cNvSpPr/>
            <p:nvPr/>
          </p:nvSpPr>
          <p:spPr>
            <a:xfrm>
              <a:off x="868490" y="4540881"/>
              <a:ext cx="10586857" cy="1236926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8" name="Text Box 23">
              <a:extLst>
                <a:ext uri="{FF2B5EF4-FFF2-40B4-BE49-F238E27FC236}">
                  <a16:creationId xmlns:a16="http://schemas.microsoft.com/office/drawing/2014/main" id="{5F2FF448-1219-C664-6A14-3580BD644E1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311" y="4390009"/>
              <a:ext cx="683638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ko-KR" altLang="en-US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기타</a:t>
              </a:r>
            </a:p>
          </p:txBody>
        </p:sp>
      </p:grpSp>
      <p:sp>
        <p:nvSpPr>
          <p:cNvPr id="21" name="직사각형 20">
            <a:extLst>
              <a:ext uri="{FF2B5EF4-FFF2-40B4-BE49-F238E27FC236}">
                <a16:creationId xmlns:a16="http://schemas.microsoft.com/office/drawing/2014/main" id="{4336CE9F-F196-235F-57D5-C035390A1489}"/>
              </a:ext>
            </a:extLst>
          </p:cNvPr>
          <p:cNvSpPr/>
          <p:nvPr/>
        </p:nvSpPr>
        <p:spPr>
          <a:xfrm>
            <a:off x="1177016" y="4937542"/>
            <a:ext cx="9973583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세금계산서는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D+1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일까지 처리 필수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미처리 시 지연일자에 따라 팀장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담당 전결 품의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세금코드 등 처리시 문의사항은 재무회계팀 담당자 확인</a:t>
            </a:r>
          </a:p>
        </p:txBody>
      </p:sp>
      <p:sp>
        <p:nvSpPr>
          <p:cNvPr id="22" name="직사각형 21">
            <a:extLst>
              <a:ext uri="{FF2B5EF4-FFF2-40B4-BE49-F238E27FC236}">
                <a16:creationId xmlns:a16="http://schemas.microsoft.com/office/drawing/2014/main" id="{3DF8D49D-7D5D-FCD6-D2C4-E7AC0A7DEBE1}"/>
              </a:ext>
            </a:extLst>
          </p:cNvPr>
          <p:cNvSpPr/>
          <p:nvPr/>
        </p:nvSpPr>
        <p:spPr>
          <a:xfrm>
            <a:off x="1395561" y="2628151"/>
            <a:ext cx="5639223" cy="556419"/>
          </a:xfrm>
          <a:prstGeom prst="rect">
            <a:avLst/>
          </a:prstGeom>
          <a:noFill/>
          <a:ln w="381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4"/>
          </a:p>
        </p:txBody>
      </p:sp>
      <p:sp>
        <p:nvSpPr>
          <p:cNvPr id="23" name="직사각형 22">
            <a:extLst>
              <a:ext uri="{FF2B5EF4-FFF2-40B4-BE49-F238E27FC236}">
                <a16:creationId xmlns:a16="http://schemas.microsoft.com/office/drawing/2014/main" id="{A6EC7048-3A26-A2EA-1DE9-0F73845B497E}"/>
              </a:ext>
            </a:extLst>
          </p:cNvPr>
          <p:cNvSpPr/>
          <p:nvPr/>
        </p:nvSpPr>
        <p:spPr>
          <a:xfrm>
            <a:off x="5815583" y="3550244"/>
            <a:ext cx="4038353" cy="313734"/>
          </a:xfrm>
          <a:prstGeom prst="rect">
            <a:avLst/>
          </a:prstGeom>
          <a:noFill/>
          <a:ln w="381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4"/>
          </a:p>
        </p:txBody>
      </p:sp>
    </p:spTree>
    <p:extLst>
      <p:ext uri="{BB962C8B-B14F-4D97-AF65-F5344CB8AC3E}">
        <p14:creationId xmlns:p14="http://schemas.microsoft.com/office/powerpoint/2010/main" val="1773359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6ED519-67C6-0160-2FE4-BF13651E0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87C81D62-8524-4E36-DBD6-25E7D55495A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A2696D2D-EE9C-D545-4341-A215D8189FEC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D5F06B68-EC19-9C9B-482A-2E31AD4CA0F6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F6DD957D-E961-8596-87BE-DEF9B699E1F7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6B9A83DC-4B28-2AEC-690D-C72E36B05E11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03.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70B14057-C735-92D5-E29D-1E3F9BE71B8C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채권관리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1102C835-92F0-5E8B-A83E-463263991D2E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D866461-1D58-3798-8C95-2A7F8A21B1C1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04A821B1-ECAA-EA22-8A8B-1BCD7A5E0642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309E53C5-E3B2-9D98-E37F-97F9F4930D24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ADD4CCEE-8476-1533-27C0-520CB65C7A5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A290F6FC-76A9-659C-6885-0F69BBDFE320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E71A812E-AEDD-5AB9-FC0A-EDB7CC291F1D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1672D7C4-FF69-B79C-1EC8-9E43B0FC414A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0F996137-C688-F415-D294-FC99F9809E51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030735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그림 20" descr="슈트, 사람, 의류, 텍스트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DE0A9418-AE39-6184-3763-8784E5E41B6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986" r="6110"/>
          <a:stretch/>
        </p:blipFill>
        <p:spPr>
          <a:xfrm flipH="1">
            <a:off x="0" y="0"/>
            <a:ext cx="7565470" cy="7559675"/>
          </a:xfrm>
          <a:prstGeom prst="rect">
            <a:avLst/>
          </a:prstGeom>
        </p:spPr>
      </p:pic>
      <p:sp>
        <p:nvSpPr>
          <p:cNvPr id="60" name="직사각형 59">
            <a:extLst>
              <a:ext uri="{FF2B5EF4-FFF2-40B4-BE49-F238E27FC236}">
                <a16:creationId xmlns:a16="http://schemas.microsoft.com/office/drawing/2014/main" id="{65F86605-8334-49BA-94F3-AFD86761C26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7E245104-E581-4CB0-88C0-5F1FDD807E3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7440E85F-DE77-4075-989B-58CCE7336699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F0C9FDC5-FA04-4A8F-929F-33DFA8433FE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66B2D96F-8C08-429B-8AC0-4EF79997D5D7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2677C7C3-B44F-4B90-9084-35E3ED1FDFB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Rectangle 10">
            <a:extLst>
              <a:ext uri="{FF2B5EF4-FFF2-40B4-BE49-F238E27FC236}">
                <a16:creationId xmlns:a16="http://schemas.microsoft.com/office/drawing/2014/main" id="{352A1963-3794-B92B-24E8-643CACF3C733}"/>
              </a:ext>
            </a:extLst>
          </p:cNvPr>
          <p:cNvSpPr/>
          <p:nvPr/>
        </p:nvSpPr>
        <p:spPr>
          <a:xfrm>
            <a:off x="2147" y="-1"/>
            <a:ext cx="7565470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95F80228-B83E-8AAC-E52B-FC6EAF5E3A83}"/>
              </a:ext>
            </a:extLst>
          </p:cNvPr>
          <p:cNvSpPr/>
          <p:nvPr/>
        </p:nvSpPr>
        <p:spPr>
          <a:xfrm>
            <a:off x="6955549" y="866986"/>
            <a:ext cx="5814446" cy="582570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26E74D71-72E2-4024-9956-EDF89AD9890E}"/>
              </a:ext>
            </a:extLst>
          </p:cNvPr>
          <p:cNvGrpSpPr/>
          <p:nvPr/>
        </p:nvGrpSpPr>
        <p:grpSpPr>
          <a:xfrm>
            <a:off x="7544610" y="1365752"/>
            <a:ext cx="4636323" cy="3834436"/>
            <a:chOff x="7590731" y="739885"/>
            <a:chExt cx="4636323" cy="3834436"/>
          </a:xfrm>
        </p:grpSpPr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E40F54E9-C526-EB51-0D71-9819CB3ACAB9}"/>
                </a:ext>
              </a:extLst>
            </p:cNvPr>
            <p:cNvGrpSpPr/>
            <p:nvPr/>
          </p:nvGrpSpPr>
          <p:grpSpPr>
            <a:xfrm>
              <a:off x="7590731" y="1356765"/>
              <a:ext cx="4636323" cy="3217556"/>
              <a:chOff x="6124411" y="2335506"/>
              <a:chExt cx="4636323" cy="3217556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EFAAB0B-2899-4F92-8E02-41AF6D99D9BC}"/>
                  </a:ext>
                </a:extLst>
              </p:cNvPr>
              <p:cNvSpPr txBox="1"/>
              <p:nvPr/>
            </p:nvSpPr>
            <p:spPr>
              <a:xfrm>
                <a:off x="6124411" y="3538343"/>
                <a:ext cx="4517986" cy="2014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01.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채무관리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02.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지급관리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03.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채권관리</a:t>
                </a:r>
              </a:p>
              <a:p>
                <a:pPr>
                  <a:lnSpc>
                    <a:spcPct val="170000"/>
                  </a:lnSpc>
                </a:pPr>
                <a:r>
                  <a:rPr lang="en-US" altLang="ko-KR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04. </a:t>
                </a:r>
                <a:r>
                  <a:rPr lang="ko-KR" altLang="en-US" sz="1899" dirty="0">
                    <a:solidFill>
                      <a:srgbClr val="A50034"/>
                    </a:solidFill>
                    <a:latin typeface="Pretendard Light" panose="02000403000000020004" pitchFamily="50" charset="-127"/>
                    <a:ea typeface="Pretendard Light" panose="02000403000000020004" pitchFamily="50" charset="-127"/>
                  </a:rPr>
                  <a:t>여신관리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B1A133BD-67C7-4AA3-9979-DA1BC3540BB2}"/>
                  </a:ext>
                </a:extLst>
              </p:cNvPr>
              <p:cNvSpPr txBox="1"/>
              <p:nvPr/>
            </p:nvSpPr>
            <p:spPr>
              <a:xfrm>
                <a:off x="6124411" y="2335506"/>
                <a:ext cx="2600200" cy="1097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4000" dirty="0">
                    <a:solidFill>
                      <a:srgbClr val="A50034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Contents</a:t>
                </a:r>
              </a:p>
            </p:txBody>
          </p:sp>
          <p:cxnSp>
            <p:nvCxnSpPr>
              <p:cNvPr id="26" name="직선 연결선 25">
                <a:extLst>
                  <a:ext uri="{FF2B5EF4-FFF2-40B4-BE49-F238E27FC236}">
                    <a16:creationId xmlns:a16="http://schemas.microsoft.com/office/drawing/2014/main" id="{2C2EC4F4-A109-4F7F-92CA-A8A51F0D5956}"/>
                  </a:ext>
                </a:extLst>
              </p:cNvPr>
              <p:cNvCxnSpPr/>
              <p:nvPr/>
            </p:nvCxnSpPr>
            <p:spPr>
              <a:xfrm>
                <a:off x="6242747" y="3507551"/>
                <a:ext cx="4517987" cy="0"/>
              </a:xfrm>
              <a:prstGeom prst="line">
                <a:avLst/>
              </a:prstGeom>
              <a:ln>
                <a:solidFill>
                  <a:srgbClr val="AD8D6D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8" name="그룹 57">
              <a:extLst>
                <a:ext uri="{FF2B5EF4-FFF2-40B4-BE49-F238E27FC236}">
                  <a16:creationId xmlns:a16="http://schemas.microsoft.com/office/drawing/2014/main" id="{1810EF95-415C-4849-8FD9-DC7F684D99D4}"/>
                </a:ext>
              </a:extLst>
            </p:cNvPr>
            <p:cNvGrpSpPr/>
            <p:nvPr/>
          </p:nvGrpSpPr>
          <p:grpSpPr>
            <a:xfrm>
              <a:off x="8273939" y="847608"/>
              <a:ext cx="1776168" cy="300035"/>
              <a:chOff x="937736" y="7223270"/>
              <a:chExt cx="1309154" cy="221145"/>
            </a:xfrm>
          </p:grpSpPr>
          <p:grpSp>
            <p:nvGrpSpPr>
              <p:cNvPr id="63" name="그래픽 1">
                <a:extLst>
                  <a:ext uri="{FF2B5EF4-FFF2-40B4-BE49-F238E27FC236}">
                    <a16:creationId xmlns:a16="http://schemas.microsoft.com/office/drawing/2014/main" id="{3C8E11AB-B2EF-4DFF-8CB2-6CACB15ECF8C}"/>
                  </a:ext>
                </a:extLst>
              </p:cNvPr>
              <p:cNvGrpSpPr/>
              <p:nvPr/>
            </p:nvGrpSpPr>
            <p:grpSpPr>
              <a:xfrm>
                <a:off x="1039263" y="7223270"/>
                <a:ext cx="1207627" cy="198368"/>
                <a:chOff x="708344" y="6613232"/>
                <a:chExt cx="1793275" cy="294568"/>
              </a:xfrm>
            </p:grpSpPr>
            <p:sp>
              <p:nvSpPr>
                <p:cNvPr id="65" name="자유형: 도형 4">
                  <a:extLst>
                    <a:ext uri="{FF2B5EF4-FFF2-40B4-BE49-F238E27FC236}">
                      <a16:creationId xmlns:a16="http://schemas.microsoft.com/office/drawing/2014/main" id="{FB69BD07-E392-4046-B267-89720056F2BC}"/>
                    </a:ext>
                  </a:extLst>
                </p:cNvPr>
                <p:cNvSpPr/>
                <p:nvPr/>
              </p:nvSpPr>
              <p:spPr>
                <a:xfrm>
                  <a:off x="1267541" y="6699576"/>
                  <a:ext cx="190897" cy="202938"/>
                </a:xfrm>
                <a:custGeom>
                  <a:avLst/>
                  <a:gdLst>
                    <a:gd name="connsiteX0" fmla="*/ 142439 w 190897"/>
                    <a:gd name="connsiteY0" fmla="*/ 0 h 202938"/>
                    <a:gd name="connsiteX1" fmla="*/ 95449 w 190897"/>
                    <a:gd name="connsiteY1" fmla="*/ 156536 h 202938"/>
                    <a:gd name="connsiteX2" fmla="*/ 48459 w 190897"/>
                    <a:gd name="connsiteY2" fmla="*/ 0 h 202938"/>
                    <a:gd name="connsiteX3" fmla="*/ 0 w 190897"/>
                    <a:gd name="connsiteY3" fmla="*/ 0 h 202938"/>
                    <a:gd name="connsiteX4" fmla="*/ 61087 w 190897"/>
                    <a:gd name="connsiteY4" fmla="*/ 202938 h 202938"/>
                    <a:gd name="connsiteX5" fmla="*/ 129810 w 190897"/>
                    <a:gd name="connsiteY5" fmla="*/ 202938 h 202938"/>
                    <a:gd name="connsiteX6" fmla="*/ 190897 w 190897"/>
                    <a:gd name="connsiteY6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90897" h="202938">
                      <a:moveTo>
                        <a:pt x="142439" y="0"/>
                      </a:moveTo>
                      <a:lnTo>
                        <a:pt x="95449" y="156536"/>
                      </a:lnTo>
                      <a:lnTo>
                        <a:pt x="48459" y="0"/>
                      </a:lnTo>
                      <a:lnTo>
                        <a:pt x="0" y="0"/>
                      </a:lnTo>
                      <a:lnTo>
                        <a:pt x="61087" y="202938"/>
                      </a:lnTo>
                      <a:lnTo>
                        <a:pt x="129810" y="202938"/>
                      </a:lnTo>
                      <a:lnTo>
                        <a:pt x="190897" y="0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79" name="자유형: 도형 5">
                  <a:extLst>
                    <a:ext uri="{FF2B5EF4-FFF2-40B4-BE49-F238E27FC236}">
                      <a16:creationId xmlns:a16="http://schemas.microsoft.com/office/drawing/2014/main" id="{08F6018D-EB23-41BB-95E7-8EF436BC533F}"/>
                    </a:ext>
                  </a:extLst>
                </p:cNvPr>
                <p:cNvSpPr/>
                <p:nvPr/>
              </p:nvSpPr>
              <p:spPr>
                <a:xfrm>
                  <a:off x="911003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0" name="자유형: 도형 6">
                  <a:extLst>
                    <a:ext uri="{FF2B5EF4-FFF2-40B4-BE49-F238E27FC236}">
                      <a16:creationId xmlns:a16="http://schemas.microsoft.com/office/drawing/2014/main" id="{2F2F49D6-03C6-4675-8662-8125D68E537F}"/>
                    </a:ext>
                  </a:extLst>
                </p:cNvPr>
                <p:cNvSpPr/>
                <p:nvPr/>
              </p:nvSpPr>
              <p:spPr>
                <a:xfrm>
                  <a:off x="1476060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6 w 149193"/>
                    <a:gd name="connsiteY8" fmla="*/ 166227 h 203232"/>
                    <a:gd name="connsiteX9" fmla="*/ 46696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6 w 149193"/>
                    <a:gd name="connsiteY12" fmla="*/ 83114 h 203232"/>
                    <a:gd name="connsiteX13" fmla="*/ 46696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6" y="166227"/>
                      </a:lnTo>
                      <a:lnTo>
                        <a:pt x="46696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6" y="83114"/>
                      </a:lnTo>
                      <a:lnTo>
                        <a:pt x="46696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1" name="자유형: 도형 7">
                  <a:extLst>
                    <a:ext uri="{FF2B5EF4-FFF2-40B4-BE49-F238E27FC236}">
                      <a16:creationId xmlns:a16="http://schemas.microsoft.com/office/drawing/2014/main" id="{71EA6BA2-1BA9-4BCA-9FD5-7208EC0603FF}"/>
                    </a:ext>
                  </a:extLst>
                </p:cNvPr>
                <p:cNvSpPr/>
                <p:nvPr/>
              </p:nvSpPr>
              <p:spPr>
                <a:xfrm>
                  <a:off x="2087812" y="6699576"/>
                  <a:ext cx="149193" cy="203232"/>
                </a:xfrm>
                <a:custGeom>
                  <a:avLst/>
                  <a:gdLst>
                    <a:gd name="connsiteX0" fmla="*/ 149194 w 149193"/>
                    <a:gd name="connsiteY0" fmla="*/ 37005 h 203232"/>
                    <a:gd name="connsiteX1" fmla="*/ 149194 w 149193"/>
                    <a:gd name="connsiteY1" fmla="*/ 0 h 203232"/>
                    <a:gd name="connsiteX2" fmla="*/ 27607 w 149193"/>
                    <a:gd name="connsiteY2" fmla="*/ 0 h 203232"/>
                    <a:gd name="connsiteX3" fmla="*/ 0 w 149193"/>
                    <a:gd name="connsiteY3" fmla="*/ 27607 h 203232"/>
                    <a:gd name="connsiteX4" fmla="*/ 0 w 149193"/>
                    <a:gd name="connsiteY4" fmla="*/ 175625 h 203232"/>
                    <a:gd name="connsiteX5" fmla="*/ 27607 w 149193"/>
                    <a:gd name="connsiteY5" fmla="*/ 203232 h 203232"/>
                    <a:gd name="connsiteX6" fmla="*/ 149194 w 149193"/>
                    <a:gd name="connsiteY6" fmla="*/ 203232 h 203232"/>
                    <a:gd name="connsiteX7" fmla="*/ 149194 w 149193"/>
                    <a:gd name="connsiteY7" fmla="*/ 166227 h 203232"/>
                    <a:gd name="connsiteX8" fmla="*/ 46697 w 149193"/>
                    <a:gd name="connsiteY8" fmla="*/ 166227 h 203232"/>
                    <a:gd name="connsiteX9" fmla="*/ 46697 w 149193"/>
                    <a:gd name="connsiteY9" fmla="*/ 120118 h 203232"/>
                    <a:gd name="connsiteX10" fmla="*/ 149194 w 149193"/>
                    <a:gd name="connsiteY10" fmla="*/ 120118 h 203232"/>
                    <a:gd name="connsiteX11" fmla="*/ 149194 w 149193"/>
                    <a:gd name="connsiteY11" fmla="*/ 83114 h 203232"/>
                    <a:gd name="connsiteX12" fmla="*/ 46697 w 149193"/>
                    <a:gd name="connsiteY12" fmla="*/ 83114 h 203232"/>
                    <a:gd name="connsiteX13" fmla="*/ 46697 w 149193"/>
                    <a:gd name="connsiteY13" fmla="*/ 37005 h 203232"/>
                    <a:gd name="connsiteX14" fmla="*/ 149194 w 149193"/>
                    <a:gd name="connsiteY14" fmla="*/ 37005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9193" h="203232">
                      <a:moveTo>
                        <a:pt x="149194" y="37005"/>
                      </a:moveTo>
                      <a:lnTo>
                        <a:pt x="149194" y="0"/>
                      </a:ln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175625"/>
                      </a:lnTo>
                      <a:cubicBezTo>
                        <a:pt x="0" y="190897"/>
                        <a:pt x="12335" y="203232"/>
                        <a:pt x="27607" y="203232"/>
                      </a:cubicBezTo>
                      <a:lnTo>
                        <a:pt x="149194" y="203232"/>
                      </a:lnTo>
                      <a:lnTo>
                        <a:pt x="149194" y="166227"/>
                      </a:lnTo>
                      <a:lnTo>
                        <a:pt x="46697" y="166227"/>
                      </a:lnTo>
                      <a:lnTo>
                        <a:pt x="46697" y="120118"/>
                      </a:lnTo>
                      <a:lnTo>
                        <a:pt x="149194" y="120118"/>
                      </a:lnTo>
                      <a:lnTo>
                        <a:pt x="149194" y="83114"/>
                      </a:lnTo>
                      <a:lnTo>
                        <a:pt x="46697" y="83114"/>
                      </a:lnTo>
                      <a:lnTo>
                        <a:pt x="46697" y="37005"/>
                      </a:lnTo>
                      <a:lnTo>
                        <a:pt x="149194" y="37005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2" name="자유형: 도형 8">
                  <a:extLst>
                    <a:ext uri="{FF2B5EF4-FFF2-40B4-BE49-F238E27FC236}">
                      <a16:creationId xmlns:a16="http://schemas.microsoft.com/office/drawing/2014/main" id="{943D4A39-2A8E-4455-80C9-3A73EC1F1FB4}"/>
                    </a:ext>
                  </a:extLst>
                </p:cNvPr>
                <p:cNvSpPr/>
                <p:nvPr/>
              </p:nvSpPr>
              <p:spPr>
                <a:xfrm>
                  <a:off x="1094852" y="6699869"/>
                  <a:ext cx="182086" cy="203232"/>
                </a:xfrm>
                <a:custGeom>
                  <a:avLst/>
                  <a:gdLst>
                    <a:gd name="connsiteX0" fmla="*/ 126580 w 182086"/>
                    <a:gd name="connsiteY0" fmla="*/ 112189 h 203232"/>
                    <a:gd name="connsiteX1" fmla="*/ 163584 w 182086"/>
                    <a:gd name="connsiteY1" fmla="*/ 56975 h 203232"/>
                    <a:gd name="connsiteX2" fmla="*/ 129810 w 182086"/>
                    <a:gd name="connsiteY2" fmla="*/ 4699 h 203232"/>
                    <a:gd name="connsiteX3" fmla="*/ 91337 w 182086"/>
                    <a:gd name="connsiteY3" fmla="*/ 0 h 203232"/>
                    <a:gd name="connsiteX4" fmla="*/ 27607 w 182086"/>
                    <a:gd name="connsiteY4" fmla="*/ 0 h 203232"/>
                    <a:gd name="connsiteX5" fmla="*/ 0 w 182086"/>
                    <a:gd name="connsiteY5" fmla="*/ 27607 h 203232"/>
                    <a:gd name="connsiteX6" fmla="*/ 0 w 182086"/>
                    <a:gd name="connsiteY6" fmla="*/ 203232 h 203232"/>
                    <a:gd name="connsiteX7" fmla="*/ 46696 w 182086"/>
                    <a:gd name="connsiteY7" fmla="*/ 203232 h 203232"/>
                    <a:gd name="connsiteX8" fmla="*/ 46696 w 182086"/>
                    <a:gd name="connsiteY8" fmla="*/ 36711 h 203232"/>
                    <a:gd name="connsiteX9" fmla="*/ 91043 w 182086"/>
                    <a:gd name="connsiteY9" fmla="*/ 36711 h 203232"/>
                    <a:gd name="connsiteX10" fmla="*/ 117769 w 182086"/>
                    <a:gd name="connsiteY10" fmla="*/ 60500 h 203232"/>
                    <a:gd name="connsiteX11" fmla="*/ 89281 w 182086"/>
                    <a:gd name="connsiteY11" fmla="*/ 82820 h 203232"/>
                    <a:gd name="connsiteX12" fmla="*/ 59031 w 182086"/>
                    <a:gd name="connsiteY12" fmla="*/ 82820 h 203232"/>
                    <a:gd name="connsiteX13" fmla="*/ 131572 w 182086"/>
                    <a:gd name="connsiteY13" fmla="*/ 202645 h 203232"/>
                    <a:gd name="connsiteX14" fmla="*/ 182087 w 182086"/>
                    <a:gd name="connsiteY14" fmla="*/ 202645 h 203232"/>
                    <a:gd name="connsiteX15" fmla="*/ 126580 w 182086"/>
                    <a:gd name="connsiteY15" fmla="*/ 112189 h 20323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</a:cxnLst>
                  <a:rect l="l" t="t" r="r" b="b"/>
                  <a:pathLst>
                    <a:path w="182086" h="203232">
                      <a:moveTo>
                        <a:pt x="126580" y="112189"/>
                      </a:moveTo>
                      <a:cubicBezTo>
                        <a:pt x="167109" y="98679"/>
                        <a:pt x="163584" y="56975"/>
                        <a:pt x="163584" y="56975"/>
                      </a:cubicBezTo>
                      <a:cubicBezTo>
                        <a:pt x="162703" y="26726"/>
                        <a:pt x="142145" y="10279"/>
                        <a:pt x="129810" y="4699"/>
                      </a:cubicBezTo>
                      <a:cubicBezTo>
                        <a:pt x="119237" y="0"/>
                        <a:pt x="108077" y="0"/>
                        <a:pt x="91337" y="0"/>
                      </a:cubicBezTo>
                      <a:lnTo>
                        <a:pt x="27607" y="0"/>
                      </a:lnTo>
                      <a:cubicBezTo>
                        <a:pt x="12335" y="0"/>
                        <a:pt x="0" y="12335"/>
                        <a:pt x="0" y="27607"/>
                      </a:cubicBezTo>
                      <a:lnTo>
                        <a:pt x="0" y="203232"/>
                      </a:lnTo>
                      <a:lnTo>
                        <a:pt x="46696" y="203232"/>
                      </a:lnTo>
                      <a:lnTo>
                        <a:pt x="46696" y="36711"/>
                      </a:lnTo>
                      <a:lnTo>
                        <a:pt x="91043" y="36711"/>
                      </a:lnTo>
                      <a:cubicBezTo>
                        <a:pt x="109839" y="36711"/>
                        <a:pt x="117769" y="45815"/>
                        <a:pt x="117769" y="60500"/>
                      </a:cubicBezTo>
                      <a:cubicBezTo>
                        <a:pt x="117769" y="75772"/>
                        <a:pt x="108077" y="82820"/>
                        <a:pt x="89281" y="82820"/>
                      </a:cubicBezTo>
                      <a:lnTo>
                        <a:pt x="59031" y="82820"/>
                      </a:lnTo>
                      <a:lnTo>
                        <a:pt x="131572" y="202645"/>
                      </a:lnTo>
                      <a:lnTo>
                        <a:pt x="182087" y="202645"/>
                      </a:lnTo>
                      <a:lnTo>
                        <a:pt x="126580" y="112189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3" name="자유형: 도형 9">
                  <a:extLst>
                    <a:ext uri="{FF2B5EF4-FFF2-40B4-BE49-F238E27FC236}">
                      <a16:creationId xmlns:a16="http://schemas.microsoft.com/office/drawing/2014/main" id="{6C8D7A18-47E9-4ABE-AE83-2DC30F453146}"/>
                    </a:ext>
                  </a:extLst>
                </p:cNvPr>
                <p:cNvSpPr/>
                <p:nvPr/>
              </p:nvSpPr>
              <p:spPr>
                <a:xfrm>
                  <a:off x="708344" y="6698988"/>
                  <a:ext cx="169766" cy="203525"/>
                </a:xfrm>
                <a:custGeom>
                  <a:avLst/>
                  <a:gdLst>
                    <a:gd name="connsiteX0" fmla="*/ 169767 w 169766"/>
                    <a:gd name="connsiteY0" fmla="*/ 84288 h 203525"/>
                    <a:gd name="connsiteX1" fmla="*/ 169767 w 169766"/>
                    <a:gd name="connsiteY1" fmla="*/ 44053 h 203525"/>
                    <a:gd name="connsiteX2" fmla="*/ 143628 w 169766"/>
                    <a:gd name="connsiteY2" fmla="*/ 4699 h 203525"/>
                    <a:gd name="connsiteX3" fmla="*/ 84303 w 169766"/>
                    <a:gd name="connsiteY3" fmla="*/ 0 h 203525"/>
                    <a:gd name="connsiteX4" fmla="*/ 40250 w 169766"/>
                    <a:gd name="connsiteY4" fmla="*/ 1762 h 203525"/>
                    <a:gd name="connsiteX5" fmla="*/ 15 w 169766"/>
                    <a:gd name="connsiteY5" fmla="*/ 51983 h 203525"/>
                    <a:gd name="connsiteX6" fmla="*/ 25272 w 169766"/>
                    <a:gd name="connsiteY6" fmla="*/ 99267 h 203525"/>
                    <a:gd name="connsiteX7" fmla="*/ 25272 w 169766"/>
                    <a:gd name="connsiteY7" fmla="*/ 99267 h 203525"/>
                    <a:gd name="connsiteX8" fmla="*/ 116022 w 169766"/>
                    <a:gd name="connsiteY8" fmla="*/ 167402 h 203525"/>
                    <a:gd name="connsiteX9" fmla="*/ 116022 w 169766"/>
                    <a:gd name="connsiteY9" fmla="*/ 167402 h 203525"/>
                    <a:gd name="connsiteX10" fmla="*/ 123070 w 169766"/>
                    <a:gd name="connsiteY10" fmla="*/ 182968 h 203525"/>
                    <a:gd name="connsiteX11" fmla="*/ 123070 w 169766"/>
                    <a:gd name="connsiteY11" fmla="*/ 182968 h 203525"/>
                    <a:gd name="connsiteX12" fmla="*/ 123070 w 169766"/>
                    <a:gd name="connsiteY12" fmla="*/ 203526 h 203525"/>
                    <a:gd name="connsiteX13" fmla="*/ 169767 w 169766"/>
                    <a:gd name="connsiteY13" fmla="*/ 203526 h 203525"/>
                    <a:gd name="connsiteX14" fmla="*/ 169767 w 169766"/>
                    <a:gd name="connsiteY14" fmla="*/ 182087 h 203525"/>
                    <a:gd name="connsiteX15" fmla="*/ 169767 w 169766"/>
                    <a:gd name="connsiteY15" fmla="*/ 182087 h 203525"/>
                    <a:gd name="connsiteX16" fmla="*/ 148621 w 169766"/>
                    <a:gd name="connsiteY16" fmla="*/ 136859 h 203525"/>
                    <a:gd name="connsiteX17" fmla="*/ 148621 w 169766"/>
                    <a:gd name="connsiteY17" fmla="*/ 136859 h 203525"/>
                    <a:gd name="connsiteX18" fmla="*/ 55228 w 169766"/>
                    <a:gd name="connsiteY18" fmla="*/ 66961 h 203525"/>
                    <a:gd name="connsiteX19" fmla="*/ 48473 w 169766"/>
                    <a:gd name="connsiteY19" fmla="*/ 52570 h 203525"/>
                    <a:gd name="connsiteX20" fmla="*/ 59927 w 169766"/>
                    <a:gd name="connsiteY20" fmla="*/ 38767 h 203525"/>
                    <a:gd name="connsiteX21" fmla="*/ 74318 w 169766"/>
                    <a:gd name="connsiteY21" fmla="*/ 37592 h 203525"/>
                    <a:gd name="connsiteX22" fmla="*/ 96638 w 169766"/>
                    <a:gd name="connsiteY22" fmla="*/ 37592 h 203525"/>
                    <a:gd name="connsiteX23" fmla="*/ 114847 w 169766"/>
                    <a:gd name="connsiteY23" fmla="*/ 39942 h 203525"/>
                    <a:gd name="connsiteX24" fmla="*/ 114847 w 169766"/>
                    <a:gd name="connsiteY24" fmla="*/ 39942 h 203525"/>
                    <a:gd name="connsiteX25" fmla="*/ 123070 w 169766"/>
                    <a:gd name="connsiteY25" fmla="*/ 52864 h 203525"/>
                    <a:gd name="connsiteX26" fmla="*/ 123070 w 169766"/>
                    <a:gd name="connsiteY26" fmla="*/ 83995 h 203525"/>
                    <a:gd name="connsiteX27" fmla="*/ 169767 w 169766"/>
                    <a:gd name="connsiteY27" fmla="*/ 83995 h 2035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</a:cxnLst>
                  <a:rect l="l" t="t" r="r" b="b"/>
                  <a:pathLst>
                    <a:path w="169766" h="203525">
                      <a:moveTo>
                        <a:pt x="169767" y="84288"/>
                      </a:moveTo>
                      <a:lnTo>
                        <a:pt x="169767" y="44053"/>
                      </a:lnTo>
                      <a:cubicBezTo>
                        <a:pt x="169767" y="30544"/>
                        <a:pt x="163893" y="14097"/>
                        <a:pt x="143628" y="4699"/>
                      </a:cubicBezTo>
                      <a:cubicBezTo>
                        <a:pt x="135111" y="881"/>
                        <a:pt x="107798" y="0"/>
                        <a:pt x="84303" y="0"/>
                      </a:cubicBezTo>
                      <a:cubicBezTo>
                        <a:pt x="69913" y="0"/>
                        <a:pt x="52585" y="0"/>
                        <a:pt x="40250" y="1762"/>
                      </a:cubicBezTo>
                      <a:cubicBezTo>
                        <a:pt x="16461" y="4993"/>
                        <a:pt x="-573" y="24082"/>
                        <a:pt x="15" y="51983"/>
                      </a:cubicBezTo>
                      <a:cubicBezTo>
                        <a:pt x="602" y="73128"/>
                        <a:pt x="12056" y="88400"/>
                        <a:pt x="25272" y="99267"/>
                      </a:cubicBezTo>
                      <a:lnTo>
                        <a:pt x="25272" y="99267"/>
                      </a:lnTo>
                      <a:lnTo>
                        <a:pt x="116022" y="167402"/>
                      </a:lnTo>
                      <a:lnTo>
                        <a:pt x="116022" y="167402"/>
                      </a:lnTo>
                      <a:cubicBezTo>
                        <a:pt x="120133" y="170633"/>
                        <a:pt x="123070" y="174744"/>
                        <a:pt x="123070" y="182968"/>
                      </a:cubicBezTo>
                      <a:lnTo>
                        <a:pt x="123070" y="182968"/>
                      </a:lnTo>
                      <a:lnTo>
                        <a:pt x="123070" y="203526"/>
                      </a:lnTo>
                      <a:lnTo>
                        <a:pt x="169767" y="203526"/>
                      </a:lnTo>
                      <a:lnTo>
                        <a:pt x="169767" y="182087"/>
                      </a:lnTo>
                      <a:lnTo>
                        <a:pt x="169767" y="182087"/>
                      </a:lnTo>
                      <a:cubicBezTo>
                        <a:pt x="169767" y="163878"/>
                        <a:pt x="161837" y="147725"/>
                        <a:pt x="148621" y="136859"/>
                      </a:cubicBezTo>
                      <a:lnTo>
                        <a:pt x="148621" y="136859"/>
                      </a:lnTo>
                      <a:lnTo>
                        <a:pt x="55228" y="66961"/>
                      </a:lnTo>
                      <a:cubicBezTo>
                        <a:pt x="51116" y="63730"/>
                        <a:pt x="48473" y="59325"/>
                        <a:pt x="48473" y="52570"/>
                      </a:cubicBezTo>
                      <a:cubicBezTo>
                        <a:pt x="48473" y="52570"/>
                        <a:pt x="48180" y="41116"/>
                        <a:pt x="59927" y="38767"/>
                      </a:cubicBezTo>
                      <a:cubicBezTo>
                        <a:pt x="66682" y="37592"/>
                        <a:pt x="74318" y="37592"/>
                        <a:pt x="74318" y="37592"/>
                      </a:cubicBezTo>
                      <a:lnTo>
                        <a:pt x="96638" y="37592"/>
                      </a:lnTo>
                      <a:cubicBezTo>
                        <a:pt x="110735" y="37886"/>
                        <a:pt x="114847" y="39942"/>
                        <a:pt x="114847" y="39942"/>
                      </a:cubicBezTo>
                      <a:lnTo>
                        <a:pt x="114847" y="39942"/>
                      </a:lnTo>
                      <a:cubicBezTo>
                        <a:pt x="119840" y="42291"/>
                        <a:pt x="122776" y="46990"/>
                        <a:pt x="123070" y="52864"/>
                      </a:cubicBezTo>
                      <a:lnTo>
                        <a:pt x="123070" y="83995"/>
                      </a:lnTo>
                      <a:lnTo>
                        <a:pt x="169767" y="8399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4" name="자유형: 도형 10">
                  <a:extLst>
                    <a:ext uri="{FF2B5EF4-FFF2-40B4-BE49-F238E27FC236}">
                      <a16:creationId xmlns:a16="http://schemas.microsoft.com/office/drawing/2014/main" id="{C4B2C9E9-A686-4E91-BA2E-C3B4F5BD03C5}"/>
                    </a:ext>
                  </a:extLst>
                </p:cNvPr>
                <p:cNvSpPr/>
                <p:nvPr/>
              </p:nvSpPr>
              <p:spPr>
                <a:xfrm>
                  <a:off x="1653741" y="6694583"/>
                  <a:ext cx="209105" cy="213217"/>
                </a:xfrm>
                <a:custGeom>
                  <a:avLst/>
                  <a:gdLst>
                    <a:gd name="connsiteX0" fmla="*/ 104553 w 209105"/>
                    <a:gd name="connsiteY0" fmla="*/ 0 h 213217"/>
                    <a:gd name="connsiteX1" fmla="*/ 0 w 209105"/>
                    <a:gd name="connsiteY1" fmla="*/ 106609 h 213217"/>
                    <a:gd name="connsiteX2" fmla="*/ 104553 w 209105"/>
                    <a:gd name="connsiteY2" fmla="*/ 213218 h 213217"/>
                    <a:gd name="connsiteX3" fmla="*/ 209106 w 209105"/>
                    <a:gd name="connsiteY3" fmla="*/ 106609 h 213217"/>
                    <a:gd name="connsiteX4" fmla="*/ 104553 w 209105"/>
                    <a:gd name="connsiteY4" fmla="*/ 0 h 213217"/>
                    <a:gd name="connsiteX5" fmla="*/ 104553 w 209105"/>
                    <a:gd name="connsiteY5" fmla="*/ 169164 h 213217"/>
                    <a:gd name="connsiteX6" fmla="*/ 47284 w 209105"/>
                    <a:gd name="connsiteY6" fmla="*/ 106315 h 213217"/>
                    <a:gd name="connsiteX7" fmla="*/ 104553 w 209105"/>
                    <a:gd name="connsiteY7" fmla="*/ 43466 h 213217"/>
                    <a:gd name="connsiteX8" fmla="*/ 161822 w 209105"/>
                    <a:gd name="connsiteY8" fmla="*/ 106315 h 213217"/>
                    <a:gd name="connsiteX9" fmla="*/ 104553 w 209105"/>
                    <a:gd name="connsiteY9" fmla="*/ 169164 h 2132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209105" h="213217">
                      <a:moveTo>
                        <a:pt x="104553" y="0"/>
                      </a:moveTo>
                      <a:cubicBezTo>
                        <a:pt x="46990" y="0"/>
                        <a:pt x="0" y="47871"/>
                        <a:pt x="0" y="106609"/>
                      </a:cubicBezTo>
                      <a:cubicBezTo>
                        <a:pt x="0" y="165346"/>
                        <a:pt x="46696" y="213218"/>
                        <a:pt x="104553" y="213218"/>
                      </a:cubicBezTo>
                      <a:cubicBezTo>
                        <a:pt x="162116" y="213218"/>
                        <a:pt x="209106" y="165346"/>
                        <a:pt x="209106" y="106609"/>
                      </a:cubicBezTo>
                      <a:cubicBezTo>
                        <a:pt x="209106" y="47871"/>
                        <a:pt x="162410" y="0"/>
                        <a:pt x="104553" y="0"/>
                      </a:cubicBezTo>
                      <a:close/>
                      <a:moveTo>
                        <a:pt x="104553" y="169164"/>
                      </a:moveTo>
                      <a:cubicBezTo>
                        <a:pt x="72835" y="169164"/>
                        <a:pt x="47284" y="140970"/>
                        <a:pt x="47284" y="106315"/>
                      </a:cubicBezTo>
                      <a:cubicBezTo>
                        <a:pt x="47284" y="71660"/>
                        <a:pt x="72835" y="43466"/>
                        <a:pt x="104553" y="43466"/>
                      </a:cubicBezTo>
                      <a:cubicBezTo>
                        <a:pt x="136271" y="43466"/>
                        <a:pt x="161822" y="71660"/>
                        <a:pt x="161822" y="106315"/>
                      </a:cubicBezTo>
                      <a:cubicBezTo>
                        <a:pt x="162116" y="141264"/>
                        <a:pt x="136271" y="169164"/>
                        <a:pt x="104553" y="169164"/>
                      </a:cubicBez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5" name="자유형: 도형 12">
                  <a:extLst>
                    <a:ext uri="{FF2B5EF4-FFF2-40B4-BE49-F238E27FC236}">
                      <a16:creationId xmlns:a16="http://schemas.microsoft.com/office/drawing/2014/main" id="{2B3AE255-AB7F-4FEC-B762-A2ADE3928E60}"/>
                    </a:ext>
                  </a:extLst>
                </p:cNvPr>
                <p:cNvSpPr/>
                <p:nvPr/>
              </p:nvSpPr>
              <p:spPr>
                <a:xfrm>
                  <a:off x="2241705" y="6613232"/>
                  <a:ext cx="259914" cy="81645"/>
                </a:xfrm>
                <a:custGeom>
                  <a:avLst/>
                  <a:gdLst>
                    <a:gd name="connsiteX0" fmla="*/ 0 w 259914"/>
                    <a:gd name="connsiteY0" fmla="*/ 0 h 81645"/>
                    <a:gd name="connsiteX1" fmla="*/ 259914 w 259914"/>
                    <a:gd name="connsiteY1" fmla="*/ 0 h 81645"/>
                    <a:gd name="connsiteX2" fmla="*/ 259914 w 259914"/>
                    <a:gd name="connsiteY2" fmla="*/ 81645 h 81645"/>
                    <a:gd name="connsiteX3" fmla="*/ 0 w 259914"/>
                    <a:gd name="connsiteY3" fmla="*/ 81645 h 8164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59914" h="81645">
                      <a:moveTo>
                        <a:pt x="0" y="0"/>
                      </a:moveTo>
                      <a:lnTo>
                        <a:pt x="259914" y="0"/>
                      </a:lnTo>
                      <a:lnTo>
                        <a:pt x="259914" y="81645"/>
                      </a:lnTo>
                      <a:lnTo>
                        <a:pt x="0" y="81645"/>
                      </a:lnTo>
                      <a:close/>
                    </a:path>
                  </a:pathLst>
                </a:custGeom>
                <a:solidFill>
                  <a:srgbClr val="C00C3F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  <p:sp>
              <p:nvSpPr>
                <p:cNvPr id="86" name="자유형: 도형 13">
                  <a:extLst>
                    <a:ext uri="{FF2B5EF4-FFF2-40B4-BE49-F238E27FC236}">
                      <a16:creationId xmlns:a16="http://schemas.microsoft.com/office/drawing/2014/main" id="{10743023-4A7F-4D8F-99CA-46E7B8871732}"/>
                    </a:ext>
                  </a:extLst>
                </p:cNvPr>
                <p:cNvSpPr/>
                <p:nvPr/>
              </p:nvSpPr>
              <p:spPr>
                <a:xfrm>
                  <a:off x="1885461" y="6699576"/>
                  <a:ext cx="168283" cy="202938"/>
                </a:xfrm>
                <a:custGeom>
                  <a:avLst/>
                  <a:gdLst>
                    <a:gd name="connsiteX0" fmla="*/ 121587 w 168283"/>
                    <a:gd name="connsiteY0" fmla="*/ 0 h 202938"/>
                    <a:gd name="connsiteX1" fmla="*/ 121587 w 168283"/>
                    <a:gd name="connsiteY1" fmla="*/ 135390 h 202938"/>
                    <a:gd name="connsiteX2" fmla="*/ 69017 w 168283"/>
                    <a:gd name="connsiteY2" fmla="*/ 13216 h 202938"/>
                    <a:gd name="connsiteX3" fmla="*/ 49340 w 168283"/>
                    <a:gd name="connsiteY3" fmla="*/ 0 h 202938"/>
                    <a:gd name="connsiteX4" fmla="*/ 17915 w 168283"/>
                    <a:gd name="connsiteY4" fmla="*/ 0 h 202938"/>
                    <a:gd name="connsiteX5" fmla="*/ 0 w 168283"/>
                    <a:gd name="connsiteY5" fmla="*/ 17915 h 202938"/>
                    <a:gd name="connsiteX6" fmla="*/ 0 w 168283"/>
                    <a:gd name="connsiteY6" fmla="*/ 202938 h 202938"/>
                    <a:gd name="connsiteX7" fmla="*/ 46696 w 168283"/>
                    <a:gd name="connsiteY7" fmla="*/ 202938 h 202938"/>
                    <a:gd name="connsiteX8" fmla="*/ 46696 w 168283"/>
                    <a:gd name="connsiteY8" fmla="*/ 67548 h 202938"/>
                    <a:gd name="connsiteX9" fmla="*/ 99267 w 168283"/>
                    <a:gd name="connsiteY9" fmla="*/ 189429 h 202938"/>
                    <a:gd name="connsiteX10" fmla="*/ 118944 w 168283"/>
                    <a:gd name="connsiteY10" fmla="*/ 202938 h 202938"/>
                    <a:gd name="connsiteX11" fmla="*/ 150368 w 168283"/>
                    <a:gd name="connsiteY11" fmla="*/ 202938 h 202938"/>
                    <a:gd name="connsiteX12" fmla="*/ 168283 w 168283"/>
                    <a:gd name="connsiteY12" fmla="*/ 185023 h 202938"/>
                    <a:gd name="connsiteX13" fmla="*/ 168283 w 168283"/>
                    <a:gd name="connsiteY13" fmla="*/ 0 h 202938"/>
                    <a:gd name="connsiteX14" fmla="*/ 121587 w 168283"/>
                    <a:gd name="connsiteY14" fmla="*/ 0 h 20293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68283" h="202938">
                      <a:moveTo>
                        <a:pt x="121587" y="0"/>
                      </a:moveTo>
                      <a:lnTo>
                        <a:pt x="121587" y="135390"/>
                      </a:lnTo>
                      <a:lnTo>
                        <a:pt x="69017" y="13216"/>
                      </a:lnTo>
                      <a:cubicBezTo>
                        <a:pt x="65199" y="5874"/>
                        <a:pt x="56975" y="294"/>
                        <a:pt x="49340" y="0"/>
                      </a:cubicBezTo>
                      <a:lnTo>
                        <a:pt x="17915" y="0"/>
                      </a:lnTo>
                      <a:cubicBezTo>
                        <a:pt x="7930" y="0"/>
                        <a:pt x="0" y="7930"/>
                        <a:pt x="0" y="17915"/>
                      </a:cubicBezTo>
                      <a:lnTo>
                        <a:pt x="0" y="202938"/>
                      </a:lnTo>
                      <a:lnTo>
                        <a:pt x="46696" y="202938"/>
                      </a:lnTo>
                      <a:lnTo>
                        <a:pt x="46696" y="67548"/>
                      </a:lnTo>
                      <a:lnTo>
                        <a:pt x="99267" y="189429"/>
                      </a:lnTo>
                      <a:cubicBezTo>
                        <a:pt x="102791" y="197065"/>
                        <a:pt x="111014" y="202645"/>
                        <a:pt x="118944" y="202938"/>
                      </a:cubicBezTo>
                      <a:lnTo>
                        <a:pt x="150368" y="202938"/>
                      </a:lnTo>
                      <a:cubicBezTo>
                        <a:pt x="160354" y="202938"/>
                        <a:pt x="168283" y="195009"/>
                        <a:pt x="168283" y="185023"/>
                      </a:cubicBezTo>
                      <a:lnTo>
                        <a:pt x="168283" y="0"/>
                      </a:lnTo>
                      <a:lnTo>
                        <a:pt x="121587" y="0"/>
                      </a:lnTo>
                      <a:close/>
                    </a:path>
                  </a:pathLst>
                </a:custGeom>
                <a:solidFill>
                  <a:srgbClr val="6D6E71"/>
                </a:solidFill>
                <a:ln w="293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pPr latinLnBrk="0"/>
                  <a:endParaRPr lang="ko-KR" altLang="en-US" sz="2442" dirty="0">
                    <a:latin typeface="Pretendard Light" panose="02000403000000020004" pitchFamily="50" charset="-127"/>
                    <a:ea typeface="Pretendard Light" panose="02000403000000020004" pitchFamily="50" charset="-127"/>
                  </a:endParaRPr>
                </a:p>
              </p:txBody>
            </p:sp>
          </p:grpSp>
          <p:pic>
            <p:nvPicPr>
              <p:cNvPr id="64" name="Picture 2" descr="C:\Users\JEONGEUM\Desktop\png\52.png">
                <a:extLst>
                  <a:ext uri="{FF2B5EF4-FFF2-40B4-BE49-F238E27FC236}">
                    <a16:creationId xmlns:a16="http://schemas.microsoft.com/office/drawing/2014/main" id="{F991E92E-2976-4317-A621-CA5E437BBD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 bwMode="auto">
              <a:xfrm>
                <a:off x="937736" y="7377113"/>
                <a:ext cx="152877" cy="6730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5" name="Group 15">
              <a:extLst>
                <a:ext uri="{FF2B5EF4-FFF2-40B4-BE49-F238E27FC236}">
                  <a16:creationId xmlns:a16="http://schemas.microsoft.com/office/drawing/2014/main" id="{34D5F22D-61E3-0C4C-961E-3196535A1252}"/>
                </a:ext>
              </a:extLst>
            </p:cNvPr>
            <p:cNvGrpSpPr/>
            <p:nvPr/>
          </p:nvGrpSpPr>
          <p:grpSpPr>
            <a:xfrm>
              <a:off x="7590731" y="739885"/>
              <a:ext cx="542384" cy="542380"/>
              <a:chOff x="5682756" y="1560287"/>
              <a:chExt cx="826488" cy="826482"/>
            </a:xfrm>
          </p:grpSpPr>
          <p:sp>
            <p:nvSpPr>
              <p:cNvPr id="6" name="Oval 8">
                <a:extLst>
                  <a:ext uri="{FF2B5EF4-FFF2-40B4-BE49-F238E27FC236}">
                    <a16:creationId xmlns:a16="http://schemas.microsoft.com/office/drawing/2014/main" id="{A4531311-EFBC-2C7D-1872-72858E0C535E}"/>
                  </a:ext>
                </a:extLst>
              </p:cNvPr>
              <p:cNvSpPr/>
              <p:nvPr/>
            </p:nvSpPr>
            <p:spPr>
              <a:xfrm>
                <a:off x="5682756" y="1560287"/>
                <a:ext cx="826488" cy="826482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83000" sy="83000" algn="t" rotWithShape="0">
                  <a:srgbClr val="BF3651">
                    <a:alpha val="40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pic>
            <p:nvPicPr>
              <p:cNvPr id="7" name="Graphic 11">
                <a:extLst>
                  <a:ext uri="{FF2B5EF4-FFF2-40B4-BE49-F238E27FC236}">
                    <a16:creationId xmlns:a16="http://schemas.microsoft.com/office/drawing/2014/main" id="{A9FB8E74-69B7-00A8-4E0A-2EBCD0895A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5930265" y="1807793"/>
                <a:ext cx="331470" cy="331470"/>
              </a:xfrm>
              <a:prstGeom prst="rect">
                <a:avLst/>
              </a:prstGeom>
            </p:spPr>
          </p:pic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잉크 1">
                <a:extLst>
                  <a:ext uri="{FF2B5EF4-FFF2-40B4-BE49-F238E27FC236}">
                    <a16:creationId xmlns:a16="http://schemas.microsoft.com/office/drawing/2014/main" id="{9D8BDF10-9D1C-5E35-72EB-03BB519AA15D}"/>
                  </a:ext>
                </a:extLst>
              </p14:cNvPr>
              <p14:cNvContentPartPr/>
              <p14:nvPr/>
            </p14:nvContentPartPr>
            <p14:xfrm>
              <a:off x="9911160" y="6720840"/>
              <a:ext cx="360" cy="360"/>
            </p14:xfrm>
          </p:contentPart>
        </mc:Choice>
        <mc:Fallback xmlns="">
          <p:pic>
            <p:nvPicPr>
              <p:cNvPr id="2" name="잉크 1">
                <a:extLst>
                  <a:ext uri="{FF2B5EF4-FFF2-40B4-BE49-F238E27FC236}">
                    <a16:creationId xmlns:a16="http://schemas.microsoft.com/office/drawing/2014/main" id="{9D8BDF10-9D1C-5E35-72EB-03BB519AA1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901800" y="6711480"/>
                <a:ext cx="19080" cy="19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338500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F7BC364F-EBDC-3FBA-54B9-BEEEBC591C41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34D9DC7-38D7-8140-196A-586AD02668D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총액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vs 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순액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D2CC003-39E5-D851-E4E2-376A2BDD0D23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BE7843FB-B63E-F765-ED46-061F46278B7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C66E4956-AC39-C8E3-5076-780F510265A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11823D18-D5F6-D380-D72F-F0C6EF229AC5}"/>
              </a:ext>
            </a:extLst>
          </p:cNvPr>
          <p:cNvSpPr/>
          <p:nvPr/>
        </p:nvSpPr>
        <p:spPr>
          <a:xfrm>
            <a:off x="814115" y="1748374"/>
            <a:ext cx="1248681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총액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전체 매출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/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순액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수수료 매출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회사가 제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공급자로부터 재화나 용역을 구매하여 고객에게 제공하는 방식의 영업을 하는 경우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회사가 실질적 거래당사자로서 역할</a:t>
            </a:r>
            <a:r>
              <a:rPr lang="ko-KR" altLang="en-US" sz="1500" u="sng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수행하는지 또는 대리인의 역할을 수행하는지에 따라</a:t>
            </a:r>
            <a:r>
              <a:rPr lang="en-US" altLang="ko-KR" sz="1500" u="sng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고객에 청구한 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판매가액 총액을 수익으로 인식</a:t>
            </a:r>
            <a:r>
              <a:rPr lang="ko-KR" altLang="en-US" sz="1500" u="sng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할지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판매가액에서 매입가액을 차감한 금액</a:t>
            </a:r>
            <a:r>
              <a:rPr lang="en-US" altLang="ko-KR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u="sng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순액</a:t>
            </a:r>
            <a:r>
              <a:rPr lang="en-US" altLang="ko-KR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수익으로    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인식할지를 판단하는 회계 기준임</a:t>
            </a:r>
            <a:endParaRPr lang="en-US" altLang="ko-KR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9" name="표 8">
            <a:extLst>
              <a:ext uri="{FF2B5EF4-FFF2-40B4-BE49-F238E27FC236}">
                <a16:creationId xmlns:a16="http://schemas.microsoft.com/office/drawing/2014/main" id="{284470C1-C5B6-7EB2-AF76-17420A689F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3571954"/>
              </p:ext>
            </p:extLst>
          </p:nvPr>
        </p:nvGraphicFramePr>
        <p:xfrm>
          <a:off x="1245900" y="4003674"/>
          <a:ext cx="9765000" cy="2584161"/>
        </p:xfrm>
        <a:graphic>
          <a:graphicData uri="http://schemas.openxmlformats.org/drawingml/2006/table">
            <a:tbl>
              <a:tblPr/>
              <a:tblGrid>
                <a:gridCol w="4882500">
                  <a:extLst>
                    <a:ext uri="{9D8B030D-6E8A-4147-A177-3AD203B41FA5}">
                      <a16:colId xmlns:a16="http://schemas.microsoft.com/office/drawing/2014/main" val="1657409990"/>
                    </a:ext>
                  </a:extLst>
                </a:gridCol>
                <a:gridCol w="4882500">
                  <a:extLst>
                    <a:ext uri="{9D8B030D-6E8A-4147-A177-3AD203B41FA5}">
                      <a16:colId xmlns:a16="http://schemas.microsoft.com/office/drawing/2014/main" val="4284089994"/>
                    </a:ext>
                  </a:extLst>
                </a:gridCol>
              </a:tblGrid>
              <a:tr h="266429"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주요지표</a:t>
                      </a:r>
                    </a:p>
                  </a:txBody>
                  <a:tcPr marL="18564" marR="1856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ko-KR" altLang="en-US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보조지표</a:t>
                      </a:r>
                      <a:endParaRPr lang="en-US" altLang="ko-KR" sz="16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8564" marR="18564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7291201"/>
                  </a:ext>
                </a:extLst>
              </a:tr>
              <a:tr h="2317732"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 회사가 거래의 당사자로서 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재화나 용역의 제공에 </a:t>
                      </a:r>
                    </a:p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대한 주된 책임을 부담함</a:t>
                      </a:r>
                      <a:endParaRPr lang="en-US" altLang="ko-KR" sz="1500" b="0" i="0" u="none" strike="noStrike" dirty="0">
                        <a:solidFill>
                          <a:srgbClr val="A50034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endParaRPr lang="ko-KR" altLang="en-US" sz="1500" b="0" i="0" u="none" strike="noStrike" dirty="0">
                        <a:gradFill>
                          <a:gsLst>
                            <a:gs pos="28750">
                              <a:schemeClr val="tx1">
                                <a:lumMod val="85000"/>
                                <a:lumOff val="15000"/>
                              </a:schemeClr>
                            </a:gs>
                            <a:gs pos="20000">
                              <a:schemeClr val="tx1">
                                <a:lumMod val="85000"/>
                                <a:lumOff val="15000"/>
                              </a:schemeClr>
                            </a:gs>
                          </a:gsLst>
                          <a:lin ang="5400000" scaled="0"/>
                        </a:gra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r>
                        <a:rPr lang="ko-KR" altLang="en-US" sz="1500" b="0" i="0" u="none" strike="noStrike" dirty="0">
                          <a:gradFill>
                            <a:gsLst>
                              <a:gs pos="2875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  <a:gs pos="20000">
                                <a:schemeClr val="tx1">
                                  <a:lumMod val="85000"/>
                                  <a:lumOff val="15000"/>
                                </a:schemeClr>
                              </a:gs>
                            </a:gsLst>
                            <a:lin ang="5400000" scaled="0"/>
                          </a:gra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② 회사가 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재고자산에 대한 전반적인 위험을 부담함</a:t>
                      </a:r>
                    </a:p>
                  </a:txBody>
                  <a:tcPr marL="18564" marR="1856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① 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가격결정의 권한</a:t>
                      </a:r>
                      <a:r>
                        <a:rPr lang="en-US" altLang="ko-KR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재화를 추가 가공하거나 </a:t>
                      </a:r>
                    </a:p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용역의 일부를 수행함</a:t>
                      </a:r>
                      <a:endParaRPr lang="en-US" altLang="ko-KR" sz="1500" b="0" i="0" u="none" strike="noStrike" dirty="0">
                        <a:solidFill>
                          <a:srgbClr val="A50034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endParaRPr lang="ko-KR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② 고객에게 제공되는 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재화나 용역의 성격</a:t>
                      </a:r>
                      <a:r>
                        <a:rPr lang="en-US" altLang="ko-KR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  <a:r>
                        <a:rPr lang="en-US" altLang="ko-KR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특성 </a:t>
                      </a:r>
                    </a:p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또는 사양을 주로 결정함</a:t>
                      </a:r>
                      <a:endParaRPr lang="en-US" altLang="ko-KR" sz="1500" b="0" i="0" u="none" strike="noStrike" dirty="0">
                        <a:solidFill>
                          <a:srgbClr val="A50034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endParaRPr lang="ko-KR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r>
                        <a:rPr lang="ko-KR" altLang="en-US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③ 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재고자산의 물리적 손상에 따른 위험을 부담함</a:t>
                      </a:r>
                      <a:endParaRPr lang="en-US" altLang="ko-KR" sz="1500" b="0" i="0" u="none" strike="noStrike" dirty="0">
                        <a:solidFill>
                          <a:srgbClr val="A50034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④ </a:t>
                      </a:r>
                      <a:r>
                        <a:rPr lang="ko-KR" altLang="en-US" sz="1500" b="0" i="0" u="none" strike="noStrike" dirty="0">
                          <a:solidFill>
                            <a:srgbClr val="A50034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신용위험을 부담함</a:t>
                      </a:r>
                    </a:p>
                  </a:txBody>
                  <a:tcPr marL="18564" marR="18564" marT="9525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956361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3816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9FEA3A-7E1B-6B50-6D58-632893D061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3D9CC22E-36A0-FA65-2919-F7A27BCA165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E6A7760-F7D4-FE03-3415-7EE43198F9F8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 결산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3D0AC0D-4F0D-4032-0ED5-930B7533D3F9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E0C5503D-7A2B-0D48-178A-7F403448DC2B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86DE933-C3C9-EED0-F567-0723FBE04F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CE9D68B2-B07A-CC1A-BD36-7C1CB7378F4E}"/>
              </a:ext>
            </a:extLst>
          </p:cNvPr>
          <p:cNvSpPr/>
          <p:nvPr/>
        </p:nvSpPr>
        <p:spPr>
          <a:xfrm>
            <a:off x="814115" y="1748374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정산불일치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마감 후 추가 요청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정산대사 불일치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업무누락 등 </a:t>
            </a:r>
            <a:endParaRPr lang="en-US" altLang="ko-KR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F23BF730-ED9D-A5EE-25DB-D0D502E444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2701869"/>
              </p:ext>
            </p:extLst>
          </p:nvPr>
        </p:nvGraphicFramePr>
        <p:xfrm>
          <a:off x="1291461" y="2843779"/>
          <a:ext cx="8004938" cy="213569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128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5003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7053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14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36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‘2X</a:t>
                      </a: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년 </a:t>
                      </a:r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‘2X</a:t>
                      </a: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년 </a:t>
                      </a:r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 명</a:t>
                      </a: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324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 계</a:t>
                      </a:r>
                      <a:endParaRPr lang="en-US" altLang="ko-KR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 출</a:t>
                      </a:r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90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매출실적 </a:t>
                      </a:r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</a:t>
                      </a:r>
                      <a:r>
                        <a:rPr lang="en-US" altLang="ko-KR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1</a:t>
                      </a:r>
                      <a:r>
                        <a:rPr lang="ko-KR" altLang="en-US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 </a:t>
                      </a:r>
                      <a:r>
                        <a:rPr lang="en-US" altLang="ko-KR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(90), Tax</a:t>
                      </a:r>
                      <a:r>
                        <a:rPr lang="ko-KR" altLang="en-US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일자 </a:t>
                      </a:r>
                      <a:r>
                        <a:rPr lang="en-US" altLang="ko-KR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  <a:endParaRPr lang="en-US" altLang="ko-KR" sz="16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endParaRPr lang="en-US" altLang="ko-KR" sz="16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ko-KR" altLang="en-US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매출실적 </a:t>
                      </a:r>
                      <a:r>
                        <a:rPr lang="en-US" altLang="ko-KR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2</a:t>
                      </a:r>
                      <a:r>
                        <a:rPr lang="ko-KR" altLang="en-US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 </a:t>
                      </a:r>
                      <a:r>
                        <a:rPr lang="en-US" altLang="ko-KR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(10), Tax</a:t>
                      </a:r>
                      <a:r>
                        <a:rPr lang="ko-KR" altLang="en-US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일자 </a:t>
                      </a:r>
                      <a:r>
                        <a:rPr lang="en-US" altLang="ko-KR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6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37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세무 신고 금액</a:t>
                      </a:r>
                      <a:endParaRPr lang="en-US" altLang="ko-KR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</a:t>
                      </a:r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</a:t>
                      </a:r>
                      <a:r>
                        <a:rPr lang="ko-KR" altLang="en-US" sz="1600" b="0" i="1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선수금품의</a:t>
                      </a:r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37165635"/>
                  </a:ext>
                </a:extLst>
              </a:tr>
              <a:tr h="3500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실제 세금 계산서</a:t>
                      </a:r>
                    </a:p>
                  </a:txBody>
                  <a:tcPr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6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5248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9B04E9-B145-B837-FA0F-430DC674BA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672A071B-DD62-7D59-095D-5382762A549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65B7482B-C120-AFF7-F58E-BA78888789AD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 결산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AB06096E-CD53-97A8-378F-123A7E018084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D30E7EE2-C569-F89F-B017-FA583CF6129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DBEAE766-0BAA-BA5C-CBBB-2D55684C8AF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8599FC9A-E64C-B488-3795-54ABAD150DEB}"/>
              </a:ext>
            </a:extLst>
          </p:cNvPr>
          <p:cNvSpPr/>
          <p:nvPr/>
        </p:nvSpPr>
        <p:spPr>
          <a:xfrm>
            <a:off x="814115" y="1748374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선수금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선발급</a:t>
            </a:r>
            <a:endParaRPr lang="ko-KR" altLang="en-US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aphicFrame>
        <p:nvGraphicFramePr>
          <p:cNvPr id="11" name="표 10">
            <a:extLst>
              <a:ext uri="{FF2B5EF4-FFF2-40B4-BE49-F238E27FC236}">
                <a16:creationId xmlns:a16="http://schemas.microsoft.com/office/drawing/2014/main" id="{D53A2526-75B1-5D0B-8D97-A9A9792530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9146257"/>
              </p:ext>
            </p:extLst>
          </p:nvPr>
        </p:nvGraphicFramePr>
        <p:xfrm>
          <a:off x="1083689" y="2976971"/>
          <a:ext cx="6304665" cy="2011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2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2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198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65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‘2X</a:t>
                      </a:r>
                      <a:r>
                        <a:rPr lang="ko-KR" altLang="en-US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 명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8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 계</a:t>
                      </a:r>
                      <a:endParaRPr lang="en-US" altLang="ko-KR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 출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90</a:t>
                      </a:r>
                      <a:endParaRPr lang="ko-KR" altLang="en-US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</a:t>
                      </a:r>
                      <a:r>
                        <a:rPr lang="en-US" altLang="ko-KR" sz="15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8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세무 신고 금액</a:t>
                      </a:r>
                      <a:endParaRPr lang="en-US" altLang="ko-KR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선수금품의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100(90+10)</a:t>
                      </a:r>
                      <a:endParaRPr lang="ko-KR" altLang="en-US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90 </a:t>
                      </a:r>
                    </a:p>
                    <a:p>
                      <a:pPr algn="l" latinLnBrk="1"/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선수금 품의 상신 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58852283"/>
                  </a:ext>
                </a:extLst>
              </a:tr>
              <a:tr h="418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 무</a:t>
                      </a:r>
                      <a:endParaRPr lang="en-US" altLang="ko-KR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실제 계산서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500" b="0" u="sng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2" name="표 11">
            <a:extLst>
              <a:ext uri="{FF2B5EF4-FFF2-40B4-BE49-F238E27FC236}">
                <a16:creationId xmlns:a16="http://schemas.microsoft.com/office/drawing/2014/main" id="{D9E67907-3926-BEB8-DBDE-47DA754B2A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7793031"/>
              </p:ext>
            </p:extLst>
          </p:nvPr>
        </p:nvGraphicFramePr>
        <p:xfrm>
          <a:off x="7668768" y="2976971"/>
          <a:ext cx="3996368" cy="201120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98184">
                  <a:extLst>
                    <a:ext uri="{9D8B030D-6E8A-4147-A177-3AD203B41FA5}">
                      <a16:colId xmlns:a16="http://schemas.microsoft.com/office/drawing/2014/main" val="208805455"/>
                    </a:ext>
                  </a:extLst>
                </a:gridCol>
                <a:gridCol w="1998184">
                  <a:extLst>
                    <a:ext uri="{9D8B030D-6E8A-4147-A177-3AD203B41FA5}">
                      <a16:colId xmlns:a16="http://schemas.microsoft.com/office/drawing/2014/main" val="3482035515"/>
                    </a:ext>
                  </a:extLst>
                </a:gridCol>
              </a:tblGrid>
              <a:tr h="36528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‘2X</a:t>
                      </a:r>
                      <a:r>
                        <a:rPr lang="ko-KR" altLang="en-US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년 </a:t>
                      </a:r>
                      <a:r>
                        <a:rPr lang="en-US" altLang="ko-KR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  <a:r>
                        <a:rPr lang="ko-KR" altLang="en-US" sz="15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9218013"/>
                  </a:ext>
                </a:extLst>
              </a:tr>
              <a:tr h="418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 계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 출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40745658"/>
                  </a:ext>
                </a:extLst>
              </a:tr>
              <a:tr h="418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세무 신고 금액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 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+ 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선수금품의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26906820"/>
                  </a:ext>
                </a:extLst>
              </a:tr>
              <a:tr h="4183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 무</a:t>
                      </a:r>
                      <a:endParaRPr lang="en-US" altLang="ko-KR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실제 계산서</a:t>
                      </a:r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0</a:t>
                      </a:r>
                      <a:endParaRPr lang="ko-KR" altLang="en-US" sz="1500" b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541985561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EF2B1BFC-0C6F-5349-9569-16BA8A95A43B}"/>
              </a:ext>
            </a:extLst>
          </p:cNvPr>
          <p:cNvSpPr txBox="1"/>
          <p:nvPr/>
        </p:nvSpPr>
        <p:spPr>
          <a:xfrm>
            <a:off x="1278760" y="5322605"/>
            <a:ext cx="10474327" cy="741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※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선수금은 실물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미배송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상품에 대해 매출 찍지 못해 세무 신고 누락되지 않도록 관리하기 위함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부가세법 준수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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실물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미배송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 상품에 대한 선수금 누락 시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,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 품의 상신 </a:t>
            </a:r>
            <a:r>
              <a:rPr lang="ko-KR" altLang="en-US" sz="15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안할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 경우 사실과 다른 세금계산서 </a:t>
            </a:r>
            <a:r>
              <a:rPr lang="en-US" altLang="ko-KR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Issue </a:t>
            </a:r>
            <a:r>
              <a:rPr lang="ko-KR" altLang="en-US" sz="1500" dirty="0">
                <a:solidFill>
                  <a:schemeClr val="tx1">
                    <a:lumMod val="75000"/>
                    <a:lumOff val="2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  <a:sym typeface="Wingdings" panose="05000000000000000000" pitchFamily="2" charset="2"/>
              </a:rPr>
              <a:t>발생 </a:t>
            </a:r>
            <a:endParaRPr lang="en-US" altLang="ko-KR" sz="1500" dirty="0">
              <a:solidFill>
                <a:schemeClr val="tx1">
                  <a:lumMod val="75000"/>
                  <a:lumOff val="25000"/>
                </a:schemeClr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  <a:sym typeface="Wingdings" panose="05000000000000000000" pitchFamily="2" charset="2"/>
            </a:endParaRPr>
          </a:p>
        </p:txBody>
      </p:sp>
      <p:sp>
        <p:nvSpPr>
          <p:cNvPr id="14" name="Text Box 23">
            <a:extLst>
              <a:ext uri="{FF2B5EF4-FFF2-40B4-BE49-F238E27FC236}">
                <a16:creationId xmlns:a16="http://schemas.microsoft.com/office/drawing/2014/main" id="{3C08FA0B-91F8-1F03-AE4E-4A79C2F5E7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78761" y="2568373"/>
            <a:ext cx="4171063" cy="344348"/>
          </a:xfrm>
          <a:prstGeom prst="rect">
            <a:avLst/>
          </a:prstGeom>
          <a:solidFill>
            <a:srgbClr val="A50034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월에 매출 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90 + 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선수금 품의 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10 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상신 시 </a:t>
            </a:r>
          </a:p>
        </p:txBody>
      </p:sp>
      <p:sp>
        <p:nvSpPr>
          <p:cNvPr id="15" name="Text Box 23">
            <a:extLst>
              <a:ext uri="{FF2B5EF4-FFF2-40B4-BE49-F238E27FC236}">
                <a16:creationId xmlns:a16="http://schemas.microsoft.com/office/drawing/2014/main" id="{CE5B5B46-D9CF-B06B-48BC-ECE14644C9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91204" y="2568373"/>
            <a:ext cx="3020636" cy="344348"/>
          </a:xfrm>
          <a:prstGeom prst="rect">
            <a:avLst/>
          </a:prstGeom>
          <a:solidFill>
            <a:srgbClr val="9CAAAF"/>
          </a:solidFill>
          <a:ln w="9525">
            <a:noFill/>
            <a:miter lim="800000"/>
            <a:headEnd/>
            <a:tailEnd/>
          </a:ln>
        </p:spPr>
        <p:txBody>
          <a:bodyPr wrap="square" anchor="ctr" anchorCtr="0">
            <a:noAutofit/>
          </a:bodyPr>
          <a:lstStyle/>
          <a:p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4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월에 선수금 </a:t>
            </a:r>
            <a:r>
              <a:rPr lang="en-US" altLang="ko-KR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10 </a:t>
            </a:r>
            <a:r>
              <a:rPr lang="ko-KR" altLang="en-US" sz="1600" dirty="0">
                <a:solidFill>
                  <a:schemeClr val="bg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 정산 시</a:t>
            </a:r>
          </a:p>
        </p:txBody>
      </p:sp>
    </p:spTree>
    <p:extLst>
      <p:ext uri="{BB962C8B-B14F-4D97-AF65-F5344CB8AC3E}">
        <p14:creationId xmlns:p14="http://schemas.microsoft.com/office/powerpoint/2010/main" val="36485531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C3534E-115D-96F5-4324-D7B6019C756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BEF649CD-451B-4F22-78D1-004AB87FE2E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0715639-110C-6C54-2292-E6D651C6036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선수금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 err="1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선발급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 세금계산서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E882290A-7056-1F61-83D0-A89376CEA7C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37DF19A-B997-A5C7-A57A-AD67685AC92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0380F078-A0CA-F360-7A96-B8C8F7ADCC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7" name="직사각형 6">
            <a:extLst>
              <a:ext uri="{FF2B5EF4-FFF2-40B4-BE49-F238E27FC236}">
                <a16:creationId xmlns:a16="http://schemas.microsoft.com/office/drawing/2014/main" id="{DCC95089-D2D2-61F2-1CC7-0BE4FC8F9FA5}"/>
              </a:ext>
            </a:extLst>
          </p:cNvPr>
          <p:cNvSpPr/>
          <p:nvPr/>
        </p:nvSpPr>
        <p:spPr>
          <a:xfrm>
            <a:off x="694194" y="1801709"/>
            <a:ext cx="12745581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공급시기 도래 전 세금계산서 발급하는 경우에도 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 발급한 때를 재화의 공급시기로 봄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대가를 받고 발급하는 경우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 발급일로부터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7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이내에 대가를 받는 경우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계약서 등에 대금 청구시기와 지급시기를 따로 적고 그 기간이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30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이내인 경우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 발급일이 속하는 과세기간 내에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공급시기가 도래하는 경우</a:t>
            </a:r>
            <a:endParaRPr lang="en-US" altLang="ko-KR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3E38F13D-65D0-4B3B-BB10-D4A2BB806006}"/>
              </a:ext>
            </a:extLst>
          </p:cNvPr>
          <p:cNvSpPr/>
          <p:nvPr/>
        </p:nvSpPr>
        <p:spPr>
          <a:xfrm>
            <a:off x="715966" y="3635736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선수금 요청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&gt; S-MRO</a:t>
            </a:r>
            <a:endParaRPr lang="ko-KR" altLang="en-US" sz="1500" u="sng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99E9F273-C417-453A-9C4B-9DEA9A859B7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8301" y="3635736"/>
            <a:ext cx="7645459" cy="3690911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579D1062-A3C1-42DC-909D-57AC0E7399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85664" y="4136604"/>
            <a:ext cx="5700070" cy="3448740"/>
          </a:xfrm>
          <a:prstGeom prst="rect">
            <a:avLst/>
          </a:prstGeom>
        </p:spPr>
      </p:pic>
      <p:sp>
        <p:nvSpPr>
          <p:cNvPr id="15" name="직사각형 14">
            <a:extLst>
              <a:ext uri="{FF2B5EF4-FFF2-40B4-BE49-F238E27FC236}">
                <a16:creationId xmlns:a16="http://schemas.microsoft.com/office/drawing/2014/main" id="{6B58D203-A411-4DA5-9523-8C1706ACFD96}"/>
              </a:ext>
            </a:extLst>
          </p:cNvPr>
          <p:cNvSpPr/>
          <p:nvPr/>
        </p:nvSpPr>
        <p:spPr>
          <a:xfrm>
            <a:off x="3854230" y="3965891"/>
            <a:ext cx="526675" cy="209063"/>
          </a:xfrm>
          <a:prstGeom prst="rect">
            <a:avLst/>
          </a:prstGeom>
          <a:noFill/>
          <a:ln w="38100">
            <a:solidFill>
              <a:srgbClr val="A5003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4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A26303-1138-D56E-28A8-AE5F5828F041}"/>
              </a:ext>
            </a:extLst>
          </p:cNvPr>
          <p:cNvSpPr txBox="1"/>
          <p:nvPr/>
        </p:nvSpPr>
        <p:spPr>
          <a:xfrm>
            <a:off x="3854230" y="3545568"/>
            <a:ext cx="15961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선수금요청조회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E61F51-4AA4-D384-81ED-AEF79151FA7C}"/>
              </a:ext>
            </a:extLst>
          </p:cNvPr>
          <p:cNvSpPr txBox="1"/>
          <p:nvPr/>
        </p:nvSpPr>
        <p:spPr>
          <a:xfrm>
            <a:off x="4380905" y="3965891"/>
            <a:ext cx="15961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신규요청</a:t>
            </a:r>
          </a:p>
        </p:txBody>
      </p:sp>
    </p:spTree>
    <p:extLst>
      <p:ext uri="{BB962C8B-B14F-4D97-AF65-F5344CB8AC3E}">
        <p14:creationId xmlns:p14="http://schemas.microsoft.com/office/powerpoint/2010/main" val="22986589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E0A670-1A0E-ACB3-3FA5-DB69EBF533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4137ABD1-590D-B405-4BFD-E6A974EDCD1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3AA664BE-9308-E7CA-08F3-6FBAC0EF320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매출 회계처리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376DE94-BB6E-09A1-0753-2B0D244D4C26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FF10935A-DFE0-9794-A001-C86358FB52EE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4F9DB4E-38C8-FF1A-0553-1A60A39D23D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8" name="표 7">
            <a:extLst>
              <a:ext uri="{FF2B5EF4-FFF2-40B4-BE49-F238E27FC236}">
                <a16:creationId xmlns:a16="http://schemas.microsoft.com/office/drawing/2014/main" id="{999517BC-CFC1-28BF-8214-730197A483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08032954"/>
              </p:ext>
            </p:extLst>
          </p:nvPr>
        </p:nvGraphicFramePr>
        <p:xfrm>
          <a:off x="792342" y="2157775"/>
          <a:ext cx="11411851" cy="3704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70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651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569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0687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0254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532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55889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33358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7624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NO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전표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차변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업무처리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2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계정명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금액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계정명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금액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3300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영업정산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RV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외상매출금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내수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상품매출</a:t>
                      </a:r>
                      <a:endParaRPr lang="en-US" altLang="ko-KR" sz="1400" b="0" dirty="0">
                        <a:solidFill>
                          <a:srgbClr val="0070C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VAT(1)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매출정산진행 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 등록발행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역발행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승인 등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24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WL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매출원가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상품대체 및 원가저리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16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DI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외상매출금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내수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매출임시계정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VAT</a:t>
                      </a:r>
                      <a:endParaRPr lang="ko-KR" altLang="en-US" sz="1400" b="0" dirty="0">
                        <a:solidFill>
                          <a:srgbClr val="0070C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부가세 인식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매출회계처리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1619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임시계정 정리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RV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매출임시계정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VAT(1)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외상매출금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내수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&lt;RV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&gt;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외상매출금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내수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(1)</a:t>
                      </a:r>
                    </a:p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매출임시계정 정리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76247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DZ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예수금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외상매출금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내수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입금전표생성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210179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251A7-FED4-90D5-8087-385B07B6E5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10153864-A888-85A4-C154-3A8F264B418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56E9A7DF-5BE3-C567-BFA3-C896658896F3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수금조건 관리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FA46EF2E-C4DB-0703-270D-1D710EC4453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EDD1802-75A5-7B63-55C7-4927CA093E06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9DABF04C-024D-B098-BE93-CEAB24D2E21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6982644-99D5-18BA-2539-73E92F1BDA37}"/>
              </a:ext>
            </a:extLst>
          </p:cNvPr>
          <p:cNvSpPr/>
          <p:nvPr/>
        </p:nvSpPr>
        <p:spPr>
          <a:xfrm>
            <a:off x="814115" y="1748374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수금조건 관리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(Ownership :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영업팀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endParaRPr lang="ko-KR" altLang="en-US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 및 운영단위 수금조건 반영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B681AE-C4FA-2543-B5CF-E6F2326EA86E}"/>
              </a:ext>
            </a:extLst>
          </p:cNvPr>
          <p:cNvSpPr txBox="1"/>
          <p:nvPr/>
        </p:nvSpPr>
        <p:spPr>
          <a:xfrm>
            <a:off x="1267637" y="2613061"/>
            <a:ext cx="10778059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kern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 최초 생성 시</a:t>
            </a:r>
            <a:r>
              <a:rPr lang="en-US" altLang="ko-KR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매출계약서에 근거하여 사업장 수금조건</a:t>
            </a:r>
            <a:r>
              <a:rPr lang="en-US" altLang="ko-KR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복수 수금조건 가능</a:t>
            </a:r>
            <a:r>
              <a:rPr lang="en-US" altLang="ko-KR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 반영되었는지 검토해야 함</a:t>
            </a:r>
          </a:p>
          <a:p>
            <a:r>
              <a:rPr lang="en-US" altLang="ko-KR" sz="1500" kern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운영단위에는 사업장의 수금조건 중에서만 선택 가능</a:t>
            </a:r>
            <a:r>
              <a:rPr lang="en-US" altLang="ko-KR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복수 수금조건 가능</a:t>
            </a:r>
            <a:r>
              <a:rPr lang="en-US" altLang="ko-KR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함</a:t>
            </a:r>
          </a:p>
          <a:p>
            <a:r>
              <a:rPr lang="en-US" altLang="ko-KR" sz="1500" kern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매출마감 시 운영단위의 수금조건 중에서 “</a:t>
            </a:r>
            <a:r>
              <a:rPr lang="ko-KR" altLang="en-US" sz="1500" kern="1500" dirty="0" err="1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선택”하여</a:t>
            </a:r>
            <a:r>
              <a:rPr lang="ko-KR" altLang="en-US" sz="1500" kern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매출세금계산서 발행요청 함</a:t>
            </a:r>
          </a:p>
        </p:txBody>
      </p:sp>
      <p:pic>
        <p:nvPicPr>
          <p:cNvPr id="15" name="그림 14">
            <a:extLst>
              <a:ext uri="{FF2B5EF4-FFF2-40B4-BE49-F238E27FC236}">
                <a16:creationId xmlns:a16="http://schemas.microsoft.com/office/drawing/2014/main" id="{C7CC2154-688A-779F-69AD-AF3DD6A5FC7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3035" b="10988"/>
          <a:stretch/>
        </p:blipFill>
        <p:spPr>
          <a:xfrm>
            <a:off x="1422363" y="3511909"/>
            <a:ext cx="9562629" cy="2326566"/>
          </a:xfrm>
          <a:prstGeom prst="rect">
            <a:avLst/>
          </a:prstGeom>
          <a:ln w="6350">
            <a:solidFill>
              <a:srgbClr val="0000FF"/>
            </a:solidFill>
          </a:ln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75281711-9153-4D81-BB15-0CC39DA20E67}"/>
              </a:ext>
            </a:extLst>
          </p:cNvPr>
          <p:cNvSpPr/>
          <p:nvPr/>
        </p:nvSpPr>
        <p:spPr>
          <a:xfrm>
            <a:off x="814115" y="5966806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수금조건 변경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5C735D6-1B7D-4141-80F7-B2E9186E554F}"/>
              </a:ext>
            </a:extLst>
          </p:cNvPr>
          <p:cNvSpPr txBox="1"/>
          <p:nvPr/>
        </p:nvSpPr>
        <p:spPr>
          <a:xfrm>
            <a:off x="1267637" y="6541413"/>
            <a:ext cx="938766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 또는 운영단위 수금조건 변경 시에는 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S-MRO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에서 사업장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운영단위 정보 변경 품의 진행함</a:t>
            </a:r>
            <a:endParaRPr lang="en-US" altLang="ko-KR" sz="15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맑은 고딕" panose="020B0503020000020004" pitchFamily="50" charset="-127"/>
                <a:cs typeface="Pretendard Medium" panose="02000603000000020004" pitchFamily="2" charset="-127"/>
              </a:rPr>
              <a:t>∙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개별 전표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매출확정 후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의 일회성 수금조건 변경 시에는 통합결재 품의 진행함</a:t>
            </a:r>
            <a:endParaRPr lang="en-US" altLang="ko-KR" sz="15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C357D52-2DEE-1E8B-B847-21647A5C0B15}"/>
              </a:ext>
            </a:extLst>
          </p:cNvPr>
          <p:cNvSpPr txBox="1"/>
          <p:nvPr/>
        </p:nvSpPr>
        <p:spPr>
          <a:xfrm>
            <a:off x="6449776" y="3578544"/>
            <a:ext cx="15961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수금조건</a:t>
            </a:r>
          </a:p>
        </p:txBody>
      </p:sp>
    </p:spTree>
    <p:extLst>
      <p:ext uri="{BB962C8B-B14F-4D97-AF65-F5344CB8AC3E}">
        <p14:creationId xmlns:p14="http://schemas.microsoft.com/office/powerpoint/2010/main" val="1127842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8500CB-4B2D-ABEF-A37C-6195269A9F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>
            <a:extLst>
              <a:ext uri="{FF2B5EF4-FFF2-40B4-BE49-F238E27FC236}">
                <a16:creationId xmlns:a16="http://schemas.microsoft.com/office/drawing/2014/main" id="{5088DC5D-AE4A-4A98-BC26-5FA6DC2762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817" y="2020346"/>
            <a:ext cx="12625660" cy="2254582"/>
          </a:xfrm>
          <a:prstGeom prst="rect">
            <a:avLst/>
          </a:prstGeom>
        </p:spPr>
      </p:pic>
      <p:grpSp>
        <p:nvGrpSpPr>
          <p:cNvPr id="8" name="그룹 7">
            <a:extLst>
              <a:ext uri="{FF2B5EF4-FFF2-40B4-BE49-F238E27FC236}">
                <a16:creationId xmlns:a16="http://schemas.microsoft.com/office/drawing/2014/main" id="{31BFC50A-B45A-3729-F243-C071BAC01279}"/>
              </a:ext>
            </a:extLst>
          </p:cNvPr>
          <p:cNvGrpSpPr/>
          <p:nvPr/>
        </p:nvGrpSpPr>
        <p:grpSpPr>
          <a:xfrm>
            <a:off x="2029024" y="2283630"/>
            <a:ext cx="7794245" cy="1991294"/>
            <a:chOff x="1296221" y="1898855"/>
            <a:chExt cx="6898660" cy="1590343"/>
          </a:xfrm>
        </p:grpSpPr>
        <p:sp>
          <p:nvSpPr>
            <p:cNvPr id="12" name="직사각형 11">
              <a:extLst>
                <a:ext uri="{FF2B5EF4-FFF2-40B4-BE49-F238E27FC236}">
                  <a16:creationId xmlns:a16="http://schemas.microsoft.com/office/drawing/2014/main" id="{E963A55E-5699-5A7E-4B85-B94B7E2D0722}"/>
                </a:ext>
              </a:extLst>
            </p:cNvPr>
            <p:cNvSpPr/>
            <p:nvPr/>
          </p:nvSpPr>
          <p:spPr>
            <a:xfrm>
              <a:off x="5045674" y="1904746"/>
              <a:ext cx="270296" cy="1543548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직사각형 14">
              <a:extLst>
                <a:ext uri="{FF2B5EF4-FFF2-40B4-BE49-F238E27FC236}">
                  <a16:creationId xmlns:a16="http://schemas.microsoft.com/office/drawing/2014/main" id="{3945AC8E-CAED-8976-2F42-0B2CE6078206}"/>
                </a:ext>
              </a:extLst>
            </p:cNvPr>
            <p:cNvSpPr/>
            <p:nvPr/>
          </p:nvSpPr>
          <p:spPr>
            <a:xfrm>
              <a:off x="7013114" y="1898855"/>
              <a:ext cx="1181767" cy="154258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6C59AF4A-E90A-586E-27CB-93668F407598}"/>
                </a:ext>
              </a:extLst>
            </p:cNvPr>
            <p:cNvSpPr/>
            <p:nvPr/>
          </p:nvSpPr>
          <p:spPr>
            <a:xfrm>
              <a:off x="1296221" y="2199758"/>
              <a:ext cx="374230" cy="128944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B0C83385-B946-2B43-0846-244FF21754D2}"/>
                </a:ext>
              </a:extLst>
            </p:cNvPr>
            <p:cNvSpPr/>
            <p:nvPr/>
          </p:nvSpPr>
          <p:spPr>
            <a:xfrm>
              <a:off x="4053749" y="1909346"/>
              <a:ext cx="576071" cy="1542583"/>
            </a:xfrm>
            <a:prstGeom prst="rect">
              <a:avLst/>
            </a:prstGeom>
            <a:noFill/>
            <a:ln w="28575"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2" name="그룹 1">
            <a:extLst>
              <a:ext uri="{FF2B5EF4-FFF2-40B4-BE49-F238E27FC236}">
                <a16:creationId xmlns:a16="http://schemas.microsoft.com/office/drawing/2014/main" id="{11A1EFB1-7E2D-95E6-CD14-334209691263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1DA6DCFC-3EE3-A9A0-82B2-7E4DC6B24BF1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연체채권관리</a:t>
              </a: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C05F9085-E6D7-9C2E-F3AF-FF91A8DF50EF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310FD311-ECF0-D336-7B0E-2A56FD3B922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233B0DA3-672D-1D90-A72F-F005C86E98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131E341A-514D-E368-480C-CFFA97D59EC0}"/>
              </a:ext>
            </a:extLst>
          </p:cNvPr>
          <p:cNvSpPr/>
          <p:nvPr/>
        </p:nvSpPr>
        <p:spPr>
          <a:xfrm>
            <a:off x="814115" y="1699606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매주 수요일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초과 연체 채권 공유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064357DC-C0D7-43E2-9787-E8CBBACAC23F}"/>
              </a:ext>
            </a:extLst>
          </p:cNvPr>
          <p:cNvSpPr/>
          <p:nvPr/>
        </p:nvSpPr>
        <p:spPr>
          <a:xfrm>
            <a:off x="814115" y="5101174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영업담당자 연체 사유 확인 및 시스템 입력</a:t>
            </a: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3A165B5C-739F-488D-BC2D-5A97317F76D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2308"/>
          <a:stretch/>
        </p:blipFill>
        <p:spPr>
          <a:xfrm>
            <a:off x="984813" y="5499130"/>
            <a:ext cx="11470148" cy="1063625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60BAE810-0698-4012-8607-7A15BF8968C4}"/>
              </a:ext>
            </a:extLst>
          </p:cNvPr>
          <p:cNvSpPr/>
          <p:nvPr/>
        </p:nvSpPr>
        <p:spPr>
          <a:xfrm>
            <a:off x="792343" y="6658194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입금예정일이 채권 입금 예정일보다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15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초과되는 경우 일회성 수금조건 변경 품의 상신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계약서 상 대금지급조건 준수 필요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1FC058-2804-CA2E-2E86-3F216E870A52}"/>
              </a:ext>
            </a:extLst>
          </p:cNvPr>
          <p:cNvSpPr txBox="1"/>
          <p:nvPr/>
        </p:nvSpPr>
        <p:spPr>
          <a:xfrm>
            <a:off x="6132551" y="1818114"/>
            <a:ext cx="159619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2025.01</a:t>
            </a:r>
            <a:r>
              <a:rPr lang="ko-KR" altLang="en-US" sz="800">
                <a:solidFill>
                  <a:srgbClr val="C00000"/>
                </a:solidFill>
              </a:rPr>
              <a:t>월 </a:t>
            </a:r>
            <a:r>
              <a:rPr lang="en-US" altLang="ko-KR" sz="800">
                <a:solidFill>
                  <a:srgbClr val="C00000"/>
                </a:solidFill>
              </a:rPr>
              <a:t>2</a:t>
            </a:r>
            <a:r>
              <a:rPr lang="ko-KR" altLang="en-US" sz="800">
                <a:solidFill>
                  <a:srgbClr val="C00000"/>
                </a:solidFill>
              </a:rPr>
              <a:t>회차 연체채권 현황</a:t>
            </a:r>
          </a:p>
        </p:txBody>
      </p:sp>
    </p:spTree>
    <p:extLst>
      <p:ext uri="{BB962C8B-B14F-4D97-AF65-F5344CB8AC3E}">
        <p14:creationId xmlns:p14="http://schemas.microsoft.com/office/powerpoint/2010/main" val="42207190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C7FD9-FE8F-D38E-2C4A-77AA92CBB3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그룹 1">
            <a:extLst>
              <a:ext uri="{FF2B5EF4-FFF2-40B4-BE49-F238E27FC236}">
                <a16:creationId xmlns:a16="http://schemas.microsoft.com/office/drawing/2014/main" id="{9936C545-DBEC-6D60-E241-F774CF159F5D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27298EC-1E83-B7D3-46FA-CAA3ACAA649C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채권관리와 운전자본관리</a:t>
              </a:r>
              <a:endParaRPr lang="en-US" altLang="ko-KR" sz="2000" dirty="0">
                <a:solidFill>
                  <a:prstClr val="black"/>
                </a:solidFill>
                <a:latin typeface="에스코어 드림 6 Bold" panose="020B0703030302020204" pitchFamily="34" charset="-127"/>
                <a:ea typeface="에스코어 드림 6 Bold" panose="020B0703030302020204" pitchFamily="34" charset="-127"/>
              </a:endParaRPr>
            </a:p>
          </p:txBody>
        </p:sp>
        <p:grpSp>
          <p:nvGrpSpPr>
            <p:cNvPr id="4" name="Group 65">
              <a:extLst>
                <a:ext uri="{FF2B5EF4-FFF2-40B4-BE49-F238E27FC236}">
                  <a16:creationId xmlns:a16="http://schemas.microsoft.com/office/drawing/2014/main" id="{9AF1728E-6AEB-E8D7-FF93-FDD037900FF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5" name="Oval 66">
                <a:extLst>
                  <a:ext uri="{FF2B5EF4-FFF2-40B4-BE49-F238E27FC236}">
                    <a16:creationId xmlns:a16="http://schemas.microsoft.com/office/drawing/2014/main" id="{5A8227C8-EA2F-1E5E-C95F-2DDF8774E22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6" name="Graphic 67">
                <a:extLst>
                  <a:ext uri="{FF2B5EF4-FFF2-40B4-BE49-F238E27FC236}">
                    <a16:creationId xmlns:a16="http://schemas.microsoft.com/office/drawing/2014/main" id="{45C0F686-903D-C0CB-5DCE-FAFF80CF4DB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04550569-F511-2AEA-86BB-0851F9803CE4}"/>
              </a:ext>
            </a:extLst>
          </p:cNvPr>
          <p:cNvSpPr/>
          <p:nvPr/>
        </p:nvSpPr>
        <p:spPr>
          <a:xfrm>
            <a:off x="804398" y="1687837"/>
            <a:ext cx="12486816" cy="1778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운전자본이란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  <a:endParaRPr lang="ko-KR" altLang="en-US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기업자본 중에서 일상적인 기업운영에 필요한 부분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영업자본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경영자본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유동자산의 총액 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현금ㆍ예금ㆍ받을어음ㆍ외상매출금과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같이 거래 활동에 즉시 동원될 수 있는 환금성이 높은 자산 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CAB510EA-FEA0-34B9-2E73-43CF20F0EA94}"/>
              </a:ext>
            </a:extLst>
          </p:cNvPr>
          <p:cNvSpPr/>
          <p:nvPr/>
        </p:nvSpPr>
        <p:spPr>
          <a:xfrm>
            <a:off x="-1" y="3489099"/>
            <a:ext cx="13439775" cy="929422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 dirty="0">
              <a:latin typeface="+mn-ea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6DD3EC8-448B-85C7-0DCE-EDE25E5836B3}"/>
              </a:ext>
            </a:extLst>
          </p:cNvPr>
          <p:cNvSpPr txBox="1"/>
          <p:nvPr/>
        </p:nvSpPr>
        <p:spPr>
          <a:xfrm>
            <a:off x="1282004" y="3474079"/>
            <a:ext cx="9036105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☞  재무 유동성을 늘리기 위해서는</a:t>
            </a:r>
            <a:r>
              <a:rPr lang="en-US" altLang="ko-KR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altLang="ko-KR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</a:t>
            </a:r>
            <a:r>
              <a:rPr lang="ko-KR" altLang="en-US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</a:t>
            </a:r>
            <a:r>
              <a:rPr lang="ko-KR" altLang="en-US" spc="-43" dirty="0">
                <a:solidFill>
                  <a:srgbClr val="EE3042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채권은 빨리 받고</a:t>
            </a:r>
            <a:r>
              <a:rPr lang="en-US" altLang="ko-KR" spc="-43" dirty="0">
                <a:solidFill>
                  <a:srgbClr val="EE3042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, </a:t>
            </a:r>
            <a:r>
              <a:rPr lang="ko-KR" altLang="en-US" spc="-43" dirty="0">
                <a:solidFill>
                  <a:srgbClr val="EE3042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채무는 늦게 준다</a:t>
            </a:r>
            <a:r>
              <a:rPr lang="en-US" altLang="ko-KR" spc="-43" dirty="0">
                <a:solidFill>
                  <a:srgbClr val="EE3042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. </a:t>
            </a:r>
            <a:r>
              <a:rPr lang="ko-KR" altLang="en-US" spc="-43" dirty="0">
                <a:solidFill>
                  <a:srgbClr val="EE3042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재고는 빨리 판매한다</a:t>
            </a:r>
            <a:r>
              <a:rPr lang="en-US" altLang="ko-KR" spc="-43" dirty="0">
                <a:solidFill>
                  <a:srgbClr val="EE3042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.</a:t>
            </a:r>
            <a:r>
              <a:rPr lang="ko-KR" altLang="en-US" spc="-43" dirty="0">
                <a:solidFill>
                  <a:srgbClr val="EE3042"/>
                </a:solidFill>
                <a:latin typeface="Pretendard ExtraBold" panose="02000903000000020004" pitchFamily="2" charset="-127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pc="-43" dirty="0">
              <a:solidFill>
                <a:srgbClr val="EE3042"/>
              </a:solidFill>
              <a:latin typeface="Pretendard ExtraBold" panose="02000903000000020004" pitchFamily="2" charset="-127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9E2F0659-D941-4E60-BF2F-5BD542576D75}"/>
              </a:ext>
            </a:extLst>
          </p:cNvPr>
          <p:cNvSpPr/>
          <p:nvPr/>
        </p:nvSpPr>
        <p:spPr>
          <a:xfrm>
            <a:off x="804398" y="4442905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채무회전일수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평균 매입채무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매출원가</a:t>
            </a: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DE431A1-546E-4E11-806F-A9F880F1BB40}"/>
              </a:ext>
            </a:extLst>
          </p:cNvPr>
          <p:cNvSpPr/>
          <p:nvPr/>
        </p:nvSpPr>
        <p:spPr>
          <a:xfrm>
            <a:off x="804398" y="5290430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채권회전일수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평균 매출채권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 매출액</a:t>
            </a: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8650448A-33EB-410E-8D63-277BB941B56C}"/>
              </a:ext>
            </a:extLst>
          </p:cNvPr>
          <p:cNvSpPr/>
          <p:nvPr/>
        </p:nvSpPr>
        <p:spPr>
          <a:xfrm>
            <a:off x="804398" y="6154066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현금전환주기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채권회전일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+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재고회전일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채무회전일</a:t>
            </a:r>
          </a:p>
        </p:txBody>
      </p:sp>
    </p:spTree>
    <p:extLst>
      <p:ext uri="{BB962C8B-B14F-4D97-AF65-F5344CB8AC3E}">
        <p14:creationId xmlns:p14="http://schemas.microsoft.com/office/powerpoint/2010/main" val="132013736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1B186E-34E7-E9A2-384E-C6B8DAA88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56F0FE82-6AF9-F97E-77E4-CCD79C8AB74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DFA7A6F4-AF23-16C6-42CF-6A4573ED499B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C3DE6B5-45DE-B52A-6349-ABF2D0667029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BAB6038D-5499-1A52-2972-DA607200318D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1565B7DF-DE3F-E665-A6DA-1F389858F657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04.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D0B7E332-07F7-79F4-A14B-3C4A405D0DBF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여신관리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7BE467A0-83BC-3E83-4DED-AF8DF3D354FF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3B34FB7A-6D96-7BA8-8B55-507BF8785EEC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D251ACDE-3CF2-70B4-8CF1-BF5930A91FEC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9DCEA202-0DF0-343E-0C99-9B1844AF023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DF2E7BAA-A9A2-6F40-B34F-D9FD626BE586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09859508-5919-A225-0553-784FE5449388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0153190-A3D5-554D-BD78-E2DE73DAF349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881D1E42-DCE5-EC84-B864-97365EA18759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11F5F85B-7D36-118B-F5F5-B55F73884950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77841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492D7A5F-97C9-5672-E097-EAB63A8DA6CD}"/>
              </a:ext>
            </a:extLst>
          </p:cNvPr>
          <p:cNvSpPr/>
          <p:nvPr/>
        </p:nvSpPr>
        <p:spPr>
          <a:xfrm>
            <a:off x="814115" y="1967830"/>
            <a:ext cx="12486816" cy="14327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당사는 고객에게 여신을 공여하고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즉 물품을 공급하고 일정기간 경과 후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물품대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채권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을 수금하는 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외상 조건부 거래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하고 있습니다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재무상태평가를 통하여 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고객의 대금 지불능력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 어느 정도인지를 측정하는 것이 채권의 안정적 회수 가능성을 점검할 수 있는 척도입니다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고객의 대금지불 능력은 고정되어 있지 않고 대내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외 사업환경과 역량에 따라 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수시로 변화하게 됩니다</a:t>
            </a:r>
            <a:r>
              <a:rPr lang="en-US" altLang="ko-KR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  <p:grpSp>
        <p:nvGrpSpPr>
          <p:cNvPr id="3" name="그룹 2">
            <a:extLst>
              <a:ext uri="{FF2B5EF4-FFF2-40B4-BE49-F238E27FC236}">
                <a16:creationId xmlns:a16="http://schemas.microsoft.com/office/drawing/2014/main" id="{9D95D760-5C9F-493E-99CC-4504C1CCE28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A7B55BFA-65FC-18F0-5597-CDEF9EBF9212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여신 관리 체계 ①</a:t>
              </a:r>
            </a:p>
          </p:txBody>
        </p:sp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C1AADBD9-F346-5629-9031-50FD50A3E155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6" name="Oval 66">
                <a:extLst>
                  <a:ext uri="{FF2B5EF4-FFF2-40B4-BE49-F238E27FC236}">
                    <a16:creationId xmlns:a16="http://schemas.microsoft.com/office/drawing/2014/main" id="{205CF764-450E-8E95-EE56-437E409FF0F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7" name="Graphic 67">
                <a:extLst>
                  <a:ext uri="{FF2B5EF4-FFF2-40B4-BE49-F238E27FC236}">
                    <a16:creationId xmlns:a16="http://schemas.microsoft.com/office/drawing/2014/main" id="{CF9220C9-70DA-2106-5550-BA9B3FFDE3D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98B055A8-156E-C740-75CB-8BB627B68C8F}"/>
              </a:ext>
            </a:extLst>
          </p:cNvPr>
          <p:cNvSpPr/>
          <p:nvPr/>
        </p:nvSpPr>
        <p:spPr>
          <a:xfrm>
            <a:off x="-1" y="3403723"/>
            <a:ext cx="13439775" cy="1139798"/>
          </a:xfrm>
          <a:prstGeom prst="rect">
            <a:avLst/>
          </a:prstGeom>
          <a:solidFill>
            <a:srgbClr val="FDEA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+mn-ea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905565-0086-5214-8939-AF154F0402BA}"/>
              </a:ext>
            </a:extLst>
          </p:cNvPr>
          <p:cNvSpPr txBox="1"/>
          <p:nvPr/>
        </p:nvSpPr>
        <p:spPr>
          <a:xfrm>
            <a:off x="1208852" y="3430326"/>
            <a:ext cx="9332148" cy="8697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pc="-43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수시로 변화하는 고객의 대금 지불능력을 </a:t>
            </a:r>
            <a:r>
              <a:rPr lang="ko-KR" altLang="en-US" u="sng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① 어떻게 평가하고</a:t>
            </a:r>
            <a:r>
              <a:rPr lang="en-US" altLang="ko-KR" u="sng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② </a:t>
            </a:r>
            <a:r>
              <a:rPr lang="ko-KR" altLang="en-US" u="sng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모니터링하며</a:t>
            </a:r>
            <a:r>
              <a:rPr lang="en-US" altLang="ko-KR" u="sng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pc="-43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그 결과에 따라 </a:t>
            </a:r>
            <a:r>
              <a:rPr lang="ko-KR" altLang="en-US" u="sng" spc="-43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③ 어떻게 대응할 것인가</a:t>
            </a:r>
            <a:r>
              <a:rPr lang="ko-KR" altLang="en-US" spc="-43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를 결정해야 합니다</a:t>
            </a:r>
            <a:r>
              <a:rPr lang="en-US" altLang="ko-KR" spc="-43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.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754531B-84A1-4997-92CA-A047501BFF82}"/>
              </a:ext>
            </a:extLst>
          </p:cNvPr>
          <p:cNvSpPr/>
          <p:nvPr/>
        </p:nvSpPr>
        <p:spPr>
          <a:xfrm>
            <a:off x="814115" y="4747606"/>
            <a:ext cx="12486816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신용정보사 사이트 접속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NICE </a:t>
            </a:r>
            <a:r>
              <a:rPr lang="en-US" altLang="ko-KR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BizLINE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사이트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www.nicebizline.com(NICE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신용평가정보 운영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CRETOP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사이트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www.cretop.com 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한국기업데이터 운영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FBC2CBAB-F673-46D1-B8BF-A62AE2995866}"/>
              </a:ext>
            </a:extLst>
          </p:cNvPr>
          <p:cNvSpPr/>
          <p:nvPr/>
        </p:nvSpPr>
        <p:spPr>
          <a:xfrm>
            <a:off x="792343" y="6028595"/>
            <a:ext cx="12486816" cy="740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금융감독원 공시 시스템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대한민국 전자공시 시스템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http://dart.fss.or.kr 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금융감독원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795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B0F099-1C47-70AA-2FCC-F33272E25D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Rectangle 10">
            <a:extLst>
              <a:ext uri="{FF2B5EF4-FFF2-40B4-BE49-F238E27FC236}">
                <a16:creationId xmlns:a16="http://schemas.microsoft.com/office/drawing/2014/main" id="{B1581976-39B8-07DF-5C0A-E2E7FD273C50}"/>
              </a:ext>
            </a:extLst>
          </p:cNvPr>
          <p:cNvSpPr/>
          <p:nvPr/>
        </p:nvSpPr>
        <p:spPr>
          <a:xfrm>
            <a:off x="2147" y="-70339"/>
            <a:ext cx="13437628" cy="4263870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60" name="직사각형 59">
            <a:extLst>
              <a:ext uri="{FF2B5EF4-FFF2-40B4-BE49-F238E27FC236}">
                <a16:creationId xmlns:a16="http://schemas.microsoft.com/office/drawing/2014/main" id="{621D29D7-65BD-E9DD-68DE-36E9B36D7E51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1" name="직사각형 60">
            <a:extLst>
              <a:ext uri="{FF2B5EF4-FFF2-40B4-BE49-F238E27FC236}">
                <a16:creationId xmlns:a16="http://schemas.microsoft.com/office/drawing/2014/main" id="{F201FD8E-37C6-CE21-6C21-3E969E9920C7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2" name="직사각형 61">
            <a:extLst>
              <a:ext uri="{FF2B5EF4-FFF2-40B4-BE49-F238E27FC236}">
                <a16:creationId xmlns:a16="http://schemas.microsoft.com/office/drawing/2014/main" id="{F7C5B6CE-A119-4A88-DE0F-75705B7B367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6" name="직사각형 65">
            <a:extLst>
              <a:ext uri="{FF2B5EF4-FFF2-40B4-BE49-F238E27FC236}">
                <a16:creationId xmlns:a16="http://schemas.microsoft.com/office/drawing/2014/main" id="{85A7ECC1-7CA5-6027-D8EE-0836CA3B25CD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7" name="직사각형 66">
            <a:extLst>
              <a:ext uri="{FF2B5EF4-FFF2-40B4-BE49-F238E27FC236}">
                <a16:creationId xmlns:a16="http://schemas.microsoft.com/office/drawing/2014/main" id="{32466D43-2B75-A2E7-AEF0-6E0AA8428526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68" name="직사각형 67">
            <a:extLst>
              <a:ext uri="{FF2B5EF4-FFF2-40B4-BE49-F238E27FC236}">
                <a16:creationId xmlns:a16="http://schemas.microsoft.com/office/drawing/2014/main" id="{134A70C2-4C26-8F3A-522E-90AE0F363D26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" name="Straight Connector 5">
            <a:extLst>
              <a:ext uri="{FF2B5EF4-FFF2-40B4-BE49-F238E27FC236}">
                <a16:creationId xmlns:a16="http://schemas.microsoft.com/office/drawing/2014/main" id="{4D1F01F5-1975-127C-193A-FC85E88BA516}"/>
              </a:ext>
            </a:extLst>
          </p:cNvPr>
          <p:cNvCxnSpPr>
            <a:cxnSpLocks/>
          </p:cNvCxnSpPr>
          <p:nvPr/>
        </p:nvCxnSpPr>
        <p:spPr>
          <a:xfrm flipV="1">
            <a:off x="12991297" y="0"/>
            <a:ext cx="0" cy="7366000"/>
          </a:xfrm>
          <a:prstGeom prst="line">
            <a:avLst/>
          </a:prstGeom>
          <a:ln w="12700">
            <a:gradFill>
              <a:gsLst>
                <a:gs pos="0">
                  <a:srgbClr val="FDEAEC">
                    <a:alpha val="36000"/>
                  </a:srgbClr>
                </a:gs>
                <a:gs pos="100000">
                  <a:srgbClr val="EE3042"/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6">
            <a:extLst>
              <a:ext uri="{FF2B5EF4-FFF2-40B4-BE49-F238E27FC236}">
                <a16:creationId xmlns:a16="http://schemas.microsoft.com/office/drawing/2014/main" id="{A7060463-3419-36F1-66FA-97F52CA31371}"/>
              </a:ext>
            </a:extLst>
          </p:cNvPr>
          <p:cNvCxnSpPr>
            <a:cxnSpLocks/>
          </p:cNvCxnSpPr>
          <p:nvPr/>
        </p:nvCxnSpPr>
        <p:spPr>
          <a:xfrm>
            <a:off x="1247775" y="7199546"/>
            <a:ext cx="12192000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78000"/>
                  </a:srgbClr>
                </a:gs>
                <a:gs pos="100000">
                  <a:srgbClr val="EE3042"/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6">
            <a:extLst>
              <a:ext uri="{FF2B5EF4-FFF2-40B4-BE49-F238E27FC236}">
                <a16:creationId xmlns:a16="http://schemas.microsoft.com/office/drawing/2014/main" id="{F8D60E2A-591B-F21B-748F-09508FB72D9F}"/>
              </a:ext>
            </a:extLst>
          </p:cNvPr>
          <p:cNvCxnSpPr>
            <a:cxnSpLocks/>
          </p:cNvCxnSpPr>
          <p:nvPr/>
        </p:nvCxnSpPr>
        <p:spPr>
          <a:xfrm>
            <a:off x="9017000" y="290746"/>
            <a:ext cx="4422775" cy="0"/>
          </a:xfrm>
          <a:prstGeom prst="line">
            <a:avLst/>
          </a:prstGeom>
          <a:ln w="12700">
            <a:gradFill flip="none" rotWithShape="1">
              <a:gsLst>
                <a:gs pos="0">
                  <a:srgbClr val="FDEAEC">
                    <a:alpha val="22000"/>
                  </a:srgbClr>
                </a:gs>
                <a:gs pos="100000">
                  <a:srgbClr val="EE3042"/>
                </a:gs>
              </a:gsLst>
              <a:lin ang="10800000" scaled="0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51F2E12C-5EF7-00CB-5FBB-FA29FEEEA6C7}"/>
              </a:ext>
            </a:extLst>
          </p:cNvPr>
          <p:cNvSpPr txBox="1"/>
          <p:nvPr/>
        </p:nvSpPr>
        <p:spPr>
          <a:xfrm>
            <a:off x="2136198" y="621975"/>
            <a:ext cx="2646878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50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강사소개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B5D287D-C297-959E-388C-182610B90213}"/>
              </a:ext>
            </a:extLst>
          </p:cNvPr>
          <p:cNvSpPr txBox="1"/>
          <p:nvPr/>
        </p:nvSpPr>
        <p:spPr>
          <a:xfrm>
            <a:off x="5446785" y="1483749"/>
            <a:ext cx="6998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400" dirty="0">
                <a:solidFill>
                  <a:srgbClr val="FDEAEC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rPr>
              <a:t>재무회계팀 황승주 책임</a:t>
            </a:r>
            <a:endParaRPr lang="en-US" altLang="ko-KR" sz="4400" dirty="0">
              <a:solidFill>
                <a:srgbClr val="FDEAEC"/>
              </a:solidFill>
              <a:latin typeface="에스코어 드림 9 Black" panose="020B0A03030302020204" pitchFamily="34" charset="-127"/>
              <a:ea typeface="에스코어 드림 9 Black" panose="020B0A03030302020204" pitchFamily="34" charset="-127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2B2DAC6-B3C2-3C33-C7D1-199BC88EC1C9}"/>
              </a:ext>
            </a:extLst>
          </p:cNvPr>
          <p:cNvSpPr/>
          <p:nvPr/>
        </p:nvSpPr>
        <p:spPr>
          <a:xfrm>
            <a:off x="5526457" y="2342758"/>
            <a:ext cx="7062418" cy="426386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20700" sx="103000" sy="103000" algn="ctr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7B2B34C-B10C-8A37-8DF6-416FB99FD198}"/>
              </a:ext>
            </a:extLst>
          </p:cNvPr>
          <p:cNvSpPr txBox="1"/>
          <p:nvPr/>
        </p:nvSpPr>
        <p:spPr>
          <a:xfrm>
            <a:off x="5866715" y="2641165"/>
            <a:ext cx="5854653" cy="33211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22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년 경력 입사 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고</a:t>
            </a:r>
            <a:r>
              <a:rPr lang="en-US" altLang="ko-KR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1 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딸 엄마 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회계가 </a:t>
            </a:r>
            <a:r>
              <a:rPr lang="ko-KR" altLang="en-US" sz="3200" dirty="0" err="1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재밌어서</a:t>
            </a: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일함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  <a:p>
            <a:pPr marL="457200" indent="-457200">
              <a:lnSpc>
                <a:spcPct val="170000"/>
              </a:lnSpc>
              <a:buFont typeface="Wingdings" panose="05000000000000000000" pitchFamily="2" charset="2"/>
              <a:buChar char="Ø"/>
            </a:pPr>
            <a:r>
              <a:rPr lang="ko-KR" altLang="en-US" sz="3200" dirty="0">
                <a:solidFill>
                  <a:srgbClr val="A50034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회계보다 이런 게 어려움</a:t>
            </a:r>
            <a:endParaRPr lang="en-US" altLang="ko-KR" sz="3200" dirty="0">
              <a:solidFill>
                <a:srgbClr val="A50034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D358863A-5744-487D-AECE-CB7B6667C628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532" y="1683149"/>
            <a:ext cx="3060361" cy="5440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2186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44F552-F352-08D9-C9EA-59063561CC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D7851A13-F40C-F614-1F04-BDF709C1AF8B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5C7A096-CAF0-1997-1A81-B4467A3C13E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여신 관리 체계 ②</a:t>
              </a:r>
            </a:p>
          </p:txBody>
        </p:sp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A39C32BF-C6E3-5EFE-262A-92B1D738988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6" name="Oval 66">
                <a:extLst>
                  <a:ext uri="{FF2B5EF4-FFF2-40B4-BE49-F238E27FC236}">
                    <a16:creationId xmlns:a16="http://schemas.microsoft.com/office/drawing/2014/main" id="{F44BE233-B479-7646-7345-4323942AAEF7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7" name="Graphic 67">
                <a:extLst>
                  <a:ext uri="{FF2B5EF4-FFF2-40B4-BE49-F238E27FC236}">
                    <a16:creationId xmlns:a16="http://schemas.microsoft.com/office/drawing/2014/main" id="{234DF189-EDAB-2B76-E499-2AF0321BF0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08C8CD46-776F-5810-9E78-CCEB0D371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34962"/>
              </p:ext>
            </p:extLst>
          </p:nvPr>
        </p:nvGraphicFramePr>
        <p:xfrm>
          <a:off x="792343" y="2034253"/>
          <a:ext cx="10929758" cy="44512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10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748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07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6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To-Be</a:t>
                      </a:r>
                      <a:endParaRPr lang="ko-KR" altLang="en-US" sz="16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207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여신한도 설정 기준</a:t>
                      </a: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 </a:t>
                      </a:r>
                      <a:r>
                        <a:rPr lang="ko-KR" altLang="en-US" sz="1500" b="0" u="sng" dirty="0">
                          <a:solidFill>
                            <a:srgbClr val="FF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사업계획</a:t>
                      </a:r>
                      <a:r>
                        <a:rPr lang="en-US" altLang="ko-KR" sz="1500" b="0" u="sng" dirty="0">
                          <a:solidFill>
                            <a:srgbClr val="FF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(</a:t>
                      </a:r>
                      <a:r>
                        <a:rPr lang="ko-KR" altLang="en-US" sz="1500" b="0" u="sng" dirty="0">
                          <a:solidFill>
                            <a:srgbClr val="FF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평균</a:t>
                      </a:r>
                      <a:r>
                        <a:rPr lang="en-US" altLang="ko-KR" sz="1500" b="0" u="sng" dirty="0">
                          <a:solidFill>
                            <a:srgbClr val="FF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)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 X 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신용등급별 가중치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*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 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X VAT(1.1) X (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기준수금조건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+30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일</a:t>
                      </a:r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)/30</a:t>
                      </a:r>
                      <a:r>
                        <a:rPr lang="ko-KR" altLang="en-US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hlinkClick r:id="" action="ppaction://noaction"/>
                        </a:rPr>
                        <a:t>일</a:t>
                      </a:r>
                      <a:endParaRPr lang="en-US" altLang="ko-KR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r>
                        <a:rPr lang="en-US" altLang="ko-KR" sz="15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  <a:sym typeface="Wingdings" panose="05000000000000000000" pitchFamily="2" charset="2"/>
                        </a:rPr>
                        <a:t>                              *100~120%</a:t>
                      </a:r>
                      <a:endParaRPr lang="ko-KR" altLang="en-US" sz="15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070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500" b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 </a:t>
                      </a:r>
                      <a:r>
                        <a:rPr lang="ko-KR" altLang="en-US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여신한도 초과 및 </a:t>
                      </a:r>
                      <a:r>
                        <a:rPr lang="en-US" altLang="ko-KR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15</a:t>
                      </a:r>
                      <a:r>
                        <a:rPr lang="ko-KR" altLang="en-US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 초과 연체 </a:t>
                      </a:r>
                      <a:r>
                        <a:rPr lang="ko-KR" altLang="en-US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시 </a:t>
                      </a:r>
                      <a:r>
                        <a:rPr lang="en-US" altLang="ko-KR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어음만기연체 포함</a:t>
                      </a:r>
                      <a:r>
                        <a:rPr lang="en-US" altLang="ko-KR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 (</a:t>
                      </a:r>
                      <a:r>
                        <a:rPr lang="ko-KR" altLang="en-US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단</a:t>
                      </a:r>
                      <a:r>
                        <a:rPr lang="en-US" altLang="ko-KR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관리대상은 </a:t>
                      </a:r>
                      <a:r>
                        <a:rPr lang="en-US" altLang="ko-KR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r>
                        <a:rPr lang="ko-KR" altLang="en-US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 </a:t>
                      </a:r>
                      <a:r>
                        <a:rPr lang="en-US" altLang="ko-KR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2675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적용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 </a:t>
                      </a:r>
                      <a:r>
                        <a:rPr lang="ko-KR" altLang="en-US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기준 초과시 </a:t>
                      </a:r>
                      <a:r>
                        <a:rPr lang="ko-KR" altLang="en-US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신용 등급 구분 없이 </a:t>
                      </a:r>
                      <a:r>
                        <a:rPr lang="en-US" altLang="ko-KR" sz="1500" b="0" u="none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 </a:t>
                      </a:r>
                      <a:r>
                        <a:rPr lang="en-US" altLang="ko-KR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</a:t>
                      </a:r>
                    </a:p>
                    <a:p>
                      <a:pPr latinLnBrk="1"/>
                      <a:endParaRPr lang="en-US" altLang="ko-KR" sz="1500" b="0" u="none" dirty="0">
                        <a:solidFill>
                          <a:srgbClr val="EE3042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latinLnBrk="1"/>
                      <a:r>
                        <a:rPr lang="en-US" altLang="ko-KR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</a:t>
                      </a:r>
                      <a:r>
                        <a:rPr lang="en-US" altLang="ko-KR" sz="1500" b="0" u="none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500" b="0" u="none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여신 초과 전 발생 주문도 </a:t>
                      </a:r>
                      <a:r>
                        <a:rPr lang="ko-KR" altLang="en-US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 불허</a:t>
                      </a:r>
                      <a:endParaRPr lang="en-US" altLang="ko-KR" sz="1500" b="0" u="sng" baseline="0" dirty="0">
                        <a:solidFill>
                          <a:srgbClr val="EE3042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latinLnBrk="1"/>
                      <a:endParaRPr lang="en-US" altLang="ko-KR" sz="1500" b="0" u="none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latinLnBrk="1"/>
                      <a:r>
                        <a:rPr lang="en-US" altLang="ko-KR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 Block </a:t>
                      </a:r>
                      <a:r>
                        <a:rPr lang="ko-KR" altLang="en-US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 </a:t>
                      </a:r>
                      <a:r>
                        <a:rPr lang="ko-KR" altLang="en-US" sz="1500" b="0" u="none" dirty="0" err="1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적용시에도</a:t>
                      </a:r>
                      <a:r>
                        <a:rPr lang="ko-KR" altLang="en-US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수동 해제 가능</a:t>
                      </a:r>
                      <a:endParaRPr lang="en-US" altLang="ko-KR" sz="1500" b="0" u="sng" baseline="0" dirty="0">
                        <a:solidFill>
                          <a:srgbClr val="EE3042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4072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 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해제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 </a:t>
                      </a:r>
                      <a:r>
                        <a:rPr lang="ko-KR" altLang="en-US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사유 해소 시 </a:t>
                      </a:r>
                      <a:r>
                        <a:rPr lang="ko-KR" altLang="en-US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 해제</a:t>
                      </a:r>
                      <a:endParaRPr lang="en-US" altLang="ko-KR" sz="1500" b="0" u="sng" dirty="0">
                        <a:solidFill>
                          <a:srgbClr val="EE3042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latinLnBrk="1"/>
                      <a:endParaRPr lang="en-US" altLang="ko-KR" sz="1500" b="0" u="none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latinLnBrk="1"/>
                      <a:r>
                        <a:rPr lang="en-US" altLang="ko-KR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 </a:t>
                      </a:r>
                      <a:r>
                        <a:rPr lang="ko-KR" altLang="en-US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사유가 해소 시에도 </a:t>
                      </a:r>
                      <a:r>
                        <a:rPr lang="ko-KR" altLang="en-US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수동 </a:t>
                      </a:r>
                      <a:r>
                        <a:rPr lang="en-US" altLang="ko-KR" sz="1500" b="0" u="sng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</a:t>
                      </a:r>
                      <a:r>
                        <a:rPr lang="en-US" altLang="ko-KR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500" b="0" u="sng" baseline="0" dirty="0">
                          <a:solidFill>
                            <a:srgbClr val="EE3042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가능</a:t>
                      </a:r>
                      <a:endParaRPr lang="en-US" altLang="ko-KR" sz="1500" b="0" u="sng" dirty="0">
                        <a:solidFill>
                          <a:srgbClr val="EE3042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605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주문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 </a:t>
                      </a:r>
                      <a:r>
                        <a:rPr lang="en-US" altLang="ko-KR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Block</a:t>
                      </a:r>
                    </a:p>
                    <a:p>
                      <a:pPr algn="ctr" latinLnBrk="1"/>
                      <a:r>
                        <a:rPr lang="ko-KR" altLang="en-US" sz="1500" b="0" baseline="0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제외 대상</a:t>
                      </a:r>
                      <a:endParaRPr lang="en-US" altLang="ko-KR" sz="1500" b="0" baseline="0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latinLnBrk="1"/>
                      <a:r>
                        <a:rPr lang="en-US" altLang="ko-KR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• LG</a:t>
                      </a:r>
                      <a:r>
                        <a:rPr lang="ko-KR" altLang="en-US" sz="1500" b="0" u="none" dirty="0">
                          <a:solidFill>
                            <a:schemeClr val="tx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계열 및 국공기관</a:t>
                      </a:r>
                      <a:endParaRPr lang="en-US" altLang="ko-KR" sz="1500" b="0" u="none" dirty="0">
                        <a:solidFill>
                          <a:schemeClr val="tx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44882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5B76F2-09BD-7DE9-34C4-8B77483559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55D91623-1767-4634-8B84-4B2D6FC0EA9F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C4C29916-60B8-C7B4-6E6E-80EE365AA3FA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여신 관리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MENU </a:t>
              </a:r>
            </a:p>
          </p:txBody>
        </p:sp>
        <p:grpSp>
          <p:nvGrpSpPr>
            <p:cNvPr id="5" name="Group 65">
              <a:extLst>
                <a:ext uri="{FF2B5EF4-FFF2-40B4-BE49-F238E27FC236}">
                  <a16:creationId xmlns:a16="http://schemas.microsoft.com/office/drawing/2014/main" id="{A2E2DE2D-AD2E-A53B-E420-B51545315C7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6" name="Oval 66">
                <a:extLst>
                  <a:ext uri="{FF2B5EF4-FFF2-40B4-BE49-F238E27FC236}">
                    <a16:creationId xmlns:a16="http://schemas.microsoft.com/office/drawing/2014/main" id="{5EBDDAFB-B6CC-9CC5-8A5A-0E1CC80AF5B5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7" name="Graphic 67">
                <a:extLst>
                  <a:ext uri="{FF2B5EF4-FFF2-40B4-BE49-F238E27FC236}">
                    <a16:creationId xmlns:a16="http://schemas.microsoft.com/office/drawing/2014/main" id="{755D8F53-2E57-791E-BDD9-919D761D64B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8" name="직사각형 7">
            <a:extLst>
              <a:ext uri="{FF2B5EF4-FFF2-40B4-BE49-F238E27FC236}">
                <a16:creationId xmlns:a16="http://schemas.microsoft.com/office/drawing/2014/main" id="{8F4DCA2B-6DAF-9184-86A2-EB45FADEE410}"/>
              </a:ext>
            </a:extLst>
          </p:cNvPr>
          <p:cNvSpPr/>
          <p:nvPr/>
        </p:nvSpPr>
        <p:spPr>
          <a:xfrm>
            <a:off x="814115" y="1699606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S-MRO →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사업장관리 → 여신한도조회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여신증액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/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조정신청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4313F883-32A0-6959-919B-FA19BC818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8702" y="2161042"/>
            <a:ext cx="11322370" cy="758825"/>
          </a:xfrm>
          <a:prstGeom prst="rect">
            <a:avLst/>
          </a:prstGeom>
        </p:spPr>
      </p:pic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2A0000-BA01-4A43-05BE-1ED033D10456}"/>
              </a:ext>
            </a:extLst>
          </p:cNvPr>
          <p:cNvSpPr/>
          <p:nvPr/>
        </p:nvSpPr>
        <p:spPr>
          <a:xfrm>
            <a:off x="814115" y="2987349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여신한도잔액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= 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설정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여신한도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–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사용여신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(=Open Order + Open AR)</a:t>
            </a: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E122A97D-5C93-4374-860F-5385A6675C49}"/>
              </a:ext>
            </a:extLst>
          </p:cNvPr>
          <p:cNvSpPr/>
          <p:nvPr/>
        </p:nvSpPr>
        <p:spPr>
          <a:xfrm>
            <a:off x="814115" y="3381303"/>
            <a:ext cx="12486816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여신 사용율에 따라 담당자에게 주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 알람 메일 발송 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여신사용률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80%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이상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 메일 발송 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- 2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차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여신사용률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95%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이상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회 메일 발송</a:t>
            </a:r>
            <a:endParaRPr lang="en-US" altLang="ko-KR" sz="15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5A8A8F0-3999-42CD-825A-62D7376B23F6}"/>
              </a:ext>
            </a:extLst>
          </p:cNvPr>
          <p:cNvSpPr/>
          <p:nvPr/>
        </p:nvSpPr>
        <p:spPr>
          <a:xfrm>
            <a:off x="814115" y="4429562"/>
            <a:ext cx="12486816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증액 여신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산출식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일반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=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월매출증가액 *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1.1(vat) * (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수금일수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+30)/30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일회성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=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월매출증가액 *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1.1(vat)</a:t>
            </a:r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9A405BA-8FEF-4C9F-9C4A-702CCDA736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9975176"/>
              </p:ext>
            </p:extLst>
          </p:nvPr>
        </p:nvGraphicFramePr>
        <p:xfrm>
          <a:off x="1294390" y="5642783"/>
          <a:ext cx="6196577" cy="1647506"/>
        </p:xfrm>
        <a:graphic>
          <a:graphicData uri="http://schemas.openxmlformats.org/drawingml/2006/table">
            <a:tbl>
              <a:tblPr/>
              <a:tblGrid>
                <a:gridCol w="1377017">
                  <a:extLst>
                    <a:ext uri="{9D8B030D-6E8A-4147-A177-3AD203B41FA5}">
                      <a16:colId xmlns:a16="http://schemas.microsoft.com/office/drawing/2014/main" val="2375755529"/>
                    </a:ext>
                  </a:extLst>
                </a:gridCol>
                <a:gridCol w="1032763">
                  <a:extLst>
                    <a:ext uri="{9D8B030D-6E8A-4147-A177-3AD203B41FA5}">
                      <a16:colId xmlns:a16="http://schemas.microsoft.com/office/drawing/2014/main" val="3344155186"/>
                    </a:ext>
                  </a:extLst>
                </a:gridCol>
                <a:gridCol w="1032763">
                  <a:extLst>
                    <a:ext uri="{9D8B030D-6E8A-4147-A177-3AD203B41FA5}">
                      <a16:colId xmlns:a16="http://schemas.microsoft.com/office/drawing/2014/main" val="1865746595"/>
                    </a:ext>
                  </a:extLst>
                </a:gridCol>
                <a:gridCol w="1377017">
                  <a:extLst>
                    <a:ext uri="{9D8B030D-6E8A-4147-A177-3AD203B41FA5}">
                      <a16:colId xmlns:a16="http://schemas.microsoft.com/office/drawing/2014/main" val="3450642433"/>
                    </a:ext>
                  </a:extLst>
                </a:gridCol>
                <a:gridCol w="1377017">
                  <a:extLst>
                    <a:ext uri="{9D8B030D-6E8A-4147-A177-3AD203B41FA5}">
                      <a16:colId xmlns:a16="http://schemas.microsoft.com/office/drawing/2014/main" val="4088066295"/>
                    </a:ext>
                  </a:extLst>
                </a:gridCol>
              </a:tblGrid>
              <a:tr h="325497">
                <a:tc gridSpan="5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i="0" u="none" strike="noStrike" dirty="0">
                          <a:solidFill>
                            <a:schemeClr val="bg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여신 증액 한도</a:t>
                      </a:r>
                      <a:endParaRPr lang="en-US" altLang="ko-KR" sz="1500" b="0" i="0" u="none" strike="noStrike" dirty="0">
                        <a:solidFill>
                          <a:schemeClr val="bg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ko-KR" altLang="en-US" sz="1000" b="1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en-US" altLang="ko-KR" sz="1000" b="0" i="0" u="none" strike="noStrike" dirty="0">
                        <a:solidFill>
                          <a:schemeClr val="tx1"/>
                        </a:solidFill>
                        <a:effectLst/>
                        <a:latin typeface="맑은 고딕" panose="020B0503020000020004" pitchFamily="50" charset="-127"/>
                        <a:ea typeface="맑은 고딕" panose="020B0503020000020004" pitchFamily="50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9224432"/>
                  </a:ext>
                </a:extLst>
              </a:tr>
              <a:tr h="325497"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변경 전</a:t>
                      </a:r>
                      <a:b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여신한도</a:t>
                      </a:r>
                      <a:b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(①)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grid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 매출 증가액</a:t>
                      </a:r>
                      <a:endParaRPr lang="ko-KR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증액 여신</a:t>
                      </a:r>
                      <a:b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(②)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rowSpan="2"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변경 후</a:t>
                      </a:r>
                      <a:b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여신한도</a:t>
                      </a:r>
                      <a:b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</a:br>
                      <a:r>
                        <a:rPr lang="en-US" altLang="ko-KR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(①+②)</a:t>
                      </a:r>
                      <a:endParaRPr lang="en-US" altLang="ko-KR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5798355"/>
                  </a:ext>
                </a:extLst>
              </a:tr>
              <a:tr h="626520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일반</a:t>
                      </a:r>
                      <a:endParaRPr lang="ko-KR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ko-KR" altLang="en-US" sz="1500" b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일회성</a:t>
                      </a:r>
                      <a:endParaRPr lang="ko-KR" altLang="en-US" sz="1500" b="0" i="0" u="none" strike="noStrike" dirty="0">
                        <a:solidFill>
                          <a:schemeClr val="tx1"/>
                        </a:solidFill>
                        <a:effectLst/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9494264"/>
                  </a:ext>
                </a:extLst>
              </a:tr>
              <a:tr h="369992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622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맑은 고딕"/>
                        </a:defRPr>
                      </a:lvl9pPr>
                    </a:lstStyle>
                    <a:p>
                      <a:pPr algn="ctr" fontAlgn="ctr"/>
                      <a:r>
                        <a:rPr lang="en-US" altLang="ko-KR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644</a:t>
                      </a:r>
                    </a:p>
                  </a:txBody>
                  <a:tcPr marL="9525" marR="9525" marT="9525" marB="0" anchor="ctr">
                    <a:lnL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5677501"/>
                  </a:ext>
                </a:extLst>
              </a:tr>
            </a:tbl>
          </a:graphicData>
        </a:graphic>
      </p:graphicFrame>
      <p:grpSp>
        <p:nvGrpSpPr>
          <p:cNvPr id="14" name="그룹 13">
            <a:extLst>
              <a:ext uri="{FF2B5EF4-FFF2-40B4-BE49-F238E27FC236}">
                <a16:creationId xmlns:a16="http://schemas.microsoft.com/office/drawing/2014/main" id="{0C563342-9E5F-4EA7-B45E-C246CE6F1CDC}"/>
              </a:ext>
            </a:extLst>
          </p:cNvPr>
          <p:cNvGrpSpPr/>
          <p:nvPr/>
        </p:nvGrpSpPr>
        <p:grpSpPr>
          <a:xfrm>
            <a:off x="8146971" y="3184326"/>
            <a:ext cx="4478689" cy="4033035"/>
            <a:chOff x="998058" y="965177"/>
            <a:chExt cx="8375195" cy="6347162"/>
          </a:xfrm>
        </p:grpSpPr>
        <p:pic>
          <p:nvPicPr>
            <p:cNvPr id="15" name="그림 14">
              <a:extLst>
                <a:ext uri="{FF2B5EF4-FFF2-40B4-BE49-F238E27FC236}">
                  <a16:creationId xmlns:a16="http://schemas.microsoft.com/office/drawing/2014/main" id="{7A11EFB1-8665-4C21-88CE-BF921CF983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545"/>
            <a:stretch/>
          </p:blipFill>
          <p:spPr>
            <a:xfrm>
              <a:off x="998058" y="5050346"/>
              <a:ext cx="8375195" cy="2261993"/>
            </a:xfrm>
            <a:prstGeom prst="rect">
              <a:avLst/>
            </a:prstGeom>
            <a:ln w="3175">
              <a:solidFill>
                <a:srgbClr val="0000FF"/>
              </a:solidFill>
            </a:ln>
          </p:spPr>
        </p:pic>
        <p:pic>
          <p:nvPicPr>
            <p:cNvPr id="16" name="그림 15">
              <a:extLst>
                <a:ext uri="{FF2B5EF4-FFF2-40B4-BE49-F238E27FC236}">
                  <a16:creationId xmlns:a16="http://schemas.microsoft.com/office/drawing/2014/main" id="{22C2C4D2-E605-44FF-8CA7-E0F8022186F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b="5778"/>
            <a:stretch/>
          </p:blipFill>
          <p:spPr>
            <a:xfrm>
              <a:off x="998058" y="965177"/>
              <a:ext cx="8375195" cy="3983995"/>
            </a:xfrm>
            <a:prstGeom prst="rect">
              <a:avLst/>
            </a:prstGeom>
            <a:ln w="3175">
              <a:solidFill>
                <a:srgbClr val="0000FF"/>
              </a:solidFill>
            </a:ln>
          </p:spPr>
        </p:pic>
        <p:sp>
          <p:nvSpPr>
            <p:cNvPr id="17" name="직사각형 16">
              <a:extLst>
                <a:ext uri="{FF2B5EF4-FFF2-40B4-BE49-F238E27FC236}">
                  <a16:creationId xmlns:a16="http://schemas.microsoft.com/office/drawing/2014/main" id="{4A7FB165-12FF-4867-8A9D-57529633CD40}"/>
                </a:ext>
              </a:extLst>
            </p:cNvPr>
            <p:cNvSpPr/>
            <p:nvPr/>
          </p:nvSpPr>
          <p:spPr>
            <a:xfrm>
              <a:off x="1072055" y="1986455"/>
              <a:ext cx="2448911" cy="18918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직사각형 17">
              <a:extLst>
                <a:ext uri="{FF2B5EF4-FFF2-40B4-BE49-F238E27FC236}">
                  <a16:creationId xmlns:a16="http://schemas.microsoft.com/office/drawing/2014/main" id="{16F88991-286B-44D8-B837-4ABCBEB885D7}"/>
                </a:ext>
              </a:extLst>
            </p:cNvPr>
            <p:cNvSpPr/>
            <p:nvPr/>
          </p:nvSpPr>
          <p:spPr>
            <a:xfrm>
              <a:off x="1072055" y="5739222"/>
              <a:ext cx="4624552" cy="48290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5F50B531-AC36-E154-F758-1686A4F65798}"/>
              </a:ext>
            </a:extLst>
          </p:cNvPr>
          <p:cNvSpPr txBox="1"/>
          <p:nvPr/>
        </p:nvSpPr>
        <p:spPr>
          <a:xfrm>
            <a:off x="916756" y="1978231"/>
            <a:ext cx="931921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현재여신한도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1360566-0DCE-FA26-86F1-6D7374B20547}"/>
              </a:ext>
            </a:extLst>
          </p:cNvPr>
          <p:cNvSpPr txBox="1"/>
          <p:nvPr/>
        </p:nvSpPr>
        <p:spPr>
          <a:xfrm>
            <a:off x="1705261" y="1939090"/>
            <a:ext cx="471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통화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6FC8B55-F28E-127F-E158-0DDA92FD30FF}"/>
              </a:ext>
            </a:extLst>
          </p:cNvPr>
          <p:cNvSpPr txBox="1"/>
          <p:nvPr/>
        </p:nvSpPr>
        <p:spPr>
          <a:xfrm>
            <a:off x="2176671" y="1961268"/>
            <a:ext cx="471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800">
                <a:solidFill>
                  <a:srgbClr val="C00000"/>
                </a:solidFill>
              </a:rPr>
              <a:t>PayT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4A53BBE-24B3-6055-7CD2-B261BE7A3B90}"/>
              </a:ext>
            </a:extLst>
          </p:cNvPr>
          <p:cNvSpPr txBox="1"/>
          <p:nvPr/>
        </p:nvSpPr>
        <p:spPr>
          <a:xfrm>
            <a:off x="2596407" y="1953433"/>
            <a:ext cx="471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설명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4A91509-B4D6-6939-A58B-544568E89CFC}"/>
              </a:ext>
            </a:extLst>
          </p:cNvPr>
          <p:cNvSpPr txBox="1"/>
          <p:nvPr/>
        </p:nvSpPr>
        <p:spPr>
          <a:xfrm>
            <a:off x="3633389" y="1947609"/>
            <a:ext cx="47141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주문로그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8E10423-B797-4FE0-690B-9CC23A811802}"/>
              </a:ext>
            </a:extLst>
          </p:cNvPr>
          <p:cNvSpPr txBox="1"/>
          <p:nvPr/>
        </p:nvSpPr>
        <p:spPr>
          <a:xfrm>
            <a:off x="6039284" y="1916676"/>
            <a:ext cx="471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일반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FE97BEF-0882-74B1-AB2F-F280EDBF5CC4}"/>
              </a:ext>
            </a:extLst>
          </p:cNvPr>
          <p:cNvSpPr txBox="1"/>
          <p:nvPr/>
        </p:nvSpPr>
        <p:spPr>
          <a:xfrm>
            <a:off x="7637545" y="1880071"/>
            <a:ext cx="471410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특별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034992A-7DAE-C641-E217-824555C1A3D7}"/>
              </a:ext>
            </a:extLst>
          </p:cNvPr>
          <p:cNvSpPr txBox="1"/>
          <p:nvPr/>
        </p:nvSpPr>
        <p:spPr>
          <a:xfrm>
            <a:off x="8108955" y="1902926"/>
            <a:ext cx="8789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사용여신금액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59B54AC-70A6-AD4E-B726-165925D60631}"/>
              </a:ext>
            </a:extLst>
          </p:cNvPr>
          <p:cNvSpPr txBox="1"/>
          <p:nvPr/>
        </p:nvSpPr>
        <p:spPr>
          <a:xfrm>
            <a:off x="8796333" y="1876018"/>
            <a:ext cx="8789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사용율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81AE9B-E037-DAEB-030E-F16C6CE278EC}"/>
              </a:ext>
            </a:extLst>
          </p:cNvPr>
          <p:cNvSpPr txBox="1"/>
          <p:nvPr/>
        </p:nvSpPr>
        <p:spPr>
          <a:xfrm>
            <a:off x="9481175" y="1870509"/>
            <a:ext cx="8789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여신한도잔액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265720E-FAFC-20C8-09A5-C75BAC8CB2AA}"/>
              </a:ext>
            </a:extLst>
          </p:cNvPr>
          <p:cNvSpPr txBox="1"/>
          <p:nvPr/>
        </p:nvSpPr>
        <p:spPr>
          <a:xfrm>
            <a:off x="10265470" y="1877017"/>
            <a:ext cx="8789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한도초과무시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4AAF146-5706-3956-EDE5-B6D7B731E4C6}"/>
              </a:ext>
            </a:extLst>
          </p:cNvPr>
          <p:cNvSpPr txBox="1"/>
          <p:nvPr/>
        </p:nvSpPr>
        <p:spPr>
          <a:xfrm>
            <a:off x="10951580" y="1866095"/>
            <a:ext cx="8789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연체</a:t>
            </a:r>
            <a:r>
              <a:rPr lang="en-US" altLang="ko-KR" sz="800">
                <a:solidFill>
                  <a:srgbClr val="C00000"/>
                </a:solidFill>
              </a:rPr>
              <a:t>Block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63EE106-AD8C-28E6-DFD1-D4B87879CDEF}"/>
              </a:ext>
            </a:extLst>
          </p:cNvPr>
          <p:cNvSpPr txBox="1"/>
          <p:nvPr/>
        </p:nvSpPr>
        <p:spPr>
          <a:xfrm>
            <a:off x="11440145" y="1839887"/>
            <a:ext cx="8789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한도무시</a:t>
            </a:r>
            <a:r>
              <a:rPr lang="en-US" altLang="ko-KR" sz="800">
                <a:solidFill>
                  <a:srgbClr val="C00000"/>
                </a:solidFill>
              </a:rPr>
              <a:t>Fr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D974B28-C373-2374-026D-109A33260E98}"/>
              </a:ext>
            </a:extLst>
          </p:cNvPr>
          <p:cNvSpPr txBox="1"/>
          <p:nvPr/>
        </p:nvSpPr>
        <p:spPr>
          <a:xfrm>
            <a:off x="12094479" y="1831368"/>
            <a:ext cx="8789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한도무시</a:t>
            </a:r>
            <a:r>
              <a:rPr lang="en-US" altLang="ko-KR" sz="800">
                <a:solidFill>
                  <a:srgbClr val="C00000"/>
                </a:solidFill>
              </a:rPr>
              <a:t>To</a:t>
            </a:r>
            <a:endParaRPr lang="ko-KR" altLang="en-US" sz="800">
              <a:solidFill>
                <a:srgbClr val="C0000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0654A31-D882-75C5-28D7-2D68A0DBEE20}"/>
              </a:ext>
            </a:extLst>
          </p:cNvPr>
          <p:cNvSpPr txBox="1"/>
          <p:nvPr/>
        </p:nvSpPr>
        <p:spPr>
          <a:xfrm>
            <a:off x="11071142" y="3206099"/>
            <a:ext cx="14812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여신한도 증액 품위문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F4A9755-F35A-D488-0D39-8CD67ADEDB64}"/>
              </a:ext>
            </a:extLst>
          </p:cNvPr>
          <p:cNvSpPr txBox="1"/>
          <p:nvPr/>
        </p:nvSpPr>
        <p:spPr>
          <a:xfrm>
            <a:off x="11252093" y="5768727"/>
            <a:ext cx="1481245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o-KR" altLang="en-US" sz="800">
                <a:solidFill>
                  <a:srgbClr val="C00000"/>
                </a:solidFill>
              </a:rPr>
              <a:t>여신한도 이관</a:t>
            </a:r>
            <a:r>
              <a:rPr lang="en-US" altLang="ko-KR" sz="800">
                <a:solidFill>
                  <a:srgbClr val="C00000"/>
                </a:solidFill>
              </a:rPr>
              <a:t>/</a:t>
            </a:r>
            <a:r>
              <a:rPr lang="ko-KR" altLang="en-US" sz="800">
                <a:solidFill>
                  <a:srgbClr val="C00000"/>
                </a:solidFill>
              </a:rPr>
              <a:t>감액 품위문</a:t>
            </a:r>
          </a:p>
        </p:txBody>
      </p:sp>
    </p:spTree>
    <p:extLst>
      <p:ext uri="{BB962C8B-B14F-4D97-AF65-F5344CB8AC3E}">
        <p14:creationId xmlns:p14="http://schemas.microsoft.com/office/powerpoint/2010/main" val="198925869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FE81919-6D71-5D94-8325-DE7C6D4A46BE}"/>
              </a:ext>
            </a:extLst>
          </p:cNvPr>
          <p:cNvSpPr/>
          <p:nvPr/>
        </p:nvSpPr>
        <p:spPr>
          <a:xfrm>
            <a:off x="-1" y="-1"/>
            <a:ext cx="13439775" cy="7559873"/>
          </a:xfrm>
          <a:prstGeom prst="rect">
            <a:avLst/>
          </a:prstGeom>
          <a:gradFill flip="none" rotWithShape="1">
            <a:gsLst>
              <a:gs pos="19000">
                <a:srgbClr val="EE3042">
                  <a:alpha val="68000"/>
                </a:srgbClr>
              </a:gs>
              <a:gs pos="100000">
                <a:srgbClr val="A50034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cxnSp>
        <p:nvCxnSpPr>
          <p:cNvPr id="3" name="Straight Connector 8">
            <a:extLst>
              <a:ext uri="{FF2B5EF4-FFF2-40B4-BE49-F238E27FC236}">
                <a16:creationId xmlns:a16="http://schemas.microsoft.com/office/drawing/2014/main" id="{8C2E232A-7274-09FF-21F3-62471B44B2F9}"/>
              </a:ext>
            </a:extLst>
          </p:cNvPr>
          <p:cNvCxnSpPr>
            <a:cxnSpLocks/>
          </p:cNvCxnSpPr>
          <p:nvPr/>
        </p:nvCxnSpPr>
        <p:spPr>
          <a:xfrm>
            <a:off x="0" y="4116267"/>
            <a:ext cx="13439775" cy="1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>
            <a:extLst>
              <a:ext uri="{FF2B5EF4-FFF2-40B4-BE49-F238E27FC236}">
                <a16:creationId xmlns:a16="http://schemas.microsoft.com/office/drawing/2014/main" id="{B4275003-5508-8ECB-31D2-9229736A0775}"/>
              </a:ext>
            </a:extLst>
          </p:cNvPr>
          <p:cNvGrpSpPr/>
          <p:nvPr/>
        </p:nvGrpSpPr>
        <p:grpSpPr>
          <a:xfrm>
            <a:off x="2491398" y="2669768"/>
            <a:ext cx="7970132" cy="2044561"/>
            <a:chOff x="2480917" y="2497976"/>
            <a:chExt cx="7230170" cy="185474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4307F5A-9FA3-9E32-9D49-32FAE5797604}"/>
                </a:ext>
              </a:extLst>
            </p:cNvPr>
            <p:cNvSpPr txBox="1"/>
            <p:nvPr/>
          </p:nvSpPr>
          <p:spPr>
            <a:xfrm>
              <a:off x="2480917" y="2497976"/>
              <a:ext cx="7230170" cy="168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1500" dirty="0">
                  <a:solidFill>
                    <a:schemeClr val="bg1"/>
                  </a:solidFill>
                  <a:latin typeface="에스코어 드림 9 Black" panose="020B0A03030302020204" pitchFamily="34" charset="-127"/>
                  <a:ea typeface="에스코어 드림 9 Black" panose="020B0A03030302020204" pitchFamily="34" charset="-127"/>
                </a:rPr>
                <a:t>Thank You</a:t>
              </a:r>
              <a:endParaRPr lang="en-ID" sz="11500" dirty="0">
                <a:solidFill>
                  <a:schemeClr val="bg1"/>
                </a:solidFill>
                <a:latin typeface="에스코어 드림 9 Black" panose="020B0A03030302020204" pitchFamily="34" charset="-127"/>
                <a:ea typeface="에스코어 드림 9 Black" panose="020B0A03030302020204" pitchFamily="34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06EDDF5-91DF-7D89-0C2A-38093B6B9A56}"/>
                </a:ext>
              </a:extLst>
            </p:cNvPr>
            <p:cNvSpPr txBox="1"/>
            <p:nvPr/>
          </p:nvSpPr>
          <p:spPr>
            <a:xfrm>
              <a:off x="2797824" y="4059554"/>
              <a:ext cx="6788136" cy="29316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fr-FR" sz="1500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Expert, SERVEONE</a:t>
              </a:r>
              <a:endParaRPr lang="en-US" sz="1500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cxnSp>
        <p:nvCxnSpPr>
          <p:cNvPr id="20" name="Straight Connector 9">
            <a:extLst>
              <a:ext uri="{FF2B5EF4-FFF2-40B4-BE49-F238E27FC236}">
                <a16:creationId xmlns:a16="http://schemas.microsoft.com/office/drawing/2014/main" id="{D16C9163-62FB-86C9-AD56-BFCD9AE4BDD5}"/>
              </a:ext>
            </a:extLst>
          </p:cNvPr>
          <p:cNvCxnSpPr>
            <a:cxnSpLocks/>
          </p:cNvCxnSpPr>
          <p:nvPr/>
        </p:nvCxnSpPr>
        <p:spPr>
          <a:xfrm>
            <a:off x="3307756" y="0"/>
            <a:ext cx="1" cy="7377489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9" name="그래픽 8">
            <a:extLst>
              <a:ext uri="{FF2B5EF4-FFF2-40B4-BE49-F238E27FC236}">
                <a16:creationId xmlns:a16="http://schemas.microsoft.com/office/drawing/2014/main" id="{6B6466CE-B155-46E3-BE8E-18349C158B6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5095" y="2362969"/>
            <a:ext cx="1922739" cy="287987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8026875-E52E-4448-9144-808769287348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29ACA05E-C9EC-4D81-B329-F46A88F2C75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9AFA85F-A6C8-4FD1-B5A9-5D313C4D953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BB7F67BF-68BF-4BA6-B30C-6C1EB127747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9241A68D-9D8F-46DD-916F-AA350324BCB1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ED6E43FC-2EC1-42E3-8738-B293908212EB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25" name="Straight Connector 7">
            <a:extLst>
              <a:ext uri="{FF2B5EF4-FFF2-40B4-BE49-F238E27FC236}">
                <a16:creationId xmlns:a16="http://schemas.microsoft.com/office/drawing/2014/main" id="{52C96174-37EF-0107-C024-684F65696E22}"/>
              </a:ext>
            </a:extLst>
          </p:cNvPr>
          <p:cNvCxnSpPr>
            <a:cxnSpLocks/>
          </p:cNvCxnSpPr>
          <p:nvPr/>
        </p:nvCxnSpPr>
        <p:spPr>
          <a:xfrm flipV="1">
            <a:off x="2608452" y="687267"/>
            <a:ext cx="0" cy="6858000"/>
          </a:xfrm>
          <a:prstGeom prst="line">
            <a:avLst/>
          </a:prstGeom>
          <a:ln w="12700">
            <a:gradFill>
              <a:gsLst>
                <a:gs pos="0">
                  <a:schemeClr val="accent1">
                    <a:lumMod val="5000"/>
                    <a:lumOff val="95000"/>
                    <a:alpha val="30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813415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텍스트, 사람, 태블릿 컴퓨터, 정보기기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CEDF3F81-34F3-EFD9-7B2F-CB7A092299F3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  <a14:imgEffect>
                      <a14:brightnessContrast bright="-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37628" cy="7559675"/>
          </a:xfrm>
          <a:prstGeom prst="rect">
            <a:avLst/>
          </a:prstGeom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EAF40C7A-7B17-A851-E9AE-98B4DDC79750}"/>
              </a:ext>
            </a:extLst>
          </p:cNvPr>
          <p:cNvSpPr/>
          <p:nvPr/>
        </p:nvSpPr>
        <p:spPr>
          <a:xfrm>
            <a:off x="2147" y="-1"/>
            <a:ext cx="13437628" cy="7559675"/>
          </a:xfrm>
          <a:prstGeom prst="rect">
            <a:avLst/>
          </a:prstGeom>
          <a:gradFill flip="none" rotWithShape="1">
            <a:gsLst>
              <a:gs pos="24000">
                <a:srgbClr val="BF3651">
                  <a:alpha val="67000"/>
                </a:srgbClr>
              </a:gs>
              <a:gs pos="100000">
                <a:srgbClr val="A5003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D" dirty="0"/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47825C95-D7AC-48DD-120A-7BE95BAAB964}"/>
              </a:ext>
            </a:extLst>
          </p:cNvPr>
          <p:cNvGrpSpPr/>
          <p:nvPr/>
        </p:nvGrpSpPr>
        <p:grpSpPr>
          <a:xfrm>
            <a:off x="890988" y="1358267"/>
            <a:ext cx="4951012" cy="4163062"/>
            <a:chOff x="890988" y="1739267"/>
            <a:chExt cx="4951012" cy="4163062"/>
          </a:xfrm>
        </p:grpSpPr>
        <p:grpSp>
          <p:nvGrpSpPr>
            <p:cNvPr id="59" name="그룹 58">
              <a:extLst>
                <a:ext uri="{FF2B5EF4-FFF2-40B4-BE49-F238E27FC236}">
                  <a16:creationId xmlns:a16="http://schemas.microsoft.com/office/drawing/2014/main" id="{63064B5C-3E5E-4F09-8955-F642A95F30BF}"/>
                </a:ext>
              </a:extLst>
            </p:cNvPr>
            <p:cNvGrpSpPr/>
            <p:nvPr/>
          </p:nvGrpSpPr>
          <p:grpSpPr>
            <a:xfrm>
              <a:off x="890988" y="1739267"/>
              <a:ext cx="4951012" cy="2676844"/>
              <a:chOff x="1714299" y="2827000"/>
              <a:chExt cx="3792992" cy="2050743"/>
            </a:xfrm>
          </p:grpSpPr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C869649D-8A1B-4336-91D2-A1ECC1E359ED}"/>
                  </a:ext>
                </a:extLst>
              </p:cNvPr>
              <p:cNvSpPr txBox="1"/>
              <p:nvPr/>
            </p:nvSpPr>
            <p:spPr>
              <a:xfrm>
                <a:off x="1714299" y="2827000"/>
                <a:ext cx="1512168" cy="141841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pPr>
                  <a:lnSpc>
                    <a:spcPct val="190000"/>
                  </a:lnSpc>
                </a:pPr>
                <a:r>
                  <a:rPr lang="en-US" altLang="ko-KR" sz="7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01.</a:t>
                </a:r>
              </a:p>
            </p:txBody>
          </p:sp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92EEBB60-3491-4895-B1D5-5C7D8A002C85}"/>
                  </a:ext>
                </a:extLst>
              </p:cNvPr>
              <p:cNvSpPr txBox="1"/>
              <p:nvPr/>
            </p:nvSpPr>
            <p:spPr>
              <a:xfrm>
                <a:off x="1733349" y="4217534"/>
                <a:ext cx="3773942" cy="6602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ko-KR" altLang="en-US" sz="5000" dirty="0">
                    <a:solidFill>
                      <a:srgbClr val="FDEAEC"/>
                    </a:solidFill>
                    <a:latin typeface="에스코어 드림 9 Black" panose="020B0A03030302020204" pitchFamily="34" charset="-127"/>
                    <a:ea typeface="에스코어 드림 9 Black" panose="020B0A03030302020204" pitchFamily="34" charset="-127"/>
                  </a:rPr>
                  <a:t>채무관리</a:t>
                </a:r>
              </a:p>
            </p:txBody>
          </p:sp>
        </p:grpSp>
        <p:sp>
          <p:nvSpPr>
            <p:cNvPr id="22" name="사각형: 둥근 모서리 213">
              <a:extLst>
                <a:ext uri="{FF2B5EF4-FFF2-40B4-BE49-F238E27FC236}">
                  <a16:creationId xmlns:a16="http://schemas.microsoft.com/office/drawing/2014/main" id="{55C3BA89-583F-4012-BF10-5C8DAA0090FC}"/>
                </a:ext>
              </a:extLst>
            </p:cNvPr>
            <p:cNvSpPr/>
            <p:nvPr/>
          </p:nvSpPr>
          <p:spPr>
            <a:xfrm flipH="1">
              <a:off x="1035535" y="5427250"/>
              <a:ext cx="1945725" cy="23205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ko-KR" altLang="en-US" sz="1508" spc="-101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글로벌 구매 솔루션 전문기업</a:t>
              </a:r>
            </a:p>
          </p:txBody>
        </p:sp>
        <p:sp>
          <p:nvSpPr>
            <p:cNvPr id="23" name="사각형: 둥근 모서리 213">
              <a:extLst>
                <a:ext uri="{FF2B5EF4-FFF2-40B4-BE49-F238E27FC236}">
                  <a16:creationId xmlns:a16="http://schemas.microsoft.com/office/drawing/2014/main" id="{C594A7E6-05D6-4D48-939D-1B8974078598}"/>
                </a:ext>
              </a:extLst>
            </p:cNvPr>
            <p:cNvSpPr/>
            <p:nvPr/>
          </p:nvSpPr>
          <p:spPr>
            <a:xfrm flipH="1">
              <a:off x="1035536" y="5766907"/>
              <a:ext cx="2588978" cy="135422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tIns="0" rIns="0" bIns="0" rtlCol="0" anchor="ctr" anchorCtr="0">
              <a:spAutoFit/>
            </a:bodyPr>
            <a:lstStyle/>
            <a:p>
              <a:pPr>
                <a:spcAft>
                  <a:spcPts val="407"/>
                </a:spcAft>
                <a:buClr>
                  <a:schemeClr val="tx1">
                    <a:lumMod val="65000"/>
                    <a:lumOff val="35000"/>
                  </a:schemeClr>
                </a:buClr>
              </a:pPr>
              <a:r>
                <a:rPr lang="en-US" altLang="ko-KR" sz="880" spc="189" dirty="0">
                  <a:solidFill>
                    <a:schemeClr val="bg1"/>
                  </a:solidFill>
                  <a:latin typeface="Pretendard Light" panose="02000403000000020004" pitchFamily="50" charset="-127"/>
                  <a:ea typeface="Pretendard Light" panose="02000403000000020004" pitchFamily="50" charset="-127"/>
                </a:rPr>
                <a:t>Global Procurement Solution Expert</a:t>
              </a:r>
              <a:endParaRPr lang="ko-KR" altLang="en-US" sz="880" spc="189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endParaRPr>
            </a:p>
          </p:txBody>
        </p:sp>
      </p:grp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F19F4A63-590A-4CB4-A3A4-91CC1B0D42B7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2937689F-0AFB-4658-B30E-5EC07DBA84E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F6519F79-EC44-4F3F-BBAB-BAFBAD79FCE2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C048217B-7BF5-4A88-82C6-472B74409F71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0" name="직사각형 29">
            <a:extLst>
              <a:ext uri="{FF2B5EF4-FFF2-40B4-BE49-F238E27FC236}">
                <a16:creationId xmlns:a16="http://schemas.microsoft.com/office/drawing/2014/main" id="{64041B44-A4D0-4A1D-A6BA-266B9466F6D4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32" name="직사각형 31">
            <a:extLst>
              <a:ext uri="{FF2B5EF4-FFF2-40B4-BE49-F238E27FC236}">
                <a16:creationId xmlns:a16="http://schemas.microsoft.com/office/drawing/2014/main" id="{4864B86C-E2B6-4307-A08F-941C7BF6225E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cxnSp>
        <p:nvCxnSpPr>
          <p:cNvPr id="6" name="Straight Connector 16">
            <a:extLst>
              <a:ext uri="{FF2B5EF4-FFF2-40B4-BE49-F238E27FC236}">
                <a16:creationId xmlns:a16="http://schemas.microsoft.com/office/drawing/2014/main" id="{DE370167-50C4-F859-A31E-3B5922820895}"/>
              </a:ext>
            </a:extLst>
          </p:cNvPr>
          <p:cNvCxnSpPr>
            <a:cxnSpLocks/>
          </p:cNvCxnSpPr>
          <p:nvPr/>
        </p:nvCxnSpPr>
        <p:spPr>
          <a:xfrm flipH="1">
            <a:off x="42477" y="4804553"/>
            <a:ext cx="13445670" cy="0"/>
          </a:xfrm>
          <a:prstGeom prst="line">
            <a:avLst/>
          </a:prstGeom>
          <a:ln w="12700">
            <a:gradFill flip="none" rotWithShape="1">
              <a:gsLst>
                <a:gs pos="0">
                  <a:schemeClr val="accent1">
                    <a:lumMod val="5000"/>
                    <a:lumOff val="95000"/>
                    <a:alpha val="0"/>
                  </a:schemeClr>
                </a:gs>
                <a:gs pos="100000">
                  <a:schemeClr val="bg2">
                    <a:alpha val="50000"/>
                  </a:schemeClr>
                </a:gs>
              </a:gsLst>
              <a:lin ang="0" scaled="1"/>
              <a:tileRect/>
            </a:gra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8437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75F5BF09-6A38-4A7A-A063-54F8A9C9BE96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E77D06F6-7765-4EAE-A045-CB2261FE2435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76A7A54-5AF7-4308-962A-9E59E1613DB8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DA8D4C0E-BADC-4249-A7D7-972830FD5EE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092F8C14-493D-43B6-9E3F-21CDD0BAD570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B51F9F3-EF83-4B60-A6BD-F896F0D71BED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32D3194-8E67-03B9-DF16-819BFD784128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4ABEA8FC-515F-276A-EF02-BCDA39C7D154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재고의 흐름 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A76B32A7-AF01-6BCD-6515-3870496BFC5D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5AA5E892-8795-D4A8-CF25-1423553966D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366431FE-6869-5D8E-C094-B33BD3853E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52AF6F11-3CA8-80F2-CA41-AA1EF47166B7}"/>
              </a:ext>
            </a:extLst>
          </p:cNvPr>
          <p:cNvGrpSpPr/>
          <p:nvPr/>
        </p:nvGrpSpPr>
        <p:grpSpPr>
          <a:xfrm>
            <a:off x="1425120" y="2005652"/>
            <a:ext cx="10423564" cy="4879325"/>
            <a:chOff x="652003" y="893445"/>
            <a:chExt cx="9475967" cy="6494379"/>
          </a:xfrm>
        </p:grpSpPr>
        <p:sp>
          <p:nvSpPr>
            <p:cNvPr id="5" name="Rectangle 304">
              <a:extLst>
                <a:ext uri="{FF2B5EF4-FFF2-40B4-BE49-F238E27FC236}">
                  <a16:creationId xmlns:a16="http://schemas.microsoft.com/office/drawing/2014/main" id="{C6E01A68-A5F7-4BA6-DD6F-98312F4CB0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262" y="3615990"/>
              <a:ext cx="1152217" cy="36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 </a:t>
              </a:r>
              <a:endPara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" name="Rectangle 304">
              <a:extLst>
                <a:ext uri="{FF2B5EF4-FFF2-40B4-BE49-F238E27FC236}">
                  <a16:creationId xmlns:a16="http://schemas.microsoft.com/office/drawing/2014/main" id="{ACE519E6-B744-20E6-2E3A-32984E7ECA9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262" y="4187441"/>
              <a:ext cx="876868" cy="36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endPara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" name="Rectangle 304">
              <a:extLst>
                <a:ext uri="{FF2B5EF4-FFF2-40B4-BE49-F238E27FC236}">
                  <a16:creationId xmlns:a16="http://schemas.microsoft.com/office/drawing/2014/main" id="{4ED19628-8269-9A53-43E3-C3D452FF44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262" y="5303780"/>
              <a:ext cx="876868" cy="36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</a:t>
              </a:r>
              <a:endPara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2" name="Rectangle 304">
              <a:extLst>
                <a:ext uri="{FF2B5EF4-FFF2-40B4-BE49-F238E27FC236}">
                  <a16:creationId xmlns:a16="http://schemas.microsoft.com/office/drawing/2014/main" id="{6430870E-662F-702B-5C46-9D1F04ACEC2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921262" y="4745610"/>
              <a:ext cx="876868" cy="3686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>
                <a:defRPr/>
              </a:pPr>
              <a:r>
                <a:rPr lang="en-US" altLang="ko-KR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endParaRPr lang="en-US" altLang="ko-KR" sz="12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3" name="Rectangle 304">
              <a:extLst>
                <a:ext uri="{FF2B5EF4-FFF2-40B4-BE49-F238E27FC236}">
                  <a16:creationId xmlns:a16="http://schemas.microsoft.com/office/drawing/2014/main" id="{C0E906AE-C0CD-51E8-B79E-DF9FF97A78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481279" y="2461094"/>
              <a:ext cx="1646689" cy="40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인식 시점 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 </a:t>
              </a:r>
            </a:p>
          </p:txBody>
        </p:sp>
        <p:sp>
          <p:nvSpPr>
            <p:cNvPr id="14" name="Rectangle 304">
              <a:extLst>
                <a:ext uri="{FF2B5EF4-FFF2-40B4-BE49-F238E27FC236}">
                  <a16:creationId xmlns:a16="http://schemas.microsoft.com/office/drawing/2014/main" id="{7D07B9F5-AC10-CDCF-4C00-3F291D3333A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9035" y="2471595"/>
              <a:ext cx="1439428" cy="40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[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 형태 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] </a:t>
              </a:r>
            </a:p>
          </p:txBody>
        </p:sp>
        <p:sp>
          <p:nvSpPr>
            <p:cNvPr id="21" name="Rectangle 304">
              <a:extLst>
                <a:ext uri="{FF2B5EF4-FFF2-40B4-BE49-F238E27FC236}">
                  <a16:creationId xmlns:a16="http://schemas.microsoft.com/office/drawing/2014/main" id="{BAA38595-1E55-687B-96DD-64C8D7160D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3572349"/>
              <a:ext cx="1439428" cy="409651"/>
            </a:xfrm>
            <a:prstGeom prst="rect">
              <a:avLst/>
            </a:prstGeom>
            <a:noFill/>
            <a:ln w="952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2" name="Rectangle 304">
              <a:extLst>
                <a:ext uri="{FF2B5EF4-FFF2-40B4-BE49-F238E27FC236}">
                  <a16:creationId xmlns:a16="http://schemas.microsoft.com/office/drawing/2014/main" id="{78E6EFE4-BFEA-8C8C-B17E-09EDD1E310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4134667"/>
              <a:ext cx="1439428" cy="409651"/>
            </a:xfrm>
            <a:prstGeom prst="rect">
              <a:avLst/>
            </a:prstGeom>
            <a:noFill/>
            <a:ln w="952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3" name="Rectangle 304">
              <a:extLst>
                <a:ext uri="{FF2B5EF4-FFF2-40B4-BE49-F238E27FC236}">
                  <a16:creationId xmlns:a16="http://schemas.microsoft.com/office/drawing/2014/main" id="{372800BE-BE7A-DD7C-DA31-185329FEE8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4691735"/>
              <a:ext cx="1439428" cy="409651"/>
            </a:xfrm>
            <a:prstGeom prst="rect">
              <a:avLst/>
            </a:prstGeom>
            <a:noFill/>
            <a:ln w="952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4" name="Rectangle 304">
              <a:extLst>
                <a:ext uri="{FF2B5EF4-FFF2-40B4-BE49-F238E27FC236}">
                  <a16:creationId xmlns:a16="http://schemas.microsoft.com/office/drawing/2014/main" id="{6DCD559B-52CE-F5D2-A423-A41AD3CE1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5251008"/>
              <a:ext cx="1439428" cy="409651"/>
            </a:xfrm>
            <a:prstGeom prst="rect">
              <a:avLst/>
            </a:prstGeom>
            <a:noFill/>
            <a:ln w="9525" algn="ctr">
              <a:solidFill>
                <a:schemeClr val="bg1">
                  <a:lumMod val="85000"/>
                </a:schemeClr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25" name="Rectangle 304">
              <a:extLst>
                <a:ext uri="{FF2B5EF4-FFF2-40B4-BE49-F238E27FC236}">
                  <a16:creationId xmlns:a16="http://schemas.microsoft.com/office/drawing/2014/main" id="{52917496-6CCA-0C07-31FC-F268DECAF5C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82918" y="2872795"/>
              <a:ext cx="952050" cy="40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cxnSp>
          <p:nvCxnSpPr>
            <p:cNvPr id="26" name="직선 화살표 연결선 25">
              <a:extLst>
                <a:ext uri="{FF2B5EF4-FFF2-40B4-BE49-F238E27FC236}">
                  <a16:creationId xmlns:a16="http://schemas.microsoft.com/office/drawing/2014/main" id="{FBC56053-E3C2-A960-91F3-828EFD3953F9}"/>
                </a:ext>
              </a:extLst>
            </p:cNvPr>
            <p:cNvCxnSpPr>
              <a:cxnSpLocks/>
            </p:cNvCxnSpPr>
            <p:nvPr/>
          </p:nvCxnSpPr>
          <p:spPr>
            <a:xfrm>
              <a:off x="2408224" y="3741339"/>
              <a:ext cx="4976933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그림 26">
              <a:extLst>
                <a:ext uri="{FF2B5EF4-FFF2-40B4-BE49-F238E27FC236}">
                  <a16:creationId xmlns:a16="http://schemas.microsoft.com/office/drawing/2014/main" id="{A8FF5446-8DC9-4A59-5F17-DCCFC30B561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3" t="9201" r="24917" b="8748"/>
            <a:stretch/>
          </p:blipFill>
          <p:spPr>
            <a:xfrm>
              <a:off x="7452639" y="3550255"/>
              <a:ext cx="585618" cy="414813"/>
            </a:xfrm>
            <a:prstGeom prst="rect">
              <a:avLst/>
            </a:prstGeom>
          </p:spPr>
        </p:pic>
        <p:cxnSp>
          <p:nvCxnSpPr>
            <p:cNvPr id="28" name="직선 화살표 연결선 27">
              <a:extLst>
                <a:ext uri="{FF2B5EF4-FFF2-40B4-BE49-F238E27FC236}">
                  <a16:creationId xmlns:a16="http://schemas.microsoft.com/office/drawing/2014/main" id="{405CE530-D4C3-3E1D-702C-CA70F7799668}"/>
                </a:ext>
              </a:extLst>
            </p:cNvPr>
            <p:cNvCxnSpPr>
              <a:cxnSpLocks/>
            </p:cNvCxnSpPr>
            <p:nvPr/>
          </p:nvCxnSpPr>
          <p:spPr>
            <a:xfrm>
              <a:off x="2408224" y="4349687"/>
              <a:ext cx="4976933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직선 화살표 연결선 28">
              <a:extLst>
                <a:ext uri="{FF2B5EF4-FFF2-40B4-BE49-F238E27FC236}">
                  <a16:creationId xmlns:a16="http://schemas.microsoft.com/office/drawing/2014/main" id="{17BFF9F8-4CC4-2650-1925-CF6243E5C25D}"/>
                </a:ext>
              </a:extLst>
            </p:cNvPr>
            <p:cNvCxnSpPr>
              <a:cxnSpLocks/>
            </p:cNvCxnSpPr>
            <p:nvPr/>
          </p:nvCxnSpPr>
          <p:spPr>
            <a:xfrm>
              <a:off x="2408224" y="4896562"/>
              <a:ext cx="4976933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직선 화살표 연결선 29">
              <a:extLst>
                <a:ext uri="{FF2B5EF4-FFF2-40B4-BE49-F238E27FC236}">
                  <a16:creationId xmlns:a16="http://schemas.microsoft.com/office/drawing/2014/main" id="{D088413E-1393-74DC-DF68-1309F49D4815}"/>
                </a:ext>
              </a:extLst>
            </p:cNvPr>
            <p:cNvCxnSpPr>
              <a:cxnSpLocks/>
            </p:cNvCxnSpPr>
            <p:nvPr/>
          </p:nvCxnSpPr>
          <p:spPr>
            <a:xfrm>
              <a:off x="2408224" y="5455834"/>
              <a:ext cx="4976933" cy="0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1" name="그림 30">
              <a:extLst>
                <a:ext uri="{FF2B5EF4-FFF2-40B4-BE49-F238E27FC236}">
                  <a16:creationId xmlns:a16="http://schemas.microsoft.com/office/drawing/2014/main" id="{8007CAB1-14C6-F496-002B-3E9BD58E6A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3" t="9201" r="24917" b="8748"/>
            <a:stretch/>
          </p:blipFill>
          <p:spPr>
            <a:xfrm>
              <a:off x="4370063" y="4135641"/>
              <a:ext cx="615910" cy="436270"/>
            </a:xfrm>
            <a:prstGeom prst="rect">
              <a:avLst/>
            </a:prstGeom>
          </p:spPr>
        </p:pic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3ECD50FE-D69F-94CC-0F8A-1721B853AF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3" t="9201" r="24917" b="8748"/>
            <a:stretch/>
          </p:blipFill>
          <p:spPr>
            <a:xfrm>
              <a:off x="4375667" y="4678427"/>
              <a:ext cx="615910" cy="436270"/>
            </a:xfrm>
            <a:prstGeom prst="rect">
              <a:avLst/>
            </a:prstGeom>
          </p:spPr>
        </p:pic>
        <p:pic>
          <p:nvPicPr>
            <p:cNvPr id="33" name="그림 32">
              <a:extLst>
                <a:ext uri="{FF2B5EF4-FFF2-40B4-BE49-F238E27FC236}">
                  <a16:creationId xmlns:a16="http://schemas.microsoft.com/office/drawing/2014/main" id="{93206255-D4E3-6923-F8C0-2AC4031DF4D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3" t="9201" r="24917" b="8748"/>
            <a:stretch/>
          </p:blipFill>
          <p:spPr>
            <a:xfrm>
              <a:off x="4370063" y="5296120"/>
              <a:ext cx="615910" cy="436270"/>
            </a:xfrm>
            <a:prstGeom prst="rect">
              <a:avLst/>
            </a:prstGeom>
          </p:spPr>
        </p:pic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62ABA0FA-736B-9871-19B0-693FC07CBAB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3" t="9201" r="24917" b="8748"/>
            <a:stretch/>
          </p:blipFill>
          <p:spPr>
            <a:xfrm>
              <a:off x="7449638" y="4117856"/>
              <a:ext cx="615910" cy="436270"/>
            </a:xfrm>
            <a:prstGeom prst="rect">
              <a:avLst/>
            </a:prstGeom>
          </p:spPr>
        </p:pic>
        <p:pic>
          <p:nvPicPr>
            <p:cNvPr id="35" name="그림 34">
              <a:extLst>
                <a:ext uri="{FF2B5EF4-FFF2-40B4-BE49-F238E27FC236}">
                  <a16:creationId xmlns:a16="http://schemas.microsoft.com/office/drawing/2014/main" id="{F68E1A89-C3F1-549F-994B-89357ABCD4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3" t="9201" r="24917" b="8748"/>
            <a:stretch/>
          </p:blipFill>
          <p:spPr>
            <a:xfrm>
              <a:off x="7449638" y="4702570"/>
              <a:ext cx="615910" cy="436270"/>
            </a:xfrm>
            <a:prstGeom prst="rect">
              <a:avLst/>
            </a:prstGeom>
          </p:spPr>
        </p:pic>
        <p:pic>
          <p:nvPicPr>
            <p:cNvPr id="36" name="그림 35">
              <a:extLst>
                <a:ext uri="{FF2B5EF4-FFF2-40B4-BE49-F238E27FC236}">
                  <a16:creationId xmlns:a16="http://schemas.microsoft.com/office/drawing/2014/main" id="{544CCAEF-7A0D-1188-8B19-80ADF04153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883" t="9201" r="24917" b="8748"/>
            <a:stretch/>
          </p:blipFill>
          <p:spPr>
            <a:xfrm>
              <a:off x="7449638" y="5287284"/>
              <a:ext cx="615910" cy="436270"/>
            </a:xfrm>
            <a:prstGeom prst="rect">
              <a:avLst/>
            </a:prstGeom>
          </p:spPr>
        </p:pic>
        <p:sp>
          <p:nvSpPr>
            <p:cNvPr id="37" name="직사각형 36">
              <a:extLst>
                <a:ext uri="{FF2B5EF4-FFF2-40B4-BE49-F238E27FC236}">
                  <a16:creationId xmlns:a16="http://schemas.microsoft.com/office/drawing/2014/main" id="{E3620A26-C874-A04C-87B2-C2DE9EB848C9}"/>
                </a:ext>
              </a:extLst>
            </p:cNvPr>
            <p:cNvSpPr/>
            <p:nvPr/>
          </p:nvSpPr>
          <p:spPr>
            <a:xfrm>
              <a:off x="652003" y="2887444"/>
              <a:ext cx="7691561" cy="3069376"/>
            </a:xfrm>
            <a:prstGeom prst="rect">
              <a:avLst/>
            </a:prstGeom>
            <a:noFill/>
            <a:ln>
              <a:solidFill>
                <a:srgbClr val="9CAA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8" name="직사각형 37">
              <a:extLst>
                <a:ext uri="{FF2B5EF4-FFF2-40B4-BE49-F238E27FC236}">
                  <a16:creationId xmlns:a16="http://schemas.microsoft.com/office/drawing/2014/main" id="{0FC40BBE-30AC-9695-8358-9460A662675F}"/>
                </a:ext>
              </a:extLst>
            </p:cNvPr>
            <p:cNvSpPr/>
            <p:nvPr/>
          </p:nvSpPr>
          <p:spPr>
            <a:xfrm>
              <a:off x="8481280" y="2885128"/>
              <a:ext cx="1646690" cy="3069376"/>
            </a:xfrm>
            <a:prstGeom prst="rect">
              <a:avLst/>
            </a:prstGeom>
            <a:noFill/>
            <a:ln>
              <a:solidFill>
                <a:srgbClr val="9CAAA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00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grpSp>
          <p:nvGrpSpPr>
            <p:cNvPr id="39" name="그룹 38">
              <a:extLst>
                <a:ext uri="{FF2B5EF4-FFF2-40B4-BE49-F238E27FC236}">
                  <a16:creationId xmlns:a16="http://schemas.microsoft.com/office/drawing/2014/main" id="{05F2D947-2417-2E0A-AE60-7AA6D126CEFE}"/>
                </a:ext>
              </a:extLst>
            </p:cNvPr>
            <p:cNvGrpSpPr/>
            <p:nvPr/>
          </p:nvGrpSpPr>
          <p:grpSpPr>
            <a:xfrm>
              <a:off x="2332903" y="1599779"/>
              <a:ext cx="5869536" cy="981541"/>
              <a:chOff x="1939579" y="1868478"/>
              <a:chExt cx="8306286" cy="1440597"/>
            </a:xfrm>
          </p:grpSpPr>
          <p:grpSp>
            <p:nvGrpSpPr>
              <p:cNvPr id="78" name="그룹 77">
                <a:extLst>
                  <a:ext uri="{FF2B5EF4-FFF2-40B4-BE49-F238E27FC236}">
                    <a16:creationId xmlns:a16="http://schemas.microsoft.com/office/drawing/2014/main" id="{4507E9E8-93F6-AEDA-3EC6-EAE814BE7822}"/>
                  </a:ext>
                </a:extLst>
              </p:cNvPr>
              <p:cNvGrpSpPr/>
              <p:nvPr/>
            </p:nvGrpSpPr>
            <p:grpSpPr>
              <a:xfrm>
                <a:off x="1939579" y="1868478"/>
                <a:ext cx="8306286" cy="1440597"/>
                <a:chOff x="1737274" y="2297641"/>
                <a:chExt cx="8306286" cy="1440597"/>
              </a:xfrm>
            </p:grpSpPr>
            <p:grpSp>
              <p:nvGrpSpPr>
                <p:cNvPr id="83" name="그룹 82">
                  <a:extLst>
                    <a:ext uri="{FF2B5EF4-FFF2-40B4-BE49-F238E27FC236}">
                      <a16:creationId xmlns:a16="http://schemas.microsoft.com/office/drawing/2014/main" id="{08E63A88-8C21-56BA-FBCA-67CBBB95F2A2}"/>
                    </a:ext>
                  </a:extLst>
                </p:cNvPr>
                <p:cNvGrpSpPr/>
                <p:nvPr/>
              </p:nvGrpSpPr>
              <p:grpSpPr>
                <a:xfrm>
                  <a:off x="1737274" y="2297641"/>
                  <a:ext cx="7947634" cy="815516"/>
                  <a:chOff x="1737274" y="2297641"/>
                  <a:chExt cx="7947634" cy="815516"/>
                </a:xfrm>
              </p:grpSpPr>
              <p:pic>
                <p:nvPicPr>
                  <p:cNvPr id="86" name="Picture 4" descr="C:\Users\JEONGEUM\Desktop\png\06.png">
                    <a:extLst>
                      <a:ext uri="{FF2B5EF4-FFF2-40B4-BE49-F238E27FC236}">
                        <a16:creationId xmlns:a16="http://schemas.microsoft.com/office/drawing/2014/main" id="{795BD386-0200-1812-AD73-A6CA22F70743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05808" y="2348798"/>
                    <a:ext cx="1957639" cy="7229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7" name="Picture 3" descr="C:\Users\JEONGEUM\Desktop\icooooon\01.png">
                    <a:extLst>
                      <a:ext uri="{FF2B5EF4-FFF2-40B4-BE49-F238E27FC236}">
                        <a16:creationId xmlns:a16="http://schemas.microsoft.com/office/drawing/2014/main" id="{1313828D-6355-5BAD-DB24-99C87732E9A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865272" y="2297641"/>
                    <a:ext cx="819636" cy="81551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88" name="Picture 3" descr="C:\Users\JEONGEUM\Desktop\icooooon\01.png">
                    <a:extLst>
                      <a:ext uri="{FF2B5EF4-FFF2-40B4-BE49-F238E27FC236}">
                        <a16:creationId xmlns:a16="http://schemas.microsoft.com/office/drawing/2014/main" id="{20F6F5E9-AEC6-419A-FC34-A0EBF6A2D7EB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737274" y="2334709"/>
                    <a:ext cx="847641" cy="741379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sp>
              <p:nvSpPr>
                <p:cNvPr id="84" name="TextBox 83">
                  <a:extLst>
                    <a:ext uri="{FF2B5EF4-FFF2-40B4-BE49-F238E27FC236}">
                      <a16:creationId xmlns:a16="http://schemas.microsoft.com/office/drawing/2014/main" id="{30FCEFB0-742E-48DA-AD06-6DEB3040A726}"/>
                    </a:ext>
                  </a:extLst>
                </p:cNvPr>
                <p:cNvSpPr txBox="1"/>
                <p:nvPr/>
              </p:nvSpPr>
              <p:spPr>
                <a:xfrm>
                  <a:off x="8981575" y="3136997"/>
                  <a:ext cx="1061985" cy="6012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dirty="0"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고객</a:t>
                  </a:r>
                </a:p>
              </p:txBody>
            </p:sp>
            <p:sp>
              <p:nvSpPr>
                <p:cNvPr id="85" name="TextBox 84">
                  <a:extLst>
                    <a:ext uri="{FF2B5EF4-FFF2-40B4-BE49-F238E27FC236}">
                      <a16:creationId xmlns:a16="http://schemas.microsoft.com/office/drawing/2014/main" id="{913DB1B8-1B32-F9AF-733A-A271C2F71B3F}"/>
                    </a:ext>
                  </a:extLst>
                </p:cNvPr>
                <p:cNvSpPr txBox="1"/>
                <p:nvPr/>
              </p:nvSpPr>
              <p:spPr>
                <a:xfrm>
                  <a:off x="1738522" y="3136997"/>
                  <a:ext cx="1302705" cy="60124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ko-KR" altLang="en-US" sz="1400" dirty="0" err="1">
                      <a:latin typeface="Pretendard Medium" panose="02000603000000020004" pitchFamily="2" charset="-127"/>
                      <a:ea typeface="Pretendard Medium" panose="02000603000000020004" pitchFamily="2" charset="-127"/>
                      <a:cs typeface="Pretendard Medium" panose="02000603000000020004" pitchFamily="2" charset="-127"/>
                    </a:rPr>
                    <a:t>협력사</a:t>
                  </a:r>
                  <a:endParaRPr lang="ko-KR" altLang="en-US" sz="1400" dirty="0">
                    <a:latin typeface="Pretendard Medium" panose="02000603000000020004" pitchFamily="2" charset="-127"/>
                    <a:ea typeface="Pretendard Medium" panose="02000603000000020004" pitchFamily="2" charset="-127"/>
                    <a:cs typeface="Pretendard Medium" panose="02000603000000020004" pitchFamily="2" charset="-127"/>
                  </a:endParaRPr>
                </a:p>
              </p:txBody>
            </p:sp>
          </p:grpSp>
          <p:cxnSp>
            <p:nvCxnSpPr>
              <p:cNvPr id="79" name="직선 화살표 연결선 78">
                <a:extLst>
                  <a:ext uri="{FF2B5EF4-FFF2-40B4-BE49-F238E27FC236}">
                    <a16:creationId xmlns:a16="http://schemas.microsoft.com/office/drawing/2014/main" id="{A141D82B-5579-8F14-CAF9-5DC9AF1E62C1}"/>
                  </a:ext>
                </a:extLst>
              </p:cNvPr>
              <p:cNvCxnSpPr/>
              <p:nvPr/>
            </p:nvCxnSpPr>
            <p:spPr>
              <a:xfrm>
                <a:off x="3243532" y="2191109"/>
                <a:ext cx="1337094" cy="0"/>
              </a:xfrm>
              <a:prstGeom prst="straightConnector1">
                <a:avLst/>
              </a:prstGeom>
              <a:ln w="12700">
                <a:solidFill>
                  <a:srgbClr val="A5003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직선 화살표 연결선 79">
                <a:extLst>
                  <a:ext uri="{FF2B5EF4-FFF2-40B4-BE49-F238E27FC236}">
                    <a16:creationId xmlns:a16="http://schemas.microsoft.com/office/drawing/2014/main" id="{2176AA4F-77C2-08A3-EFF9-B15CE3201601}"/>
                  </a:ext>
                </a:extLst>
              </p:cNvPr>
              <p:cNvCxnSpPr/>
              <p:nvPr/>
            </p:nvCxnSpPr>
            <p:spPr>
              <a:xfrm>
                <a:off x="7188614" y="2191109"/>
                <a:ext cx="1337094" cy="0"/>
              </a:xfrm>
              <a:prstGeom prst="straightConnector1">
                <a:avLst/>
              </a:prstGeom>
              <a:ln w="12700">
                <a:solidFill>
                  <a:srgbClr val="A5003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직선 화살표 연결선 80">
                <a:extLst>
                  <a:ext uri="{FF2B5EF4-FFF2-40B4-BE49-F238E27FC236}">
                    <a16:creationId xmlns:a16="http://schemas.microsoft.com/office/drawing/2014/main" id="{87973EDA-6F47-91A4-7053-4E58142F9328}"/>
                  </a:ext>
                </a:extLst>
              </p:cNvPr>
              <p:cNvCxnSpPr/>
              <p:nvPr/>
            </p:nvCxnSpPr>
            <p:spPr>
              <a:xfrm flipH="1">
                <a:off x="7188616" y="2528015"/>
                <a:ext cx="1337094" cy="0"/>
              </a:xfrm>
              <a:prstGeom prst="straightConnector1">
                <a:avLst/>
              </a:prstGeom>
              <a:ln>
                <a:solidFill>
                  <a:srgbClr val="90807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직선 화살표 연결선 81">
                <a:extLst>
                  <a:ext uri="{FF2B5EF4-FFF2-40B4-BE49-F238E27FC236}">
                    <a16:creationId xmlns:a16="http://schemas.microsoft.com/office/drawing/2014/main" id="{50F87111-A3A6-1CB7-97DC-7BB5DAFB1A62}"/>
                  </a:ext>
                </a:extLst>
              </p:cNvPr>
              <p:cNvCxnSpPr/>
              <p:nvPr/>
            </p:nvCxnSpPr>
            <p:spPr>
              <a:xfrm flipH="1">
                <a:off x="3243532" y="2528015"/>
                <a:ext cx="1337094" cy="0"/>
              </a:xfrm>
              <a:prstGeom prst="straightConnector1">
                <a:avLst/>
              </a:prstGeom>
              <a:ln>
                <a:solidFill>
                  <a:srgbClr val="90807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AE8E786-F9CD-BD8D-7975-E9D855AE0D5C}"/>
                </a:ext>
              </a:extLst>
            </p:cNvPr>
            <p:cNvSpPr txBox="1"/>
            <p:nvPr/>
          </p:nvSpPr>
          <p:spPr>
            <a:xfrm>
              <a:off x="6194219" y="2140201"/>
              <a:ext cx="756481" cy="40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① 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S/O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3FDF73A-8B43-F873-C076-370F74110061}"/>
                </a:ext>
              </a:extLst>
            </p:cNvPr>
            <p:cNvSpPr txBox="1"/>
            <p:nvPr/>
          </p:nvSpPr>
          <p:spPr>
            <a:xfrm>
              <a:off x="3341952" y="2140201"/>
              <a:ext cx="756481" cy="40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② 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P/O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1758254-9AC8-B4F1-6945-CEA97D30F571}"/>
                </a:ext>
              </a:extLst>
            </p:cNvPr>
            <p:cNvSpPr txBox="1"/>
            <p:nvPr/>
          </p:nvSpPr>
          <p:spPr>
            <a:xfrm>
              <a:off x="3249160" y="1405325"/>
              <a:ext cx="1278272" cy="40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③ </a:t>
              </a:r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086153CA-6C53-A8CA-F376-50CA63A9C10A}"/>
                </a:ext>
              </a:extLst>
            </p:cNvPr>
            <p:cNvSpPr txBox="1"/>
            <p:nvPr/>
          </p:nvSpPr>
          <p:spPr>
            <a:xfrm>
              <a:off x="5982211" y="1399289"/>
              <a:ext cx="1278272" cy="40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④ </a:t>
              </a:r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자유형 78">
              <a:extLst>
                <a:ext uri="{FF2B5EF4-FFF2-40B4-BE49-F238E27FC236}">
                  <a16:creationId xmlns:a16="http://schemas.microsoft.com/office/drawing/2014/main" id="{56E13969-E278-40CF-FCC1-77037DF7290F}"/>
                </a:ext>
              </a:extLst>
            </p:cNvPr>
            <p:cNvSpPr/>
            <p:nvPr/>
          </p:nvSpPr>
          <p:spPr>
            <a:xfrm>
              <a:off x="3289627" y="1263286"/>
              <a:ext cx="3779332" cy="253744"/>
            </a:xfrm>
            <a:custGeom>
              <a:avLst/>
              <a:gdLst>
                <a:gd name="connsiteX0" fmla="*/ 0 w 776177"/>
                <a:gd name="connsiteY0" fmla="*/ 255181 h 255181"/>
                <a:gd name="connsiteX1" fmla="*/ 340242 w 776177"/>
                <a:gd name="connsiteY1" fmla="*/ 0 h 255181"/>
                <a:gd name="connsiteX2" fmla="*/ 776177 w 776177"/>
                <a:gd name="connsiteY2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177" h="255181">
                  <a:moveTo>
                    <a:pt x="0" y="255181"/>
                  </a:moveTo>
                  <a:cubicBezTo>
                    <a:pt x="105439" y="127590"/>
                    <a:pt x="210879" y="0"/>
                    <a:pt x="340242" y="0"/>
                  </a:cubicBezTo>
                  <a:cubicBezTo>
                    <a:pt x="469605" y="0"/>
                    <a:pt x="701749" y="219739"/>
                    <a:pt x="776177" y="255181"/>
                  </a:cubicBezTo>
                </a:path>
              </a:pathLst>
            </a:cu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FC7B7AE-C084-4CD2-7ADD-CE3B9F766A63}"/>
                </a:ext>
              </a:extLst>
            </p:cNvPr>
            <p:cNvSpPr txBox="1"/>
            <p:nvPr/>
          </p:nvSpPr>
          <p:spPr>
            <a:xfrm>
              <a:off x="4074092" y="893445"/>
              <a:ext cx="1908119" cy="4096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4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상품배송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 이동</a:t>
              </a:r>
              <a:r>
                <a:rPr lang="en-US" altLang="ko-KR" sz="14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6" name="Rectangle 304">
              <a:extLst>
                <a:ext uri="{FF2B5EF4-FFF2-40B4-BE49-F238E27FC236}">
                  <a16:creationId xmlns:a16="http://schemas.microsoft.com/office/drawing/2014/main" id="{0EF5DC87-A2D0-893B-355F-6713532A0BD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15617" y="2877652"/>
              <a:ext cx="872274" cy="40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HUB </a:t>
              </a: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출고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7" name="Rectangle 304">
              <a:extLst>
                <a:ext uri="{FF2B5EF4-FFF2-40B4-BE49-F238E27FC236}">
                  <a16:creationId xmlns:a16="http://schemas.microsoft.com/office/drawing/2014/main" id="{75714301-0502-5D92-469E-EFC00DB4461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55832" y="2877652"/>
              <a:ext cx="972271" cy="40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8" name="Rectangle 304">
              <a:extLst>
                <a:ext uri="{FF2B5EF4-FFF2-40B4-BE49-F238E27FC236}">
                  <a16:creationId xmlns:a16="http://schemas.microsoft.com/office/drawing/2014/main" id="{C0186DC1-D4AE-0465-7812-56D207AAB13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080671" y="2877652"/>
              <a:ext cx="1330389" cy="4096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r>
                <a:rPr lang="ko-KR" altLang="en-US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판매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 err="1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r>
                <a:rPr lang="en-US" altLang="ko-KR" sz="14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49" name="직사각형 48">
              <a:extLst>
                <a:ext uri="{FF2B5EF4-FFF2-40B4-BE49-F238E27FC236}">
                  <a16:creationId xmlns:a16="http://schemas.microsoft.com/office/drawing/2014/main" id="{6C5AB74A-C8E3-6F99-36F6-9AE886A52525}"/>
                </a:ext>
              </a:extLst>
            </p:cNvPr>
            <p:cNvSpPr/>
            <p:nvPr/>
          </p:nvSpPr>
          <p:spPr>
            <a:xfrm>
              <a:off x="3426955" y="3284114"/>
              <a:ext cx="2502127" cy="2613153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0" name="직사각형 49">
              <a:extLst>
                <a:ext uri="{FF2B5EF4-FFF2-40B4-BE49-F238E27FC236}">
                  <a16:creationId xmlns:a16="http://schemas.microsoft.com/office/drawing/2014/main" id="{410A492D-6842-F82A-5926-F3403B67959D}"/>
                </a:ext>
              </a:extLst>
            </p:cNvPr>
            <p:cNvSpPr/>
            <p:nvPr/>
          </p:nvSpPr>
          <p:spPr>
            <a:xfrm>
              <a:off x="6025662" y="3269887"/>
              <a:ext cx="2227379" cy="2627381"/>
            </a:xfrm>
            <a:prstGeom prst="rect">
              <a:avLst/>
            </a:prstGeom>
            <a:noFill/>
            <a:ln w="635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1" name="직사각형 50">
              <a:extLst>
                <a:ext uri="{FF2B5EF4-FFF2-40B4-BE49-F238E27FC236}">
                  <a16:creationId xmlns:a16="http://schemas.microsoft.com/office/drawing/2014/main" id="{13567EE5-54A6-76AF-5371-3D14CD154282}"/>
                </a:ext>
              </a:extLst>
            </p:cNvPr>
            <p:cNvSpPr/>
            <p:nvPr/>
          </p:nvSpPr>
          <p:spPr>
            <a:xfrm>
              <a:off x="3467051" y="4142551"/>
              <a:ext cx="732117" cy="470017"/>
            </a:xfrm>
            <a:prstGeom prst="rect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</a:p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2" name="직사각형 51">
              <a:extLst>
                <a:ext uri="{FF2B5EF4-FFF2-40B4-BE49-F238E27FC236}">
                  <a16:creationId xmlns:a16="http://schemas.microsoft.com/office/drawing/2014/main" id="{283BB796-9ADE-73CE-C93C-B3CDC5C7E4FE}"/>
                </a:ext>
              </a:extLst>
            </p:cNvPr>
            <p:cNvSpPr/>
            <p:nvPr/>
          </p:nvSpPr>
          <p:spPr>
            <a:xfrm>
              <a:off x="3459083" y="4673950"/>
              <a:ext cx="732117" cy="470017"/>
            </a:xfrm>
            <a:prstGeom prst="rect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</a:p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3" name="직사각형 52">
              <a:extLst>
                <a:ext uri="{FF2B5EF4-FFF2-40B4-BE49-F238E27FC236}">
                  <a16:creationId xmlns:a16="http://schemas.microsoft.com/office/drawing/2014/main" id="{768280B5-B5A1-B719-6C8F-9A852D05F333}"/>
                </a:ext>
              </a:extLst>
            </p:cNvPr>
            <p:cNvSpPr/>
            <p:nvPr/>
          </p:nvSpPr>
          <p:spPr>
            <a:xfrm>
              <a:off x="6155223" y="3522652"/>
              <a:ext cx="732117" cy="470017"/>
            </a:xfrm>
            <a:prstGeom prst="rect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</a:p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4" name="직사각형 53">
              <a:extLst>
                <a:ext uri="{FF2B5EF4-FFF2-40B4-BE49-F238E27FC236}">
                  <a16:creationId xmlns:a16="http://schemas.microsoft.com/office/drawing/2014/main" id="{E0A721D1-B4E3-1933-C638-EAAEA9F23970}"/>
                </a:ext>
              </a:extLst>
            </p:cNvPr>
            <p:cNvSpPr/>
            <p:nvPr/>
          </p:nvSpPr>
          <p:spPr>
            <a:xfrm>
              <a:off x="5123689" y="5207353"/>
              <a:ext cx="732117" cy="470017"/>
            </a:xfrm>
            <a:prstGeom prst="rect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</a:t>
              </a:r>
              <a:r>
                <a:rPr lang="en-US" altLang="ko-KR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</a:t>
              </a:r>
            </a:p>
            <a:p>
              <a:pPr algn="ctr"/>
              <a:r>
                <a:rPr lang="ko-KR" altLang="en-US" sz="11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1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5" name="자유형 124">
              <a:extLst>
                <a:ext uri="{FF2B5EF4-FFF2-40B4-BE49-F238E27FC236}">
                  <a16:creationId xmlns:a16="http://schemas.microsoft.com/office/drawing/2014/main" id="{4DB1465E-EFC4-F101-E19A-CEADB629AA26}"/>
                </a:ext>
              </a:extLst>
            </p:cNvPr>
            <p:cNvSpPr/>
            <p:nvPr/>
          </p:nvSpPr>
          <p:spPr>
            <a:xfrm>
              <a:off x="4269388" y="4040744"/>
              <a:ext cx="2990083" cy="258050"/>
            </a:xfrm>
            <a:custGeom>
              <a:avLst/>
              <a:gdLst>
                <a:gd name="connsiteX0" fmla="*/ 0 w 776177"/>
                <a:gd name="connsiteY0" fmla="*/ 255181 h 255181"/>
                <a:gd name="connsiteX1" fmla="*/ 340242 w 776177"/>
                <a:gd name="connsiteY1" fmla="*/ 0 h 255181"/>
                <a:gd name="connsiteX2" fmla="*/ 776177 w 776177"/>
                <a:gd name="connsiteY2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177" h="255181">
                  <a:moveTo>
                    <a:pt x="0" y="255181"/>
                  </a:moveTo>
                  <a:cubicBezTo>
                    <a:pt x="105439" y="127590"/>
                    <a:pt x="210879" y="0"/>
                    <a:pt x="340242" y="0"/>
                  </a:cubicBezTo>
                  <a:cubicBezTo>
                    <a:pt x="469605" y="0"/>
                    <a:pt x="701749" y="219739"/>
                    <a:pt x="776177" y="255181"/>
                  </a:cubicBezTo>
                </a:path>
              </a:pathLst>
            </a:cu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6" name="자유형 125">
              <a:extLst>
                <a:ext uri="{FF2B5EF4-FFF2-40B4-BE49-F238E27FC236}">
                  <a16:creationId xmlns:a16="http://schemas.microsoft.com/office/drawing/2014/main" id="{F2CCF83E-6828-B35F-3A54-ADF6D6C8D574}"/>
                </a:ext>
              </a:extLst>
            </p:cNvPr>
            <p:cNvSpPr/>
            <p:nvPr/>
          </p:nvSpPr>
          <p:spPr>
            <a:xfrm>
              <a:off x="4287780" y="4574111"/>
              <a:ext cx="2971691" cy="258050"/>
            </a:xfrm>
            <a:custGeom>
              <a:avLst/>
              <a:gdLst>
                <a:gd name="connsiteX0" fmla="*/ 0 w 776177"/>
                <a:gd name="connsiteY0" fmla="*/ 255181 h 255181"/>
                <a:gd name="connsiteX1" fmla="*/ 340242 w 776177"/>
                <a:gd name="connsiteY1" fmla="*/ 0 h 255181"/>
                <a:gd name="connsiteX2" fmla="*/ 776177 w 776177"/>
                <a:gd name="connsiteY2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177" h="255181">
                  <a:moveTo>
                    <a:pt x="0" y="255181"/>
                  </a:moveTo>
                  <a:cubicBezTo>
                    <a:pt x="105439" y="127590"/>
                    <a:pt x="210879" y="0"/>
                    <a:pt x="340242" y="0"/>
                  </a:cubicBezTo>
                  <a:cubicBezTo>
                    <a:pt x="469605" y="0"/>
                    <a:pt x="701749" y="219739"/>
                    <a:pt x="776177" y="255181"/>
                  </a:cubicBezTo>
                </a:path>
              </a:pathLst>
            </a:cu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7" name="자유형 127">
              <a:extLst>
                <a:ext uri="{FF2B5EF4-FFF2-40B4-BE49-F238E27FC236}">
                  <a16:creationId xmlns:a16="http://schemas.microsoft.com/office/drawing/2014/main" id="{7AF31116-E193-1609-20B8-C51C86A07A2B}"/>
                </a:ext>
              </a:extLst>
            </p:cNvPr>
            <p:cNvSpPr/>
            <p:nvPr/>
          </p:nvSpPr>
          <p:spPr>
            <a:xfrm>
              <a:off x="6935307" y="3507234"/>
              <a:ext cx="476028" cy="184153"/>
            </a:xfrm>
            <a:custGeom>
              <a:avLst/>
              <a:gdLst>
                <a:gd name="connsiteX0" fmla="*/ 0 w 776177"/>
                <a:gd name="connsiteY0" fmla="*/ 255181 h 255181"/>
                <a:gd name="connsiteX1" fmla="*/ 340242 w 776177"/>
                <a:gd name="connsiteY1" fmla="*/ 0 h 255181"/>
                <a:gd name="connsiteX2" fmla="*/ 776177 w 776177"/>
                <a:gd name="connsiteY2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177" h="255181">
                  <a:moveTo>
                    <a:pt x="0" y="255181"/>
                  </a:moveTo>
                  <a:cubicBezTo>
                    <a:pt x="105439" y="127590"/>
                    <a:pt x="210879" y="0"/>
                    <a:pt x="340242" y="0"/>
                  </a:cubicBezTo>
                  <a:cubicBezTo>
                    <a:pt x="469605" y="0"/>
                    <a:pt x="701749" y="219739"/>
                    <a:pt x="776177" y="255181"/>
                  </a:cubicBezTo>
                </a:path>
              </a:pathLst>
            </a:cu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8" name="자유형 128">
              <a:extLst>
                <a:ext uri="{FF2B5EF4-FFF2-40B4-BE49-F238E27FC236}">
                  <a16:creationId xmlns:a16="http://schemas.microsoft.com/office/drawing/2014/main" id="{3A34C7CD-027B-720C-0E34-29138C38A412}"/>
                </a:ext>
              </a:extLst>
            </p:cNvPr>
            <p:cNvSpPr/>
            <p:nvPr/>
          </p:nvSpPr>
          <p:spPr>
            <a:xfrm>
              <a:off x="5887891" y="5183379"/>
              <a:ext cx="1391891" cy="236002"/>
            </a:xfrm>
            <a:custGeom>
              <a:avLst/>
              <a:gdLst>
                <a:gd name="connsiteX0" fmla="*/ 0 w 776177"/>
                <a:gd name="connsiteY0" fmla="*/ 255181 h 255181"/>
                <a:gd name="connsiteX1" fmla="*/ 340242 w 776177"/>
                <a:gd name="connsiteY1" fmla="*/ 0 h 255181"/>
                <a:gd name="connsiteX2" fmla="*/ 776177 w 776177"/>
                <a:gd name="connsiteY2" fmla="*/ 255181 h 2551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6177" h="255181">
                  <a:moveTo>
                    <a:pt x="0" y="255181"/>
                  </a:moveTo>
                  <a:cubicBezTo>
                    <a:pt x="105439" y="127590"/>
                    <a:pt x="210879" y="0"/>
                    <a:pt x="340242" y="0"/>
                  </a:cubicBezTo>
                  <a:cubicBezTo>
                    <a:pt x="469605" y="0"/>
                    <a:pt x="701749" y="219739"/>
                    <a:pt x="776177" y="255181"/>
                  </a:cubicBezTo>
                </a:path>
              </a:pathLst>
            </a:custGeom>
            <a:noFill/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0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CF4F46C-DD6C-803F-7264-F6A7C1B052B7}"/>
                </a:ext>
              </a:extLst>
            </p:cNvPr>
            <p:cNvSpPr txBox="1"/>
            <p:nvPr/>
          </p:nvSpPr>
          <p:spPr>
            <a:xfrm>
              <a:off x="6839604" y="3746233"/>
              <a:ext cx="642669" cy="34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1586701-2252-7EC3-45C6-B122F0712F15}"/>
                </a:ext>
              </a:extLst>
            </p:cNvPr>
            <p:cNvSpPr txBox="1"/>
            <p:nvPr/>
          </p:nvSpPr>
          <p:spPr>
            <a:xfrm>
              <a:off x="5301809" y="4070799"/>
              <a:ext cx="642669" cy="34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12574E34-70F8-F4EE-64B5-BE82E16E9294}"/>
                </a:ext>
              </a:extLst>
            </p:cNvPr>
            <p:cNvSpPr txBox="1"/>
            <p:nvPr/>
          </p:nvSpPr>
          <p:spPr>
            <a:xfrm>
              <a:off x="5296121" y="4632114"/>
              <a:ext cx="642669" cy="34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61C318F4-5EF4-B51D-A2EA-182EAC0DAEB3}"/>
                </a:ext>
              </a:extLst>
            </p:cNvPr>
            <p:cNvSpPr txBox="1"/>
            <p:nvPr/>
          </p:nvSpPr>
          <p:spPr>
            <a:xfrm>
              <a:off x="6209317" y="5222069"/>
              <a:ext cx="642669" cy="3482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05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재고</a:t>
              </a:r>
            </a:p>
          </p:txBody>
        </p:sp>
        <p:sp>
          <p:nvSpPr>
            <p:cNvPr id="63" name="직사각형 62">
              <a:extLst>
                <a:ext uri="{FF2B5EF4-FFF2-40B4-BE49-F238E27FC236}">
                  <a16:creationId xmlns:a16="http://schemas.microsoft.com/office/drawing/2014/main" id="{B3899590-3BE2-DD4D-DD83-73A0E8805526}"/>
                </a:ext>
              </a:extLst>
            </p:cNvPr>
            <p:cNvSpPr/>
            <p:nvPr/>
          </p:nvSpPr>
          <p:spPr>
            <a:xfrm>
              <a:off x="1830811" y="6205304"/>
              <a:ext cx="864096" cy="536217"/>
            </a:xfrm>
            <a:prstGeom prst="rect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입고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/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배송완료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</a:p>
          </p:txBody>
        </p:sp>
        <p:sp>
          <p:nvSpPr>
            <p:cNvPr id="64" name="직사각형 63">
              <a:extLst>
                <a:ext uri="{FF2B5EF4-FFF2-40B4-BE49-F238E27FC236}">
                  <a16:creationId xmlns:a16="http://schemas.microsoft.com/office/drawing/2014/main" id="{60B345D4-FF2F-AE38-718F-BF9EA11296C3}"/>
                </a:ext>
              </a:extLst>
            </p:cNvPr>
            <p:cNvSpPr/>
            <p:nvPr/>
          </p:nvSpPr>
          <p:spPr>
            <a:xfrm>
              <a:off x="1830811" y="6851607"/>
              <a:ext cx="864096" cy="536217"/>
            </a:xfrm>
            <a:prstGeom prst="rect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매입정산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5" name="직사각형 64">
              <a:extLst>
                <a:ext uri="{FF2B5EF4-FFF2-40B4-BE49-F238E27FC236}">
                  <a16:creationId xmlns:a16="http://schemas.microsoft.com/office/drawing/2014/main" id="{528CABC8-A11C-E1BD-622E-FA3E946773DD}"/>
                </a:ext>
              </a:extLst>
            </p:cNvPr>
            <p:cNvSpPr/>
            <p:nvPr/>
          </p:nvSpPr>
          <p:spPr>
            <a:xfrm>
              <a:off x="2981838" y="6343746"/>
              <a:ext cx="1416764" cy="368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 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100 / GR/IR 100</a:t>
              </a:r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6" name="직사각형 65">
              <a:extLst>
                <a:ext uri="{FF2B5EF4-FFF2-40B4-BE49-F238E27FC236}">
                  <a16:creationId xmlns:a16="http://schemas.microsoft.com/office/drawing/2014/main" id="{328E9764-86FE-2CE9-C70F-ED535F81BC74}"/>
                </a:ext>
              </a:extLst>
            </p:cNvPr>
            <p:cNvSpPr/>
            <p:nvPr/>
          </p:nvSpPr>
          <p:spPr>
            <a:xfrm>
              <a:off x="2981838" y="6938652"/>
              <a:ext cx="1368673" cy="368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GR/IR 100/ A/P 100</a:t>
              </a:r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7" name="직사각형 66">
              <a:extLst>
                <a:ext uri="{FF2B5EF4-FFF2-40B4-BE49-F238E27FC236}">
                  <a16:creationId xmlns:a16="http://schemas.microsoft.com/office/drawing/2014/main" id="{FD3B2298-1A8F-AEB9-77CE-C9455B61C41A}"/>
                </a:ext>
              </a:extLst>
            </p:cNvPr>
            <p:cNvSpPr/>
            <p:nvPr/>
          </p:nvSpPr>
          <p:spPr>
            <a:xfrm>
              <a:off x="6305940" y="6329127"/>
              <a:ext cx="864096" cy="905181"/>
            </a:xfrm>
            <a:prstGeom prst="rect">
              <a:avLst/>
            </a:prstGeom>
            <a:solidFill>
              <a:srgbClr val="FDEAEC"/>
            </a:solidFill>
            <a:ln>
              <a:solidFill>
                <a:srgbClr val="A5003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매출정산</a:t>
              </a:r>
              <a:endParaRPr lang="en-US" altLang="ko-KR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8" name="직사각형 67">
              <a:extLst>
                <a:ext uri="{FF2B5EF4-FFF2-40B4-BE49-F238E27FC236}">
                  <a16:creationId xmlns:a16="http://schemas.microsoft.com/office/drawing/2014/main" id="{BCABBBB5-78B4-147D-B463-D8E251D1D817}"/>
                </a:ext>
              </a:extLst>
            </p:cNvPr>
            <p:cNvSpPr/>
            <p:nvPr/>
          </p:nvSpPr>
          <p:spPr>
            <a:xfrm>
              <a:off x="7446334" y="6343746"/>
              <a:ext cx="1545004" cy="3686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매출원가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100 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상품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100</a:t>
              </a:r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69" name="직사각형 68">
              <a:extLst>
                <a:ext uri="{FF2B5EF4-FFF2-40B4-BE49-F238E27FC236}">
                  <a16:creationId xmlns:a16="http://schemas.microsoft.com/office/drawing/2014/main" id="{ACD04EDF-7274-74EE-B91B-552F11DA479F}"/>
                </a:ext>
              </a:extLst>
            </p:cNvPr>
            <p:cNvSpPr/>
            <p:nvPr/>
          </p:nvSpPr>
          <p:spPr>
            <a:xfrm>
              <a:off x="7447435" y="6938653"/>
              <a:ext cx="1275407" cy="36868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A/R 110  / </a:t>
              </a:r>
              <a:r>
                <a:rPr lang="ko-KR" altLang="en-US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매출 </a:t>
              </a:r>
              <a:r>
                <a:rPr lang="en-US" altLang="ko-KR" sz="1200" dirty="0">
                  <a:solidFill>
                    <a:srgbClr val="A50034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110</a:t>
              </a:r>
              <a:endParaRPr lang="ko-KR" altLang="en-US" sz="12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0" name="Rectangle 304">
              <a:extLst>
                <a:ext uri="{FF2B5EF4-FFF2-40B4-BE49-F238E27FC236}">
                  <a16:creationId xmlns:a16="http://schemas.microsoft.com/office/drawing/2014/main" id="{AE27D239-BAB4-1265-80C3-866CEB65A3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3576161"/>
              <a:ext cx="1439428" cy="409651"/>
            </a:xfrm>
            <a:prstGeom prst="rect">
              <a:avLst/>
            </a:prstGeom>
            <a:solidFill>
              <a:srgbClr val="FDEAEC"/>
            </a:solidFill>
            <a:ln w="9525" algn="ctr">
              <a:solidFill>
                <a:srgbClr val="FDEAEC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1" name="Rectangle 304">
              <a:extLst>
                <a:ext uri="{FF2B5EF4-FFF2-40B4-BE49-F238E27FC236}">
                  <a16:creationId xmlns:a16="http://schemas.microsoft.com/office/drawing/2014/main" id="{69BA6919-31BA-99DA-2970-853DF30377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4138479"/>
              <a:ext cx="1439428" cy="409651"/>
            </a:xfrm>
            <a:prstGeom prst="rect">
              <a:avLst/>
            </a:prstGeom>
            <a:solidFill>
              <a:srgbClr val="FDEAEC"/>
            </a:solidFill>
            <a:ln w="9525" algn="ctr">
              <a:solidFill>
                <a:srgbClr val="FDEAEC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2" name="Rectangle 304">
              <a:extLst>
                <a:ext uri="{FF2B5EF4-FFF2-40B4-BE49-F238E27FC236}">
                  <a16:creationId xmlns:a16="http://schemas.microsoft.com/office/drawing/2014/main" id="{B86BAC46-1DD9-2127-23C7-68AD2001E0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4695548"/>
              <a:ext cx="1439428" cy="409651"/>
            </a:xfrm>
            <a:prstGeom prst="rect">
              <a:avLst/>
            </a:prstGeom>
            <a:solidFill>
              <a:srgbClr val="FDEAEC"/>
            </a:solidFill>
            <a:ln w="9525" algn="ctr">
              <a:solidFill>
                <a:srgbClr val="FDEAEC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3" name="Rectangle 304">
              <a:extLst>
                <a:ext uri="{FF2B5EF4-FFF2-40B4-BE49-F238E27FC236}">
                  <a16:creationId xmlns:a16="http://schemas.microsoft.com/office/drawing/2014/main" id="{D4BC02C1-79E9-7585-2315-0AC7233A84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9329" y="5254818"/>
              <a:ext cx="1439428" cy="409651"/>
            </a:xfrm>
            <a:prstGeom prst="rect">
              <a:avLst/>
            </a:prstGeom>
            <a:solidFill>
              <a:srgbClr val="FDEAEC"/>
            </a:solidFill>
            <a:ln w="9525" algn="ctr">
              <a:solidFill>
                <a:srgbClr val="FDEAEC"/>
              </a:solidFill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>
              <a:lvl1pPr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defRPr>
              </a:lvl9pPr>
            </a:lstStyle>
            <a:p>
              <a:pPr algn="ctr" eaLnBrk="1" latinLnBrk="1" hangingPunct="1">
                <a:defRPr/>
              </a:pPr>
              <a:endParaRPr lang="en-US" altLang="ko-KR" sz="140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22DDCE42-D1DD-F700-FA25-47F2EDA3E394}"/>
                </a:ext>
              </a:extLst>
            </p:cNvPr>
            <p:cNvSpPr txBox="1"/>
            <p:nvPr/>
          </p:nvSpPr>
          <p:spPr>
            <a:xfrm>
              <a:off x="1343576" y="3590629"/>
              <a:ext cx="450590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직송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D85E7DC1-43DE-FEAE-41BD-789688908493}"/>
                </a:ext>
              </a:extLst>
            </p:cNvPr>
            <p:cNvSpPr txBox="1"/>
            <p:nvPr/>
          </p:nvSpPr>
          <p:spPr>
            <a:xfrm>
              <a:off x="1296807" y="4150432"/>
              <a:ext cx="591945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무재고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BA950C28-4CA4-943E-AEE5-0DFADD9F6E67}"/>
                </a:ext>
              </a:extLst>
            </p:cNvPr>
            <p:cNvSpPr txBox="1"/>
            <p:nvPr/>
          </p:nvSpPr>
          <p:spPr>
            <a:xfrm>
              <a:off x="1331515" y="4719288"/>
              <a:ext cx="450590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센터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289DBAD-487C-EE26-483C-49052D67459C}"/>
                </a:ext>
              </a:extLst>
            </p:cNvPr>
            <p:cNvSpPr txBox="1"/>
            <p:nvPr/>
          </p:nvSpPr>
          <p:spPr>
            <a:xfrm>
              <a:off x="1343575" y="5265826"/>
              <a:ext cx="459334" cy="4096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VMI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71146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C4AC08-A69C-E014-322A-0675C98D09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427EAA58-D37C-EC76-B4BC-9A43844A01B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037BEF28-F08F-6103-F0C3-8CF86153DA4F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029B7A4-5534-DE08-C4FC-AA22652A200B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64A7EF2-61ED-EE11-7BEA-B0B25AD0898C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71B3E4F2-8D44-5C48-6E8E-A0F04D03702A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0161112F-AC4C-58EC-3358-0F1921D5C8B1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A5C9BA7-7F0A-D40E-C2D0-5967909DF12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ED564374-9CE4-78E1-695D-8320725AAB85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매입 결산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2B251862-C84D-6458-05BB-2CD8D7D8FBD7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FF66AAD6-3FA6-6B89-9C19-DF88ACE4CFF3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F1613F08-A1D6-EAA7-A5FC-114B979379A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1718AB67-4455-4060-AD57-E983D53CA3D9}"/>
              </a:ext>
            </a:extLst>
          </p:cNvPr>
          <p:cNvSpPr/>
          <p:nvPr/>
        </p:nvSpPr>
        <p:spPr>
          <a:xfrm>
            <a:off x="814115" y="1753554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 결산 일정</a:t>
            </a:r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5009D4C1-C9FC-B918-6FC9-FC1E78408593}"/>
              </a:ext>
            </a:extLst>
          </p:cNvPr>
          <p:cNvGrpSpPr/>
          <p:nvPr/>
        </p:nvGrpSpPr>
        <p:grpSpPr>
          <a:xfrm>
            <a:off x="1168829" y="2234795"/>
            <a:ext cx="10323516" cy="1069604"/>
            <a:chOff x="483030" y="1634504"/>
            <a:chExt cx="9301094" cy="855969"/>
          </a:xfrm>
        </p:grpSpPr>
        <p:sp>
          <p:nvSpPr>
            <p:cNvPr id="91" name="AutoShape 24">
              <a:extLst>
                <a:ext uri="{FF2B5EF4-FFF2-40B4-BE49-F238E27FC236}">
                  <a16:creationId xmlns:a16="http://schemas.microsoft.com/office/drawing/2014/main" id="{7382CB29-DF6E-3674-81E8-91EA52B77A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3967" y="1954996"/>
              <a:ext cx="2394951" cy="535477"/>
            </a:xfrm>
            <a:prstGeom prst="chevron">
              <a:avLst>
                <a:gd name="adj" fmla="val 15760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 세금계산서 </a:t>
              </a:r>
              <a:r>
                <a:rPr lang="ko-KR" altLang="en-US" sz="14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역발행</a:t>
              </a:r>
              <a:endParaRPr lang="en-US" altLang="ko-KR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당월 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일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~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말일 배송완료분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2" name="AutoShape 25">
              <a:extLst>
                <a:ext uri="{FF2B5EF4-FFF2-40B4-BE49-F238E27FC236}">
                  <a16:creationId xmlns:a16="http://schemas.microsoft.com/office/drawing/2014/main" id="{D3DD6D41-ACA7-4645-300E-8D257D477F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3698" y="1954996"/>
              <a:ext cx="2989146" cy="535477"/>
            </a:xfrm>
            <a:prstGeom prst="chevron">
              <a:avLst>
                <a:gd name="adj" fmla="val 15760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dirty="0" err="1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역발행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승인 독려 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매입 부가세 대사</a:t>
              </a:r>
              <a:endParaRPr lang="en-US" altLang="ko-KR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상계</a:t>
              </a:r>
              <a:r>
                <a:rPr lang="en-US" altLang="ko-KR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/ </a:t>
              </a: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지급보류</a:t>
              </a:r>
              <a:endParaRPr lang="en-US" altLang="ko-KR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3" name="AutoShape 26">
              <a:extLst>
                <a:ext uri="{FF2B5EF4-FFF2-40B4-BE49-F238E27FC236}">
                  <a16:creationId xmlns:a16="http://schemas.microsoft.com/office/drawing/2014/main" id="{F73655C0-E905-277F-3329-5BB59818DC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08345" y="1947656"/>
              <a:ext cx="1820080" cy="535477"/>
            </a:xfrm>
            <a:prstGeom prst="chevron">
              <a:avLst>
                <a:gd name="adj" fmla="val 15760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세금계산서 발행 기한</a:t>
              </a:r>
              <a:endParaRPr lang="en-US" altLang="ko-KR" sz="1400" dirty="0">
                <a:solidFill>
                  <a:srgbClr val="EE3042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결산 조정</a:t>
              </a:r>
            </a:p>
          </p:txBody>
        </p:sp>
        <p:sp>
          <p:nvSpPr>
            <p:cNvPr id="94" name="Line 3">
              <a:extLst>
                <a:ext uri="{FF2B5EF4-FFF2-40B4-BE49-F238E27FC236}">
                  <a16:creationId xmlns:a16="http://schemas.microsoft.com/office/drawing/2014/main" id="{A518CF01-1AEB-7E76-6F03-9EFA1E33F580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483030" y="1857781"/>
              <a:ext cx="244689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5" name="Text Box 6">
              <a:extLst>
                <a:ext uri="{FF2B5EF4-FFF2-40B4-BE49-F238E27FC236}">
                  <a16:creationId xmlns:a16="http://schemas.microsoft.com/office/drawing/2014/main" id="{7ECA35C6-304C-2F99-72B0-03080FB9487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1570123" y="1637494"/>
              <a:ext cx="317734" cy="172413"/>
            </a:xfrm>
            <a:prstGeom prst="rect">
              <a:avLst/>
            </a:prstGeom>
            <a:noFill/>
            <a:ln w="8001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D+2</a:t>
              </a:r>
              <a:endParaRPr lang="ko-KR" altLang="en-US" sz="1400" dirty="0">
                <a:solidFill>
                  <a:srgbClr val="000000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6" name="Text Box 6">
              <a:extLst>
                <a:ext uri="{FF2B5EF4-FFF2-40B4-BE49-F238E27FC236}">
                  <a16:creationId xmlns:a16="http://schemas.microsoft.com/office/drawing/2014/main" id="{87132B3C-219C-B3BB-305D-F0B80E9E875A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3817437" y="1636980"/>
              <a:ext cx="1501667" cy="172413"/>
            </a:xfrm>
            <a:prstGeom prst="rect">
              <a:avLst/>
            </a:prstGeom>
            <a:noFill/>
            <a:ln w="8001" algn="ctr">
              <a:noFill/>
              <a:miter lim="800000"/>
              <a:headEnd/>
              <a:tailEnd/>
            </a:ln>
          </p:spPr>
          <p:txBody>
            <a:bodyPr wrap="square" lIns="0" tIns="0" rIns="0" bIns="0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D+2 ~ 10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日</a:t>
              </a:r>
            </a:p>
          </p:txBody>
        </p:sp>
        <p:sp>
          <p:nvSpPr>
            <p:cNvPr id="97" name="Line 3">
              <a:extLst>
                <a:ext uri="{FF2B5EF4-FFF2-40B4-BE49-F238E27FC236}">
                  <a16:creationId xmlns:a16="http://schemas.microsoft.com/office/drawing/2014/main" id="{65C438DA-3372-781D-CA54-B214D549D621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6062843" y="1857781"/>
              <a:ext cx="1763981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98" name="Text Box 6">
              <a:extLst>
                <a:ext uri="{FF2B5EF4-FFF2-40B4-BE49-F238E27FC236}">
                  <a16:creationId xmlns:a16="http://schemas.microsoft.com/office/drawing/2014/main" id="{E77022C5-3F1E-3AD2-7EDA-02E30EC35A35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6756629" y="1637494"/>
              <a:ext cx="340842" cy="172413"/>
            </a:xfrm>
            <a:prstGeom prst="rect">
              <a:avLst/>
            </a:prstGeom>
            <a:noFill/>
            <a:ln w="8001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10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日</a:t>
              </a:r>
            </a:p>
          </p:txBody>
        </p:sp>
        <p:sp>
          <p:nvSpPr>
            <p:cNvPr id="99" name="Line 3">
              <a:extLst>
                <a:ext uri="{FF2B5EF4-FFF2-40B4-BE49-F238E27FC236}">
                  <a16:creationId xmlns:a16="http://schemas.microsoft.com/office/drawing/2014/main" id="{1AF585D3-5601-F110-4200-7E3B553DEDAB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3054510" y="1857781"/>
              <a:ext cx="2919607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0" name="AutoShape 26">
              <a:extLst>
                <a:ext uri="{FF2B5EF4-FFF2-40B4-BE49-F238E27FC236}">
                  <a16:creationId xmlns:a16="http://schemas.microsoft.com/office/drawing/2014/main" id="{DDF77BE4-EA6E-6C13-1830-E9FDFCF8FE1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964044" y="1944666"/>
              <a:ext cx="1820080" cy="535477"/>
            </a:xfrm>
            <a:prstGeom prst="chevron">
              <a:avLst>
                <a:gd name="adj" fmla="val 15760"/>
              </a:avLst>
            </a:prstGeom>
            <a:solidFill>
              <a:srgbClr val="FDEAE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굴림" charset="-127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ko-KR" altLang="en-US" sz="1400" dirty="0">
                  <a:solidFill>
                    <a:srgbClr val="EE3042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대금 지급</a:t>
              </a:r>
            </a:p>
          </p:txBody>
        </p:sp>
        <p:sp>
          <p:nvSpPr>
            <p:cNvPr id="101" name="Line 3">
              <a:extLst>
                <a:ext uri="{FF2B5EF4-FFF2-40B4-BE49-F238E27FC236}">
                  <a16:creationId xmlns:a16="http://schemas.microsoft.com/office/drawing/2014/main" id="{B11F4A6B-0F8E-11D7-C7F0-C890AE6C3304}"/>
                </a:ext>
              </a:extLst>
            </p:cNvPr>
            <p:cNvSpPr>
              <a:spLocks noChangeShapeType="1"/>
            </p:cNvSpPr>
            <p:nvPr/>
          </p:nvSpPr>
          <p:spPr bwMode="gray">
            <a:xfrm>
              <a:off x="7918542" y="1854791"/>
              <a:ext cx="1763981" cy="0"/>
            </a:xfrm>
            <a:prstGeom prst="line">
              <a:avLst/>
            </a:prstGeom>
            <a:noFill/>
            <a:ln w="6350">
              <a:solidFill>
                <a:schemeClr val="tx1">
                  <a:lumMod val="50000"/>
                  <a:lumOff val="50000"/>
                </a:schemeClr>
              </a:solidFill>
              <a:round/>
              <a:headEnd/>
              <a:tailEnd/>
            </a:ln>
            <a:effectLst/>
          </p:spPr>
          <p:txBody>
            <a:bodyPr wrap="none" lIns="0" tIns="0" rIns="0" bIns="0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ko-KR" altLang="en-US" sz="1400" kern="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102" name="Text Box 6">
              <a:extLst>
                <a:ext uri="{FF2B5EF4-FFF2-40B4-BE49-F238E27FC236}">
                  <a16:creationId xmlns:a16="http://schemas.microsoft.com/office/drawing/2014/main" id="{D5A311A9-B1A6-6686-8DFD-EEE5A490CB83}"/>
                </a:ext>
              </a:extLst>
            </p:cNvPr>
            <p:cNvSpPr txBox="1">
              <a:spLocks noChangeArrowheads="1"/>
            </p:cNvSpPr>
            <p:nvPr/>
          </p:nvSpPr>
          <p:spPr bwMode="gray">
            <a:xfrm>
              <a:off x="8308316" y="1634504"/>
              <a:ext cx="948869" cy="172413"/>
            </a:xfrm>
            <a:prstGeom prst="rect">
              <a:avLst/>
            </a:prstGeom>
            <a:noFill/>
            <a:ln w="8001" algn="ctr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 eaLnBrk="0" fontAlgn="base" latinLnBrk="0" hangingPunct="0">
                <a:spcBef>
                  <a:spcPct val="0"/>
                </a:spcBef>
                <a:spcAft>
                  <a:spcPct val="0"/>
                </a:spcAft>
              </a:pP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13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日 </a:t>
              </a:r>
              <a:r>
                <a:rPr lang="en-US" altLang="ko-KR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or 30</a:t>
              </a:r>
              <a:r>
                <a:rPr lang="ko-KR" altLang="en-US" sz="1400" dirty="0">
                  <a:solidFill>
                    <a:srgbClr val="000000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日</a:t>
              </a:r>
            </a:p>
          </p:txBody>
        </p:sp>
      </p:grpSp>
      <p:sp>
        <p:nvSpPr>
          <p:cNvPr id="105" name="직사각형 104">
            <a:extLst>
              <a:ext uri="{FF2B5EF4-FFF2-40B4-BE49-F238E27FC236}">
                <a16:creationId xmlns:a16="http://schemas.microsoft.com/office/drawing/2014/main" id="{6B36EC41-2537-6B50-FDC3-DEBBE88A13C6}"/>
              </a:ext>
            </a:extLst>
          </p:cNvPr>
          <p:cNvSpPr/>
          <p:nvPr/>
        </p:nvSpPr>
        <p:spPr>
          <a:xfrm>
            <a:off x="814115" y="3412859"/>
            <a:ext cx="12486816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 이월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사유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 </a:t>
            </a:r>
            <a:r>
              <a:rPr lang="ko-KR" altLang="en-US" sz="15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오처리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기한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~D+1</a:t>
            </a:r>
          </a:p>
        </p:txBody>
      </p:sp>
      <p:sp>
        <p:nvSpPr>
          <p:cNvPr id="33" name="직사각형 32">
            <a:extLst>
              <a:ext uri="{FF2B5EF4-FFF2-40B4-BE49-F238E27FC236}">
                <a16:creationId xmlns:a16="http://schemas.microsoft.com/office/drawing/2014/main" id="{1BA2E5F9-A825-43F1-8AC0-C9795E6ED83B}"/>
              </a:ext>
            </a:extLst>
          </p:cNvPr>
          <p:cNvSpPr/>
          <p:nvPr/>
        </p:nvSpPr>
        <p:spPr>
          <a:xfrm>
            <a:off x="814115" y="4608811"/>
            <a:ext cx="12486816" cy="10864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 결산 조정</a:t>
            </a:r>
          </a:p>
          <a:p>
            <a:pPr>
              <a:lnSpc>
                <a:spcPct val="150000"/>
              </a:lnSpc>
            </a:pP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사유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배송완료처리 누락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허브 입고 처리 누락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, CS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반품매출정산 누락 등 </a:t>
            </a:r>
            <a:b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- 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기한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: ~10</a:t>
            </a: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일까지</a:t>
            </a:r>
          </a:p>
        </p:txBody>
      </p:sp>
      <p:graphicFrame>
        <p:nvGraphicFramePr>
          <p:cNvPr id="34" name="표 33">
            <a:extLst>
              <a:ext uri="{FF2B5EF4-FFF2-40B4-BE49-F238E27FC236}">
                <a16:creationId xmlns:a16="http://schemas.microsoft.com/office/drawing/2014/main" id="{DA083D0C-5EFD-4B57-8594-DD444AD217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2156360"/>
              </p:ext>
            </p:extLst>
          </p:nvPr>
        </p:nvGraphicFramePr>
        <p:xfrm>
          <a:off x="1215845" y="5922354"/>
          <a:ext cx="8749038" cy="13389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0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66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09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6104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6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marL="86204" marR="86204" marT="43102" marB="43102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‘2X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년 </a:t>
                      </a: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‘2X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년 </a:t>
                      </a:r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</a:t>
                      </a: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설 명</a:t>
                      </a: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513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회 계</a:t>
                      </a:r>
                    </a:p>
                  </a:txBody>
                  <a:tcPr marL="86204" marR="86204" marT="43102" marB="43102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 실적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1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 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(110)</a:t>
                      </a:r>
                    </a:p>
                    <a:p>
                      <a:pPr algn="l" latinLnBrk="1"/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 실적 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2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 </a:t>
                      </a: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(-10)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4196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 무</a:t>
                      </a:r>
                    </a:p>
                  </a:txBody>
                  <a:tcPr marL="86204" marR="86204" marT="43102" marB="43102" anchor="ctr">
                    <a:lnL w="12700" cmpd="sng">
                      <a:noFill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세무증빙일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부가세 귀속일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1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월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(100)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86204" marR="86204" marT="43102" marB="43102" anchor="ctr">
                    <a:lnL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1205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5F13E-F81F-9007-63FD-3CC498534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9CEABF94-0052-CB83-1A9A-FE6799CA1324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17A99C73-11BD-2B8E-9FD7-F2B4A8E8A4B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183E5D05-E20D-802C-86D5-F8E1DEA49C9A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5F3D99E5-34F9-2684-3BDD-C77E3592BD4A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6C58BEE6-B9CC-DFFF-5612-EDE43895604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FA0C2D4A-0378-8851-ECCB-FCC259FFD017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7AE5564A-4C70-46D6-06D5-EAFF3F18E38A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22823D2E-593C-0021-4B59-80400E123CF7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매입 회계처리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A6DFADCB-6C95-3B7F-AF93-CD8A92D82DEE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59EC91D9-F091-3855-837F-7CCA2A56E390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8D9C51DD-51E5-6375-BBBD-A8828A66CD1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10" name="표 9">
            <a:extLst>
              <a:ext uri="{FF2B5EF4-FFF2-40B4-BE49-F238E27FC236}">
                <a16:creationId xmlns:a16="http://schemas.microsoft.com/office/drawing/2014/main" id="{B88E6AEA-EC84-0482-94D8-12C9FD77BF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823233"/>
              </p:ext>
            </p:extLst>
          </p:nvPr>
        </p:nvGraphicFramePr>
        <p:xfrm>
          <a:off x="792342" y="2165539"/>
          <a:ext cx="11310757" cy="36968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214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0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9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0271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77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066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48307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3204714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48205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NO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내용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전표</a:t>
                      </a:r>
                      <a:endParaRPr lang="en-US" altLang="ko-KR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차변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대변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업무처리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8205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계정명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금액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계정명</a:t>
                      </a:r>
                      <a:endParaRPr lang="ko-KR" altLang="en-US" sz="1400" b="0" dirty="0">
                        <a:solidFill>
                          <a:schemeClr val="bg1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금액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08070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LG스마트체 Regular" panose="020B0600000101010101" pitchFamily="50" charset="-127"/>
                        <a:ea typeface="LG스마트체 Regular" panose="020B0600000101010101" pitchFamily="50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271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상품입고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WE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상품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solidFill>
                          <a:srgbClr val="0070C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GRIR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직송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배송완료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무재고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센터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: </a:t>
                      </a:r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입고완료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VMI : </a:t>
                      </a:r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출고완료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33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매입정산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RE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GRIR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외상매입금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내자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자동 매입정산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3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3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세금계산서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처리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K1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매입임시계정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VAT</a:t>
                      </a:r>
                      <a:endParaRPr lang="ko-KR" altLang="en-US" sz="1400" b="0" dirty="0">
                        <a:solidFill>
                          <a:srgbClr val="0070C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</a:p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</a:t>
                      </a:r>
                      <a:endParaRPr lang="ko-KR" altLang="en-US" sz="1400" b="0" dirty="0">
                        <a:solidFill>
                          <a:srgbClr val="0070C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외상매입금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내자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역발행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세금계산서 발행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부가세 인식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/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매입회계처리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CAAA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EAE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3317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임시계정 정리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RE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외상매입금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내자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(1)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매입임시계정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&lt;RE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유형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&gt;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외상매입금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내자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(1)</a:t>
                      </a:r>
                    </a:p>
                    <a:p>
                      <a:pPr algn="l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매입임시계정 정리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EE304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8205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5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대금지급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FE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외상매입금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-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내자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보통예금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solidFill>
                            <a:srgbClr val="0070C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110</a:t>
                      </a:r>
                      <a:endParaRPr lang="ko-KR" altLang="en-US" sz="1400" b="0" dirty="0">
                        <a:solidFill>
                          <a:srgbClr val="0070C0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74531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AE991-4A32-2487-854F-B1CD4776A0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E03A3CC4-73B6-62A7-88BA-3239A087FA0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2E6ACDB8-78E3-7AB1-6D0C-59B52D359099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3E6E9C09-BD83-4412-85FD-3CEBFBB0275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273C7479-D6AE-F3C9-907D-4A5BCEFD2305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BA103863-92B9-99B3-8901-DA4EC7113955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8704499B-959B-C276-870E-189AEF2B44C4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8AFB85C8-F366-FE6C-F07F-8766D125A7E9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785087F5-B2A3-F9E0-21E5-1391DC2EF62B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기타채무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8410D773-8199-8BA8-A337-626D113DA61A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9FAD60A9-6090-B8F9-35F5-3E4A201FF281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006CFFB3-94C5-522B-8689-77DA2F0185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sp>
        <p:nvSpPr>
          <p:cNvPr id="4" name="직사각형 3">
            <a:extLst>
              <a:ext uri="{FF2B5EF4-FFF2-40B4-BE49-F238E27FC236}">
                <a16:creationId xmlns:a16="http://schemas.microsoft.com/office/drawing/2014/main" id="{D41BFF7E-FF23-D074-C1DF-7F9B3F56D19F}"/>
              </a:ext>
            </a:extLst>
          </p:cNvPr>
          <p:cNvSpPr/>
          <p:nvPr/>
        </p:nvSpPr>
        <p:spPr>
          <a:xfrm>
            <a:off x="814115" y="1748374"/>
            <a:ext cx="12486816" cy="7925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적자채무</a:t>
            </a:r>
          </a:p>
          <a:p>
            <a:pPr>
              <a:lnSpc>
                <a:spcPct val="150000"/>
              </a:lnSpc>
            </a:pPr>
            <a:r>
              <a:rPr lang="en-US" altLang="ko-KR" sz="176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</a:t>
            </a:r>
            <a:r>
              <a:rPr lang="en-US" altLang="ko-KR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- 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매입 반품 발생으로 인한 </a:t>
            </a:r>
            <a:r>
              <a:rPr lang="en-US" altLang="ko-KR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(-)</a:t>
            </a:r>
            <a:r>
              <a:rPr lang="ko-KR" altLang="en-US" sz="15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세금계산서 발행 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AF8963-6254-ECBF-F8B4-EE8DFC3F3F5E}"/>
              </a:ext>
            </a:extLst>
          </p:cNvPr>
          <p:cNvSpPr txBox="1"/>
          <p:nvPr/>
        </p:nvSpPr>
        <p:spPr>
          <a:xfrm>
            <a:off x="1145657" y="2666410"/>
            <a:ext cx="9836667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500" dirty="0">
                <a:solidFill>
                  <a:prstClr val="black"/>
                </a:solidFill>
                <a:latin typeface="맑은 고딕" panose="020B0503020000020004" pitchFamily="50" charset="-127"/>
                <a:ea typeface="Pretendard Medium" panose="02000603000000020004"/>
                <a:cs typeface="Pretendard Medium" panose="02000603000000020004" pitchFamily="2" charset="-127"/>
              </a:rPr>
              <a:t>∙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적자채무는 협력사 向 채권 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받아야 할 금액</a:t>
            </a:r>
            <a:r>
              <a:rPr lang="en-US" altLang="ko-KR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) </a:t>
            </a:r>
            <a:r>
              <a:rPr lang="ko-KR" altLang="en-US" sz="1500" dirty="0">
                <a:solidFill>
                  <a:prstClr val="black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이고 협력사의 경우 영세한 경우가 많기 때문에 회수에 각별히 주의해야함  </a:t>
            </a:r>
            <a:r>
              <a:rPr lang="en-US" altLang="ko-KR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(</a:t>
            </a: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채권 </a:t>
            </a:r>
            <a:r>
              <a:rPr lang="ko-KR" altLang="en-US" sz="1500" dirty="0" err="1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미회수</a:t>
            </a: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 </a:t>
            </a:r>
            <a:r>
              <a:rPr lang="en-US" altLang="ko-KR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RISK </a:t>
            </a:r>
            <a:r>
              <a:rPr lang="ko-KR" altLang="en-US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존재</a:t>
            </a:r>
            <a:r>
              <a:rPr lang="en-US" altLang="ko-KR" sz="15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/>
                <a:cs typeface="Pretendard Medium" panose="02000603000000020004" pitchFamily="2" charset="-127"/>
              </a:rPr>
              <a:t>) </a:t>
            </a:r>
            <a:endParaRPr lang="ko-KR" altLang="en-US" sz="1500" dirty="0">
              <a:solidFill>
                <a:prstClr val="black"/>
              </a:solidFill>
              <a:latin typeface="Pretendard Medium" panose="02000603000000020004" pitchFamily="2" charset="-127"/>
              <a:ea typeface="Pretendard Medium" panose="02000603000000020004"/>
              <a:cs typeface="Pretendard Medium" panose="02000603000000020004" pitchFamily="2" charset="-127"/>
            </a:endParaRPr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E3BA87AF-48A8-4EB2-A364-B4F5EAEF27CD}"/>
              </a:ext>
            </a:extLst>
          </p:cNvPr>
          <p:cNvSpPr/>
          <p:nvPr/>
        </p:nvSpPr>
        <p:spPr>
          <a:xfrm>
            <a:off x="814115" y="3354442"/>
            <a:ext cx="12486816" cy="3939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indent="-174625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ko-KR" altLang="en-US" sz="15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압류채무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618B32-85EE-47EC-A3CB-DA1E1091798F}"/>
              </a:ext>
            </a:extLst>
          </p:cNvPr>
          <p:cNvSpPr txBox="1"/>
          <p:nvPr/>
        </p:nvSpPr>
        <p:spPr>
          <a:xfrm>
            <a:off x="6176274" y="3985759"/>
            <a:ext cx="572264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u="sng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협력사의 재산이 압류된 경우</a:t>
            </a:r>
            <a:r>
              <a:rPr lang="en-US" altLang="ko-KR" sz="1400" u="sng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</a:t>
            </a:r>
          </a:p>
          <a:p>
            <a:r>
              <a:rPr lang="ko-KR" altLang="en-US" sz="1400" u="sng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제 </a:t>
            </a:r>
            <a:r>
              <a:rPr lang="en-US" altLang="ko-KR" sz="1400" u="sng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3 </a:t>
            </a:r>
            <a:r>
              <a:rPr lang="ko-KR" altLang="en-US" sz="1400" u="sng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채무자인 </a:t>
            </a:r>
            <a:r>
              <a:rPr lang="ko-KR" altLang="en-US" sz="1400" u="sng" dirty="0" err="1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서브원은</a:t>
            </a:r>
            <a:r>
              <a:rPr lang="ko-KR" altLang="en-US" sz="1400" u="sng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협력사의 채무를 </a:t>
            </a:r>
            <a:r>
              <a:rPr lang="ko-KR" altLang="en-US" sz="1400" u="sng" dirty="0" err="1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협력사에게</a:t>
            </a:r>
            <a:r>
              <a:rPr lang="ko-KR" altLang="en-US" sz="1400" u="sng" dirty="0">
                <a:solidFill>
                  <a:srgbClr val="A50034"/>
                </a:solidFill>
                <a:latin typeface="Pretendard SemiBold" panose="02000703000000020004" pitchFamily="2" charset="-127"/>
                <a:ea typeface="Pretendard SemiBold" panose="02000703000000020004" pitchFamily="2" charset="-127"/>
                <a:cs typeface="Pretendard SemiBold" panose="02000703000000020004" pitchFamily="2" charset="-127"/>
              </a:rPr>
              <a:t> 지급할 수 없음</a:t>
            </a:r>
            <a:endParaRPr lang="en-US" altLang="ko-KR" sz="1400" u="sng" dirty="0">
              <a:solidFill>
                <a:srgbClr val="A50034"/>
              </a:solidFill>
              <a:latin typeface="Pretendard SemiBold" panose="02000703000000020004" pitchFamily="2" charset="-127"/>
              <a:ea typeface="Pretendard SemiBold" panose="02000703000000020004" pitchFamily="2" charset="-127"/>
              <a:cs typeface="Pretendard SemiBold" panose="02000703000000020004" pitchFamily="2" charset="-127"/>
            </a:endParaRPr>
          </a:p>
          <a:p>
            <a:endParaRPr lang="en-US" altLang="ko-KR" sz="12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압류 서류는 우편으로 송달됨 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등기 우편의 </a:t>
            </a:r>
            <a:r>
              <a:rPr lang="ko-KR" altLang="en-US" sz="14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송달일자가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중요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  <a:p>
            <a:pPr marL="360363" indent="-184150">
              <a:buFont typeface="Arial" panose="020B0604020202020204" pitchFamily="34" charset="0"/>
              <a:buChar char="•"/>
            </a:pP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압류 우편 송달 이후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4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협력사에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채무를 지급하게 되면 그 채무는 무효 </a:t>
            </a:r>
            <a:endParaRPr lang="en-US" altLang="ko-KR" sz="1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</a:t>
            </a:r>
            <a:r>
              <a:rPr lang="ko-KR" altLang="en-US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★</a:t>
            </a:r>
            <a:r>
              <a:rPr lang="en-US" altLang="ko-KR" sz="1400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ko-KR" altLang="en-US" sz="14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이중 변제의 </a:t>
            </a:r>
            <a:r>
              <a:rPr lang="en-US" altLang="ko-KR" sz="1400" u="sng" dirty="0">
                <a:solidFill>
                  <a:srgbClr val="A50034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RISK</a:t>
            </a:r>
            <a:endParaRPr lang="en-US" altLang="ko-KR" sz="1400" dirty="0">
              <a:solidFill>
                <a:srgbClr val="A50034"/>
              </a:solidFill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28" name="그룹 27">
            <a:extLst>
              <a:ext uri="{FF2B5EF4-FFF2-40B4-BE49-F238E27FC236}">
                <a16:creationId xmlns:a16="http://schemas.microsoft.com/office/drawing/2014/main" id="{3BA41DFA-0B39-4F0F-A9EF-E544C0C5DAA9}"/>
              </a:ext>
            </a:extLst>
          </p:cNvPr>
          <p:cNvGrpSpPr/>
          <p:nvPr/>
        </p:nvGrpSpPr>
        <p:grpSpPr>
          <a:xfrm>
            <a:off x="1128028" y="3970397"/>
            <a:ext cx="4606058" cy="1437726"/>
            <a:chOff x="7754211" y="3589647"/>
            <a:chExt cx="4785030" cy="1493589"/>
          </a:xfrm>
        </p:grpSpPr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4BBCDB44-9BD4-4B29-8561-CE74FFD3660A}"/>
                </a:ext>
              </a:extLst>
            </p:cNvPr>
            <p:cNvGrpSpPr/>
            <p:nvPr/>
          </p:nvGrpSpPr>
          <p:grpSpPr>
            <a:xfrm>
              <a:off x="7775854" y="3589647"/>
              <a:ext cx="4575033" cy="927929"/>
              <a:chOff x="8317053" y="3537707"/>
              <a:chExt cx="4575033" cy="927929"/>
            </a:xfrm>
          </p:grpSpPr>
          <p:grpSp>
            <p:nvGrpSpPr>
              <p:cNvPr id="33" name="그룹 32">
                <a:extLst>
                  <a:ext uri="{FF2B5EF4-FFF2-40B4-BE49-F238E27FC236}">
                    <a16:creationId xmlns:a16="http://schemas.microsoft.com/office/drawing/2014/main" id="{E3EBA7F1-CDF1-44D9-A526-7FCBCC468D8E}"/>
                  </a:ext>
                </a:extLst>
              </p:cNvPr>
              <p:cNvGrpSpPr/>
              <p:nvPr/>
            </p:nvGrpSpPr>
            <p:grpSpPr>
              <a:xfrm>
                <a:off x="8317053" y="3537707"/>
                <a:ext cx="4575033" cy="927929"/>
                <a:chOff x="8418019" y="3463025"/>
                <a:chExt cx="3659485" cy="679900"/>
              </a:xfrm>
            </p:grpSpPr>
            <p:grpSp>
              <p:nvGrpSpPr>
                <p:cNvPr id="35" name="그룹 34">
                  <a:extLst>
                    <a:ext uri="{FF2B5EF4-FFF2-40B4-BE49-F238E27FC236}">
                      <a16:creationId xmlns:a16="http://schemas.microsoft.com/office/drawing/2014/main" id="{D6769C6C-8F2A-45BC-9C1A-E3E2EE4805E3}"/>
                    </a:ext>
                  </a:extLst>
                </p:cNvPr>
                <p:cNvGrpSpPr/>
                <p:nvPr/>
              </p:nvGrpSpPr>
              <p:grpSpPr>
                <a:xfrm>
                  <a:off x="8418019" y="3645243"/>
                  <a:ext cx="3659485" cy="497682"/>
                  <a:chOff x="8418019" y="3645243"/>
                  <a:chExt cx="3659485" cy="497682"/>
                </a:xfrm>
              </p:grpSpPr>
              <p:pic>
                <p:nvPicPr>
                  <p:cNvPr id="37" name="Picture 5" descr="C:\Users\JEONGEUM\Desktop\icooooon\03.png">
                    <a:extLst>
                      <a:ext uri="{FF2B5EF4-FFF2-40B4-BE49-F238E27FC236}">
                        <a16:creationId xmlns:a16="http://schemas.microsoft.com/office/drawing/2014/main" id="{9B89480F-FB99-4FE2-86DF-A1CA5DE7F026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5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9958387" y="3645243"/>
                    <a:ext cx="428625" cy="476250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8" name="Picture 6" descr="C:\Users\JEONGEUM\Desktop\icooooon\04.png">
                    <a:extLst>
                      <a:ext uri="{FF2B5EF4-FFF2-40B4-BE49-F238E27FC236}">
                        <a16:creationId xmlns:a16="http://schemas.microsoft.com/office/drawing/2014/main" id="{ABA5128E-C646-4A4F-92A5-480163693517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8418019" y="3680962"/>
                    <a:ext cx="409575" cy="46196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pic>
                <p:nvPicPr>
                  <p:cNvPr id="39" name="Picture 3" descr="C:\Users\JEONGEUM\Desktop\icooooon\01.png">
                    <a:extLst>
                      <a:ext uri="{FF2B5EF4-FFF2-40B4-BE49-F238E27FC236}">
                        <a16:creationId xmlns:a16="http://schemas.microsoft.com/office/drawing/2014/main" id="{0B7EB9A9-6A67-4E68-B683-14F177130C6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11525054" y="3680962"/>
                    <a:ext cx="552450" cy="404813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cxnSp>
                <p:nvCxnSpPr>
                  <p:cNvPr id="40" name="직선 화살표 연결선 39">
                    <a:extLst>
                      <a:ext uri="{FF2B5EF4-FFF2-40B4-BE49-F238E27FC236}">
                        <a16:creationId xmlns:a16="http://schemas.microsoft.com/office/drawing/2014/main" id="{05E8D72D-7349-476C-B624-2A45B99B62EE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10529887" y="3883368"/>
                    <a:ext cx="762000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41" name="직선 화살표 연결선 40">
                    <a:extLst>
                      <a:ext uri="{FF2B5EF4-FFF2-40B4-BE49-F238E27FC236}">
                        <a16:creationId xmlns:a16="http://schemas.microsoft.com/office/drawing/2014/main" id="{E9256691-1C17-4F55-B5FE-207D560E234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9036653" y="3911943"/>
                    <a:ext cx="762000" cy="0"/>
                  </a:xfrm>
                  <a:prstGeom prst="straightConnector1">
                    <a:avLst/>
                  </a:prstGeom>
                  <a:ln w="28575"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pic>
              <p:nvPicPr>
                <p:cNvPr id="36" name="Picture 2" descr="C:\Users\JEONGEUM\Desktop\icooooon\51.png">
                  <a:extLst>
                    <a:ext uri="{FF2B5EF4-FFF2-40B4-BE49-F238E27FC236}">
                      <a16:creationId xmlns:a16="http://schemas.microsoft.com/office/drawing/2014/main" id="{65E3BC2D-B3A2-4C88-9250-E5D760D0F3C4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8" cstate="email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757587" y="3463025"/>
                  <a:ext cx="287228" cy="300137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pic>
            <p:nvPicPr>
              <p:cNvPr id="34" name="Picture 2" descr="C:\Users\JEONGEUM\Desktop\icooooon\51.png">
                <a:extLst>
                  <a:ext uri="{FF2B5EF4-FFF2-40B4-BE49-F238E27FC236}">
                    <a16:creationId xmlns:a16="http://schemas.microsoft.com/office/drawing/2014/main" id="{37B0A65B-82CB-4C09-9A6D-30FBBB2AA61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9425105" y="3539207"/>
                <a:ext cx="359088" cy="40962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0791DC7A-DEE8-4990-8A87-0124480906DE}"/>
                </a:ext>
              </a:extLst>
            </p:cNvPr>
            <p:cNvSpPr txBox="1"/>
            <p:nvPr/>
          </p:nvSpPr>
          <p:spPr>
            <a:xfrm>
              <a:off x="7754211" y="4603633"/>
              <a:ext cx="1067373" cy="28776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채권자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8ED6DA56-4D40-4486-893D-ED64FA3F70BB}"/>
                </a:ext>
              </a:extLst>
            </p:cNvPr>
            <p:cNvSpPr txBox="1"/>
            <p:nvPr/>
          </p:nvSpPr>
          <p:spPr>
            <a:xfrm>
              <a:off x="9579400" y="4603633"/>
              <a:ext cx="782707" cy="47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채무자 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협력사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BF15100F-5A91-4D0E-9C1D-9F09030306DC}"/>
                </a:ext>
              </a:extLst>
            </p:cNvPr>
            <p:cNvSpPr txBox="1"/>
            <p:nvPr/>
          </p:nvSpPr>
          <p:spPr>
            <a:xfrm>
              <a:off x="11471868" y="4603633"/>
              <a:ext cx="1067373" cy="4796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제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3</a:t>
              </a:r>
              <a:r>
                <a:rPr lang="ko-KR" altLang="en-US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채무자 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(</a:t>
              </a:r>
              <a:r>
                <a:rPr lang="ko-KR" altLang="en-US" sz="1200" dirty="0" err="1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en-US" altLang="ko-KR" sz="1200" dirty="0"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)</a:t>
              </a:r>
              <a:endParaRPr lang="ko-KR" altLang="en-US" sz="12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</p:grpSp>
      <p:grpSp>
        <p:nvGrpSpPr>
          <p:cNvPr id="42" name="그룹 41">
            <a:extLst>
              <a:ext uri="{FF2B5EF4-FFF2-40B4-BE49-F238E27FC236}">
                <a16:creationId xmlns:a16="http://schemas.microsoft.com/office/drawing/2014/main" id="{4B2E272E-2704-4FE4-B320-B661559B7A17}"/>
              </a:ext>
            </a:extLst>
          </p:cNvPr>
          <p:cNvGrpSpPr/>
          <p:nvPr/>
        </p:nvGrpSpPr>
        <p:grpSpPr>
          <a:xfrm>
            <a:off x="859316" y="5706947"/>
            <a:ext cx="5199801" cy="1230530"/>
            <a:chOff x="868490" y="4390009"/>
            <a:chExt cx="5199801" cy="1230530"/>
          </a:xfrm>
        </p:grpSpPr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96A4B569-AB7D-4F75-A668-91CD21BFF0EF}"/>
                </a:ext>
              </a:extLst>
            </p:cNvPr>
            <p:cNvSpPr/>
            <p:nvPr/>
          </p:nvSpPr>
          <p:spPr>
            <a:xfrm>
              <a:off x="868490" y="4540881"/>
              <a:ext cx="5199801" cy="1079658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4" name="Text Box 23">
              <a:extLst>
                <a:ext uri="{FF2B5EF4-FFF2-40B4-BE49-F238E27FC236}">
                  <a16:creationId xmlns:a16="http://schemas.microsoft.com/office/drawing/2014/main" id="{38BF7C80-A7A8-4FD2-B32F-7A4AA12E87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311" y="4390009"/>
              <a:ext cx="1843039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ko-KR" altLang="en-US" sz="1600" dirty="0" err="1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서브원</a:t>
              </a:r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 업무처리</a:t>
              </a:r>
            </a:p>
          </p:txBody>
        </p:sp>
      </p:grp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13B332C-5436-48AF-86EF-6E0208AAAB5B}"/>
              </a:ext>
            </a:extLst>
          </p:cNvPr>
          <p:cNvGrpSpPr/>
          <p:nvPr/>
        </p:nvGrpSpPr>
        <p:grpSpPr>
          <a:xfrm>
            <a:off x="6383816" y="5706947"/>
            <a:ext cx="5199801" cy="1230530"/>
            <a:chOff x="868490" y="4390009"/>
            <a:chExt cx="5199801" cy="1230530"/>
          </a:xfrm>
        </p:grpSpPr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BCD09637-B85B-42DB-B22F-637A96479B00}"/>
                </a:ext>
              </a:extLst>
            </p:cNvPr>
            <p:cNvSpPr/>
            <p:nvPr/>
          </p:nvSpPr>
          <p:spPr>
            <a:xfrm>
              <a:off x="868490" y="4540881"/>
              <a:ext cx="5199801" cy="1079658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7" name="Text Box 23">
              <a:extLst>
                <a:ext uri="{FF2B5EF4-FFF2-40B4-BE49-F238E27FC236}">
                  <a16:creationId xmlns:a16="http://schemas.microsoft.com/office/drawing/2014/main" id="{1920268A-584F-4DDE-9E55-EF41451BA0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311" y="4390009"/>
              <a:ext cx="1937082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압류금액 처리방안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8025F98B-D61F-40CE-859F-1F72B9A68D37}"/>
              </a:ext>
            </a:extLst>
          </p:cNvPr>
          <p:cNvSpPr txBox="1"/>
          <p:nvPr/>
        </p:nvSpPr>
        <p:spPr>
          <a:xfrm>
            <a:off x="1018161" y="6022621"/>
            <a:ext cx="5148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① 압류 우편 수신 →  ② </a:t>
            </a:r>
            <a:r>
              <a:rPr lang="ko-KR" altLang="en-US" sz="1400" dirty="0" err="1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법무포탈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등재 </a:t>
            </a:r>
          </a:p>
          <a:p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→ ③ 협력사에 발생하는 모든 채무 보류 </a:t>
            </a:r>
            <a:endParaRPr lang="en-US" altLang="ko-KR" sz="1400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  <a:p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             (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압류 금액에 이를 때까지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ACB828-AE15-4527-8554-6AB4EBB0A5BD}"/>
              </a:ext>
            </a:extLst>
          </p:cNvPr>
          <p:cNvSpPr txBox="1"/>
          <p:nvPr/>
        </p:nvSpPr>
        <p:spPr>
          <a:xfrm>
            <a:off x="6491811" y="6022621"/>
            <a:ext cx="514895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1)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추심 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채권자의 추심 요청 시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2)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공탁 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(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법원에 공탁</a:t>
            </a: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)</a:t>
            </a:r>
            <a:b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altLang="ko-KR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3) </a:t>
            </a:r>
            <a:r>
              <a:rPr lang="ko-KR" altLang="en-US" sz="14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압류 해제 후 협력사 지급</a:t>
            </a:r>
          </a:p>
        </p:txBody>
      </p:sp>
    </p:spTree>
    <p:extLst>
      <p:ext uri="{BB962C8B-B14F-4D97-AF65-F5344CB8AC3E}">
        <p14:creationId xmlns:p14="http://schemas.microsoft.com/office/powerpoint/2010/main" val="980296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E8F5D-2F7D-D4E9-61A6-641F88E9C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>
            <a:extLst>
              <a:ext uri="{FF2B5EF4-FFF2-40B4-BE49-F238E27FC236}">
                <a16:creationId xmlns:a16="http://schemas.microsoft.com/office/drawing/2014/main" id="{1E7E70AA-0B90-50DB-B7FC-A7B44C095D7A}"/>
              </a:ext>
            </a:extLst>
          </p:cNvPr>
          <p:cNvSpPr/>
          <p:nvPr/>
        </p:nvSpPr>
        <p:spPr>
          <a:xfrm>
            <a:off x="-1906175" y="3688673"/>
            <a:ext cx="1628294" cy="452526"/>
          </a:xfrm>
          <a:prstGeom prst="rect">
            <a:avLst/>
          </a:prstGeom>
          <a:solidFill>
            <a:srgbClr val="EE304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04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6" name="직사각형 15">
            <a:extLst>
              <a:ext uri="{FF2B5EF4-FFF2-40B4-BE49-F238E27FC236}">
                <a16:creationId xmlns:a16="http://schemas.microsoft.com/office/drawing/2014/main" id="{DE1CD624-8CBC-3A40-5E39-15E3B62D105A}"/>
              </a:ext>
            </a:extLst>
          </p:cNvPr>
          <p:cNvSpPr/>
          <p:nvPr/>
        </p:nvSpPr>
        <p:spPr>
          <a:xfrm>
            <a:off x="-1906175" y="4141199"/>
            <a:ext cx="1628294" cy="452526"/>
          </a:xfrm>
          <a:prstGeom prst="rect">
            <a:avLst/>
          </a:prstGeom>
          <a:solidFill>
            <a:srgbClr val="FDEAEC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gradFill>
                  <a:gsLst>
                    <a:gs pos="0">
                      <a:srgbClr val="EE3042"/>
                    </a:gs>
                    <a:gs pos="100000">
                      <a:srgbClr val="EE3042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05</a:t>
            </a:r>
            <a:endParaRPr lang="ko-KR" altLang="en-US" sz="1760" b="1" spc="-108" dirty="0">
              <a:gradFill>
                <a:gsLst>
                  <a:gs pos="0">
                    <a:srgbClr val="EE3042"/>
                  </a:gs>
                  <a:gs pos="100000">
                    <a:srgbClr val="EE3042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7" name="직사각형 16">
            <a:extLst>
              <a:ext uri="{FF2B5EF4-FFF2-40B4-BE49-F238E27FC236}">
                <a16:creationId xmlns:a16="http://schemas.microsoft.com/office/drawing/2014/main" id="{B95A2DA0-7EAF-35E0-D727-6D903B37C495}"/>
              </a:ext>
            </a:extLst>
          </p:cNvPr>
          <p:cNvSpPr/>
          <p:nvPr/>
        </p:nvSpPr>
        <p:spPr>
          <a:xfrm>
            <a:off x="-1906175" y="2331096"/>
            <a:ext cx="1628294" cy="452526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71514" rtlCol="0" anchor="ctr"/>
          <a:lstStyle/>
          <a:p>
            <a:pPr defTabSz="620288">
              <a:defRPr/>
            </a:pPr>
            <a:r>
              <a:rPr lang="ko-KR" altLang="en-US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</a:t>
            </a:r>
            <a:r>
              <a:rPr lang="en-US" altLang="ko-KR" sz="1760" spc="-68" dirty="0">
                <a:gradFill>
                  <a:gsLst>
                    <a:gs pos="0">
                      <a:prstClr val="white"/>
                    </a:gs>
                    <a:gs pos="100000">
                      <a:prstClr val="white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 01</a:t>
            </a:r>
            <a:endParaRPr lang="ko-KR" altLang="en-US" sz="1760" spc="-68" dirty="0">
              <a:gradFill>
                <a:gsLst>
                  <a:gs pos="0">
                    <a:prstClr val="white"/>
                  </a:gs>
                  <a:gs pos="100000">
                    <a:prstClr val="white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8" name="직사각형 17">
            <a:extLst>
              <a:ext uri="{FF2B5EF4-FFF2-40B4-BE49-F238E27FC236}">
                <a16:creationId xmlns:a16="http://schemas.microsoft.com/office/drawing/2014/main" id="{F697D14B-83AF-DB1D-3974-EFAF7D202709}"/>
              </a:ext>
            </a:extLst>
          </p:cNvPr>
          <p:cNvSpPr/>
          <p:nvPr/>
        </p:nvSpPr>
        <p:spPr>
          <a:xfrm>
            <a:off x="-1906175" y="2783622"/>
            <a:ext cx="1628294" cy="452526"/>
          </a:xfrm>
          <a:prstGeom prst="rect">
            <a:avLst/>
          </a:prstGeom>
          <a:solidFill>
            <a:srgbClr val="6B6B6B">
              <a:alpha val="9804"/>
            </a:srgbClr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gradFill>
                  <a:gsLst>
                    <a:gs pos="0">
                      <a:srgbClr val="012E3C"/>
                    </a:gs>
                    <a:gs pos="100000">
                      <a:srgbClr val="012E3C"/>
                    </a:gs>
                  </a:gsLst>
                  <a:lin ang="0" scaled="1"/>
                </a:gra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02</a:t>
            </a:r>
            <a:endParaRPr lang="ko-KR" altLang="en-US" sz="1760" spc="-108" dirty="0">
              <a:gradFill>
                <a:gsLst>
                  <a:gs pos="0">
                    <a:srgbClr val="012E3C"/>
                  </a:gs>
                  <a:gs pos="100000">
                    <a:srgbClr val="012E3C"/>
                  </a:gs>
                </a:gsLst>
                <a:lin ang="0" scaled="1"/>
              </a:gra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19" name="직사각형 18">
            <a:extLst>
              <a:ext uri="{FF2B5EF4-FFF2-40B4-BE49-F238E27FC236}">
                <a16:creationId xmlns:a16="http://schemas.microsoft.com/office/drawing/2014/main" id="{EAC5FA50-20BB-C359-E322-4BE0504EA8A8}"/>
              </a:ext>
            </a:extLst>
          </p:cNvPr>
          <p:cNvSpPr/>
          <p:nvPr/>
        </p:nvSpPr>
        <p:spPr>
          <a:xfrm>
            <a:off x="-1906175" y="3236147"/>
            <a:ext cx="1628294" cy="452526"/>
          </a:xfrm>
          <a:prstGeom prst="rect">
            <a:avLst/>
          </a:prstGeom>
          <a:solidFill>
            <a:srgbClr val="A5003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03</a:t>
            </a:r>
            <a:endParaRPr lang="ko-KR" altLang="en-US" sz="1760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sp>
        <p:nvSpPr>
          <p:cNvPr id="20" name="직사각형 19">
            <a:extLst>
              <a:ext uri="{FF2B5EF4-FFF2-40B4-BE49-F238E27FC236}">
                <a16:creationId xmlns:a16="http://schemas.microsoft.com/office/drawing/2014/main" id="{543298D8-6AE1-20EA-E743-DC3653E81FFC}"/>
              </a:ext>
            </a:extLst>
          </p:cNvPr>
          <p:cNvSpPr/>
          <p:nvPr/>
        </p:nvSpPr>
        <p:spPr>
          <a:xfrm>
            <a:off x="-1906175" y="4593724"/>
            <a:ext cx="1628294" cy="452526"/>
          </a:xfrm>
          <a:prstGeom prst="rect">
            <a:avLst/>
          </a:prstGeom>
          <a:solidFill>
            <a:srgbClr val="908070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93054" rtlCol="0" anchor="ctr"/>
          <a:lstStyle/>
          <a:p>
            <a:pPr defTabSz="620288">
              <a:defRPr/>
            </a:pPr>
            <a:r>
              <a:rPr lang="ko-KR" altLang="en-US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컬러 </a:t>
            </a:r>
            <a:r>
              <a:rPr lang="en-US" altLang="ko-KR" sz="1760" b="1" spc="-108" dirty="0">
                <a:solidFill>
                  <a:schemeClr val="bg1"/>
                </a:solidFill>
                <a:latin typeface="Pretendard Light" panose="02000403000000020004" pitchFamily="50" charset="-127"/>
                <a:ea typeface="Pretendard Light" panose="02000403000000020004" pitchFamily="50" charset="-127"/>
              </a:rPr>
              <a:t>06</a:t>
            </a:r>
            <a:endParaRPr lang="ko-KR" altLang="en-US" sz="1760" b="1" spc="-108" dirty="0">
              <a:solidFill>
                <a:schemeClr val="bg1"/>
              </a:solidFill>
              <a:latin typeface="Pretendard Light" panose="02000403000000020004" pitchFamily="50" charset="-127"/>
              <a:ea typeface="Pretendard Light" panose="02000403000000020004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1F1BA9EA-6290-555E-8E81-2FA75BEEAEF0}"/>
              </a:ext>
            </a:extLst>
          </p:cNvPr>
          <p:cNvGrpSpPr/>
          <p:nvPr/>
        </p:nvGrpSpPr>
        <p:grpSpPr>
          <a:xfrm>
            <a:off x="263440" y="1252711"/>
            <a:ext cx="13015719" cy="500843"/>
            <a:chOff x="263440" y="1252711"/>
            <a:chExt cx="13015719" cy="500843"/>
          </a:xfrm>
        </p:grpSpPr>
        <p:sp>
          <p:nvSpPr>
            <p:cNvPr id="3" name="직사각형 2">
              <a:extLst>
                <a:ext uri="{FF2B5EF4-FFF2-40B4-BE49-F238E27FC236}">
                  <a16:creationId xmlns:a16="http://schemas.microsoft.com/office/drawing/2014/main" id="{B48D3856-2472-584A-C198-2DF68C315119}"/>
                </a:ext>
              </a:extLst>
            </p:cNvPr>
            <p:cNvSpPr/>
            <p:nvPr/>
          </p:nvSpPr>
          <p:spPr>
            <a:xfrm>
              <a:off x="792343" y="1252711"/>
              <a:ext cx="12486816" cy="50084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부가가치세 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[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과세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영세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, </a:t>
              </a:r>
              <a:r>
                <a:rPr lang="ko-KR" altLang="en-US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면세</a:t>
              </a:r>
              <a:r>
                <a:rPr lang="en-US" altLang="ko-KR" sz="2000" dirty="0">
                  <a:solidFill>
                    <a:prstClr val="black"/>
                  </a:solidFill>
                  <a:latin typeface="에스코어 드림 6 Bold" panose="020B0703030302020204" pitchFamily="34" charset="-127"/>
                  <a:ea typeface="에스코어 드림 6 Bold" panose="020B0703030302020204" pitchFamily="34" charset="-127"/>
                </a:rPr>
                <a:t>]</a:t>
              </a:r>
            </a:p>
          </p:txBody>
        </p:sp>
        <p:grpSp>
          <p:nvGrpSpPr>
            <p:cNvPr id="6" name="Group 65">
              <a:extLst>
                <a:ext uri="{FF2B5EF4-FFF2-40B4-BE49-F238E27FC236}">
                  <a16:creationId xmlns:a16="http://schemas.microsoft.com/office/drawing/2014/main" id="{EEF5481F-3251-B5C6-5C07-914A88CCC482}"/>
                </a:ext>
              </a:extLst>
            </p:cNvPr>
            <p:cNvGrpSpPr/>
            <p:nvPr/>
          </p:nvGrpSpPr>
          <p:grpSpPr>
            <a:xfrm>
              <a:off x="263440" y="1301028"/>
              <a:ext cx="452526" cy="452526"/>
              <a:chOff x="1339673" y="3220738"/>
              <a:chExt cx="746760" cy="746760"/>
            </a:xfrm>
          </p:grpSpPr>
          <p:sp>
            <p:nvSpPr>
              <p:cNvPr id="8" name="Oval 66">
                <a:extLst>
                  <a:ext uri="{FF2B5EF4-FFF2-40B4-BE49-F238E27FC236}">
                    <a16:creationId xmlns:a16="http://schemas.microsoft.com/office/drawing/2014/main" id="{9F5EF927-0CCB-A7E6-43CB-F1AB294DF228}"/>
                  </a:ext>
                </a:extLst>
              </p:cNvPr>
              <p:cNvSpPr/>
              <p:nvPr/>
            </p:nvSpPr>
            <p:spPr>
              <a:xfrm>
                <a:off x="1339673" y="3220738"/>
                <a:ext cx="746760" cy="746760"/>
              </a:xfrm>
              <a:prstGeom prst="ellipse">
                <a:avLst/>
              </a:prstGeom>
              <a:solidFill>
                <a:srgbClr val="A50034"/>
              </a:solidFill>
              <a:ln>
                <a:noFill/>
              </a:ln>
              <a:effectLst>
                <a:outerShdw blurRad="342900" dist="292100" dir="5400000" sx="51000" sy="51000" algn="t" rotWithShape="0">
                  <a:srgbClr val="BF3651">
                    <a:alpha val="86000"/>
                  </a:srgbClr>
                </a:outerShdw>
              </a:effectLst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 dirty="0"/>
              </a:p>
            </p:txBody>
          </p:sp>
          <p:pic>
            <p:nvPicPr>
              <p:cNvPr id="9" name="Graphic 67">
                <a:extLst>
                  <a:ext uri="{FF2B5EF4-FFF2-40B4-BE49-F238E27FC236}">
                    <a16:creationId xmlns:a16="http://schemas.microsoft.com/office/drawing/2014/main" id="{5747A115-EC55-FA4A-98DB-AC5A172F6B5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rcRect/>
              <a:stretch/>
            </p:blipFill>
            <p:spPr>
              <a:xfrm>
                <a:off x="1501639" y="3382704"/>
                <a:ext cx="422828" cy="422828"/>
              </a:xfrm>
              <a:prstGeom prst="rect">
                <a:avLst/>
              </a:prstGeom>
            </p:spPr>
          </p:pic>
        </p:grpSp>
      </p:grp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A06DA248-2204-E31C-15BB-7CFF351D44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2974156"/>
              </p:ext>
            </p:extLst>
          </p:nvPr>
        </p:nvGraphicFramePr>
        <p:xfrm>
          <a:off x="967840" y="2035875"/>
          <a:ext cx="4445028" cy="20637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937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937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875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75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925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구분</a:t>
                      </a:r>
                    </a:p>
                  </a:txBody>
                  <a:tcPr marL="100796" marR="100796" marT="50398" marB="50398" anchor="ctr">
                    <a:solidFill>
                      <a:srgbClr val="90807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기간</a:t>
                      </a:r>
                    </a:p>
                  </a:txBody>
                  <a:tcPr marL="100796" marR="100796" marT="50398" marB="50398" anchor="ctr"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신고납부일</a:t>
                      </a:r>
                    </a:p>
                  </a:txBody>
                  <a:tcPr marL="100796" marR="100796" marT="50398" marB="50398" anchor="ctr"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62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예정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1/1~3/31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4/25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86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확정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4/1~6/30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7/25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8627">
                <a:tc row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2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예정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7/1~9/30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10/25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8627">
                <a:tc vMerge="1">
                  <a:txBody>
                    <a:bodyPr/>
                    <a:lstStyle/>
                    <a:p>
                      <a:pPr algn="ctr" latinLnBrk="1"/>
                      <a:endParaRPr lang="ko-KR" altLang="en-US" sz="13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확정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10/1~12/31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익년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1/25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0" name="줄무늬가 있는 오른쪽 화살표 40">
            <a:extLst>
              <a:ext uri="{FF2B5EF4-FFF2-40B4-BE49-F238E27FC236}">
                <a16:creationId xmlns:a16="http://schemas.microsoft.com/office/drawing/2014/main" id="{FCA494B3-A72D-7A3C-354F-4ED35C8533FB}"/>
              </a:ext>
            </a:extLst>
          </p:cNvPr>
          <p:cNvSpPr/>
          <p:nvPr/>
        </p:nvSpPr>
        <p:spPr>
          <a:xfrm>
            <a:off x="5731942" y="2776520"/>
            <a:ext cx="672081" cy="582470"/>
          </a:xfrm>
          <a:prstGeom prst="stripedRightArrow">
            <a:avLst/>
          </a:prstGeom>
          <a:solidFill>
            <a:srgbClr val="A5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984" dirty="0">
              <a:latin typeface="Pretendard Medium" panose="02000603000000020004" pitchFamily="2" charset="-127"/>
              <a:ea typeface="Pretendard Medium" panose="02000603000000020004" pitchFamily="2" charset="-127"/>
              <a:cs typeface="Pretendard Medium" panose="02000603000000020004" pitchFamily="2" charset="-127"/>
            </a:endParaRPr>
          </a:p>
        </p:txBody>
      </p: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E1771E09-F216-564F-1CBE-6FF5473303F7}"/>
              </a:ext>
            </a:extLst>
          </p:cNvPr>
          <p:cNvGrpSpPr/>
          <p:nvPr/>
        </p:nvGrpSpPr>
        <p:grpSpPr>
          <a:xfrm>
            <a:off x="6682458" y="1964053"/>
            <a:ext cx="3313594" cy="2135582"/>
            <a:chOff x="868491" y="4390009"/>
            <a:chExt cx="3313594" cy="2135582"/>
          </a:xfrm>
        </p:grpSpPr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58E894A9-C631-2A6F-D508-27E1378FB592}"/>
                </a:ext>
              </a:extLst>
            </p:cNvPr>
            <p:cNvSpPr/>
            <p:nvPr/>
          </p:nvSpPr>
          <p:spPr>
            <a:xfrm>
              <a:off x="868491" y="4540881"/>
              <a:ext cx="3313594" cy="1984710"/>
            </a:xfrm>
            <a:prstGeom prst="roundRect">
              <a:avLst>
                <a:gd name="adj" fmla="val 1100"/>
              </a:avLst>
            </a:prstGeom>
            <a:noFill/>
            <a:ln w="635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600" dirty="0">
                <a:solidFill>
                  <a:schemeClr val="tx1"/>
                </a:solidFill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endParaRPr>
            </a:p>
          </p:txBody>
        </p:sp>
        <p:sp>
          <p:nvSpPr>
            <p:cNvPr id="43" name="Text Box 23">
              <a:extLst>
                <a:ext uri="{FF2B5EF4-FFF2-40B4-BE49-F238E27FC236}">
                  <a16:creationId xmlns:a16="http://schemas.microsoft.com/office/drawing/2014/main" id="{8CF4FB06-1A8D-3353-C277-AFED6DD53A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7312" y="4390009"/>
              <a:ext cx="1084906" cy="344348"/>
            </a:xfrm>
            <a:prstGeom prst="rect">
              <a:avLst/>
            </a:prstGeom>
            <a:solidFill>
              <a:srgbClr val="A50034"/>
            </a:solidFill>
            <a:ln w="9525">
              <a:noFill/>
              <a:miter lim="800000"/>
              <a:headEnd/>
              <a:tailEnd/>
            </a:ln>
          </p:spPr>
          <p:txBody>
            <a:bodyPr wrap="square" anchor="ctr" anchorCtr="0">
              <a:noAutofit/>
            </a:bodyPr>
            <a:lstStyle/>
            <a:p>
              <a:r>
                <a:rPr lang="ko-KR" altLang="en-US" sz="1600" dirty="0">
                  <a:solidFill>
                    <a:schemeClr val="bg1"/>
                  </a:solidFill>
                  <a:latin typeface="Pretendard Medium" panose="02000603000000020004" pitchFamily="2" charset="-127"/>
                  <a:ea typeface="Pretendard Medium" panose="02000603000000020004" pitchFamily="2" charset="-127"/>
                  <a:cs typeface="Pretendard Medium" panose="02000603000000020004" pitchFamily="2" charset="-127"/>
                </a:rPr>
                <a:t>세무이슈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719F5C54-E757-666D-4860-3EDBAFE1F8BE}"/>
              </a:ext>
            </a:extLst>
          </p:cNvPr>
          <p:cNvSpPr txBox="1"/>
          <p:nvPr/>
        </p:nvSpPr>
        <p:spPr>
          <a:xfrm>
            <a:off x="6813734" y="2470798"/>
            <a:ext cx="298675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① 세금계산서 지연교부</a:t>
            </a:r>
            <a:r>
              <a:rPr lang="en-US" altLang="ko-KR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·</a:t>
            </a:r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수취 </a:t>
            </a:r>
          </a:p>
          <a:p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② 매출누락 및 중복</a:t>
            </a:r>
          </a:p>
          <a:p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③ 매입누락 및 중복</a:t>
            </a:r>
          </a:p>
          <a:p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④ 공급시기</a:t>
            </a:r>
          </a:p>
          <a:p>
            <a:r>
              <a:rPr lang="ko-KR" altLang="en-US" sz="1600" dirty="0">
                <a:latin typeface="Pretendard Medium" panose="02000603000000020004" pitchFamily="2" charset="-127"/>
                <a:ea typeface="Pretendard Medium" panose="02000603000000020004" pitchFamily="2" charset="-127"/>
                <a:cs typeface="Pretendard Medium" panose="02000603000000020004" pitchFamily="2" charset="-127"/>
              </a:rPr>
              <a:t>⑤ 기타</a:t>
            </a:r>
          </a:p>
        </p:txBody>
      </p:sp>
      <p:graphicFrame>
        <p:nvGraphicFramePr>
          <p:cNvPr id="45" name="표 44">
            <a:extLst>
              <a:ext uri="{FF2B5EF4-FFF2-40B4-BE49-F238E27FC236}">
                <a16:creationId xmlns:a16="http://schemas.microsoft.com/office/drawing/2014/main" id="{86C43CAC-EB54-A996-2DEB-35F67394D5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8479376"/>
              </p:ext>
            </p:extLst>
          </p:nvPr>
        </p:nvGraphicFramePr>
        <p:xfrm>
          <a:off x="967839" y="4334769"/>
          <a:ext cx="10204253" cy="243843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147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55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85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6188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4718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 분</a:t>
                      </a:r>
                    </a:p>
                  </a:txBody>
                  <a:tcPr marL="100796" marR="100796" marT="50398" marB="50398" anchor="ctr"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</a:p>
                  </a:txBody>
                  <a:tcPr marL="100796" marR="100796" marT="50398" marB="50398" anchor="ctr"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영세율</a:t>
                      </a:r>
                    </a:p>
                  </a:txBody>
                  <a:tcPr marL="100796" marR="100796" marT="50398" marB="50398" anchor="ctr">
                    <a:solidFill>
                      <a:srgbClr val="908070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solidFill>
                            <a:schemeClr val="bg1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면세</a:t>
                      </a:r>
                    </a:p>
                  </a:txBody>
                  <a:tcPr marL="100796" marR="100796" marT="50398" marB="50398" anchor="ctr">
                    <a:solidFill>
                      <a:srgbClr val="90807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572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적용범위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재화의 공급</a:t>
                      </a:r>
                      <a:endParaRPr lang="en-US" altLang="ko-KR" sz="14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용역의 공급</a:t>
                      </a:r>
                      <a:endParaRPr lang="en-US" altLang="ko-KR" sz="1400" b="0" baseline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재화의 수입</a:t>
                      </a:r>
                      <a:endParaRPr lang="ko-KR" altLang="en-US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수출하는 재화</a:t>
                      </a:r>
                      <a:r>
                        <a:rPr lang="en-US" altLang="ko-KR" sz="1400" b="0" i="1" u="sng" dirty="0">
                          <a:solidFill>
                            <a:srgbClr val="FF0000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endParaRPr lang="en-US" altLang="ko-KR" sz="1400" b="0" i="0" u="sng" dirty="0">
                        <a:solidFill>
                          <a:srgbClr val="A50034"/>
                        </a:solidFill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국외에서 제공하는 용역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선박 또는 외국항행용역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기타 </a:t>
                      </a:r>
                      <a:r>
                        <a:rPr lang="ko-KR" altLang="en-US" sz="1400" b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외화획득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사업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기초생활필수</a:t>
                      </a:r>
                      <a:r>
                        <a:rPr lang="ko-KR" altLang="en-US" sz="1400" b="0" i="0" u="sng" baseline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재화와 용역</a:t>
                      </a:r>
                      <a:endParaRPr lang="en-US" altLang="ko-KR" sz="1400" b="0" i="0" u="sng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l" latinLnBrk="1">
                        <a:buFont typeface="Wingdings" pitchFamily="2" charset="2"/>
                        <a:buNone/>
                      </a:pPr>
                      <a:r>
                        <a:rPr lang="en-US" altLang="ko-KR" sz="1400" b="0" i="0" u="none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미가공식료품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농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.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축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.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수산물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수돗물</a:t>
                      </a:r>
                      <a:r>
                        <a:rPr lang="en-US" altLang="ko-KR" sz="1400" b="0" i="0" u="none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연탄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무연탄 등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  <a:r>
                        <a:rPr lang="en-US" altLang="ko-KR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   </a:t>
                      </a: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국민후생용역 관련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교육용역 등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문화관련 재화 및 용역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도서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신문 등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공익목적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우표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종교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, </a:t>
                      </a:r>
                      <a:r>
                        <a:rPr lang="ko-KR" altLang="en-US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자선 등</a:t>
                      </a:r>
                      <a:r>
                        <a:rPr lang="en-US" altLang="ko-KR" sz="1400" b="0" i="0" u="sng" dirty="0">
                          <a:solidFill>
                            <a:srgbClr val="A50034"/>
                          </a:solidFill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l" latinLnBrk="1">
                        <a:buFont typeface="Wingdings" pitchFamily="2" charset="2"/>
                        <a:buChar char="ü"/>
                      </a:pPr>
                      <a:r>
                        <a:rPr lang="en-US" altLang="ko-KR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ko-KR" altLang="en-US" sz="1400" b="0" i="0" u="sng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토지 등 </a:t>
                      </a:r>
                    </a:p>
                  </a:txBody>
                  <a:tcPr marL="100796" marR="100796" marT="50398" marB="5039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4332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증빙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과세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전자세금계산서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영세율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전자세금계산서 </a:t>
                      </a:r>
                      <a:endParaRPr lang="en-US" altLang="ko-KR" sz="1400" b="0" dirty="0">
                        <a:latin typeface="Pretendard Medium" panose="02000603000000020004" pitchFamily="2" charset="-127"/>
                        <a:ea typeface="Pretendard Medium" panose="02000603000000020004" pitchFamily="2" charset="-127"/>
                        <a:cs typeface="Pretendard Medium" panose="02000603000000020004" pitchFamily="2" charset="-127"/>
                      </a:endParaRP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직수출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수출신고필증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로컬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(</a:t>
                      </a:r>
                      <a:r>
                        <a:rPr lang="ko-KR" altLang="en-US" sz="1400" b="0" dirty="0" err="1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구매확인서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 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or </a:t>
                      </a:r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내국신용장</a:t>
                      </a:r>
                      <a:r>
                        <a:rPr lang="en-US" altLang="ko-KR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)</a:t>
                      </a:r>
                    </a:p>
                  </a:txBody>
                  <a:tcPr marL="100796" marR="100796" marT="50398" marB="50398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400" b="0" dirty="0">
                          <a:latin typeface="Pretendard Medium" panose="02000603000000020004" pitchFamily="2" charset="-127"/>
                          <a:ea typeface="Pretendard Medium" panose="02000603000000020004" pitchFamily="2" charset="-127"/>
                          <a:cs typeface="Pretendard Medium" panose="02000603000000020004" pitchFamily="2" charset="-127"/>
                        </a:rPr>
                        <a:t>전자계산서</a:t>
                      </a:r>
                    </a:p>
                  </a:txBody>
                  <a:tcPr marL="100796" marR="100796" marT="50398" marB="5039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36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2013 - 2022 테마">
  <a:themeElements>
    <a:clrScheme name="Office 2013 - 2022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2013 - 2022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13 - 2022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5098341B362AD24B8ECB6E639C13EE10" ma:contentTypeVersion="8" ma:contentTypeDescription="새 문서를 만듭니다." ma:contentTypeScope="" ma:versionID="5d4aac2a236c0f1c60e927c12ea33544">
  <xsd:schema xmlns:xsd="http://www.w3.org/2001/XMLSchema" xmlns:xs="http://www.w3.org/2001/XMLSchema" xmlns:p="http://schemas.microsoft.com/office/2006/metadata/properties" xmlns:ns2="3e037f81-11a2-4826-88c6-598d374a554b" targetNamespace="http://schemas.microsoft.com/office/2006/metadata/properties" ma:root="true" ma:fieldsID="1e2ddd9dcf152fd3ec6bc8f2a2f4b660" ns2:_="">
    <xsd:import namespace="3e037f81-11a2-4826-88c6-598d374a55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e037f81-11a2-4826-88c6-598d374a554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159FB6B-200E-46CA-8932-6693EAC79DEB}">
  <ds:schemaRefs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http://schemas.microsoft.com/office/2006/metadata/properties"/>
    <ds:schemaRef ds:uri="http://purl.org/dc/terms/"/>
    <ds:schemaRef ds:uri="3e037f81-11a2-4826-88c6-598d374a554b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F2E5097F-DBA2-4033-8431-D871328B82A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e037f81-11a2-4826-88c6-598d374a55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3A5033B-BCCB-4667-BBE1-219D4CE8E78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6192</TotalTime>
  <Words>5587</Words>
  <Application>Microsoft Office PowerPoint</Application>
  <PresentationFormat>사용자 지정</PresentationFormat>
  <Paragraphs>1039</Paragraphs>
  <Slides>32</Slides>
  <Notes>32</Notes>
  <HiddenSlides>0</HiddenSlides>
  <MMClips>0</MMClips>
  <ScaleCrop>false</ScaleCrop>
  <HeadingPairs>
    <vt:vector size="6" baseType="variant">
      <vt:variant>
        <vt:lpstr>사용한 글꼴</vt:lpstr>
      </vt:variant>
      <vt:variant>
        <vt:i4>13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32</vt:i4>
      </vt:variant>
    </vt:vector>
  </HeadingPairs>
  <TitlesOfParts>
    <vt:vector size="46" baseType="lpstr">
      <vt:lpstr>Pretendard ExtraBold</vt:lpstr>
      <vt:lpstr>Pretendard Light</vt:lpstr>
      <vt:lpstr>Pretendard Medium</vt:lpstr>
      <vt:lpstr>Pretendard SemiBold</vt:lpstr>
      <vt:lpstr>맑은 고딕</vt:lpstr>
      <vt:lpstr>에스코어 드림 3 Light</vt:lpstr>
      <vt:lpstr>에스코어 드림 6 Bold</vt:lpstr>
      <vt:lpstr>에스코어 드림 8 Heavy</vt:lpstr>
      <vt:lpstr>에스코어 드림 9 Black</vt:lpstr>
      <vt:lpstr>Arial</vt:lpstr>
      <vt:lpstr>Calibri</vt:lpstr>
      <vt:lpstr>Calibri Light</vt:lpstr>
      <vt:lpstr>Wingdings</vt:lpstr>
      <vt:lpstr>Office 2013 - 2022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SERVEONE</dc:creator>
  <cp:lastModifiedBy>officewowm</cp:lastModifiedBy>
  <cp:revision>452</cp:revision>
  <dcterms:created xsi:type="dcterms:W3CDTF">2022-03-15T04:45:55Z</dcterms:created>
  <dcterms:modified xsi:type="dcterms:W3CDTF">2025-09-19T02:54:36Z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0x0101005098341B362AD24B8ECB6E639C13EE10</vt:lpwstr>
  </property>
</Properties>
</file>