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52"/>
  </p:notesMasterIdLst>
  <p:handoutMasterIdLst>
    <p:handoutMasterId r:id="rId53"/>
  </p:handoutMasterIdLst>
  <p:sldIdLst>
    <p:sldId id="1063" r:id="rId5"/>
    <p:sldId id="1067" r:id="rId6"/>
    <p:sldId id="1244" r:id="rId7"/>
    <p:sldId id="1247" r:id="rId8"/>
    <p:sldId id="1246" r:id="rId9"/>
    <p:sldId id="1094" r:id="rId10"/>
    <p:sldId id="1199" r:id="rId11"/>
    <p:sldId id="1200" r:id="rId12"/>
    <p:sldId id="1201" r:id="rId13"/>
    <p:sldId id="1202" r:id="rId14"/>
    <p:sldId id="1248" r:id="rId15"/>
    <p:sldId id="1203" r:id="rId16"/>
    <p:sldId id="1204" r:id="rId17"/>
    <p:sldId id="1205" r:id="rId18"/>
    <p:sldId id="1206" r:id="rId19"/>
    <p:sldId id="1208" r:id="rId20"/>
    <p:sldId id="1207" r:id="rId21"/>
    <p:sldId id="1209" r:id="rId22"/>
    <p:sldId id="1210" r:id="rId23"/>
    <p:sldId id="1211" r:id="rId24"/>
    <p:sldId id="1212" r:id="rId25"/>
    <p:sldId id="1213" r:id="rId26"/>
    <p:sldId id="1214" r:id="rId27"/>
    <p:sldId id="1215" r:id="rId28"/>
    <p:sldId id="1216" r:id="rId29"/>
    <p:sldId id="1217" r:id="rId30"/>
    <p:sldId id="1218" r:id="rId31"/>
    <p:sldId id="1219" r:id="rId32"/>
    <p:sldId id="1220" r:id="rId33"/>
    <p:sldId id="1221" r:id="rId34"/>
    <p:sldId id="1222" r:id="rId35"/>
    <p:sldId id="1223" r:id="rId36"/>
    <p:sldId id="1197" r:id="rId37"/>
    <p:sldId id="1198" r:id="rId38"/>
    <p:sldId id="1224" r:id="rId39"/>
    <p:sldId id="1225" r:id="rId40"/>
    <p:sldId id="1226" r:id="rId41"/>
    <p:sldId id="1227" r:id="rId42"/>
    <p:sldId id="1228" r:id="rId43"/>
    <p:sldId id="1229" r:id="rId44"/>
    <p:sldId id="1230" r:id="rId45"/>
    <p:sldId id="1231" r:id="rId46"/>
    <p:sldId id="1232" r:id="rId47"/>
    <p:sldId id="1234" r:id="rId48"/>
    <p:sldId id="1235" r:id="rId49"/>
    <p:sldId id="1233" r:id="rId50"/>
    <p:sldId id="1060" r:id="rId51"/>
  </p:sldIdLst>
  <p:sldSz cx="134397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강의안 양식" id="{DBA89EE6-4A93-42FA-8E36-3DED3AF8537D}">
          <p14:sldIdLst>
            <p14:sldId id="1063"/>
            <p14:sldId id="1067"/>
            <p14:sldId id="1244"/>
            <p14:sldId id="1247"/>
            <p14:sldId id="1246"/>
            <p14:sldId id="1094"/>
            <p14:sldId id="1199"/>
            <p14:sldId id="1200"/>
            <p14:sldId id="1201"/>
            <p14:sldId id="1202"/>
            <p14:sldId id="1248"/>
            <p14:sldId id="1203"/>
            <p14:sldId id="1204"/>
            <p14:sldId id="1205"/>
            <p14:sldId id="1206"/>
            <p14:sldId id="1208"/>
            <p14:sldId id="1207"/>
            <p14:sldId id="1209"/>
            <p14:sldId id="1210"/>
            <p14:sldId id="1211"/>
            <p14:sldId id="1212"/>
            <p14:sldId id="1213"/>
            <p14:sldId id="1214"/>
            <p14:sldId id="1215"/>
            <p14:sldId id="1216"/>
            <p14:sldId id="1217"/>
            <p14:sldId id="1218"/>
            <p14:sldId id="1219"/>
            <p14:sldId id="1220"/>
            <p14:sldId id="1221"/>
            <p14:sldId id="1222"/>
            <p14:sldId id="1223"/>
            <p14:sldId id="1197"/>
            <p14:sldId id="1198"/>
            <p14:sldId id="1224"/>
            <p14:sldId id="1225"/>
            <p14:sldId id="1226"/>
            <p14:sldId id="1227"/>
            <p14:sldId id="1228"/>
            <p14:sldId id="1229"/>
            <p14:sldId id="1230"/>
            <p14:sldId id="1231"/>
            <p14:sldId id="1232"/>
            <p14:sldId id="1234"/>
            <p14:sldId id="1235"/>
            <p14:sldId id="1233"/>
            <p14:sldId id="10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08" userDrawn="1">
          <p15:clr>
            <a:srgbClr val="A4A3A4"/>
          </p15:clr>
        </p15:guide>
        <p15:guide id="2" pos="4256" userDrawn="1">
          <p15:clr>
            <a:srgbClr val="A4A3A4"/>
          </p15:clr>
        </p15:guide>
        <p15:guide id="3" orient="horz" pos="545" userDrawn="1">
          <p15:clr>
            <a:srgbClr val="A4A3A4"/>
          </p15:clr>
        </p15:guide>
        <p15:guide id="4" pos="468" userDrawn="1">
          <p15:clr>
            <a:srgbClr val="A4A3A4"/>
          </p15:clr>
        </p15:guide>
        <p15:guide id="6" orient="horz" pos="4399" userDrawn="1">
          <p15:clr>
            <a:srgbClr val="A4A3A4"/>
          </p15:clr>
        </p15:guide>
        <p15:guide id="7" orient="horz" pos="771" userDrawn="1">
          <p15:clr>
            <a:srgbClr val="A4A3A4"/>
          </p15:clr>
        </p15:guide>
        <p15:guide id="8" orient="horz" pos="1655" userDrawn="1">
          <p15:clr>
            <a:srgbClr val="A4A3A4"/>
          </p15:clr>
        </p15:guide>
        <p15:guide id="9" pos="7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승원" initials="이" lastIdx="1" clrIdx="0">
    <p:extLst>
      <p:ext uri="{19B8F6BF-5375-455C-9EA6-DF929625EA0E}">
        <p15:presenceInfo xmlns:p15="http://schemas.microsoft.com/office/powerpoint/2012/main" userId="S-1-5-21-2850898115-221043819-1427585014-5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070"/>
    <a:srgbClr val="A50034"/>
    <a:srgbClr val="E2E2E2"/>
    <a:srgbClr val="9CAAAF"/>
    <a:srgbClr val="FDEAEC"/>
    <a:srgbClr val="404040"/>
    <a:srgbClr val="EE3042"/>
    <a:srgbClr val="FFFFFE"/>
    <a:srgbClr val="FFFFFF"/>
    <a:srgbClr val="BF3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88836" autoAdjust="0"/>
  </p:normalViewPr>
  <p:slideViewPr>
    <p:cSldViewPr snapToGrid="0">
      <p:cViewPr>
        <p:scale>
          <a:sx n="124" d="100"/>
          <a:sy n="124" d="100"/>
        </p:scale>
        <p:origin x="-192" y="-1530"/>
      </p:cViewPr>
      <p:guideLst>
        <p:guide orient="horz" pos="2608"/>
        <p:guide pos="4256"/>
        <p:guide orient="horz" pos="545"/>
        <p:guide pos="468"/>
        <p:guide orient="horz" pos="4399"/>
        <p:guide orient="horz" pos="771"/>
        <p:guide orient="horz" pos="1655"/>
        <p:guide pos="7952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10350"/>
    </p:cViewPr>
  </p:sorterViewPr>
  <p:notesViewPr>
    <p:cSldViewPr snapToGrid="0" showGuides="1">
      <p:cViewPr varScale="1">
        <p:scale>
          <a:sx n="85" d="100"/>
          <a:sy n="85" d="100"/>
        </p:scale>
        <p:origin x="38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EF801AC-CCA2-4210-8AB2-63C3540FC5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4EF56D8-F4B2-4D44-BA6B-45CD2D2D5C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B034-0658-4551-BA58-4A3C1DEF8121}" type="datetimeFigureOut">
              <a:rPr lang="ko-KR" altLang="en-US" smtClean="0">
                <a:latin typeface="Pretendard Light" panose="02000403000000020004" pitchFamily="50" charset="-127"/>
                <a:ea typeface="Pretendard Light" panose="02000403000000020004" pitchFamily="50" charset="-127"/>
              </a:rPr>
              <a:t>2025-09-11</a:t>
            </a:fld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23449FC-6C65-453B-A35B-5B1BE2464E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09B436-870A-482B-A003-688511D822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702FD-9617-468A-9F32-2661A663BA16}" type="slidenum">
              <a:rPr lang="ko-KR" altLang="en-US" smtClean="0">
                <a:latin typeface="Pretendard Light" panose="02000403000000020004" pitchFamily="50" charset="-127"/>
                <a:ea typeface="Pretendard Light" panose="02000403000000020004" pitchFamily="50" charset="-127"/>
              </a:rPr>
              <a:t>‹#›</a:t>
            </a:fld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4301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fld id="{7B70CA76-1719-474E-8B86-279EB73F3D54}" type="datetimeFigureOut">
              <a:rPr lang="ko-KR" altLang="en-US" smtClean="0"/>
              <a:pPr/>
              <a:t>2025-09-11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fld id="{63101008-785E-488E-A155-1C681F3C912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5333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1pPr>
    <a:lvl2pPr marL="497739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2pPr>
    <a:lvl3pPr marL="995478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3pPr>
    <a:lvl4pPr marL="1493217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4pPr>
    <a:lvl5pPr marL="1990957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5pPr>
    <a:lvl6pPr marL="2488695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spc="-204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안녕하세요</a:t>
            </a:r>
            <a:endParaRPr lang="en-US" altLang="ko-KR" sz="1200" spc="-204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95000"/>
                    <a:lumOff val="5000"/>
                    <a:alpha val="26000"/>
                  </a:schemeClr>
                </a:outerShdw>
              </a:effectLst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r>
              <a:rPr lang="en-US" altLang="ko-KR" sz="1200" spc="-204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2025</a:t>
            </a:r>
            <a:r>
              <a:rPr lang="ko-KR" altLang="en-US" sz="1200" spc="-204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년  </a:t>
            </a:r>
            <a:r>
              <a:rPr lang="ko-KR" altLang="en-US" sz="1200" spc="-204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서브원</a:t>
            </a:r>
            <a:r>
              <a:rPr lang="ko-KR" altLang="en-US" sz="1200" spc="-204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 </a:t>
            </a:r>
            <a:r>
              <a:rPr lang="en-US" altLang="ko-KR" sz="1200" spc="-204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MRO </a:t>
            </a:r>
            <a:r>
              <a:rPr lang="ko-KR" altLang="en-US" sz="1200" spc="-204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 프로세스 과정 </a:t>
            </a:r>
            <a:endParaRPr lang="en-US" altLang="ko-KR" sz="1200" spc="-204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95000"/>
                    <a:lumOff val="5000"/>
                    <a:alpha val="26000"/>
                  </a:schemeClr>
                </a:outerShdw>
              </a:effectLst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r>
              <a:rPr lang="ko-KR" altLang="en-US" sz="1200" spc="-204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상품 등록 및 관리 강의를 맡게 된</a:t>
            </a:r>
            <a:endParaRPr lang="en-US" altLang="ko-KR" sz="1200" spc="-204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95000"/>
                    <a:lumOff val="5000"/>
                    <a:alpha val="26000"/>
                  </a:schemeClr>
                </a:outerShdw>
              </a:effectLst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r>
              <a:rPr lang="ko-KR" altLang="en-US" sz="1200" spc="-204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사무부품팀 </a:t>
            </a:r>
            <a:r>
              <a:rPr lang="ko-KR" altLang="en-US" sz="1200" spc="-204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오재언입니다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8824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61589-B7C5-45C1-5777-5F6E82C14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24CA289-36A3-FA9B-D07F-C6A3E6F37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AAC6B0E-69A3-F948-7ECC-C4EE183ADD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 구매담당자 결정 로직인데요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복잡한 알고리즘이지만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큰 틀에서 영업과 구매 역할을 같이하는 것이 시너지가 나오는 운영단위는 사업팀으로 분류하여 </a:t>
            </a:r>
            <a:r>
              <a:rPr lang="en-US" altLang="ko-KR" dirty="0"/>
              <a:t>MD </a:t>
            </a:r>
            <a:r>
              <a:rPr lang="ko-KR" altLang="en-US" dirty="0"/>
              <a:t>역할을 하고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나머지 관리 상세분류로 분류하여 물량</a:t>
            </a:r>
            <a:r>
              <a:rPr lang="en-US" altLang="ko-KR" dirty="0"/>
              <a:t>/</a:t>
            </a:r>
            <a:r>
              <a:rPr lang="ko-KR" altLang="en-US" dirty="0"/>
              <a:t>협력사 통합을 </a:t>
            </a:r>
            <a:r>
              <a:rPr lang="ko-KR" altLang="en-US" dirty="0" err="1"/>
              <a:t>꿰할</a:t>
            </a:r>
            <a:r>
              <a:rPr lang="ko-KR" altLang="en-US" dirty="0"/>
              <a:t> 수 있는 경우는 중앙구매팀이 한다라는 것을 이해해주시면 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 부분은 세 가지만 </a:t>
            </a:r>
            <a:r>
              <a:rPr lang="ko-KR" altLang="en-US" dirty="0" err="1"/>
              <a:t>설명드리고</a:t>
            </a:r>
            <a:r>
              <a:rPr lang="ko-KR" altLang="en-US" dirty="0"/>
              <a:t> 넘어가고자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첫째로 </a:t>
            </a:r>
            <a:r>
              <a:rPr lang="en-US" altLang="ko-KR" dirty="0"/>
              <a:t>‘</a:t>
            </a:r>
            <a:r>
              <a:rPr lang="ko-KR" altLang="en-US" dirty="0" err="1"/>
              <a:t>관리＇분류</a:t>
            </a:r>
            <a:r>
              <a:rPr lang="en-US" altLang="ko-KR" dirty="0"/>
              <a:t>, </a:t>
            </a:r>
            <a:r>
              <a:rPr lang="ko-KR" altLang="en-US" dirty="0"/>
              <a:t>즉 구매담당자가 처리해야할 건들은 </a:t>
            </a:r>
            <a:endParaRPr lang="en-US" altLang="ko-KR" dirty="0"/>
          </a:p>
          <a:p>
            <a:r>
              <a:rPr lang="ko-KR" altLang="en-US" dirty="0"/>
              <a:t>입찰</a:t>
            </a:r>
            <a:r>
              <a:rPr lang="en-US" altLang="ko-KR" dirty="0"/>
              <a:t>/</a:t>
            </a:r>
            <a:r>
              <a:rPr lang="ko-KR" altLang="en-US" dirty="0"/>
              <a:t>견적 </a:t>
            </a:r>
            <a:r>
              <a:rPr lang="en-US" altLang="ko-KR" dirty="0"/>
              <a:t>pool </a:t>
            </a:r>
            <a:r>
              <a:rPr lang="ko-KR" altLang="en-US" dirty="0"/>
              <a:t>구축된 건의 경우에는 상품정보팀에서 구매정보 등록까지 처리를 하되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예외적으로 대체제안이 필요한 품목에 한해서 구매팀에서 등록 진행을 하고 있다는 점이구요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둘째로 </a:t>
            </a:r>
            <a:r>
              <a:rPr lang="en-US" altLang="ko-KR" dirty="0"/>
              <a:t>BPO </a:t>
            </a:r>
            <a:r>
              <a:rPr lang="ko-KR" altLang="en-US" dirty="0"/>
              <a:t>운영단위의 경우 판촉 중분류의 경우에만 </a:t>
            </a:r>
            <a:r>
              <a:rPr lang="en-US" altLang="ko-KR" dirty="0"/>
              <a:t>BPO MD</a:t>
            </a:r>
            <a:r>
              <a:rPr lang="ko-KR" altLang="en-US" dirty="0"/>
              <a:t>가 처리하고 </a:t>
            </a:r>
            <a:endParaRPr lang="en-US" altLang="ko-KR" dirty="0"/>
          </a:p>
          <a:p>
            <a:r>
              <a:rPr lang="ko-KR" altLang="en-US" dirty="0"/>
              <a:t>나머지 분류는 다시 구매팀이 등록 </a:t>
            </a:r>
            <a:r>
              <a:rPr lang="ko-KR" altLang="en-US" dirty="0" err="1"/>
              <a:t>진행하는걸로</a:t>
            </a:r>
            <a:r>
              <a:rPr lang="ko-KR" altLang="en-US" dirty="0"/>
              <a:t> 알고 계시면 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F895AD5-53DE-F1F7-91B7-27030B800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559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61589-B7C5-45C1-5777-5F6E82C14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24CA289-36A3-FA9B-D07F-C6A3E6F37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AAC6B0E-69A3-F948-7ECC-C4EE183ADD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셋째로 상세 담당자 로직인데</a:t>
            </a:r>
            <a:r>
              <a:rPr lang="en-US" altLang="ko-KR" dirty="0"/>
              <a:t>, </a:t>
            </a:r>
            <a:r>
              <a:rPr lang="ko-KR" altLang="en-US" dirty="0"/>
              <a:t>운영단위 및 상세분류에 따라 구매조직이 달라지니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필요하시면 잠시 정지하시어 활용하시면 되겠습니다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F895AD5-53DE-F1F7-91B7-27030B800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1334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3F20F-8749-D365-D269-14E46C8BD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53FE259-9685-B31E-E132-9B1B4C0CE6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7B2CF81-D53B-B1D7-B49C-79BDDDC34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이어서 상품 등록 과정 중 구매담당자가 진행하는 입찰</a:t>
            </a:r>
            <a:r>
              <a:rPr lang="en-US" altLang="ko-KR" dirty="0"/>
              <a:t>/</a:t>
            </a:r>
            <a:r>
              <a:rPr lang="ko-KR" altLang="en-US" dirty="0"/>
              <a:t>견적 처리 부분에 대하여 설명 드리겠습니다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오전 </a:t>
            </a:r>
            <a:r>
              <a:rPr lang="en-US" altLang="ko-KR" dirty="0"/>
              <a:t>24</a:t>
            </a:r>
            <a:r>
              <a:rPr lang="ko-KR" altLang="en-US" dirty="0"/>
              <a:t>시에서 오후 </a:t>
            </a:r>
            <a:r>
              <a:rPr lang="en-US" altLang="ko-KR" dirty="0"/>
              <a:t>14</a:t>
            </a:r>
            <a:r>
              <a:rPr lang="ko-KR" altLang="en-US" dirty="0"/>
              <a:t>시 이전 입찰 생성 건은 당일 오후 </a:t>
            </a:r>
            <a:r>
              <a:rPr lang="en-US" altLang="ko-KR" dirty="0"/>
              <a:t>15</a:t>
            </a:r>
            <a:r>
              <a:rPr lang="ko-KR" altLang="en-US" dirty="0"/>
              <a:t>시에 입찰 종료가 되며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이외 생성 건은 당일 자정까지 입찰 진행을 하게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미입찰시 자동연장이 되며</a:t>
            </a:r>
            <a:r>
              <a:rPr lang="en-US" altLang="ko-KR" dirty="0"/>
              <a:t>, </a:t>
            </a:r>
            <a:r>
              <a:rPr lang="ko-KR" altLang="en-US" dirty="0"/>
              <a:t>자동연장여부가 체크가 된 건에 한해서 진행이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자동 연장된 입찰은 담당자 판단 하에 낙찰 및 종료 처리가 가능합니다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견적의 경우 별도 시간 없이 협력사가 응찰하는 즉시 종료가 가능합니다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입찰 견적 처리 주체를 보면</a:t>
            </a:r>
            <a:r>
              <a:rPr lang="en-US" altLang="ko-KR" dirty="0"/>
              <a:t>, </a:t>
            </a:r>
            <a:r>
              <a:rPr lang="ko-KR" altLang="en-US" dirty="0"/>
              <a:t>앞서 프로세스상 </a:t>
            </a:r>
            <a:r>
              <a:rPr lang="ko-KR" altLang="en-US" dirty="0" err="1"/>
              <a:t>말씀드린대로</a:t>
            </a:r>
            <a:r>
              <a:rPr lang="ko-KR" altLang="en-US" dirty="0"/>
              <a:t> </a:t>
            </a:r>
            <a:r>
              <a:rPr lang="en-US" altLang="ko-KR" dirty="0"/>
              <a:t>Pool </a:t>
            </a:r>
            <a:r>
              <a:rPr lang="ko-KR" altLang="en-US" dirty="0"/>
              <a:t>구축 여부에 따라 상품정보팀에서 입찰</a:t>
            </a:r>
            <a:r>
              <a:rPr lang="en-US" altLang="ko-KR" dirty="0"/>
              <a:t>/</a:t>
            </a:r>
            <a:r>
              <a:rPr lang="ko-KR" altLang="en-US" dirty="0"/>
              <a:t>견적 처리를 진행할 수가 있으며</a:t>
            </a:r>
            <a:r>
              <a:rPr lang="en-US" altLang="ko-KR" dirty="0"/>
              <a:t>, </a:t>
            </a:r>
          </a:p>
          <a:p>
            <a:r>
              <a:rPr lang="ko-KR" altLang="en-US" dirty="0" err="1"/>
              <a:t>기등록</a:t>
            </a:r>
            <a:r>
              <a:rPr lang="ko-KR" altLang="en-US" dirty="0"/>
              <a:t> 상품이 있는 경우 </a:t>
            </a:r>
            <a:r>
              <a:rPr lang="ko-KR" altLang="en-US" dirty="0" err="1"/>
              <a:t>중복처리하여</a:t>
            </a:r>
            <a:r>
              <a:rPr lang="ko-KR" altLang="en-US" dirty="0"/>
              <a:t> 처리할 수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BF81F4-6B3D-B325-CAAF-96AB5768E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4744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CBC47-A846-4391-7B79-CDFEAFD34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81012D6-E8F9-E27A-3371-DC91675B4B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A7DF35B-5711-FE17-C17A-84D79020E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입찰로 처리하지 않는 견적 유형은 화면과 같습니다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총 </a:t>
            </a:r>
            <a:r>
              <a:rPr lang="en-US" altLang="ko-KR" dirty="0"/>
              <a:t>16</a:t>
            </a:r>
            <a:r>
              <a:rPr lang="ko-KR" altLang="en-US" dirty="0"/>
              <a:t>가지가 있는데요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구매담당자가 실제 </a:t>
            </a:r>
            <a:r>
              <a:rPr lang="ko-KR" altLang="en-US" dirty="0" err="1"/>
              <a:t>활용하게될</a:t>
            </a:r>
            <a:r>
              <a:rPr lang="ko-KR" altLang="en-US" dirty="0"/>
              <a:t> 견적 유형은</a:t>
            </a:r>
            <a:r>
              <a:rPr lang="en-US" altLang="ko-KR" dirty="0"/>
              <a:t> </a:t>
            </a:r>
            <a:r>
              <a:rPr lang="ko-KR" altLang="en-US" dirty="0"/>
              <a:t>주로</a:t>
            </a:r>
            <a:endParaRPr lang="en-US" altLang="ko-KR" dirty="0"/>
          </a:p>
          <a:p>
            <a:r>
              <a:rPr lang="ko-KR" altLang="en-US" dirty="0" err="1"/>
              <a:t>선개발</a:t>
            </a:r>
            <a:r>
              <a:rPr lang="en-US" altLang="ko-KR" dirty="0"/>
              <a:t>/</a:t>
            </a:r>
            <a:r>
              <a:rPr lang="ko-KR" altLang="en-US" dirty="0" err="1"/>
              <a:t>제안품</a:t>
            </a:r>
            <a:r>
              <a:rPr lang="ko-KR" altLang="en-US" dirty="0"/>
              <a:t> </a:t>
            </a:r>
            <a:r>
              <a:rPr lang="ko-KR" altLang="en-US" dirty="0" err="1"/>
              <a:t>선입고</a:t>
            </a:r>
            <a:r>
              <a:rPr lang="ko-KR" altLang="en-US" dirty="0"/>
              <a:t> </a:t>
            </a:r>
            <a:r>
              <a:rPr lang="en-US" altLang="ko-KR" dirty="0"/>
              <a:t>AS</a:t>
            </a:r>
            <a:r>
              <a:rPr lang="ko-KR" altLang="en-US" dirty="0"/>
              <a:t>상품 묶음상품 등이 있을 것 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선개발</a:t>
            </a:r>
            <a:r>
              <a:rPr lang="en-US" altLang="ko-KR" dirty="0"/>
              <a:t>/</a:t>
            </a:r>
            <a:r>
              <a:rPr lang="ko-KR" altLang="en-US" dirty="0"/>
              <a:t>제안품은 부자재 개발품으로 제작</a:t>
            </a:r>
            <a:r>
              <a:rPr lang="en-US" altLang="ko-KR" dirty="0"/>
              <a:t>/</a:t>
            </a:r>
            <a:r>
              <a:rPr lang="ko-KR" altLang="en-US" dirty="0"/>
              <a:t>가공견적이나 판촉물과 같이 사전 </a:t>
            </a:r>
            <a:r>
              <a:rPr lang="ko-KR" altLang="en-US" dirty="0" err="1"/>
              <a:t>견적된</a:t>
            </a:r>
            <a:r>
              <a:rPr lang="ko-KR" altLang="en-US" dirty="0"/>
              <a:t> 품목입니다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견적서나 고객사 화면 캡쳐와 같은 증빙이 필수적입니다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선입고는 말그대로 </a:t>
            </a:r>
            <a:r>
              <a:rPr lang="ko-KR" altLang="en-US" dirty="0" err="1"/>
              <a:t>선입고</a:t>
            </a:r>
            <a:r>
              <a:rPr lang="ko-KR" altLang="en-US" dirty="0"/>
              <a:t> 처리로 요청된 품목이며 </a:t>
            </a:r>
            <a:r>
              <a:rPr lang="ko-KR" altLang="en-US" dirty="0" err="1"/>
              <a:t>선입고</a:t>
            </a:r>
            <a:r>
              <a:rPr lang="ko-KR" altLang="en-US" dirty="0"/>
              <a:t> 요청서</a:t>
            </a:r>
            <a:r>
              <a:rPr lang="en-US" altLang="ko-KR" dirty="0"/>
              <a:t>, </a:t>
            </a:r>
            <a:r>
              <a:rPr lang="ko-KR" altLang="en-US" dirty="0"/>
              <a:t>메일등의 증빙이 필요합니다</a:t>
            </a:r>
            <a:r>
              <a:rPr lang="en-US" altLang="ko-KR" dirty="0"/>
              <a:t>. 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A/S </a:t>
            </a:r>
            <a:r>
              <a:rPr lang="ko-KR" altLang="en-US" dirty="0"/>
              <a:t>상품은 일회성 상품으로 한정하여 사용 가능합니다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묶음상품의 경우 영업팀 사전 품의를 득하여 묶음으로 처리하는 경우를 의미합니다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나머지 건은 잠시 정지하셔서 </a:t>
            </a:r>
            <a:r>
              <a:rPr lang="ko-KR" altLang="en-US" dirty="0" err="1"/>
              <a:t>읽어보시면</a:t>
            </a:r>
            <a:r>
              <a:rPr lang="ko-KR" altLang="en-US" dirty="0"/>
              <a:t> 도움이 </a:t>
            </a:r>
            <a:r>
              <a:rPr lang="ko-KR" altLang="en-US" dirty="0" err="1"/>
              <a:t>되실것</a:t>
            </a:r>
            <a:r>
              <a:rPr lang="ko-KR" altLang="en-US" dirty="0"/>
              <a:t> 같습니다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화면의 </a:t>
            </a:r>
            <a:r>
              <a:rPr lang="en-US" altLang="ko-KR" dirty="0"/>
              <a:t>16</a:t>
            </a:r>
            <a:r>
              <a:rPr lang="ko-KR" altLang="en-US" dirty="0"/>
              <a:t>가지에 해당하는 품목에 대해서만 견적 처리를 진행하며 </a:t>
            </a:r>
            <a:endParaRPr lang="en-US" altLang="ko-KR" dirty="0"/>
          </a:p>
          <a:p>
            <a:r>
              <a:rPr lang="ko-KR" altLang="en-US" dirty="0"/>
              <a:t>나머지의 경우는 입찰로 진행된다는 점 참고 부탁드립니다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96ADE9E-77C1-55CE-CA81-74B8BEC5B1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503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E8C69-8209-C7B6-12E1-617DE99F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F771C55-4758-239E-162A-FC545C0F61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7396D4D-71BA-42CE-8185-4C3E204D3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지금까지는 이론적인 부분이었고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시스템 </a:t>
            </a:r>
            <a:r>
              <a:rPr lang="ko-KR" altLang="en-US" dirty="0" err="1"/>
              <a:t>캡쳐된</a:t>
            </a:r>
            <a:r>
              <a:rPr lang="ko-KR" altLang="en-US" dirty="0"/>
              <a:t> 화면을 통해서 상품등록 요청에서 구매정보 등록하는 부분까지 시스템 화면을 같이 조회해 보도록 하겠습니다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요청자에 따라서 보실 수 있는 화면이 조금씩 다를 수 있는데요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구매담당자가 주로 활용할 수 있는 </a:t>
            </a:r>
            <a:r>
              <a:rPr lang="en-US" altLang="ko-KR" dirty="0"/>
              <a:t>S-MRO </a:t>
            </a:r>
            <a:r>
              <a:rPr lang="ko-KR" altLang="en-US" dirty="0"/>
              <a:t>신규상품등록요청 탭 기준으로 진행하겠습니다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먼저 신규상품등록요청 메뉴에 들어가면 </a:t>
            </a:r>
            <a:endParaRPr lang="en-US" altLang="ko-KR" dirty="0"/>
          </a:p>
          <a:p>
            <a:r>
              <a:rPr lang="ko-KR" altLang="en-US" dirty="0"/>
              <a:t>상품정보와 속성 값 등에 대한 내용이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5BFB0B-060F-6ECB-0034-AD1461902F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980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E6585-48AA-8595-EDB3-2EF43CCD9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37C18CF-2834-4D91-9214-D3A3420460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13B200D-1C4B-D8BC-E311-B0AB75B7CA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해당 정보 입력 후 하단으로 내려가서 상품기본정보를 입력하게 되는데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상품명을 입력한 후 분류 추천을 통해 분류를 추천 받게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분류를 입력한 후 해당 상세분류에 따라 필수 속성명을 세팅합니다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9C764C0-8420-C9CA-5F1C-56D3F4AA0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7077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B100D-496F-640D-803A-0FA201D0A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0D58F12-B9DE-4B01-02E4-8CD7FB29ED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9A85B89-7959-ABFB-F8CC-3F2865F1E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그리고 주문단위</a:t>
            </a:r>
            <a:r>
              <a:rPr lang="en-US" altLang="ko-KR" dirty="0"/>
              <a:t>, </a:t>
            </a:r>
            <a:r>
              <a:rPr lang="ko-KR" altLang="en-US" dirty="0"/>
              <a:t>원산지</a:t>
            </a:r>
            <a:r>
              <a:rPr lang="en-US" altLang="ko-KR" dirty="0"/>
              <a:t>, </a:t>
            </a:r>
            <a:r>
              <a:rPr lang="ko-KR" altLang="en-US" dirty="0"/>
              <a:t>제조원을 조회하여 선택을 한 후 </a:t>
            </a:r>
            <a:endParaRPr lang="en-US" altLang="ko-KR" dirty="0"/>
          </a:p>
          <a:p>
            <a:r>
              <a:rPr lang="ko-KR" altLang="en-US" dirty="0"/>
              <a:t>상세분류에 따라 필수 속성명에 속성값을 넣어주게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속성값은 기본적으로 상품의 </a:t>
            </a:r>
            <a:r>
              <a:rPr lang="en-US" altLang="ko-KR" dirty="0"/>
              <a:t>spec</a:t>
            </a:r>
            <a:r>
              <a:rPr lang="ko-KR" altLang="en-US" dirty="0"/>
              <a:t>을 의미하게 되어 입찰</a:t>
            </a:r>
            <a:r>
              <a:rPr lang="en-US" altLang="ko-KR" dirty="0"/>
              <a:t>/</a:t>
            </a:r>
            <a:r>
              <a:rPr lang="ko-KR" altLang="en-US" dirty="0" err="1"/>
              <a:t>견적시</a:t>
            </a:r>
            <a:r>
              <a:rPr lang="ko-KR" altLang="en-US" dirty="0"/>
              <a:t> 중요한 역할을 하게 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B208A8-D2EF-A956-F105-A9288B120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706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C7BFC-36D5-2727-56D8-89E9E105F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A5B8DAE-676A-0854-6853-9288B0434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B1C1743-D6D4-F81E-414F-53F62425D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이어서 상품 구분 정보를 넣어줍니다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일반 상품인지</a:t>
            </a:r>
            <a:r>
              <a:rPr lang="en-US" altLang="ko-KR" dirty="0"/>
              <a:t>, </a:t>
            </a:r>
            <a:r>
              <a:rPr lang="ko-KR" altLang="en-US" dirty="0"/>
              <a:t>일회성 상품인지 구분을 해주며</a:t>
            </a:r>
            <a:r>
              <a:rPr lang="en-US" altLang="ko-KR" dirty="0"/>
              <a:t>, </a:t>
            </a:r>
          </a:p>
          <a:p>
            <a:r>
              <a:rPr lang="ko-KR" altLang="en-US" dirty="0" err="1"/>
              <a:t>표준품인지</a:t>
            </a:r>
            <a:r>
              <a:rPr lang="en-US" altLang="ko-KR" dirty="0"/>
              <a:t>, </a:t>
            </a:r>
            <a:r>
              <a:rPr lang="ko-KR" altLang="en-US" dirty="0"/>
              <a:t>비표준품 상품인지도 기재를 하게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이어서 허브취급가능여부에 가능</a:t>
            </a:r>
            <a:r>
              <a:rPr lang="en-US" altLang="ko-KR" dirty="0"/>
              <a:t>/</a:t>
            </a:r>
            <a:r>
              <a:rPr lang="ko-KR" altLang="en-US" dirty="0"/>
              <a:t>불가를 넣되 </a:t>
            </a:r>
            <a:endParaRPr lang="en-US" altLang="ko-KR" dirty="0"/>
          </a:p>
          <a:p>
            <a:r>
              <a:rPr lang="ko-KR" altLang="en-US" dirty="0"/>
              <a:t>불가인 경우 각 사유에 맞게 값을 선택하게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허브취급이 불가한 경우는 </a:t>
            </a:r>
            <a:endParaRPr lang="en-US" altLang="ko-KR" dirty="0"/>
          </a:p>
          <a:p>
            <a:r>
              <a:rPr lang="ko-KR" altLang="en-US" dirty="0"/>
              <a:t>배송유형이 무조건 직송으로 처리된다는 점 참고하시면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불가사유로는 크게 </a:t>
            </a:r>
            <a:r>
              <a:rPr lang="ko-KR" altLang="en-US" dirty="0" err="1"/>
              <a:t>중량물</a:t>
            </a:r>
            <a:r>
              <a:rPr lang="en-US" altLang="ko-KR" dirty="0"/>
              <a:t>, </a:t>
            </a:r>
            <a:r>
              <a:rPr lang="ko-KR" altLang="en-US" dirty="0" err="1"/>
              <a:t>파렛트</a:t>
            </a:r>
            <a:r>
              <a:rPr lang="ko-KR" altLang="en-US" dirty="0"/>
              <a:t> 크기 초과상품</a:t>
            </a:r>
            <a:r>
              <a:rPr lang="en-US" altLang="ko-KR" dirty="0"/>
              <a:t>, </a:t>
            </a:r>
            <a:r>
              <a:rPr lang="ko-KR" altLang="en-US" dirty="0"/>
              <a:t>설치</a:t>
            </a:r>
            <a:r>
              <a:rPr lang="en-US" altLang="ko-KR" dirty="0"/>
              <a:t>/</a:t>
            </a:r>
            <a:r>
              <a:rPr lang="ko-KR" altLang="en-US" dirty="0" err="1"/>
              <a:t>검사품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무형</a:t>
            </a:r>
            <a:r>
              <a:rPr lang="en-US" altLang="ko-KR" dirty="0"/>
              <a:t>/</a:t>
            </a:r>
            <a:r>
              <a:rPr lang="ko-KR" altLang="en-US" dirty="0"/>
              <a:t>묶음상품</a:t>
            </a:r>
            <a:r>
              <a:rPr lang="en-US" altLang="ko-KR" dirty="0"/>
              <a:t>, </a:t>
            </a:r>
            <a:r>
              <a:rPr lang="ko-KR" altLang="en-US" dirty="0"/>
              <a:t>위험물</a:t>
            </a:r>
            <a:r>
              <a:rPr lang="en-US" altLang="ko-KR" dirty="0"/>
              <a:t>, </a:t>
            </a:r>
            <a:r>
              <a:rPr lang="ko-KR" altLang="en-US" dirty="0"/>
              <a:t>파손우려상품</a:t>
            </a:r>
            <a:r>
              <a:rPr lang="en-US" altLang="ko-KR" dirty="0"/>
              <a:t>, </a:t>
            </a:r>
            <a:r>
              <a:rPr lang="ko-KR" altLang="en-US" dirty="0"/>
              <a:t>냉동냉장물</a:t>
            </a:r>
            <a:r>
              <a:rPr lang="en-US" altLang="ko-KR" dirty="0"/>
              <a:t>, </a:t>
            </a:r>
            <a:r>
              <a:rPr lang="ko-KR" altLang="en-US" dirty="0"/>
              <a:t>유해화학물질</a:t>
            </a:r>
            <a:r>
              <a:rPr lang="en-US" altLang="ko-KR" dirty="0"/>
              <a:t>, </a:t>
            </a:r>
            <a:r>
              <a:rPr lang="ko-KR" altLang="en-US" dirty="0"/>
              <a:t>택배운송금지 물품 등이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6D768F-A02B-0F91-F850-2A51186B6B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406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7431C-A48F-DBF0-5482-84B1619A3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529585D-4804-68CE-A521-005C09AE47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5A7E263-5478-D1CD-D169-59B38DBC9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여기까지 속성값을 모두 입력하게 되면 화면 상단에 등록 요청을 통하여 </a:t>
            </a:r>
            <a:endParaRPr lang="en-US" altLang="ko-KR" dirty="0"/>
          </a:p>
          <a:p>
            <a:r>
              <a:rPr lang="ko-KR" altLang="en-US" dirty="0"/>
              <a:t>최종적으로 등록 요청이 완료됩니다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등록 요청 </a:t>
            </a:r>
            <a:r>
              <a:rPr lang="ko-KR" altLang="en-US" dirty="0" err="1"/>
              <a:t>클릭시</a:t>
            </a:r>
            <a:r>
              <a:rPr lang="ko-KR" altLang="en-US" dirty="0"/>
              <a:t> 나타나는 팝업에서 요청 유형과 사유를 입력하여 진행하면 </a:t>
            </a:r>
            <a:endParaRPr lang="en-US" altLang="ko-KR" dirty="0"/>
          </a:p>
          <a:p>
            <a:r>
              <a:rPr lang="ko-KR" altLang="en-US" dirty="0"/>
              <a:t>상품요청번호를 확인하실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3A218DA-0BF7-66CD-008D-961F4AF911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893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7E7CC-031C-DC27-C88E-DFC7087D4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FE7062B-17C2-8FB7-36C1-EB43AE151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8C627BD-3390-8818-785C-B8E2BE942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요청이 완료되면 </a:t>
            </a:r>
            <a:r>
              <a:rPr lang="en-US" altLang="ko-KR" dirty="0"/>
              <a:t>DB</a:t>
            </a:r>
            <a:r>
              <a:rPr lang="ko-KR" altLang="en-US" dirty="0"/>
              <a:t>검증 단계로 넘어가서 </a:t>
            </a:r>
            <a:endParaRPr lang="en-US" altLang="ko-KR" dirty="0"/>
          </a:p>
          <a:p>
            <a:r>
              <a:rPr lang="en-US" altLang="ko-KR" dirty="0"/>
              <a:t>DB </a:t>
            </a:r>
            <a:r>
              <a:rPr lang="ko-KR" altLang="en-US" dirty="0"/>
              <a:t>검증 </a:t>
            </a:r>
            <a:r>
              <a:rPr lang="en-US" altLang="ko-KR" dirty="0"/>
              <a:t>S-MRO </a:t>
            </a:r>
            <a:r>
              <a:rPr lang="ko-KR" altLang="en-US" dirty="0"/>
              <a:t>탭에서 요청번호로 </a:t>
            </a:r>
            <a:r>
              <a:rPr lang="ko-KR" altLang="en-US" dirty="0" err="1"/>
              <a:t>요청값을</a:t>
            </a:r>
            <a:r>
              <a:rPr lang="ko-KR" altLang="en-US" dirty="0"/>
              <a:t> 조회하게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요청번호를 클릭합니다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F8DB35E-FF26-7C15-B2AC-1CCC73D838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81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본 강의는 상품 등록</a:t>
            </a:r>
            <a:r>
              <a:rPr lang="en-US" altLang="ko-KR" dirty="0"/>
              <a:t>, </a:t>
            </a:r>
            <a:r>
              <a:rPr lang="ko-KR" altLang="en-US" dirty="0"/>
              <a:t>상품관리 순으로 진행하겠습니다</a:t>
            </a:r>
            <a:r>
              <a:rPr lang="en-US" altLang="ko-KR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상품 등록 및 관리는 구매담당자로서 구매정보 관리와 더불어 가장 중요한 부분이라고 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4426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19EF2-BA25-EBC4-368B-5FB5C2630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309DA69-4125-EF16-D444-238D68C9E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755AA3A-9C0D-CD69-CBAD-B81942FA3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해당 건을 접수 클릭 후 처리정보를 조회하여 이상유무를 확인 하고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이상이 있는 경우 규격확인 요청에 작성을 진행합니다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6F08DB-5101-576F-FB72-5D249964DD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4369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6EDD0-96B7-6E65-A109-437CD577C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EFA8EAF-62E6-26C2-68EA-C8A0CCD4C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BEA63D6-882B-B7A8-921B-F1209EF5D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이상이 없는 경우 하단의 완료버튼을 눌러 검증을 마무리합니다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5AB1AEA-6BAD-8411-BE8A-EEA5897B8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0739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BEF12-5B5D-4329-08D0-617D19293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A86498B-CBCB-6192-DB85-B8F36FAC6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7D98ABC-616C-37A8-6C07-B67027506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검증이 완료되면 구매담당자가 구매정보등록을 처리하게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담당자에게 떨어진 요청번호를 구매정보등록처리 탭에서 조회 후 </a:t>
            </a:r>
            <a:endParaRPr lang="en-US" altLang="ko-KR" dirty="0"/>
          </a:p>
          <a:p>
            <a:r>
              <a:rPr lang="ko-KR" altLang="en-US" dirty="0"/>
              <a:t>해당 건을 </a:t>
            </a:r>
            <a:r>
              <a:rPr lang="ko-KR" altLang="en-US" dirty="0" err="1"/>
              <a:t>접수처리하여</a:t>
            </a:r>
            <a:r>
              <a:rPr lang="ko-KR" altLang="en-US" dirty="0"/>
              <a:t> 수정을 가능하게 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12FC7D3-A0B3-34EB-7140-CDE188F865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237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9C29B-EB3D-3632-B6EB-15312C23E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51774F5-9D3D-D798-7EAF-0472C6A52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B4BC739-292E-6B4D-9E28-E64936887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요청번호 접수 후 담당자가 잘못된 경우 담당자 변경요청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중복상품이 있는 경우 중복상품처리를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정보 미비로 인하여 확인 필요시 영업담당자 확인 </a:t>
            </a:r>
            <a:r>
              <a:rPr lang="ko-KR" altLang="en-US" dirty="0" err="1"/>
              <a:t>요청탭을</a:t>
            </a:r>
            <a:r>
              <a:rPr lang="ko-KR" altLang="en-US" dirty="0"/>
              <a:t> 클릭하며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이상이 없는 경우 입찰</a:t>
            </a:r>
            <a:r>
              <a:rPr lang="en-US" altLang="ko-KR" dirty="0"/>
              <a:t>/</a:t>
            </a:r>
            <a:r>
              <a:rPr lang="ko-KR" altLang="en-US" dirty="0"/>
              <a:t>견적생성 탭을 클릭하여 다음 단계로 넘어가게 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7825D6-DB18-8A65-5C91-7F3B081DE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029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989A9-523A-4FD4-BC1E-2C4FB71BB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097FE51-E680-44FC-DEF5-D9F7D86CB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F83B3D6-1D66-1642-2EC6-6947A832B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입찰 생성 기준으로 설명 드리면 입찰명을 입력하고 </a:t>
            </a:r>
            <a:endParaRPr lang="en-US" altLang="ko-KR" dirty="0"/>
          </a:p>
          <a:p>
            <a:r>
              <a:rPr lang="ko-KR" altLang="en-US" dirty="0"/>
              <a:t>하단의 입찰협력사 란에서 </a:t>
            </a:r>
            <a:r>
              <a:rPr lang="en-US" altLang="ko-KR" dirty="0"/>
              <a:t>add row </a:t>
            </a:r>
            <a:r>
              <a:rPr lang="ko-KR" altLang="en-US" dirty="0"/>
              <a:t>버튼을 클릭하여 협력사를 추가합니다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6317014-85BD-34FF-9A55-5628AC3A19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259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FFD76-CA3D-5527-E3F8-B6973DD18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B193A77-414B-B6CC-5E86-753B3536B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433340E-9248-8D4F-46D1-2815A398C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협력사를 선택 후에 </a:t>
            </a:r>
            <a:endParaRPr lang="en-US" altLang="ko-KR" dirty="0"/>
          </a:p>
          <a:p>
            <a:r>
              <a:rPr lang="ko-KR" altLang="en-US" dirty="0"/>
              <a:t>하단의 입찰생성 버튼을 통하여 입찰을 생성하게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여기서 입찰 </a:t>
            </a:r>
            <a:r>
              <a:rPr lang="en-US" altLang="ko-KR" dirty="0"/>
              <a:t>pool</a:t>
            </a:r>
            <a:r>
              <a:rPr lang="ko-KR" altLang="en-US" dirty="0"/>
              <a:t>을 </a:t>
            </a:r>
            <a:r>
              <a:rPr lang="ko-KR" altLang="en-US" dirty="0" err="1"/>
              <a:t>정비해놓았다면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자동으로 입찰 </a:t>
            </a:r>
            <a:r>
              <a:rPr lang="en-US" altLang="ko-KR" dirty="0"/>
              <a:t>pool </a:t>
            </a:r>
            <a:r>
              <a:rPr lang="ko-KR" altLang="en-US" dirty="0"/>
              <a:t>협력사로 바로 입찰 요청이 가능하게끔 </a:t>
            </a:r>
            <a:r>
              <a:rPr lang="ko-KR" altLang="en-US" dirty="0" err="1"/>
              <a:t>지정되어있습니다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5472EF-9CB6-1A8F-4567-70C3D5957E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1946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E9F62-997B-19DE-8D5F-BC3CA3F7B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962FA58-2BB0-1783-93BE-CDB3ABDFF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EDF9F88-5899-AE6A-D785-8EEC2065E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견적 생성의 경우는 해당 요청번호의 견적을 누르면 진행이 가능합니다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입찰 제외 </a:t>
            </a:r>
            <a:r>
              <a:rPr lang="en-US" altLang="ko-KR" dirty="0"/>
              <a:t>case</a:t>
            </a:r>
            <a:r>
              <a:rPr lang="ko-KR" altLang="en-US" dirty="0"/>
              <a:t>의 팝업에서 해당 내용을 선택한 후 진행을 하게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21A81E-49A5-38C2-BAF1-E945283974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42790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F71DE-5688-8048-267C-8F787A4DF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FE5ED30-8778-4CB8-12D1-D14045A1E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3E64F4B-8B60-8C00-D0B5-ECE452448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견적요청 팝업에 견적명과 협력사를 선택하여 요청을 하면 </a:t>
            </a:r>
            <a:endParaRPr lang="en-US" altLang="ko-KR" dirty="0"/>
          </a:p>
          <a:p>
            <a:r>
              <a:rPr lang="ko-KR" altLang="en-US" dirty="0"/>
              <a:t>특정 협력사로 견적 요청이 발송이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C062E6-537F-3D1C-9E7A-C0449EA35C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6534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EF81C-2345-F748-E48A-C631C895A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EED0873-2960-658C-CD3F-84B6D986D7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2D7DF18-5141-703D-0443-0849977DC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 협력사가 응찰하는 과정을 살펴 </a:t>
            </a:r>
            <a:r>
              <a:rPr lang="ko-KR" altLang="en-US" dirty="0" err="1"/>
              <a:t>보실텐데요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대상 협력사는 협력사 </a:t>
            </a:r>
            <a:r>
              <a:rPr lang="en-US" altLang="ko-KR" dirty="0"/>
              <a:t>Front</a:t>
            </a:r>
            <a:r>
              <a:rPr lang="ko-KR" altLang="en-US" dirty="0"/>
              <a:t>에서 </a:t>
            </a:r>
            <a:r>
              <a:rPr lang="ko-KR" altLang="en-US" dirty="0" err="1"/>
              <a:t>상품응찰</a:t>
            </a:r>
            <a:r>
              <a:rPr lang="en-US" altLang="ko-KR" dirty="0"/>
              <a:t>/</a:t>
            </a:r>
            <a:r>
              <a:rPr lang="ko-KR" altLang="en-US" dirty="0"/>
              <a:t>견적 화면에서 입찰번호를 클릭하고 응찰을 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거부시에는 거부사유 입력 후 거부도 가능합니다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726A7F4-2900-793B-DFA5-DA8026BB9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57934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2E7CC-BBB1-6DDE-3957-820427571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5F43EDC-1B7A-052E-AA69-4170D62E54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67E0496-8000-CB2E-D4BA-CA11B95BB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응찰 등록에서 인증대상인 경우 인증번호를 입력하며 </a:t>
            </a:r>
            <a:endParaRPr lang="en-US" altLang="ko-KR" dirty="0"/>
          </a:p>
          <a:p>
            <a:r>
              <a:rPr lang="ko-KR" altLang="en-US" dirty="0"/>
              <a:t>가격정보인 </a:t>
            </a:r>
            <a:r>
              <a:rPr lang="ko-KR" altLang="en-US" dirty="0" err="1"/>
              <a:t>응찰가</a:t>
            </a:r>
            <a:r>
              <a:rPr lang="en-US" altLang="ko-KR" dirty="0"/>
              <a:t>, </a:t>
            </a:r>
            <a:r>
              <a:rPr lang="ko-KR" altLang="en-US" dirty="0" err="1"/>
              <a:t>시장가</a:t>
            </a:r>
            <a:r>
              <a:rPr lang="en-US" altLang="ko-KR" dirty="0"/>
              <a:t>, </a:t>
            </a:r>
            <a:r>
              <a:rPr lang="ko-KR" altLang="en-US" dirty="0"/>
              <a:t>유효기간을 입력하고 </a:t>
            </a:r>
            <a:endParaRPr lang="en-US" altLang="ko-KR" dirty="0"/>
          </a:p>
          <a:p>
            <a:r>
              <a:rPr lang="ko-KR" altLang="en-US" dirty="0"/>
              <a:t>배송발주정보인 </a:t>
            </a:r>
            <a:r>
              <a:rPr lang="en-US" altLang="ko-KR" dirty="0"/>
              <a:t>L/T MOQ </a:t>
            </a:r>
            <a:r>
              <a:rPr lang="ko-KR" altLang="en-US" dirty="0"/>
              <a:t>배수주문수량을 입력한 후에 등록버튼을 누릅니다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66140E-8AD4-492D-3FB6-EBE895B9F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746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본 강의에 앞서 자기소개를 잠깐 하자면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저는 사무</a:t>
            </a:r>
            <a:r>
              <a:rPr lang="en-US" altLang="ko-KR" dirty="0"/>
              <a:t>/</a:t>
            </a:r>
            <a:r>
              <a:rPr lang="ko-KR" altLang="en-US" dirty="0"/>
              <a:t>전자팀으로 </a:t>
            </a:r>
            <a:r>
              <a:rPr lang="en-US" altLang="ko-KR" dirty="0"/>
              <a:t>2018</a:t>
            </a:r>
            <a:r>
              <a:rPr lang="ko-KR" altLang="en-US" dirty="0"/>
              <a:t>년도 </a:t>
            </a:r>
            <a:r>
              <a:rPr lang="en-US" altLang="ko-KR" dirty="0"/>
              <a:t>8</a:t>
            </a:r>
            <a:r>
              <a:rPr lang="ko-KR" altLang="en-US" dirty="0"/>
              <a:t>월에 입사하여 현재까지 같은 팀에서 근무하고 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팀 내에서 다양한 카테고리를 경험했고</a:t>
            </a:r>
            <a:r>
              <a:rPr lang="en-US" altLang="ko-KR" dirty="0"/>
              <a:t>, </a:t>
            </a:r>
            <a:r>
              <a:rPr lang="ko-KR" altLang="en-US" dirty="0"/>
              <a:t>현재는 인쇄류와 부품류를 담당하고 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’24</a:t>
            </a:r>
            <a:r>
              <a:rPr lang="ko-KR" altLang="en-US" dirty="0"/>
              <a:t>년 </a:t>
            </a:r>
            <a:r>
              <a:rPr lang="en-US" altLang="ko-KR" dirty="0"/>
              <a:t>4</a:t>
            </a:r>
            <a:r>
              <a:rPr lang="ko-KR" altLang="en-US" dirty="0"/>
              <a:t>월부터는 사원대표 활동을 하면서 조금이나마 회사에 도움이 되도록 노력하고 </a:t>
            </a:r>
            <a:r>
              <a:rPr lang="ko-KR" altLang="en-US" dirty="0" err="1"/>
              <a:t>있구요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85725"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73FA"/>
              </a:buClr>
              <a:buSzTx/>
              <a:buFontTx/>
              <a:buNone/>
              <a:tabLst/>
              <a:defRPr/>
            </a:pPr>
            <a:r>
              <a:rPr lang="en-US" altLang="ko-KR" sz="1400" dirty="0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‘</a:t>
            </a:r>
            <a:r>
              <a:rPr lang="ko-KR" altLang="en-US" sz="1400" dirty="0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잘</a:t>
            </a:r>
            <a:r>
              <a:rPr lang="en-US" altLang="ko-KR" sz="1400" dirty="0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’</a:t>
            </a:r>
            <a:r>
              <a:rPr lang="ko-KR" altLang="en-US" sz="1400" dirty="0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은 내가 결정할 수 없지만 </a:t>
            </a:r>
            <a:endParaRPr lang="en-US" altLang="ko-KR" sz="1400" dirty="0">
              <a:ln>
                <a:solidFill>
                  <a:prstClr val="black">
                    <a:lumMod val="75000"/>
                    <a:lumOff val="25000"/>
                    <a:alpha val="30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85725"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73FA"/>
              </a:buClr>
              <a:buSzTx/>
              <a:buFontTx/>
              <a:buNone/>
              <a:tabLst/>
              <a:defRPr/>
            </a:pPr>
            <a:r>
              <a:rPr lang="en-US" altLang="ko-KR" sz="1400" dirty="0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‘</a:t>
            </a:r>
            <a:r>
              <a:rPr lang="ko-KR" altLang="en-US" sz="1400" dirty="0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열심히</a:t>
            </a:r>
            <a:r>
              <a:rPr lang="en-US" altLang="ko-KR" sz="1400" dirty="0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’</a:t>
            </a:r>
            <a:r>
              <a:rPr lang="ko-KR" altLang="en-US" sz="1400" dirty="0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는 내가 결정할 수 있다</a:t>
            </a:r>
            <a:r>
              <a:rPr lang="en-US" altLang="ko-KR" sz="1400" dirty="0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.</a:t>
            </a:r>
          </a:p>
          <a:p>
            <a:pPr marL="85725"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73FA"/>
              </a:buClr>
              <a:buSzTx/>
              <a:buFontTx/>
              <a:buNone/>
              <a:tabLst/>
              <a:defRPr/>
            </a:pPr>
            <a:r>
              <a:rPr lang="ko-KR" altLang="en-US" sz="1400" spc="-80" dirty="0" err="1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라고</a:t>
            </a:r>
            <a:r>
              <a:rPr lang="ko-KR" altLang="en-US" sz="1400" spc="-80" dirty="0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400" spc="-80" dirty="0" err="1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써놨는데</a:t>
            </a:r>
            <a:r>
              <a:rPr lang="en-US" altLang="ko-KR" sz="1400" spc="-80" dirty="0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400" spc="-80" dirty="0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어떤 일이든 제가 열심히 </a:t>
            </a:r>
            <a:r>
              <a:rPr lang="ko-KR" altLang="en-US" sz="1400" spc="-80" dirty="0" err="1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할때</a:t>
            </a:r>
            <a:r>
              <a:rPr lang="ko-KR" altLang="en-US" sz="1400" spc="-80" dirty="0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그 때만 얻을 수 있는게 있더라구요</a:t>
            </a:r>
            <a:r>
              <a:rPr lang="en-US" altLang="ko-KR" sz="1400" spc="-80" dirty="0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.</a:t>
            </a:r>
          </a:p>
          <a:p>
            <a:pPr marL="85725"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73FA"/>
              </a:buClr>
              <a:buSzTx/>
              <a:buFontTx/>
              <a:buNone/>
              <a:tabLst/>
              <a:defRPr/>
            </a:pPr>
            <a:endParaRPr lang="en-US" altLang="ko-KR" sz="1400" spc="-80" dirty="0">
              <a:ln>
                <a:solidFill>
                  <a:prstClr val="black">
                    <a:lumMod val="75000"/>
                    <a:lumOff val="25000"/>
                    <a:alpha val="30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85725"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73FA"/>
              </a:buClr>
              <a:buSzTx/>
              <a:buFontTx/>
              <a:buNone/>
              <a:tabLst/>
              <a:defRPr/>
            </a:pPr>
            <a:r>
              <a:rPr lang="ko-KR" altLang="en-US" sz="1400" spc="-80" dirty="0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결과는 내가  컨트롤 할 수 없지만</a:t>
            </a:r>
            <a:r>
              <a:rPr lang="en-US" altLang="ko-KR" sz="1400" spc="-80" dirty="0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</a:t>
            </a:r>
            <a:r>
              <a:rPr lang="ko-KR" altLang="en-US" sz="1400" spc="-80" dirty="0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그 과정에서 최선을 다하는 것 만큼은 할 수 있다는 생각을 합니다</a:t>
            </a:r>
            <a:r>
              <a:rPr lang="en-US" altLang="ko-KR" sz="1400" spc="-80" dirty="0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5637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E803A-5EFF-73E5-8C49-931B7314F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B6FBBBE-EA54-991B-B8F9-68FE628F0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87198A4-F7C9-BFD5-45BD-1D2997D55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그러고나면</a:t>
            </a:r>
            <a:r>
              <a:rPr lang="ko-KR" altLang="en-US" dirty="0"/>
              <a:t> 해당 품목에 대한 입찰 단가 합의서 계약을 진행을 하게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공인인증서를 통하여 인증을 완료하면 응찰이 완료되게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C7886D9-A1CE-7F84-E520-F3578A6AD0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15982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1E8ED-E037-42E5-7762-BBE431EC9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F5BEB79-65EF-02CD-8E46-CAB88285F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3D42775-F9A8-8894-4060-723984895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응찰이 완료되면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구매담당자는 입찰</a:t>
            </a:r>
            <a:r>
              <a:rPr lang="en-US" altLang="ko-KR" dirty="0"/>
              <a:t>/</a:t>
            </a:r>
            <a:r>
              <a:rPr lang="ko-KR" altLang="en-US" dirty="0"/>
              <a:t>견적처리 화면에서 </a:t>
            </a:r>
            <a:r>
              <a:rPr lang="ko-KR" altLang="en-US" dirty="0" err="1"/>
              <a:t>상태값의</a:t>
            </a:r>
            <a:r>
              <a:rPr lang="ko-KR" altLang="en-US" dirty="0"/>
              <a:t> 협력사 제출 상황을 </a:t>
            </a:r>
            <a:r>
              <a:rPr lang="ko-KR" altLang="en-US" dirty="0" err="1"/>
              <a:t>확인할수</a:t>
            </a:r>
            <a:r>
              <a:rPr lang="ko-KR" altLang="en-US" dirty="0"/>
              <a:t> 있으며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상품 상세 버튼을 클릭하여 다음 단계로 진행합니다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0DB8440-5396-955B-965B-79179B891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31333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EB7E0-0170-1744-66BC-6AF4506CA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7AF6FD2-B780-8570-94AF-8116B10B1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F65C2A1-2096-9E3D-70E4-37A1C5324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견적가를</a:t>
            </a:r>
            <a:r>
              <a:rPr lang="ko-KR" altLang="en-US" dirty="0"/>
              <a:t> 확인을 한 후 이상이 없는 경우 승인 처리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구매정보등록</a:t>
            </a:r>
            <a:r>
              <a:rPr lang="en-US" altLang="ko-KR" dirty="0"/>
              <a:t>/</a:t>
            </a:r>
            <a:r>
              <a:rPr lang="ko-KR" altLang="en-US" dirty="0"/>
              <a:t>변경으로 이동하여 최종적으로 구매정보 등록을 마무리하게 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D875508-916D-40B8-E256-A2D69628D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1316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D9C30-E0F6-CB13-C043-FF8639145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5A74A85-3831-E28B-9988-35D58A779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5AD881-79A1-CB7B-3860-BCF6132B5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지금까지 상품 등록 프로세스와 시스템에 대해서 알아봤습니다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등록을 한 상품에 대해서 각 담당자들이 알아야하는 정보들과 어떤 부분을 </a:t>
            </a:r>
            <a:r>
              <a:rPr lang="ko-KR" altLang="en-US" dirty="0" err="1"/>
              <a:t>관리하여야하는</a:t>
            </a:r>
            <a:r>
              <a:rPr lang="ko-KR" altLang="en-US" dirty="0"/>
              <a:t> 요소인지 대해서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상품 관리 파트에서 이어서 </a:t>
            </a:r>
            <a:r>
              <a:rPr lang="ko-KR" altLang="en-US" dirty="0" err="1"/>
              <a:t>설명드리도록</a:t>
            </a:r>
            <a:r>
              <a:rPr lang="ko-KR" altLang="en-US" dirty="0"/>
              <a:t> 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E8DD81A-8F59-BB5D-63DA-9CFAE31C03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7505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상품 정보에 대해서 설명 드리겠습니다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상품정보란</a:t>
            </a:r>
            <a:r>
              <a:rPr lang="en-US" altLang="ko-KR" dirty="0"/>
              <a:t>, </a:t>
            </a:r>
            <a:r>
              <a:rPr lang="ko-KR" altLang="en-US" dirty="0"/>
              <a:t>상품 자체의 정보를 의미합니다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쉽게 말하면 상품이 가지고 있는 특성입니다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‘</a:t>
            </a:r>
            <a:r>
              <a:rPr lang="ko-KR" altLang="en-US" dirty="0"/>
              <a:t>핸드폰</a:t>
            </a:r>
            <a:r>
              <a:rPr lang="en-US" altLang="ko-KR" dirty="0"/>
              <a:t>’</a:t>
            </a:r>
            <a:r>
              <a:rPr lang="ko-KR" altLang="en-US" dirty="0"/>
              <a:t> 이라고 하면 떠오르는 스펙이 </a:t>
            </a:r>
            <a:r>
              <a:rPr lang="ko-KR" altLang="en-US" dirty="0" err="1"/>
              <a:t>있으실텐데요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상품정보란 바로 이런 것들을 떠올리시면 될 것 같습니다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75744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상품 정보의 주요 항목은 기본정보로는 상품명</a:t>
            </a:r>
            <a:r>
              <a:rPr lang="en-US" altLang="ko-KR" dirty="0"/>
              <a:t>, </a:t>
            </a:r>
            <a:r>
              <a:rPr lang="ko-KR" altLang="en-US" dirty="0"/>
              <a:t>분류코드</a:t>
            </a:r>
            <a:r>
              <a:rPr lang="en-US" altLang="ko-KR" dirty="0"/>
              <a:t>, </a:t>
            </a:r>
            <a:r>
              <a:rPr lang="ko-KR" altLang="en-US" dirty="0"/>
              <a:t>대표규격</a:t>
            </a:r>
            <a:r>
              <a:rPr lang="en-US" altLang="ko-KR" dirty="0"/>
              <a:t>, </a:t>
            </a:r>
            <a:r>
              <a:rPr lang="ko-KR" altLang="en-US" dirty="0"/>
              <a:t>주문단위</a:t>
            </a:r>
            <a:r>
              <a:rPr lang="en-US" altLang="ko-KR" dirty="0"/>
              <a:t>, </a:t>
            </a:r>
            <a:r>
              <a:rPr lang="ko-KR" altLang="en-US" dirty="0"/>
              <a:t>제조원 등이 있고 </a:t>
            </a:r>
            <a:endParaRPr lang="en-US" altLang="ko-KR" dirty="0"/>
          </a:p>
          <a:p>
            <a:r>
              <a:rPr lang="ko-KR" altLang="en-US" dirty="0"/>
              <a:t>평가 내역에는 상품등급 속성점수</a:t>
            </a:r>
            <a:r>
              <a:rPr lang="en-US" altLang="ko-KR" dirty="0"/>
              <a:t>, </a:t>
            </a:r>
            <a:r>
              <a:rPr lang="ko-KR" altLang="en-US" dirty="0"/>
              <a:t>이미지 등이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구분 정보로는 일회성</a:t>
            </a:r>
            <a:r>
              <a:rPr lang="en-US" altLang="ko-KR" dirty="0"/>
              <a:t>, </a:t>
            </a:r>
            <a:r>
              <a:rPr lang="ko-KR" altLang="en-US" dirty="0" err="1"/>
              <a:t>표준품</a:t>
            </a:r>
            <a:r>
              <a:rPr lang="en-US" altLang="ko-KR" dirty="0"/>
              <a:t>, </a:t>
            </a:r>
            <a:r>
              <a:rPr lang="ko-KR" altLang="en-US" dirty="0" err="1"/>
              <a:t>화할물질</a:t>
            </a:r>
            <a:r>
              <a:rPr lang="ko-KR" altLang="en-US" dirty="0"/>
              <a:t> 여부 등이 있고 </a:t>
            </a:r>
            <a:endParaRPr lang="en-US" altLang="ko-KR" dirty="0"/>
          </a:p>
          <a:p>
            <a:r>
              <a:rPr lang="ko-KR" altLang="en-US" dirty="0"/>
              <a:t>이미지 정보</a:t>
            </a:r>
            <a:r>
              <a:rPr lang="en-US" altLang="ko-KR" dirty="0"/>
              <a:t>, </a:t>
            </a:r>
            <a:r>
              <a:rPr lang="ko-KR" altLang="en-US" dirty="0"/>
              <a:t>기준가 </a:t>
            </a:r>
            <a:r>
              <a:rPr lang="en-US" altLang="ko-KR" dirty="0"/>
              <a:t>MSDS</a:t>
            </a:r>
            <a:r>
              <a:rPr lang="ko-KR" altLang="en-US" dirty="0"/>
              <a:t>와 같은 여러 기타 정보들이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하나의 예시로 설명을 드려보면 그램 노트북이면 제조사인 </a:t>
            </a:r>
            <a:r>
              <a:rPr lang="en-US" altLang="ko-KR" dirty="0"/>
              <a:t>LG, </a:t>
            </a:r>
            <a:r>
              <a:rPr lang="ko-KR" altLang="en-US" dirty="0"/>
              <a:t>상품명인 노트북</a:t>
            </a:r>
            <a:r>
              <a:rPr lang="en-US" altLang="ko-KR" dirty="0"/>
              <a:t>, </a:t>
            </a:r>
            <a:r>
              <a:rPr lang="ko-KR" altLang="en-US" dirty="0"/>
              <a:t>크기인 인치</a:t>
            </a:r>
            <a:r>
              <a:rPr lang="en-US" altLang="ko-KR" dirty="0"/>
              <a:t>, </a:t>
            </a:r>
            <a:r>
              <a:rPr lang="ko-KR" altLang="en-US" dirty="0"/>
              <a:t>색상 </a:t>
            </a:r>
            <a:endParaRPr lang="en-US" altLang="ko-KR" dirty="0"/>
          </a:p>
          <a:p>
            <a:r>
              <a:rPr lang="ko-KR" altLang="en-US" dirty="0" err="1"/>
              <a:t>이런것들이</a:t>
            </a:r>
            <a:r>
              <a:rPr lang="ko-KR" altLang="en-US" dirty="0"/>
              <a:t> 기본 정보가 해당된다 </a:t>
            </a:r>
            <a:r>
              <a:rPr lang="ko-KR" altLang="en-US" dirty="0" err="1"/>
              <a:t>라고</a:t>
            </a:r>
            <a:r>
              <a:rPr lang="ko-KR" altLang="en-US" dirty="0"/>
              <a:t> 생각을 하시면 </a:t>
            </a:r>
            <a:r>
              <a:rPr lang="ko-KR" altLang="en-US" dirty="0" err="1"/>
              <a:t>될것</a:t>
            </a:r>
            <a:r>
              <a:rPr lang="ko-KR" altLang="en-US" dirty="0"/>
              <a:t> 같습니다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담당자들은 이런 상품 정보가 이상이 없는지 확인하여 </a:t>
            </a:r>
            <a:endParaRPr lang="en-US" altLang="ko-KR" dirty="0"/>
          </a:p>
          <a:p>
            <a:r>
              <a:rPr lang="ko-KR" altLang="en-US" dirty="0"/>
              <a:t>오등록이 된 경우 수정</a:t>
            </a:r>
            <a:r>
              <a:rPr lang="en-US" altLang="ko-KR" dirty="0"/>
              <a:t>/</a:t>
            </a:r>
            <a:r>
              <a:rPr lang="ko-KR" altLang="en-US" dirty="0"/>
              <a:t>보완 활동도 진행하여야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05053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 </a:t>
            </a:r>
            <a:r>
              <a:rPr lang="ko-KR" altLang="en-US" dirty="0" err="1"/>
              <a:t>분류체계입니다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분류 체계는 서브원에서 상품들을 그룹화하기 위하여 만든 체계입니다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크게 대 중 소 상세 네 가지로 나뉘게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대분류는 분석 목적으로 묶은 중분류의 집합이고 </a:t>
            </a:r>
            <a:endParaRPr lang="en-US" altLang="ko-KR" dirty="0"/>
          </a:p>
          <a:p>
            <a:r>
              <a:rPr lang="ko-KR" altLang="en-US" dirty="0"/>
              <a:t>중분류는 일반적으로 상호 연관성이 있는 소분류의 그룹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소분류는 같은 용도와 기능을 가진 상세분류의 그룹이며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상세분류는 최하단의 </a:t>
            </a:r>
            <a:r>
              <a:rPr lang="ko-KR" altLang="en-US" dirty="0" err="1"/>
              <a:t>구분값으로서</a:t>
            </a:r>
            <a:r>
              <a:rPr lang="ko-KR" altLang="en-US" dirty="0"/>
              <a:t> 공통의 기능과 목적 </a:t>
            </a:r>
            <a:r>
              <a:rPr lang="en-US" altLang="ko-KR" dirty="0"/>
              <a:t>Task</a:t>
            </a:r>
            <a:r>
              <a:rPr lang="ko-KR" altLang="en-US" dirty="0"/>
              <a:t>를 가지거나 </a:t>
            </a:r>
            <a:endParaRPr lang="en-US" altLang="ko-KR" dirty="0"/>
          </a:p>
          <a:p>
            <a:r>
              <a:rPr lang="ko-KR" altLang="en-US" dirty="0"/>
              <a:t>유사한 프로세스로 제조된 상품그룹으로 유일한 명칭이 될 수 있는 분류를 의미합니다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48497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분류 체계는 현 기준 </a:t>
            </a:r>
            <a:r>
              <a:rPr lang="en-US" altLang="ko-KR" dirty="0"/>
              <a:t>15</a:t>
            </a:r>
            <a:r>
              <a:rPr lang="ko-KR" altLang="en-US" dirty="0"/>
              <a:t>가지의 대분류와 </a:t>
            </a:r>
            <a:r>
              <a:rPr lang="en-US" altLang="ko-KR" dirty="0"/>
              <a:t>126</a:t>
            </a:r>
            <a:r>
              <a:rPr lang="ko-KR" altLang="en-US" dirty="0"/>
              <a:t>가지의 중분류 </a:t>
            </a:r>
            <a:r>
              <a:rPr lang="en-US" altLang="ko-KR" dirty="0"/>
              <a:t>305</a:t>
            </a:r>
            <a:r>
              <a:rPr lang="ko-KR" altLang="en-US" dirty="0"/>
              <a:t>개의 소분류 </a:t>
            </a:r>
            <a:r>
              <a:rPr lang="en-US" altLang="ko-KR" dirty="0"/>
              <a:t>1240</a:t>
            </a:r>
            <a:r>
              <a:rPr lang="ko-KR" altLang="en-US" dirty="0"/>
              <a:t>개의 상세분류로 나뉘게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업무상으로 나뉘는 </a:t>
            </a:r>
            <a:r>
              <a:rPr lang="ko-KR" altLang="en-US" dirty="0" err="1"/>
              <a:t>분류체계이다보니</a:t>
            </a:r>
            <a:r>
              <a:rPr lang="ko-KR" altLang="en-US" dirty="0"/>
              <a:t> 시점에 따라 변경될 수 있으며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연 </a:t>
            </a:r>
            <a:r>
              <a:rPr lang="en-US" altLang="ko-KR" dirty="0"/>
              <a:t>1</a:t>
            </a:r>
            <a:r>
              <a:rPr lang="ko-KR" altLang="en-US" dirty="0" err="1"/>
              <a:t>회정도</a:t>
            </a:r>
            <a:r>
              <a:rPr lang="ko-KR" altLang="en-US" dirty="0"/>
              <a:t> 정비하는 기간을 갖고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 중 소 분류는 용도 중심 상세분류는 특성 중심으로 보시면 </a:t>
            </a:r>
            <a:r>
              <a:rPr lang="ko-KR" altLang="en-US" dirty="0" err="1"/>
              <a:t>될것</a:t>
            </a:r>
            <a:r>
              <a:rPr lang="ko-KR" altLang="en-US" dirty="0"/>
              <a:t> 같습니다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이 분류체계를 통해서 상</a:t>
            </a:r>
            <a:r>
              <a:rPr lang="en-US" altLang="ko-KR" dirty="0"/>
              <a:t>/</a:t>
            </a:r>
            <a:r>
              <a:rPr lang="ko-KR" altLang="en-US" dirty="0" err="1"/>
              <a:t>하위간의</a:t>
            </a:r>
            <a:r>
              <a:rPr lang="ko-KR" altLang="en-US" dirty="0"/>
              <a:t> 계층 구조를 체감적으로 쉽게 인식할 수 있으며 </a:t>
            </a:r>
            <a:endParaRPr lang="en-US" altLang="ko-KR" dirty="0"/>
          </a:p>
          <a:p>
            <a:r>
              <a:rPr lang="ko-KR" altLang="en-US" dirty="0" err="1"/>
              <a:t>상품간의</a:t>
            </a:r>
            <a:r>
              <a:rPr lang="ko-KR" altLang="en-US" dirty="0"/>
              <a:t> 관계가 카테고리로 연관되어 있어서 간단하게 특성을 파악이 가능합니다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동일 성질 </a:t>
            </a:r>
            <a:r>
              <a:rPr lang="ko-KR" altLang="en-US" dirty="0" err="1"/>
              <a:t>상품들간의</a:t>
            </a:r>
            <a:r>
              <a:rPr lang="ko-KR" altLang="en-US" dirty="0"/>
              <a:t> 검색을 보다 쉽고 빠르게 구현할 수 있는 기반이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상위에서 하위까지 관심품목에 대한 통계의 범위를 빠르게 접근할 수 있도록 구현하였습니다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최종적으로 품목의 등록</a:t>
            </a:r>
            <a:r>
              <a:rPr lang="en-US" altLang="ko-KR" dirty="0"/>
              <a:t>/</a:t>
            </a:r>
            <a:r>
              <a:rPr lang="ko-KR" altLang="en-US" dirty="0"/>
              <a:t>변경</a:t>
            </a:r>
            <a:r>
              <a:rPr lang="en-US" altLang="ko-KR" dirty="0"/>
              <a:t>/</a:t>
            </a:r>
            <a:r>
              <a:rPr lang="ko-KR" altLang="en-US" dirty="0"/>
              <a:t>삭제 하며 </a:t>
            </a:r>
            <a:r>
              <a:rPr lang="ko-KR" altLang="en-US" dirty="0" err="1"/>
              <a:t>유지관리하는</a:t>
            </a:r>
            <a:r>
              <a:rPr lang="ko-KR" altLang="en-US" dirty="0"/>
              <a:t> 기본 구조로 이용된다고 생각해주시면 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9769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다음으로는 </a:t>
            </a:r>
            <a:r>
              <a:rPr lang="ko-KR" altLang="en-US" dirty="0" err="1"/>
              <a:t>표준품</a:t>
            </a:r>
            <a:r>
              <a:rPr lang="en-US" altLang="ko-KR" dirty="0"/>
              <a:t>/</a:t>
            </a:r>
            <a:r>
              <a:rPr lang="ko-KR" altLang="en-US" dirty="0"/>
              <a:t>비표준품 구분입니다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표준품은 말그대로 표준화된 규격에 따라 양산되어 시중에 유통되는 범용상품을 의미합니다</a:t>
            </a:r>
            <a:r>
              <a:rPr lang="en-US" altLang="ko-KR" dirty="0"/>
              <a:t>. </a:t>
            </a:r>
          </a:p>
          <a:p>
            <a:r>
              <a:rPr lang="ko-KR" altLang="en-US" dirty="0" err="1"/>
              <a:t>쉽게말하면</a:t>
            </a:r>
            <a:r>
              <a:rPr lang="ko-KR" altLang="en-US" dirty="0"/>
              <a:t> 핸드폰</a:t>
            </a:r>
            <a:r>
              <a:rPr lang="en-US" altLang="ko-KR" dirty="0"/>
              <a:t>, </a:t>
            </a:r>
            <a:r>
              <a:rPr lang="ko-KR" altLang="en-US" dirty="0"/>
              <a:t>노트북과 같이 상품명을 </a:t>
            </a:r>
            <a:r>
              <a:rPr lang="ko-KR" altLang="en-US" dirty="0" err="1"/>
              <a:t>들었을때</a:t>
            </a:r>
            <a:r>
              <a:rPr lang="ko-KR" altLang="en-US" dirty="0"/>
              <a:t> 머리속으로 그려지는 이미지가 있는 상품들을 말합니다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 </a:t>
            </a:r>
          </a:p>
          <a:p>
            <a:r>
              <a:rPr lang="ko-KR" altLang="en-US" dirty="0"/>
              <a:t>이 품목들은 모델번호나 제조원</a:t>
            </a:r>
            <a:r>
              <a:rPr lang="en-US" altLang="ko-KR" dirty="0"/>
              <a:t>, </a:t>
            </a:r>
            <a:r>
              <a:rPr lang="ko-KR" altLang="en-US" dirty="0"/>
              <a:t>표준 규격으로 확인이 가능합니다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이런 품목들은 특정 사업장에만 국한되어 있지 않기 때문에 복수 사업장에 진열하여 판매가 가능합니다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제일 쉬운 구분 가이드는 인터넷에서 </a:t>
            </a:r>
            <a:r>
              <a:rPr lang="ko-KR" altLang="en-US" dirty="0" err="1"/>
              <a:t>검색했을때</a:t>
            </a:r>
            <a:r>
              <a:rPr lang="ko-KR" altLang="en-US" dirty="0"/>
              <a:t> 나오는지</a:t>
            </a:r>
            <a:r>
              <a:rPr lang="en-US" altLang="ko-KR" dirty="0"/>
              <a:t>, </a:t>
            </a:r>
            <a:r>
              <a:rPr lang="ko-KR" altLang="en-US" dirty="0"/>
              <a:t>카탈로그가 있는지 등을 보면 될 것 같습니다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반면에 비표준품은 표준품이 아닌 제품이라고 생각하면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범용성도 없고 특정 고객사 향으로 제출된 품목입니다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도면 혹은 사양서가 존재할 수도 있으며 서비스</a:t>
            </a:r>
            <a:r>
              <a:rPr lang="en-US" altLang="ko-KR" dirty="0"/>
              <a:t>/</a:t>
            </a:r>
            <a:r>
              <a:rPr lang="ko-KR" altLang="en-US" dirty="0"/>
              <a:t>용역과 같이 무형의 상품이 대상이 되기도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그래서 보통 부자재나 일회성 </a:t>
            </a:r>
            <a:r>
              <a:rPr lang="ko-KR" altLang="en-US" dirty="0" err="1"/>
              <a:t>상품등이</a:t>
            </a:r>
            <a:r>
              <a:rPr lang="ko-KR" altLang="en-US" dirty="0"/>
              <a:t> 이에 해당되며 기본적으로 단일 사업장에만 노출되고 판매된다고 보시면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하지만 모든 비표준성 카테고리의 품목이라고 하더라도 표준품이 없는 것은 아닙니다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일반적으로 쇼핑백 분류의 경우 특정 고객사 로고가 들어가고 해당 고객사 전용품으로 제작이 되곤 하지만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인터넷에서 판매되는 특정 사이즈와 범용 디자인 쇼핑백의 경우 </a:t>
            </a:r>
            <a:r>
              <a:rPr lang="ko-KR" altLang="en-US" dirty="0" err="1"/>
              <a:t>표준품이라고</a:t>
            </a:r>
            <a:r>
              <a:rPr lang="ko-KR" altLang="en-US" dirty="0"/>
              <a:t> 볼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따라서 예외적인 케이스도 존재한다는 점 인지해주시면 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49449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이어서 휴면화 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휴면화는 쉽게 말하면 상품 가격이 없고 판매가 불가한 상태를 의미합니다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즉 발주</a:t>
            </a:r>
            <a:r>
              <a:rPr lang="en-US" altLang="ko-KR" dirty="0"/>
              <a:t>, </a:t>
            </a:r>
            <a:r>
              <a:rPr lang="ko-KR" altLang="en-US" dirty="0"/>
              <a:t>주문이 진행이 안되는 상태라고 보시면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7444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네 이제 본강의로 넘어가도록 하겠습니다</a:t>
            </a:r>
            <a:r>
              <a:rPr lang="en-US" altLang="ko-KR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먼저 대략적인 </a:t>
            </a:r>
            <a:r>
              <a:rPr lang="en-US" altLang="ko-KR" dirty="0"/>
              <a:t>MRO PROCESS</a:t>
            </a:r>
            <a:r>
              <a:rPr lang="ko-KR" altLang="en-US" dirty="0"/>
              <a:t>의 전반적인 흐름을 다시한번 보여드리고자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7566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휴면화 유형은 다음과 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유형은 비정기적 휴면화 정기적 휴면화로 나뉩니다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일단 비정기적 휴면화로는 </a:t>
            </a:r>
            <a:endParaRPr lang="en-US" altLang="ko-KR" dirty="0"/>
          </a:p>
          <a:p>
            <a:r>
              <a:rPr lang="ko-KR" altLang="en-US" dirty="0"/>
              <a:t>첫째 상품 단종</a:t>
            </a:r>
            <a:r>
              <a:rPr lang="en-US" altLang="ko-KR" dirty="0"/>
              <a:t>.</a:t>
            </a:r>
            <a:r>
              <a:rPr lang="ko-KR" altLang="en-US" dirty="0"/>
              <a:t> 말그대로 제조원 생산 중단으로 인하여 공급이 불가한 경우가 있고요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둘째 재고 부족</a:t>
            </a:r>
            <a:r>
              <a:rPr lang="en-US" altLang="ko-KR" dirty="0"/>
              <a:t>.</a:t>
            </a:r>
            <a:r>
              <a:rPr lang="ko-KR" altLang="en-US" dirty="0"/>
              <a:t> 즉 품절 상태로 일시적으로 공급이 불가한 상품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셋째 중복상품으로 확인되어 한 개의 상품으로 </a:t>
            </a:r>
            <a:r>
              <a:rPr lang="ko-KR" altLang="en-US" dirty="0" err="1"/>
              <a:t>통합처리하여</a:t>
            </a:r>
            <a:r>
              <a:rPr lang="ko-KR" altLang="en-US" dirty="0"/>
              <a:t> 휴면화 된 상태를 말합니다</a:t>
            </a:r>
            <a:r>
              <a:rPr lang="en-US" altLang="ko-KR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마지막으로 취급불가 휴면화로</a:t>
            </a:r>
            <a:r>
              <a:rPr lang="en-US" altLang="ko-KR" dirty="0"/>
              <a:t>,</a:t>
            </a:r>
            <a:r>
              <a:rPr lang="ko-KR" altLang="en-US" dirty="0"/>
              <a:t> 화학물질 누락</a:t>
            </a:r>
            <a:r>
              <a:rPr lang="en-US" altLang="ko-KR" dirty="0"/>
              <a:t>, </a:t>
            </a:r>
            <a:r>
              <a:rPr lang="ko-KR" altLang="en-US" dirty="0"/>
              <a:t>안전인증 등이 누락되어 휴면화 처리된 품목입니다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정기적 휴면화로는</a:t>
            </a:r>
            <a:endParaRPr lang="en-US" altLang="ko-KR" dirty="0"/>
          </a:p>
          <a:p>
            <a:r>
              <a:rPr lang="ko-KR" altLang="en-US" dirty="0"/>
              <a:t>첫째 장기 </a:t>
            </a:r>
            <a:r>
              <a:rPr lang="ko-KR" altLang="en-US" dirty="0" err="1"/>
              <a:t>미정산</a:t>
            </a:r>
            <a:r>
              <a:rPr lang="en-US" altLang="ko-KR" dirty="0"/>
              <a:t>.</a:t>
            </a:r>
            <a:r>
              <a:rPr lang="ko-KR" altLang="en-US" dirty="0"/>
              <a:t> 최종 </a:t>
            </a:r>
            <a:r>
              <a:rPr lang="ko-KR" altLang="en-US" dirty="0" err="1"/>
              <a:t>정산월</a:t>
            </a:r>
            <a:r>
              <a:rPr lang="ko-KR" altLang="en-US" dirty="0"/>
              <a:t> 기준 </a:t>
            </a:r>
            <a:r>
              <a:rPr lang="en-US" altLang="ko-KR" dirty="0"/>
              <a:t>12</a:t>
            </a:r>
            <a:r>
              <a:rPr lang="ko-KR" altLang="en-US" dirty="0"/>
              <a:t>개월 이상 정산실적이 없는 상품이며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둘째는 일회성 상품으로</a:t>
            </a:r>
            <a:r>
              <a:rPr lang="en-US" altLang="ko-KR" dirty="0"/>
              <a:t>,</a:t>
            </a:r>
            <a:r>
              <a:rPr lang="ko-KR" altLang="en-US" dirty="0"/>
              <a:t> 주문제작상품이나 서비스 등의 무형상품으로 </a:t>
            </a:r>
            <a:r>
              <a:rPr lang="en-US" altLang="ko-KR" dirty="0"/>
              <a:t>1</a:t>
            </a:r>
            <a:r>
              <a:rPr lang="ko-KR" altLang="en-US" dirty="0"/>
              <a:t>회만 주문가능한 상품입니다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이렇게 총 </a:t>
            </a:r>
            <a:r>
              <a:rPr lang="en-US" altLang="ko-KR" dirty="0"/>
              <a:t>6</a:t>
            </a:r>
            <a:r>
              <a:rPr lang="ko-KR" altLang="en-US" dirty="0"/>
              <a:t>가지 유형이 </a:t>
            </a:r>
            <a:r>
              <a:rPr lang="ko-KR" altLang="en-US" dirty="0" err="1"/>
              <a:t>있는걸로</a:t>
            </a:r>
            <a:r>
              <a:rPr lang="ko-KR" altLang="en-US" dirty="0"/>
              <a:t> 보시면 되겠습니다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25264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이렇게 휴면화 처리를 하더라도 다시 재사용이 필요한 경우가 있는데요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재사용 프로세스는 다음과 같습니다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일단 재사용이 필요한 경우 유형을 확인하게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단종</a:t>
            </a:r>
            <a:r>
              <a:rPr lang="en-US" altLang="ko-KR" dirty="0"/>
              <a:t>, </a:t>
            </a:r>
            <a:r>
              <a:rPr lang="ko-KR" altLang="en-US" dirty="0"/>
              <a:t>재고부족</a:t>
            </a:r>
            <a:r>
              <a:rPr lang="en-US" altLang="ko-KR" dirty="0"/>
              <a:t>, </a:t>
            </a:r>
            <a:r>
              <a:rPr lang="ko-KR" altLang="en-US" dirty="0" err="1"/>
              <a:t>사유불분명</a:t>
            </a:r>
            <a:r>
              <a:rPr lang="en-US" altLang="ko-KR" dirty="0"/>
              <a:t>, </a:t>
            </a:r>
            <a:r>
              <a:rPr lang="ko-KR" altLang="en-US" dirty="0"/>
              <a:t>장기 미정산의 케이스의 경우 </a:t>
            </a:r>
            <a:endParaRPr lang="en-US" altLang="ko-KR" dirty="0"/>
          </a:p>
          <a:p>
            <a:r>
              <a:rPr lang="ko-KR" altLang="en-US" dirty="0"/>
              <a:t>각 담당자가 재사용 요청 후 구매담당자가 재사용 처리를 바로 할 수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중복상품의 경우 요청 후 구매담당자가 승인처리 이후 </a:t>
            </a:r>
            <a:endParaRPr lang="en-US" altLang="ko-KR" dirty="0"/>
          </a:p>
          <a:p>
            <a:r>
              <a:rPr lang="ko-KR" altLang="en-US" dirty="0"/>
              <a:t>최종적으로 </a:t>
            </a:r>
            <a:r>
              <a:rPr lang="en-US" altLang="ko-KR" dirty="0"/>
              <a:t>DB</a:t>
            </a:r>
            <a:r>
              <a:rPr lang="ko-KR" altLang="en-US" dirty="0"/>
              <a:t>관리팀에서 재사용 처리를 가능하게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취급불가상품의 경우 재사용 요청 후 </a:t>
            </a:r>
            <a:endParaRPr lang="en-US" altLang="ko-KR" dirty="0"/>
          </a:p>
          <a:p>
            <a:r>
              <a:rPr lang="ko-KR" altLang="en-US" dirty="0"/>
              <a:t>구매분석팀에서 승인</a:t>
            </a:r>
            <a:r>
              <a:rPr lang="en-US" altLang="ko-KR" dirty="0"/>
              <a:t>/</a:t>
            </a:r>
            <a:r>
              <a:rPr lang="ko-KR" altLang="en-US" dirty="0"/>
              <a:t>처리를 한 후 사용할 수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취급불가의 경우 만약 출고가 되면 안되는 품목들을 막기 </a:t>
            </a:r>
            <a:r>
              <a:rPr lang="ko-KR" altLang="en-US" dirty="0" err="1"/>
              <a:t>위함이니</a:t>
            </a:r>
            <a:endParaRPr lang="en-US" altLang="ko-KR" dirty="0"/>
          </a:p>
          <a:p>
            <a:r>
              <a:rPr lang="ko-KR" altLang="en-US" dirty="0"/>
              <a:t>한 단계 더 승인 절차가 까다롭다고 생각하시면 될 것 같습니다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참고로 일회성 상품의 경우 휴면화 해제가 불가합니다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51702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다음으로는 </a:t>
            </a:r>
            <a:r>
              <a:rPr lang="ko-KR" altLang="en-US" dirty="0" err="1"/>
              <a:t>일시품절</a:t>
            </a:r>
            <a:r>
              <a:rPr lang="ko-KR" altLang="en-US" dirty="0"/>
              <a:t> 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휴면화 사유와 별개로 일시적으로 품절인 상품의 경우</a:t>
            </a:r>
            <a:r>
              <a:rPr lang="en-US" altLang="ko-KR" dirty="0"/>
              <a:t>, </a:t>
            </a:r>
          </a:p>
          <a:p>
            <a:r>
              <a:rPr lang="ko-KR" altLang="en-US" dirty="0" err="1"/>
              <a:t>일시품절</a:t>
            </a:r>
            <a:r>
              <a:rPr lang="ko-KR" altLang="en-US" dirty="0"/>
              <a:t> 기능을 활용하여 주문을 비활성화 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이는 발주오류</a:t>
            </a:r>
            <a:r>
              <a:rPr lang="en-US" altLang="ko-KR" dirty="0"/>
              <a:t>, </a:t>
            </a:r>
            <a:r>
              <a:rPr lang="ko-KR" altLang="en-US" dirty="0" err="1"/>
              <a:t>발주거부건을</a:t>
            </a:r>
            <a:r>
              <a:rPr lang="ko-KR" altLang="en-US" dirty="0"/>
              <a:t> 사전 방지하고 </a:t>
            </a:r>
            <a:endParaRPr lang="en-US" altLang="ko-KR" dirty="0"/>
          </a:p>
          <a:p>
            <a:r>
              <a:rPr lang="ko-KR" altLang="en-US" dirty="0"/>
              <a:t>처리</a:t>
            </a:r>
            <a:r>
              <a:rPr lang="en-US" altLang="ko-KR" dirty="0"/>
              <a:t>LT</a:t>
            </a:r>
            <a:r>
              <a:rPr lang="ko-KR" altLang="en-US" dirty="0"/>
              <a:t>를 축소하여 고객 불편을 최소화하기 </a:t>
            </a:r>
            <a:r>
              <a:rPr lang="ko-KR" altLang="en-US" dirty="0" err="1"/>
              <a:t>위함입니다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일시품절</a:t>
            </a:r>
            <a:r>
              <a:rPr lang="ko-KR" altLang="en-US" dirty="0"/>
              <a:t> 기간은 요청일로부터 한달로 자동 셋팅 되며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연장은 최대 </a:t>
            </a:r>
            <a:r>
              <a:rPr lang="en-US" altLang="ko-KR" dirty="0"/>
              <a:t>2</a:t>
            </a:r>
            <a:r>
              <a:rPr lang="ko-KR" altLang="en-US" dirty="0"/>
              <a:t>회 가능합니다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구매담당자가 </a:t>
            </a:r>
            <a:r>
              <a:rPr lang="ko-KR" altLang="en-US" dirty="0" err="1"/>
              <a:t>일시품절</a:t>
            </a:r>
            <a:r>
              <a:rPr lang="ko-KR" altLang="en-US" dirty="0"/>
              <a:t> 품의를 올리게 되면 </a:t>
            </a:r>
            <a:endParaRPr lang="en-US" altLang="ko-KR" dirty="0"/>
          </a:p>
          <a:p>
            <a:r>
              <a:rPr lang="ko-KR" altLang="en-US" dirty="0"/>
              <a:t>소속팀장</a:t>
            </a:r>
            <a:r>
              <a:rPr lang="en-US" altLang="ko-KR" dirty="0"/>
              <a:t>,</a:t>
            </a:r>
            <a:r>
              <a:rPr lang="ko-KR" altLang="en-US" dirty="0"/>
              <a:t>담당의 결재</a:t>
            </a:r>
            <a:r>
              <a:rPr lang="en-US" altLang="ko-KR" dirty="0"/>
              <a:t>, </a:t>
            </a:r>
            <a:r>
              <a:rPr lang="ko-KR" altLang="en-US" dirty="0"/>
              <a:t>발주관리팀장과 중앙구매기획담당의 합의를 통해 완료됩니다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만약 기간내 </a:t>
            </a:r>
            <a:r>
              <a:rPr lang="ko-KR" altLang="en-US" dirty="0" err="1"/>
              <a:t>일시품절이</a:t>
            </a:r>
            <a:r>
              <a:rPr lang="ko-KR" altLang="en-US" dirty="0"/>
              <a:t> 끝났다면 </a:t>
            </a:r>
            <a:endParaRPr lang="en-US" altLang="ko-KR" dirty="0"/>
          </a:p>
          <a:p>
            <a:r>
              <a:rPr lang="ko-KR" altLang="en-US" dirty="0" err="1"/>
              <a:t>일시품절</a:t>
            </a:r>
            <a:r>
              <a:rPr lang="ko-KR" altLang="en-US" dirty="0"/>
              <a:t> 해제 품의를 </a:t>
            </a:r>
            <a:r>
              <a:rPr lang="ko-KR" altLang="en-US" dirty="0" err="1"/>
              <a:t>상신하여</a:t>
            </a:r>
            <a:r>
              <a:rPr lang="ko-KR" altLang="en-US" dirty="0"/>
              <a:t> 해제 진행할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35907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상품정보에 이어서 구매정보에 대해서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구매정보는 상품정보와 다르게 </a:t>
            </a:r>
            <a:endParaRPr lang="en-US" altLang="ko-KR" dirty="0"/>
          </a:p>
          <a:p>
            <a:r>
              <a:rPr lang="ko-KR" altLang="en-US" dirty="0"/>
              <a:t>상품을 매입하는데 있어서 정의되는 정보의 집합을 의미합니다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61651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구매정보는 크게 가격 정보와 </a:t>
            </a:r>
            <a:r>
              <a:rPr lang="ko-KR" altLang="en-US" dirty="0" err="1"/>
              <a:t>가격외</a:t>
            </a:r>
            <a:r>
              <a:rPr lang="ko-KR" altLang="en-US" dirty="0"/>
              <a:t> 정보로 나눌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먼저 가격 정보에서는 </a:t>
            </a:r>
            <a:r>
              <a:rPr lang="ko-KR" altLang="en-US" dirty="0" err="1"/>
              <a:t>상품가</a:t>
            </a:r>
            <a:r>
              <a:rPr lang="en-US" altLang="ko-KR" dirty="0"/>
              <a:t>, </a:t>
            </a:r>
            <a:r>
              <a:rPr lang="ko-KR" altLang="en-US" dirty="0"/>
              <a:t>유효기간</a:t>
            </a:r>
            <a:r>
              <a:rPr lang="en-US" altLang="ko-KR" dirty="0"/>
              <a:t>, </a:t>
            </a:r>
            <a:r>
              <a:rPr lang="ko-KR" altLang="en-US" dirty="0"/>
              <a:t>통화</a:t>
            </a:r>
            <a:r>
              <a:rPr lang="en-US" altLang="ko-KR" dirty="0"/>
              <a:t>, </a:t>
            </a:r>
            <a:r>
              <a:rPr lang="ko-KR" altLang="en-US" dirty="0"/>
              <a:t>컨디션 등을 조정할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상품가</a:t>
            </a:r>
            <a:r>
              <a:rPr lang="ko-KR" altLang="en-US" dirty="0"/>
              <a:t> 인상 인하하기도 하고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컨디션을 조정하여 특정기간 할인 판매 혹은 할증 판매로 유연하게 이용을 하고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다만 </a:t>
            </a:r>
            <a:r>
              <a:rPr lang="ko-KR" altLang="en-US" dirty="0" err="1"/>
              <a:t>상품가</a:t>
            </a:r>
            <a:r>
              <a:rPr lang="ko-KR" altLang="en-US" dirty="0"/>
              <a:t> 인상의 경우 실적에 영향을 미치는 영역이기 때문에 소속 팀장 및 담당 결재를 진행하게 되며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별도의 체크박스에 체크를 기재한 경우에 한해서 즉시 결재를 진행하게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또한 가격 정보 중 유효기간 관리를 통해서 </a:t>
            </a:r>
            <a:endParaRPr lang="en-US" altLang="ko-KR" dirty="0"/>
          </a:p>
          <a:p>
            <a:r>
              <a:rPr lang="ko-KR" altLang="en-US" dirty="0"/>
              <a:t>특정 기간 동안에 협의된 가격이 있는 품목들을 재 협의를 하는 등의 활동을 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유효기간 </a:t>
            </a:r>
            <a:r>
              <a:rPr lang="en-US" altLang="ko-KR" dirty="0"/>
              <a:t>1</a:t>
            </a:r>
            <a:r>
              <a:rPr lang="ko-KR" altLang="en-US" dirty="0"/>
              <a:t>년 연장 요청은 자동으로 진행되나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특수한 경우 따로 요청할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가격 외 정보에는 </a:t>
            </a:r>
            <a:r>
              <a:rPr lang="en-US" altLang="ko-KR" dirty="0"/>
              <a:t>MOQ, </a:t>
            </a:r>
            <a:r>
              <a:rPr lang="ko-KR" altLang="en-US" dirty="0"/>
              <a:t>배송 </a:t>
            </a:r>
            <a:r>
              <a:rPr lang="en-US" altLang="ko-KR" dirty="0"/>
              <a:t>L/T </a:t>
            </a:r>
            <a:r>
              <a:rPr lang="ko-KR" altLang="en-US" dirty="0"/>
              <a:t>등이 있습니다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MOQ </a:t>
            </a:r>
            <a:r>
              <a:rPr lang="ko-KR" altLang="en-US" dirty="0"/>
              <a:t>조정을 통해서 구매 활동을 가능하게 하기도 하며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L/T</a:t>
            </a:r>
            <a:r>
              <a:rPr lang="ko-KR" altLang="en-US" dirty="0"/>
              <a:t>를 조정하여 </a:t>
            </a:r>
            <a:r>
              <a:rPr lang="ko-KR" altLang="en-US" dirty="0" err="1"/>
              <a:t>딜러버리에</a:t>
            </a:r>
            <a:r>
              <a:rPr lang="ko-KR" altLang="en-US" dirty="0"/>
              <a:t> 강점이 있는 협력사 품목을 조회할 수도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57500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또한 공급 가능상태 조정을 통하여 </a:t>
            </a:r>
            <a:endParaRPr lang="en-US" altLang="ko-KR" dirty="0"/>
          </a:p>
          <a:p>
            <a:r>
              <a:rPr lang="ko-KR" altLang="en-US" dirty="0"/>
              <a:t>특정 구매정보로 </a:t>
            </a:r>
            <a:r>
              <a:rPr lang="ko-KR" altLang="en-US" dirty="0" err="1"/>
              <a:t>발주나가는</a:t>
            </a:r>
            <a:r>
              <a:rPr lang="ko-KR" altLang="en-US" dirty="0"/>
              <a:t> 것을 막을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유효기간 만료된 상품의 경우 자동으로 불가처리가 되어 </a:t>
            </a:r>
            <a:endParaRPr lang="en-US" altLang="ko-KR" dirty="0"/>
          </a:p>
          <a:p>
            <a:r>
              <a:rPr lang="ko-KR" altLang="en-US" dirty="0"/>
              <a:t>별도로 관리를 할 수 있게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S-</a:t>
            </a:r>
            <a:r>
              <a:rPr lang="en-US" altLang="ko-KR" dirty="0" err="1"/>
              <a:t>mro</a:t>
            </a:r>
            <a:r>
              <a:rPr lang="en-US" altLang="ko-KR" dirty="0"/>
              <a:t> </a:t>
            </a:r>
            <a:r>
              <a:rPr lang="ko-KR" altLang="en-US" dirty="0"/>
              <a:t>상에서는 구매정보 일괄 변경 메뉴를 통해서 </a:t>
            </a:r>
            <a:endParaRPr lang="en-US" altLang="ko-KR" dirty="0"/>
          </a:p>
          <a:p>
            <a:r>
              <a:rPr lang="ko-KR" altLang="en-US" dirty="0"/>
              <a:t>특정 협력사</a:t>
            </a:r>
            <a:r>
              <a:rPr lang="en-US" altLang="ko-KR" dirty="0"/>
              <a:t>, </a:t>
            </a:r>
            <a:r>
              <a:rPr lang="ko-KR" altLang="en-US" dirty="0"/>
              <a:t>특정 </a:t>
            </a:r>
            <a:r>
              <a:rPr lang="ko-KR" altLang="en-US" dirty="0" err="1"/>
              <a:t>키값의</a:t>
            </a:r>
            <a:r>
              <a:rPr lang="ko-KR" altLang="en-US" dirty="0"/>
              <a:t> 상품들을 일괄로 변경 및 운영할 수 있는 방법도 존재합니다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65176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강의를 마치며 마지막으로 상품정보 및 구매정보를 정리하도록 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상품정보에는 상품명</a:t>
            </a:r>
            <a:r>
              <a:rPr lang="en-US" altLang="ko-KR" dirty="0"/>
              <a:t>, </a:t>
            </a:r>
            <a:r>
              <a:rPr lang="ko-KR" altLang="en-US" dirty="0"/>
              <a:t>규격</a:t>
            </a:r>
            <a:r>
              <a:rPr lang="en-US" altLang="ko-KR" dirty="0"/>
              <a:t>, </a:t>
            </a:r>
            <a:r>
              <a:rPr lang="ko-KR" altLang="en-US" dirty="0"/>
              <a:t>제조원</a:t>
            </a:r>
            <a:r>
              <a:rPr lang="en-US" altLang="ko-KR" dirty="0"/>
              <a:t>, </a:t>
            </a:r>
            <a:r>
              <a:rPr lang="ko-KR" altLang="en-US" dirty="0"/>
              <a:t>주문단위</a:t>
            </a:r>
            <a:r>
              <a:rPr lang="en-US" altLang="ko-KR" dirty="0"/>
              <a:t>, </a:t>
            </a:r>
            <a:r>
              <a:rPr lang="ko-KR" altLang="en-US" dirty="0"/>
              <a:t>그리고 이미지 및 인증 정보 </a:t>
            </a:r>
            <a:r>
              <a:rPr lang="ko-KR" altLang="en-US" dirty="0" err="1"/>
              <a:t>등이있습니다</a:t>
            </a:r>
            <a:r>
              <a:rPr lang="en-US" altLang="ko-KR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구매정보에는 </a:t>
            </a:r>
            <a:r>
              <a:rPr lang="ko-KR" altLang="en-US" dirty="0" err="1"/>
              <a:t>상품가</a:t>
            </a:r>
            <a:r>
              <a:rPr lang="en-US" altLang="ko-KR" dirty="0"/>
              <a:t>, </a:t>
            </a:r>
            <a:r>
              <a:rPr lang="ko-KR" altLang="en-US" dirty="0"/>
              <a:t>협력사 정보</a:t>
            </a:r>
            <a:r>
              <a:rPr lang="en-US" altLang="ko-KR" dirty="0"/>
              <a:t>, MOQ, </a:t>
            </a:r>
            <a:r>
              <a:rPr lang="ko-KR" altLang="en-US" dirty="0"/>
              <a:t>유효기간과 같은 정보가 있습니다</a:t>
            </a:r>
            <a:r>
              <a:rPr lang="en-US" altLang="ko-KR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즉 상품 정보는 상품 자체에서 인식할 수 있는 정보라면 </a:t>
            </a:r>
            <a:endParaRPr lang="en-US" altLang="ko-KR" dirty="0"/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구매정보는 협력사를 통해 상품을 매입하는 정보로 생각해주시면 될 것 같습니다</a:t>
            </a:r>
            <a:r>
              <a:rPr lang="en-US" altLang="ko-KR" dirty="0"/>
              <a:t>. 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상품정보와 구매정보를 면밀히 관리를 하는 것이 </a:t>
            </a:r>
            <a:endParaRPr lang="en-US" altLang="ko-KR" dirty="0"/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구매담당자 본연의 업무 수행이라고 할 수 있겠습니다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53779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여기까지가</a:t>
            </a:r>
            <a:r>
              <a:rPr lang="ko-KR" altLang="en-US" dirty="0"/>
              <a:t> 이번 시간 준비한 상품정보 등록</a:t>
            </a:r>
            <a:r>
              <a:rPr lang="en-US" altLang="ko-KR" dirty="0"/>
              <a:t>/</a:t>
            </a:r>
            <a:r>
              <a:rPr lang="ko-KR" altLang="en-US" dirty="0"/>
              <a:t>관리 부분의 강의였습니다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따로 문의가 있으시면 언제든 연락 부탁드립니다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</a:p>
          <a:p>
            <a:r>
              <a:rPr lang="ko-KR" altLang="en-US" dirty="0"/>
              <a:t>지금까지 오재언 선임이었습니다</a:t>
            </a:r>
            <a:r>
              <a:rPr lang="en-US" altLang="ko-KR" dirty="0"/>
              <a:t>. </a:t>
            </a:r>
            <a:r>
              <a:rPr lang="ko-KR" altLang="en-US" dirty="0"/>
              <a:t>감사합니다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13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MRO PROCESS</a:t>
            </a:r>
            <a:r>
              <a:rPr lang="ko-KR" altLang="en-US" dirty="0"/>
              <a:t>의 전반적인 흐름도 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MRO</a:t>
            </a:r>
            <a:r>
              <a:rPr lang="ko-KR" altLang="en-US" dirty="0"/>
              <a:t> </a:t>
            </a:r>
            <a:r>
              <a:rPr lang="en-US" altLang="ko-KR" dirty="0"/>
              <a:t>process</a:t>
            </a:r>
            <a:r>
              <a:rPr lang="ko-KR" altLang="en-US" dirty="0"/>
              <a:t>는 상품등록</a:t>
            </a:r>
            <a:r>
              <a:rPr lang="en-US" altLang="ko-KR" dirty="0"/>
              <a:t>-</a:t>
            </a:r>
            <a:r>
              <a:rPr lang="ko-KR" altLang="en-US" dirty="0"/>
              <a:t>주문</a:t>
            </a:r>
            <a:r>
              <a:rPr lang="en-US" altLang="ko-KR" dirty="0"/>
              <a:t>-</a:t>
            </a:r>
            <a:r>
              <a:rPr lang="ko-KR" altLang="en-US" dirty="0"/>
              <a:t>발주</a:t>
            </a:r>
            <a:r>
              <a:rPr lang="en-US" altLang="ko-KR" dirty="0"/>
              <a:t>-</a:t>
            </a:r>
            <a:r>
              <a:rPr lang="ko-KR" altLang="en-US" dirty="0"/>
              <a:t>배송</a:t>
            </a:r>
            <a:r>
              <a:rPr lang="en-US" altLang="ko-KR" dirty="0"/>
              <a:t>-</a:t>
            </a:r>
            <a:r>
              <a:rPr lang="ko-KR" altLang="en-US" dirty="0"/>
              <a:t>정산으로 </a:t>
            </a:r>
            <a:r>
              <a:rPr lang="ko-KR" altLang="en-US" dirty="0" err="1"/>
              <a:t>진행되는걸</a:t>
            </a:r>
            <a:r>
              <a:rPr lang="ko-KR" altLang="en-US" dirty="0"/>
              <a:t> 볼 수 있는데요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고객이 상품 정보 등록을 요청하면 각 구매담당자</a:t>
            </a:r>
            <a:r>
              <a:rPr lang="en-US" altLang="ko-KR" dirty="0"/>
              <a:t>, </a:t>
            </a:r>
            <a:r>
              <a:rPr lang="ko-KR" altLang="en-US" dirty="0"/>
              <a:t>영업담당자</a:t>
            </a:r>
            <a:r>
              <a:rPr lang="en-US" altLang="ko-KR" dirty="0"/>
              <a:t>, </a:t>
            </a:r>
            <a:r>
              <a:rPr lang="ko-KR" altLang="en-US" dirty="0"/>
              <a:t>상품정보담당자 등을 통하여 상품이 등록되게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고객은 등록된 상품을 주문 하게 되고</a:t>
            </a:r>
            <a:r>
              <a:rPr lang="en-US" altLang="ko-KR" dirty="0"/>
              <a:t>, </a:t>
            </a:r>
            <a:r>
              <a:rPr lang="ko-KR" altLang="en-US" dirty="0"/>
              <a:t>이에 따라 협력사에 발주가 나가게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 후 배송이 완료되면 정산까지 마무리되는 프로세스를 지니고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각 구매담당자는 상품정보를 생성</a:t>
            </a:r>
            <a:r>
              <a:rPr lang="en-US" altLang="ko-KR" dirty="0"/>
              <a:t>, </a:t>
            </a:r>
            <a:r>
              <a:rPr lang="ko-KR" altLang="en-US" dirty="0"/>
              <a:t>관리하는 과정에서 많은 의사결정을 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이번 강좌의 내용에서는 바로 상품등록과 관리 부분에 집중하여 설명을 드리겠습니다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5253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상품등록 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상품 등록의 전반적인 </a:t>
            </a:r>
            <a:r>
              <a:rPr lang="en-US" altLang="ko-KR" dirty="0"/>
              <a:t>Process</a:t>
            </a:r>
            <a:r>
              <a:rPr lang="ko-KR" altLang="en-US" dirty="0"/>
              <a:t>는 화면에 보이는 내용으로 흘러갑니다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상품을 등록하는 주체는 고객</a:t>
            </a:r>
            <a:r>
              <a:rPr lang="en-US" altLang="ko-KR" dirty="0"/>
              <a:t>, </a:t>
            </a:r>
            <a:r>
              <a:rPr lang="ko-KR" altLang="en-US" dirty="0"/>
              <a:t>영업담당자</a:t>
            </a:r>
            <a:r>
              <a:rPr lang="en-US" altLang="ko-KR" dirty="0"/>
              <a:t>, </a:t>
            </a:r>
            <a:r>
              <a:rPr lang="ko-KR" altLang="en-US" dirty="0"/>
              <a:t>운영담당자</a:t>
            </a:r>
            <a:r>
              <a:rPr lang="en-US" altLang="ko-KR" dirty="0"/>
              <a:t>, </a:t>
            </a:r>
            <a:r>
              <a:rPr lang="ko-KR" altLang="en-US" dirty="0"/>
              <a:t>구매담당자</a:t>
            </a:r>
            <a:r>
              <a:rPr lang="en-US" altLang="ko-KR" dirty="0"/>
              <a:t>, </a:t>
            </a:r>
            <a:r>
              <a:rPr lang="ko-KR" altLang="en-US" dirty="0"/>
              <a:t>협력사</a:t>
            </a:r>
            <a:r>
              <a:rPr lang="en-US" altLang="ko-KR" dirty="0"/>
              <a:t> </a:t>
            </a:r>
            <a:r>
              <a:rPr lang="ko-KR" altLang="en-US" dirty="0"/>
              <a:t>모두가 진행할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주로 진행되는 경우인 고객이 등록 요청했을 경우를 기준으로 프로세스를 살펴보고자 하는데요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고객이 상품등록 요청을 하게 되면</a:t>
            </a:r>
            <a:r>
              <a:rPr lang="en-US" altLang="ko-KR" dirty="0"/>
              <a:t>, </a:t>
            </a:r>
            <a:r>
              <a:rPr lang="ko-KR" altLang="en-US" dirty="0" err="1"/>
              <a:t>서브원</a:t>
            </a:r>
            <a:r>
              <a:rPr lang="ko-KR" altLang="en-US" dirty="0"/>
              <a:t> 시스템상으로 넘어오면서 </a:t>
            </a:r>
            <a:r>
              <a:rPr lang="en-US" altLang="ko-KR" dirty="0"/>
              <a:t>DB</a:t>
            </a:r>
            <a:r>
              <a:rPr lang="ko-KR" altLang="en-US" dirty="0"/>
              <a:t>검증 단계에 도달합니다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그 후 </a:t>
            </a:r>
            <a:r>
              <a:rPr lang="en-US" altLang="ko-KR" dirty="0"/>
              <a:t>DB</a:t>
            </a:r>
            <a:r>
              <a:rPr lang="ko-KR" altLang="en-US" dirty="0"/>
              <a:t>관리 주체가 </a:t>
            </a:r>
            <a:r>
              <a:rPr lang="ko-KR" altLang="en-US" dirty="0" err="1"/>
              <a:t>기등록</a:t>
            </a:r>
            <a:r>
              <a:rPr lang="ko-KR" altLang="en-US" dirty="0"/>
              <a:t> 검증을 하고 카테고리 분류 작업을 진행합니다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여기서 </a:t>
            </a:r>
            <a:r>
              <a:rPr lang="en-US" altLang="ko-KR" dirty="0"/>
              <a:t>DB</a:t>
            </a:r>
            <a:r>
              <a:rPr lang="ko-KR" altLang="en-US" dirty="0"/>
              <a:t>관리 주체는 상품정보팀이 될 수 있고 구매담당자가 될 수도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해당 작업이 마무리되면</a:t>
            </a:r>
            <a:r>
              <a:rPr lang="en-US" altLang="ko-KR" dirty="0"/>
              <a:t>, </a:t>
            </a:r>
            <a:r>
              <a:rPr lang="ko-KR" altLang="en-US" dirty="0"/>
              <a:t>구매정보 등록 단계로 넘어갑니다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 단계에서는 구매담당자가 입찰</a:t>
            </a:r>
            <a:r>
              <a:rPr lang="en-US" altLang="ko-KR" dirty="0"/>
              <a:t>/</a:t>
            </a:r>
            <a:r>
              <a:rPr lang="ko-KR" altLang="en-US" dirty="0"/>
              <a:t>견적 작업을 진행하고</a:t>
            </a:r>
            <a:r>
              <a:rPr lang="en-US" altLang="ko-KR" dirty="0"/>
              <a:t>, </a:t>
            </a:r>
            <a:r>
              <a:rPr lang="ko-KR" altLang="en-US" dirty="0"/>
              <a:t>응찰 후 낙찰이 마무리가 되면 매입가를 등록을 하게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매입가 등록까지 완료가 된 후 상품 등록 단계로 넘어가는데</a:t>
            </a:r>
            <a:r>
              <a:rPr lang="en-US" altLang="ko-KR" dirty="0"/>
              <a:t>, </a:t>
            </a:r>
            <a:r>
              <a:rPr lang="ko-KR" altLang="en-US" dirty="0"/>
              <a:t>이 과정에서 표준품과 비표준품의 처리 방식이 상이합니다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표준품의 경우</a:t>
            </a:r>
            <a:r>
              <a:rPr lang="en-US" altLang="ko-KR" dirty="0"/>
              <a:t>, </a:t>
            </a:r>
            <a:r>
              <a:rPr lang="ko-KR" altLang="en-US" dirty="0"/>
              <a:t>상품정보팀에서 </a:t>
            </a:r>
            <a:r>
              <a:rPr lang="en-US" altLang="ko-KR" dirty="0"/>
              <a:t>Quality Check</a:t>
            </a:r>
            <a:r>
              <a:rPr lang="ko-KR" altLang="en-US" dirty="0"/>
              <a:t>를 진행하며</a:t>
            </a:r>
            <a:r>
              <a:rPr lang="en-US" altLang="ko-KR" dirty="0"/>
              <a:t>, </a:t>
            </a:r>
            <a:r>
              <a:rPr lang="ko-KR" altLang="en-US" dirty="0"/>
              <a:t>만약 미흡한 부분이 있으면 재작업을 구매담당자에게 요청할 수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하지만 비표준품의 경우 상품정보팀의 상품 등록 단계가 생략이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상품등록 과정에서 미비한 부분이 있다면 </a:t>
            </a:r>
            <a:r>
              <a:rPr lang="en-US" altLang="ko-KR" dirty="0"/>
              <a:t>DB</a:t>
            </a:r>
            <a:r>
              <a:rPr lang="ko-KR" altLang="en-US" dirty="0"/>
              <a:t>담당자 및 영업담당자 모두 등록을 반려할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</a:p>
          <a:p>
            <a:r>
              <a:rPr lang="ko-KR" altLang="en-US" dirty="0"/>
              <a:t>상품 등록 부분까지 완료가 되면</a:t>
            </a:r>
            <a:r>
              <a:rPr lang="en-US" altLang="ko-KR" dirty="0"/>
              <a:t>, </a:t>
            </a:r>
            <a:r>
              <a:rPr lang="ko-KR" altLang="en-US" dirty="0"/>
              <a:t>영업담당자에게 넘어가서 영업정보등록 과정을 진행합니다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영업담당자는 판매가 등록과 상품 진열을 하게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 과정까지 마무리가 되면</a:t>
            </a:r>
            <a:r>
              <a:rPr lang="en-US" altLang="ko-KR" dirty="0"/>
              <a:t>, </a:t>
            </a:r>
            <a:r>
              <a:rPr lang="ko-KR" altLang="en-US" dirty="0"/>
              <a:t>일련의 상품 등록 </a:t>
            </a:r>
            <a:r>
              <a:rPr lang="en-US" altLang="ko-KR" dirty="0"/>
              <a:t>Process</a:t>
            </a:r>
            <a:r>
              <a:rPr lang="ko-KR" altLang="en-US" dirty="0"/>
              <a:t>는 완결됩니다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572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9E893-90DD-53EF-2EF2-5497EBE0E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2B98C42-16B2-3B5F-B599-73829FAE8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711F18E-A43A-6B85-84AA-D3DCE676B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이어서 각 프로세스 별 상세 내용 설명 드리도록 하겠습니다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  <a:p>
            <a:r>
              <a:rPr lang="ko-KR" altLang="en-US" dirty="0"/>
              <a:t>상품등록요청 단계에서는 고객</a:t>
            </a:r>
            <a:r>
              <a:rPr lang="en-US" altLang="ko-KR" dirty="0"/>
              <a:t>, </a:t>
            </a:r>
            <a:r>
              <a:rPr lang="ko-KR" altLang="en-US" dirty="0"/>
              <a:t>협력사</a:t>
            </a:r>
            <a:r>
              <a:rPr lang="en-US" altLang="ko-KR" dirty="0"/>
              <a:t>, </a:t>
            </a:r>
            <a:r>
              <a:rPr lang="ko-KR" altLang="en-US" dirty="0"/>
              <a:t>구매담당자</a:t>
            </a:r>
            <a:r>
              <a:rPr lang="en-US" altLang="ko-KR" dirty="0"/>
              <a:t>, </a:t>
            </a:r>
            <a:r>
              <a:rPr lang="ko-KR" altLang="en-US" dirty="0"/>
              <a:t>영업담당자가 상품등록 요청을 할 수 있으며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요청 주체별로 방법과 사유가 상이합니다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첫 번째는 고객이 직접 고객 </a:t>
            </a:r>
            <a:r>
              <a:rPr lang="en-US" altLang="ko-KR" dirty="0"/>
              <a:t>Front</a:t>
            </a:r>
            <a:r>
              <a:rPr lang="ko-KR" altLang="en-US" dirty="0"/>
              <a:t>에서 요청하는 경우입니다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두 번째로는 협력사가 협력사 </a:t>
            </a:r>
            <a:r>
              <a:rPr lang="en-US" altLang="ko-KR" dirty="0"/>
              <a:t>Front</a:t>
            </a:r>
            <a:r>
              <a:rPr lang="ko-KR" altLang="en-US" dirty="0"/>
              <a:t>에서 요청을 할 수 있는데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보통 각 업체에서 영업하는 </a:t>
            </a:r>
            <a:r>
              <a:rPr lang="ko-KR" altLang="en-US" dirty="0" err="1"/>
              <a:t>선제안</a:t>
            </a:r>
            <a:r>
              <a:rPr lang="ko-KR" altLang="en-US" dirty="0"/>
              <a:t> 품목이거나 협력사와 고객이 모두 인지하고 있는 </a:t>
            </a:r>
            <a:r>
              <a:rPr lang="ko-KR" altLang="en-US" dirty="0" err="1"/>
              <a:t>선입고</a:t>
            </a:r>
            <a:r>
              <a:rPr lang="ko-KR" altLang="en-US" dirty="0"/>
              <a:t> 처리 품목이 대부분입니다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세 번째로는 영업 담당자가 </a:t>
            </a:r>
            <a:r>
              <a:rPr lang="en-US" altLang="ko-KR" dirty="0"/>
              <a:t>S-MRO</a:t>
            </a:r>
            <a:r>
              <a:rPr lang="ko-KR" altLang="en-US" dirty="0"/>
              <a:t>를 통하여 직접 요청이 가능하는 경우인데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주로 고객 등록 대행의 경우가 대다수를 이루며 고객지정협력사</a:t>
            </a:r>
            <a:r>
              <a:rPr lang="en-US" altLang="ko-KR" dirty="0"/>
              <a:t>, </a:t>
            </a:r>
            <a:r>
              <a:rPr lang="ko-KR" altLang="en-US" dirty="0"/>
              <a:t>긴급상품의 케이스에도 요청을 할 수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마지막으로는 </a:t>
            </a:r>
            <a:r>
              <a:rPr lang="ko-KR" altLang="en-US" dirty="0" err="1"/>
              <a:t>구매담당자입니다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구매담당자도 </a:t>
            </a:r>
            <a:r>
              <a:rPr lang="en-US" altLang="ko-KR" dirty="0"/>
              <a:t>S-MRO</a:t>
            </a:r>
            <a:r>
              <a:rPr lang="ko-KR" altLang="en-US" dirty="0"/>
              <a:t>를 통하여 요청이 가능하며</a:t>
            </a:r>
            <a:r>
              <a:rPr lang="en-US" altLang="ko-KR" dirty="0"/>
              <a:t>, </a:t>
            </a:r>
            <a:r>
              <a:rPr lang="ko-KR" altLang="en-US" dirty="0"/>
              <a:t>사전</a:t>
            </a:r>
            <a:r>
              <a:rPr lang="en-US" altLang="ko-KR" dirty="0"/>
              <a:t>DB, </a:t>
            </a:r>
            <a:r>
              <a:rPr lang="ko-KR" altLang="en-US" dirty="0"/>
              <a:t>신규 소싱</a:t>
            </a:r>
            <a:r>
              <a:rPr lang="en-US" altLang="ko-KR" dirty="0"/>
              <a:t>, </a:t>
            </a:r>
            <a:r>
              <a:rPr lang="ko-KR" altLang="en-US" dirty="0"/>
              <a:t>대체 상품인 경우 직접 등록을 진행합니다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DB</a:t>
            </a:r>
            <a:r>
              <a:rPr lang="ko-KR" altLang="en-US" dirty="0"/>
              <a:t>검증 단계에서는 </a:t>
            </a:r>
            <a:r>
              <a:rPr lang="en-US" altLang="ko-KR" dirty="0"/>
              <a:t>DB</a:t>
            </a:r>
            <a:r>
              <a:rPr lang="ko-KR" altLang="en-US" dirty="0"/>
              <a:t>담당자가 분류 및 </a:t>
            </a:r>
            <a:r>
              <a:rPr lang="ko-KR" altLang="en-US" dirty="0" err="1"/>
              <a:t>기등록</a:t>
            </a:r>
            <a:r>
              <a:rPr lang="ko-KR" altLang="en-US" dirty="0"/>
              <a:t> </a:t>
            </a:r>
            <a:r>
              <a:rPr lang="en-US" altLang="ko-KR" dirty="0"/>
              <a:t>DB</a:t>
            </a:r>
            <a:r>
              <a:rPr lang="ko-KR" altLang="en-US" dirty="0"/>
              <a:t>를 검증합니다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검증 내역이 미비한 경우 등록 요청자에게 재요청을 </a:t>
            </a:r>
            <a:r>
              <a:rPr lang="ko-KR" altLang="en-US" dirty="0" err="1"/>
              <a:t>하게됩니다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상품등록요청의 주체가 구매담당자인 경우에는 검증 단계도 직접 처리합니다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DB </a:t>
            </a:r>
            <a:r>
              <a:rPr lang="ko-KR" altLang="en-US" dirty="0"/>
              <a:t>검증의 경우 운영단위에 따라서 검증 조직이 상이한데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이 부분은 뒤에서 다시 </a:t>
            </a:r>
            <a:r>
              <a:rPr lang="ko-KR" altLang="en-US" dirty="0" err="1"/>
              <a:t>안내드리도록</a:t>
            </a:r>
            <a:r>
              <a:rPr lang="ko-KR" altLang="en-US" dirty="0"/>
              <a:t> 하겠습니다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4AA7DE-22ED-B5D1-315D-BDFF50079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6380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EB517-9CA2-964F-94AF-A1BA0FCC8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2F7DBD8-E5D7-052F-782C-7354A5BE0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16FD96E-1C30-B187-E83B-794BC939DE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구매정보등록 단계에서 구매담당자는 입찰을 통하여 구매정보등록을 처리하는 것을 기본으로 하여야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입찰 진행을 </a:t>
            </a:r>
            <a:r>
              <a:rPr lang="ko-KR" altLang="en-US" dirty="0" err="1"/>
              <a:t>원칙으로하는</a:t>
            </a:r>
            <a:r>
              <a:rPr lang="ko-KR" altLang="en-US" dirty="0"/>
              <a:t> 것은 공정성을 유지하는 것과 매입가 최적화를 </a:t>
            </a:r>
            <a:r>
              <a:rPr lang="ko-KR" altLang="en-US" dirty="0" err="1"/>
              <a:t>위함입니다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다만 입찰로 처리하지 못하는 특정 사유가 있는 경우에 한하여</a:t>
            </a:r>
            <a:r>
              <a:rPr lang="en-US" altLang="ko-KR" dirty="0"/>
              <a:t>, </a:t>
            </a:r>
            <a:r>
              <a:rPr lang="ko-KR" altLang="en-US" dirty="0"/>
              <a:t>입찰 예외 </a:t>
            </a:r>
            <a:r>
              <a:rPr lang="en-US" altLang="ko-KR" dirty="0"/>
              <a:t>Case</a:t>
            </a:r>
            <a:r>
              <a:rPr lang="ko-KR" altLang="en-US" dirty="0"/>
              <a:t>에 의거하여 견적 처리를 할 수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입찰</a:t>
            </a:r>
            <a:r>
              <a:rPr lang="en-US" altLang="ko-KR" dirty="0"/>
              <a:t>/</a:t>
            </a:r>
            <a:r>
              <a:rPr lang="ko-KR" altLang="en-US" dirty="0"/>
              <a:t>견적 처리 단계가 마무리되게 되면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구매담당자는 매입가 이상 유무를 검증하고 구매정보 등록 처리를 하게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만약 신규 상품이 구매담당자가 설정한 입찰 </a:t>
            </a:r>
            <a:r>
              <a:rPr lang="en-US" altLang="ko-KR" dirty="0"/>
              <a:t>pool</a:t>
            </a:r>
            <a:r>
              <a:rPr lang="ko-KR" altLang="en-US" dirty="0"/>
              <a:t>에 속하게 되면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각 조직의 상품정보팀으로 이관하여 처리할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상품등록 단계에서는 상품정보 퀄리티 체크를 진행하여 이상 </a:t>
            </a:r>
            <a:r>
              <a:rPr lang="ko-KR" altLang="en-US" dirty="0" err="1"/>
              <a:t>없을시</a:t>
            </a:r>
            <a:r>
              <a:rPr lang="ko-KR" altLang="en-US" dirty="0"/>
              <a:t> 상품등록을 진행하며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미비한 부분이 있는 경우 구매담당자에게 재요청을 할 수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상품등록이 완료되면 상품</a:t>
            </a:r>
            <a:r>
              <a:rPr lang="en-US" altLang="ko-KR" dirty="0"/>
              <a:t>ID</a:t>
            </a:r>
            <a:r>
              <a:rPr lang="ko-KR" altLang="en-US" dirty="0"/>
              <a:t>가 </a:t>
            </a:r>
            <a:r>
              <a:rPr lang="ko-KR" altLang="en-US" dirty="0" err="1"/>
              <a:t>채번되며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앞서 </a:t>
            </a:r>
            <a:r>
              <a:rPr lang="ko-KR" altLang="en-US" dirty="0" err="1"/>
              <a:t>말씀드린대로</a:t>
            </a:r>
            <a:r>
              <a:rPr lang="ko-KR" altLang="en-US" dirty="0"/>
              <a:t> 비표준품의 경우 이 과정이 생략되어 구매정보등록단계 이후 바로 상품</a:t>
            </a:r>
            <a:r>
              <a:rPr lang="en-US" altLang="ko-KR" dirty="0"/>
              <a:t>ID</a:t>
            </a:r>
            <a:r>
              <a:rPr lang="ko-KR" altLang="en-US" dirty="0"/>
              <a:t>가 </a:t>
            </a:r>
            <a:r>
              <a:rPr lang="ko-KR" altLang="en-US" dirty="0" err="1"/>
              <a:t>채번됩니다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이러한 과정을 거치게 된 후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영업정보 등록 단계에서는 영업담당자가 판매가 등록 및 운영단위에 진열을 </a:t>
            </a:r>
            <a:r>
              <a:rPr lang="ko-KR" altLang="en-US" dirty="0" err="1"/>
              <a:t>하게됩니다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5A98DF3-DB27-9D82-412D-F8DE96210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679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775FE-13AA-E263-9ED2-1756353C2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15B3416-D574-EDB1-A47A-4F11E18B33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0B1A4A4-C2EA-8A87-341F-7E57F65E54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그러면 </a:t>
            </a:r>
            <a:r>
              <a:rPr lang="en-US" altLang="ko-KR" dirty="0"/>
              <a:t>DB</a:t>
            </a:r>
            <a:r>
              <a:rPr lang="ko-KR" altLang="en-US" dirty="0"/>
              <a:t>검증 담당자는 어떻게 결정이 될까요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en-US" altLang="ko-KR" dirty="0"/>
              <a:t>DB</a:t>
            </a:r>
            <a:r>
              <a:rPr lang="ko-KR" altLang="en-US" dirty="0"/>
              <a:t>검증단계의 담당자 결정 로직입니다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상품등록 요청이 </a:t>
            </a:r>
            <a:r>
              <a:rPr lang="ko-KR" altLang="en-US" dirty="0" err="1"/>
              <a:t>왔을때</a:t>
            </a:r>
            <a:r>
              <a:rPr lang="en-US" altLang="ko-KR" dirty="0"/>
              <a:t>, </a:t>
            </a:r>
            <a:r>
              <a:rPr lang="ko-KR" altLang="en-US" dirty="0"/>
              <a:t>운영단위 존재여부에서 먼저 세분화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먼저 운영단위가 존재하지 않는 경우는 구매담당자 요청 또는 협력사 선제안이 </a:t>
            </a:r>
            <a:r>
              <a:rPr lang="ko-KR" altLang="en-US" dirty="0" err="1"/>
              <a:t>있을텐데요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만약 구매담당자가 요청을 한 경우에는 최초 요청한 구매담당자가</a:t>
            </a:r>
            <a:r>
              <a:rPr lang="en-US" altLang="ko-KR" dirty="0"/>
              <a:t>,</a:t>
            </a:r>
            <a:r>
              <a:rPr lang="ko-KR" altLang="en-US" dirty="0"/>
              <a:t> 협력사 선제안인 경우에는 시스템상 지정된 협력사 담당자가 처리하게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반대로 지정 운영단위가 있는 경우</a:t>
            </a:r>
            <a:r>
              <a:rPr lang="en-US" altLang="ko-KR" dirty="0"/>
              <a:t>, </a:t>
            </a:r>
            <a:r>
              <a:rPr lang="ko-KR" altLang="en-US" dirty="0"/>
              <a:t>운영단위가 </a:t>
            </a:r>
            <a:r>
              <a:rPr lang="en-US" altLang="ko-KR" dirty="0"/>
              <a:t>LG</a:t>
            </a:r>
            <a:r>
              <a:rPr lang="ko-KR" altLang="en-US" dirty="0"/>
              <a:t>본부</a:t>
            </a:r>
            <a:r>
              <a:rPr lang="en-US" altLang="ko-KR" dirty="0"/>
              <a:t> </a:t>
            </a:r>
            <a:r>
              <a:rPr lang="ko-KR" altLang="en-US" dirty="0"/>
              <a:t>및 영업본부인 경우에는 상품정보팀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SSP, BPO</a:t>
            </a:r>
            <a:r>
              <a:rPr lang="ko-KR" altLang="en-US" dirty="0"/>
              <a:t>일 경우에는 대표상품</a:t>
            </a:r>
            <a:r>
              <a:rPr lang="en-US" altLang="ko-KR" dirty="0"/>
              <a:t>MD</a:t>
            </a:r>
            <a:r>
              <a:rPr lang="ko-KR" altLang="en-US" dirty="0"/>
              <a:t>팀에서 검증을 진행하게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즉 운영단위가 </a:t>
            </a:r>
            <a:r>
              <a:rPr lang="en-US" altLang="ko-KR" dirty="0"/>
              <a:t>LG</a:t>
            </a:r>
            <a:r>
              <a:rPr lang="ko-KR" altLang="en-US" dirty="0"/>
              <a:t>및 영업 본부인 경우 상품정보팀이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SSP, BPO</a:t>
            </a:r>
            <a:r>
              <a:rPr lang="ko-KR" altLang="en-US" dirty="0"/>
              <a:t>인 경우 대표상품</a:t>
            </a:r>
            <a:r>
              <a:rPr lang="en-US" altLang="ko-KR" dirty="0"/>
              <a:t>MD</a:t>
            </a:r>
            <a:r>
              <a:rPr lang="ko-KR" altLang="en-US" dirty="0"/>
              <a:t>팀이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운영단위가 없는 경우 구매담당자가 진행하게 되는 것입니다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1F68EE7-9CF3-F167-E01B-D8CC3FA11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90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75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680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12524" y="349797"/>
            <a:ext cx="13000915" cy="464294"/>
            <a:chOff x="169071" y="247320"/>
            <a:chExt cx="10342683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상품 등록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69071" y="352424"/>
              <a:ext cx="659914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1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624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상품 관리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2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751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대표상품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3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315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50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 err="1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서브원</a:t>
              </a: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 플랫폼의 구조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4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28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6D681-9E96-4215-B12E-A94C8EE0301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15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9" r:id="rId3"/>
    <p:sldLayoutId id="2147483694" r:id="rId4"/>
    <p:sldLayoutId id="2147483695" r:id="rId5"/>
    <p:sldLayoutId id="2147483696" r:id="rId6"/>
  </p:sldLayoutIdLst>
  <p:hf sldNum="0" hdr="0" ftr="0" dt="0"/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3.sv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1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1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1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텍스트, 마젠타, 레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05BFD42-6EB6-2053-513A-E2F1261A7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" y="2060"/>
            <a:ext cx="13434920" cy="7555555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-8323" y="7106043"/>
            <a:ext cx="13445670" cy="449513"/>
            <a:chOff x="-4689" y="7229475"/>
            <a:chExt cx="10696502" cy="331320"/>
          </a:xfrm>
        </p:grpSpPr>
        <p:sp>
          <p:nvSpPr>
            <p:cNvPr id="12" name="직사각형 11"/>
            <p:cNvSpPr/>
            <p:nvPr/>
          </p:nvSpPr>
          <p:spPr>
            <a:xfrm>
              <a:off x="-4689" y="7229475"/>
              <a:ext cx="10696502" cy="331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455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685" y="7302566"/>
              <a:ext cx="1137906" cy="169895"/>
            </a:xfrm>
            <a:prstGeom prst="rect">
              <a:avLst/>
            </a:prstGeom>
          </p:spPr>
        </p:pic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2EE3BBC-D149-4834-AA5D-A155305BF8E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67C9D47-62EC-432E-9C50-AEB563BACBB6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1D41A63-B98F-4B7F-B158-BA8B2B902C4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7ADFBBF-4621-4CE7-A241-228A209107AF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7267D59-C226-4DFC-8D4B-27A82B2E0C53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C295C2-712B-4DC4-9E0D-8C7F3BF3CC5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114A9-44C4-2B89-16A9-B4EBD314F026}"/>
              </a:ext>
            </a:extLst>
          </p:cNvPr>
          <p:cNvSpPr txBox="1"/>
          <p:nvPr/>
        </p:nvSpPr>
        <p:spPr>
          <a:xfrm>
            <a:off x="1228235" y="3078826"/>
            <a:ext cx="10983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9000" spc="-204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03. </a:t>
            </a:r>
            <a:r>
              <a:rPr lang="ko-KR" altLang="en-US" sz="9000" spc="-204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상품 등록 및 관리 </a:t>
            </a:r>
            <a:endParaRPr lang="en-US" altLang="ko-KR" sz="9000" spc="-204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95000"/>
                    <a:lumOff val="5000"/>
                    <a:alpha val="26000"/>
                  </a:schemeClr>
                </a:outerShdw>
              </a:effectLst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87D19D-B9AC-3E81-1797-5F467AD38F5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0705" y="0"/>
            <a:ext cx="13506854" cy="7557616"/>
            <a:chOff x="20705" y="0"/>
            <a:chExt cx="13506854" cy="7557616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8978D961-7F24-AFEC-1E57-C1BC1DE38CB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0705" y="0"/>
              <a:ext cx="13506854" cy="7557616"/>
              <a:chOff x="-55479" y="-356919"/>
              <a:chExt cx="12247479" cy="7214919"/>
            </a:xfrm>
          </p:grpSpPr>
          <p:cxnSp>
            <p:nvCxnSpPr>
              <p:cNvPr id="43" name="Straight Connector 5">
                <a:extLst>
                  <a:ext uri="{FF2B5EF4-FFF2-40B4-BE49-F238E27FC236}">
                    <a16:creationId xmlns:a16="http://schemas.microsoft.com/office/drawing/2014/main" id="{882FA5CE-5828-1B87-065A-6F5A3CEF75A4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10343716" y="-356919"/>
                <a:ext cx="0" cy="685800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2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8">
                <a:extLst>
                  <a:ext uri="{FF2B5EF4-FFF2-40B4-BE49-F238E27FC236}">
                    <a16:creationId xmlns:a16="http://schemas.microsoft.com/office/drawing/2014/main" id="{DD8CA01D-413B-7EC2-AAA0-C836053CFC2C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9100692" y="0"/>
                <a:ext cx="0" cy="685800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3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15">
                <a:extLst>
                  <a:ext uri="{FF2B5EF4-FFF2-40B4-BE49-F238E27FC236}">
                    <a16:creationId xmlns:a16="http://schemas.microsoft.com/office/drawing/2014/main" id="{DDAFE853-876D-781A-6311-30BCB0505C99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0" y="3159443"/>
                <a:ext cx="12192000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2">
                        <a:alpha val="3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16">
                <a:extLst>
                  <a:ext uri="{FF2B5EF4-FFF2-40B4-BE49-F238E27FC236}">
                    <a16:creationId xmlns:a16="http://schemas.microsoft.com/office/drawing/2014/main" id="{5018E99B-A41A-8913-A0AD-F8C20CC0251E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-55479" y="3872427"/>
                <a:ext cx="12192000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2">
                        <a:alpha val="5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8E41E2A-1BE7-C255-3549-086F31C8B8E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2671793" y="0"/>
              <a:ext cx="0" cy="7183744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2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856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5B913-06A3-B102-3886-06D3D6461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C72AA4CA-D9EB-0C27-7422-977049D59F4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6278683-C957-1C53-E5B6-3E3735EA3722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A3C6241-8ADF-7F35-0C5D-D836FEA80EC5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9A6A4BE-255E-BE88-B52B-5908C5CFF7C1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53E8A1E-9142-6682-89B0-91FBF016732B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D33ABDD-A36F-6AC0-566B-688B3DB7A9E3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6EE273E-0AA9-BF92-A282-DEC4355158F4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C8C75B56-0D5C-097C-2341-F9DB627793E0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구매정보등록 단계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-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담당자 결정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Logic</a:t>
              </a: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ED3A8F95-2D43-7F8C-5A2C-1E3570ADF0B8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B1B0739C-3A4B-87A5-D09A-EE26636C2A91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CD1FA6B5-5ED2-B53A-772A-F21D95AB4F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FFF75E29-1643-4496-DA50-FCA2AC035EB7}"/>
              </a:ext>
            </a:extLst>
          </p:cNvPr>
          <p:cNvGrpSpPr/>
          <p:nvPr/>
        </p:nvGrpSpPr>
        <p:grpSpPr>
          <a:xfrm>
            <a:off x="715966" y="1926692"/>
            <a:ext cx="11944348" cy="5093233"/>
            <a:chOff x="715966" y="1926692"/>
            <a:chExt cx="11944348" cy="5093233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C410B1D0-7B33-4FB8-C1DE-145C2D787DFD}"/>
                </a:ext>
              </a:extLst>
            </p:cNvPr>
            <p:cNvGrpSpPr/>
            <p:nvPr/>
          </p:nvGrpSpPr>
          <p:grpSpPr>
            <a:xfrm>
              <a:off x="715966" y="1926692"/>
              <a:ext cx="11944348" cy="5093233"/>
              <a:chOff x="142844" y="900967"/>
              <a:chExt cx="9981163" cy="5347066"/>
            </a:xfrm>
          </p:grpSpPr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85A7FC86-805C-26E8-02FD-CC872B677E52}"/>
                  </a:ext>
                </a:extLst>
              </p:cNvPr>
              <p:cNvSpPr/>
              <p:nvPr/>
            </p:nvSpPr>
            <p:spPr>
              <a:xfrm>
                <a:off x="1437467" y="4722215"/>
                <a:ext cx="7851217" cy="1117407"/>
              </a:xfrm>
              <a:prstGeom prst="rect">
                <a:avLst/>
              </a:prstGeom>
              <a:solidFill>
                <a:srgbClr val="A50034">
                  <a:alpha val="11000"/>
                </a:srgbClr>
              </a:solidFill>
              <a:ln w="12700">
                <a:solidFill>
                  <a:srgbClr val="A5003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cxnSp>
            <p:nvCxnSpPr>
              <p:cNvPr id="8" name="직선 화살표 연결선 7">
                <a:extLst>
                  <a:ext uri="{FF2B5EF4-FFF2-40B4-BE49-F238E27FC236}">
                    <a16:creationId xmlns:a16="http://schemas.microsoft.com/office/drawing/2014/main" id="{4AFE44B5-FD63-4D1A-06CC-A304B8500E17}"/>
                  </a:ext>
                </a:extLst>
              </p:cNvPr>
              <p:cNvCxnSpPr>
                <a:cxnSpLocks/>
                <a:endCxn id="126" idx="1"/>
              </p:cNvCxnSpPr>
              <p:nvPr/>
            </p:nvCxnSpPr>
            <p:spPr>
              <a:xfrm>
                <a:off x="4418766" y="1297888"/>
                <a:ext cx="641492" cy="5269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꺾인 연결선 17">
                <a:extLst>
                  <a:ext uri="{FF2B5EF4-FFF2-40B4-BE49-F238E27FC236}">
                    <a16:creationId xmlns:a16="http://schemas.microsoft.com/office/drawing/2014/main" id="{942B3D58-6E49-7009-9A72-FABDBF99508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4268925" y="1830392"/>
                <a:ext cx="647876" cy="1674314"/>
              </a:xfrm>
              <a:prstGeom prst="bentConnector2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화살표 연결선 10">
                <a:extLst>
                  <a:ext uri="{FF2B5EF4-FFF2-40B4-BE49-F238E27FC236}">
                    <a16:creationId xmlns:a16="http://schemas.microsoft.com/office/drawing/2014/main" id="{752694BA-16A3-5E94-E93C-C21890C829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54939" y="3037418"/>
                <a:ext cx="1023735" cy="17583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화살표 연결선 11">
                <a:extLst>
                  <a:ext uri="{FF2B5EF4-FFF2-40B4-BE49-F238E27FC236}">
                    <a16:creationId xmlns:a16="http://schemas.microsoft.com/office/drawing/2014/main" id="{973EFF0E-6D97-4054-2596-5C84F7713D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4470" y="1366769"/>
                <a:ext cx="0" cy="43383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0C31F92B-A84B-034C-D9C9-920561ED27EF}"/>
                  </a:ext>
                </a:extLst>
              </p:cNvPr>
              <p:cNvSpPr/>
              <p:nvPr/>
            </p:nvSpPr>
            <p:spPr>
              <a:xfrm>
                <a:off x="240877" y="900967"/>
                <a:ext cx="1132049" cy="4245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상품등록 </a:t>
                </a:r>
                <a:r>
                  <a:rPr lang="en-US" altLang="ko-KR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/</a:t>
                </a:r>
                <a:r>
                  <a:rPr lang="ko-KR" altLang="en-US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발주</a:t>
                </a:r>
                <a:endParaRPr lang="ko-KR" altLang="en-US" sz="1100" b="1" baseline="50000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14" name="순서도: 판단 13">
                <a:extLst>
                  <a:ext uri="{FF2B5EF4-FFF2-40B4-BE49-F238E27FC236}">
                    <a16:creationId xmlns:a16="http://schemas.microsoft.com/office/drawing/2014/main" id="{B67A54C4-11E2-5E0C-DC48-6AB3758B15E7}"/>
                  </a:ext>
                </a:extLst>
              </p:cNvPr>
              <p:cNvSpPr/>
              <p:nvPr/>
            </p:nvSpPr>
            <p:spPr>
              <a:xfrm>
                <a:off x="142844" y="3885019"/>
                <a:ext cx="1282632" cy="606400"/>
              </a:xfrm>
              <a:prstGeom prst="flowChartDecis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cxnSp>
            <p:nvCxnSpPr>
              <p:cNvPr id="21" name="직선 화살표 연결선 20">
                <a:extLst>
                  <a:ext uri="{FF2B5EF4-FFF2-40B4-BE49-F238E27FC236}">
                    <a16:creationId xmlns:a16="http://schemas.microsoft.com/office/drawing/2014/main" id="{E556321E-A7CF-2EA9-C4DF-20331D448187}"/>
                  </a:ext>
                </a:extLst>
              </p:cNvPr>
              <p:cNvCxnSpPr>
                <a:cxnSpLocks/>
                <a:stCxn id="13" idx="2"/>
                <a:endCxn id="14" idx="0"/>
              </p:cNvCxnSpPr>
              <p:nvPr/>
            </p:nvCxnSpPr>
            <p:spPr>
              <a:xfrm flipH="1">
                <a:off x="784160" y="1325526"/>
                <a:ext cx="22741" cy="2559494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755290C0-1190-4748-5801-B9AD01F1AF0F}"/>
                  </a:ext>
                </a:extLst>
              </p:cNvPr>
              <p:cNvSpPr/>
              <p:nvPr/>
            </p:nvSpPr>
            <p:spPr>
              <a:xfrm>
                <a:off x="380857" y="3949814"/>
                <a:ext cx="811378" cy="452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1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운영단위</a:t>
                </a:r>
                <a:endParaRPr lang="en-US" altLang="ko-KR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  <a:p>
                <a:pPr algn="ctr"/>
                <a:r>
                  <a:rPr lang="ko-KR" altLang="en-US" sz="11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조직속성</a:t>
                </a:r>
                <a:endParaRPr lang="en-US" altLang="ko-KR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58A69CBA-CCF3-E720-3358-B8FF5200501D}"/>
                  </a:ext>
                </a:extLst>
              </p:cNvPr>
              <p:cNvSpPr/>
              <p:nvPr/>
            </p:nvSpPr>
            <p:spPr>
              <a:xfrm>
                <a:off x="1864903" y="4235449"/>
                <a:ext cx="1014666" cy="3592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LG</a:t>
                </a:r>
                <a:r>
                  <a:rPr lang="ko-KR" altLang="en-US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본부</a:t>
                </a:r>
                <a:r>
                  <a:rPr lang="en-US" altLang="ko-KR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(L0)</a:t>
                </a:r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413B1BCD-65B7-B98C-21A2-AA56F335556F}"/>
                  </a:ext>
                </a:extLst>
              </p:cNvPr>
              <p:cNvSpPr/>
              <p:nvPr/>
            </p:nvSpPr>
            <p:spPr>
              <a:xfrm>
                <a:off x="1864903" y="2165963"/>
                <a:ext cx="1165894" cy="3592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R&amp;D(R0)</a:t>
                </a: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67E263A7-F6AF-9A91-0912-24F88D599C72}"/>
                  </a:ext>
                </a:extLst>
              </p:cNvPr>
              <p:cNvSpPr/>
              <p:nvPr/>
            </p:nvSpPr>
            <p:spPr>
              <a:xfrm>
                <a:off x="1864903" y="1637788"/>
                <a:ext cx="1165894" cy="3592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SSP</a:t>
                </a:r>
                <a:r>
                  <a:rPr lang="ko-KR" altLang="en-US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사업</a:t>
                </a:r>
                <a:r>
                  <a:rPr lang="en-US" altLang="ko-KR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(S0)</a:t>
                </a: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28FA2097-C474-15D2-5D0E-9F1FDDCFAE24}"/>
                  </a:ext>
                </a:extLst>
              </p:cNvPr>
              <p:cNvSpPr/>
              <p:nvPr/>
            </p:nvSpPr>
            <p:spPr>
              <a:xfrm>
                <a:off x="8280749" y="4884405"/>
                <a:ext cx="816464" cy="35924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BP</a:t>
                </a:r>
                <a:r>
                  <a:rPr lang="en-US" altLang="ko-KR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O</a:t>
                </a:r>
              </a:p>
              <a:p>
                <a:pPr algn="ctr"/>
                <a:r>
                  <a:rPr lang="en-US" altLang="ko-KR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MD</a:t>
                </a: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21177DFC-5C45-07EF-9F5B-99AEF3160E71}"/>
                  </a:ext>
                </a:extLst>
              </p:cNvPr>
              <p:cNvSpPr/>
              <p:nvPr/>
            </p:nvSpPr>
            <p:spPr>
              <a:xfrm>
                <a:off x="8280749" y="4235449"/>
                <a:ext cx="816464" cy="35924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LG</a:t>
                </a:r>
                <a:r>
                  <a:rPr lang="ko-KR" altLang="en-US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사업팀</a:t>
                </a:r>
                <a:endParaRPr lang="en-US" altLang="ko-KR" sz="11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8A583BD6-A5E2-D21D-1AB8-813EF307AC28}"/>
                  </a:ext>
                </a:extLst>
              </p:cNvPr>
              <p:cNvSpPr/>
              <p:nvPr/>
            </p:nvSpPr>
            <p:spPr>
              <a:xfrm>
                <a:off x="8280749" y="1637788"/>
                <a:ext cx="816464" cy="3592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b="1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상품정보팀</a:t>
                </a:r>
                <a:endParaRPr lang="en-US" altLang="ko-KR" sz="11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E053983C-00FD-943C-CE8D-7DA947A0D035}"/>
                  </a:ext>
                </a:extLst>
              </p:cNvPr>
              <p:cNvSpPr/>
              <p:nvPr/>
            </p:nvSpPr>
            <p:spPr>
              <a:xfrm>
                <a:off x="8280749" y="2171228"/>
                <a:ext cx="816464" cy="35924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구매팀</a:t>
                </a:r>
                <a:endParaRPr lang="en-US" altLang="ko-KR" sz="11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cxnSp>
            <p:nvCxnSpPr>
              <p:cNvPr id="56" name="꺾인 연결선 17">
                <a:extLst>
                  <a:ext uri="{FF2B5EF4-FFF2-40B4-BE49-F238E27FC236}">
                    <a16:creationId xmlns:a16="http://schemas.microsoft.com/office/drawing/2014/main" id="{F8B64143-543C-EE96-E57B-071D7945FBD9}"/>
                  </a:ext>
                </a:extLst>
              </p:cNvPr>
              <p:cNvCxnSpPr>
                <a:cxnSpLocks/>
                <a:endCxn id="26" idx="1"/>
              </p:cNvCxnSpPr>
              <p:nvPr/>
            </p:nvCxnSpPr>
            <p:spPr>
              <a:xfrm rot="5400000" flipH="1" flipV="1">
                <a:off x="633814" y="2827203"/>
                <a:ext cx="2240882" cy="221297"/>
              </a:xfrm>
              <a:prstGeom prst="bentConnector2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꺾인 연결선 17">
                <a:extLst>
                  <a:ext uri="{FF2B5EF4-FFF2-40B4-BE49-F238E27FC236}">
                    <a16:creationId xmlns:a16="http://schemas.microsoft.com/office/drawing/2014/main" id="{16D8A2E5-BBBF-7A20-24CD-CF6B01721305}"/>
                  </a:ext>
                </a:extLst>
              </p:cNvPr>
              <p:cNvCxnSpPr>
                <a:cxnSpLocks/>
                <a:stCxn id="14" idx="3"/>
                <a:endCxn id="25" idx="1"/>
              </p:cNvCxnSpPr>
              <p:nvPr/>
            </p:nvCxnSpPr>
            <p:spPr>
              <a:xfrm flipV="1">
                <a:off x="1425475" y="2345586"/>
                <a:ext cx="439428" cy="184263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꺾인 연결선 17">
                <a:extLst>
                  <a:ext uri="{FF2B5EF4-FFF2-40B4-BE49-F238E27FC236}">
                    <a16:creationId xmlns:a16="http://schemas.microsoft.com/office/drawing/2014/main" id="{8ABF6B14-6FEC-6BA5-79AA-03DE86442D6D}"/>
                  </a:ext>
                </a:extLst>
              </p:cNvPr>
              <p:cNvCxnSpPr>
                <a:cxnSpLocks/>
                <a:stCxn id="14" idx="3"/>
                <a:endCxn id="23" idx="1"/>
              </p:cNvCxnSpPr>
              <p:nvPr/>
            </p:nvCxnSpPr>
            <p:spPr>
              <a:xfrm>
                <a:off x="1425476" y="4188220"/>
                <a:ext cx="439427" cy="22685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꺾인 연결선 17">
                <a:extLst>
                  <a:ext uri="{FF2B5EF4-FFF2-40B4-BE49-F238E27FC236}">
                    <a16:creationId xmlns:a16="http://schemas.microsoft.com/office/drawing/2014/main" id="{A90F815C-A3D0-24D8-4C4F-27C31AEA35A8}"/>
                  </a:ext>
                </a:extLst>
              </p:cNvPr>
              <p:cNvCxnSpPr>
                <a:cxnSpLocks/>
                <a:stCxn id="14" idx="3"/>
                <a:endCxn id="24" idx="1"/>
              </p:cNvCxnSpPr>
              <p:nvPr/>
            </p:nvCxnSpPr>
            <p:spPr>
              <a:xfrm>
                <a:off x="1425476" y="4188220"/>
                <a:ext cx="439427" cy="86395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순서도: 판단 62">
                <a:extLst>
                  <a:ext uri="{FF2B5EF4-FFF2-40B4-BE49-F238E27FC236}">
                    <a16:creationId xmlns:a16="http://schemas.microsoft.com/office/drawing/2014/main" id="{77E41C2B-6E8E-6924-EBD5-2E6A32D690A9}"/>
                  </a:ext>
                </a:extLst>
              </p:cNvPr>
              <p:cNvSpPr/>
              <p:nvPr/>
            </p:nvSpPr>
            <p:spPr>
              <a:xfrm>
                <a:off x="3118656" y="4230945"/>
                <a:ext cx="1282632" cy="359245"/>
              </a:xfrm>
              <a:prstGeom prst="flowChartDecis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18965309-CF0A-0876-B487-1CB204A34F35}"/>
                  </a:ext>
                </a:extLst>
              </p:cNvPr>
              <p:cNvSpPr/>
              <p:nvPr/>
            </p:nvSpPr>
            <p:spPr>
              <a:xfrm>
                <a:off x="3175055" y="4197813"/>
                <a:ext cx="1172874" cy="452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1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운영단위</a:t>
                </a:r>
                <a:endParaRPr lang="en-US" altLang="ko-KR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  <a:p>
                <a:pPr algn="ctr"/>
                <a:r>
                  <a:rPr lang="ko-KR" altLang="en-US" sz="11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별도구분</a:t>
                </a:r>
              </a:p>
            </p:txBody>
          </p:sp>
          <p:cxnSp>
            <p:nvCxnSpPr>
              <p:cNvPr id="65" name="직선 화살표 연결선 64">
                <a:extLst>
                  <a:ext uri="{FF2B5EF4-FFF2-40B4-BE49-F238E27FC236}">
                    <a16:creationId xmlns:a16="http://schemas.microsoft.com/office/drawing/2014/main" id="{7279BF2D-1540-4A78-5BFC-75B7DB2E0DAD}"/>
                  </a:ext>
                </a:extLst>
              </p:cNvPr>
              <p:cNvCxnSpPr>
                <a:cxnSpLocks/>
                <a:stCxn id="63" idx="3"/>
                <a:endCxn id="96" idx="1"/>
              </p:cNvCxnSpPr>
              <p:nvPr/>
            </p:nvCxnSpPr>
            <p:spPr>
              <a:xfrm>
                <a:off x="4401288" y="4410567"/>
                <a:ext cx="708784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화살표 연결선 65">
                <a:extLst>
                  <a:ext uri="{FF2B5EF4-FFF2-40B4-BE49-F238E27FC236}">
                    <a16:creationId xmlns:a16="http://schemas.microsoft.com/office/drawing/2014/main" id="{069DE261-A031-EE68-8D2F-DA1EE7AE6F39}"/>
                  </a:ext>
                </a:extLst>
              </p:cNvPr>
              <p:cNvCxnSpPr>
                <a:cxnSpLocks/>
                <a:stCxn id="135" idx="3"/>
                <a:endCxn id="37" idx="1"/>
              </p:cNvCxnSpPr>
              <p:nvPr/>
            </p:nvCxnSpPr>
            <p:spPr>
              <a:xfrm>
                <a:off x="4385856" y="5049105"/>
                <a:ext cx="3894894" cy="14922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순서도: 판단 66">
                <a:extLst>
                  <a:ext uri="{FF2B5EF4-FFF2-40B4-BE49-F238E27FC236}">
                    <a16:creationId xmlns:a16="http://schemas.microsoft.com/office/drawing/2014/main" id="{2BEBE399-9A32-F36D-7038-8236C494395D}"/>
                  </a:ext>
                </a:extLst>
              </p:cNvPr>
              <p:cNvSpPr/>
              <p:nvPr/>
            </p:nvSpPr>
            <p:spPr>
              <a:xfrm>
                <a:off x="5124657" y="2163926"/>
                <a:ext cx="1282632" cy="359245"/>
              </a:xfrm>
              <a:prstGeom prst="flowChartDecis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Pool </a:t>
                </a:r>
                <a:r>
                  <a:rPr lang="ko-KR" altLang="en-US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구축</a:t>
                </a:r>
              </a:p>
            </p:txBody>
          </p:sp>
          <p:sp>
            <p:nvSpPr>
              <p:cNvPr id="68" name="순서도: 판단 67">
                <a:extLst>
                  <a:ext uri="{FF2B5EF4-FFF2-40B4-BE49-F238E27FC236}">
                    <a16:creationId xmlns:a16="http://schemas.microsoft.com/office/drawing/2014/main" id="{A1147E49-D7A6-165C-AC0B-DB8D633565DF}"/>
                  </a:ext>
                </a:extLst>
              </p:cNvPr>
              <p:cNvSpPr/>
              <p:nvPr/>
            </p:nvSpPr>
            <p:spPr>
              <a:xfrm>
                <a:off x="6502846" y="1638293"/>
                <a:ext cx="1282632" cy="359245"/>
              </a:xfrm>
              <a:prstGeom prst="flowChartDecis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대체</a:t>
                </a:r>
                <a:endParaRPr lang="en-US" altLang="ko-KR" sz="11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  <a:p>
                <a:pPr algn="ctr"/>
                <a:r>
                  <a:rPr lang="ko-KR" altLang="en-US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제안</a:t>
                </a:r>
              </a:p>
            </p:txBody>
          </p:sp>
          <p:cxnSp>
            <p:nvCxnSpPr>
              <p:cNvPr id="69" name="꺾인 연결선 17">
                <a:extLst>
                  <a:ext uri="{FF2B5EF4-FFF2-40B4-BE49-F238E27FC236}">
                    <a16:creationId xmlns:a16="http://schemas.microsoft.com/office/drawing/2014/main" id="{DD2958E2-E11A-C4A3-CCBB-C191C130785D}"/>
                  </a:ext>
                </a:extLst>
              </p:cNvPr>
              <p:cNvCxnSpPr>
                <a:cxnSpLocks/>
                <a:stCxn id="67" idx="0"/>
                <a:endCxn id="68" idx="1"/>
              </p:cNvCxnSpPr>
              <p:nvPr/>
            </p:nvCxnSpPr>
            <p:spPr>
              <a:xfrm rot="5400000" flipH="1" flipV="1">
                <a:off x="5961405" y="1622483"/>
                <a:ext cx="346011" cy="736874"/>
              </a:xfrm>
              <a:prstGeom prst="bentConnector2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화살표 연결선 69">
                <a:extLst>
                  <a:ext uri="{FF2B5EF4-FFF2-40B4-BE49-F238E27FC236}">
                    <a16:creationId xmlns:a16="http://schemas.microsoft.com/office/drawing/2014/main" id="{938B5C93-9B75-D7EB-5E75-B4FEBFFCDEAE}"/>
                  </a:ext>
                </a:extLst>
              </p:cNvPr>
              <p:cNvCxnSpPr>
                <a:cxnSpLocks/>
                <a:stCxn id="67" idx="3"/>
                <a:endCxn id="40" idx="1"/>
              </p:cNvCxnSpPr>
              <p:nvPr/>
            </p:nvCxnSpPr>
            <p:spPr>
              <a:xfrm>
                <a:off x="6407288" y="2343547"/>
                <a:ext cx="1873461" cy="7303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꺾인 연결선 17">
                <a:extLst>
                  <a:ext uri="{FF2B5EF4-FFF2-40B4-BE49-F238E27FC236}">
                    <a16:creationId xmlns:a16="http://schemas.microsoft.com/office/drawing/2014/main" id="{8BECF57E-A1CE-5D9C-8F83-4F0055EE3FD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481825" y="1545575"/>
                <a:ext cx="353313" cy="1244536"/>
              </a:xfrm>
              <a:prstGeom prst="bentConnector2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직선 화살표 연결선 71">
                <a:extLst>
                  <a:ext uri="{FF2B5EF4-FFF2-40B4-BE49-F238E27FC236}">
                    <a16:creationId xmlns:a16="http://schemas.microsoft.com/office/drawing/2014/main" id="{E4CDD263-E9B0-6E6C-3A2D-E4C70F8E7B24}"/>
                  </a:ext>
                </a:extLst>
              </p:cNvPr>
              <p:cNvCxnSpPr>
                <a:cxnSpLocks/>
                <a:stCxn id="68" idx="3"/>
                <a:endCxn id="39" idx="1"/>
              </p:cNvCxnSpPr>
              <p:nvPr/>
            </p:nvCxnSpPr>
            <p:spPr>
              <a:xfrm flipV="1">
                <a:off x="7785479" y="1817410"/>
                <a:ext cx="495271" cy="50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꺾인 연결선 17">
                <a:extLst>
                  <a:ext uri="{FF2B5EF4-FFF2-40B4-BE49-F238E27FC236}">
                    <a16:creationId xmlns:a16="http://schemas.microsoft.com/office/drawing/2014/main" id="{17FF5C7D-42DA-EA3E-615E-104D838BD0C0}"/>
                  </a:ext>
                </a:extLst>
              </p:cNvPr>
              <p:cNvCxnSpPr>
                <a:cxnSpLocks/>
                <a:stCxn id="26" idx="3"/>
                <a:endCxn id="67" idx="1"/>
              </p:cNvCxnSpPr>
              <p:nvPr/>
            </p:nvCxnSpPr>
            <p:spPr>
              <a:xfrm>
                <a:off x="3030798" y="1817411"/>
                <a:ext cx="2093859" cy="52613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꺾인 연결선 17">
                <a:extLst>
                  <a:ext uri="{FF2B5EF4-FFF2-40B4-BE49-F238E27FC236}">
                    <a16:creationId xmlns:a16="http://schemas.microsoft.com/office/drawing/2014/main" id="{09758110-BD8C-0920-49D0-2928EB7D5CC2}"/>
                  </a:ext>
                </a:extLst>
              </p:cNvPr>
              <p:cNvCxnSpPr>
                <a:cxnSpLocks/>
                <a:stCxn id="25" idx="3"/>
                <a:endCxn id="67" idx="1"/>
              </p:cNvCxnSpPr>
              <p:nvPr/>
            </p:nvCxnSpPr>
            <p:spPr>
              <a:xfrm flipV="1">
                <a:off x="3030798" y="2343549"/>
                <a:ext cx="2093859" cy="203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D0625B8-4036-F324-EF70-A05530AE886C}"/>
                  </a:ext>
                </a:extLst>
              </p:cNvPr>
              <p:cNvSpPr txBox="1"/>
              <p:nvPr/>
            </p:nvSpPr>
            <p:spPr>
              <a:xfrm>
                <a:off x="5851665" y="1952724"/>
                <a:ext cx="271333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29544"/>
                <a:r>
                  <a:rPr lang="en-US" altLang="ko-KR" sz="1200" b="1" dirty="0">
                    <a:solidFill>
                      <a:prstClr val="black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Y</a:t>
                </a:r>
                <a:endParaRPr lang="ko-KR" altLang="en-US" sz="12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2FF990-C233-ED0A-ABC3-B21CE94CFC75}"/>
                  </a:ext>
                </a:extLst>
              </p:cNvPr>
              <p:cNvSpPr txBox="1"/>
              <p:nvPr/>
            </p:nvSpPr>
            <p:spPr>
              <a:xfrm>
                <a:off x="6667654" y="2140244"/>
                <a:ext cx="271333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29544"/>
                <a:r>
                  <a:rPr lang="en-US" altLang="ko-KR" sz="1200" b="1" dirty="0">
                    <a:solidFill>
                      <a:prstClr val="black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N</a:t>
                </a:r>
                <a:endParaRPr lang="ko-KR" altLang="en-US" sz="12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2777B2A-B0B5-D764-8066-04DA981E438E}"/>
                  </a:ext>
                </a:extLst>
              </p:cNvPr>
              <p:cNvSpPr txBox="1"/>
              <p:nvPr/>
            </p:nvSpPr>
            <p:spPr>
              <a:xfrm>
                <a:off x="7314742" y="1990058"/>
                <a:ext cx="271333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29544"/>
                <a:r>
                  <a:rPr lang="en-US" altLang="ko-KR" sz="1200" b="1" dirty="0">
                    <a:solidFill>
                      <a:prstClr val="black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Y</a:t>
                </a:r>
                <a:endParaRPr lang="ko-KR" altLang="en-US" sz="12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B4AE478-2D8A-EC50-F1A9-EFA9C8FF35CD}"/>
                  </a:ext>
                </a:extLst>
              </p:cNvPr>
              <p:cNvSpPr txBox="1"/>
              <p:nvPr/>
            </p:nvSpPr>
            <p:spPr>
              <a:xfrm>
                <a:off x="7612233" y="1553574"/>
                <a:ext cx="271333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29544"/>
                <a:r>
                  <a:rPr lang="en-US" altLang="ko-KR" sz="1200" b="1" dirty="0">
                    <a:solidFill>
                      <a:prstClr val="black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N</a:t>
                </a:r>
                <a:endParaRPr lang="ko-KR" altLang="en-US" sz="12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A61B763-1961-E221-B227-755AEE347893}"/>
                  </a:ext>
                </a:extLst>
              </p:cNvPr>
              <p:cNvSpPr txBox="1"/>
              <p:nvPr/>
            </p:nvSpPr>
            <p:spPr>
              <a:xfrm>
                <a:off x="4295852" y="4417246"/>
                <a:ext cx="428475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Y</a:t>
                </a:r>
                <a:endParaRPr lang="ko-KR" altLang="en-US" sz="12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cxnSp>
            <p:nvCxnSpPr>
              <p:cNvPr id="80" name="직선 화살표 연결선 79">
                <a:extLst>
                  <a:ext uri="{FF2B5EF4-FFF2-40B4-BE49-F238E27FC236}">
                    <a16:creationId xmlns:a16="http://schemas.microsoft.com/office/drawing/2014/main" id="{79F7685C-E554-349F-F72E-CAF6723F7FC3}"/>
                  </a:ext>
                </a:extLst>
              </p:cNvPr>
              <p:cNvCxnSpPr>
                <a:cxnSpLocks/>
                <a:stCxn id="23" idx="3"/>
                <a:endCxn id="63" idx="1"/>
              </p:cNvCxnSpPr>
              <p:nvPr/>
            </p:nvCxnSpPr>
            <p:spPr>
              <a:xfrm flipV="1">
                <a:off x="2879569" y="4410568"/>
                <a:ext cx="239086" cy="4504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직사각형 80">
                <a:extLst>
                  <a:ext uri="{FF2B5EF4-FFF2-40B4-BE49-F238E27FC236}">
                    <a16:creationId xmlns:a16="http://schemas.microsoft.com/office/drawing/2014/main" id="{2B3C81FC-4DB1-058E-D616-06BEA31A20F8}"/>
                  </a:ext>
                </a:extLst>
              </p:cNvPr>
              <p:cNvSpPr/>
              <p:nvPr/>
            </p:nvSpPr>
            <p:spPr>
              <a:xfrm>
                <a:off x="1864903" y="5888788"/>
                <a:ext cx="1014666" cy="3592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PMS(P0,P1)</a:t>
                </a:r>
              </a:p>
            </p:txBody>
          </p:sp>
          <p:sp>
            <p:nvSpPr>
              <p:cNvPr id="82" name="직사각형 81">
                <a:extLst>
                  <a:ext uri="{FF2B5EF4-FFF2-40B4-BE49-F238E27FC236}">
                    <a16:creationId xmlns:a16="http://schemas.microsoft.com/office/drawing/2014/main" id="{B6B2402E-7256-FD1F-8D39-00D6435E8EF5}"/>
                  </a:ext>
                </a:extLst>
              </p:cNvPr>
              <p:cNvSpPr/>
              <p:nvPr/>
            </p:nvSpPr>
            <p:spPr>
              <a:xfrm>
                <a:off x="8280749" y="5888788"/>
                <a:ext cx="816464" cy="35924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PMS</a:t>
                </a:r>
              </a:p>
              <a:p>
                <a:pPr algn="ctr"/>
                <a:r>
                  <a:rPr lang="en-US" altLang="ko-KR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MD</a:t>
                </a:r>
              </a:p>
            </p:txBody>
          </p:sp>
          <p:cxnSp>
            <p:nvCxnSpPr>
              <p:cNvPr id="83" name="직선 화살표 연결선 82">
                <a:extLst>
                  <a:ext uri="{FF2B5EF4-FFF2-40B4-BE49-F238E27FC236}">
                    <a16:creationId xmlns:a16="http://schemas.microsoft.com/office/drawing/2014/main" id="{5A618C36-151E-9653-DD62-14654C4CD2CC}"/>
                  </a:ext>
                </a:extLst>
              </p:cNvPr>
              <p:cNvCxnSpPr>
                <a:cxnSpLocks/>
                <a:stCxn id="81" idx="3"/>
                <a:endCxn id="82" idx="1"/>
              </p:cNvCxnSpPr>
              <p:nvPr/>
            </p:nvCxnSpPr>
            <p:spPr>
              <a:xfrm>
                <a:off x="2879569" y="6068411"/>
                <a:ext cx="5401179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꺾인 연결선 17">
                <a:extLst>
                  <a:ext uri="{FF2B5EF4-FFF2-40B4-BE49-F238E27FC236}">
                    <a16:creationId xmlns:a16="http://schemas.microsoft.com/office/drawing/2014/main" id="{F6180AA9-8E44-0AF1-1F84-6A6478570B1F}"/>
                  </a:ext>
                </a:extLst>
              </p:cNvPr>
              <p:cNvCxnSpPr>
                <a:cxnSpLocks/>
                <a:stCxn id="14" idx="3"/>
                <a:endCxn id="81" idx="1"/>
              </p:cNvCxnSpPr>
              <p:nvPr/>
            </p:nvCxnSpPr>
            <p:spPr>
              <a:xfrm>
                <a:off x="1425476" y="4188220"/>
                <a:ext cx="439427" cy="188019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순서도: 판단 93">
                <a:extLst>
                  <a:ext uri="{FF2B5EF4-FFF2-40B4-BE49-F238E27FC236}">
                    <a16:creationId xmlns:a16="http://schemas.microsoft.com/office/drawing/2014/main" id="{1D028D9C-EE10-9DEA-E95F-865A24A9DD90}"/>
                  </a:ext>
                </a:extLst>
              </p:cNvPr>
              <p:cNvSpPr/>
              <p:nvPr/>
            </p:nvSpPr>
            <p:spPr>
              <a:xfrm>
                <a:off x="3094576" y="2852525"/>
                <a:ext cx="1333834" cy="359245"/>
              </a:xfrm>
              <a:prstGeom prst="flowChartDecis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5CAB9CB-A1F5-7767-A31C-1746462412FD}"/>
                  </a:ext>
                </a:extLst>
              </p:cNvPr>
              <p:cNvSpPr txBox="1"/>
              <p:nvPr/>
            </p:nvSpPr>
            <p:spPr>
              <a:xfrm>
                <a:off x="8633704" y="3362923"/>
                <a:ext cx="1002168" cy="484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05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 </a:t>
                </a:r>
                <a:r>
                  <a:rPr lang="ko-KR" altLang="en-US" sz="105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그 외 상세분류 </a:t>
                </a:r>
                <a:br>
                  <a:rPr lang="en-US" altLang="ko-KR" sz="105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</a:br>
                <a:r>
                  <a:rPr lang="en-US" altLang="ko-KR" sz="105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    </a:t>
                </a:r>
                <a:r>
                  <a:rPr lang="ko-KR" altLang="en-US" sz="105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속성</a:t>
                </a:r>
                <a:r>
                  <a:rPr lang="en-US" altLang="ko-KR" sz="105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 </a:t>
                </a:r>
                <a:r>
                  <a:rPr lang="ko-KR" altLang="en-US" sz="105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구매팀</a:t>
                </a:r>
              </a:p>
            </p:txBody>
          </p:sp>
          <p:sp>
            <p:nvSpPr>
              <p:cNvPr id="96" name="순서도: 판단 95">
                <a:extLst>
                  <a:ext uri="{FF2B5EF4-FFF2-40B4-BE49-F238E27FC236}">
                    <a16:creationId xmlns:a16="http://schemas.microsoft.com/office/drawing/2014/main" id="{F845BE4B-63F5-9DB7-95F8-BC952476DAD6}"/>
                  </a:ext>
                </a:extLst>
              </p:cNvPr>
              <p:cNvSpPr/>
              <p:nvPr/>
            </p:nvSpPr>
            <p:spPr>
              <a:xfrm>
                <a:off x="5110072" y="4230945"/>
                <a:ext cx="1282632" cy="359245"/>
              </a:xfrm>
              <a:prstGeom prst="flowChartDecis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건자재</a:t>
                </a:r>
                <a:r>
                  <a:rPr lang="en-US" altLang="ko-KR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?</a:t>
                </a:r>
                <a:endParaRPr lang="ko-KR" altLang="en-US" sz="11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E3AB7FA-7F45-6450-BD3A-0DD1BFB60378}"/>
                  </a:ext>
                </a:extLst>
              </p:cNvPr>
              <p:cNvSpPr txBox="1"/>
              <p:nvPr/>
            </p:nvSpPr>
            <p:spPr>
              <a:xfrm>
                <a:off x="6243008" y="4144160"/>
                <a:ext cx="428475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Y</a:t>
                </a:r>
                <a:endParaRPr lang="ko-KR" altLang="en-US" sz="12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98" name="순서도: 판단 97">
                <a:extLst>
                  <a:ext uri="{FF2B5EF4-FFF2-40B4-BE49-F238E27FC236}">
                    <a16:creationId xmlns:a16="http://schemas.microsoft.com/office/drawing/2014/main" id="{9A4AFE20-7155-0CB5-B54C-7C6C2448B646}"/>
                  </a:ext>
                </a:extLst>
              </p:cNvPr>
              <p:cNvSpPr/>
              <p:nvPr/>
            </p:nvSpPr>
            <p:spPr>
              <a:xfrm>
                <a:off x="5110072" y="3768107"/>
                <a:ext cx="1282632" cy="359245"/>
              </a:xfrm>
              <a:prstGeom prst="flowChartDecis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LGD </a:t>
                </a:r>
                <a:r>
                  <a:rPr lang="ko-KR" altLang="en-US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수선</a:t>
                </a:r>
                <a:r>
                  <a:rPr lang="en-US" altLang="ko-KR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?</a:t>
                </a:r>
                <a:endParaRPr lang="ko-KR" altLang="en-US" sz="11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cxnSp>
            <p:nvCxnSpPr>
              <p:cNvPr id="99" name="직선 화살표 연결선 98">
                <a:extLst>
                  <a:ext uri="{FF2B5EF4-FFF2-40B4-BE49-F238E27FC236}">
                    <a16:creationId xmlns:a16="http://schemas.microsoft.com/office/drawing/2014/main" id="{704475C2-9A4F-A154-B477-70B99F47CCD5}"/>
                  </a:ext>
                </a:extLst>
              </p:cNvPr>
              <p:cNvCxnSpPr>
                <a:cxnSpLocks/>
                <a:endCxn id="38" idx="1"/>
              </p:cNvCxnSpPr>
              <p:nvPr/>
            </p:nvCxnSpPr>
            <p:spPr>
              <a:xfrm>
                <a:off x="6392705" y="4410567"/>
                <a:ext cx="1888045" cy="4504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직선 화살표 연결선 99">
                <a:extLst>
                  <a:ext uri="{FF2B5EF4-FFF2-40B4-BE49-F238E27FC236}">
                    <a16:creationId xmlns:a16="http://schemas.microsoft.com/office/drawing/2014/main" id="{131BC1F0-3615-3899-6415-E624770A7CBA}"/>
                  </a:ext>
                </a:extLst>
              </p:cNvPr>
              <p:cNvCxnSpPr>
                <a:cxnSpLocks/>
                <a:stCxn id="96" idx="0"/>
                <a:endCxn id="98" idx="2"/>
              </p:cNvCxnSpPr>
              <p:nvPr/>
            </p:nvCxnSpPr>
            <p:spPr>
              <a:xfrm flipV="1">
                <a:off x="5751388" y="4127351"/>
                <a:ext cx="0" cy="103593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812BA83-142B-2E0A-40A8-0AEEF0AD8400}"/>
                  </a:ext>
                </a:extLst>
              </p:cNvPr>
              <p:cNvSpPr txBox="1"/>
              <p:nvPr/>
            </p:nvSpPr>
            <p:spPr>
              <a:xfrm>
                <a:off x="5786272" y="4061951"/>
                <a:ext cx="271333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29544"/>
                <a:r>
                  <a:rPr lang="en-US" altLang="ko-KR" sz="1200" b="1" dirty="0">
                    <a:solidFill>
                      <a:prstClr val="black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N</a:t>
                </a:r>
                <a:endParaRPr lang="ko-KR" altLang="en-US" sz="12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102" name="순서도: 판단 101">
                <a:extLst>
                  <a:ext uri="{FF2B5EF4-FFF2-40B4-BE49-F238E27FC236}">
                    <a16:creationId xmlns:a16="http://schemas.microsoft.com/office/drawing/2014/main" id="{31D3C799-D4F4-9CC2-4B34-93120222499A}"/>
                  </a:ext>
                </a:extLst>
              </p:cNvPr>
              <p:cNvSpPr/>
              <p:nvPr/>
            </p:nvSpPr>
            <p:spPr>
              <a:xfrm>
                <a:off x="6508284" y="3757635"/>
                <a:ext cx="1426542" cy="359245"/>
              </a:xfrm>
              <a:prstGeom prst="flowChartDecis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4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cxnSp>
            <p:nvCxnSpPr>
              <p:cNvPr id="103" name="꺾인 연결선 17">
                <a:extLst>
                  <a:ext uri="{FF2B5EF4-FFF2-40B4-BE49-F238E27FC236}">
                    <a16:creationId xmlns:a16="http://schemas.microsoft.com/office/drawing/2014/main" id="{7183A14C-EBC8-B660-C5F5-CEDC8723BB39}"/>
                  </a:ext>
                </a:extLst>
              </p:cNvPr>
              <p:cNvCxnSpPr>
                <a:cxnSpLocks/>
                <a:stCxn id="102" idx="3"/>
                <a:endCxn id="38" idx="0"/>
              </p:cNvCxnSpPr>
              <p:nvPr/>
            </p:nvCxnSpPr>
            <p:spPr>
              <a:xfrm>
                <a:off x="7934826" y="3937257"/>
                <a:ext cx="754156" cy="298192"/>
              </a:xfrm>
              <a:prstGeom prst="bentConnector2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7706FFB-890C-6796-3193-D856CBA34786}"/>
                  </a:ext>
                </a:extLst>
              </p:cNvPr>
              <p:cNvSpPr txBox="1"/>
              <p:nvPr/>
            </p:nvSpPr>
            <p:spPr>
              <a:xfrm>
                <a:off x="7653821" y="3627402"/>
                <a:ext cx="1059001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일반</a:t>
                </a:r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, </a:t>
                </a:r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관리</a:t>
                </a:r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-</a:t>
                </a:r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수선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E18C755-CF73-04BB-A8A0-716BEBBE88EE}"/>
                  </a:ext>
                </a:extLst>
              </p:cNvPr>
              <p:cNvSpPr txBox="1"/>
              <p:nvPr/>
            </p:nvSpPr>
            <p:spPr>
              <a:xfrm>
                <a:off x="6305630" y="3668433"/>
                <a:ext cx="271333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29544"/>
                <a:r>
                  <a:rPr lang="en-US" altLang="ko-KR" sz="1200" b="1" dirty="0">
                    <a:solidFill>
                      <a:prstClr val="black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Y</a:t>
                </a:r>
                <a:endParaRPr lang="ko-KR" altLang="en-US" sz="12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cxnSp>
            <p:nvCxnSpPr>
              <p:cNvPr id="106" name="직선 화살표 연결선 105">
                <a:extLst>
                  <a:ext uri="{FF2B5EF4-FFF2-40B4-BE49-F238E27FC236}">
                    <a16:creationId xmlns:a16="http://schemas.microsoft.com/office/drawing/2014/main" id="{E4290D30-5283-C695-AC45-9EF67DDDF2FB}"/>
                  </a:ext>
                </a:extLst>
              </p:cNvPr>
              <p:cNvCxnSpPr>
                <a:cxnSpLocks/>
                <a:endCxn id="102" idx="1"/>
              </p:cNvCxnSpPr>
              <p:nvPr/>
            </p:nvCxnSpPr>
            <p:spPr>
              <a:xfrm>
                <a:off x="6382521" y="3931736"/>
                <a:ext cx="125763" cy="5521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화살표 연결선 106">
                <a:extLst>
                  <a:ext uri="{FF2B5EF4-FFF2-40B4-BE49-F238E27FC236}">
                    <a16:creationId xmlns:a16="http://schemas.microsoft.com/office/drawing/2014/main" id="{972081B3-7A2C-A2D1-C90C-2F29406369BF}"/>
                  </a:ext>
                </a:extLst>
              </p:cNvPr>
              <p:cNvCxnSpPr>
                <a:cxnSpLocks/>
                <a:stCxn id="64" idx="0"/>
                <a:endCxn id="94" idx="2"/>
              </p:cNvCxnSpPr>
              <p:nvPr/>
            </p:nvCxnSpPr>
            <p:spPr>
              <a:xfrm flipV="1">
                <a:off x="3761493" y="3211770"/>
                <a:ext cx="0" cy="986043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34481ED-51B3-7631-D78D-EB66F83F1D47}"/>
                  </a:ext>
                </a:extLst>
              </p:cNvPr>
              <p:cNvSpPr txBox="1"/>
              <p:nvPr/>
            </p:nvSpPr>
            <p:spPr>
              <a:xfrm>
                <a:off x="3742124" y="3992641"/>
                <a:ext cx="271333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29544"/>
                <a:r>
                  <a:rPr lang="en-US" altLang="ko-KR" sz="1200" b="1" dirty="0">
                    <a:solidFill>
                      <a:prstClr val="black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N</a:t>
                </a:r>
                <a:endParaRPr lang="ko-KR" altLang="en-US" sz="12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109" name="순서도: 판단 108">
                <a:extLst>
                  <a:ext uri="{FF2B5EF4-FFF2-40B4-BE49-F238E27FC236}">
                    <a16:creationId xmlns:a16="http://schemas.microsoft.com/office/drawing/2014/main" id="{7435F888-67DC-3EC6-C794-03F517ABCD14}"/>
                  </a:ext>
                </a:extLst>
              </p:cNvPr>
              <p:cNvSpPr/>
              <p:nvPr/>
            </p:nvSpPr>
            <p:spPr>
              <a:xfrm>
                <a:off x="5069902" y="2857797"/>
                <a:ext cx="1333834" cy="359245"/>
              </a:xfrm>
              <a:prstGeom prst="flowChartDecis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cxnSp>
            <p:nvCxnSpPr>
              <p:cNvPr id="110" name="직선 화살표 연결선 109">
                <a:extLst>
                  <a:ext uri="{FF2B5EF4-FFF2-40B4-BE49-F238E27FC236}">
                    <a16:creationId xmlns:a16="http://schemas.microsoft.com/office/drawing/2014/main" id="{248294D7-E86E-2B35-F52F-166C3F24BD5C}"/>
                  </a:ext>
                </a:extLst>
              </p:cNvPr>
              <p:cNvCxnSpPr>
                <a:cxnSpLocks/>
                <a:stCxn id="94" idx="3"/>
                <a:endCxn id="109" idx="1"/>
              </p:cNvCxnSpPr>
              <p:nvPr/>
            </p:nvCxnSpPr>
            <p:spPr>
              <a:xfrm>
                <a:off x="4428410" y="3032147"/>
                <a:ext cx="641492" cy="5271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719F5BA-82A9-74CB-735D-6B99A062FE56}"/>
                  </a:ext>
                </a:extLst>
              </p:cNvPr>
              <p:cNvSpPr txBox="1"/>
              <p:nvPr/>
            </p:nvSpPr>
            <p:spPr>
              <a:xfrm>
                <a:off x="4362732" y="2808997"/>
                <a:ext cx="428475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Y</a:t>
                </a:r>
                <a:endParaRPr lang="ko-KR" altLang="en-US" sz="12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112" name="순서도: 판단 111">
                <a:extLst>
                  <a:ext uri="{FF2B5EF4-FFF2-40B4-BE49-F238E27FC236}">
                    <a16:creationId xmlns:a16="http://schemas.microsoft.com/office/drawing/2014/main" id="{CC219621-7691-18D4-7D49-34A57F460F91}"/>
                  </a:ext>
                </a:extLst>
              </p:cNvPr>
              <p:cNvSpPr/>
              <p:nvPr/>
            </p:nvSpPr>
            <p:spPr>
              <a:xfrm>
                <a:off x="6519566" y="3304933"/>
                <a:ext cx="1426542" cy="359245"/>
              </a:xfrm>
              <a:prstGeom prst="flowChartDecis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1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DCFADE0-6592-19F6-6E62-5A4FB01FE419}"/>
                  </a:ext>
                </a:extLst>
              </p:cNvPr>
              <p:cNvSpPr txBox="1"/>
              <p:nvPr/>
            </p:nvSpPr>
            <p:spPr>
              <a:xfrm>
                <a:off x="6305630" y="2772428"/>
                <a:ext cx="271333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29544"/>
                <a:r>
                  <a:rPr lang="en-US" altLang="ko-KR" sz="1200" b="1" dirty="0">
                    <a:solidFill>
                      <a:prstClr val="black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Y</a:t>
                </a:r>
                <a:endParaRPr lang="ko-KR" altLang="en-US" sz="12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cxnSp>
            <p:nvCxnSpPr>
              <p:cNvPr id="114" name="직선 화살표 연결선 113">
                <a:extLst>
                  <a:ext uri="{FF2B5EF4-FFF2-40B4-BE49-F238E27FC236}">
                    <a16:creationId xmlns:a16="http://schemas.microsoft.com/office/drawing/2014/main" id="{2C95EAB2-D75D-C09F-6301-5B20C0269C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7159" y="3053039"/>
                <a:ext cx="125763" cy="5521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순서도: 판단 114">
                <a:extLst>
                  <a:ext uri="{FF2B5EF4-FFF2-40B4-BE49-F238E27FC236}">
                    <a16:creationId xmlns:a16="http://schemas.microsoft.com/office/drawing/2014/main" id="{A9AB5EAD-1F5D-5FD5-44BF-86D415E31DA1}"/>
                  </a:ext>
                </a:extLst>
              </p:cNvPr>
              <p:cNvSpPr/>
              <p:nvPr/>
            </p:nvSpPr>
            <p:spPr>
              <a:xfrm>
                <a:off x="6519566" y="2872865"/>
                <a:ext cx="1426542" cy="359245"/>
              </a:xfrm>
              <a:prstGeom prst="flowChartDecis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4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cxnSp>
            <p:nvCxnSpPr>
              <p:cNvPr id="116" name="꺾인 연결선 17">
                <a:extLst>
                  <a:ext uri="{FF2B5EF4-FFF2-40B4-BE49-F238E27FC236}">
                    <a16:creationId xmlns:a16="http://schemas.microsoft.com/office/drawing/2014/main" id="{5F876A91-39BF-165F-20DD-3BB018786DB2}"/>
                  </a:ext>
                </a:extLst>
              </p:cNvPr>
              <p:cNvCxnSpPr>
                <a:cxnSpLocks/>
                <a:stCxn id="112" idx="3"/>
                <a:endCxn id="38" idx="0"/>
              </p:cNvCxnSpPr>
              <p:nvPr/>
            </p:nvCxnSpPr>
            <p:spPr>
              <a:xfrm>
                <a:off x="7946108" y="3484555"/>
                <a:ext cx="742874" cy="750894"/>
              </a:xfrm>
              <a:prstGeom prst="bentConnector2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C21591E-20AB-DC9C-862F-534087FE75EE}"/>
                  </a:ext>
                </a:extLst>
              </p:cNvPr>
              <p:cNvSpPr txBox="1"/>
              <p:nvPr/>
            </p:nvSpPr>
            <p:spPr>
              <a:xfrm>
                <a:off x="7593039" y="3199914"/>
                <a:ext cx="1059001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일반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A9D3DB7-D738-6012-9143-052B19B77CB5}"/>
                  </a:ext>
                </a:extLst>
              </p:cNvPr>
              <p:cNvSpPr txBox="1"/>
              <p:nvPr/>
            </p:nvSpPr>
            <p:spPr>
              <a:xfrm>
                <a:off x="7247181" y="2683885"/>
                <a:ext cx="1059001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일반</a:t>
                </a:r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, </a:t>
                </a:r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관리</a:t>
                </a:r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-</a:t>
                </a:r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영업</a:t>
                </a:r>
              </a:p>
            </p:txBody>
          </p:sp>
          <p:cxnSp>
            <p:nvCxnSpPr>
              <p:cNvPr id="120" name="꺾인 연결선 17">
                <a:extLst>
                  <a:ext uri="{FF2B5EF4-FFF2-40B4-BE49-F238E27FC236}">
                    <a16:creationId xmlns:a16="http://schemas.microsoft.com/office/drawing/2014/main" id="{8F7EC0F2-06E5-CF21-649E-8EE92E6FB774}"/>
                  </a:ext>
                </a:extLst>
              </p:cNvPr>
              <p:cNvCxnSpPr>
                <a:cxnSpLocks/>
                <a:endCxn id="119" idx="1"/>
              </p:cNvCxnSpPr>
              <p:nvPr/>
            </p:nvCxnSpPr>
            <p:spPr>
              <a:xfrm rot="5400000" flipH="1" flipV="1">
                <a:off x="564466" y="2383412"/>
                <a:ext cx="2375725" cy="217443"/>
              </a:xfrm>
              <a:prstGeom prst="bentConnector2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순서도: 판단 120">
                <a:extLst>
                  <a:ext uri="{FF2B5EF4-FFF2-40B4-BE49-F238E27FC236}">
                    <a16:creationId xmlns:a16="http://schemas.microsoft.com/office/drawing/2014/main" id="{FBD6FED7-DC77-4E67-5B35-B629F2997394}"/>
                  </a:ext>
                </a:extLst>
              </p:cNvPr>
              <p:cNvSpPr/>
              <p:nvPr/>
            </p:nvSpPr>
            <p:spPr>
              <a:xfrm>
                <a:off x="3325362" y="1105471"/>
                <a:ext cx="1333834" cy="359245"/>
              </a:xfrm>
              <a:prstGeom prst="flowChartDecis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cxnSp>
            <p:nvCxnSpPr>
              <p:cNvPr id="122" name="직선 화살표 연결선 121">
                <a:extLst>
                  <a:ext uri="{FF2B5EF4-FFF2-40B4-BE49-F238E27FC236}">
                    <a16:creationId xmlns:a16="http://schemas.microsoft.com/office/drawing/2014/main" id="{2D82200D-5D2D-655B-F178-138EDC3D277D}"/>
                  </a:ext>
                </a:extLst>
              </p:cNvPr>
              <p:cNvCxnSpPr>
                <a:cxnSpLocks/>
                <a:endCxn id="121" idx="1"/>
              </p:cNvCxnSpPr>
              <p:nvPr/>
            </p:nvCxnSpPr>
            <p:spPr>
              <a:xfrm flipV="1">
                <a:off x="2594864" y="1285093"/>
                <a:ext cx="730499" cy="8222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84012E3A-E64D-388F-63D5-91C67184417C}"/>
                  </a:ext>
                </a:extLst>
              </p:cNvPr>
              <p:cNvSpPr txBox="1"/>
              <p:nvPr/>
            </p:nvSpPr>
            <p:spPr>
              <a:xfrm>
                <a:off x="3983541" y="1479765"/>
                <a:ext cx="271333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29544"/>
                <a:r>
                  <a:rPr lang="en-US" altLang="ko-KR" sz="1200" b="1" dirty="0">
                    <a:solidFill>
                      <a:prstClr val="black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N</a:t>
                </a:r>
                <a:endParaRPr lang="ko-KR" altLang="en-US" sz="12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A010EC8-3C8C-DF2D-EE75-07347418F235}"/>
                  </a:ext>
                </a:extLst>
              </p:cNvPr>
              <p:cNvSpPr txBox="1"/>
              <p:nvPr/>
            </p:nvSpPr>
            <p:spPr>
              <a:xfrm>
                <a:off x="4335031" y="1061503"/>
                <a:ext cx="428475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Y</a:t>
                </a:r>
                <a:endParaRPr lang="ko-KR" altLang="en-US" sz="12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125" name="직사각형 124">
                <a:extLst>
                  <a:ext uri="{FF2B5EF4-FFF2-40B4-BE49-F238E27FC236}">
                    <a16:creationId xmlns:a16="http://schemas.microsoft.com/office/drawing/2014/main" id="{9CF57EB3-E061-F283-EEF5-9463D4FC75FF}"/>
                  </a:ext>
                </a:extLst>
              </p:cNvPr>
              <p:cNvSpPr/>
              <p:nvPr/>
            </p:nvSpPr>
            <p:spPr>
              <a:xfrm>
                <a:off x="8280749" y="1090849"/>
                <a:ext cx="816464" cy="35924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b="1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영업사업팀</a:t>
                </a:r>
                <a:endParaRPr lang="en-US" altLang="ko-KR" sz="11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126" name="순서도: 판단 125">
                <a:extLst>
                  <a:ext uri="{FF2B5EF4-FFF2-40B4-BE49-F238E27FC236}">
                    <a16:creationId xmlns:a16="http://schemas.microsoft.com/office/drawing/2014/main" id="{F9C9A207-3492-8DA9-3229-43A3D494DA80}"/>
                  </a:ext>
                </a:extLst>
              </p:cNvPr>
              <p:cNvSpPr/>
              <p:nvPr/>
            </p:nvSpPr>
            <p:spPr>
              <a:xfrm>
                <a:off x="5060258" y="1123536"/>
                <a:ext cx="1333834" cy="359245"/>
              </a:xfrm>
              <a:prstGeom prst="flowChartDecis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cxnSp>
            <p:nvCxnSpPr>
              <p:cNvPr id="127" name="직선 화살표 연결선 126">
                <a:extLst>
                  <a:ext uri="{FF2B5EF4-FFF2-40B4-BE49-F238E27FC236}">
                    <a16:creationId xmlns:a16="http://schemas.microsoft.com/office/drawing/2014/main" id="{BEE88725-8688-CC63-6021-79C644D442DA}"/>
                  </a:ext>
                </a:extLst>
              </p:cNvPr>
              <p:cNvCxnSpPr>
                <a:cxnSpLocks/>
                <a:stCxn id="126" idx="3"/>
              </p:cNvCxnSpPr>
              <p:nvPr/>
            </p:nvCxnSpPr>
            <p:spPr>
              <a:xfrm>
                <a:off x="6394092" y="1303158"/>
                <a:ext cx="1857722" cy="2116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6F4F2A7-CED7-C9B3-ED0C-25D38EE666DD}"/>
                  </a:ext>
                </a:extLst>
              </p:cNvPr>
              <p:cNvSpPr txBox="1"/>
              <p:nvPr/>
            </p:nvSpPr>
            <p:spPr>
              <a:xfrm>
                <a:off x="5915900" y="1048969"/>
                <a:ext cx="1059001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일반</a:t>
                </a:r>
              </a:p>
            </p:txBody>
          </p:sp>
          <p:sp>
            <p:nvSpPr>
              <p:cNvPr id="129" name="직사각형 128">
                <a:extLst>
                  <a:ext uri="{FF2B5EF4-FFF2-40B4-BE49-F238E27FC236}">
                    <a16:creationId xmlns:a16="http://schemas.microsoft.com/office/drawing/2014/main" id="{63FD6C10-31E6-BEFC-875A-8DFF9417D06C}"/>
                  </a:ext>
                </a:extLst>
              </p:cNvPr>
              <p:cNvSpPr/>
              <p:nvPr/>
            </p:nvSpPr>
            <p:spPr>
              <a:xfrm>
                <a:off x="8280749" y="2803973"/>
                <a:ext cx="816464" cy="35924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EV</a:t>
                </a:r>
                <a:r>
                  <a:rPr lang="ko-KR" altLang="en-US" sz="1100" b="1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사업팀</a:t>
                </a:r>
                <a:endParaRPr lang="en-US" altLang="ko-KR" sz="11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cxnSp>
            <p:nvCxnSpPr>
              <p:cNvPr id="130" name="꺾인 연결선 17">
                <a:extLst>
                  <a:ext uri="{FF2B5EF4-FFF2-40B4-BE49-F238E27FC236}">
                    <a16:creationId xmlns:a16="http://schemas.microsoft.com/office/drawing/2014/main" id="{E70DD69E-BC18-44A5-A179-3864F1B25606}"/>
                  </a:ext>
                </a:extLst>
              </p:cNvPr>
              <p:cNvCxnSpPr>
                <a:cxnSpLocks/>
                <a:endCxn id="112" idx="1"/>
              </p:cNvCxnSpPr>
              <p:nvPr/>
            </p:nvCxnSpPr>
            <p:spPr>
              <a:xfrm>
                <a:off x="5482817" y="3173865"/>
                <a:ext cx="1036749" cy="310690"/>
              </a:xfrm>
              <a:prstGeom prst="bentConnector3">
                <a:avLst>
                  <a:gd name="adj1" fmla="val 24322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46714BC6-5CDF-E3F8-BDEB-BDAD399D4404}"/>
                  </a:ext>
                </a:extLst>
              </p:cNvPr>
              <p:cNvSpPr txBox="1"/>
              <p:nvPr/>
            </p:nvSpPr>
            <p:spPr>
              <a:xfrm>
                <a:off x="5696302" y="3270736"/>
                <a:ext cx="271333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29544"/>
                <a:r>
                  <a:rPr lang="en-US" altLang="ko-KR" sz="1200" b="1" dirty="0">
                    <a:solidFill>
                      <a:prstClr val="black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N</a:t>
                </a:r>
                <a:endParaRPr lang="ko-KR" altLang="en-US" sz="12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CA106BB5-D336-F07E-F76D-DFFD31D20001}"/>
                  </a:ext>
                </a:extLst>
              </p:cNvPr>
              <p:cNvSpPr txBox="1"/>
              <p:nvPr/>
            </p:nvSpPr>
            <p:spPr>
              <a:xfrm>
                <a:off x="9121839" y="1133450"/>
                <a:ext cx="1002168" cy="484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05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 </a:t>
                </a:r>
                <a:r>
                  <a:rPr lang="ko-KR" altLang="en-US" sz="105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그 외 상세분류 </a:t>
                </a:r>
                <a:br>
                  <a:rPr lang="en-US" altLang="ko-KR" sz="105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</a:br>
                <a:r>
                  <a:rPr lang="en-US" altLang="ko-KR" sz="105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    </a:t>
                </a:r>
                <a:r>
                  <a:rPr lang="ko-KR" altLang="en-US" sz="105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속성</a:t>
                </a:r>
                <a:r>
                  <a:rPr lang="en-US" altLang="ko-KR" sz="105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 </a:t>
                </a:r>
                <a:r>
                  <a:rPr lang="ko-KR" altLang="en-US" sz="105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구매팀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1DEE101-AD84-A1BD-58EC-C201BD2FD906}"/>
                  </a:ext>
                </a:extLst>
              </p:cNvPr>
              <p:cNvSpPr txBox="1"/>
              <p:nvPr/>
            </p:nvSpPr>
            <p:spPr>
              <a:xfrm>
                <a:off x="9121768" y="2832418"/>
                <a:ext cx="1002168" cy="484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05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 </a:t>
                </a:r>
                <a:r>
                  <a:rPr lang="ko-KR" altLang="en-US" sz="105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그 외 상세분류    </a:t>
                </a:r>
                <a:br>
                  <a:rPr lang="en-US" altLang="ko-KR" sz="105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</a:br>
                <a:r>
                  <a:rPr lang="en-US" altLang="ko-KR" sz="105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    </a:t>
                </a:r>
                <a:r>
                  <a:rPr lang="ko-KR" altLang="en-US" sz="105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속성</a:t>
                </a:r>
                <a:r>
                  <a:rPr lang="en-US" altLang="ko-KR" sz="105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 </a:t>
                </a:r>
                <a:r>
                  <a:rPr lang="ko-KR" altLang="en-US" sz="105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구매팀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ECF8DA95-0B2A-61A0-C596-B1EDBB68F223}"/>
                  </a:ext>
                </a:extLst>
              </p:cNvPr>
              <p:cNvSpPr txBox="1"/>
              <p:nvPr/>
            </p:nvSpPr>
            <p:spPr>
              <a:xfrm>
                <a:off x="3724763" y="2472587"/>
                <a:ext cx="271333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29544"/>
                <a:r>
                  <a:rPr lang="en-US" altLang="ko-KR" sz="1200" b="1" dirty="0">
                    <a:solidFill>
                      <a:prstClr val="black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N</a:t>
                </a:r>
                <a:endParaRPr lang="ko-KR" altLang="en-US" sz="12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135" name="순서도: 판단 134">
                <a:extLst>
                  <a:ext uri="{FF2B5EF4-FFF2-40B4-BE49-F238E27FC236}">
                    <a16:creationId xmlns:a16="http://schemas.microsoft.com/office/drawing/2014/main" id="{0A9A56C0-4F2E-1339-7151-BC99C52381EE}"/>
                  </a:ext>
                </a:extLst>
              </p:cNvPr>
              <p:cNvSpPr/>
              <p:nvPr/>
            </p:nvSpPr>
            <p:spPr>
              <a:xfrm>
                <a:off x="3103225" y="4869483"/>
                <a:ext cx="1282632" cy="359245"/>
              </a:xfrm>
              <a:prstGeom prst="flowChartDecis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b="1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판촉 </a:t>
                </a:r>
                <a:endParaRPr lang="en-US" altLang="ko-KR" sz="1100" b="1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  <a:p>
                <a:pPr algn="ctr"/>
                <a:r>
                  <a:rPr lang="ko-KR" altLang="en-US" sz="1100" b="1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중분류</a:t>
                </a:r>
                <a:endParaRPr lang="ko-KR" altLang="en-US" sz="11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cxnSp>
            <p:nvCxnSpPr>
              <p:cNvPr id="136" name="직선 화살표 연결선 135">
                <a:extLst>
                  <a:ext uri="{FF2B5EF4-FFF2-40B4-BE49-F238E27FC236}">
                    <a16:creationId xmlns:a16="http://schemas.microsoft.com/office/drawing/2014/main" id="{B2024CB9-00FD-1FB6-5F24-27824646A8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61748" y="5044601"/>
                <a:ext cx="549193" cy="4504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직사각형 136">
                <a:extLst>
                  <a:ext uri="{FF2B5EF4-FFF2-40B4-BE49-F238E27FC236}">
                    <a16:creationId xmlns:a16="http://schemas.microsoft.com/office/drawing/2014/main" id="{4FBCA97B-5D91-4C50-B3F3-D168FE819EF6}"/>
                  </a:ext>
                </a:extLst>
              </p:cNvPr>
              <p:cNvSpPr/>
              <p:nvPr/>
            </p:nvSpPr>
            <p:spPr>
              <a:xfrm>
                <a:off x="8278675" y="5386598"/>
                <a:ext cx="816464" cy="35924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b="1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구매팀</a:t>
                </a:r>
                <a:endParaRPr lang="en-US" altLang="ko-KR" sz="11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CA99EE1-75D7-8476-FC2F-31517EE3FCFD}"/>
                  </a:ext>
                </a:extLst>
              </p:cNvPr>
              <p:cNvSpPr txBox="1"/>
              <p:nvPr/>
            </p:nvSpPr>
            <p:spPr>
              <a:xfrm>
                <a:off x="4260342" y="5044012"/>
                <a:ext cx="428475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Y</a:t>
                </a:r>
                <a:endParaRPr lang="ko-KR" altLang="en-US" sz="12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cxnSp>
            <p:nvCxnSpPr>
              <p:cNvPr id="139" name="꺾인 연결선 17">
                <a:extLst>
                  <a:ext uri="{FF2B5EF4-FFF2-40B4-BE49-F238E27FC236}">
                    <a16:creationId xmlns:a16="http://schemas.microsoft.com/office/drawing/2014/main" id="{0B6D59FE-AC62-CD1A-2196-87530C4470CD}"/>
                  </a:ext>
                </a:extLst>
              </p:cNvPr>
              <p:cNvCxnSpPr>
                <a:cxnSpLocks/>
                <a:stCxn id="135" idx="2"/>
                <a:endCxn id="137" idx="1"/>
              </p:cNvCxnSpPr>
              <p:nvPr/>
            </p:nvCxnSpPr>
            <p:spPr>
              <a:xfrm rot="16200000" flipH="1">
                <a:off x="5842863" y="3130405"/>
                <a:ext cx="337491" cy="4534134"/>
              </a:xfrm>
              <a:prstGeom prst="bentConnector2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180E4153-E63C-F188-1EB8-2BD9669A18B4}"/>
                  </a:ext>
                </a:extLst>
              </p:cNvPr>
              <p:cNvSpPr txBox="1"/>
              <p:nvPr/>
            </p:nvSpPr>
            <p:spPr>
              <a:xfrm>
                <a:off x="3490161" y="5238130"/>
                <a:ext cx="271333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29544"/>
                <a:r>
                  <a:rPr lang="en-US" altLang="ko-KR" sz="1200" b="1" dirty="0">
                    <a:solidFill>
                      <a:prstClr val="black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N</a:t>
                </a:r>
                <a:endParaRPr lang="ko-KR" altLang="en-US" sz="12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F91291F0-5D30-57EF-EF5E-FE0D4A95A893}"/>
                  </a:ext>
                </a:extLst>
              </p:cNvPr>
              <p:cNvSpPr txBox="1"/>
              <p:nvPr/>
            </p:nvSpPr>
            <p:spPr>
              <a:xfrm>
                <a:off x="4076565" y="4739680"/>
                <a:ext cx="2166779" cy="2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중분류명 </a:t>
                </a:r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: </a:t>
                </a:r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판촉물</a:t>
                </a:r>
                <a:r>
                  <a:rPr lang="en-US" altLang="ko-KR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, OS </a:t>
                </a:r>
                <a:r>
                  <a:rPr lang="ko-KR" altLang="en-US" sz="1200" b="1" dirty="0"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소형가전</a:t>
                </a:r>
              </a:p>
            </p:txBody>
          </p:sp>
          <p:sp>
            <p:nvSpPr>
              <p:cNvPr id="119" name="직사각형 118">
                <a:extLst>
                  <a:ext uri="{FF2B5EF4-FFF2-40B4-BE49-F238E27FC236}">
                    <a16:creationId xmlns:a16="http://schemas.microsoft.com/office/drawing/2014/main" id="{1761192C-631E-46C9-EA2F-F4BBEB4F3686}"/>
                  </a:ext>
                </a:extLst>
              </p:cNvPr>
              <p:cNvSpPr/>
              <p:nvPr/>
            </p:nvSpPr>
            <p:spPr>
              <a:xfrm>
                <a:off x="1861049" y="1124649"/>
                <a:ext cx="1165894" cy="3592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영업본부</a:t>
                </a:r>
                <a:r>
                  <a:rPr lang="en-US" altLang="ko-KR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(N0)</a:t>
                </a:r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60E0CCC6-8F1B-9A37-653A-CE5FDB2361A6}"/>
                  </a:ext>
                </a:extLst>
              </p:cNvPr>
              <p:cNvSpPr/>
              <p:nvPr/>
            </p:nvSpPr>
            <p:spPr>
              <a:xfrm>
                <a:off x="1864903" y="4872554"/>
                <a:ext cx="1014666" cy="3592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tx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BPO(V0)</a:t>
                </a:r>
              </a:p>
            </p:txBody>
          </p:sp>
        </p:grpSp>
        <p:sp>
          <p:nvSpPr>
            <p:cNvPr id="161" name="직사각형 160">
              <a:extLst>
                <a:ext uri="{FF2B5EF4-FFF2-40B4-BE49-F238E27FC236}">
                  <a16:creationId xmlns:a16="http://schemas.microsoft.com/office/drawing/2014/main" id="{489C10AA-10DF-80B7-67CF-90EBC728E503}"/>
                </a:ext>
              </a:extLst>
            </p:cNvPr>
            <p:cNvSpPr/>
            <p:nvPr/>
          </p:nvSpPr>
          <p:spPr>
            <a:xfrm>
              <a:off x="4833018" y="2074783"/>
              <a:ext cx="97096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운영단위</a:t>
              </a:r>
              <a:endParaRPr lang="en-US" altLang="ko-KR" sz="11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/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지역속성</a:t>
              </a:r>
              <a:endParaRPr lang="en-US" altLang="ko-KR" sz="11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162" name="직사각형 161">
              <a:extLst>
                <a:ext uri="{FF2B5EF4-FFF2-40B4-BE49-F238E27FC236}">
                  <a16:creationId xmlns:a16="http://schemas.microsoft.com/office/drawing/2014/main" id="{A188959A-47B9-918D-F313-9068096C719E}"/>
                </a:ext>
              </a:extLst>
            </p:cNvPr>
            <p:cNvSpPr/>
            <p:nvPr/>
          </p:nvSpPr>
          <p:spPr>
            <a:xfrm>
              <a:off x="4547268" y="3746245"/>
              <a:ext cx="97096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운영단위</a:t>
              </a:r>
              <a:endParaRPr lang="en-US" altLang="ko-KR" sz="11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/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지역속성</a:t>
              </a:r>
              <a:endParaRPr lang="en-US" altLang="ko-KR" sz="11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165" name="직사각형 164">
              <a:extLst>
                <a:ext uri="{FF2B5EF4-FFF2-40B4-BE49-F238E27FC236}">
                  <a16:creationId xmlns:a16="http://schemas.microsoft.com/office/drawing/2014/main" id="{7C3A5D03-092C-2CF0-D489-7E6B7EF44846}"/>
                </a:ext>
              </a:extLst>
            </p:cNvPr>
            <p:cNvSpPr/>
            <p:nvPr/>
          </p:nvSpPr>
          <p:spPr>
            <a:xfrm>
              <a:off x="6721391" y="3747784"/>
              <a:ext cx="13778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1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운영단위</a:t>
              </a:r>
              <a:endParaRPr lang="en-US" altLang="ko-KR" sz="1100" b="1" dirty="0">
                <a:solidFill>
                  <a:schemeClr val="tx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/>
              <a:r>
                <a:rPr lang="ko-KR" altLang="en-US" sz="11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구매지역속성</a:t>
              </a:r>
            </a:p>
          </p:txBody>
        </p:sp>
        <p:sp>
          <p:nvSpPr>
            <p:cNvPr id="168" name="직사각형 167">
              <a:extLst>
                <a:ext uri="{FF2B5EF4-FFF2-40B4-BE49-F238E27FC236}">
                  <a16:creationId xmlns:a16="http://schemas.microsoft.com/office/drawing/2014/main" id="{F9343F86-787D-79EE-D4D3-A7AC569CF590}"/>
                </a:ext>
              </a:extLst>
            </p:cNvPr>
            <p:cNvSpPr/>
            <p:nvPr/>
          </p:nvSpPr>
          <p:spPr>
            <a:xfrm>
              <a:off x="8528718" y="3832423"/>
              <a:ext cx="137786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상세분류 속성</a:t>
              </a:r>
            </a:p>
          </p:txBody>
        </p:sp>
        <p:sp>
          <p:nvSpPr>
            <p:cNvPr id="169" name="직사각형 168">
              <a:extLst>
                <a:ext uri="{FF2B5EF4-FFF2-40B4-BE49-F238E27FC236}">
                  <a16:creationId xmlns:a16="http://schemas.microsoft.com/office/drawing/2014/main" id="{B4F37D26-7277-C5AF-6F20-AB544EC7997E}"/>
                </a:ext>
              </a:extLst>
            </p:cNvPr>
            <p:cNvSpPr/>
            <p:nvPr/>
          </p:nvSpPr>
          <p:spPr>
            <a:xfrm>
              <a:off x="8528717" y="4255005"/>
              <a:ext cx="137786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상세분류 속성</a:t>
              </a:r>
            </a:p>
          </p:txBody>
        </p:sp>
        <p:sp>
          <p:nvSpPr>
            <p:cNvPr id="170" name="직사각형 169">
              <a:extLst>
                <a:ext uri="{FF2B5EF4-FFF2-40B4-BE49-F238E27FC236}">
                  <a16:creationId xmlns:a16="http://schemas.microsoft.com/office/drawing/2014/main" id="{77CED52E-38DF-8DDE-7C0E-7F9A6E6F8660}"/>
                </a:ext>
              </a:extLst>
            </p:cNvPr>
            <p:cNvSpPr/>
            <p:nvPr/>
          </p:nvSpPr>
          <p:spPr>
            <a:xfrm>
              <a:off x="8528716" y="4677587"/>
              <a:ext cx="137786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상세분류 속성</a:t>
              </a:r>
            </a:p>
          </p:txBody>
        </p:sp>
        <p:sp>
          <p:nvSpPr>
            <p:cNvPr id="176" name="직사각형 175">
              <a:extLst>
                <a:ext uri="{FF2B5EF4-FFF2-40B4-BE49-F238E27FC236}">
                  <a16:creationId xmlns:a16="http://schemas.microsoft.com/office/drawing/2014/main" id="{9722A400-BEFB-DFAB-71B1-759063004C59}"/>
                </a:ext>
              </a:extLst>
            </p:cNvPr>
            <p:cNvSpPr/>
            <p:nvPr/>
          </p:nvSpPr>
          <p:spPr>
            <a:xfrm>
              <a:off x="6721391" y="2174856"/>
              <a:ext cx="137786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상세분류 속성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750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5B913-06A3-B102-3886-06D3D6461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C72AA4CA-D9EB-0C27-7422-977049D59F4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6278683-C957-1C53-E5B6-3E3735EA3722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A3C6241-8ADF-7F35-0C5D-D836FEA80EC5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9A6A4BE-255E-BE88-B52B-5908C5CFF7C1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53E8A1E-9142-6682-89B0-91FBF016732B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D33ABDD-A36F-6AC0-566B-688B3DB7A9E3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6EE273E-0AA9-BF92-A282-DEC4355158F4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C8C75B56-0D5C-097C-2341-F9DB627793E0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구매정보등록 단계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-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담당자 결정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Logic</a:t>
              </a: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ED3A8F95-2D43-7F8C-5A2C-1E3570ADF0B8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B1B0739C-3A4B-87A5-D09A-EE26636C2A91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CD1FA6B5-5ED2-B53A-772A-F21D95AB4F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143" name="표 142">
            <a:extLst>
              <a:ext uri="{FF2B5EF4-FFF2-40B4-BE49-F238E27FC236}">
                <a16:creationId xmlns:a16="http://schemas.microsoft.com/office/drawing/2014/main" id="{6A71E082-3332-416C-8C14-911589FAC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7298"/>
              </p:ext>
            </p:extLst>
          </p:nvPr>
        </p:nvGraphicFramePr>
        <p:xfrm>
          <a:off x="1527174" y="1957388"/>
          <a:ext cx="9631364" cy="5173956"/>
        </p:xfrm>
        <a:graphic>
          <a:graphicData uri="http://schemas.openxmlformats.org/drawingml/2006/table">
            <a:tbl>
              <a:tblPr/>
              <a:tblGrid>
                <a:gridCol w="760026">
                  <a:extLst>
                    <a:ext uri="{9D8B030D-6E8A-4147-A177-3AD203B41FA5}">
                      <a16:colId xmlns:a16="http://schemas.microsoft.com/office/drawing/2014/main" val="2485546309"/>
                    </a:ext>
                  </a:extLst>
                </a:gridCol>
                <a:gridCol w="695376">
                  <a:extLst>
                    <a:ext uri="{9D8B030D-6E8A-4147-A177-3AD203B41FA5}">
                      <a16:colId xmlns:a16="http://schemas.microsoft.com/office/drawing/2014/main" val="3373367848"/>
                    </a:ext>
                  </a:extLst>
                </a:gridCol>
                <a:gridCol w="464748">
                  <a:extLst>
                    <a:ext uri="{9D8B030D-6E8A-4147-A177-3AD203B41FA5}">
                      <a16:colId xmlns:a16="http://schemas.microsoft.com/office/drawing/2014/main" val="651551004"/>
                    </a:ext>
                  </a:extLst>
                </a:gridCol>
                <a:gridCol w="641662">
                  <a:extLst>
                    <a:ext uri="{9D8B030D-6E8A-4147-A177-3AD203B41FA5}">
                      <a16:colId xmlns:a16="http://schemas.microsoft.com/office/drawing/2014/main" val="3600553122"/>
                    </a:ext>
                  </a:extLst>
                </a:gridCol>
                <a:gridCol w="1592123">
                  <a:extLst>
                    <a:ext uri="{9D8B030D-6E8A-4147-A177-3AD203B41FA5}">
                      <a16:colId xmlns:a16="http://schemas.microsoft.com/office/drawing/2014/main" val="4113950655"/>
                    </a:ext>
                  </a:extLst>
                </a:gridCol>
                <a:gridCol w="829912">
                  <a:extLst>
                    <a:ext uri="{9D8B030D-6E8A-4147-A177-3AD203B41FA5}">
                      <a16:colId xmlns:a16="http://schemas.microsoft.com/office/drawing/2014/main" val="1907375101"/>
                    </a:ext>
                  </a:extLst>
                </a:gridCol>
                <a:gridCol w="666551">
                  <a:extLst>
                    <a:ext uri="{9D8B030D-6E8A-4147-A177-3AD203B41FA5}">
                      <a16:colId xmlns:a16="http://schemas.microsoft.com/office/drawing/2014/main" val="1401203731"/>
                    </a:ext>
                  </a:extLst>
                </a:gridCol>
                <a:gridCol w="599287">
                  <a:extLst>
                    <a:ext uri="{9D8B030D-6E8A-4147-A177-3AD203B41FA5}">
                      <a16:colId xmlns:a16="http://schemas.microsoft.com/office/drawing/2014/main" val="4131125450"/>
                    </a:ext>
                  </a:extLst>
                </a:gridCol>
                <a:gridCol w="678781">
                  <a:extLst>
                    <a:ext uri="{9D8B030D-6E8A-4147-A177-3AD203B41FA5}">
                      <a16:colId xmlns:a16="http://schemas.microsoft.com/office/drawing/2014/main" val="4018423051"/>
                    </a:ext>
                  </a:extLst>
                </a:gridCol>
                <a:gridCol w="1608286">
                  <a:extLst>
                    <a:ext uri="{9D8B030D-6E8A-4147-A177-3AD203B41FA5}">
                      <a16:colId xmlns:a16="http://schemas.microsoft.com/office/drawing/2014/main" val="762198101"/>
                    </a:ext>
                  </a:extLst>
                </a:gridCol>
                <a:gridCol w="1094612">
                  <a:extLst>
                    <a:ext uri="{9D8B030D-6E8A-4147-A177-3AD203B41FA5}">
                      <a16:colId xmlns:a16="http://schemas.microsoft.com/office/drawing/2014/main" val="593797841"/>
                    </a:ext>
                  </a:extLst>
                </a:gridCol>
              </a:tblGrid>
              <a:tr h="287442">
                <a:tc rowSpan="2"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운영단위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상세분류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499163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구분상세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분류구분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이관기능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준비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377583"/>
                  </a:ext>
                </a:extLst>
              </a:tr>
              <a:tr h="287442">
                <a:tc rowSpan="9"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사업본부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8"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사업본부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8"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건자재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상품정보팀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PL00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운영단위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 담당자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상품정보팀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179615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LGD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PL00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운영단위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 담당자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714297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 담당자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411747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부자재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EV)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PL00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운영단위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 담당자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171619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 담당자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669690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부자재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PL00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운영단위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 담당자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968204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수선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 담당자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881700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 담당자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732850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판촉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운영단위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 담당자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306628"/>
                  </a:ext>
                </a:extLst>
              </a:tr>
              <a:tr h="287442">
                <a:tc rowSpan="7"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영업본부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대표상품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MD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BPO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PV00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 담당자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대표상품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MD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827716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SSP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 담당자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501315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판촉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상품정보팀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영업사업팀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운영단위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 담당자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상품정보팀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178231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 담당자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228977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영업본부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부자재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영업사업팀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운영단위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 담당자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911955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수선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 담당자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796970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 담당자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70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24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82765-D749-819B-8728-869E82003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C283938D-4EF5-DFD1-12A0-3F62B189B5AE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40F495D-8DF0-9D79-C5A4-7D27513140B3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255BC00-5C5E-CDA1-2177-81ED56C6319C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34639D8-86F5-3577-55B0-88B1BCD46573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6348EF2-6527-D691-2E1A-786D1936B28A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4F4A9F1-9ABE-7B94-2B65-2606E0A906B0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FD65834-DE1B-78C9-8D8E-E3479B578C34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CD572F4-B576-C3C0-D172-DDC363026E4D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입찰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견적 처리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47657FD0-C2F4-B4E0-BE35-03FE81599020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C06230FB-F960-2F3F-B853-11782F5C8E49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FE52186C-43F9-E85D-A39A-484DC2BC71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87E79D1-DB9F-E005-58B3-2942019AEB96}"/>
              </a:ext>
            </a:extLst>
          </p:cNvPr>
          <p:cNvSpPr txBox="1"/>
          <p:nvPr/>
        </p:nvSpPr>
        <p:spPr>
          <a:xfrm>
            <a:off x="909501" y="2520566"/>
            <a:ext cx="552247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입찰</a:t>
            </a:r>
            <a:r>
              <a:rPr lang="en-US" altLang="ko-KR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:  24:00~14:00 </a:t>
            </a: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입찰생성 건은 당일 오후 </a:t>
            </a:r>
            <a:r>
              <a:rPr lang="en-US" altLang="ko-KR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15</a:t>
            </a: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시 입찰종료</a:t>
            </a:r>
            <a:br>
              <a:rPr lang="en-US" altLang="ko-KR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en-US" altLang="ko-KR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          14:00~24:00 </a:t>
            </a: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입찰생성 건은 당일 </a:t>
            </a:r>
            <a:r>
              <a:rPr lang="en-US" altLang="ko-KR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24</a:t>
            </a: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시 입찰종료</a:t>
            </a:r>
            <a:br>
              <a:rPr lang="en-US" altLang="ko-KR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en-US" altLang="ko-KR" sz="16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 </a:t>
            </a:r>
            <a:r>
              <a:rPr lang="ko-KR" altLang="en-US" sz="16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미입찰시 </a:t>
            </a:r>
            <a:r>
              <a:rPr lang="en-US" altLang="ko-KR" sz="16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3</a:t>
            </a:r>
            <a:r>
              <a:rPr lang="ko-KR" altLang="en-US" sz="16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회 자동연장 후 실구매담당자에게 자동이관</a:t>
            </a:r>
            <a:br>
              <a:rPr lang="en-US" altLang="ko-KR" sz="16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6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</a:t>
            </a:r>
            <a:r>
              <a:rPr lang="ko-KR" altLang="en-US" sz="16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▶익일 </a:t>
            </a:r>
            <a:r>
              <a:rPr lang="en-US" altLang="ko-KR" sz="16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15</a:t>
            </a:r>
            <a:r>
              <a:rPr lang="ko-KR" altLang="en-US" sz="16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시까지 연장 가능</a:t>
            </a:r>
            <a:br>
              <a:rPr lang="en-US" altLang="ko-KR" sz="16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6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 </a:t>
            </a:r>
            <a:r>
              <a:rPr lang="ko-KR" altLang="en-US" sz="16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자동연장 입찰은 구매담당자 판단 下 낙찰 및 종료 처리 가능</a:t>
            </a:r>
          </a:p>
          <a:p>
            <a:pPr marL="285750" indent="-285750" latin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견적 </a:t>
            </a:r>
            <a:r>
              <a:rPr lang="en-US" altLang="ko-KR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: </a:t>
            </a: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구매담당자 생성 후 협력사 회신 시 즉시 종료 가능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C669F22-A338-1B55-A1CD-B1DC1131B121}"/>
              </a:ext>
            </a:extLst>
          </p:cNvPr>
          <p:cNvSpPr/>
          <p:nvPr/>
        </p:nvSpPr>
        <p:spPr>
          <a:xfrm>
            <a:off x="792342" y="1978266"/>
            <a:ext cx="5722757" cy="452526"/>
          </a:xfrm>
          <a:prstGeom prst="rect">
            <a:avLst/>
          </a:prstGeom>
          <a:solidFill>
            <a:srgbClr val="F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latinLnBrk="1">
              <a:spcBef>
                <a:spcPts val="300"/>
              </a:spcBef>
            </a:pPr>
            <a:r>
              <a:rPr lang="ko-KR" altLang="en-US" sz="1600" b="1" dirty="0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입찰</a:t>
            </a:r>
            <a:r>
              <a:rPr lang="en-US" altLang="ko-KR" sz="1600" b="1" dirty="0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lang="ko-KR" altLang="en-US" sz="1600" b="1" dirty="0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낙찰 시간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C3049E-99E7-42CB-FA97-73D5BC4F4A13}"/>
              </a:ext>
            </a:extLst>
          </p:cNvPr>
          <p:cNvSpPr txBox="1"/>
          <p:nvPr/>
        </p:nvSpPr>
        <p:spPr>
          <a:xfrm>
            <a:off x="6837047" y="2520566"/>
            <a:ext cx="552247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통합협력사 </a:t>
            </a:r>
            <a:r>
              <a:rPr lang="en-US" altLang="ko-KR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Pool</a:t>
            </a: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구축 </a:t>
            </a:r>
            <a:r>
              <a:rPr lang="en-US" altLang="ko-KR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Y - </a:t>
            </a: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대체제안 </a:t>
            </a:r>
            <a:r>
              <a:rPr lang="en-US" altLang="ko-KR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x = </a:t>
            </a: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상품정보팀</a:t>
            </a:r>
          </a:p>
          <a:p>
            <a:pPr marL="285750" indent="-285750" latin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통합협력사 </a:t>
            </a:r>
            <a:r>
              <a:rPr lang="en-US" altLang="ko-KR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Pool</a:t>
            </a: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구축 </a:t>
            </a:r>
            <a:r>
              <a:rPr lang="en-US" altLang="ko-KR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Y - </a:t>
            </a: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대체제안 </a:t>
            </a:r>
            <a:r>
              <a:rPr lang="en-US" altLang="ko-KR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o = </a:t>
            </a: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구매팀</a:t>
            </a:r>
          </a:p>
          <a:p>
            <a:pPr marL="285750" indent="-285750" latin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통합협력사 </a:t>
            </a:r>
            <a:r>
              <a:rPr lang="en-US" altLang="ko-KR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Pool</a:t>
            </a: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구축 </a:t>
            </a:r>
            <a:r>
              <a:rPr lang="en-US" altLang="ko-KR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N - </a:t>
            </a: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대체제안 </a:t>
            </a:r>
            <a:r>
              <a:rPr lang="en-US" altLang="ko-KR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x = </a:t>
            </a: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구매팀</a:t>
            </a:r>
          </a:p>
          <a:p>
            <a:pPr marL="285750" indent="-285750" latin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통합협력사 </a:t>
            </a:r>
            <a:r>
              <a:rPr lang="en-US" altLang="ko-KR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Pool</a:t>
            </a: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구축 </a:t>
            </a:r>
            <a:r>
              <a:rPr lang="en-US" altLang="ko-KR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N - </a:t>
            </a: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대체제안 </a:t>
            </a:r>
            <a:r>
              <a:rPr lang="en-US" altLang="ko-KR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o = </a:t>
            </a: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구매팀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4762BE4-3B5C-F8E6-A6D2-830249C3D473}"/>
              </a:ext>
            </a:extLst>
          </p:cNvPr>
          <p:cNvSpPr/>
          <p:nvPr/>
        </p:nvSpPr>
        <p:spPr>
          <a:xfrm>
            <a:off x="6719888" y="1978266"/>
            <a:ext cx="5722757" cy="452526"/>
          </a:xfrm>
          <a:prstGeom prst="rect">
            <a:avLst/>
          </a:prstGeom>
          <a:solidFill>
            <a:srgbClr val="F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latinLnBrk="1">
              <a:spcBef>
                <a:spcPts val="300"/>
              </a:spcBef>
            </a:pPr>
            <a:r>
              <a:rPr lang="ko-KR" altLang="en-US" sz="1600" b="1" dirty="0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입찰</a:t>
            </a:r>
            <a:r>
              <a:rPr lang="en-US" altLang="ko-KR" sz="1600" b="1" dirty="0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lang="ko-KR" altLang="en-US" sz="1600" b="1" dirty="0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견적 처리 주체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21C7F1-F71B-A03B-40C6-016716842509}"/>
              </a:ext>
            </a:extLst>
          </p:cNvPr>
          <p:cNvSpPr txBox="1"/>
          <p:nvPr/>
        </p:nvSpPr>
        <p:spPr>
          <a:xfrm>
            <a:off x="909501" y="5136024"/>
            <a:ext cx="5522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 err="1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기등록</a:t>
            </a: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상품이 있을 경우 중복처리 가능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5782AA9-C0FD-819B-5D7A-F20EF0071D0D}"/>
              </a:ext>
            </a:extLst>
          </p:cNvPr>
          <p:cNvSpPr/>
          <p:nvPr/>
        </p:nvSpPr>
        <p:spPr>
          <a:xfrm>
            <a:off x="792342" y="4593724"/>
            <a:ext cx="5722757" cy="452526"/>
          </a:xfrm>
          <a:prstGeom prst="rect">
            <a:avLst/>
          </a:prstGeom>
          <a:solidFill>
            <a:srgbClr val="F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latinLnBrk="1">
              <a:spcBef>
                <a:spcPts val="300"/>
              </a:spcBef>
            </a:pPr>
            <a:r>
              <a:rPr lang="ko-KR" altLang="en-US" sz="1600" b="1" dirty="0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중복처리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97A3D6-5AE2-CB94-4246-E0A446AEBDC9}"/>
              </a:ext>
            </a:extLst>
          </p:cNvPr>
          <p:cNvSpPr txBox="1"/>
          <p:nvPr/>
        </p:nvSpPr>
        <p:spPr>
          <a:xfrm>
            <a:off x="6837047" y="5136024"/>
            <a:ext cx="5522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spcBef>
                <a:spcPts val="600"/>
              </a:spcBef>
            </a:pPr>
            <a:r>
              <a:rPr lang="ko-KR" altLang="en-US" sz="1600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→뒷장 견적 가능 사유 외 모든 건 입찰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0555F42A-7386-1D2B-BC86-F1FBCB89292D}"/>
              </a:ext>
            </a:extLst>
          </p:cNvPr>
          <p:cNvSpPr/>
          <p:nvPr/>
        </p:nvSpPr>
        <p:spPr>
          <a:xfrm>
            <a:off x="6719888" y="4593724"/>
            <a:ext cx="5722757" cy="452526"/>
          </a:xfrm>
          <a:prstGeom prst="rect">
            <a:avLst/>
          </a:prstGeom>
          <a:solidFill>
            <a:srgbClr val="F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latinLnBrk="1">
              <a:spcBef>
                <a:spcPts val="300"/>
              </a:spcBef>
            </a:pPr>
            <a:r>
              <a:rPr lang="ko-KR" altLang="en-US" sz="1600" b="1" dirty="0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입찰</a:t>
            </a:r>
            <a:r>
              <a:rPr lang="en-US" altLang="ko-KR" sz="1600" b="1" dirty="0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lang="ko-KR" altLang="en-US" sz="1600" b="1" dirty="0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견적 구분</a:t>
            </a:r>
          </a:p>
        </p:txBody>
      </p:sp>
    </p:spTree>
    <p:extLst>
      <p:ext uri="{BB962C8B-B14F-4D97-AF65-F5344CB8AC3E}">
        <p14:creationId xmlns:p14="http://schemas.microsoft.com/office/powerpoint/2010/main" val="301584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78EE8-2CBA-0DC3-534E-F4590C46B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EAF2B59A-96D5-C1C3-E5C8-55C1FA0D58F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D2495D7-9907-A553-2EDB-9C577E210419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695C63F-B5D3-533F-6D23-07B2A6F0E580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32546BF-26C0-8928-3DD4-D124C3D7546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B351A9B-F9CC-1136-B286-0EF6C8E6EA79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22130B8-8EA5-296E-F5CC-3A181AAA1D5C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E586C21-3337-BA10-63AD-53E0C72D2889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334619D4-C3CF-D6DF-0B3C-97197F5DAD60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견적 유형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6DF1519C-D1A9-AE85-861E-38448D81917D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0D5C636B-8443-F9CE-DA5A-9C6E012C0F99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9DDF784C-8B01-67A9-8033-9368B84DEA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586CEF15-53AA-4E9D-28EF-7BF9F8200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666213"/>
              </p:ext>
            </p:extLst>
          </p:nvPr>
        </p:nvGraphicFramePr>
        <p:xfrm>
          <a:off x="792343" y="1818261"/>
          <a:ext cx="11602859" cy="5200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9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8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9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486">
                  <a:extLst>
                    <a:ext uri="{9D8B030D-6E8A-4147-A177-3AD203B41FA5}">
                      <a16:colId xmlns:a16="http://schemas.microsoft.com/office/drawing/2014/main" val="1812541499"/>
                    </a:ext>
                  </a:extLst>
                </a:gridCol>
              </a:tblGrid>
              <a:tr h="3941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구분</a:t>
                      </a:r>
                    </a:p>
                  </a:txBody>
                  <a:tcPr marL="100796" marR="100796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정의</a:t>
                      </a:r>
                    </a:p>
                  </a:txBody>
                  <a:tcPr marL="100796" marR="100796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증빙</a:t>
                      </a:r>
                    </a:p>
                  </a:txBody>
                  <a:tcPr marL="100796" marR="100796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baseline="0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사전 시스템 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  <a:p>
                      <a:pPr algn="ctr" latinLnBrk="1"/>
                      <a:r>
                        <a:rPr lang="ko-KR" altLang="en-US" sz="1300" b="1" baseline="0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증빙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300" b="1" baseline="0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여부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100796" marR="100796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선택 주체</a:t>
                      </a:r>
                    </a:p>
                  </a:txBody>
                  <a:tcPr marL="100796" marR="100796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선개발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/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제안품</a:t>
                      </a:r>
                      <a:endParaRPr lang="en-US" altLang="ko-KR" sz="1200" b="1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부자재 개발품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,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제작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/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가공 견적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,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판촉물 제안 등 사전 견적된 품목</a:t>
                      </a:r>
                      <a:endParaRPr lang="en-US" altLang="ko-KR" sz="1200" b="0" kern="1200" baseline="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견적서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or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고객사 화면 </a:t>
                      </a:r>
                      <a:r>
                        <a:rPr lang="ko-KR" altLang="en-US" sz="1200" b="0" kern="1200" baseline="0" dirty="0" err="1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캡처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증빙 필수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X</a:t>
                      </a: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endParaRPr lang="en-US" altLang="ko-KR" sz="1200" b="1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선입고</a:t>
                      </a:r>
                      <a:endParaRPr lang="en-US" altLang="ko-KR" sz="1200" b="1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선입고 완료되어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,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선입고 처리로 요청된 품목</a:t>
                      </a:r>
                      <a:endParaRPr lang="en-US" altLang="ko-KR" sz="1200" b="0" kern="1200" baseline="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선입고 요청서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, E-mail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등 증빙 필수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X</a:t>
                      </a: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ko-KR" altLang="en-US" sz="1200" b="1" kern="120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영업</a:t>
                      </a:r>
                      <a:endParaRPr lang="en-US" altLang="ko-KR" sz="1200" b="1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A/S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상품</a:t>
                      </a:r>
                      <a:endParaRPr lang="en-US" altLang="ko-KR" sz="1200" b="1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일회성 상품으로 한정하여 사용 가능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X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Punch-Out</a:t>
                      </a:r>
                    </a:p>
                  </a:txBody>
                  <a:tcPr marL="39683" marR="39683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제조원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, </a:t>
                      </a:r>
                      <a:r>
                        <a:rPr lang="ko-KR" altLang="en-US" sz="1200" b="0" kern="1200" baseline="0" dirty="0" err="1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협력사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시스템을 활용하여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,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사전 협의된 상품 정보 연계</a:t>
                      </a:r>
                      <a:endParaRPr lang="en-US" altLang="ko-KR" sz="1200" b="0" kern="1200" baseline="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79367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펀치아웃 시스템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O</a:t>
                      </a: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단가계약</a:t>
                      </a:r>
                      <a:endParaRPr lang="en-US" altLang="ko-KR" sz="1200" b="1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제조원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, </a:t>
                      </a:r>
                      <a:r>
                        <a:rPr lang="ko-KR" altLang="en-US" sz="1200" b="0" kern="1200" baseline="0" dirty="0" err="1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협력사와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사전 협의된 상품 정보를 저장하여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,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추후 </a:t>
                      </a:r>
                      <a:r>
                        <a:rPr lang="ko-KR" altLang="en-US" sz="1200" b="0" kern="1200" baseline="0" dirty="0" err="1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등록시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활용</a:t>
                      </a:r>
                      <a:endParaRPr lang="en-US" altLang="ko-KR" sz="1200" b="0" kern="1200" baseline="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79367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단가계약 관리 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Pool</a:t>
                      </a: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O</a:t>
                      </a: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통합협력사</a:t>
                      </a:r>
                      <a:endParaRPr lang="en-US" altLang="ko-KR" sz="1200" b="1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200" b="0" kern="1200" baseline="0" dirty="0" err="1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통합협력사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Pool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관리 內 등록유형에 통합협력사가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1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개인 경우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,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활용</a:t>
                      </a:r>
                      <a:endParaRPr lang="en-US" altLang="ko-KR" sz="1200" b="0" kern="1200" baseline="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79367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통합협력사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Pool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관리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O</a:t>
                      </a: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일괄 단가 합의</a:t>
                      </a:r>
                      <a:endParaRPr lang="en-US" altLang="ko-KR" sz="1200" b="1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협력사와 사전에 단가 협의된 품목에 대하여 사용 가능</a:t>
                      </a:r>
                      <a:endParaRPr lang="en-US" altLang="ko-KR" sz="1200" b="0" kern="1200" baseline="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일괄 단가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엑셀 파일 업로드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O</a:t>
                      </a: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Maker </a:t>
                      </a:r>
                      <a:r>
                        <a:rPr lang="ko-KR" altLang="en-US" sz="1200" b="1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직거래</a:t>
                      </a:r>
                      <a:endParaRPr lang="en-US" altLang="ko-KR" sz="1200" b="1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제조원과 합의하거나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,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제조사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=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협력사인 경우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시스템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pool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등록</a:t>
                      </a:r>
                    </a:p>
                  </a:txBody>
                  <a:tcPr marL="100796" marR="100796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O</a:t>
                      </a:r>
                    </a:p>
                  </a:txBody>
                  <a:tcPr marL="100796" marR="100796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100796" marR="100796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Sole</a:t>
                      </a:r>
                      <a:r>
                        <a:rPr lang="en-US" altLang="ko-KR" sz="1200" b="1" baseline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Vendor</a:t>
                      </a:r>
                    </a:p>
                  </a:txBody>
                  <a:tcPr marL="39683" marR="39683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대체 협력사가 없다고 판단된 협력사의 품목 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시스템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Pool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등록</a:t>
                      </a:r>
                    </a:p>
                  </a:txBody>
                  <a:tcPr marL="100796" marR="100796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O</a:t>
                      </a:r>
                    </a:p>
                  </a:txBody>
                  <a:tcPr marL="100796" marR="100796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100796" marR="100796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묶음 상품</a:t>
                      </a:r>
                      <a:endParaRPr lang="en-US" altLang="ko-KR" sz="1200" b="1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묶음상품 등록으로 </a:t>
                      </a:r>
                      <a:r>
                        <a:rPr lang="ko-KR" altLang="en-US" sz="1200" b="0" kern="1200" baseline="0" dirty="0" err="1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영업팀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사전 품의를 得한 경우 사용 가능</a:t>
                      </a:r>
                      <a:endParaRPr lang="en-US" altLang="ko-KR" sz="1200" b="0" kern="1200" baseline="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묶음상품 사전 </a:t>
                      </a: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품의문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O</a:t>
                      </a: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영업</a:t>
                      </a:r>
                      <a:endParaRPr lang="en-US" altLang="ko-KR" sz="1200" b="1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신규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Set up</a:t>
                      </a:r>
                    </a:p>
                  </a:txBody>
                  <a:tcPr marL="39683" marR="39683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영업이 </a:t>
                      </a:r>
                      <a:r>
                        <a:rPr lang="ko-KR" altLang="en-US" sz="1200" b="0" kern="1200" baseline="0" dirty="0" err="1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일괄등록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요청 時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,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신규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Set up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으로 신청한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경우 </a:t>
                      </a:r>
                      <a:endParaRPr lang="en-US" altLang="ko-KR" sz="1200" b="0" kern="1200" baseline="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신규 수주 </a:t>
                      </a: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품의문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O</a:t>
                      </a: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경쟁 입찰</a:t>
                      </a:r>
                      <a:endParaRPr lang="en-US" altLang="ko-KR" sz="1200" b="1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협력사와 상품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/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물량 기준 입찰 완료된 품목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경쟁입찰 번호</a:t>
                      </a:r>
                    </a:p>
                  </a:txBody>
                  <a:tcPr marL="100796" marR="100796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O</a:t>
                      </a:r>
                    </a:p>
                  </a:txBody>
                  <a:tcPr marL="100796" marR="100796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100796" marR="100796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사전 견적</a:t>
                      </a:r>
                    </a:p>
                  </a:txBody>
                  <a:tcPr marL="39683" marR="39683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수주 時 진행한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사전견적 정보 연계</a:t>
                      </a: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사전견적 시스템</a:t>
                      </a:r>
                    </a:p>
                  </a:txBody>
                  <a:tcPr marL="100796" marR="100796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O</a:t>
                      </a:r>
                    </a:p>
                  </a:txBody>
                  <a:tcPr marL="100796" marR="100796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100796" marR="100796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해외 협력사</a:t>
                      </a:r>
                      <a:endParaRPr lang="en-US" altLang="ko-KR" sz="1200" b="1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협력사 소재지가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해외이면서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,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한국 시스템에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대응이 불가한 경우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해외 협력사 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Pool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&amp;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견적서</a:t>
                      </a:r>
                      <a:endParaRPr lang="en-US" altLang="ko-KR" sz="1200" b="0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O</a:t>
                      </a: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서비스 상품</a:t>
                      </a:r>
                      <a:endParaRPr lang="en-US" altLang="ko-KR" sz="1200" b="1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서비스 상품으로 정의된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상세분류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&amp;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영업에서 정의한 서비스 상품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endParaRPr lang="en-US" altLang="ko-KR" sz="1200" b="0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구매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/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영업</a:t>
                      </a:r>
                      <a:endParaRPr lang="en-US" altLang="ko-KR" sz="1200" b="1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긴급상품</a:t>
                      </a:r>
                      <a:endParaRPr lang="en-US" altLang="ko-KR" sz="1200" b="1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47204" marB="4720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긴급상품으로 등록 요청한 경우 사용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(PUSS/SSCS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한정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spcBef>
                          <a:spcPts val="300"/>
                        </a:spcBef>
                        <a:buFontTx/>
                        <a:buNone/>
                      </a:pPr>
                      <a:endParaRPr lang="en-US" altLang="ko-KR" sz="1200" b="0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영업</a:t>
                      </a:r>
                      <a:endParaRPr lang="en-US" altLang="ko-KR" sz="1200" b="1" kern="12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9683" marR="39683" marT="55754" marB="5575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807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09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48940-D057-34E7-F4D4-610D1D974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987D2C69-D3A9-A981-995A-A7E252EDCC5B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758DB05-C12E-08F2-4DF6-89B9977790F8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55FACFE-3090-DD0F-DD2C-254C9D243751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2D47585-D4E0-F58B-D882-9CC8442DEBA6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7888A30-AA58-AFBF-9E94-77B6A2DB054D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124AB13-FDA0-F682-569C-7FCA72E925FA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FE43411-9FC4-EEE9-8730-2CFB1A0736C7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945F302-D57C-BF4D-79CF-1AF78A4C85ED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신규상품등록요청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FFBB4AED-5164-D801-E7DF-FA2B38BA349F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0C5E538E-8344-6AF6-CB7C-52923AF94A7B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F041DC0E-DA57-F170-7FF8-F89238BA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Freeform: Shape 20">
            <a:extLst>
              <a:ext uri="{FF2B5EF4-FFF2-40B4-BE49-F238E27FC236}">
                <a16:creationId xmlns:a16="http://schemas.microsoft.com/office/drawing/2014/main" id="{4B13B5B5-463F-3513-7B2C-BB43B910298F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A2B49-18F3-9854-E09A-6CC45BA3AAA0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33354773-441A-AA5E-47CF-EAFF06CF0D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요청 담당자</a:t>
            </a:r>
            <a:endParaRPr lang="en-ID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3906053C-8CB3-8B4E-EB01-1AB67B4DB644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상품관리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상품등록요청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신규상품등록요청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(1)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4CC1A89-C880-6480-F748-FBEE8098CC10}"/>
              </a:ext>
            </a:extLst>
          </p:cNvPr>
          <p:cNvSpPr/>
          <p:nvPr/>
        </p:nvSpPr>
        <p:spPr>
          <a:xfrm>
            <a:off x="-3851933" y="2296703"/>
            <a:ext cx="796871" cy="219229"/>
          </a:xfrm>
          <a:prstGeom prst="rect">
            <a:avLst/>
          </a:prstGeom>
          <a:noFill/>
          <a:ln w="28575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/>
              </a:solidFill>
              <a:ea typeface="Pretendard Light" panose="02000403000000020004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6CA2A066-51EF-8866-289B-7B513603FA41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EE90D9-1121-2653-075E-032FEDAE23C6}"/>
              </a:ext>
            </a:extLst>
          </p:cNvPr>
          <p:cNvSpPr txBox="1"/>
          <p:nvPr/>
        </p:nvSpPr>
        <p:spPr>
          <a:xfrm>
            <a:off x="7209660" y="2126987"/>
            <a:ext cx="2841245" cy="1200329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요청 담당자 선택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기본정보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상품기본정보 </a:t>
            </a:r>
            <a:r>
              <a:rPr lang="ko-KR" altLang="en-US" sz="12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필수값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입력</a:t>
            </a: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속성값 기재</a:t>
            </a: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기타정보 </a:t>
            </a:r>
            <a:r>
              <a:rPr lang="ko-KR" altLang="en-US" sz="12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입력후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등록요청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FD285F8D-82EE-4618-BE89-71E4D49A8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018" y="3391375"/>
            <a:ext cx="8004655" cy="38915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508E41-66FA-DC01-9E64-8D07C92FA8B6}"/>
              </a:ext>
            </a:extLst>
          </p:cNvPr>
          <p:cNvSpPr txBox="1"/>
          <p:nvPr/>
        </p:nvSpPr>
        <p:spPr>
          <a:xfrm>
            <a:off x="940598" y="3139738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상품기본정보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18A4C5-7355-9F0C-FAF7-87026305802F}"/>
              </a:ext>
            </a:extLst>
          </p:cNvPr>
          <p:cNvSpPr txBox="1"/>
          <p:nvPr/>
        </p:nvSpPr>
        <p:spPr>
          <a:xfrm>
            <a:off x="86388" y="3810151"/>
            <a:ext cx="583081" cy="250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상품명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FBF626-B4D0-F2CC-E0D8-412AAD5C817B}"/>
              </a:ext>
            </a:extLst>
          </p:cNvPr>
          <p:cNvSpPr txBox="1"/>
          <p:nvPr/>
        </p:nvSpPr>
        <p:spPr>
          <a:xfrm>
            <a:off x="68857" y="4031016"/>
            <a:ext cx="9001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상품명</a:t>
            </a:r>
            <a:r>
              <a:rPr lang="en-US" altLang="ko-KR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영문</a:t>
            </a:r>
            <a:r>
              <a:rPr lang="en-US" altLang="ko-KR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5FD1A8-AEDD-6D19-9019-4ED2372733A9}"/>
              </a:ext>
            </a:extLst>
          </p:cNvPr>
          <p:cNvSpPr txBox="1"/>
          <p:nvPr/>
        </p:nvSpPr>
        <p:spPr>
          <a:xfrm>
            <a:off x="56631" y="4322716"/>
            <a:ext cx="9001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</a:rPr>
              <a:t>분류코드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CDEAA5-7166-7390-468D-0DF76C196F39}"/>
              </a:ext>
            </a:extLst>
          </p:cNvPr>
          <p:cNvSpPr txBox="1"/>
          <p:nvPr/>
        </p:nvSpPr>
        <p:spPr>
          <a:xfrm>
            <a:off x="56631" y="4614416"/>
            <a:ext cx="9001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</a:rPr>
              <a:t>대표규격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8E3C06-55D0-DA09-9210-2673D51DEC59}"/>
              </a:ext>
            </a:extLst>
          </p:cNvPr>
          <p:cNvSpPr txBox="1"/>
          <p:nvPr/>
        </p:nvSpPr>
        <p:spPr>
          <a:xfrm>
            <a:off x="56631" y="4858302"/>
            <a:ext cx="9001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</a:rPr>
              <a:t>주문단위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D45BC7-D8C2-61AB-5DFC-FDA313D7776A}"/>
              </a:ext>
            </a:extLst>
          </p:cNvPr>
          <p:cNvSpPr txBox="1"/>
          <p:nvPr/>
        </p:nvSpPr>
        <p:spPr>
          <a:xfrm>
            <a:off x="60866" y="5090951"/>
            <a:ext cx="9001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</a:rPr>
              <a:t>제조원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18AC96-EDBA-69D3-2864-4AE277D1B87B}"/>
              </a:ext>
            </a:extLst>
          </p:cNvPr>
          <p:cNvSpPr txBox="1"/>
          <p:nvPr/>
        </p:nvSpPr>
        <p:spPr>
          <a:xfrm>
            <a:off x="68857" y="5350311"/>
            <a:ext cx="9001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</a:rPr>
              <a:t>홈페이지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79D339-BE3A-230D-7A9F-C6097D66CD2D}"/>
              </a:ext>
            </a:extLst>
          </p:cNvPr>
          <p:cNvSpPr txBox="1"/>
          <p:nvPr/>
        </p:nvSpPr>
        <p:spPr>
          <a:xfrm>
            <a:off x="82738" y="5580625"/>
            <a:ext cx="11310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</a:rPr>
              <a:t>미등록제조원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8D901E-0FD1-CA34-F667-0B7DEF79B356}"/>
              </a:ext>
            </a:extLst>
          </p:cNvPr>
          <p:cNvSpPr txBox="1"/>
          <p:nvPr/>
        </p:nvSpPr>
        <p:spPr>
          <a:xfrm>
            <a:off x="26161" y="5795950"/>
            <a:ext cx="11310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>
                <a:solidFill>
                  <a:srgbClr val="C00000"/>
                </a:solidFill>
              </a:rPr>
              <a:t>KAN</a:t>
            </a:r>
            <a:r>
              <a:rPr lang="ko-KR" altLang="en-US" sz="1000">
                <a:solidFill>
                  <a:srgbClr val="C00000"/>
                </a:solidFill>
              </a:rPr>
              <a:t>코드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A1ABE5-DEC8-DE5D-C964-F6113CA2A89F}"/>
              </a:ext>
            </a:extLst>
          </p:cNvPr>
          <p:cNvSpPr txBox="1"/>
          <p:nvPr/>
        </p:nvSpPr>
        <p:spPr>
          <a:xfrm>
            <a:off x="52289" y="6037387"/>
            <a:ext cx="11310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</a:rPr>
              <a:t>고유식별자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B14897-3BC0-498E-9081-82589F998148}"/>
              </a:ext>
            </a:extLst>
          </p:cNvPr>
          <p:cNvSpPr txBox="1"/>
          <p:nvPr/>
        </p:nvSpPr>
        <p:spPr>
          <a:xfrm>
            <a:off x="46498" y="6285624"/>
            <a:ext cx="11310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</a:rPr>
              <a:t>중복추천상품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C21A7C-DDBE-FE7C-A6D7-08D753232538}"/>
              </a:ext>
            </a:extLst>
          </p:cNvPr>
          <p:cNvSpPr txBox="1"/>
          <p:nvPr/>
        </p:nvSpPr>
        <p:spPr>
          <a:xfrm>
            <a:off x="5178897" y="3484872"/>
            <a:ext cx="660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분류추천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2435DA-8D5B-ED87-33B3-D611734C99D6}"/>
              </a:ext>
            </a:extLst>
          </p:cNvPr>
          <p:cNvSpPr txBox="1"/>
          <p:nvPr/>
        </p:nvSpPr>
        <p:spPr>
          <a:xfrm>
            <a:off x="5774248" y="3484872"/>
            <a:ext cx="9821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표준상품명검색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D3A259-63E1-B9DA-7B35-FE10F7B536D8}"/>
              </a:ext>
            </a:extLst>
          </p:cNvPr>
          <p:cNvSpPr txBox="1"/>
          <p:nvPr/>
        </p:nvSpPr>
        <p:spPr>
          <a:xfrm>
            <a:off x="4857545" y="4058774"/>
            <a:ext cx="9821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중복추천</a:t>
            </a:r>
            <a:endParaRPr lang="ko-KR" altLang="en-US" sz="10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7B8448-ADA3-6361-789A-AAEE5086AA40}"/>
              </a:ext>
            </a:extLst>
          </p:cNvPr>
          <p:cNvSpPr txBox="1"/>
          <p:nvPr/>
        </p:nvSpPr>
        <p:spPr>
          <a:xfrm>
            <a:off x="7478349" y="3821266"/>
            <a:ext cx="9821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측정값</a:t>
            </a:r>
            <a:endParaRPr lang="ko-KR" altLang="en-US" sz="10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F30503-1CA8-12A1-F12A-58A7EE516EC1}"/>
              </a:ext>
            </a:extLst>
          </p:cNvPr>
          <p:cNvSpPr txBox="1"/>
          <p:nvPr/>
        </p:nvSpPr>
        <p:spPr>
          <a:xfrm>
            <a:off x="8460501" y="3575045"/>
            <a:ext cx="9821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용어표준화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34548B-5F5A-90E6-A74D-909D30372C78}"/>
              </a:ext>
            </a:extLst>
          </p:cNvPr>
          <p:cNvSpPr txBox="1"/>
          <p:nvPr/>
        </p:nvSpPr>
        <p:spPr>
          <a:xfrm>
            <a:off x="3288400" y="4604651"/>
            <a:ext cx="9821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원산지</a:t>
            </a:r>
            <a:endParaRPr lang="ko-KR" altLang="en-US" sz="1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9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03D8F-B55F-6F31-4B0D-32607241A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0582313-92FC-2FBA-030A-03F6BB1FCD9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95EE0EB-D7CD-1A5F-53C0-31CE0B21AB29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2401184-4E97-2667-02DF-591CC06C6D3C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73916F6-CAE6-E142-1A22-4138892107D6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0BB9196-C8AA-A8BA-455F-F7867F29FE2D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EED00DE-326C-41A6-DCE6-1AF1EFD81758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0E58C15-AA47-6D6C-27EA-CBC39CFEE593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CA6829BE-A6B4-0D79-B845-255A44CB3EE4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신규상품등록요청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0244F6D0-0624-0EB0-2EAA-FE322CD965F9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576F0F2E-6E44-DF31-AEEA-C35AA5DF5C62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AED86E03-E4D7-C75D-83E2-0CE6B592CB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Freeform: Shape 20">
            <a:extLst>
              <a:ext uri="{FF2B5EF4-FFF2-40B4-BE49-F238E27FC236}">
                <a16:creationId xmlns:a16="http://schemas.microsoft.com/office/drawing/2014/main" id="{C1B949AB-3D73-57F6-3061-9A14541709DA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5F95F9-D3BC-D349-E15B-7ED2AE66A3FE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2177B874-EEFE-3F10-9B72-52FA27330F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07B38669-237C-5D80-192A-451229B82D38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상품관리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상품등록요청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신규상품등록요청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(2)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73665DD1-1304-005C-1FA5-1584D880337C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C2C206-EF11-5293-EA57-4A1FECEE6C9C}"/>
              </a:ext>
            </a:extLst>
          </p:cNvPr>
          <p:cNvSpPr txBox="1"/>
          <p:nvPr/>
        </p:nvSpPr>
        <p:spPr>
          <a:xfrm>
            <a:off x="7209660" y="2126987"/>
            <a:ext cx="2841245" cy="1200329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상품기본정보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상품명 입력</a:t>
            </a: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·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분류추천 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상품 자동 분류 기능</a:t>
            </a: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·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표준상품명 검색 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상품명에 따른 속성</a:t>
            </a: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                               Setting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E7034E4E-B50D-9E7D-B3C4-66C563678936}"/>
              </a:ext>
            </a:extLst>
          </p:cNvPr>
          <p:cNvGrpSpPr/>
          <p:nvPr/>
        </p:nvGrpSpPr>
        <p:grpSpPr>
          <a:xfrm>
            <a:off x="940598" y="2452507"/>
            <a:ext cx="9219402" cy="4710294"/>
            <a:chOff x="585789" y="1997935"/>
            <a:chExt cx="9559350" cy="5034685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92D3B96B-D056-786F-A8FD-66BB62603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789" y="4145854"/>
              <a:ext cx="5834062" cy="2675732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7417314B-4EAB-2939-CABD-CC8143307D77}"/>
                </a:ext>
              </a:extLst>
            </p:cNvPr>
            <p:cNvSpPr/>
            <p:nvPr/>
          </p:nvSpPr>
          <p:spPr>
            <a:xfrm>
              <a:off x="691063" y="4613220"/>
              <a:ext cx="2988000" cy="196159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9F8A099D-6E0B-B4D0-6589-546A5DAA26A1}"/>
                </a:ext>
              </a:extLst>
            </p:cNvPr>
            <p:cNvSpPr/>
            <p:nvPr/>
          </p:nvSpPr>
          <p:spPr>
            <a:xfrm>
              <a:off x="691063" y="4925487"/>
              <a:ext cx="3384000" cy="196159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5522505F-0C46-0BA5-DB6A-FA75008EC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7439" y="1997935"/>
              <a:ext cx="3697782" cy="2130099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221E582C-DD6D-8E4B-AD9B-19A3EA640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53778" y="5477013"/>
              <a:ext cx="3118694" cy="1555607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</p:pic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0B1E6FE-B225-20C9-5E42-18A7BB13754D}"/>
                </a:ext>
              </a:extLst>
            </p:cNvPr>
            <p:cNvSpPr/>
            <p:nvPr/>
          </p:nvSpPr>
          <p:spPr>
            <a:xfrm>
              <a:off x="3682919" y="4611615"/>
              <a:ext cx="396000" cy="196159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E204EE9F-1DF3-5B3B-0B7F-4C74782BE57E}"/>
                </a:ext>
              </a:extLst>
            </p:cNvPr>
            <p:cNvSpPr/>
            <p:nvPr/>
          </p:nvSpPr>
          <p:spPr>
            <a:xfrm>
              <a:off x="4095346" y="4611615"/>
              <a:ext cx="540000" cy="196159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  <p:cxnSp>
          <p:nvCxnSpPr>
            <p:cNvPr id="26" name="직선 화살표 연결선 57">
              <a:extLst>
                <a:ext uri="{FF2B5EF4-FFF2-40B4-BE49-F238E27FC236}">
                  <a16:creationId xmlns:a16="http://schemas.microsoft.com/office/drawing/2014/main" id="{B31B5CA9-2E97-078F-466E-46D1EECED2A9}"/>
                </a:ext>
              </a:extLst>
            </p:cNvPr>
            <p:cNvCxnSpPr>
              <a:cxnSpLocks/>
              <a:stCxn id="24" idx="0"/>
              <a:endCxn id="22" idx="2"/>
            </p:cNvCxnSpPr>
            <p:nvPr/>
          </p:nvCxnSpPr>
          <p:spPr>
            <a:xfrm rot="16200000" flipV="1">
              <a:off x="2971835" y="3702530"/>
              <a:ext cx="483581" cy="133458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A50034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직선 화살표 연결선 57">
              <a:extLst>
                <a:ext uri="{FF2B5EF4-FFF2-40B4-BE49-F238E27FC236}">
                  <a16:creationId xmlns:a16="http://schemas.microsoft.com/office/drawing/2014/main" id="{A7BFDDDF-45C5-4101-5438-B2095436B273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 rot="16200000" flipH="1">
              <a:off x="4812366" y="4360753"/>
              <a:ext cx="553739" cy="144777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A50034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F017A09B-4133-936B-12A0-CF689F40E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55558" y="4864698"/>
              <a:ext cx="2489581" cy="2154106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</p:pic>
        <p:cxnSp>
          <p:nvCxnSpPr>
            <p:cNvPr id="29" name="직선 화살표 연결선 57">
              <a:extLst>
                <a:ext uri="{FF2B5EF4-FFF2-40B4-BE49-F238E27FC236}">
                  <a16:creationId xmlns:a16="http://schemas.microsoft.com/office/drawing/2014/main" id="{7159C6D5-1818-00DC-A9C1-99D105B8465D}"/>
                </a:ext>
              </a:extLst>
            </p:cNvPr>
            <p:cNvCxnSpPr>
              <a:cxnSpLocks/>
              <a:stCxn id="23" idx="3"/>
              <a:endCxn id="28" idx="1"/>
            </p:cNvCxnSpPr>
            <p:nvPr/>
          </p:nvCxnSpPr>
          <p:spPr>
            <a:xfrm flipV="1">
              <a:off x="7372472" y="5941751"/>
              <a:ext cx="283086" cy="31306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A50034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D521F2C-5174-C6B8-9717-904C73A37772}"/>
              </a:ext>
            </a:extLst>
          </p:cNvPr>
          <p:cNvSpPr txBox="1"/>
          <p:nvPr/>
        </p:nvSpPr>
        <p:spPr>
          <a:xfrm>
            <a:off x="45774" y="2403397"/>
            <a:ext cx="11016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상품분류추천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75797E-B0F3-EF9A-A417-6C12EB1BA879}"/>
              </a:ext>
            </a:extLst>
          </p:cNvPr>
          <p:cNvSpPr txBox="1"/>
          <p:nvPr/>
        </p:nvSpPr>
        <p:spPr>
          <a:xfrm>
            <a:off x="252633" y="4416074"/>
            <a:ext cx="6879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상품정보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3218CB-A2CA-782D-D334-EB1182B96E22}"/>
              </a:ext>
            </a:extLst>
          </p:cNvPr>
          <p:cNvSpPr txBox="1"/>
          <p:nvPr/>
        </p:nvSpPr>
        <p:spPr>
          <a:xfrm>
            <a:off x="241378" y="4636628"/>
            <a:ext cx="6879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기타정보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6008B5-15B4-B0C0-7586-7A08A2803B71}"/>
              </a:ext>
            </a:extLst>
          </p:cNvPr>
          <p:cNvSpPr txBox="1"/>
          <p:nvPr/>
        </p:nvSpPr>
        <p:spPr>
          <a:xfrm>
            <a:off x="9807" y="4866433"/>
            <a:ext cx="10384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상품기본정보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C606FD-3FAE-7CD8-BECF-A7701F8E3C53}"/>
              </a:ext>
            </a:extLst>
          </p:cNvPr>
          <p:cNvSpPr txBox="1"/>
          <p:nvPr/>
        </p:nvSpPr>
        <p:spPr>
          <a:xfrm>
            <a:off x="7921005" y="4759738"/>
            <a:ext cx="10384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</a:rPr>
              <a:t>속성명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BE745E-EFE9-C59D-2B55-098835C30DC8}"/>
              </a:ext>
            </a:extLst>
          </p:cNvPr>
          <p:cNvSpPr txBox="1"/>
          <p:nvPr/>
        </p:nvSpPr>
        <p:spPr>
          <a:xfrm>
            <a:off x="8370869" y="4776296"/>
            <a:ext cx="10384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</a:rPr>
              <a:t>필수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6F86E8-60ED-9491-BFB7-058BAFFD3EB3}"/>
              </a:ext>
            </a:extLst>
          </p:cNvPr>
          <p:cNvSpPr txBox="1"/>
          <p:nvPr/>
        </p:nvSpPr>
        <p:spPr>
          <a:xfrm>
            <a:off x="9113476" y="4751762"/>
            <a:ext cx="10384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</a:rPr>
              <a:t>측정값</a:t>
            </a:r>
          </a:p>
        </p:txBody>
      </p:sp>
    </p:spTree>
    <p:extLst>
      <p:ext uri="{BB962C8B-B14F-4D97-AF65-F5344CB8AC3E}">
        <p14:creationId xmlns:p14="http://schemas.microsoft.com/office/powerpoint/2010/main" val="259663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81CF7-C564-1AEA-2D90-3877090E7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5334EBDD-5A9A-7278-97E0-B34F04F7C4E3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82B7E74-2926-7903-7006-FD9F7D8355DB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29B746A-1822-D28B-3EF1-99CDD53FCDE0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4963D1F-1531-863D-2FCF-41A8049B26A0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C23771A-28C7-59E9-E88C-CCCA22360222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E2834E3-965F-816C-3712-5DA57AA8C944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AB54635-D48A-2FD4-0ED7-DDBEEB7AA303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730415B-BC6E-E50F-9D42-9D2F7BEEB5DD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BB8CB849-647E-0900-1D77-1B3EF8A88CB6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신규상품등록요청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C057DC61-57B3-1512-CBE1-B1550B3E5571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2DA5104D-1389-BAD2-09AA-6FAA4B83319C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2BF7EBD6-674F-A45F-D0A2-612EA6118C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E43114-3DEF-7E19-E3ED-48B5B15BB485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34EDD5FB-1072-6396-3136-9DBBAC6104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19889906-3679-8D83-3AD0-B7B11E2DA285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상품관리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상품등록요청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신규상품등록요청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(3)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A96BCFF-40BA-9039-23CC-2CDA7405614C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959642-56B2-0959-862A-196641825677}"/>
              </a:ext>
            </a:extLst>
          </p:cNvPr>
          <p:cNvSpPr txBox="1"/>
          <p:nvPr/>
        </p:nvSpPr>
        <p:spPr>
          <a:xfrm>
            <a:off x="7209660" y="2126987"/>
            <a:ext cx="2841245" cy="2123658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주문단위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주문단위와 상위 포장단위를 입력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원산지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원산지 국가 선택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제조원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제조원 조회 및 선택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속성 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필수 속성입력</a:t>
            </a: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3E33F700-DD40-8F32-506B-C40E4D3C5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258" y="4316234"/>
            <a:ext cx="5367681" cy="2282607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BAC916E3-6B72-F809-97D9-01C53CD91103}"/>
              </a:ext>
            </a:extLst>
          </p:cNvPr>
          <p:cNvSpPr/>
          <p:nvPr/>
        </p:nvSpPr>
        <p:spPr>
          <a:xfrm>
            <a:off x="1463694" y="5227656"/>
            <a:ext cx="1719827" cy="167339"/>
          </a:xfrm>
          <a:prstGeom prst="rect">
            <a:avLst/>
          </a:prstGeom>
          <a:noFill/>
          <a:ln w="28575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/>
              </a:solidFill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9B39DA3-15C2-2AD5-ABE4-442F411D55E8}"/>
              </a:ext>
            </a:extLst>
          </p:cNvPr>
          <p:cNvSpPr/>
          <p:nvPr/>
        </p:nvSpPr>
        <p:spPr>
          <a:xfrm>
            <a:off x="1463694" y="5394994"/>
            <a:ext cx="3152450" cy="162889"/>
          </a:xfrm>
          <a:prstGeom prst="rect">
            <a:avLst/>
          </a:prstGeom>
          <a:noFill/>
          <a:ln w="28575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/>
              </a:solidFill>
              <a:ea typeface="Pretendard Light" panose="02000403000000020004" pitchFamily="50" charset="-127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C546FEA3-1AC2-7B86-32A7-465F64B44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346" y="5590477"/>
            <a:ext cx="3058638" cy="1610423"/>
          </a:xfrm>
          <a:prstGeom prst="rect">
            <a:avLst/>
          </a:prstGeom>
          <a:noFill/>
          <a:ln w="28575">
            <a:solidFill>
              <a:srgbClr val="A50034"/>
            </a:solidFill>
          </a:ln>
        </p:spPr>
      </p:pic>
      <p:cxnSp>
        <p:nvCxnSpPr>
          <p:cNvPr id="36" name="연결선: 꺾임 35">
            <a:extLst>
              <a:ext uri="{FF2B5EF4-FFF2-40B4-BE49-F238E27FC236}">
                <a16:creationId xmlns:a16="http://schemas.microsoft.com/office/drawing/2014/main" id="{B1CD5135-EF40-603D-9443-24648A70D157}"/>
              </a:ext>
            </a:extLst>
          </p:cNvPr>
          <p:cNvCxnSpPr>
            <a:cxnSpLocks/>
            <a:stCxn id="41" idx="0"/>
            <a:endCxn id="40" idx="2"/>
          </p:cNvCxnSpPr>
          <p:nvPr/>
        </p:nvCxnSpPr>
        <p:spPr>
          <a:xfrm rot="16200000" flipV="1">
            <a:off x="3500045" y="3914628"/>
            <a:ext cx="423176" cy="143879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A5003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7" name="그림 36">
            <a:extLst>
              <a:ext uri="{FF2B5EF4-FFF2-40B4-BE49-F238E27FC236}">
                <a16:creationId xmlns:a16="http://schemas.microsoft.com/office/drawing/2014/main" id="{1867049D-6BB1-5F16-DC94-69AA96730F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2331" y="5648511"/>
            <a:ext cx="1771324" cy="1544263"/>
          </a:xfrm>
          <a:prstGeom prst="rect">
            <a:avLst/>
          </a:prstGeom>
          <a:noFill/>
          <a:ln w="28575">
            <a:solidFill>
              <a:srgbClr val="A50034"/>
            </a:solidFill>
          </a:ln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276765D2-9E07-8102-2700-ACA6FF07E9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0318" y="4250645"/>
            <a:ext cx="3432281" cy="2903604"/>
          </a:xfrm>
          <a:prstGeom prst="rect">
            <a:avLst/>
          </a:prstGeom>
          <a:noFill/>
          <a:ln w="28575">
            <a:solidFill>
              <a:srgbClr val="A50034"/>
            </a:solidFill>
          </a:ln>
        </p:spPr>
      </p:pic>
      <p:cxnSp>
        <p:nvCxnSpPr>
          <p:cNvPr id="39" name="연결선: 꺾임 38">
            <a:extLst>
              <a:ext uri="{FF2B5EF4-FFF2-40B4-BE49-F238E27FC236}">
                <a16:creationId xmlns:a16="http://schemas.microsoft.com/office/drawing/2014/main" id="{CEAAAEE5-1160-1FC9-68CE-EEEDCF5A2885}"/>
              </a:ext>
            </a:extLst>
          </p:cNvPr>
          <p:cNvCxnSpPr>
            <a:cxnSpLocks/>
            <a:stCxn id="32" idx="3"/>
            <a:endCxn id="38" idx="1"/>
          </p:cNvCxnSpPr>
          <p:nvPr/>
        </p:nvCxnSpPr>
        <p:spPr>
          <a:xfrm>
            <a:off x="4616144" y="5476439"/>
            <a:ext cx="2594174" cy="226008"/>
          </a:xfrm>
          <a:prstGeom prst="bentConnector3">
            <a:avLst>
              <a:gd name="adj1" fmla="val 59302"/>
            </a:avLst>
          </a:prstGeom>
          <a:noFill/>
          <a:ln w="28575">
            <a:solidFill>
              <a:srgbClr val="A5003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0" name="그림 39">
            <a:extLst>
              <a:ext uri="{FF2B5EF4-FFF2-40B4-BE49-F238E27FC236}">
                <a16:creationId xmlns:a16="http://schemas.microsoft.com/office/drawing/2014/main" id="{EE893DB5-4292-AE79-CE8C-97B45A64C3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894" y="2518635"/>
            <a:ext cx="4028683" cy="1903802"/>
          </a:xfrm>
          <a:prstGeom prst="rect">
            <a:avLst/>
          </a:prstGeom>
          <a:noFill/>
          <a:ln w="28575">
            <a:solidFill>
              <a:srgbClr val="A50034"/>
            </a:solidFill>
          </a:ln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7037E133-A089-7581-5801-3CE04A65E2EB}"/>
              </a:ext>
            </a:extLst>
          </p:cNvPr>
          <p:cNvSpPr/>
          <p:nvPr/>
        </p:nvSpPr>
        <p:spPr>
          <a:xfrm>
            <a:off x="4263560" y="4845613"/>
            <a:ext cx="334939" cy="162890"/>
          </a:xfrm>
          <a:prstGeom prst="rect">
            <a:avLst/>
          </a:prstGeom>
          <a:noFill/>
          <a:ln w="28575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/>
              </a:solidFill>
              <a:ea typeface="Pretendard Light" panose="02000403000000020004" pitchFamily="50" charset="-127"/>
            </a:endParaRPr>
          </a:p>
        </p:txBody>
      </p:sp>
      <p:cxnSp>
        <p:nvCxnSpPr>
          <p:cNvPr id="42" name="연결선: 꺾임 41">
            <a:extLst>
              <a:ext uri="{FF2B5EF4-FFF2-40B4-BE49-F238E27FC236}">
                <a16:creationId xmlns:a16="http://schemas.microsoft.com/office/drawing/2014/main" id="{EC4F35AC-7EC7-F68A-C136-91C766BC1F97}"/>
              </a:ext>
            </a:extLst>
          </p:cNvPr>
          <p:cNvCxnSpPr>
            <a:cxnSpLocks/>
            <a:stCxn id="31" idx="1"/>
            <a:endCxn id="33" idx="1"/>
          </p:cNvCxnSpPr>
          <p:nvPr/>
        </p:nvCxnSpPr>
        <p:spPr>
          <a:xfrm rot="10800000" flipV="1">
            <a:off x="1109347" y="5311325"/>
            <a:ext cx="354349" cy="1084363"/>
          </a:xfrm>
          <a:prstGeom prst="bentConnector3">
            <a:avLst>
              <a:gd name="adj1" fmla="val 134625"/>
            </a:avLst>
          </a:prstGeom>
          <a:noFill/>
          <a:ln w="28575">
            <a:solidFill>
              <a:srgbClr val="A5003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연결선: 꺾임 42">
            <a:extLst>
              <a:ext uri="{FF2B5EF4-FFF2-40B4-BE49-F238E27FC236}">
                <a16:creationId xmlns:a16="http://schemas.microsoft.com/office/drawing/2014/main" id="{602DE0BC-032B-8550-39C9-DCA143C2C75D}"/>
              </a:ext>
            </a:extLst>
          </p:cNvPr>
          <p:cNvCxnSpPr>
            <a:cxnSpLocks/>
            <a:endCxn id="44" idx="2"/>
          </p:cNvCxnSpPr>
          <p:nvPr/>
        </p:nvCxnSpPr>
        <p:spPr>
          <a:xfrm rot="5400000" flipH="1" flipV="1">
            <a:off x="5492108" y="4671004"/>
            <a:ext cx="790602" cy="21112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A5003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4" name="그림 43">
            <a:extLst>
              <a:ext uri="{FF2B5EF4-FFF2-40B4-BE49-F238E27FC236}">
                <a16:creationId xmlns:a16="http://schemas.microsoft.com/office/drawing/2014/main" id="{C477DEC3-91CE-6808-FCC0-DE963A94BFD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0982"/>
          <a:stretch/>
        </p:blipFill>
        <p:spPr>
          <a:xfrm>
            <a:off x="5058102" y="3357142"/>
            <a:ext cx="1869738" cy="1024123"/>
          </a:xfrm>
          <a:prstGeom prst="rect">
            <a:avLst/>
          </a:prstGeom>
          <a:noFill/>
          <a:ln w="28575">
            <a:solidFill>
              <a:srgbClr val="A50034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0F7ED8-D327-A0E1-EB0A-D8448CFC82D5}"/>
              </a:ext>
            </a:extLst>
          </p:cNvPr>
          <p:cNvSpPr txBox="1"/>
          <p:nvPr/>
        </p:nvSpPr>
        <p:spPr>
          <a:xfrm>
            <a:off x="864398" y="2286100"/>
            <a:ext cx="11016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상품중복추천 조회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7C8A44-FE88-4AE2-3950-DDC244595D4F}"/>
              </a:ext>
            </a:extLst>
          </p:cNvPr>
          <p:cNvSpPr txBox="1"/>
          <p:nvPr/>
        </p:nvSpPr>
        <p:spPr>
          <a:xfrm>
            <a:off x="677803" y="4498348"/>
            <a:ext cx="11016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상품기본정보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9D9F4E-898D-DF68-101E-935A0725BE33}"/>
              </a:ext>
            </a:extLst>
          </p:cNvPr>
          <p:cNvSpPr txBox="1"/>
          <p:nvPr/>
        </p:nvSpPr>
        <p:spPr>
          <a:xfrm>
            <a:off x="5094384" y="3092433"/>
            <a:ext cx="5415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속성명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BA7C3D-3051-7F15-5536-4968085A474A}"/>
              </a:ext>
            </a:extLst>
          </p:cNvPr>
          <p:cNvSpPr txBox="1"/>
          <p:nvPr/>
        </p:nvSpPr>
        <p:spPr>
          <a:xfrm>
            <a:off x="6308012" y="3078557"/>
            <a:ext cx="5415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속성값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67E5E8-11FD-1BDE-253B-E56D2EBDA273}"/>
              </a:ext>
            </a:extLst>
          </p:cNvPr>
          <p:cNvSpPr txBox="1"/>
          <p:nvPr/>
        </p:nvSpPr>
        <p:spPr>
          <a:xfrm>
            <a:off x="5487557" y="3088313"/>
            <a:ext cx="5415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필수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3E252A-3748-AAB7-4C2F-6B47A74B82D4}"/>
              </a:ext>
            </a:extLst>
          </p:cNvPr>
          <p:cNvSpPr txBox="1"/>
          <p:nvPr/>
        </p:nvSpPr>
        <p:spPr>
          <a:xfrm>
            <a:off x="7489067" y="4209702"/>
            <a:ext cx="96730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제조원 조회</a:t>
            </a:r>
            <a:endParaRPr lang="ko-KR" altLang="en-US" sz="90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764299-D896-9548-BB44-BE0C55FB6687}"/>
              </a:ext>
            </a:extLst>
          </p:cNvPr>
          <p:cNvSpPr txBox="1"/>
          <p:nvPr/>
        </p:nvSpPr>
        <p:spPr>
          <a:xfrm>
            <a:off x="7600795" y="4679850"/>
            <a:ext cx="96730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대분류 포함</a:t>
            </a:r>
            <a:endParaRPr lang="ko-KR" altLang="en-US" sz="90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9FB442-92D9-CA8E-14DF-06D7E5DBF2FB}"/>
              </a:ext>
            </a:extLst>
          </p:cNvPr>
          <p:cNvSpPr txBox="1"/>
          <p:nvPr/>
        </p:nvSpPr>
        <p:spPr>
          <a:xfrm>
            <a:off x="7608496" y="5853506"/>
            <a:ext cx="96730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>
                <a:solidFill>
                  <a:srgbClr val="C00000"/>
                </a:solidFill>
              </a:rPr>
              <a:t>대분류 불포함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8A6B90-5D2B-DAEA-BB79-22749E742A05}"/>
              </a:ext>
            </a:extLst>
          </p:cNvPr>
          <p:cNvSpPr txBox="1"/>
          <p:nvPr/>
        </p:nvSpPr>
        <p:spPr>
          <a:xfrm>
            <a:off x="-89930" y="5548501"/>
            <a:ext cx="11992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>
                <a:solidFill>
                  <a:srgbClr val="C00000"/>
                </a:solidFill>
              </a:rPr>
              <a:t>주문단위 작성방법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E9AEF8-DFA7-2716-2E4C-39BFB7219A06}"/>
              </a:ext>
            </a:extLst>
          </p:cNvPr>
          <p:cNvSpPr txBox="1"/>
          <p:nvPr/>
        </p:nvSpPr>
        <p:spPr>
          <a:xfrm>
            <a:off x="4118012" y="5004888"/>
            <a:ext cx="11992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>
                <a:solidFill>
                  <a:srgbClr val="C00000"/>
                </a:solidFill>
              </a:rPr>
              <a:t>중복추천</a:t>
            </a:r>
          </a:p>
        </p:txBody>
      </p:sp>
    </p:spTree>
    <p:extLst>
      <p:ext uri="{BB962C8B-B14F-4D97-AF65-F5344CB8AC3E}">
        <p14:creationId xmlns:p14="http://schemas.microsoft.com/office/powerpoint/2010/main" val="232678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73C5B-BE12-A381-7A0E-B88B8DD17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20">
            <a:extLst>
              <a:ext uri="{FF2B5EF4-FFF2-40B4-BE49-F238E27FC236}">
                <a16:creationId xmlns:a16="http://schemas.microsoft.com/office/drawing/2014/main" id="{2615E101-F5CE-D64C-73FB-B5EDAEC3F451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56A36E7-CCCA-1232-A25C-A04A6B2935BF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8745BD1-C14C-ACCF-F6F9-D5FC980E4FC0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274829A-FA55-4485-2358-C773AA577579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FC599FA-73EA-54DA-5114-7CABDF7B80F6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E7C21D7-567E-A430-3167-2DEAF999DBE2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DEEFE04-7F1E-7845-0302-586B5CD82326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A467557-3E9D-44B3-0C9F-F88AD44D8072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3BC0058-D141-D90D-1759-D1D126C9D5DE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신규상품등록요청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DADD77CB-9244-1BCF-FCA6-DDB66543604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20AFC1A2-2D20-3C51-2681-F2EBDE361C2D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147FFD44-0109-41C5-24F1-06A509B8D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280C55-6A65-05E1-3135-F3C0331822C8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728FF15D-75BB-ED91-D451-82AC7CA2FD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13EA26F3-82F4-8815-8510-44ADD6FB8B10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상품관리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상품등록요청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신규상품등록요청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(4)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21F1176-4E48-8765-4F30-234975010AAE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4A28FF-5399-EA61-8F23-EBB7DAF226AD}"/>
              </a:ext>
            </a:extLst>
          </p:cNvPr>
          <p:cNvSpPr txBox="1"/>
          <p:nvPr/>
        </p:nvSpPr>
        <p:spPr>
          <a:xfrm>
            <a:off x="7209660" y="2126987"/>
            <a:ext cx="2841245" cy="3970318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상품구분정보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일회성 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일반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일회성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_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서비스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            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일회성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_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주문제작</a:t>
            </a: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표준품구분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허브취급가능여부가 </a:t>
            </a:r>
            <a:r>
              <a:rPr lang="ko-KR" altLang="en-US" sz="1200" dirty="0">
                <a:solidFill>
                  <a:srgbClr val="A50034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“</a:t>
            </a:r>
            <a:r>
              <a:rPr lang="ko-KR" altLang="en-US" sz="1200" dirty="0" err="1">
                <a:solidFill>
                  <a:srgbClr val="A50034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불가”</a:t>
            </a:r>
            <a:r>
              <a:rPr lang="ko-KR" altLang="en-US" sz="12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인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상품은 </a:t>
            </a:r>
            <a:r>
              <a:rPr lang="ko-KR" altLang="en-US" sz="12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주문시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배송유형이 </a:t>
            </a:r>
            <a:r>
              <a:rPr lang="ko-KR" altLang="en-US" sz="1200" dirty="0">
                <a:solidFill>
                  <a:srgbClr val="A50034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“</a:t>
            </a:r>
            <a:r>
              <a:rPr lang="ko-KR" altLang="en-US" sz="1200" dirty="0" err="1">
                <a:solidFill>
                  <a:srgbClr val="A50034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직송”</a:t>
            </a:r>
            <a:r>
              <a:rPr lang="ko-KR" altLang="en-US" sz="12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으로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처리됨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AB54FFDB-932D-BAC7-B748-6280FF97BA18}"/>
              </a:ext>
            </a:extLst>
          </p:cNvPr>
          <p:cNvGrpSpPr/>
          <p:nvPr/>
        </p:nvGrpSpPr>
        <p:grpSpPr>
          <a:xfrm>
            <a:off x="1072442" y="2446219"/>
            <a:ext cx="5683958" cy="4716581"/>
            <a:chOff x="565537" y="2111519"/>
            <a:chExt cx="5892414" cy="4751292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30C34846-7514-828C-1047-4C7FB0EB0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537" y="2111519"/>
              <a:ext cx="5892414" cy="930938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E5055A18-6C86-291D-49AA-FFB04ED06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366" y="4438490"/>
              <a:ext cx="5829914" cy="2424321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</p:pic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9358A3DB-95C0-FF67-CF28-A56336301F4C}"/>
                </a:ext>
              </a:extLst>
            </p:cNvPr>
            <p:cNvSpPr/>
            <p:nvPr/>
          </p:nvSpPr>
          <p:spPr>
            <a:xfrm>
              <a:off x="611820" y="2632859"/>
              <a:ext cx="1869257" cy="196159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  <p:cxnSp>
          <p:nvCxnSpPr>
            <p:cNvPr id="51" name="연결선: 꺾임 50">
              <a:extLst>
                <a:ext uri="{FF2B5EF4-FFF2-40B4-BE49-F238E27FC236}">
                  <a16:creationId xmlns:a16="http://schemas.microsoft.com/office/drawing/2014/main" id="{1568D176-2562-0EDB-CD0B-04A57D981FAE}"/>
                </a:ext>
              </a:extLst>
            </p:cNvPr>
            <p:cNvCxnSpPr>
              <a:cxnSpLocks/>
              <a:stCxn id="50" idx="3"/>
              <a:endCxn id="49" idx="0"/>
            </p:cNvCxnSpPr>
            <p:nvPr/>
          </p:nvCxnSpPr>
          <p:spPr>
            <a:xfrm>
              <a:off x="2481077" y="2730939"/>
              <a:ext cx="1024246" cy="1707551"/>
            </a:xfrm>
            <a:prstGeom prst="bentConnector2">
              <a:avLst/>
            </a:prstGeom>
            <a:noFill/>
            <a:ln w="28575">
              <a:solidFill>
                <a:srgbClr val="A50034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30C33E40-11DF-389A-2715-B46259C65D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0544" t="8014"/>
            <a:stretch/>
          </p:blipFill>
          <p:spPr>
            <a:xfrm>
              <a:off x="988433" y="2841974"/>
              <a:ext cx="1298309" cy="146726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676FC3F-F205-168F-79F7-D73053AD2FBC}"/>
              </a:ext>
            </a:extLst>
          </p:cNvPr>
          <p:cNvSpPr txBox="1"/>
          <p:nvPr/>
        </p:nvSpPr>
        <p:spPr>
          <a:xfrm>
            <a:off x="1072442" y="2253670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상품구분정보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7146B-60A7-AB8F-D429-B6A2115E7FEC}"/>
              </a:ext>
            </a:extLst>
          </p:cNvPr>
          <p:cNvSpPr txBox="1"/>
          <p:nvPr/>
        </p:nvSpPr>
        <p:spPr>
          <a:xfrm>
            <a:off x="47270" y="2936117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허브취급가능여부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D932BF-00BE-C764-1518-670E94CF7448}"/>
              </a:ext>
            </a:extLst>
          </p:cNvPr>
          <p:cNvSpPr txBox="1"/>
          <p:nvPr/>
        </p:nvSpPr>
        <p:spPr>
          <a:xfrm>
            <a:off x="37467" y="4756190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허브취급불가상품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C362E9-CCBF-6BFE-8830-0747D1783BBC}"/>
              </a:ext>
            </a:extLst>
          </p:cNvPr>
          <p:cNvSpPr txBox="1"/>
          <p:nvPr/>
        </p:nvSpPr>
        <p:spPr>
          <a:xfrm>
            <a:off x="3259227" y="4730443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세부 내용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836B4A-BBF9-1642-429E-B5AD093E8D05}"/>
              </a:ext>
            </a:extLst>
          </p:cNvPr>
          <p:cNvSpPr txBox="1"/>
          <p:nvPr/>
        </p:nvSpPr>
        <p:spPr>
          <a:xfrm>
            <a:off x="5368702" y="4730443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 예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2F610B-062F-D375-9A51-0B9094E081E0}"/>
              </a:ext>
            </a:extLst>
          </p:cNvPr>
          <p:cNvSpPr txBox="1"/>
          <p:nvPr/>
        </p:nvSpPr>
        <p:spPr>
          <a:xfrm>
            <a:off x="1018181" y="3195335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가능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DAC7EB-B83F-4D9A-009C-0C67578AB5A5}"/>
              </a:ext>
            </a:extLst>
          </p:cNvPr>
          <p:cNvSpPr txBox="1"/>
          <p:nvPr/>
        </p:nvSpPr>
        <p:spPr>
          <a:xfrm>
            <a:off x="1331142" y="4915868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항목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5BD6F2-B313-9BA6-E742-37104E20A81C}"/>
              </a:ext>
            </a:extLst>
          </p:cNvPr>
          <p:cNvSpPr txBox="1"/>
          <p:nvPr/>
        </p:nvSpPr>
        <p:spPr>
          <a:xfrm>
            <a:off x="307044" y="5067361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중량물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F713CF-9331-2AAD-C23F-ABDC66B68B7C}"/>
              </a:ext>
            </a:extLst>
          </p:cNvPr>
          <p:cNvSpPr txBox="1"/>
          <p:nvPr/>
        </p:nvSpPr>
        <p:spPr>
          <a:xfrm>
            <a:off x="-33568" y="5255421"/>
            <a:ext cx="1762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파렛트</a:t>
            </a:r>
            <a:r>
              <a:rPr lang="en-US" altLang="ko-KR" sz="9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(1,1</a:t>
            </a:r>
            <a:r>
              <a:rPr lang="ko-KR" altLang="en-US" sz="9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*</a:t>
            </a:r>
            <a:r>
              <a:rPr lang="en-US" altLang="ko-KR" sz="9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1.1</a:t>
            </a:r>
            <a:r>
              <a:rPr lang="ko-KR" altLang="en-US" sz="9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*</a:t>
            </a:r>
            <a:r>
              <a:rPr lang="en-US" altLang="ko-KR" sz="9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1.6 ) </a:t>
            </a:r>
            <a:r>
              <a:rPr lang="ko-KR" altLang="en-US" sz="9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크기 초과상품 </a:t>
            </a:r>
            <a:endParaRPr lang="en-US" altLang="ko-KR" sz="900">
              <a:solidFill>
                <a:srgbClr val="C0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ACEE53-E6D5-7F73-3AEC-5FD31F5BDD58}"/>
              </a:ext>
            </a:extLst>
          </p:cNvPr>
          <p:cNvSpPr txBox="1"/>
          <p:nvPr/>
        </p:nvSpPr>
        <p:spPr>
          <a:xfrm>
            <a:off x="-10874" y="5557688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설치</a:t>
            </a:r>
            <a:r>
              <a:rPr lang="en-US" altLang="ko-KR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</a:t>
            </a:r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검사품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F33D8B-5834-C61A-2C57-622E8F362119}"/>
              </a:ext>
            </a:extLst>
          </p:cNvPr>
          <p:cNvSpPr txBox="1"/>
          <p:nvPr/>
        </p:nvSpPr>
        <p:spPr>
          <a:xfrm>
            <a:off x="-32539" y="5730210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무형상품</a:t>
            </a:r>
            <a:r>
              <a:rPr lang="en-US" altLang="ko-KR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</a:t>
            </a:r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묶음상품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02FF92-F680-A6A0-2BD1-1AA4666BB59F}"/>
              </a:ext>
            </a:extLst>
          </p:cNvPr>
          <p:cNvSpPr txBox="1"/>
          <p:nvPr/>
        </p:nvSpPr>
        <p:spPr>
          <a:xfrm>
            <a:off x="-35147" y="5880789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위험물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FD5668-39FB-B4EC-7825-42DF253BE692}"/>
              </a:ext>
            </a:extLst>
          </p:cNvPr>
          <p:cNvSpPr txBox="1"/>
          <p:nvPr/>
        </p:nvSpPr>
        <p:spPr>
          <a:xfrm>
            <a:off x="-43439" y="6060743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파손우려상품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81E01C-873F-109D-B0FF-169E231040CA}"/>
              </a:ext>
            </a:extLst>
          </p:cNvPr>
          <p:cNvSpPr txBox="1"/>
          <p:nvPr/>
        </p:nvSpPr>
        <p:spPr>
          <a:xfrm>
            <a:off x="-26612" y="6240697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가능</a:t>
            </a:r>
            <a:r>
              <a:rPr lang="en-US" altLang="ko-KR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냉동냉장물</a:t>
            </a:r>
            <a:r>
              <a:rPr lang="en-US" altLang="ko-KR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5D81CE-F8BC-CA1E-5323-F1BC2BBCAE18}"/>
              </a:ext>
            </a:extLst>
          </p:cNvPr>
          <p:cNvSpPr txBox="1"/>
          <p:nvPr/>
        </p:nvSpPr>
        <p:spPr>
          <a:xfrm>
            <a:off x="-22085" y="6420651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냉동냉장물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A170E2-B3D1-E0C1-3C5B-B39EFC01038A}"/>
              </a:ext>
            </a:extLst>
          </p:cNvPr>
          <p:cNvSpPr txBox="1"/>
          <p:nvPr/>
        </p:nvSpPr>
        <p:spPr>
          <a:xfrm>
            <a:off x="-10874" y="6600605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유해화학물질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DF8B1F-96F6-1D84-32DB-585D227D455F}"/>
              </a:ext>
            </a:extLst>
          </p:cNvPr>
          <p:cNvSpPr txBox="1"/>
          <p:nvPr/>
        </p:nvSpPr>
        <p:spPr>
          <a:xfrm>
            <a:off x="-10874" y="6840135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택배운송금지물질</a:t>
            </a:r>
            <a:endParaRPr lang="ko-KR" altLang="en-US" sz="1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33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E142C-C4C9-D29C-F164-62A9C7C03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0">
            <a:extLst>
              <a:ext uri="{FF2B5EF4-FFF2-40B4-BE49-F238E27FC236}">
                <a16:creationId xmlns:a16="http://schemas.microsoft.com/office/drawing/2014/main" id="{039F7121-CEF8-86B7-1E7E-D7875C06960F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C0FB330-70AD-C51D-9B13-58D28DB996CB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B56E4A5-DE44-D38D-CEEB-A64E6FF3E1AE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35298BC-38C4-5D49-18AF-F91E1F98A8DE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A11C949-B4F3-7EB4-1320-CE56561204D1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59A352A-FAD2-176A-10CE-7784380CA5D4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12FF935-6AD3-555F-CEF3-A274CE61128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E57A6023-4ADA-3696-B0E1-18B49E2D0573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309C665E-9EEC-C2C1-F102-3BDC552ADFA6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신규상품등록요청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6280A0B2-C770-668F-1C6B-C98622A2AEF9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F56F87F7-0DB1-7784-2467-49D0FF49B8CC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B7B11782-673A-358E-810B-9F9C48A9CE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AF5383-9C54-87C8-F537-118DE958AD4A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F669398C-827C-58D7-8AD4-26EAF304F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98A2A8B-C0EF-DFA6-952A-07EDBEC69F5D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상품관리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상품등록요청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신규상품등록요청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(7)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ED31F019-25E9-5A02-0CCB-2257AB705F08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D2D9C5-A1EA-A1D7-9D65-26C83BCA6110}"/>
              </a:ext>
            </a:extLst>
          </p:cNvPr>
          <p:cNvSpPr txBox="1"/>
          <p:nvPr/>
        </p:nvSpPr>
        <p:spPr>
          <a:xfrm>
            <a:off x="7209660" y="2126987"/>
            <a:ext cx="2841245" cy="1384995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등록 요청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요청정보 저장 팝업 생성</a:t>
            </a: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요청유형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사유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근거파일 입력 후 요청</a:t>
            </a: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요청유형</a:t>
            </a: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·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구매 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대체상품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아이템표준화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</a:t>
            </a: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            </a:t>
            </a:r>
            <a:r>
              <a:rPr lang="ko-KR" altLang="en-US" sz="12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표준진열상품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(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통합구매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)</a:t>
            </a: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·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영업 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신규상품 등록 대행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44F0F6C-0099-0453-9A23-C96450374184}"/>
              </a:ext>
            </a:extLst>
          </p:cNvPr>
          <p:cNvGrpSpPr/>
          <p:nvPr/>
        </p:nvGrpSpPr>
        <p:grpSpPr>
          <a:xfrm>
            <a:off x="940598" y="2464155"/>
            <a:ext cx="5672314" cy="2143559"/>
            <a:chOff x="619898" y="2127941"/>
            <a:chExt cx="5672314" cy="2143559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A302CA09-B5B7-0D62-31AD-75EEDDA40B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r="61110" b="4746"/>
            <a:stretch/>
          </p:blipFill>
          <p:spPr>
            <a:xfrm>
              <a:off x="619898" y="2127941"/>
              <a:ext cx="4158115" cy="377532"/>
            </a:xfrm>
            <a:prstGeom prst="rect">
              <a:avLst/>
            </a:prstGeom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0332CBF7-9E51-EFB2-2E0B-7346FC6FCF45}"/>
                </a:ext>
              </a:extLst>
            </p:cNvPr>
            <p:cNvSpPr/>
            <p:nvPr/>
          </p:nvSpPr>
          <p:spPr>
            <a:xfrm>
              <a:off x="1942887" y="2216970"/>
              <a:ext cx="809938" cy="260178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775D2A81-2692-C5D7-E16C-5E308D5DF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887" y="2667401"/>
              <a:ext cx="4349325" cy="1604099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</p:pic>
        <p:cxnSp>
          <p:nvCxnSpPr>
            <p:cNvPr id="14" name="직선 화살표 연결선 22">
              <a:extLst>
                <a:ext uri="{FF2B5EF4-FFF2-40B4-BE49-F238E27FC236}">
                  <a16:creationId xmlns:a16="http://schemas.microsoft.com/office/drawing/2014/main" id="{DE53D174-F1BE-1DA4-D6FC-89C9A4B13649}"/>
                </a:ext>
              </a:extLst>
            </p:cNvPr>
            <p:cNvCxnSpPr>
              <a:cxnSpLocks/>
              <a:stCxn id="12" idx="3"/>
              <a:endCxn id="13" idx="0"/>
            </p:cNvCxnSpPr>
            <p:nvPr/>
          </p:nvCxnSpPr>
          <p:spPr>
            <a:xfrm>
              <a:off x="2752825" y="2347059"/>
              <a:ext cx="1364725" cy="320342"/>
            </a:xfrm>
            <a:prstGeom prst="bentConnector2">
              <a:avLst/>
            </a:prstGeom>
            <a:noFill/>
            <a:ln w="28575">
              <a:solidFill>
                <a:srgbClr val="A50034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DAA93838-2190-44C2-DA17-4E9B616CA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02630" y="3969352"/>
              <a:ext cx="3343275" cy="26670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5E39A06-9CBF-6EA7-4782-68CB5314FD7A}"/>
              </a:ext>
            </a:extLst>
          </p:cNvPr>
          <p:cNvSpPr txBox="1"/>
          <p:nvPr/>
        </p:nvSpPr>
        <p:spPr>
          <a:xfrm>
            <a:off x="1137787" y="2349392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MY </a:t>
            </a:r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 등록 요청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E9624C-C51C-AF6E-D38C-D9282FF54096}"/>
              </a:ext>
            </a:extLst>
          </p:cNvPr>
          <p:cNvSpPr txBox="1"/>
          <p:nvPr/>
        </p:nvSpPr>
        <p:spPr>
          <a:xfrm>
            <a:off x="2362388" y="2335156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등록 요청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59BFA2-6FBD-BA80-13A0-61A6C94EE27A}"/>
              </a:ext>
            </a:extLst>
          </p:cNvPr>
          <p:cNvSpPr txBox="1"/>
          <p:nvPr/>
        </p:nvSpPr>
        <p:spPr>
          <a:xfrm>
            <a:off x="1651251" y="3042432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등록 요청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7D5C77-BFF0-CD33-994B-2A18A7B6B2D5}"/>
              </a:ext>
            </a:extLst>
          </p:cNvPr>
          <p:cNvSpPr txBox="1"/>
          <p:nvPr/>
        </p:nvSpPr>
        <p:spPr>
          <a:xfrm>
            <a:off x="1612193" y="3381540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요청유형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1C1E9E-BE3C-B563-D780-15073A7DA1DC}"/>
              </a:ext>
            </a:extLst>
          </p:cNvPr>
          <p:cNvSpPr txBox="1"/>
          <p:nvPr/>
        </p:nvSpPr>
        <p:spPr>
          <a:xfrm>
            <a:off x="1612193" y="3533617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요청사유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2D1690-2001-3491-E24B-D233D40C2BBD}"/>
              </a:ext>
            </a:extLst>
          </p:cNvPr>
          <p:cNvSpPr txBox="1"/>
          <p:nvPr/>
        </p:nvSpPr>
        <p:spPr>
          <a:xfrm>
            <a:off x="1420822" y="3738822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요청근거파일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9AD30C-AA59-6819-86D7-583F6DBCD114}"/>
              </a:ext>
            </a:extLst>
          </p:cNvPr>
          <p:cNvSpPr txBox="1"/>
          <p:nvPr/>
        </p:nvSpPr>
        <p:spPr>
          <a:xfrm>
            <a:off x="2504906" y="4656376"/>
            <a:ext cx="36628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상품요청</a:t>
            </a:r>
            <a:r>
              <a:rPr lang="en-US" altLang="ko-KR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ID[1000007807330]</a:t>
            </a:r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로 등록요청 되었습니다</a:t>
            </a:r>
            <a:r>
              <a:rPr lang="en-US" altLang="ko-KR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. 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04C5A7-AC30-25C3-8EE6-6A65F36F9518}"/>
              </a:ext>
            </a:extLst>
          </p:cNvPr>
          <p:cNvSpPr txBox="1"/>
          <p:nvPr/>
        </p:nvSpPr>
        <p:spPr>
          <a:xfrm>
            <a:off x="6167718" y="4209702"/>
            <a:ext cx="4432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적용</a:t>
            </a:r>
            <a:endParaRPr lang="ko-KR" altLang="en-US" sz="1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65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62ED4-E2C8-FB73-270F-5BBCFFBB7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0">
            <a:extLst>
              <a:ext uri="{FF2B5EF4-FFF2-40B4-BE49-F238E27FC236}">
                <a16:creationId xmlns:a16="http://schemas.microsoft.com/office/drawing/2014/main" id="{2922C033-35D1-E2B9-8FE6-48F355D327E3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DC8D4D0-8935-E388-CB5E-86109499B76B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75F74DA-5C6B-BC1C-DDD8-0B838F3F45A1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2B02DFF-CFD8-067D-B2EB-A46CAA744F89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8E15CFC-266D-4538-F2AC-3F920627BEF6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178BC89-FBB6-42DF-D04E-94F544C54AD2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3147FFF-DAB6-850B-799B-0CC5EBD7A49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F4B8C3D-7DDB-7703-307A-3A59A65C98E7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F2AA63A1-51B3-1C7D-8E0A-5F6FE93CCF32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DB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검증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404F6752-3487-0430-FA3C-709A170ECBF4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1F496B3B-FF41-CAC5-DD43-04E3D6D5FF8E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138EF87E-9DA8-BAF0-AD8B-32F9639C2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294524-56C4-5384-FCF4-C34E5B54BDDF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C7122729-A0F3-3459-E0F2-8B505D21AA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1DF009F8-A628-FB0C-54AC-1FE3E458E820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상품관리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상품등록처리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DB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검증처리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(1)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31527FB5-4770-DE4D-EFE7-3129F0944B56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726DA1-C1C4-7E1E-1D75-B7E3B924BA40}"/>
              </a:ext>
            </a:extLst>
          </p:cNvPr>
          <p:cNvSpPr txBox="1"/>
          <p:nvPr/>
        </p:nvSpPr>
        <p:spPr>
          <a:xfrm>
            <a:off x="7209660" y="2126987"/>
            <a:ext cx="2841245" cy="646331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요청번호 상세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상품등록 요청정보에 대해 상세 보기 함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BDCF2920-FBF6-7E07-F387-26955E7F3EC3}"/>
              </a:ext>
            </a:extLst>
          </p:cNvPr>
          <p:cNvGrpSpPr/>
          <p:nvPr/>
        </p:nvGrpSpPr>
        <p:grpSpPr>
          <a:xfrm>
            <a:off x="1062038" y="2414132"/>
            <a:ext cx="8132762" cy="4774068"/>
            <a:chOff x="642938" y="2057775"/>
            <a:chExt cx="8298928" cy="5453210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C2BB122B-028B-9601-7DC0-9CCAA63C27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2622"/>
            <a:stretch/>
          </p:blipFill>
          <p:spPr>
            <a:xfrm>
              <a:off x="642938" y="2057775"/>
              <a:ext cx="5748237" cy="1128909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2AEDAC63-A9BB-E313-3C9C-8127B7506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2938" y="3316759"/>
              <a:ext cx="8298928" cy="4194226"/>
            </a:xfrm>
            <a:prstGeom prst="rect">
              <a:avLst/>
            </a:prstGeom>
          </p:spPr>
        </p:pic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F7BF12DC-1C38-B84F-F689-493C403ED3AD}"/>
                </a:ext>
              </a:extLst>
            </p:cNvPr>
            <p:cNvSpPr/>
            <p:nvPr/>
          </p:nvSpPr>
          <p:spPr>
            <a:xfrm>
              <a:off x="4012319" y="2892706"/>
              <a:ext cx="742561" cy="204441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  <p:cxnSp>
          <p:nvCxnSpPr>
            <p:cNvPr id="26" name="직선 화살표 연결선 22">
              <a:extLst>
                <a:ext uri="{FF2B5EF4-FFF2-40B4-BE49-F238E27FC236}">
                  <a16:creationId xmlns:a16="http://schemas.microsoft.com/office/drawing/2014/main" id="{A6F3555F-6D0D-AAE1-FA7E-749C090F19A4}"/>
                </a:ext>
              </a:extLst>
            </p:cNvPr>
            <p:cNvCxnSpPr>
              <a:cxnSpLocks/>
              <a:stCxn id="25" idx="2"/>
              <a:endCxn id="24" idx="0"/>
            </p:cNvCxnSpPr>
            <p:nvPr/>
          </p:nvCxnSpPr>
          <p:spPr>
            <a:xfrm rot="16200000" flipH="1">
              <a:off x="4478195" y="3002552"/>
              <a:ext cx="219612" cy="40880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A50034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6201300-9CB4-EEED-8984-E782B46BCC92}"/>
              </a:ext>
            </a:extLst>
          </p:cNvPr>
          <p:cNvSpPr txBox="1"/>
          <p:nvPr/>
        </p:nvSpPr>
        <p:spPr>
          <a:xfrm>
            <a:off x="2042279" y="2392202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[ </a:t>
            </a:r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 </a:t>
            </a:r>
            <a:r>
              <a:rPr lang="en-US" altLang="ko-KR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] DB </a:t>
            </a:r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검증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646E78-016D-CBB1-10A2-A842236F5BA4}"/>
              </a:ext>
            </a:extLst>
          </p:cNvPr>
          <p:cNvSpPr txBox="1"/>
          <p:nvPr/>
        </p:nvSpPr>
        <p:spPr>
          <a:xfrm>
            <a:off x="42739" y="3355247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[ </a:t>
            </a:r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 </a:t>
            </a:r>
            <a:r>
              <a:rPr lang="en-US" altLang="ko-KR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] DB </a:t>
            </a:r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검증 상세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65E6DC-64E4-4427-A977-77FC9DD0B8FE}"/>
              </a:ext>
            </a:extLst>
          </p:cNvPr>
          <p:cNvSpPr txBox="1"/>
          <p:nvPr/>
        </p:nvSpPr>
        <p:spPr>
          <a:xfrm>
            <a:off x="1650745" y="3565562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[ </a:t>
            </a:r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접수 </a:t>
            </a:r>
            <a:r>
              <a:rPr lang="en-US" altLang="ko-KR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] [ </a:t>
            </a:r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처리정보 </a:t>
            </a:r>
            <a:r>
              <a:rPr lang="en-US" altLang="ko-KR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]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875F32-6690-C37F-482F-027B781B11CF}"/>
              </a:ext>
            </a:extLst>
          </p:cNvPr>
          <p:cNvSpPr txBox="1"/>
          <p:nvPr/>
        </p:nvSpPr>
        <p:spPr>
          <a:xfrm>
            <a:off x="4016664" y="4051385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상품정보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21C30D-A055-AC28-CF51-8FDFC254E89D}"/>
              </a:ext>
            </a:extLst>
          </p:cNvPr>
          <p:cNvSpPr txBox="1"/>
          <p:nvPr/>
        </p:nvSpPr>
        <p:spPr>
          <a:xfrm>
            <a:off x="1254471" y="4054005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요청정보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720980-68F8-025B-A1C8-5D385E6E287B}"/>
              </a:ext>
            </a:extLst>
          </p:cNvPr>
          <p:cNvSpPr txBox="1"/>
          <p:nvPr/>
        </p:nvSpPr>
        <p:spPr>
          <a:xfrm>
            <a:off x="286807" y="3663452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요청 기본정보</a:t>
            </a:r>
            <a:endParaRPr lang="ko-KR" altLang="en-US" sz="1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1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슈트, 사람, 의류, 텍스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E0A9418-AE39-6184-3763-8784E5E41B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86" r="6110"/>
          <a:stretch/>
        </p:blipFill>
        <p:spPr>
          <a:xfrm flipH="1">
            <a:off x="0" y="0"/>
            <a:ext cx="7565470" cy="7559675"/>
          </a:xfrm>
          <a:prstGeom prst="rect">
            <a:avLst/>
          </a:prstGeom>
        </p:spPr>
      </p:pic>
      <p:sp>
        <p:nvSpPr>
          <p:cNvPr id="60" name="직사각형 59">
            <a:extLst>
              <a:ext uri="{FF2B5EF4-FFF2-40B4-BE49-F238E27FC236}">
                <a16:creationId xmlns:a16="http://schemas.microsoft.com/office/drawing/2014/main" id="{65F86605-8334-49BA-94F3-AFD86761C26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7E245104-E581-4CB0-88C0-5F1FDD807E3F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440E85F-DE77-4075-989B-58CCE7336699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F0C9FDC5-FA04-4A8F-929F-33DFA8433FE5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66B2D96F-8C08-429B-8AC0-4EF79997D5D7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2677C7C3-B44F-4B90-9084-35E3ED1FDFB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52A1963-3794-B92B-24E8-643CACF3C733}"/>
              </a:ext>
            </a:extLst>
          </p:cNvPr>
          <p:cNvSpPr/>
          <p:nvPr/>
        </p:nvSpPr>
        <p:spPr>
          <a:xfrm>
            <a:off x="2147" y="-1"/>
            <a:ext cx="7565470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5F80228-B83E-8AAC-E52B-FC6EAF5E3A83}"/>
              </a:ext>
            </a:extLst>
          </p:cNvPr>
          <p:cNvSpPr/>
          <p:nvPr/>
        </p:nvSpPr>
        <p:spPr>
          <a:xfrm>
            <a:off x="6955549" y="866986"/>
            <a:ext cx="5814446" cy="58257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6E74D71-72E2-4024-9956-EDF89AD9890E}"/>
              </a:ext>
            </a:extLst>
          </p:cNvPr>
          <p:cNvGrpSpPr/>
          <p:nvPr/>
        </p:nvGrpSpPr>
        <p:grpSpPr>
          <a:xfrm>
            <a:off x="7544610" y="1365752"/>
            <a:ext cx="4636323" cy="2840638"/>
            <a:chOff x="7590731" y="739885"/>
            <a:chExt cx="4636323" cy="2840638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E40F54E9-C526-EB51-0D71-9819CB3ACAB9}"/>
                </a:ext>
              </a:extLst>
            </p:cNvPr>
            <p:cNvGrpSpPr/>
            <p:nvPr/>
          </p:nvGrpSpPr>
          <p:grpSpPr>
            <a:xfrm>
              <a:off x="7590731" y="1356765"/>
              <a:ext cx="4636323" cy="2223758"/>
              <a:chOff x="6124411" y="2335506"/>
              <a:chExt cx="4636323" cy="2223758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FAAB0B-2899-4F92-8E02-41AF6D99D9BC}"/>
                  </a:ext>
                </a:extLst>
              </p:cNvPr>
              <p:cNvSpPr txBox="1"/>
              <p:nvPr/>
            </p:nvSpPr>
            <p:spPr>
              <a:xfrm>
                <a:off x="6124411" y="3538343"/>
                <a:ext cx="4517986" cy="1020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01.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상품 등록</a:t>
                </a:r>
                <a:endParaRPr lang="en-US" altLang="ko-KR" sz="1899" dirty="0">
                  <a:solidFill>
                    <a:srgbClr val="A50034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endParaRP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02.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상품 관리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A133BD-67C7-4AA3-9979-DA1BC3540BB2}"/>
                  </a:ext>
                </a:extLst>
              </p:cNvPr>
              <p:cNvSpPr txBox="1"/>
              <p:nvPr/>
            </p:nvSpPr>
            <p:spPr>
              <a:xfrm>
                <a:off x="6124411" y="2335506"/>
                <a:ext cx="2600200" cy="109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4000" dirty="0">
                    <a:solidFill>
                      <a:srgbClr val="A50034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Contents</a:t>
                </a:r>
              </a:p>
            </p:txBody>
          </p:sp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2C2EC4F4-A109-4F7F-92CA-A8A51F0D5956}"/>
                  </a:ext>
                </a:extLst>
              </p:cNvPr>
              <p:cNvCxnSpPr/>
              <p:nvPr/>
            </p:nvCxnSpPr>
            <p:spPr>
              <a:xfrm>
                <a:off x="6242747" y="3507551"/>
                <a:ext cx="4517987" cy="0"/>
              </a:xfrm>
              <a:prstGeom prst="line">
                <a:avLst/>
              </a:prstGeom>
              <a:ln>
                <a:solidFill>
                  <a:srgbClr val="AD8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1810EF95-415C-4849-8FD9-DC7F684D99D4}"/>
                </a:ext>
              </a:extLst>
            </p:cNvPr>
            <p:cNvGrpSpPr/>
            <p:nvPr/>
          </p:nvGrpSpPr>
          <p:grpSpPr>
            <a:xfrm>
              <a:off x="8273939" y="847608"/>
              <a:ext cx="1776168" cy="300035"/>
              <a:chOff x="937736" y="7223270"/>
              <a:chExt cx="1309154" cy="221145"/>
            </a:xfrm>
          </p:grpSpPr>
          <p:grpSp>
            <p:nvGrpSpPr>
              <p:cNvPr id="63" name="그래픽 1">
                <a:extLst>
                  <a:ext uri="{FF2B5EF4-FFF2-40B4-BE49-F238E27FC236}">
                    <a16:creationId xmlns:a16="http://schemas.microsoft.com/office/drawing/2014/main" id="{3C8E11AB-B2EF-4DFF-8CB2-6CACB15ECF8C}"/>
                  </a:ext>
                </a:extLst>
              </p:cNvPr>
              <p:cNvGrpSpPr/>
              <p:nvPr/>
            </p:nvGrpSpPr>
            <p:grpSpPr>
              <a:xfrm>
                <a:off x="1039263" y="7223270"/>
                <a:ext cx="1207627" cy="198368"/>
                <a:chOff x="708344" y="6613232"/>
                <a:chExt cx="1793275" cy="294568"/>
              </a:xfrm>
            </p:grpSpPr>
            <p:sp>
              <p:nvSpPr>
                <p:cNvPr id="65" name="자유형: 도형 4">
                  <a:extLst>
                    <a:ext uri="{FF2B5EF4-FFF2-40B4-BE49-F238E27FC236}">
                      <a16:creationId xmlns:a16="http://schemas.microsoft.com/office/drawing/2014/main" id="{FB69BD07-E392-4046-B267-89720056F2BC}"/>
                    </a:ext>
                  </a:extLst>
                </p:cNvPr>
                <p:cNvSpPr/>
                <p:nvPr/>
              </p:nvSpPr>
              <p:spPr>
                <a:xfrm>
                  <a:off x="1267541" y="6699576"/>
                  <a:ext cx="190897" cy="202938"/>
                </a:xfrm>
                <a:custGeom>
                  <a:avLst/>
                  <a:gdLst>
                    <a:gd name="connsiteX0" fmla="*/ 142439 w 190897"/>
                    <a:gd name="connsiteY0" fmla="*/ 0 h 202938"/>
                    <a:gd name="connsiteX1" fmla="*/ 95449 w 190897"/>
                    <a:gd name="connsiteY1" fmla="*/ 156536 h 202938"/>
                    <a:gd name="connsiteX2" fmla="*/ 48459 w 190897"/>
                    <a:gd name="connsiteY2" fmla="*/ 0 h 202938"/>
                    <a:gd name="connsiteX3" fmla="*/ 0 w 190897"/>
                    <a:gd name="connsiteY3" fmla="*/ 0 h 202938"/>
                    <a:gd name="connsiteX4" fmla="*/ 61087 w 190897"/>
                    <a:gd name="connsiteY4" fmla="*/ 202938 h 202938"/>
                    <a:gd name="connsiteX5" fmla="*/ 129810 w 190897"/>
                    <a:gd name="connsiteY5" fmla="*/ 202938 h 202938"/>
                    <a:gd name="connsiteX6" fmla="*/ 190897 w 190897"/>
                    <a:gd name="connsiteY6" fmla="*/ 0 h 202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897" h="202938">
                      <a:moveTo>
                        <a:pt x="142439" y="0"/>
                      </a:moveTo>
                      <a:lnTo>
                        <a:pt x="95449" y="156536"/>
                      </a:lnTo>
                      <a:lnTo>
                        <a:pt x="48459" y="0"/>
                      </a:lnTo>
                      <a:lnTo>
                        <a:pt x="0" y="0"/>
                      </a:lnTo>
                      <a:lnTo>
                        <a:pt x="61087" y="202938"/>
                      </a:lnTo>
                      <a:lnTo>
                        <a:pt x="129810" y="202938"/>
                      </a:lnTo>
                      <a:lnTo>
                        <a:pt x="190897" y="0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79" name="자유형: 도형 5">
                  <a:extLst>
                    <a:ext uri="{FF2B5EF4-FFF2-40B4-BE49-F238E27FC236}">
                      <a16:creationId xmlns:a16="http://schemas.microsoft.com/office/drawing/2014/main" id="{08F6018D-EB23-41BB-95E7-8EF436BC533F}"/>
                    </a:ext>
                  </a:extLst>
                </p:cNvPr>
                <p:cNvSpPr/>
                <p:nvPr/>
              </p:nvSpPr>
              <p:spPr>
                <a:xfrm>
                  <a:off x="911003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6 w 149193"/>
                    <a:gd name="connsiteY8" fmla="*/ 166227 h 203232"/>
                    <a:gd name="connsiteX9" fmla="*/ 46696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6 w 149193"/>
                    <a:gd name="connsiteY12" fmla="*/ 83114 h 203232"/>
                    <a:gd name="connsiteX13" fmla="*/ 46696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6" y="166227"/>
                      </a:lnTo>
                      <a:lnTo>
                        <a:pt x="46696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6" y="83114"/>
                      </a:lnTo>
                      <a:lnTo>
                        <a:pt x="46696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0" name="자유형: 도형 6">
                  <a:extLst>
                    <a:ext uri="{FF2B5EF4-FFF2-40B4-BE49-F238E27FC236}">
                      <a16:creationId xmlns:a16="http://schemas.microsoft.com/office/drawing/2014/main" id="{2F2F49D6-03C6-4675-8662-8125D68E537F}"/>
                    </a:ext>
                  </a:extLst>
                </p:cNvPr>
                <p:cNvSpPr/>
                <p:nvPr/>
              </p:nvSpPr>
              <p:spPr>
                <a:xfrm>
                  <a:off x="1476060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6 w 149193"/>
                    <a:gd name="connsiteY8" fmla="*/ 166227 h 203232"/>
                    <a:gd name="connsiteX9" fmla="*/ 46696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6 w 149193"/>
                    <a:gd name="connsiteY12" fmla="*/ 83114 h 203232"/>
                    <a:gd name="connsiteX13" fmla="*/ 46696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6" y="166227"/>
                      </a:lnTo>
                      <a:lnTo>
                        <a:pt x="46696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6" y="83114"/>
                      </a:lnTo>
                      <a:lnTo>
                        <a:pt x="46696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1" name="자유형: 도형 7">
                  <a:extLst>
                    <a:ext uri="{FF2B5EF4-FFF2-40B4-BE49-F238E27FC236}">
                      <a16:creationId xmlns:a16="http://schemas.microsoft.com/office/drawing/2014/main" id="{71EA6BA2-1BA9-4BCA-9FD5-7208EC0603FF}"/>
                    </a:ext>
                  </a:extLst>
                </p:cNvPr>
                <p:cNvSpPr/>
                <p:nvPr/>
              </p:nvSpPr>
              <p:spPr>
                <a:xfrm>
                  <a:off x="2087812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7 w 149193"/>
                    <a:gd name="connsiteY8" fmla="*/ 166227 h 203232"/>
                    <a:gd name="connsiteX9" fmla="*/ 46697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7 w 149193"/>
                    <a:gd name="connsiteY12" fmla="*/ 83114 h 203232"/>
                    <a:gd name="connsiteX13" fmla="*/ 46697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7" y="166227"/>
                      </a:lnTo>
                      <a:lnTo>
                        <a:pt x="46697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7" y="83114"/>
                      </a:lnTo>
                      <a:lnTo>
                        <a:pt x="46697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2" name="자유형: 도형 8">
                  <a:extLst>
                    <a:ext uri="{FF2B5EF4-FFF2-40B4-BE49-F238E27FC236}">
                      <a16:creationId xmlns:a16="http://schemas.microsoft.com/office/drawing/2014/main" id="{943D4A39-2A8E-4455-80C9-3A73EC1F1FB4}"/>
                    </a:ext>
                  </a:extLst>
                </p:cNvPr>
                <p:cNvSpPr/>
                <p:nvPr/>
              </p:nvSpPr>
              <p:spPr>
                <a:xfrm>
                  <a:off x="1094852" y="6699869"/>
                  <a:ext cx="182086" cy="203232"/>
                </a:xfrm>
                <a:custGeom>
                  <a:avLst/>
                  <a:gdLst>
                    <a:gd name="connsiteX0" fmla="*/ 126580 w 182086"/>
                    <a:gd name="connsiteY0" fmla="*/ 112189 h 203232"/>
                    <a:gd name="connsiteX1" fmla="*/ 163584 w 182086"/>
                    <a:gd name="connsiteY1" fmla="*/ 56975 h 203232"/>
                    <a:gd name="connsiteX2" fmla="*/ 129810 w 182086"/>
                    <a:gd name="connsiteY2" fmla="*/ 4699 h 203232"/>
                    <a:gd name="connsiteX3" fmla="*/ 91337 w 182086"/>
                    <a:gd name="connsiteY3" fmla="*/ 0 h 203232"/>
                    <a:gd name="connsiteX4" fmla="*/ 27607 w 182086"/>
                    <a:gd name="connsiteY4" fmla="*/ 0 h 203232"/>
                    <a:gd name="connsiteX5" fmla="*/ 0 w 182086"/>
                    <a:gd name="connsiteY5" fmla="*/ 27607 h 203232"/>
                    <a:gd name="connsiteX6" fmla="*/ 0 w 182086"/>
                    <a:gd name="connsiteY6" fmla="*/ 203232 h 203232"/>
                    <a:gd name="connsiteX7" fmla="*/ 46696 w 182086"/>
                    <a:gd name="connsiteY7" fmla="*/ 203232 h 203232"/>
                    <a:gd name="connsiteX8" fmla="*/ 46696 w 182086"/>
                    <a:gd name="connsiteY8" fmla="*/ 36711 h 203232"/>
                    <a:gd name="connsiteX9" fmla="*/ 91043 w 182086"/>
                    <a:gd name="connsiteY9" fmla="*/ 36711 h 203232"/>
                    <a:gd name="connsiteX10" fmla="*/ 117769 w 182086"/>
                    <a:gd name="connsiteY10" fmla="*/ 60500 h 203232"/>
                    <a:gd name="connsiteX11" fmla="*/ 89281 w 182086"/>
                    <a:gd name="connsiteY11" fmla="*/ 82820 h 203232"/>
                    <a:gd name="connsiteX12" fmla="*/ 59031 w 182086"/>
                    <a:gd name="connsiteY12" fmla="*/ 82820 h 203232"/>
                    <a:gd name="connsiteX13" fmla="*/ 131572 w 182086"/>
                    <a:gd name="connsiteY13" fmla="*/ 202645 h 203232"/>
                    <a:gd name="connsiteX14" fmla="*/ 182087 w 182086"/>
                    <a:gd name="connsiteY14" fmla="*/ 202645 h 203232"/>
                    <a:gd name="connsiteX15" fmla="*/ 126580 w 182086"/>
                    <a:gd name="connsiteY15" fmla="*/ 112189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2086" h="203232">
                      <a:moveTo>
                        <a:pt x="126580" y="112189"/>
                      </a:moveTo>
                      <a:cubicBezTo>
                        <a:pt x="167109" y="98679"/>
                        <a:pt x="163584" y="56975"/>
                        <a:pt x="163584" y="56975"/>
                      </a:cubicBezTo>
                      <a:cubicBezTo>
                        <a:pt x="162703" y="26726"/>
                        <a:pt x="142145" y="10279"/>
                        <a:pt x="129810" y="4699"/>
                      </a:cubicBezTo>
                      <a:cubicBezTo>
                        <a:pt x="119237" y="0"/>
                        <a:pt x="108077" y="0"/>
                        <a:pt x="91337" y="0"/>
                      </a:cubicBez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203232"/>
                      </a:lnTo>
                      <a:lnTo>
                        <a:pt x="46696" y="203232"/>
                      </a:lnTo>
                      <a:lnTo>
                        <a:pt x="46696" y="36711"/>
                      </a:lnTo>
                      <a:lnTo>
                        <a:pt x="91043" y="36711"/>
                      </a:lnTo>
                      <a:cubicBezTo>
                        <a:pt x="109839" y="36711"/>
                        <a:pt x="117769" y="45815"/>
                        <a:pt x="117769" y="60500"/>
                      </a:cubicBezTo>
                      <a:cubicBezTo>
                        <a:pt x="117769" y="75772"/>
                        <a:pt x="108077" y="82820"/>
                        <a:pt x="89281" y="82820"/>
                      </a:cubicBezTo>
                      <a:lnTo>
                        <a:pt x="59031" y="82820"/>
                      </a:lnTo>
                      <a:lnTo>
                        <a:pt x="131572" y="202645"/>
                      </a:lnTo>
                      <a:lnTo>
                        <a:pt x="182087" y="202645"/>
                      </a:lnTo>
                      <a:lnTo>
                        <a:pt x="126580" y="112189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3" name="자유형: 도형 9">
                  <a:extLst>
                    <a:ext uri="{FF2B5EF4-FFF2-40B4-BE49-F238E27FC236}">
                      <a16:creationId xmlns:a16="http://schemas.microsoft.com/office/drawing/2014/main" id="{6C8D7A18-47E9-4ABE-AE83-2DC30F453146}"/>
                    </a:ext>
                  </a:extLst>
                </p:cNvPr>
                <p:cNvSpPr/>
                <p:nvPr/>
              </p:nvSpPr>
              <p:spPr>
                <a:xfrm>
                  <a:off x="708344" y="6698988"/>
                  <a:ext cx="169766" cy="203525"/>
                </a:xfrm>
                <a:custGeom>
                  <a:avLst/>
                  <a:gdLst>
                    <a:gd name="connsiteX0" fmla="*/ 169767 w 169766"/>
                    <a:gd name="connsiteY0" fmla="*/ 84288 h 203525"/>
                    <a:gd name="connsiteX1" fmla="*/ 169767 w 169766"/>
                    <a:gd name="connsiteY1" fmla="*/ 44053 h 203525"/>
                    <a:gd name="connsiteX2" fmla="*/ 143628 w 169766"/>
                    <a:gd name="connsiteY2" fmla="*/ 4699 h 203525"/>
                    <a:gd name="connsiteX3" fmla="*/ 84303 w 169766"/>
                    <a:gd name="connsiteY3" fmla="*/ 0 h 203525"/>
                    <a:gd name="connsiteX4" fmla="*/ 40250 w 169766"/>
                    <a:gd name="connsiteY4" fmla="*/ 1762 h 203525"/>
                    <a:gd name="connsiteX5" fmla="*/ 15 w 169766"/>
                    <a:gd name="connsiteY5" fmla="*/ 51983 h 203525"/>
                    <a:gd name="connsiteX6" fmla="*/ 25272 w 169766"/>
                    <a:gd name="connsiteY6" fmla="*/ 99267 h 203525"/>
                    <a:gd name="connsiteX7" fmla="*/ 25272 w 169766"/>
                    <a:gd name="connsiteY7" fmla="*/ 99267 h 203525"/>
                    <a:gd name="connsiteX8" fmla="*/ 116022 w 169766"/>
                    <a:gd name="connsiteY8" fmla="*/ 167402 h 203525"/>
                    <a:gd name="connsiteX9" fmla="*/ 116022 w 169766"/>
                    <a:gd name="connsiteY9" fmla="*/ 167402 h 203525"/>
                    <a:gd name="connsiteX10" fmla="*/ 123070 w 169766"/>
                    <a:gd name="connsiteY10" fmla="*/ 182968 h 203525"/>
                    <a:gd name="connsiteX11" fmla="*/ 123070 w 169766"/>
                    <a:gd name="connsiteY11" fmla="*/ 182968 h 203525"/>
                    <a:gd name="connsiteX12" fmla="*/ 123070 w 169766"/>
                    <a:gd name="connsiteY12" fmla="*/ 203526 h 203525"/>
                    <a:gd name="connsiteX13" fmla="*/ 169767 w 169766"/>
                    <a:gd name="connsiteY13" fmla="*/ 203526 h 203525"/>
                    <a:gd name="connsiteX14" fmla="*/ 169767 w 169766"/>
                    <a:gd name="connsiteY14" fmla="*/ 182087 h 203525"/>
                    <a:gd name="connsiteX15" fmla="*/ 169767 w 169766"/>
                    <a:gd name="connsiteY15" fmla="*/ 182087 h 203525"/>
                    <a:gd name="connsiteX16" fmla="*/ 148621 w 169766"/>
                    <a:gd name="connsiteY16" fmla="*/ 136859 h 203525"/>
                    <a:gd name="connsiteX17" fmla="*/ 148621 w 169766"/>
                    <a:gd name="connsiteY17" fmla="*/ 136859 h 203525"/>
                    <a:gd name="connsiteX18" fmla="*/ 55228 w 169766"/>
                    <a:gd name="connsiteY18" fmla="*/ 66961 h 203525"/>
                    <a:gd name="connsiteX19" fmla="*/ 48473 w 169766"/>
                    <a:gd name="connsiteY19" fmla="*/ 52570 h 203525"/>
                    <a:gd name="connsiteX20" fmla="*/ 59927 w 169766"/>
                    <a:gd name="connsiteY20" fmla="*/ 38767 h 203525"/>
                    <a:gd name="connsiteX21" fmla="*/ 74318 w 169766"/>
                    <a:gd name="connsiteY21" fmla="*/ 37592 h 203525"/>
                    <a:gd name="connsiteX22" fmla="*/ 96638 w 169766"/>
                    <a:gd name="connsiteY22" fmla="*/ 37592 h 203525"/>
                    <a:gd name="connsiteX23" fmla="*/ 114847 w 169766"/>
                    <a:gd name="connsiteY23" fmla="*/ 39942 h 203525"/>
                    <a:gd name="connsiteX24" fmla="*/ 114847 w 169766"/>
                    <a:gd name="connsiteY24" fmla="*/ 39942 h 203525"/>
                    <a:gd name="connsiteX25" fmla="*/ 123070 w 169766"/>
                    <a:gd name="connsiteY25" fmla="*/ 52864 h 203525"/>
                    <a:gd name="connsiteX26" fmla="*/ 123070 w 169766"/>
                    <a:gd name="connsiteY26" fmla="*/ 83995 h 203525"/>
                    <a:gd name="connsiteX27" fmla="*/ 169767 w 169766"/>
                    <a:gd name="connsiteY27" fmla="*/ 83995 h 20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69766" h="203525">
                      <a:moveTo>
                        <a:pt x="169767" y="84288"/>
                      </a:moveTo>
                      <a:lnTo>
                        <a:pt x="169767" y="44053"/>
                      </a:lnTo>
                      <a:cubicBezTo>
                        <a:pt x="169767" y="30544"/>
                        <a:pt x="163893" y="14097"/>
                        <a:pt x="143628" y="4699"/>
                      </a:cubicBezTo>
                      <a:cubicBezTo>
                        <a:pt x="135111" y="881"/>
                        <a:pt x="107798" y="0"/>
                        <a:pt x="84303" y="0"/>
                      </a:cubicBezTo>
                      <a:cubicBezTo>
                        <a:pt x="69913" y="0"/>
                        <a:pt x="52585" y="0"/>
                        <a:pt x="40250" y="1762"/>
                      </a:cubicBezTo>
                      <a:cubicBezTo>
                        <a:pt x="16461" y="4993"/>
                        <a:pt x="-573" y="24082"/>
                        <a:pt x="15" y="51983"/>
                      </a:cubicBezTo>
                      <a:cubicBezTo>
                        <a:pt x="602" y="73128"/>
                        <a:pt x="12056" y="88400"/>
                        <a:pt x="25272" y="99267"/>
                      </a:cubicBezTo>
                      <a:lnTo>
                        <a:pt x="25272" y="99267"/>
                      </a:lnTo>
                      <a:lnTo>
                        <a:pt x="116022" y="167402"/>
                      </a:lnTo>
                      <a:lnTo>
                        <a:pt x="116022" y="167402"/>
                      </a:lnTo>
                      <a:cubicBezTo>
                        <a:pt x="120133" y="170633"/>
                        <a:pt x="123070" y="174744"/>
                        <a:pt x="123070" y="182968"/>
                      </a:cubicBezTo>
                      <a:lnTo>
                        <a:pt x="123070" y="182968"/>
                      </a:lnTo>
                      <a:lnTo>
                        <a:pt x="123070" y="203526"/>
                      </a:lnTo>
                      <a:lnTo>
                        <a:pt x="169767" y="203526"/>
                      </a:lnTo>
                      <a:lnTo>
                        <a:pt x="169767" y="182087"/>
                      </a:lnTo>
                      <a:lnTo>
                        <a:pt x="169767" y="182087"/>
                      </a:lnTo>
                      <a:cubicBezTo>
                        <a:pt x="169767" y="163878"/>
                        <a:pt x="161837" y="147725"/>
                        <a:pt x="148621" y="136859"/>
                      </a:cubicBezTo>
                      <a:lnTo>
                        <a:pt x="148621" y="136859"/>
                      </a:lnTo>
                      <a:lnTo>
                        <a:pt x="55228" y="66961"/>
                      </a:lnTo>
                      <a:cubicBezTo>
                        <a:pt x="51116" y="63730"/>
                        <a:pt x="48473" y="59325"/>
                        <a:pt x="48473" y="52570"/>
                      </a:cubicBezTo>
                      <a:cubicBezTo>
                        <a:pt x="48473" y="52570"/>
                        <a:pt x="48180" y="41116"/>
                        <a:pt x="59927" y="38767"/>
                      </a:cubicBezTo>
                      <a:cubicBezTo>
                        <a:pt x="66682" y="37592"/>
                        <a:pt x="74318" y="37592"/>
                        <a:pt x="74318" y="37592"/>
                      </a:cubicBezTo>
                      <a:lnTo>
                        <a:pt x="96638" y="37592"/>
                      </a:lnTo>
                      <a:cubicBezTo>
                        <a:pt x="110735" y="37886"/>
                        <a:pt x="114847" y="39942"/>
                        <a:pt x="114847" y="39942"/>
                      </a:cubicBezTo>
                      <a:lnTo>
                        <a:pt x="114847" y="39942"/>
                      </a:lnTo>
                      <a:cubicBezTo>
                        <a:pt x="119840" y="42291"/>
                        <a:pt x="122776" y="46990"/>
                        <a:pt x="123070" y="52864"/>
                      </a:cubicBezTo>
                      <a:lnTo>
                        <a:pt x="123070" y="83995"/>
                      </a:lnTo>
                      <a:lnTo>
                        <a:pt x="169767" y="8399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4" name="자유형: 도형 10">
                  <a:extLst>
                    <a:ext uri="{FF2B5EF4-FFF2-40B4-BE49-F238E27FC236}">
                      <a16:creationId xmlns:a16="http://schemas.microsoft.com/office/drawing/2014/main" id="{C4B2C9E9-A686-4E91-BA2E-C3B4F5BD03C5}"/>
                    </a:ext>
                  </a:extLst>
                </p:cNvPr>
                <p:cNvSpPr/>
                <p:nvPr/>
              </p:nvSpPr>
              <p:spPr>
                <a:xfrm>
                  <a:off x="1653741" y="6694583"/>
                  <a:ext cx="209105" cy="213217"/>
                </a:xfrm>
                <a:custGeom>
                  <a:avLst/>
                  <a:gdLst>
                    <a:gd name="connsiteX0" fmla="*/ 104553 w 209105"/>
                    <a:gd name="connsiteY0" fmla="*/ 0 h 213217"/>
                    <a:gd name="connsiteX1" fmla="*/ 0 w 209105"/>
                    <a:gd name="connsiteY1" fmla="*/ 106609 h 213217"/>
                    <a:gd name="connsiteX2" fmla="*/ 104553 w 209105"/>
                    <a:gd name="connsiteY2" fmla="*/ 213218 h 213217"/>
                    <a:gd name="connsiteX3" fmla="*/ 209106 w 209105"/>
                    <a:gd name="connsiteY3" fmla="*/ 106609 h 213217"/>
                    <a:gd name="connsiteX4" fmla="*/ 104553 w 209105"/>
                    <a:gd name="connsiteY4" fmla="*/ 0 h 213217"/>
                    <a:gd name="connsiteX5" fmla="*/ 104553 w 209105"/>
                    <a:gd name="connsiteY5" fmla="*/ 169164 h 213217"/>
                    <a:gd name="connsiteX6" fmla="*/ 47284 w 209105"/>
                    <a:gd name="connsiteY6" fmla="*/ 106315 h 213217"/>
                    <a:gd name="connsiteX7" fmla="*/ 104553 w 209105"/>
                    <a:gd name="connsiteY7" fmla="*/ 43466 h 213217"/>
                    <a:gd name="connsiteX8" fmla="*/ 161822 w 209105"/>
                    <a:gd name="connsiteY8" fmla="*/ 106315 h 213217"/>
                    <a:gd name="connsiteX9" fmla="*/ 104553 w 209105"/>
                    <a:gd name="connsiteY9" fmla="*/ 169164 h 213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105" h="213217">
                      <a:moveTo>
                        <a:pt x="104553" y="0"/>
                      </a:moveTo>
                      <a:cubicBezTo>
                        <a:pt x="46990" y="0"/>
                        <a:pt x="0" y="47871"/>
                        <a:pt x="0" y="106609"/>
                      </a:cubicBezTo>
                      <a:cubicBezTo>
                        <a:pt x="0" y="165346"/>
                        <a:pt x="46696" y="213218"/>
                        <a:pt x="104553" y="213218"/>
                      </a:cubicBezTo>
                      <a:cubicBezTo>
                        <a:pt x="162116" y="213218"/>
                        <a:pt x="209106" y="165346"/>
                        <a:pt x="209106" y="106609"/>
                      </a:cubicBezTo>
                      <a:cubicBezTo>
                        <a:pt x="209106" y="47871"/>
                        <a:pt x="162410" y="0"/>
                        <a:pt x="104553" y="0"/>
                      </a:cubicBezTo>
                      <a:close/>
                      <a:moveTo>
                        <a:pt x="104553" y="169164"/>
                      </a:moveTo>
                      <a:cubicBezTo>
                        <a:pt x="72835" y="169164"/>
                        <a:pt x="47284" y="140970"/>
                        <a:pt x="47284" y="106315"/>
                      </a:cubicBezTo>
                      <a:cubicBezTo>
                        <a:pt x="47284" y="71660"/>
                        <a:pt x="72835" y="43466"/>
                        <a:pt x="104553" y="43466"/>
                      </a:cubicBezTo>
                      <a:cubicBezTo>
                        <a:pt x="136271" y="43466"/>
                        <a:pt x="161822" y="71660"/>
                        <a:pt x="161822" y="106315"/>
                      </a:cubicBezTo>
                      <a:cubicBezTo>
                        <a:pt x="162116" y="141264"/>
                        <a:pt x="136271" y="169164"/>
                        <a:pt x="104553" y="169164"/>
                      </a:cubicBez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5" name="자유형: 도형 12">
                  <a:extLst>
                    <a:ext uri="{FF2B5EF4-FFF2-40B4-BE49-F238E27FC236}">
                      <a16:creationId xmlns:a16="http://schemas.microsoft.com/office/drawing/2014/main" id="{2B3AE255-AB7F-4FEC-B762-A2ADE3928E60}"/>
                    </a:ext>
                  </a:extLst>
                </p:cNvPr>
                <p:cNvSpPr/>
                <p:nvPr/>
              </p:nvSpPr>
              <p:spPr>
                <a:xfrm>
                  <a:off x="2241705" y="6613232"/>
                  <a:ext cx="259914" cy="81645"/>
                </a:xfrm>
                <a:custGeom>
                  <a:avLst/>
                  <a:gdLst>
                    <a:gd name="connsiteX0" fmla="*/ 0 w 259914"/>
                    <a:gd name="connsiteY0" fmla="*/ 0 h 81645"/>
                    <a:gd name="connsiteX1" fmla="*/ 259914 w 259914"/>
                    <a:gd name="connsiteY1" fmla="*/ 0 h 81645"/>
                    <a:gd name="connsiteX2" fmla="*/ 259914 w 259914"/>
                    <a:gd name="connsiteY2" fmla="*/ 81645 h 81645"/>
                    <a:gd name="connsiteX3" fmla="*/ 0 w 259914"/>
                    <a:gd name="connsiteY3" fmla="*/ 81645 h 81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914" h="81645">
                      <a:moveTo>
                        <a:pt x="0" y="0"/>
                      </a:moveTo>
                      <a:lnTo>
                        <a:pt x="259914" y="0"/>
                      </a:lnTo>
                      <a:lnTo>
                        <a:pt x="259914" y="81645"/>
                      </a:lnTo>
                      <a:lnTo>
                        <a:pt x="0" y="8164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6" name="자유형: 도형 13">
                  <a:extLst>
                    <a:ext uri="{FF2B5EF4-FFF2-40B4-BE49-F238E27FC236}">
                      <a16:creationId xmlns:a16="http://schemas.microsoft.com/office/drawing/2014/main" id="{10743023-4A7F-4D8F-99CA-46E7B8871732}"/>
                    </a:ext>
                  </a:extLst>
                </p:cNvPr>
                <p:cNvSpPr/>
                <p:nvPr/>
              </p:nvSpPr>
              <p:spPr>
                <a:xfrm>
                  <a:off x="1885461" y="6699576"/>
                  <a:ext cx="168283" cy="202938"/>
                </a:xfrm>
                <a:custGeom>
                  <a:avLst/>
                  <a:gdLst>
                    <a:gd name="connsiteX0" fmla="*/ 121587 w 168283"/>
                    <a:gd name="connsiteY0" fmla="*/ 0 h 202938"/>
                    <a:gd name="connsiteX1" fmla="*/ 121587 w 168283"/>
                    <a:gd name="connsiteY1" fmla="*/ 135390 h 202938"/>
                    <a:gd name="connsiteX2" fmla="*/ 69017 w 168283"/>
                    <a:gd name="connsiteY2" fmla="*/ 13216 h 202938"/>
                    <a:gd name="connsiteX3" fmla="*/ 49340 w 168283"/>
                    <a:gd name="connsiteY3" fmla="*/ 0 h 202938"/>
                    <a:gd name="connsiteX4" fmla="*/ 17915 w 168283"/>
                    <a:gd name="connsiteY4" fmla="*/ 0 h 202938"/>
                    <a:gd name="connsiteX5" fmla="*/ 0 w 168283"/>
                    <a:gd name="connsiteY5" fmla="*/ 17915 h 202938"/>
                    <a:gd name="connsiteX6" fmla="*/ 0 w 168283"/>
                    <a:gd name="connsiteY6" fmla="*/ 202938 h 202938"/>
                    <a:gd name="connsiteX7" fmla="*/ 46696 w 168283"/>
                    <a:gd name="connsiteY7" fmla="*/ 202938 h 202938"/>
                    <a:gd name="connsiteX8" fmla="*/ 46696 w 168283"/>
                    <a:gd name="connsiteY8" fmla="*/ 67548 h 202938"/>
                    <a:gd name="connsiteX9" fmla="*/ 99267 w 168283"/>
                    <a:gd name="connsiteY9" fmla="*/ 189429 h 202938"/>
                    <a:gd name="connsiteX10" fmla="*/ 118944 w 168283"/>
                    <a:gd name="connsiteY10" fmla="*/ 202938 h 202938"/>
                    <a:gd name="connsiteX11" fmla="*/ 150368 w 168283"/>
                    <a:gd name="connsiteY11" fmla="*/ 202938 h 202938"/>
                    <a:gd name="connsiteX12" fmla="*/ 168283 w 168283"/>
                    <a:gd name="connsiteY12" fmla="*/ 185023 h 202938"/>
                    <a:gd name="connsiteX13" fmla="*/ 168283 w 168283"/>
                    <a:gd name="connsiteY13" fmla="*/ 0 h 202938"/>
                    <a:gd name="connsiteX14" fmla="*/ 121587 w 168283"/>
                    <a:gd name="connsiteY14" fmla="*/ 0 h 202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8283" h="202938">
                      <a:moveTo>
                        <a:pt x="121587" y="0"/>
                      </a:moveTo>
                      <a:lnTo>
                        <a:pt x="121587" y="135390"/>
                      </a:lnTo>
                      <a:lnTo>
                        <a:pt x="69017" y="13216"/>
                      </a:lnTo>
                      <a:cubicBezTo>
                        <a:pt x="65199" y="5874"/>
                        <a:pt x="56975" y="294"/>
                        <a:pt x="49340" y="0"/>
                      </a:cubicBezTo>
                      <a:lnTo>
                        <a:pt x="17915" y="0"/>
                      </a:lnTo>
                      <a:cubicBezTo>
                        <a:pt x="7930" y="0"/>
                        <a:pt x="0" y="7930"/>
                        <a:pt x="0" y="17915"/>
                      </a:cubicBezTo>
                      <a:lnTo>
                        <a:pt x="0" y="202938"/>
                      </a:lnTo>
                      <a:lnTo>
                        <a:pt x="46696" y="202938"/>
                      </a:lnTo>
                      <a:lnTo>
                        <a:pt x="46696" y="67548"/>
                      </a:lnTo>
                      <a:lnTo>
                        <a:pt x="99267" y="189429"/>
                      </a:lnTo>
                      <a:cubicBezTo>
                        <a:pt x="102791" y="197065"/>
                        <a:pt x="111014" y="202645"/>
                        <a:pt x="118944" y="202938"/>
                      </a:cubicBezTo>
                      <a:lnTo>
                        <a:pt x="150368" y="202938"/>
                      </a:lnTo>
                      <a:cubicBezTo>
                        <a:pt x="160354" y="202938"/>
                        <a:pt x="168283" y="195009"/>
                        <a:pt x="168283" y="185023"/>
                      </a:cubicBezTo>
                      <a:lnTo>
                        <a:pt x="168283" y="0"/>
                      </a:lnTo>
                      <a:lnTo>
                        <a:pt x="121587" y="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</p:grpSp>
          <p:pic>
            <p:nvPicPr>
              <p:cNvPr id="64" name="Picture 2" descr="C:\Users\JEONGEUM\Desktop\png\52.png">
                <a:extLst>
                  <a:ext uri="{FF2B5EF4-FFF2-40B4-BE49-F238E27FC236}">
                    <a16:creationId xmlns:a16="http://schemas.microsoft.com/office/drawing/2014/main" id="{F991E92E-2976-4317-A621-CA5E437BBD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37736" y="7377113"/>
                <a:ext cx="152877" cy="673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15">
              <a:extLst>
                <a:ext uri="{FF2B5EF4-FFF2-40B4-BE49-F238E27FC236}">
                  <a16:creationId xmlns:a16="http://schemas.microsoft.com/office/drawing/2014/main" id="{34D5F22D-61E3-0C4C-961E-3196535A1252}"/>
                </a:ext>
              </a:extLst>
            </p:cNvPr>
            <p:cNvGrpSpPr/>
            <p:nvPr/>
          </p:nvGrpSpPr>
          <p:grpSpPr>
            <a:xfrm>
              <a:off x="7590731" y="739885"/>
              <a:ext cx="542384" cy="542380"/>
              <a:chOff x="5682756" y="1560287"/>
              <a:chExt cx="826488" cy="826482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A4531311-EFBC-2C7D-1872-72858E0C535E}"/>
                  </a:ext>
                </a:extLst>
              </p:cNvPr>
              <p:cNvSpPr/>
              <p:nvPr/>
            </p:nvSpPr>
            <p:spPr>
              <a:xfrm>
                <a:off x="5682756" y="1560287"/>
                <a:ext cx="826488" cy="826482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83000" sy="83000" algn="t" rotWithShape="0">
                  <a:srgbClr val="BF3651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pic>
            <p:nvPicPr>
              <p:cNvPr id="7" name="Graphic 11">
                <a:extLst>
                  <a:ext uri="{FF2B5EF4-FFF2-40B4-BE49-F238E27FC236}">
                    <a16:creationId xmlns:a16="http://schemas.microsoft.com/office/drawing/2014/main" id="{A9FB8E74-69B7-00A8-4E0A-2EBCD0895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30265" y="1807793"/>
                <a:ext cx="331470" cy="3314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33850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C303E-30C8-C70B-A965-2BEC6160A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0E3CDBE8-87F0-781F-008C-560FE6DCF4E9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0A2DE14-4942-B8CA-47A1-023C36B0D8BA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601091B-F719-0E92-6902-DDFB904E7D33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C2824E5-47BB-EC92-EC75-DEC332FB31F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253A092-D37C-117E-CFD1-E3E5433B1933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657A47C-F52E-E4C0-3B6B-277B854FF0F1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20262A3-523A-0F34-35A7-409BDCA9199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CC71070-8F98-DB58-D4E7-A3E1259356E5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8DA9013-6778-9800-10E1-F04A5EC339DD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DB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검증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957499DC-D9C6-03BD-50D8-55B8C731F768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1BFBD9E8-D911-3E59-E9B0-133466E376A9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52BF4A1D-CA56-D8AA-EB9A-2FE6883B5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7178E5-AD23-A637-4705-390CE712A478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2CE4867E-EE59-76B9-0E27-FEC1B75AEA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7FF8DF43-C14A-6461-E328-8C0F50529C4B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상품관리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상품등록처리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DB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검증처리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(2)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C984E9A7-6862-BD99-1425-2B246C799DED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B1A887-A5C3-4459-4832-492D3339007F}"/>
              </a:ext>
            </a:extLst>
          </p:cNvPr>
          <p:cNvSpPr txBox="1"/>
          <p:nvPr/>
        </p:nvSpPr>
        <p:spPr>
          <a:xfrm>
            <a:off x="7209660" y="2126987"/>
            <a:ext cx="2841245" cy="1938992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접수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DB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검증요청에 대한 접수 처리함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처리정보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상품등록에 대한 처리정보 조회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규격확인요청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접수 이후 요청 상품에 대한 규격정보확인 요청을 할 수 있음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ABD685BC-A57F-6EAE-B30B-D5298A3DC8DC}"/>
              </a:ext>
            </a:extLst>
          </p:cNvPr>
          <p:cNvGrpSpPr/>
          <p:nvPr/>
        </p:nvGrpSpPr>
        <p:grpSpPr>
          <a:xfrm>
            <a:off x="1026501" y="2450153"/>
            <a:ext cx="5668734" cy="4738048"/>
            <a:chOff x="642938" y="2084621"/>
            <a:chExt cx="6207044" cy="5344829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4D2D7471-005D-CA18-7153-67C3BD16C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2938" y="2084621"/>
              <a:ext cx="3553677" cy="1738379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85678AA6-B190-A49E-4E87-36B4CEED5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2092" y="2640926"/>
              <a:ext cx="2777890" cy="1213153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FFE2C223-B644-54C4-4758-632D826DD61B}"/>
                </a:ext>
              </a:extLst>
            </p:cNvPr>
            <p:cNvSpPr/>
            <p:nvPr/>
          </p:nvSpPr>
          <p:spPr>
            <a:xfrm>
              <a:off x="676898" y="2084621"/>
              <a:ext cx="604555" cy="234955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  <p:cxnSp>
          <p:nvCxnSpPr>
            <p:cNvPr id="21" name="직선 화살표 연결선 22">
              <a:extLst>
                <a:ext uri="{FF2B5EF4-FFF2-40B4-BE49-F238E27FC236}">
                  <a16:creationId xmlns:a16="http://schemas.microsoft.com/office/drawing/2014/main" id="{9778B989-1E77-B0B0-913C-53468E66C33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22843" y="2359458"/>
              <a:ext cx="342676" cy="23229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A50034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4C6CB5EF-A63A-9A11-DCA8-F8D0F6CA10FF}"/>
                </a:ext>
              </a:extLst>
            </p:cNvPr>
            <p:cNvSpPr/>
            <p:nvPr/>
          </p:nvSpPr>
          <p:spPr>
            <a:xfrm>
              <a:off x="1300703" y="2092529"/>
              <a:ext cx="458555" cy="234955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  <p:cxnSp>
          <p:nvCxnSpPr>
            <p:cNvPr id="28" name="직선 화살표 연결선 22">
              <a:extLst>
                <a:ext uri="{FF2B5EF4-FFF2-40B4-BE49-F238E27FC236}">
                  <a16:creationId xmlns:a16="http://schemas.microsoft.com/office/drawing/2014/main" id="{B809A49C-90FB-AFAD-E285-AE80580B959B}"/>
                </a:ext>
              </a:extLst>
            </p:cNvPr>
            <p:cNvCxnSpPr>
              <a:cxnSpLocks/>
              <a:stCxn id="27" idx="3"/>
              <a:endCxn id="13" idx="0"/>
            </p:cNvCxnSpPr>
            <p:nvPr/>
          </p:nvCxnSpPr>
          <p:spPr>
            <a:xfrm>
              <a:off x="1759258" y="2210007"/>
              <a:ext cx="3701779" cy="430919"/>
            </a:xfrm>
            <a:prstGeom prst="bentConnector2">
              <a:avLst/>
            </a:prstGeom>
            <a:noFill/>
            <a:ln w="28575">
              <a:solidFill>
                <a:srgbClr val="A50034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53F4E325-DEE4-B565-F134-E1A183D01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6898" y="3948386"/>
              <a:ext cx="5728886" cy="3481064"/>
            </a:xfrm>
            <a:prstGeom prst="rect">
              <a:avLst/>
            </a:prstGeom>
          </p:spPr>
        </p:pic>
        <p:cxnSp>
          <p:nvCxnSpPr>
            <p:cNvPr id="30" name="직선 화살표 연결선 22">
              <a:extLst>
                <a:ext uri="{FF2B5EF4-FFF2-40B4-BE49-F238E27FC236}">
                  <a16:creationId xmlns:a16="http://schemas.microsoft.com/office/drawing/2014/main" id="{7ADB4362-A2DB-E16D-87F0-3012CE6E9BF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216861" y="3721047"/>
              <a:ext cx="397792" cy="24988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A50034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E7234FA-D807-B756-F43A-715A3DA5B755}"/>
              </a:ext>
            </a:extLst>
          </p:cNvPr>
          <p:cNvSpPr txBox="1"/>
          <p:nvPr/>
        </p:nvSpPr>
        <p:spPr>
          <a:xfrm>
            <a:off x="101575" y="2444615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접수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6FB77E-F206-B8DF-8FA0-590D53B7E107}"/>
              </a:ext>
            </a:extLst>
          </p:cNvPr>
          <p:cNvSpPr txBox="1"/>
          <p:nvPr/>
        </p:nvSpPr>
        <p:spPr>
          <a:xfrm>
            <a:off x="94546" y="2650955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처리정보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F37F81-B5F2-2F66-ECEB-229D952C83FC}"/>
              </a:ext>
            </a:extLst>
          </p:cNvPr>
          <p:cNvSpPr txBox="1"/>
          <p:nvPr/>
        </p:nvSpPr>
        <p:spPr>
          <a:xfrm>
            <a:off x="1679859" y="3096483"/>
            <a:ext cx="14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접수처리 하시겠습니까</a:t>
            </a:r>
            <a:r>
              <a:rPr lang="en-US" altLang="ko-KR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?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B43DE8-8C93-299A-7B7B-2B5C9373399E}"/>
              </a:ext>
            </a:extLst>
          </p:cNvPr>
          <p:cNvSpPr txBox="1"/>
          <p:nvPr/>
        </p:nvSpPr>
        <p:spPr>
          <a:xfrm>
            <a:off x="1933511" y="3389646"/>
            <a:ext cx="3531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예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07171C-55A5-3179-BDD5-A592DD5BF8A1}"/>
              </a:ext>
            </a:extLst>
          </p:cNvPr>
          <p:cNvSpPr txBox="1"/>
          <p:nvPr/>
        </p:nvSpPr>
        <p:spPr>
          <a:xfrm>
            <a:off x="3435566" y="3389645"/>
            <a:ext cx="7024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취소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673E77-3DA1-2FB4-4816-D1A65F4431FC}"/>
              </a:ext>
            </a:extLst>
          </p:cNvPr>
          <p:cNvSpPr txBox="1"/>
          <p:nvPr/>
        </p:nvSpPr>
        <p:spPr>
          <a:xfrm>
            <a:off x="2520021" y="3407078"/>
            <a:ext cx="7024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아니오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4F3325-6BB6-5A6E-B7D5-74AF1AFD81D4}"/>
              </a:ext>
            </a:extLst>
          </p:cNvPr>
          <p:cNvSpPr txBox="1"/>
          <p:nvPr/>
        </p:nvSpPr>
        <p:spPr>
          <a:xfrm>
            <a:off x="239869" y="4168850"/>
            <a:ext cx="1088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규격확인요청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8C29DCF-33E8-E225-B9BD-F58BEE8FDA47}"/>
              </a:ext>
            </a:extLst>
          </p:cNvPr>
          <p:cNvSpPr/>
          <p:nvPr/>
        </p:nvSpPr>
        <p:spPr>
          <a:xfrm>
            <a:off x="4681470" y="4427949"/>
            <a:ext cx="341291" cy="262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547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8E0A6-47FC-65FA-BE49-6522BD582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A34AD313-741A-D278-624A-7B3107A57FB0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1E74C24-B2C7-2D31-AA34-9C01E5083BA3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B9AD8E9-0231-4E4A-4683-375D7D58053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1B2EB65-EB5D-BD0F-187C-E0B39AD2D2D7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4592207-9D22-1FF3-7768-5697D01FD415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4EF0204-E0C7-8D98-1F28-5B2B0179AEEA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990B197-4C45-1D1C-C19F-C360EE856E63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3088998-A3AB-D693-10B1-A0A335BE9E52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B2ABF5B6-4260-8303-58EA-35E7A5082C93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DB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검증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CFCEEE40-DD36-00CD-743A-8EF067E24DA1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8EFCE2F4-7546-3B49-A235-304101776C01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5343A1C1-FBCC-987D-E78D-AC1C776E76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214D80-8A6F-701F-F8F0-C097C6FF1762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CD89F656-908F-DAFD-2EC4-456BD160F0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1E1212BD-5BE6-AE08-AD92-CEAF5270D779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상품관리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상품등록처리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DB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검증처리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(3)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C8958086-CA43-BE26-9FDB-98D2CF88869B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14408-9E1B-6883-978F-2D4CB7D4E809}"/>
              </a:ext>
            </a:extLst>
          </p:cNvPr>
          <p:cNvSpPr txBox="1"/>
          <p:nvPr/>
        </p:nvSpPr>
        <p:spPr>
          <a:xfrm>
            <a:off x="7209660" y="2126987"/>
            <a:ext cx="2841245" cy="1384995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완료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요청된 상품의 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DB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검증 완료함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처리정보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상품등록에 대한 처리정보 조회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F1D4B91-7490-3A2F-73C8-C180CB7A3050}"/>
              </a:ext>
            </a:extLst>
          </p:cNvPr>
          <p:cNvGrpSpPr/>
          <p:nvPr/>
        </p:nvGrpSpPr>
        <p:grpSpPr>
          <a:xfrm>
            <a:off x="1029991" y="2517001"/>
            <a:ext cx="5555565" cy="4609729"/>
            <a:chOff x="763524" y="2407087"/>
            <a:chExt cx="5555565" cy="4609729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CDFE3929-4CEA-B5B4-A6D6-08AE7BC10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5657" y="4540553"/>
              <a:ext cx="4803432" cy="2476263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6EC52022-6DF6-4A81-34B2-9D1F965F9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524" y="2407087"/>
              <a:ext cx="4314825" cy="1714500"/>
            </a:xfrm>
            <a:prstGeom prst="rect">
              <a:avLst/>
            </a:prstGeom>
          </p:spPr>
        </p:pic>
        <p:cxnSp>
          <p:nvCxnSpPr>
            <p:cNvPr id="25" name="직선 화살표 연결선 22">
              <a:extLst>
                <a:ext uri="{FF2B5EF4-FFF2-40B4-BE49-F238E27FC236}">
                  <a16:creationId xmlns:a16="http://schemas.microsoft.com/office/drawing/2014/main" id="{2212852B-B947-E8FD-8F9D-2A349BCE4D53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rot="16200000" flipV="1">
              <a:off x="2871964" y="2556720"/>
              <a:ext cx="234955" cy="2247511"/>
            </a:xfrm>
            <a:prstGeom prst="bentConnector2">
              <a:avLst/>
            </a:prstGeom>
            <a:noFill/>
            <a:ln w="28575">
              <a:solidFill>
                <a:srgbClr val="A50034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D08972CE-22FD-A0DA-31AC-B68F0C06ED50}"/>
                </a:ext>
              </a:extLst>
            </p:cNvPr>
            <p:cNvSpPr/>
            <p:nvPr/>
          </p:nvSpPr>
          <p:spPr>
            <a:xfrm>
              <a:off x="1544532" y="4699658"/>
              <a:ext cx="458555" cy="234955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43513CC2-13EE-D6FA-CDCD-0B1E6198BE11}"/>
                </a:ext>
              </a:extLst>
            </p:cNvPr>
            <p:cNvSpPr/>
            <p:nvPr/>
          </p:nvSpPr>
          <p:spPr>
            <a:xfrm>
              <a:off x="3754450" y="3797953"/>
              <a:ext cx="717491" cy="234955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B5D169-8700-BF26-97A8-7AD2BB707885}"/>
              </a:ext>
            </a:extLst>
          </p:cNvPr>
          <p:cNvSpPr txBox="1"/>
          <p:nvPr/>
        </p:nvSpPr>
        <p:spPr>
          <a:xfrm>
            <a:off x="1491438" y="2886774"/>
            <a:ext cx="16726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처리완료 하시겠습니까</a:t>
            </a:r>
            <a:r>
              <a:rPr lang="en-US" altLang="ko-KR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?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762F54-9B57-B6FC-6E51-542BE2742F45}"/>
              </a:ext>
            </a:extLst>
          </p:cNvPr>
          <p:cNvSpPr txBox="1"/>
          <p:nvPr/>
        </p:nvSpPr>
        <p:spPr>
          <a:xfrm>
            <a:off x="1137315" y="2395192"/>
            <a:ext cx="16726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[</a:t>
            </a:r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</a:t>
            </a:r>
            <a:r>
              <a:rPr lang="en-US" altLang="ko-KR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] DB </a:t>
            </a:r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검증 상세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A6A357-408A-0C53-DBC0-80C27B1B9D1B}"/>
              </a:ext>
            </a:extLst>
          </p:cNvPr>
          <p:cNvSpPr txBox="1"/>
          <p:nvPr/>
        </p:nvSpPr>
        <p:spPr>
          <a:xfrm>
            <a:off x="1902973" y="3300488"/>
            <a:ext cx="2746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예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B8D666-CA02-AEDC-8DC2-391A39DD0F40}"/>
              </a:ext>
            </a:extLst>
          </p:cNvPr>
          <p:cNvSpPr txBox="1"/>
          <p:nvPr/>
        </p:nvSpPr>
        <p:spPr>
          <a:xfrm>
            <a:off x="2694200" y="3253945"/>
            <a:ext cx="6322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아니오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2D6522-8FA9-709B-729B-72781AC533C4}"/>
              </a:ext>
            </a:extLst>
          </p:cNvPr>
          <p:cNvSpPr txBox="1"/>
          <p:nvPr/>
        </p:nvSpPr>
        <p:spPr>
          <a:xfrm>
            <a:off x="3927180" y="3265624"/>
            <a:ext cx="6322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취소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CC8BD4-4C90-5B6B-8407-CB260D4F237D}"/>
              </a:ext>
            </a:extLst>
          </p:cNvPr>
          <p:cNvSpPr txBox="1"/>
          <p:nvPr/>
        </p:nvSpPr>
        <p:spPr>
          <a:xfrm>
            <a:off x="4224320" y="4166150"/>
            <a:ext cx="6322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완료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5F583F-4515-1DCD-C39E-AB937EE9EB29}"/>
              </a:ext>
            </a:extLst>
          </p:cNvPr>
          <p:cNvSpPr txBox="1"/>
          <p:nvPr/>
        </p:nvSpPr>
        <p:spPr>
          <a:xfrm>
            <a:off x="1147683" y="4819987"/>
            <a:ext cx="16726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처리정보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9AEDC1-E336-ABDA-39D0-49AFDD1ABD87}"/>
              </a:ext>
            </a:extLst>
          </p:cNvPr>
          <p:cNvSpPr txBox="1"/>
          <p:nvPr/>
        </p:nvSpPr>
        <p:spPr>
          <a:xfrm>
            <a:off x="974677" y="5203632"/>
            <a:ext cx="16726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요청 기본정보</a:t>
            </a:r>
            <a:endParaRPr lang="ko-KR" altLang="en-US" sz="1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73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5B318-D10F-EDFA-FDB7-AAB2AE58C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0DBBCD44-C800-C66C-BD65-122F929B0166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1C5C2B6-6E23-A375-7EB9-7C429855AA48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E0869B3-4BFF-0ED2-3A8C-6F98B5AF241D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7D13577-52C2-AD09-3B74-82D9FBD4C82D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A77E84-2C0E-E888-EEF3-50B1DB49F696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38C0DC3-8D01-CDEF-C5FA-4AF8EF8360DE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E817F94-DA04-CF32-0FA2-0AB7B830CE5A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96B62B5-9C0A-2D54-546B-6E06870753A7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FB37C68A-1A32-CB05-00A6-36B41DE2C96C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구매정보등록 처리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3F9EE735-A8F1-CD48-8ADD-E50A246F1120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BCB44361-4716-7D9C-F2D8-DA87F7C1BAB6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FA0A7A39-54AA-11DD-260E-8E95C3198C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F5C07A-02F6-FB1F-41BD-3B49E4CAB7C2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4B9AD54E-FE55-CCBF-24DA-FB2108943F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CFDE749A-73F8-3976-272D-0760F45D2AE3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구매정보관리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구매정보처리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구매정보등록처리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(1)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F7607D05-01D5-5F95-B632-CBD4BB25CD15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715A2B-01D2-D1F3-3D7B-D807808DC506}"/>
              </a:ext>
            </a:extLst>
          </p:cNvPr>
          <p:cNvSpPr txBox="1"/>
          <p:nvPr/>
        </p:nvSpPr>
        <p:spPr>
          <a:xfrm>
            <a:off x="7229197" y="5249024"/>
            <a:ext cx="2841245" cy="1384995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조회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구매담당자로 지정된 </a:t>
            </a:r>
            <a:r>
              <a:rPr lang="ko-KR" altLang="en-US" sz="12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처리요청건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조회</a:t>
            </a: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상품등록요청 후 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DB</a:t>
            </a:r>
            <a:r>
              <a:rPr lang="ko-KR" altLang="en-US" sz="12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검증완료된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요청 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접수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구매정보등록 접수 처리함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A7B8C338-EFB9-0A84-09CF-8B72849D0B9F}"/>
              </a:ext>
            </a:extLst>
          </p:cNvPr>
          <p:cNvGrpSpPr/>
          <p:nvPr/>
        </p:nvGrpSpPr>
        <p:grpSpPr>
          <a:xfrm>
            <a:off x="1054899" y="2497866"/>
            <a:ext cx="9244802" cy="4623924"/>
            <a:chOff x="600091" y="2074075"/>
            <a:chExt cx="9341701" cy="5331901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C2347D68-4AD2-3434-9354-47119B126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0091" y="2074075"/>
              <a:ext cx="9341701" cy="2926549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1512A1EF-610F-C42C-2CCD-0D00CA566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2796" y="5510501"/>
              <a:ext cx="2828925" cy="1895475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B8B4D980-B481-A7CA-36F6-7206535FFC45}"/>
                </a:ext>
              </a:extLst>
            </p:cNvPr>
            <p:cNvSpPr/>
            <p:nvPr/>
          </p:nvSpPr>
          <p:spPr>
            <a:xfrm>
              <a:off x="667309" y="4105413"/>
              <a:ext cx="330749" cy="209412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  <p:cxnSp>
          <p:nvCxnSpPr>
            <p:cNvPr id="21" name="직선 화살표 연결선 57">
              <a:extLst>
                <a:ext uri="{FF2B5EF4-FFF2-40B4-BE49-F238E27FC236}">
                  <a16:creationId xmlns:a16="http://schemas.microsoft.com/office/drawing/2014/main" id="{768975C7-4CA0-3BA2-A690-1F423D3AEAA2}"/>
                </a:ext>
              </a:extLst>
            </p:cNvPr>
            <p:cNvCxnSpPr>
              <a:cxnSpLocks/>
              <a:stCxn id="14" idx="1"/>
              <a:endCxn id="13" idx="0"/>
            </p:cNvCxnSpPr>
            <p:nvPr/>
          </p:nvCxnSpPr>
          <p:spPr>
            <a:xfrm rot="10800000" flipH="1" flipV="1">
              <a:off x="667309" y="4210119"/>
              <a:ext cx="1969950" cy="1300382"/>
            </a:xfrm>
            <a:prstGeom prst="bentConnector4">
              <a:avLst>
                <a:gd name="adj1" fmla="val -11604"/>
                <a:gd name="adj2" fmla="val 54026"/>
              </a:avLst>
            </a:prstGeom>
            <a:noFill/>
            <a:ln w="28575">
              <a:solidFill>
                <a:srgbClr val="A50034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E7E781CB-E7AB-F6DA-0404-562CFABA4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13871" y="6277263"/>
              <a:ext cx="1943100" cy="361950"/>
            </a:xfrm>
            <a:prstGeom prst="rect">
              <a:avLst/>
            </a:prstGeom>
          </p:spPr>
        </p:pic>
        <p:cxnSp>
          <p:nvCxnSpPr>
            <p:cNvPr id="28" name="직선 화살표 연결선 57">
              <a:extLst>
                <a:ext uri="{FF2B5EF4-FFF2-40B4-BE49-F238E27FC236}">
                  <a16:creationId xmlns:a16="http://schemas.microsoft.com/office/drawing/2014/main" id="{997FE95F-8E34-E0AF-8937-B25DDD40C4B7}"/>
                </a:ext>
              </a:extLst>
            </p:cNvPr>
            <p:cNvCxnSpPr>
              <a:cxnSpLocks/>
              <a:stCxn id="13" idx="3"/>
              <a:endCxn id="27" idx="1"/>
            </p:cNvCxnSpPr>
            <p:nvPr/>
          </p:nvCxnSpPr>
          <p:spPr>
            <a:xfrm flipV="1">
              <a:off x="4051721" y="6458238"/>
              <a:ext cx="362150" cy="1"/>
            </a:xfrm>
            <a:prstGeom prst="straightConnector1">
              <a:avLst/>
            </a:prstGeom>
            <a:noFill/>
            <a:ln w="28575">
              <a:solidFill>
                <a:srgbClr val="A50034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B284F565-310E-0CEA-ABCE-A74D8D06CB06}"/>
                </a:ext>
              </a:extLst>
            </p:cNvPr>
            <p:cNvSpPr/>
            <p:nvPr/>
          </p:nvSpPr>
          <p:spPr>
            <a:xfrm>
              <a:off x="2043113" y="2686051"/>
              <a:ext cx="247650" cy="75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E485240-467B-C8A5-77CA-39289280DC0B}"/>
              </a:ext>
            </a:extLst>
          </p:cNvPr>
          <p:cNvSpPr txBox="1"/>
          <p:nvPr/>
        </p:nvSpPr>
        <p:spPr>
          <a:xfrm>
            <a:off x="1328359" y="2287096"/>
            <a:ext cx="16726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구매정보등록처리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534C63-DB50-B653-FD72-F32291CBA361}"/>
              </a:ext>
            </a:extLst>
          </p:cNvPr>
          <p:cNvSpPr txBox="1"/>
          <p:nvPr/>
        </p:nvSpPr>
        <p:spPr>
          <a:xfrm>
            <a:off x="1097450" y="4022866"/>
            <a:ext cx="5360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접수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531AA-89E9-3CAA-A7D0-AADB48081B3D}"/>
              </a:ext>
            </a:extLst>
          </p:cNvPr>
          <p:cNvSpPr txBox="1"/>
          <p:nvPr/>
        </p:nvSpPr>
        <p:spPr>
          <a:xfrm>
            <a:off x="1946937" y="5540618"/>
            <a:ext cx="5360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</a:rPr>
              <a:t>확인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785700-2D10-4AB7-B348-988ACDF03FC8}"/>
              </a:ext>
            </a:extLst>
          </p:cNvPr>
          <p:cNvSpPr txBox="1"/>
          <p:nvPr/>
        </p:nvSpPr>
        <p:spPr>
          <a:xfrm>
            <a:off x="2482953" y="5776348"/>
            <a:ext cx="15608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</a:rPr>
              <a:t>접수하시겠습니까</a:t>
            </a:r>
            <a:r>
              <a:rPr lang="en-US" altLang="ko-KR" sz="1000">
                <a:solidFill>
                  <a:srgbClr val="C00000"/>
                </a:solidFill>
              </a:rPr>
              <a:t>?</a:t>
            </a:r>
            <a:endParaRPr lang="ko-KR" altLang="en-US" sz="100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7E9F36-763E-BCB7-C852-363FE9952D28}"/>
              </a:ext>
            </a:extLst>
          </p:cNvPr>
          <p:cNvSpPr txBox="1"/>
          <p:nvPr/>
        </p:nvSpPr>
        <p:spPr>
          <a:xfrm>
            <a:off x="5020451" y="5945204"/>
            <a:ext cx="15608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C00000"/>
                </a:solidFill>
              </a:rPr>
              <a:t>구매담당자 접수완료</a:t>
            </a:r>
          </a:p>
        </p:txBody>
      </p:sp>
    </p:spTree>
    <p:extLst>
      <p:ext uri="{BB962C8B-B14F-4D97-AF65-F5344CB8AC3E}">
        <p14:creationId xmlns:p14="http://schemas.microsoft.com/office/powerpoint/2010/main" val="2435842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3668E-0882-6347-B1E0-4E83F2E7D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CB7851AB-A6EF-8BD4-B4FF-686216670DE9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6C1BBCA-013D-0066-081F-1A30AF819996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A9A1390-3A82-B3BC-B5F6-6E5084A73CA9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30E58F1-FA32-2124-1FC9-09D161E4305B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012182D-8EA2-C1E6-04D3-49E21E701CC2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13075DC-724E-546F-0512-BC297CA1EAA6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F9EAE75-31DF-A3B3-BA09-8609A73B885C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848883A-DC6F-BF68-EE9C-4E6FDEF5F54F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ED67096-8CF1-B54A-546A-1CE19B4CBCCD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구매정보등록 처리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3F3C3F4B-AD59-BAF9-9D75-C05F581AF0F6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0BF2E57D-BFFE-025F-09ED-7835C136CFC1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D7E7F6E7-F8AD-C112-EA74-3AD72CDFDB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6FFBAF-787A-58EB-1FE5-A4459AB49156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CFD91705-A3D0-EF7C-4B2C-3B5968C8B6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E3AE08B-7B65-942B-B731-F55B495650FE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구매정보관리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구매정보처리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구매정보등록처리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(2)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1E0345A3-6776-D441-DB47-4F26A10E715F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818A3B-00A4-B5BC-5660-442D96EEED32}"/>
              </a:ext>
            </a:extLst>
          </p:cNvPr>
          <p:cNvSpPr txBox="1"/>
          <p:nvPr/>
        </p:nvSpPr>
        <p:spPr>
          <a:xfrm>
            <a:off x="7229197" y="4969624"/>
            <a:ext cx="3217053" cy="2308324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담당자변경요청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다른 구매담당자로 변경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입찰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견적생성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입찰 및 견적 생성</a:t>
            </a: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견적생성 시 입찰 제외 상품유형 입력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중복상품처리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중복시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추천 상품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ID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및 기타 상품으로 중복처리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영업담당자 확인요청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상품정보 확인 요청</a:t>
            </a: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처리 불가 합의 요청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저장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CA6ED369-2CFA-9A30-4A9F-F59F597E9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75" y="2386410"/>
            <a:ext cx="9091025" cy="24065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7CF037-992F-6240-50FF-B3216E15DF71}"/>
              </a:ext>
            </a:extLst>
          </p:cNvPr>
          <p:cNvSpPr txBox="1"/>
          <p:nvPr/>
        </p:nvSpPr>
        <p:spPr>
          <a:xfrm>
            <a:off x="971647" y="2287092"/>
            <a:ext cx="177244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>
                <a:solidFill>
                  <a:srgbClr val="C00000"/>
                </a:solidFill>
              </a:rPr>
              <a:t>상품상세정보</a:t>
            </a:r>
            <a:r>
              <a:rPr lang="en-US" altLang="ko-KR" sz="900">
                <a:solidFill>
                  <a:srgbClr val="C00000"/>
                </a:solidFill>
              </a:rPr>
              <a:t> - </a:t>
            </a:r>
            <a:r>
              <a:rPr lang="ko-KR" altLang="en-US" sz="900">
                <a:solidFill>
                  <a:srgbClr val="C00000"/>
                </a:solidFill>
              </a:rPr>
              <a:t>구매정보등록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020B5-EDB6-AE25-AAFE-25F19B3DDCF9}"/>
              </a:ext>
            </a:extLst>
          </p:cNvPr>
          <p:cNvSpPr txBox="1"/>
          <p:nvPr/>
        </p:nvSpPr>
        <p:spPr>
          <a:xfrm>
            <a:off x="154880" y="3011360"/>
            <a:ext cx="69664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>
                <a:solidFill>
                  <a:srgbClr val="C00000"/>
                </a:solidFill>
              </a:rPr>
              <a:t>요청번호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392CCE-F9C0-1E16-EF44-03B667C63A64}"/>
              </a:ext>
            </a:extLst>
          </p:cNvPr>
          <p:cNvSpPr txBox="1"/>
          <p:nvPr/>
        </p:nvSpPr>
        <p:spPr>
          <a:xfrm>
            <a:off x="141381" y="3231578"/>
            <a:ext cx="7992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>
                <a:solidFill>
                  <a:srgbClr val="C00000"/>
                </a:solidFill>
              </a:rPr>
              <a:t>요청담당자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C5DC49-0D89-0C87-9AAD-1868466D17A5}"/>
              </a:ext>
            </a:extLst>
          </p:cNvPr>
          <p:cNvSpPr txBox="1"/>
          <p:nvPr/>
        </p:nvSpPr>
        <p:spPr>
          <a:xfrm>
            <a:off x="142607" y="3453271"/>
            <a:ext cx="7992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>
                <a:solidFill>
                  <a:srgbClr val="C00000"/>
                </a:solidFill>
              </a:rPr>
              <a:t>구매팀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93612B-95C9-2048-E30D-AA2A1D35D5B2}"/>
              </a:ext>
            </a:extLst>
          </p:cNvPr>
          <p:cNvSpPr txBox="1"/>
          <p:nvPr/>
        </p:nvSpPr>
        <p:spPr>
          <a:xfrm>
            <a:off x="141380" y="3644598"/>
            <a:ext cx="7992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>
                <a:solidFill>
                  <a:srgbClr val="C00000"/>
                </a:solidFill>
              </a:rPr>
              <a:t>서비스팀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871E50-1A49-74FC-7A12-80802919C67C}"/>
              </a:ext>
            </a:extLst>
          </p:cNvPr>
          <p:cNvSpPr txBox="1"/>
          <p:nvPr/>
        </p:nvSpPr>
        <p:spPr>
          <a:xfrm>
            <a:off x="135396" y="3863479"/>
            <a:ext cx="7992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>
                <a:solidFill>
                  <a:srgbClr val="C00000"/>
                </a:solidFill>
              </a:rPr>
              <a:t>선입고여부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85EB4B-D0D7-E84B-0913-3B98B89CC871}"/>
              </a:ext>
            </a:extLst>
          </p:cNvPr>
          <p:cNvSpPr txBox="1"/>
          <p:nvPr/>
        </p:nvSpPr>
        <p:spPr>
          <a:xfrm>
            <a:off x="135395" y="4079186"/>
            <a:ext cx="7992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>
                <a:solidFill>
                  <a:srgbClr val="C00000"/>
                </a:solidFill>
              </a:rPr>
              <a:t>특이사항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CE0090-E5EE-0E18-1646-9C1D2479264C}"/>
              </a:ext>
            </a:extLst>
          </p:cNvPr>
          <p:cNvSpPr txBox="1"/>
          <p:nvPr/>
        </p:nvSpPr>
        <p:spPr>
          <a:xfrm>
            <a:off x="117759" y="4297589"/>
            <a:ext cx="11016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>
                <a:solidFill>
                  <a:srgbClr val="C00000"/>
                </a:solidFill>
              </a:rPr>
              <a:t>서비스상품분류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51253A-F201-DDEC-01AF-50EB15612C3D}"/>
              </a:ext>
            </a:extLst>
          </p:cNvPr>
          <p:cNvSpPr txBox="1"/>
          <p:nvPr/>
        </p:nvSpPr>
        <p:spPr>
          <a:xfrm>
            <a:off x="1092692" y="2841611"/>
            <a:ext cx="15303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표준품구분변경요청</a:t>
            </a:r>
            <a:r>
              <a:rPr lang="en-US" altLang="ko-KR" sz="800">
                <a:solidFill>
                  <a:srgbClr val="C00000"/>
                </a:solidFill>
              </a:rPr>
              <a:t>/</a:t>
            </a:r>
            <a:r>
              <a:rPr lang="ko-KR" altLang="en-US" sz="800">
                <a:solidFill>
                  <a:srgbClr val="C00000"/>
                </a:solidFill>
              </a:rPr>
              <a:t>확인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7585CB-BD6B-1E3A-D6A5-1F581B72CB19}"/>
              </a:ext>
            </a:extLst>
          </p:cNvPr>
          <p:cNvSpPr txBox="1"/>
          <p:nvPr/>
        </p:nvSpPr>
        <p:spPr>
          <a:xfrm>
            <a:off x="2304726" y="2841611"/>
            <a:ext cx="9609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담당자변경요청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554FA2-8697-6354-BC4B-1A5CDBAF0125}"/>
              </a:ext>
            </a:extLst>
          </p:cNvPr>
          <p:cNvSpPr txBox="1"/>
          <p:nvPr/>
        </p:nvSpPr>
        <p:spPr>
          <a:xfrm>
            <a:off x="3150300" y="2836783"/>
            <a:ext cx="9609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입찰</a:t>
            </a:r>
            <a:r>
              <a:rPr lang="en-US" altLang="ko-KR" sz="800">
                <a:solidFill>
                  <a:srgbClr val="C00000"/>
                </a:solidFill>
              </a:rPr>
              <a:t>/</a:t>
            </a:r>
            <a:r>
              <a:rPr lang="ko-KR" altLang="en-US" sz="800">
                <a:solidFill>
                  <a:srgbClr val="C00000"/>
                </a:solidFill>
              </a:rPr>
              <a:t>견적생성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E52055-BDC3-20F8-AF6E-8749BE224178}"/>
              </a:ext>
            </a:extLst>
          </p:cNvPr>
          <p:cNvSpPr txBox="1"/>
          <p:nvPr/>
        </p:nvSpPr>
        <p:spPr>
          <a:xfrm>
            <a:off x="3875598" y="2829565"/>
            <a:ext cx="9609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중복상품처리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22D196-B707-7B6A-1D66-124B4A9F6D06}"/>
              </a:ext>
            </a:extLst>
          </p:cNvPr>
          <p:cNvSpPr txBox="1"/>
          <p:nvPr/>
        </p:nvSpPr>
        <p:spPr>
          <a:xfrm>
            <a:off x="4536923" y="2836783"/>
            <a:ext cx="11891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영업담당자확인요청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C382C0-72B1-80A6-BFD0-58F198C1A334}"/>
              </a:ext>
            </a:extLst>
          </p:cNvPr>
          <p:cNvSpPr txBox="1"/>
          <p:nvPr/>
        </p:nvSpPr>
        <p:spPr>
          <a:xfrm>
            <a:off x="5613389" y="2844001"/>
            <a:ext cx="50908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저장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BD0D28-F457-0B30-E546-C4AA1AE86A2A}"/>
              </a:ext>
            </a:extLst>
          </p:cNvPr>
          <p:cNvSpPr txBox="1"/>
          <p:nvPr/>
        </p:nvSpPr>
        <p:spPr>
          <a:xfrm>
            <a:off x="6001513" y="2836783"/>
            <a:ext cx="50908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등록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FD64CD-3DE7-0168-7EAD-D272E7AD5C5E}"/>
              </a:ext>
            </a:extLst>
          </p:cNvPr>
          <p:cNvSpPr txBox="1"/>
          <p:nvPr/>
        </p:nvSpPr>
        <p:spPr>
          <a:xfrm>
            <a:off x="6381952" y="2870725"/>
            <a:ext cx="10944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자동 입찰</a:t>
            </a:r>
            <a:r>
              <a:rPr lang="en-US" altLang="ko-KR" sz="800">
                <a:solidFill>
                  <a:srgbClr val="C00000"/>
                </a:solidFill>
              </a:rPr>
              <a:t>/</a:t>
            </a:r>
            <a:r>
              <a:rPr lang="ko-KR" altLang="en-US" sz="800">
                <a:solidFill>
                  <a:srgbClr val="C00000"/>
                </a:solidFill>
              </a:rPr>
              <a:t>견적</a:t>
            </a:r>
          </a:p>
        </p:txBody>
      </p:sp>
    </p:spTree>
    <p:extLst>
      <p:ext uri="{BB962C8B-B14F-4D97-AF65-F5344CB8AC3E}">
        <p14:creationId xmlns:p14="http://schemas.microsoft.com/office/powerpoint/2010/main" val="1819459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47974-11CB-DF34-DD28-4E116324F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3B12355F-41D5-77C6-9C2E-A978404EF4C5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68085E5-C733-86AA-F7E0-7DD753C607F6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3AB4F14-4DD2-6F4D-7558-BC56D77748D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9951BD1-3436-D929-E126-75DF034A30C8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6E83A7F-234F-BF2D-551F-673743A5BC58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2C121F0-4DEF-7BAC-9FB8-347F68AD0D60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DF9053C-C864-7201-96A3-28C9067EEE64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ED6B8CB-D3AB-6718-F274-5E93E3E8A174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FB977B93-24E7-ECC4-453F-1F727F7D9B33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구매정보등록 처리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CC5ABB97-370B-05C3-6897-77BDA591303B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FF986213-BFA3-9781-5662-6D3E705152D1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148A1C85-0E10-79B7-0AC4-097A174C42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BB63A3-6531-17E8-3A38-1F2CF07E4DE7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29B080C8-67D4-3FA0-9890-C004E85445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5928452B-9408-8776-9834-8DE366A084DF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구매정보관리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구매정보처리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구매정보등록처리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(3)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2EB6A839-AA66-3618-E745-B934D73AFE92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D88A2-6E39-8979-16F9-65E5ADEDE395}"/>
              </a:ext>
            </a:extLst>
          </p:cNvPr>
          <p:cNvSpPr txBox="1"/>
          <p:nvPr/>
        </p:nvSpPr>
        <p:spPr>
          <a:xfrm>
            <a:off x="7209660" y="2126987"/>
            <a:ext cx="3236590" cy="1015663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입찰생성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입찰명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: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입찰 명칭 입력 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(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필수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)</a:t>
            </a:r>
            <a:endParaRPr lang="ko-KR" altLang="en-US" sz="12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입찰협력사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Add Row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버튼 클릭하여 입찰 협력사 추가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915A82C-B1B2-FBEB-A987-8731A5F96344}"/>
              </a:ext>
            </a:extLst>
          </p:cNvPr>
          <p:cNvGrpSpPr/>
          <p:nvPr/>
        </p:nvGrpSpPr>
        <p:grpSpPr>
          <a:xfrm>
            <a:off x="1014112" y="2386410"/>
            <a:ext cx="5681123" cy="4776390"/>
            <a:chOff x="566738" y="2074409"/>
            <a:chExt cx="5862938" cy="5237786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1F5DDF0F-2845-EBBB-6B36-1E67EBB0A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9715" b="74725"/>
            <a:stretch/>
          </p:blipFill>
          <p:spPr>
            <a:xfrm>
              <a:off x="566738" y="2074409"/>
              <a:ext cx="5386495" cy="493493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C7DE81E9-26CE-6A5C-7DB8-2E2975E1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8030" y="2751942"/>
              <a:ext cx="5861646" cy="456025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E8DEA1EB-AFD0-FCDD-2E03-8190423D5664}"/>
                </a:ext>
              </a:extLst>
            </p:cNvPr>
            <p:cNvSpPr/>
            <p:nvPr/>
          </p:nvSpPr>
          <p:spPr>
            <a:xfrm>
              <a:off x="2310246" y="2308020"/>
              <a:ext cx="673586" cy="236264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  <p:cxnSp>
          <p:nvCxnSpPr>
            <p:cNvPr id="23" name="직선 화살표 연결선 57">
              <a:extLst>
                <a:ext uri="{FF2B5EF4-FFF2-40B4-BE49-F238E27FC236}">
                  <a16:creationId xmlns:a16="http://schemas.microsoft.com/office/drawing/2014/main" id="{F9430D70-EE33-400D-1253-DB3098DFC1C3}"/>
                </a:ext>
              </a:extLst>
            </p:cNvPr>
            <p:cNvCxnSpPr>
              <a:cxnSpLocks/>
              <a:stCxn id="21" idx="2"/>
              <a:endCxn id="14" idx="0"/>
            </p:cNvCxnSpPr>
            <p:nvPr/>
          </p:nvCxnSpPr>
          <p:spPr>
            <a:xfrm rot="16200000" flipH="1">
              <a:off x="2969117" y="2222206"/>
              <a:ext cx="207658" cy="85181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A50034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548AD081-EE10-4999-EFED-1B9BEA3956D4}"/>
                </a:ext>
              </a:extLst>
            </p:cNvPr>
            <p:cNvSpPr/>
            <p:nvPr/>
          </p:nvSpPr>
          <p:spPr>
            <a:xfrm>
              <a:off x="763524" y="6221975"/>
              <a:ext cx="353007" cy="149949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6283195-4C84-A117-96B6-56C5BEF0F5F1}"/>
              </a:ext>
            </a:extLst>
          </p:cNvPr>
          <p:cNvSpPr txBox="1"/>
          <p:nvPr/>
        </p:nvSpPr>
        <p:spPr>
          <a:xfrm>
            <a:off x="971647" y="2287092"/>
            <a:ext cx="177244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>
                <a:solidFill>
                  <a:srgbClr val="C00000"/>
                </a:solidFill>
              </a:rPr>
              <a:t>상품상세정보</a:t>
            </a:r>
            <a:r>
              <a:rPr lang="en-US" altLang="ko-KR" sz="900">
                <a:solidFill>
                  <a:srgbClr val="C00000"/>
                </a:solidFill>
              </a:rPr>
              <a:t> - </a:t>
            </a:r>
            <a:r>
              <a:rPr lang="ko-KR" altLang="en-US" sz="900">
                <a:solidFill>
                  <a:srgbClr val="C00000"/>
                </a:solidFill>
              </a:rPr>
              <a:t>구매정보등록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3A2E94-835C-BA4D-67EC-ADC5F0F0A416}"/>
              </a:ext>
            </a:extLst>
          </p:cNvPr>
          <p:cNvSpPr txBox="1"/>
          <p:nvPr/>
        </p:nvSpPr>
        <p:spPr>
          <a:xfrm>
            <a:off x="842536" y="2750860"/>
            <a:ext cx="15303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표준품구분변경요청</a:t>
            </a:r>
            <a:r>
              <a:rPr lang="en-US" altLang="ko-KR" sz="800">
                <a:solidFill>
                  <a:srgbClr val="C00000"/>
                </a:solidFill>
              </a:rPr>
              <a:t>/</a:t>
            </a:r>
            <a:r>
              <a:rPr lang="ko-KR" altLang="en-US" sz="800">
                <a:solidFill>
                  <a:srgbClr val="C00000"/>
                </a:solidFill>
              </a:rPr>
              <a:t>확인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750F03-F6AE-05FF-19B4-C82B1FC6FA76}"/>
              </a:ext>
            </a:extLst>
          </p:cNvPr>
          <p:cNvSpPr txBox="1"/>
          <p:nvPr/>
        </p:nvSpPr>
        <p:spPr>
          <a:xfrm>
            <a:off x="2042279" y="2812623"/>
            <a:ext cx="9609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담당자변경요청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8EA03B-FCB0-1861-50B2-B74F2FE3C8D4}"/>
              </a:ext>
            </a:extLst>
          </p:cNvPr>
          <p:cNvSpPr txBox="1"/>
          <p:nvPr/>
        </p:nvSpPr>
        <p:spPr>
          <a:xfrm>
            <a:off x="2585340" y="2378840"/>
            <a:ext cx="9609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입찰</a:t>
            </a:r>
            <a:r>
              <a:rPr lang="en-US" altLang="ko-KR" sz="800">
                <a:solidFill>
                  <a:srgbClr val="C00000"/>
                </a:solidFill>
              </a:rPr>
              <a:t>/</a:t>
            </a:r>
            <a:r>
              <a:rPr lang="ko-KR" altLang="en-US" sz="800">
                <a:solidFill>
                  <a:srgbClr val="C00000"/>
                </a:solidFill>
              </a:rPr>
              <a:t>견적생성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DFA0A9-ACFD-9EDF-672B-21A03A0751F0}"/>
              </a:ext>
            </a:extLst>
          </p:cNvPr>
          <p:cNvSpPr txBox="1"/>
          <p:nvPr/>
        </p:nvSpPr>
        <p:spPr>
          <a:xfrm>
            <a:off x="3298900" y="2748422"/>
            <a:ext cx="9609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중복상품처리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57ED97-E5CD-6125-4D31-AA8DDD9747E1}"/>
              </a:ext>
            </a:extLst>
          </p:cNvPr>
          <p:cNvSpPr txBox="1"/>
          <p:nvPr/>
        </p:nvSpPr>
        <p:spPr>
          <a:xfrm>
            <a:off x="3987033" y="2738610"/>
            <a:ext cx="11891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영업담당자확인요청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94282D-7EF0-E53F-FE44-C0E27878D915}"/>
              </a:ext>
            </a:extLst>
          </p:cNvPr>
          <p:cNvSpPr txBox="1"/>
          <p:nvPr/>
        </p:nvSpPr>
        <p:spPr>
          <a:xfrm>
            <a:off x="4695215" y="2416740"/>
            <a:ext cx="50908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저장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6E3A84-3DD9-7FDD-018C-4C97EC04C58C}"/>
              </a:ext>
            </a:extLst>
          </p:cNvPr>
          <p:cNvSpPr txBox="1"/>
          <p:nvPr/>
        </p:nvSpPr>
        <p:spPr>
          <a:xfrm>
            <a:off x="5016956" y="2416740"/>
            <a:ext cx="50908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등록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EAA2A0-682A-F308-C831-BE584ECB7A7C}"/>
              </a:ext>
            </a:extLst>
          </p:cNvPr>
          <p:cNvSpPr txBox="1"/>
          <p:nvPr/>
        </p:nvSpPr>
        <p:spPr>
          <a:xfrm>
            <a:off x="5339829" y="2720305"/>
            <a:ext cx="10734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자동 입찰 </a:t>
            </a:r>
            <a:r>
              <a:rPr lang="en-US" altLang="ko-KR" sz="800">
                <a:solidFill>
                  <a:srgbClr val="C00000"/>
                </a:solidFill>
              </a:rPr>
              <a:t>/ </a:t>
            </a:r>
            <a:r>
              <a:rPr lang="ko-KR" altLang="en-US" sz="800">
                <a:solidFill>
                  <a:srgbClr val="C00000"/>
                </a:solidFill>
              </a:rPr>
              <a:t>견적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469D33-3006-9013-4A37-F71C09AC3361}"/>
              </a:ext>
            </a:extLst>
          </p:cNvPr>
          <p:cNvSpPr txBox="1"/>
          <p:nvPr/>
        </p:nvSpPr>
        <p:spPr>
          <a:xfrm>
            <a:off x="461057" y="2983796"/>
            <a:ext cx="9609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입찰생성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06C78D-A294-7365-C6EC-3462EE01C3CE}"/>
              </a:ext>
            </a:extLst>
          </p:cNvPr>
          <p:cNvSpPr txBox="1"/>
          <p:nvPr/>
        </p:nvSpPr>
        <p:spPr>
          <a:xfrm>
            <a:off x="414837" y="4507487"/>
            <a:ext cx="9609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상품상세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D40729-5137-A504-50ED-E98A59905D33}"/>
              </a:ext>
            </a:extLst>
          </p:cNvPr>
          <p:cNvSpPr txBox="1"/>
          <p:nvPr/>
        </p:nvSpPr>
        <p:spPr>
          <a:xfrm>
            <a:off x="412468" y="5927257"/>
            <a:ext cx="9609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입찰협력사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A3998D-162E-0D6D-392E-CA82D99E97F5}"/>
              </a:ext>
            </a:extLst>
          </p:cNvPr>
          <p:cNvSpPr txBox="1"/>
          <p:nvPr/>
        </p:nvSpPr>
        <p:spPr>
          <a:xfrm>
            <a:off x="4791006" y="5927257"/>
            <a:ext cx="9609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입찰 첨부파일</a:t>
            </a:r>
          </a:p>
        </p:txBody>
      </p:sp>
    </p:spTree>
    <p:extLst>
      <p:ext uri="{BB962C8B-B14F-4D97-AF65-F5344CB8AC3E}">
        <p14:creationId xmlns:p14="http://schemas.microsoft.com/office/powerpoint/2010/main" val="2822593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1344E-0D67-D2AA-2BEB-C31E82981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E6307AB4-69FE-DAE8-62D7-A1673CF44F98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BD20193-163F-F970-30AF-715E80855F5E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2A4E39F-C7E1-1F42-80C8-D296880366EF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B95A962-8F4C-582B-E761-347DD46938B9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C04AA99-1A7F-A25D-FEFB-C045B3C4550B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54A0B38-BF1A-51D9-2D40-D503A9892084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8256BC9-CB56-C846-EF67-C2F1404FC0B7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8D0DF87-16DB-B16C-3629-C410ECCCF451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2CE422A-712A-2BA0-6736-61D6532EF1ED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구매정보등록 처리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1AE1D7E0-14D0-B52E-BA97-C72AA8533708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72C7135F-2337-3B0A-EBEB-309241715CB2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3D79ECE0-25D7-7CD8-8CEA-3425B23F2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30CB37-6412-31E9-7609-DF1EF521BE07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8CCF9CAA-BC3B-D00C-638A-03C790ABBC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C24EEC9-5007-EAD8-0B30-9784FCE44322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구매정보관리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구매정보처리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구매정보등록처리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(4)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7F1564B5-A331-AA7A-908B-18477890C3D6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A6E73-A38D-2C9C-2070-1E6155630679}"/>
              </a:ext>
            </a:extLst>
          </p:cNvPr>
          <p:cNvSpPr txBox="1"/>
          <p:nvPr/>
        </p:nvSpPr>
        <p:spPr>
          <a:xfrm>
            <a:off x="7209660" y="2126987"/>
            <a:ext cx="3236590" cy="1569660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입찰협력사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입찰협력사 조회 및 선택 후 적용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입찰생성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선택 입찰협력사 대상으로 입찰 생성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B7D6E5AC-E6AD-B880-9FD5-35BE9589E7ED}"/>
              </a:ext>
            </a:extLst>
          </p:cNvPr>
          <p:cNvGrpSpPr/>
          <p:nvPr/>
        </p:nvGrpSpPr>
        <p:grpSpPr>
          <a:xfrm>
            <a:off x="989904" y="2386411"/>
            <a:ext cx="5729983" cy="4960618"/>
            <a:chOff x="591188" y="2127942"/>
            <a:chExt cx="5838489" cy="5332115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168B5FEB-EAE5-083E-55C7-BB2C0E2A0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1188" y="2127942"/>
              <a:ext cx="5838488" cy="3698728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AE5C6A97-A0C5-CC0D-1B11-9F9D707B6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1189" y="5949084"/>
              <a:ext cx="5838488" cy="1334972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40A0B0CF-E43B-8D53-6070-6E0FF3DF2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17373" y="6515996"/>
              <a:ext cx="1557959" cy="94406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DC577D19-F0C7-98CD-CE54-3299C7A02B84}"/>
                </a:ext>
              </a:extLst>
            </p:cNvPr>
            <p:cNvSpPr/>
            <p:nvPr/>
          </p:nvSpPr>
          <p:spPr>
            <a:xfrm>
              <a:off x="4601057" y="4341367"/>
              <a:ext cx="1684239" cy="1154657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D4457AB6-F47C-1D72-3091-55603F4CC4EF}"/>
                </a:ext>
              </a:extLst>
            </p:cNvPr>
            <p:cNvSpPr/>
            <p:nvPr/>
          </p:nvSpPr>
          <p:spPr>
            <a:xfrm>
              <a:off x="5746282" y="5616833"/>
              <a:ext cx="318447" cy="209837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  <p:cxnSp>
          <p:nvCxnSpPr>
            <p:cNvPr id="30" name="직선 화살표 연결선 57">
              <a:extLst>
                <a:ext uri="{FF2B5EF4-FFF2-40B4-BE49-F238E27FC236}">
                  <a16:creationId xmlns:a16="http://schemas.microsoft.com/office/drawing/2014/main" id="{BEEB24C5-6D2E-3735-405C-F73E4E022CBB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>
              <a:off x="5345907" y="5496024"/>
              <a:ext cx="400375" cy="22572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A50034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직선 화살표 연결선 57">
              <a:extLst>
                <a:ext uri="{FF2B5EF4-FFF2-40B4-BE49-F238E27FC236}">
                  <a16:creationId xmlns:a16="http://schemas.microsoft.com/office/drawing/2014/main" id="{DF642BA6-6AD9-0581-88DD-571D0BA2BAB0}"/>
                </a:ext>
              </a:extLst>
            </p:cNvPr>
            <p:cNvCxnSpPr>
              <a:cxnSpLocks/>
              <a:stCxn id="29" idx="2"/>
              <a:endCxn id="32" idx="0"/>
            </p:cNvCxnSpPr>
            <p:nvPr/>
          </p:nvCxnSpPr>
          <p:spPr>
            <a:xfrm rot="16200000" flipH="1">
              <a:off x="5426969" y="6305206"/>
              <a:ext cx="1209397" cy="25232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A50034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77CD328D-1B68-38F7-3A2D-A0C4C022DEBF}"/>
                </a:ext>
              </a:extLst>
            </p:cNvPr>
            <p:cNvSpPr/>
            <p:nvPr/>
          </p:nvSpPr>
          <p:spPr>
            <a:xfrm>
              <a:off x="5898682" y="7036067"/>
              <a:ext cx="518294" cy="212897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  <p:cxnSp>
          <p:nvCxnSpPr>
            <p:cNvPr id="33" name="직선 화살표 연결선 57">
              <a:extLst>
                <a:ext uri="{FF2B5EF4-FFF2-40B4-BE49-F238E27FC236}">
                  <a16:creationId xmlns:a16="http://schemas.microsoft.com/office/drawing/2014/main" id="{ED8C85F0-1B00-1DDB-8566-7438A1903270}"/>
                </a:ext>
              </a:extLst>
            </p:cNvPr>
            <p:cNvCxnSpPr>
              <a:cxnSpLocks/>
              <a:stCxn id="32" idx="1"/>
              <a:endCxn id="27" idx="3"/>
            </p:cNvCxnSpPr>
            <p:nvPr/>
          </p:nvCxnSpPr>
          <p:spPr>
            <a:xfrm rot="10800000">
              <a:off x="5475332" y="6988028"/>
              <a:ext cx="423350" cy="15448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A50034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CB6B558-548F-D42B-2535-A6965FE9C368}"/>
              </a:ext>
            </a:extLst>
          </p:cNvPr>
          <p:cNvSpPr txBox="1"/>
          <p:nvPr/>
        </p:nvSpPr>
        <p:spPr>
          <a:xfrm>
            <a:off x="-20390" y="2334256"/>
            <a:ext cx="9609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입찰협력사 선택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AC7B83-9762-3258-9D43-4F07BC727805}"/>
              </a:ext>
            </a:extLst>
          </p:cNvPr>
          <p:cNvSpPr txBox="1"/>
          <p:nvPr/>
        </p:nvSpPr>
        <p:spPr>
          <a:xfrm>
            <a:off x="-14987" y="2549701"/>
            <a:ext cx="9609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입찰대상 협력사 목록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AB680B-6326-9325-293B-AB95422BE23F}"/>
              </a:ext>
            </a:extLst>
          </p:cNvPr>
          <p:cNvSpPr txBox="1"/>
          <p:nvPr/>
        </p:nvSpPr>
        <p:spPr>
          <a:xfrm>
            <a:off x="-9584" y="2856444"/>
            <a:ext cx="9609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추천 협력사 선택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FC6511-0C84-21D8-17FD-1932C7DA20CC}"/>
              </a:ext>
            </a:extLst>
          </p:cNvPr>
          <p:cNvSpPr txBox="1"/>
          <p:nvPr/>
        </p:nvSpPr>
        <p:spPr>
          <a:xfrm>
            <a:off x="-20390" y="4444607"/>
            <a:ext cx="9609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협력사 조회 선택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AA79F6-9D38-B8B3-D012-27AB8117ADFC}"/>
              </a:ext>
            </a:extLst>
          </p:cNvPr>
          <p:cNvSpPr txBox="1"/>
          <p:nvPr/>
        </p:nvSpPr>
        <p:spPr>
          <a:xfrm>
            <a:off x="42214" y="5937002"/>
            <a:ext cx="9609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입찰협력사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DCF32A-970C-A424-99E0-E0FBE200013C}"/>
              </a:ext>
            </a:extLst>
          </p:cNvPr>
          <p:cNvSpPr txBox="1"/>
          <p:nvPr/>
        </p:nvSpPr>
        <p:spPr>
          <a:xfrm>
            <a:off x="4254273" y="5721558"/>
            <a:ext cx="9609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입찰 첨부파일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157BDF-72BF-4ECC-6E7E-7B6D14831FB3}"/>
              </a:ext>
            </a:extLst>
          </p:cNvPr>
          <p:cNvSpPr txBox="1"/>
          <p:nvPr/>
        </p:nvSpPr>
        <p:spPr>
          <a:xfrm>
            <a:off x="4846935" y="4243898"/>
            <a:ext cx="9609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선택된 협력사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3B2106-EFC2-AB11-EC18-7DAE3B815E8E}"/>
              </a:ext>
            </a:extLst>
          </p:cNvPr>
          <p:cNvSpPr txBox="1"/>
          <p:nvPr/>
        </p:nvSpPr>
        <p:spPr>
          <a:xfrm>
            <a:off x="5504056" y="5622113"/>
            <a:ext cx="4227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적용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3CB24B-15F2-7575-9792-3CB7CC1CE85D}"/>
              </a:ext>
            </a:extLst>
          </p:cNvPr>
          <p:cNvSpPr txBox="1"/>
          <p:nvPr/>
        </p:nvSpPr>
        <p:spPr>
          <a:xfrm>
            <a:off x="6682310" y="6967847"/>
            <a:ext cx="6992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입찰생성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448D1B-58B3-835B-FFCD-CDAD1989B0C5}"/>
              </a:ext>
            </a:extLst>
          </p:cNvPr>
          <p:cNvSpPr txBox="1"/>
          <p:nvPr/>
        </p:nvSpPr>
        <p:spPr>
          <a:xfrm>
            <a:off x="4385137" y="6831344"/>
            <a:ext cx="1517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입찰이 성공적으로 생성되었습니다</a:t>
            </a:r>
            <a:r>
              <a:rPr lang="en-US" altLang="ko-KR" sz="800">
                <a:solidFill>
                  <a:srgbClr val="C00000"/>
                </a:solidFill>
              </a:rPr>
              <a:t>. </a:t>
            </a:r>
            <a:endParaRPr lang="ko-KR" altLang="en-US" sz="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72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F87C0-37C0-518F-0E4A-006FF87CB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7DA6606B-345C-9EA2-2138-4F3402F79B33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4DA19BE-A9EF-A592-B14B-6BAC684998EA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3268208-4853-ACE3-793F-E54683317E43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00F1276-01D7-20A4-4C85-1F99B4E4A665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F7CDC03-3D2B-3C3C-17F6-7CD36C470B10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27A07AD-A698-AB16-15B5-20249CC9403E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7505DCD-A95F-149B-580E-96A38DECA251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F07B568-C574-4902-C233-E4ADB1321BA4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7087F25-84FD-71AC-5E58-195B6B3F756D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구매정보등록 처리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105E4418-5BF1-FC02-B2E8-66A84799A639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D6FD142E-5FCD-D88F-9673-8846E6EEC6E5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8081CFC9-BB0A-5193-80E8-40821AB6E3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6F0CEF-D264-E7B6-5F25-78A28839AF06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CECC8EF4-9E47-F6C6-4D13-EE6F4C6DE5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7CA8413C-1FEE-C5A3-C1C5-CB97A031D9E5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구매정보관리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구매정보처리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구매정보등록처리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(5)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591965E3-FE23-DD08-4D40-360A246E1E61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A7FC2-89A4-7F20-B9DA-9F9A3670F892}"/>
              </a:ext>
            </a:extLst>
          </p:cNvPr>
          <p:cNvSpPr txBox="1"/>
          <p:nvPr/>
        </p:nvSpPr>
        <p:spPr>
          <a:xfrm>
            <a:off x="7209660" y="2126987"/>
            <a:ext cx="3236590" cy="1384995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조회 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입찰 후 견적 </a:t>
            </a:r>
            <a:r>
              <a:rPr lang="ko-KR" altLang="en-US" sz="12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진행건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조회</a:t>
            </a: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※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입찰제외 건에 대해서는 아래 입찰제외 상품 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Pop-up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입력 후 견적 진행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6125FFF-02D4-6A0A-7B43-3D1AC9EA0E77}"/>
              </a:ext>
            </a:extLst>
          </p:cNvPr>
          <p:cNvGrpSpPr/>
          <p:nvPr/>
        </p:nvGrpSpPr>
        <p:grpSpPr>
          <a:xfrm>
            <a:off x="1058394" y="2420055"/>
            <a:ext cx="5661493" cy="4730045"/>
            <a:chOff x="551064" y="2108691"/>
            <a:chExt cx="5930648" cy="4803621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1D120588-850A-9BFE-A8A4-370A876C0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064" y="2108691"/>
              <a:ext cx="5930648" cy="2670022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22F47D99-0886-8377-E146-144AE683C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0616" y="4369373"/>
              <a:ext cx="4551096" cy="2542939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EE12CC3-D05C-5314-268E-3C9F2CC45EC4}"/>
                </a:ext>
              </a:extLst>
            </p:cNvPr>
            <p:cNvSpPr/>
            <p:nvPr/>
          </p:nvSpPr>
          <p:spPr>
            <a:xfrm>
              <a:off x="945438" y="3376189"/>
              <a:ext cx="238469" cy="180000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53752B8-E4D0-ED22-306E-C0A92A22C32F}"/>
              </a:ext>
            </a:extLst>
          </p:cNvPr>
          <p:cNvSpPr txBox="1"/>
          <p:nvPr/>
        </p:nvSpPr>
        <p:spPr>
          <a:xfrm>
            <a:off x="1343021" y="3473229"/>
            <a:ext cx="6992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견적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D7FA72-80AC-D0CE-49F7-95614CD178CB}"/>
              </a:ext>
            </a:extLst>
          </p:cNvPr>
          <p:cNvSpPr txBox="1"/>
          <p:nvPr/>
        </p:nvSpPr>
        <p:spPr>
          <a:xfrm>
            <a:off x="1032519" y="2235427"/>
            <a:ext cx="107291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구매정보조회</a:t>
            </a:r>
            <a:r>
              <a:rPr lang="en-US" altLang="ko-KR" sz="800">
                <a:solidFill>
                  <a:srgbClr val="C00000"/>
                </a:solidFill>
              </a:rPr>
              <a:t>/</a:t>
            </a:r>
            <a:r>
              <a:rPr lang="ko-KR" altLang="en-US" sz="800">
                <a:solidFill>
                  <a:srgbClr val="C00000"/>
                </a:solidFill>
              </a:rPr>
              <a:t>수정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69E1D6-278E-A45E-4C89-6C480952FBF7}"/>
              </a:ext>
            </a:extLst>
          </p:cNvPr>
          <p:cNvSpPr txBox="1"/>
          <p:nvPr/>
        </p:nvSpPr>
        <p:spPr>
          <a:xfrm>
            <a:off x="1947074" y="2235427"/>
            <a:ext cx="10464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구매정보등록처리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3DEA00-068C-5A9A-2437-AF866FDC9B78}"/>
              </a:ext>
            </a:extLst>
          </p:cNvPr>
          <p:cNvSpPr txBox="1"/>
          <p:nvPr/>
        </p:nvSpPr>
        <p:spPr>
          <a:xfrm>
            <a:off x="2741029" y="4662179"/>
            <a:ext cx="10464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입찰제외 상품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252036-7D15-CA38-1EF9-946CF07D1266}"/>
              </a:ext>
            </a:extLst>
          </p:cNvPr>
          <p:cNvSpPr txBox="1"/>
          <p:nvPr/>
        </p:nvSpPr>
        <p:spPr>
          <a:xfrm>
            <a:off x="6317921" y="6808384"/>
            <a:ext cx="10464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적용</a:t>
            </a:r>
          </a:p>
        </p:txBody>
      </p:sp>
    </p:spTree>
    <p:extLst>
      <p:ext uri="{BB962C8B-B14F-4D97-AF65-F5344CB8AC3E}">
        <p14:creationId xmlns:p14="http://schemas.microsoft.com/office/powerpoint/2010/main" val="3973105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457AD-44B6-266D-8FD7-131764C50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0E90D9D3-D2C7-B031-0449-88D731A58CD3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197FC2F-AC9B-0513-36D5-32260569361D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FCE98B3-C644-7CA8-8304-4448FC16AED8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40B17A1-3FBA-01B3-8D06-3FCE78EB1721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4E48DAA-9A10-0755-18E8-388763C2C31F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6D70770-7EE7-37FC-4AE6-E18A5D5875EA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3C41C80-AEB4-89EE-A441-523FC50853FF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1C382C6-2D64-E565-B202-497D65AD2E34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B77DF129-8954-A372-F815-CC787D065AC2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구매정보등록 처리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4E3C0C20-D95E-3A75-0AFA-121FB67D297A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56A5F077-C808-8622-9526-EA67A77D9ABB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F6E15051-08CE-FD8C-ED2F-ED971F3ED1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1C78C3-5A4B-AA61-9C00-55E6D5F56D26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8CC221B9-E748-19E0-5FB0-65F2F63AE0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0512A77-D2C7-8077-3BAB-8B3F959119A3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구매정보관리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구매정보처리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구매정보등록처리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(6)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CF0AE296-5CBB-88FE-A95B-F7D67CABB6F8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DA3BD-5627-7006-6F89-A4A242DBE177}"/>
              </a:ext>
            </a:extLst>
          </p:cNvPr>
          <p:cNvSpPr txBox="1"/>
          <p:nvPr/>
        </p:nvSpPr>
        <p:spPr>
          <a:xfrm>
            <a:off x="7209660" y="2126987"/>
            <a:ext cx="3236590" cy="646331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견적요청 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견적명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필수</a:t>
            </a: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협력사 선택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3FF5B7BD-4251-9D39-95A2-EC387E1B36EC}"/>
              </a:ext>
            </a:extLst>
          </p:cNvPr>
          <p:cNvGrpSpPr/>
          <p:nvPr/>
        </p:nvGrpSpPr>
        <p:grpSpPr>
          <a:xfrm>
            <a:off x="989168" y="2433229"/>
            <a:ext cx="5755372" cy="4729571"/>
            <a:chOff x="616826" y="2127941"/>
            <a:chExt cx="5887882" cy="4777272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BF4C0B98-722D-6322-7314-AF54A2860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826" y="2127941"/>
              <a:ext cx="5887882" cy="3345270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366801D9-1A7B-8CD4-EF91-0916CAD84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8058" y="5949084"/>
              <a:ext cx="1558905" cy="956129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82081A27-F5D8-AB42-2FF4-745790AE7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01868" y="6269986"/>
              <a:ext cx="2428875" cy="314325"/>
            </a:xfrm>
            <a:prstGeom prst="rect">
              <a:avLst/>
            </a:prstGeom>
          </p:spPr>
        </p:pic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D83F8DFA-FE99-0E7F-0BA7-8C7121A50E25}"/>
                </a:ext>
              </a:extLst>
            </p:cNvPr>
            <p:cNvSpPr/>
            <p:nvPr/>
          </p:nvSpPr>
          <p:spPr>
            <a:xfrm>
              <a:off x="5930743" y="5234442"/>
              <a:ext cx="573965" cy="155705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  <p:cxnSp>
          <p:nvCxnSpPr>
            <p:cNvPr id="27" name="직선 화살표 연결선 57">
              <a:extLst>
                <a:ext uri="{FF2B5EF4-FFF2-40B4-BE49-F238E27FC236}">
                  <a16:creationId xmlns:a16="http://schemas.microsoft.com/office/drawing/2014/main" id="{BA8F6955-10D8-B3A4-E2FA-5A19812E321A}"/>
                </a:ext>
              </a:extLst>
            </p:cNvPr>
            <p:cNvCxnSpPr>
              <a:cxnSpLocks/>
              <a:stCxn id="26" idx="2"/>
              <a:endCxn id="24" idx="0"/>
            </p:cNvCxnSpPr>
            <p:nvPr/>
          </p:nvCxnSpPr>
          <p:spPr>
            <a:xfrm rot="5400000">
              <a:off x="3718151" y="3449508"/>
              <a:ext cx="558937" cy="444021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A50034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직선 화살표 연결선 57">
              <a:extLst>
                <a:ext uri="{FF2B5EF4-FFF2-40B4-BE49-F238E27FC236}">
                  <a16:creationId xmlns:a16="http://schemas.microsoft.com/office/drawing/2014/main" id="{3703021F-9003-EAD7-AECF-361F9CD05CB3}"/>
                </a:ext>
              </a:extLst>
            </p:cNvPr>
            <p:cNvCxnSpPr>
              <a:cxnSpLocks/>
              <a:stCxn id="24" idx="3"/>
              <a:endCxn id="25" idx="1"/>
            </p:cNvCxnSpPr>
            <p:nvPr/>
          </p:nvCxnSpPr>
          <p:spPr>
            <a:xfrm>
              <a:off x="2556963" y="6427149"/>
              <a:ext cx="944905" cy="0"/>
            </a:xfrm>
            <a:prstGeom prst="straightConnector1">
              <a:avLst/>
            </a:prstGeom>
            <a:noFill/>
            <a:ln w="28575">
              <a:solidFill>
                <a:srgbClr val="A50034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DEF30B7-A9E3-8E80-C9D5-9C1EA400ADC9}"/>
              </a:ext>
            </a:extLst>
          </p:cNvPr>
          <p:cNvSpPr txBox="1"/>
          <p:nvPr/>
        </p:nvSpPr>
        <p:spPr>
          <a:xfrm>
            <a:off x="1253527" y="2386241"/>
            <a:ext cx="10464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견적요청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9EADAF-E248-9E8B-A5B0-9B1A1D183647}"/>
              </a:ext>
            </a:extLst>
          </p:cNvPr>
          <p:cNvSpPr txBox="1"/>
          <p:nvPr/>
        </p:nvSpPr>
        <p:spPr>
          <a:xfrm>
            <a:off x="1405216" y="6673901"/>
            <a:ext cx="17105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견적을 요청하시겠습니까</a:t>
            </a:r>
            <a:r>
              <a:rPr lang="en-US" altLang="ko-KR" sz="800">
                <a:solidFill>
                  <a:srgbClr val="C00000"/>
                </a:solidFill>
              </a:rPr>
              <a:t>?</a:t>
            </a:r>
            <a:endParaRPr lang="ko-KR" altLang="en-US" sz="80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0E8A95-B591-6E4E-1450-4BF1678D690D}"/>
              </a:ext>
            </a:extLst>
          </p:cNvPr>
          <p:cNvSpPr txBox="1"/>
          <p:nvPr/>
        </p:nvSpPr>
        <p:spPr>
          <a:xfrm>
            <a:off x="4141132" y="6320322"/>
            <a:ext cx="242927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견적이 성공적으로 요청되었습니다</a:t>
            </a:r>
            <a:r>
              <a:rPr lang="en-US" altLang="ko-KR" sz="800">
                <a:solidFill>
                  <a:srgbClr val="C00000"/>
                </a:solidFill>
              </a:rPr>
              <a:t>.</a:t>
            </a:r>
            <a:endParaRPr lang="ko-KR" altLang="en-US" sz="80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F63C01-AB93-7FAB-FA3F-0041F0695BD1}"/>
              </a:ext>
            </a:extLst>
          </p:cNvPr>
          <p:cNvSpPr txBox="1"/>
          <p:nvPr/>
        </p:nvSpPr>
        <p:spPr>
          <a:xfrm>
            <a:off x="6183492" y="5271433"/>
            <a:ext cx="6006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견적요청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407655-C803-BF25-D004-145CFE7F547A}"/>
              </a:ext>
            </a:extLst>
          </p:cNvPr>
          <p:cNvSpPr txBox="1"/>
          <p:nvPr/>
        </p:nvSpPr>
        <p:spPr>
          <a:xfrm>
            <a:off x="2118199" y="5189572"/>
            <a:ext cx="15238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성공적으로 저장 되었습니다</a:t>
            </a:r>
            <a:r>
              <a:rPr lang="en-US" altLang="ko-KR" sz="800">
                <a:solidFill>
                  <a:srgbClr val="C00000"/>
                </a:solidFill>
              </a:rPr>
              <a:t>. </a:t>
            </a:r>
            <a:endParaRPr lang="ko-KR" altLang="en-US" sz="80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352FFE-A6AD-8C85-3E93-E8D065541DB4}"/>
              </a:ext>
            </a:extLst>
          </p:cNvPr>
          <p:cNvSpPr txBox="1"/>
          <p:nvPr/>
        </p:nvSpPr>
        <p:spPr>
          <a:xfrm>
            <a:off x="2118199" y="5400580"/>
            <a:ext cx="15238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입찰</a:t>
            </a:r>
            <a:r>
              <a:rPr lang="en-US" altLang="ko-KR" sz="800">
                <a:solidFill>
                  <a:srgbClr val="C00000"/>
                </a:solidFill>
              </a:rPr>
              <a:t>/</a:t>
            </a:r>
            <a:r>
              <a:rPr lang="ko-KR" altLang="en-US" sz="800">
                <a:solidFill>
                  <a:srgbClr val="C00000"/>
                </a:solidFill>
              </a:rPr>
              <a:t>견적 요청 가능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C2F32E-EFC3-30DC-37F2-21FB7D7E2184}"/>
              </a:ext>
            </a:extLst>
          </p:cNvPr>
          <p:cNvSpPr txBox="1"/>
          <p:nvPr/>
        </p:nvSpPr>
        <p:spPr>
          <a:xfrm>
            <a:off x="0" y="2708494"/>
            <a:ext cx="5931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견적명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86E78E-C205-9C35-49FD-E88E222FC0BF}"/>
              </a:ext>
            </a:extLst>
          </p:cNvPr>
          <p:cNvSpPr txBox="1"/>
          <p:nvPr/>
        </p:nvSpPr>
        <p:spPr>
          <a:xfrm>
            <a:off x="0" y="2892127"/>
            <a:ext cx="7429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견적요청일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B862D4-8887-1DA2-A0DA-968FEDDAEFCD}"/>
              </a:ext>
            </a:extLst>
          </p:cNvPr>
          <p:cNvSpPr txBox="1"/>
          <p:nvPr/>
        </p:nvSpPr>
        <p:spPr>
          <a:xfrm>
            <a:off x="19789" y="3075760"/>
            <a:ext cx="7429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협력사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92E55E-1F66-680C-7375-E06DD6BB835E}"/>
              </a:ext>
            </a:extLst>
          </p:cNvPr>
          <p:cNvSpPr txBox="1"/>
          <p:nvPr/>
        </p:nvSpPr>
        <p:spPr>
          <a:xfrm>
            <a:off x="40404" y="3297313"/>
            <a:ext cx="9091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내부공유사항</a:t>
            </a:r>
            <a:endParaRPr lang="en-US" altLang="ko-KR" sz="800">
              <a:solidFill>
                <a:srgbClr val="C00000"/>
              </a:solidFill>
            </a:endParaRPr>
          </a:p>
          <a:p>
            <a:r>
              <a:rPr lang="en-US" altLang="ko-KR" sz="800">
                <a:solidFill>
                  <a:srgbClr val="C00000"/>
                </a:solidFill>
              </a:rPr>
              <a:t>(To.</a:t>
            </a:r>
            <a:r>
              <a:rPr lang="ko-KR" altLang="en-US" sz="800">
                <a:solidFill>
                  <a:srgbClr val="C00000"/>
                </a:solidFill>
              </a:rPr>
              <a:t>구매담당자</a:t>
            </a:r>
            <a:r>
              <a:rPr lang="en-US" altLang="ko-KR" sz="800">
                <a:solidFill>
                  <a:srgbClr val="C00000"/>
                </a:solidFill>
              </a:rPr>
              <a:t>)</a:t>
            </a:r>
            <a:endParaRPr lang="ko-KR" altLang="en-US" sz="800">
              <a:solidFill>
                <a:srgbClr val="C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7F486E-CC2B-D74C-A707-057F95D849B6}"/>
              </a:ext>
            </a:extLst>
          </p:cNvPr>
          <p:cNvSpPr txBox="1"/>
          <p:nvPr/>
        </p:nvSpPr>
        <p:spPr>
          <a:xfrm>
            <a:off x="60193" y="3668127"/>
            <a:ext cx="9091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견적메모</a:t>
            </a:r>
            <a:endParaRPr lang="en-US" altLang="ko-KR" sz="800">
              <a:solidFill>
                <a:srgbClr val="C00000"/>
              </a:solidFill>
            </a:endParaRPr>
          </a:p>
          <a:p>
            <a:r>
              <a:rPr lang="en-US" altLang="ko-KR" sz="800">
                <a:solidFill>
                  <a:srgbClr val="C00000"/>
                </a:solidFill>
              </a:rPr>
              <a:t>(TO.</a:t>
            </a:r>
            <a:r>
              <a:rPr lang="ko-KR" altLang="en-US" sz="800">
                <a:solidFill>
                  <a:srgbClr val="C00000"/>
                </a:solidFill>
              </a:rPr>
              <a:t>협력사</a:t>
            </a:r>
            <a:r>
              <a:rPr lang="en-US" altLang="ko-KR" sz="800">
                <a:solidFill>
                  <a:srgbClr val="C00000"/>
                </a:solidFill>
              </a:rPr>
              <a:t>)</a:t>
            </a:r>
            <a:endParaRPr lang="ko-KR" altLang="en-US" sz="800">
              <a:solidFill>
                <a:srgbClr val="C0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32A8A0-D36F-72E9-7701-FB17ABECA919}"/>
              </a:ext>
            </a:extLst>
          </p:cNvPr>
          <p:cNvSpPr txBox="1"/>
          <p:nvPr/>
        </p:nvSpPr>
        <p:spPr>
          <a:xfrm>
            <a:off x="35110" y="3981435"/>
            <a:ext cx="9091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>
                <a:solidFill>
                  <a:srgbClr val="C00000"/>
                </a:solidFill>
              </a:rPr>
              <a:t>Single Price </a:t>
            </a:r>
            <a:r>
              <a:rPr lang="ko-KR" altLang="en-US" sz="800">
                <a:solidFill>
                  <a:srgbClr val="C00000"/>
                </a:solidFill>
              </a:rPr>
              <a:t>적용</a:t>
            </a:r>
          </a:p>
        </p:txBody>
      </p:sp>
    </p:spTree>
    <p:extLst>
      <p:ext uri="{BB962C8B-B14F-4D97-AF65-F5344CB8AC3E}">
        <p14:creationId xmlns:p14="http://schemas.microsoft.com/office/powerpoint/2010/main" val="192293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F5FA3-9E75-EF8C-18B0-C45204EED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6B988EFE-6F4F-E7FD-BE2F-6997AF565B5A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332726C-4FC1-E50E-38C6-B145D8688A02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0B7FCF5-B40F-F427-D32E-FA8F2A99341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5F74735-2DAE-5D4C-ADB2-39A3AAB70456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DB12D0B-3307-EDE5-E137-F18E49B4FA08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3BEED61-0D55-3D3A-8064-5EDC3BB70743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013D603-38A0-FF63-9393-93EEB080A0A7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8D0D074-66CE-0910-6BA4-68E1AFBB08FC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DECE5AEE-1D45-637E-8822-0295DBA97337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입찰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견적 처리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3A220ABD-1609-9B03-C22B-A54CAF046BD3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BA7BB054-487B-2527-85BF-8CDA5B13BD54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6B81F6D4-360C-FCCB-CFCD-733362590A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DFD0BF-8ED5-8378-ED29-0200A57435AA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82CD7824-8B03-ED10-FD84-C74301AE14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0C83C275-D8EE-585D-03B1-FBFD202F4473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가격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 err="1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상품응찰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/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견적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(1)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79922295-08E5-3590-30A2-6969605F1C14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00F2BF-D4EF-878B-3502-860FC3264B69}"/>
              </a:ext>
            </a:extLst>
          </p:cNvPr>
          <p:cNvSpPr txBox="1"/>
          <p:nvPr/>
        </p:nvSpPr>
        <p:spPr>
          <a:xfrm>
            <a:off x="7209660" y="2126987"/>
            <a:ext cx="3236590" cy="1754326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조회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협력사에서 입찰정보 확인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응찰하기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거부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거부사유 필수 입력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A3B1660-6CAB-4B83-ADFC-321C798EE239}"/>
              </a:ext>
            </a:extLst>
          </p:cNvPr>
          <p:cNvGrpSpPr/>
          <p:nvPr/>
        </p:nvGrpSpPr>
        <p:grpSpPr>
          <a:xfrm>
            <a:off x="1031687" y="2408667"/>
            <a:ext cx="7185213" cy="4779533"/>
            <a:chOff x="599887" y="2086367"/>
            <a:chExt cx="7319848" cy="5440185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69D3D4CB-8C8D-D631-F6C6-41805899F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887" y="2086367"/>
              <a:ext cx="5781662" cy="1938761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D4821CC6-2520-BF3C-F206-D0C33C00C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38072" y="3960944"/>
              <a:ext cx="5781663" cy="356560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608BB315-A0A4-F386-C6FE-DE9D8B5B5577}"/>
                </a:ext>
              </a:extLst>
            </p:cNvPr>
            <p:cNvSpPr/>
            <p:nvPr/>
          </p:nvSpPr>
          <p:spPr>
            <a:xfrm>
              <a:off x="724370" y="3728997"/>
              <a:ext cx="585958" cy="231947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  <p:cxnSp>
          <p:nvCxnSpPr>
            <p:cNvPr id="29" name="직선 화살표 연결선 57">
              <a:extLst>
                <a:ext uri="{FF2B5EF4-FFF2-40B4-BE49-F238E27FC236}">
                  <a16:creationId xmlns:a16="http://schemas.microsoft.com/office/drawing/2014/main" id="{F08E7536-E8FD-FA38-E76A-328BFFB4E254}"/>
                </a:ext>
              </a:extLst>
            </p:cNvPr>
            <p:cNvCxnSpPr>
              <a:cxnSpLocks/>
              <a:stCxn id="21" idx="2"/>
              <a:endCxn id="14" idx="1"/>
            </p:cNvCxnSpPr>
            <p:nvPr/>
          </p:nvCxnSpPr>
          <p:spPr>
            <a:xfrm rot="16200000" flipH="1">
              <a:off x="686308" y="4291984"/>
              <a:ext cx="1782804" cy="1120723"/>
            </a:xfrm>
            <a:prstGeom prst="bentConnector2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4AA43DA1-2758-2E5C-8DAD-9E854F430837}"/>
                </a:ext>
              </a:extLst>
            </p:cNvPr>
            <p:cNvSpPr/>
            <p:nvPr/>
          </p:nvSpPr>
          <p:spPr>
            <a:xfrm>
              <a:off x="7122694" y="4280684"/>
              <a:ext cx="385433" cy="223940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C99D52E-8FF6-3CD2-9249-252CEE0D19A3}"/>
              </a:ext>
            </a:extLst>
          </p:cNvPr>
          <p:cNvSpPr txBox="1"/>
          <p:nvPr/>
        </p:nvSpPr>
        <p:spPr>
          <a:xfrm>
            <a:off x="1729060" y="2408667"/>
            <a:ext cx="9091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상품응찰 </a:t>
            </a:r>
            <a:r>
              <a:rPr lang="en-US" altLang="ko-KR" sz="800">
                <a:solidFill>
                  <a:srgbClr val="C00000"/>
                </a:solidFill>
              </a:rPr>
              <a:t>/ </a:t>
            </a:r>
            <a:r>
              <a:rPr lang="ko-KR" altLang="en-US" sz="800">
                <a:solidFill>
                  <a:srgbClr val="C00000"/>
                </a:solidFill>
              </a:rPr>
              <a:t>견적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98EEF7-7571-A049-4C8E-8AC2124B7CDB}"/>
              </a:ext>
            </a:extLst>
          </p:cNvPr>
          <p:cNvSpPr txBox="1"/>
          <p:nvPr/>
        </p:nvSpPr>
        <p:spPr>
          <a:xfrm>
            <a:off x="1153880" y="3473229"/>
            <a:ext cx="7349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입찰번호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D3F819-D48F-E62E-5C04-536B160A1C95}"/>
              </a:ext>
            </a:extLst>
          </p:cNvPr>
          <p:cNvSpPr txBox="1"/>
          <p:nvPr/>
        </p:nvSpPr>
        <p:spPr>
          <a:xfrm>
            <a:off x="1729060" y="3473203"/>
            <a:ext cx="5751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상품명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F746C2-4685-59FC-FAC3-FF1697866486}"/>
              </a:ext>
            </a:extLst>
          </p:cNvPr>
          <p:cNvSpPr txBox="1"/>
          <p:nvPr/>
        </p:nvSpPr>
        <p:spPr>
          <a:xfrm>
            <a:off x="2341773" y="3476397"/>
            <a:ext cx="7349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입찰제목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47A2E7-90B0-BF60-E242-16A2A0AA683E}"/>
              </a:ext>
            </a:extLst>
          </p:cNvPr>
          <p:cNvSpPr txBox="1"/>
          <p:nvPr/>
        </p:nvSpPr>
        <p:spPr>
          <a:xfrm>
            <a:off x="435809" y="3663553"/>
            <a:ext cx="7349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입찰번호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5AADE9-FC07-23D0-1274-7CC43065E607}"/>
              </a:ext>
            </a:extLst>
          </p:cNvPr>
          <p:cNvSpPr txBox="1"/>
          <p:nvPr/>
        </p:nvSpPr>
        <p:spPr>
          <a:xfrm>
            <a:off x="3076680" y="4055595"/>
            <a:ext cx="9842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응찰상세내역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E16533-D747-4BBC-C561-E1E50E7B8FCC}"/>
              </a:ext>
            </a:extLst>
          </p:cNvPr>
          <p:cNvSpPr txBox="1"/>
          <p:nvPr/>
        </p:nvSpPr>
        <p:spPr>
          <a:xfrm>
            <a:off x="7363593" y="4533253"/>
            <a:ext cx="6135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응찰하기</a:t>
            </a:r>
          </a:p>
        </p:txBody>
      </p:sp>
    </p:spTree>
    <p:extLst>
      <p:ext uri="{BB962C8B-B14F-4D97-AF65-F5344CB8AC3E}">
        <p14:creationId xmlns:p14="http://schemas.microsoft.com/office/powerpoint/2010/main" val="1990665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E8711-DCA6-0A94-9744-F1CB8B81C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794E5F20-21AA-2E5A-1853-0ED72F11FBCD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B4921C-9D78-4D40-E907-6AB42A26CFB5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B4AA36E-EAA9-B0E0-44BB-AA781B17CB39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8142875-7265-5233-011D-41A411C8C65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0EE34F3-4307-1375-E80E-6E03ACAE4F81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CAE0DC8-DBBF-0060-1B8C-E927E35F3883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C6838FA-C205-3D8A-8C02-CC90E28C1226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ECA6A36-F156-827D-A83F-F8F8CB347C6E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C5E0A870-BD8F-AA5A-E278-6541E828AC1F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입찰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견적 처리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BFD29F88-47F2-6CA9-D656-60EF9963E303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85CD8FAD-943D-1C39-4AD1-D8F689F776E1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3CA2E27B-4918-D153-B857-8700876EC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F044F1-DE17-092F-CE62-865D0E16815E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1BEE9404-1D84-39CA-4F7E-1E63C03DE3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05B921FB-4A3D-E3F1-2C64-2C138D2C85BE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가격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 err="1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상품응찰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/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견적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(2)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1613FB22-0EC0-B185-19D0-5B06974F7984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09E90-7516-C11A-BC2D-31769531AD1B}"/>
              </a:ext>
            </a:extLst>
          </p:cNvPr>
          <p:cNvSpPr txBox="1"/>
          <p:nvPr/>
        </p:nvSpPr>
        <p:spPr>
          <a:xfrm>
            <a:off x="7209660" y="2126987"/>
            <a:ext cx="3236590" cy="2862322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KC 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인증대상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KC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인증대상인 경우 인증번호 필수임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가격정보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응찰가</a:t>
            </a: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시장판매가</a:t>
            </a: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가격유효기간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배송발주정보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배송 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L/T</a:t>
            </a: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최소발주수량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(MOQ)</a:t>
            </a:r>
            <a:b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배수주문수량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0BB1A932-ACA0-18FA-5EF8-8E4FBAB5EF01}"/>
              </a:ext>
            </a:extLst>
          </p:cNvPr>
          <p:cNvGrpSpPr/>
          <p:nvPr/>
        </p:nvGrpSpPr>
        <p:grpSpPr>
          <a:xfrm>
            <a:off x="1004282" y="2389265"/>
            <a:ext cx="5690954" cy="4963781"/>
            <a:chOff x="556907" y="2127940"/>
            <a:chExt cx="5872769" cy="4963781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3491CA4A-2C67-52D6-FA77-BEB6C61C2A03}"/>
                </a:ext>
              </a:extLst>
            </p:cNvPr>
            <p:cNvGrpSpPr/>
            <p:nvPr/>
          </p:nvGrpSpPr>
          <p:grpSpPr>
            <a:xfrm>
              <a:off x="556907" y="2127940"/>
              <a:ext cx="5872769" cy="4963781"/>
              <a:chOff x="556907" y="2127940"/>
              <a:chExt cx="5872769" cy="4963781"/>
            </a:xfrm>
          </p:grpSpPr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3CD598A6-282A-FC4A-9AEE-EB80FBF558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37877"/>
              <a:stretch/>
            </p:blipFill>
            <p:spPr>
              <a:xfrm>
                <a:off x="556907" y="2127940"/>
                <a:ext cx="5776516" cy="2598063"/>
              </a:xfrm>
              <a:prstGeom prst="rect">
                <a:avLst/>
              </a:prstGeom>
            </p:spPr>
          </p:pic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6C0BB43C-4059-6558-902D-11D36D4C29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907" y="4929256"/>
                <a:ext cx="5776516" cy="2162465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id="{373DF48B-91C9-6A7C-3C48-6359BB09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6907" y="4066078"/>
                <a:ext cx="5872769" cy="1492220"/>
              </a:xfrm>
              <a:prstGeom prst="rect">
                <a:avLst/>
              </a:prstGeom>
            </p:spPr>
          </p:pic>
        </p:grp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9B544DFF-81CE-1699-4C03-75BD4487A80D}"/>
                </a:ext>
              </a:extLst>
            </p:cNvPr>
            <p:cNvSpPr/>
            <p:nvPr/>
          </p:nvSpPr>
          <p:spPr>
            <a:xfrm>
              <a:off x="5859967" y="6742064"/>
              <a:ext cx="385433" cy="223940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2F06996-8E8A-F9D4-2F05-30BD17DF2111}"/>
              </a:ext>
            </a:extLst>
          </p:cNvPr>
          <p:cNvSpPr txBox="1"/>
          <p:nvPr/>
        </p:nvSpPr>
        <p:spPr>
          <a:xfrm>
            <a:off x="1491438" y="2341915"/>
            <a:ext cx="9091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응찰등록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D8DFE-B3D1-8547-D176-DB89D7ADB707}"/>
              </a:ext>
            </a:extLst>
          </p:cNvPr>
          <p:cNvSpPr txBox="1"/>
          <p:nvPr/>
        </p:nvSpPr>
        <p:spPr>
          <a:xfrm>
            <a:off x="163224" y="2779178"/>
            <a:ext cx="9091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기본정보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048142-B4E8-7112-9266-5FD65AAEB053}"/>
              </a:ext>
            </a:extLst>
          </p:cNvPr>
          <p:cNvSpPr txBox="1"/>
          <p:nvPr/>
        </p:nvSpPr>
        <p:spPr>
          <a:xfrm>
            <a:off x="171609" y="3775531"/>
            <a:ext cx="9091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담당자정보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6128DB-6D17-88AA-8BF1-0E95AB308D00}"/>
              </a:ext>
            </a:extLst>
          </p:cNvPr>
          <p:cNvSpPr txBox="1"/>
          <p:nvPr/>
        </p:nvSpPr>
        <p:spPr>
          <a:xfrm>
            <a:off x="160570" y="4273166"/>
            <a:ext cx="9091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>
                <a:solidFill>
                  <a:srgbClr val="C00000"/>
                </a:solidFill>
              </a:rPr>
              <a:t>KC</a:t>
            </a:r>
            <a:r>
              <a:rPr lang="ko-KR" altLang="en-US" sz="800">
                <a:solidFill>
                  <a:srgbClr val="C00000"/>
                </a:solidFill>
              </a:rPr>
              <a:t>인증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8FCD44-CFB5-E82A-67A4-0EE222B43238}"/>
              </a:ext>
            </a:extLst>
          </p:cNvPr>
          <p:cNvSpPr txBox="1"/>
          <p:nvPr/>
        </p:nvSpPr>
        <p:spPr>
          <a:xfrm>
            <a:off x="184461" y="4985400"/>
            <a:ext cx="9091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>
                <a:solidFill>
                  <a:srgbClr val="C00000"/>
                </a:solidFill>
              </a:rPr>
              <a:t>KC</a:t>
            </a:r>
            <a:r>
              <a:rPr lang="ko-KR" altLang="en-US" sz="800">
                <a:solidFill>
                  <a:srgbClr val="C00000"/>
                </a:solidFill>
              </a:rPr>
              <a:t>인증정보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EDA276-ECDE-03E7-6118-C1F90C4BE6EC}"/>
              </a:ext>
            </a:extLst>
          </p:cNvPr>
          <p:cNvSpPr txBox="1"/>
          <p:nvPr/>
        </p:nvSpPr>
        <p:spPr>
          <a:xfrm>
            <a:off x="171609" y="6333782"/>
            <a:ext cx="9091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배송</a:t>
            </a:r>
            <a:r>
              <a:rPr lang="en-US" altLang="ko-KR" sz="800">
                <a:solidFill>
                  <a:srgbClr val="C00000"/>
                </a:solidFill>
              </a:rPr>
              <a:t>/</a:t>
            </a:r>
            <a:r>
              <a:rPr lang="ko-KR" altLang="en-US" sz="800">
                <a:solidFill>
                  <a:srgbClr val="C00000"/>
                </a:solidFill>
              </a:rPr>
              <a:t>발주 정보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E16252-4644-8CBF-EDE4-75F8BF934754}"/>
              </a:ext>
            </a:extLst>
          </p:cNvPr>
          <p:cNvSpPr txBox="1"/>
          <p:nvPr/>
        </p:nvSpPr>
        <p:spPr>
          <a:xfrm>
            <a:off x="6117473" y="6749990"/>
            <a:ext cx="4962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등록</a:t>
            </a:r>
          </a:p>
        </p:txBody>
      </p:sp>
    </p:spTree>
    <p:extLst>
      <p:ext uri="{BB962C8B-B14F-4D97-AF65-F5344CB8AC3E}">
        <p14:creationId xmlns:p14="http://schemas.microsoft.com/office/powerpoint/2010/main" val="267573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0F099-1C47-70AA-2FCC-F33272E25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0">
            <a:extLst>
              <a:ext uri="{FF2B5EF4-FFF2-40B4-BE49-F238E27FC236}">
                <a16:creationId xmlns:a16="http://schemas.microsoft.com/office/drawing/2014/main" id="{B1581976-39B8-07DF-5C0A-E2E7FD273C50}"/>
              </a:ext>
            </a:extLst>
          </p:cNvPr>
          <p:cNvSpPr/>
          <p:nvPr/>
        </p:nvSpPr>
        <p:spPr>
          <a:xfrm>
            <a:off x="2147" y="-89627"/>
            <a:ext cx="13437628" cy="4263870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621D29D7-65BD-E9DD-68DE-36E9B36D7E51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F201FD8E-37C6-CE21-6C21-3E969E9920C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F7C5B6CE-A119-4A88-DE0F-75705B7B3675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85A7ECC1-7CA5-6027-D8EE-0836CA3B25CD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32466D43-2B75-A2E7-AEF0-6E0AA8428526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134A70C2-4C26-8F3A-522E-90AE0F363D26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4D1F01F5-1975-127C-193A-FC85E88BA516}"/>
              </a:ext>
            </a:extLst>
          </p:cNvPr>
          <p:cNvCxnSpPr>
            <a:cxnSpLocks/>
          </p:cNvCxnSpPr>
          <p:nvPr/>
        </p:nvCxnSpPr>
        <p:spPr>
          <a:xfrm flipV="1">
            <a:off x="12991297" y="0"/>
            <a:ext cx="0" cy="7366000"/>
          </a:xfrm>
          <a:prstGeom prst="line">
            <a:avLst/>
          </a:prstGeom>
          <a:ln w="12700">
            <a:gradFill>
              <a:gsLst>
                <a:gs pos="0">
                  <a:srgbClr val="FDEAEC">
                    <a:alpha val="36000"/>
                  </a:srgbClr>
                </a:gs>
                <a:gs pos="100000">
                  <a:srgbClr val="EE3042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A7060463-3419-36F1-66FA-97F52CA31371}"/>
              </a:ext>
            </a:extLst>
          </p:cNvPr>
          <p:cNvCxnSpPr>
            <a:cxnSpLocks/>
          </p:cNvCxnSpPr>
          <p:nvPr/>
        </p:nvCxnSpPr>
        <p:spPr>
          <a:xfrm>
            <a:off x="1247775" y="7199546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DEAEC">
                    <a:alpha val="78000"/>
                  </a:srgbClr>
                </a:gs>
                <a:gs pos="100000">
                  <a:srgbClr val="EE3042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6">
            <a:extLst>
              <a:ext uri="{FF2B5EF4-FFF2-40B4-BE49-F238E27FC236}">
                <a16:creationId xmlns:a16="http://schemas.microsoft.com/office/drawing/2014/main" id="{F8D60E2A-591B-F21B-748F-09508FB72D9F}"/>
              </a:ext>
            </a:extLst>
          </p:cNvPr>
          <p:cNvCxnSpPr>
            <a:cxnSpLocks/>
          </p:cNvCxnSpPr>
          <p:nvPr/>
        </p:nvCxnSpPr>
        <p:spPr>
          <a:xfrm>
            <a:off x="9017000" y="290746"/>
            <a:ext cx="4422775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DEAEC">
                    <a:alpha val="22000"/>
                  </a:srgbClr>
                </a:gs>
                <a:gs pos="100000">
                  <a:srgbClr val="EE3042"/>
                </a:gs>
              </a:gsLst>
              <a:lin ang="1080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F2E12C-5EF7-00CB-5FBB-FA29FEEEA6C7}"/>
              </a:ext>
            </a:extLst>
          </p:cNvPr>
          <p:cNvSpPr txBox="1"/>
          <p:nvPr/>
        </p:nvSpPr>
        <p:spPr>
          <a:xfrm>
            <a:off x="790266" y="685126"/>
            <a:ext cx="26468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강사소개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D287D-C297-959E-388C-182610B90213}"/>
              </a:ext>
            </a:extLst>
          </p:cNvPr>
          <p:cNvSpPr txBox="1"/>
          <p:nvPr/>
        </p:nvSpPr>
        <p:spPr>
          <a:xfrm>
            <a:off x="6438643" y="1497562"/>
            <a:ext cx="6998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>
                <a:solidFill>
                  <a:srgbClr val="FDEAEC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사무</a:t>
            </a:r>
            <a:r>
              <a:rPr lang="en-US" altLang="ko-KR" sz="4400">
                <a:solidFill>
                  <a:srgbClr val="FDEAEC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/</a:t>
            </a:r>
            <a:r>
              <a:rPr lang="ko-KR" altLang="en-US" sz="4400">
                <a:solidFill>
                  <a:srgbClr val="FDEAEC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부품팀 오재언 선임</a:t>
            </a:r>
            <a:endParaRPr lang="en-US" altLang="ko-KR" sz="4400" dirty="0">
              <a:solidFill>
                <a:srgbClr val="FDEAEC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2DAC6-B3C2-3C33-C7D1-199BC88EC1C9}"/>
              </a:ext>
            </a:extLst>
          </p:cNvPr>
          <p:cNvSpPr/>
          <p:nvPr/>
        </p:nvSpPr>
        <p:spPr>
          <a:xfrm>
            <a:off x="6387141" y="2390931"/>
            <a:ext cx="7052631" cy="42638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084FE40-4299-402E-BB74-88B13491A7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0" b="99500" l="1200" r="99200">
                        <a14:foregroundMark x1="49600" y1="58000" x2="1200" y2="90400"/>
                        <a14:foregroundMark x1="64267" y1="70400" x2="85867" y2="98100"/>
                        <a14:foregroundMark x1="22267" y1="88100" x2="42000" y2="99500"/>
                        <a14:foregroundMark x1="66800" y1="72800" x2="99200" y2="81900"/>
                        <a14:foregroundMark x1="99200" y1="81900" x2="99200" y2="81900"/>
                        <a14:foregroundMark x1="50800" y1="64200" x2="52800" y2="97600"/>
                        <a14:foregroundMark x1="37733" y1="74600" x2="87467" y2="80900"/>
                        <a14:foregroundMark x1="53733" y1="9200" x2="56000" y2="15800"/>
                        <a14:foregroundMark x1="53733" y1="7800" x2="54400" y2="1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069"/>
          <a:stretch>
            <a:fillRect/>
          </a:stretch>
        </p:blipFill>
        <p:spPr>
          <a:xfrm>
            <a:off x="1871208" y="3009885"/>
            <a:ext cx="2646873" cy="3156106"/>
          </a:xfrm>
          <a:custGeom>
            <a:avLst/>
            <a:gdLst>
              <a:gd name="connsiteX0" fmla="*/ 934220 w 1868440"/>
              <a:gd name="connsiteY0" fmla="*/ 0 h 2227910"/>
              <a:gd name="connsiteX1" fmla="*/ 1853607 w 1868440"/>
              <a:gd name="connsiteY1" fmla="*/ 680354 h 2227910"/>
              <a:gd name="connsiteX2" fmla="*/ 1868440 w 1868440"/>
              <a:gd name="connsiteY2" fmla="*/ 725598 h 2227910"/>
              <a:gd name="connsiteX3" fmla="*/ 1868440 w 1868440"/>
              <a:gd name="connsiteY3" fmla="*/ 1502312 h 2227910"/>
              <a:gd name="connsiteX4" fmla="*/ 1853607 w 1868440"/>
              <a:gd name="connsiteY4" fmla="*/ 1547557 h 2227910"/>
              <a:gd name="connsiteX5" fmla="*/ 934220 w 1868440"/>
              <a:gd name="connsiteY5" fmla="*/ 2227910 h 2227910"/>
              <a:gd name="connsiteX6" fmla="*/ 14833 w 1868440"/>
              <a:gd name="connsiteY6" fmla="*/ 1547557 h 2227910"/>
              <a:gd name="connsiteX7" fmla="*/ 0 w 1868440"/>
              <a:gd name="connsiteY7" fmla="*/ 1502312 h 2227910"/>
              <a:gd name="connsiteX8" fmla="*/ 0 w 1868440"/>
              <a:gd name="connsiteY8" fmla="*/ 725598 h 2227910"/>
              <a:gd name="connsiteX9" fmla="*/ 14833 w 1868440"/>
              <a:gd name="connsiteY9" fmla="*/ 680354 h 2227910"/>
              <a:gd name="connsiteX10" fmla="*/ 934220 w 1868440"/>
              <a:gd name="connsiteY10" fmla="*/ 0 h 22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8440" h="2227910">
                <a:moveTo>
                  <a:pt x="934220" y="0"/>
                </a:moveTo>
                <a:cubicBezTo>
                  <a:pt x="1347522" y="0"/>
                  <a:pt x="1702133" y="280539"/>
                  <a:pt x="1853607" y="680354"/>
                </a:cubicBezTo>
                <a:lnTo>
                  <a:pt x="1868440" y="725598"/>
                </a:lnTo>
                <a:lnTo>
                  <a:pt x="1868440" y="1502312"/>
                </a:lnTo>
                <a:lnTo>
                  <a:pt x="1853607" y="1547557"/>
                </a:lnTo>
                <a:cubicBezTo>
                  <a:pt x="1702133" y="1947372"/>
                  <a:pt x="1347522" y="2227910"/>
                  <a:pt x="934220" y="2227910"/>
                </a:cubicBezTo>
                <a:cubicBezTo>
                  <a:pt x="520918" y="2227910"/>
                  <a:pt x="166307" y="1947372"/>
                  <a:pt x="14833" y="1547557"/>
                </a:cubicBezTo>
                <a:lnTo>
                  <a:pt x="0" y="1502312"/>
                </a:lnTo>
                <a:lnTo>
                  <a:pt x="0" y="725598"/>
                </a:lnTo>
                <a:lnTo>
                  <a:pt x="14833" y="680354"/>
                </a:lnTo>
                <a:cubicBezTo>
                  <a:pt x="166307" y="280539"/>
                  <a:pt x="520918" y="0"/>
                  <a:pt x="934220" y="0"/>
                </a:cubicBez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7EFE4F42-3901-4883-9230-B145932E54CF}"/>
              </a:ext>
            </a:extLst>
          </p:cNvPr>
          <p:cNvGrpSpPr/>
          <p:nvPr/>
        </p:nvGrpSpPr>
        <p:grpSpPr>
          <a:xfrm>
            <a:off x="6562857" y="2638787"/>
            <a:ext cx="6934522" cy="3647523"/>
            <a:chOff x="6562857" y="2638787"/>
            <a:chExt cx="6934522" cy="364752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74AA4A-CC83-466B-9791-145782595C4F}"/>
                </a:ext>
              </a:extLst>
            </p:cNvPr>
            <p:cNvSpPr txBox="1"/>
            <p:nvPr/>
          </p:nvSpPr>
          <p:spPr>
            <a:xfrm>
              <a:off x="6777764" y="2638787"/>
              <a:ext cx="6705553" cy="128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ko-KR" altLang="en-US" sz="28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사무</a:t>
              </a:r>
              <a:r>
                <a:rPr lang="en-US" altLang="ko-KR" sz="28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/</a:t>
              </a:r>
              <a:r>
                <a:rPr lang="ko-KR" altLang="en-US" sz="2800" dirty="0" err="1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전자팀</a:t>
              </a:r>
              <a:r>
                <a:rPr lang="ko-KR" altLang="en-US" sz="28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입사</a:t>
              </a:r>
              <a:r>
                <a:rPr lang="en-US" altLang="ko-KR" sz="20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(2018.8~)</a:t>
              </a:r>
            </a:p>
            <a:p>
              <a:pPr>
                <a:lnSpc>
                  <a:spcPct val="170000"/>
                </a:lnSpc>
              </a:pPr>
              <a:r>
                <a:rPr lang="ko-KR" altLang="en-US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사무용품</a:t>
              </a:r>
              <a:r>
                <a:rPr lang="en-US" altLang="ko-KR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(</a:t>
              </a:r>
              <a:r>
                <a:rPr lang="ko-KR" altLang="en-US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필기류</a:t>
              </a:r>
              <a:r>
                <a:rPr lang="en-US" altLang="ko-KR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)</a:t>
              </a:r>
              <a:r>
                <a:rPr lang="en-US" altLang="ko-KR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  <a:sym typeface="Wingdings" panose="05000000000000000000" pitchFamily="2" charset="2"/>
                </a:rPr>
                <a:t></a:t>
              </a:r>
              <a:r>
                <a:rPr lang="ko-KR" altLang="en-US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  <a:sym typeface="Wingdings" panose="05000000000000000000" pitchFamily="2" charset="2"/>
                </a:rPr>
                <a:t>사무자동화</a:t>
              </a:r>
              <a:r>
                <a:rPr lang="en-US" altLang="ko-KR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  <a:sym typeface="Wingdings" panose="05000000000000000000" pitchFamily="2" charset="2"/>
                </a:rPr>
                <a:t>(PC</a:t>
              </a:r>
              <a:r>
                <a:rPr lang="ko-KR" altLang="en-US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  <a:sym typeface="Wingdings" panose="05000000000000000000" pitchFamily="2" charset="2"/>
                </a:rPr>
                <a:t>류</a:t>
              </a:r>
              <a:r>
                <a:rPr lang="en-US" altLang="ko-KR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  <a:sym typeface="Wingdings" panose="05000000000000000000" pitchFamily="2" charset="2"/>
                </a:rPr>
                <a:t>)</a:t>
              </a:r>
              <a:r>
                <a:rPr lang="ko-KR" altLang="en-US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  <a:sym typeface="Wingdings" panose="05000000000000000000" pitchFamily="2" charset="2"/>
                </a:rPr>
                <a:t>인쇄</a:t>
              </a:r>
              <a:r>
                <a:rPr lang="en-US" altLang="ko-KR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  <a:sym typeface="Wingdings" panose="05000000000000000000" pitchFamily="2" charset="2"/>
                </a:rPr>
                <a:t>/</a:t>
              </a:r>
              <a:r>
                <a:rPr lang="ko-KR" altLang="en-US" sz="2000" spc="-80" dirty="0" err="1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  <a:sym typeface="Wingdings" panose="05000000000000000000" pitchFamily="2" charset="2"/>
                </a:rPr>
                <a:t>부품류</a:t>
              </a:r>
              <a:endParaRPr lang="en-US" altLang="ko-KR" sz="2000" spc="-80" dirty="0">
                <a:ln>
                  <a:solidFill>
                    <a:schemeClr val="bg1">
                      <a:alpha val="3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22" name="그래픽 11">
              <a:extLst>
                <a:ext uri="{FF2B5EF4-FFF2-40B4-BE49-F238E27FC236}">
                  <a16:creationId xmlns:a16="http://schemas.microsoft.com/office/drawing/2014/main" id="{13F1D3F9-5715-4CAA-874E-34533071EBE3}"/>
                </a:ext>
              </a:extLst>
            </p:cNvPr>
            <p:cNvSpPr/>
            <p:nvPr/>
          </p:nvSpPr>
          <p:spPr>
            <a:xfrm>
              <a:off x="6562857" y="3088908"/>
              <a:ext cx="200300" cy="200300"/>
            </a:xfrm>
            <a:custGeom>
              <a:avLst/>
              <a:gdLst>
                <a:gd name="connsiteX0" fmla="*/ 343472 w 686847"/>
                <a:gd name="connsiteY0" fmla="*/ 686848 h 686847"/>
                <a:gd name="connsiteX1" fmla="*/ 686848 w 686847"/>
                <a:gd name="connsiteY1" fmla="*/ 343472 h 686847"/>
                <a:gd name="connsiteX2" fmla="*/ 343472 w 686847"/>
                <a:gd name="connsiteY2" fmla="*/ 0 h 686847"/>
                <a:gd name="connsiteX3" fmla="*/ 0 w 686847"/>
                <a:gd name="connsiteY3" fmla="*/ 343472 h 686847"/>
                <a:gd name="connsiteX4" fmla="*/ 343472 w 686847"/>
                <a:gd name="connsiteY4" fmla="*/ 686848 h 686847"/>
                <a:gd name="connsiteX5" fmla="*/ 254984 w 686847"/>
                <a:gd name="connsiteY5" fmla="*/ 207359 h 686847"/>
                <a:gd name="connsiteX6" fmla="*/ 254984 w 686847"/>
                <a:gd name="connsiteY6" fmla="*/ 166211 h 686847"/>
                <a:gd name="connsiteX7" fmla="*/ 296132 w 686847"/>
                <a:gd name="connsiteY7" fmla="*/ 166211 h 686847"/>
                <a:gd name="connsiteX8" fmla="*/ 452723 w 686847"/>
                <a:gd name="connsiteY8" fmla="*/ 322898 h 686847"/>
                <a:gd name="connsiteX9" fmla="*/ 461296 w 686847"/>
                <a:gd name="connsiteY9" fmla="*/ 343472 h 686847"/>
                <a:gd name="connsiteX10" fmla="*/ 452723 w 686847"/>
                <a:gd name="connsiteY10" fmla="*/ 363950 h 686847"/>
                <a:gd name="connsiteX11" fmla="*/ 296132 w 686847"/>
                <a:gd name="connsiteY11" fmla="*/ 520637 h 686847"/>
                <a:gd name="connsiteX12" fmla="*/ 275558 w 686847"/>
                <a:gd name="connsiteY12" fmla="*/ 529114 h 686847"/>
                <a:gd name="connsiteX13" fmla="*/ 254984 w 686847"/>
                <a:gd name="connsiteY13" fmla="*/ 520637 h 686847"/>
                <a:gd name="connsiteX14" fmla="*/ 254984 w 686847"/>
                <a:gd name="connsiteY14" fmla="*/ 479679 h 686847"/>
                <a:gd name="connsiteX15" fmla="*/ 391097 w 686847"/>
                <a:gd name="connsiteY15" fmla="*/ 343567 h 686847"/>
                <a:gd name="connsiteX16" fmla="*/ 254984 w 686847"/>
                <a:gd name="connsiteY16" fmla="*/ 207455 h 68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6847" h="686847">
                  <a:moveTo>
                    <a:pt x="343472" y="686848"/>
                  </a:moveTo>
                  <a:cubicBezTo>
                    <a:pt x="533114" y="686848"/>
                    <a:pt x="686848" y="533210"/>
                    <a:pt x="686848" y="343472"/>
                  </a:cubicBezTo>
                  <a:cubicBezTo>
                    <a:pt x="686848" y="153734"/>
                    <a:pt x="533210" y="0"/>
                    <a:pt x="343472" y="0"/>
                  </a:cubicBezTo>
                  <a:cubicBezTo>
                    <a:pt x="153734" y="0"/>
                    <a:pt x="0" y="153829"/>
                    <a:pt x="0" y="343472"/>
                  </a:cubicBezTo>
                  <a:cubicBezTo>
                    <a:pt x="0" y="533114"/>
                    <a:pt x="153829" y="686848"/>
                    <a:pt x="343472" y="686848"/>
                  </a:cubicBezTo>
                  <a:close/>
                  <a:moveTo>
                    <a:pt x="254984" y="207359"/>
                  </a:moveTo>
                  <a:cubicBezTo>
                    <a:pt x="243554" y="195929"/>
                    <a:pt x="243554" y="177641"/>
                    <a:pt x="254984" y="166211"/>
                  </a:cubicBezTo>
                  <a:cubicBezTo>
                    <a:pt x="266414" y="154972"/>
                    <a:pt x="284702" y="154972"/>
                    <a:pt x="296132" y="166211"/>
                  </a:cubicBezTo>
                  <a:lnTo>
                    <a:pt x="452723" y="322898"/>
                  </a:lnTo>
                  <a:cubicBezTo>
                    <a:pt x="458153" y="328327"/>
                    <a:pt x="461296" y="335661"/>
                    <a:pt x="461296" y="343472"/>
                  </a:cubicBezTo>
                  <a:cubicBezTo>
                    <a:pt x="461296" y="351282"/>
                    <a:pt x="458153" y="358616"/>
                    <a:pt x="452723" y="363950"/>
                  </a:cubicBezTo>
                  <a:lnTo>
                    <a:pt x="296132" y="520637"/>
                  </a:lnTo>
                  <a:cubicBezTo>
                    <a:pt x="290417" y="526352"/>
                    <a:pt x="282988" y="529114"/>
                    <a:pt x="275558" y="529114"/>
                  </a:cubicBezTo>
                  <a:cubicBezTo>
                    <a:pt x="268129" y="529114"/>
                    <a:pt x="260699" y="526352"/>
                    <a:pt x="254984" y="520637"/>
                  </a:cubicBezTo>
                  <a:cubicBezTo>
                    <a:pt x="243554" y="509207"/>
                    <a:pt x="243554" y="490919"/>
                    <a:pt x="254984" y="479679"/>
                  </a:cubicBezTo>
                  <a:lnTo>
                    <a:pt x="391097" y="343567"/>
                  </a:lnTo>
                  <a:lnTo>
                    <a:pt x="254984" y="207455"/>
                  </a:lnTo>
                  <a:close/>
                </a:path>
              </a:pathLst>
            </a:custGeom>
            <a:solidFill>
              <a:srgbClr val="C00C3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288226-D274-4C7F-8626-A8AE54CC1AA4}"/>
                </a:ext>
              </a:extLst>
            </p:cNvPr>
            <p:cNvSpPr txBox="1"/>
            <p:nvPr/>
          </p:nvSpPr>
          <p:spPr>
            <a:xfrm>
              <a:off x="6791826" y="4141199"/>
              <a:ext cx="6705553" cy="739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ko-KR" altLang="en-US" sz="28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사원대표 활동</a:t>
              </a:r>
              <a:r>
                <a:rPr lang="en-US" altLang="ko-KR" sz="28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(2024.4~)</a:t>
              </a:r>
            </a:p>
          </p:txBody>
        </p:sp>
        <p:sp>
          <p:nvSpPr>
            <p:cNvPr id="24" name="그래픽 11">
              <a:extLst>
                <a:ext uri="{FF2B5EF4-FFF2-40B4-BE49-F238E27FC236}">
                  <a16:creationId xmlns:a16="http://schemas.microsoft.com/office/drawing/2014/main" id="{B6AAECE9-C2DB-4D6F-B94A-1C0A3B55D491}"/>
                </a:ext>
              </a:extLst>
            </p:cNvPr>
            <p:cNvSpPr/>
            <p:nvPr/>
          </p:nvSpPr>
          <p:spPr>
            <a:xfrm>
              <a:off x="6562857" y="4591320"/>
              <a:ext cx="200300" cy="200300"/>
            </a:xfrm>
            <a:custGeom>
              <a:avLst/>
              <a:gdLst>
                <a:gd name="connsiteX0" fmla="*/ 343472 w 686847"/>
                <a:gd name="connsiteY0" fmla="*/ 686848 h 686847"/>
                <a:gd name="connsiteX1" fmla="*/ 686848 w 686847"/>
                <a:gd name="connsiteY1" fmla="*/ 343472 h 686847"/>
                <a:gd name="connsiteX2" fmla="*/ 343472 w 686847"/>
                <a:gd name="connsiteY2" fmla="*/ 0 h 686847"/>
                <a:gd name="connsiteX3" fmla="*/ 0 w 686847"/>
                <a:gd name="connsiteY3" fmla="*/ 343472 h 686847"/>
                <a:gd name="connsiteX4" fmla="*/ 343472 w 686847"/>
                <a:gd name="connsiteY4" fmla="*/ 686848 h 686847"/>
                <a:gd name="connsiteX5" fmla="*/ 254984 w 686847"/>
                <a:gd name="connsiteY5" fmla="*/ 207359 h 686847"/>
                <a:gd name="connsiteX6" fmla="*/ 254984 w 686847"/>
                <a:gd name="connsiteY6" fmla="*/ 166211 h 686847"/>
                <a:gd name="connsiteX7" fmla="*/ 296132 w 686847"/>
                <a:gd name="connsiteY7" fmla="*/ 166211 h 686847"/>
                <a:gd name="connsiteX8" fmla="*/ 452723 w 686847"/>
                <a:gd name="connsiteY8" fmla="*/ 322898 h 686847"/>
                <a:gd name="connsiteX9" fmla="*/ 461296 w 686847"/>
                <a:gd name="connsiteY9" fmla="*/ 343472 h 686847"/>
                <a:gd name="connsiteX10" fmla="*/ 452723 w 686847"/>
                <a:gd name="connsiteY10" fmla="*/ 363950 h 686847"/>
                <a:gd name="connsiteX11" fmla="*/ 296132 w 686847"/>
                <a:gd name="connsiteY11" fmla="*/ 520637 h 686847"/>
                <a:gd name="connsiteX12" fmla="*/ 275558 w 686847"/>
                <a:gd name="connsiteY12" fmla="*/ 529114 h 686847"/>
                <a:gd name="connsiteX13" fmla="*/ 254984 w 686847"/>
                <a:gd name="connsiteY13" fmla="*/ 520637 h 686847"/>
                <a:gd name="connsiteX14" fmla="*/ 254984 w 686847"/>
                <a:gd name="connsiteY14" fmla="*/ 479679 h 686847"/>
                <a:gd name="connsiteX15" fmla="*/ 391097 w 686847"/>
                <a:gd name="connsiteY15" fmla="*/ 343567 h 686847"/>
                <a:gd name="connsiteX16" fmla="*/ 254984 w 686847"/>
                <a:gd name="connsiteY16" fmla="*/ 207455 h 68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6847" h="686847">
                  <a:moveTo>
                    <a:pt x="343472" y="686848"/>
                  </a:moveTo>
                  <a:cubicBezTo>
                    <a:pt x="533114" y="686848"/>
                    <a:pt x="686848" y="533210"/>
                    <a:pt x="686848" y="343472"/>
                  </a:cubicBezTo>
                  <a:cubicBezTo>
                    <a:pt x="686848" y="153734"/>
                    <a:pt x="533210" y="0"/>
                    <a:pt x="343472" y="0"/>
                  </a:cubicBezTo>
                  <a:cubicBezTo>
                    <a:pt x="153734" y="0"/>
                    <a:pt x="0" y="153829"/>
                    <a:pt x="0" y="343472"/>
                  </a:cubicBezTo>
                  <a:cubicBezTo>
                    <a:pt x="0" y="533114"/>
                    <a:pt x="153829" y="686848"/>
                    <a:pt x="343472" y="686848"/>
                  </a:cubicBezTo>
                  <a:close/>
                  <a:moveTo>
                    <a:pt x="254984" y="207359"/>
                  </a:moveTo>
                  <a:cubicBezTo>
                    <a:pt x="243554" y="195929"/>
                    <a:pt x="243554" y="177641"/>
                    <a:pt x="254984" y="166211"/>
                  </a:cubicBezTo>
                  <a:cubicBezTo>
                    <a:pt x="266414" y="154972"/>
                    <a:pt x="284702" y="154972"/>
                    <a:pt x="296132" y="166211"/>
                  </a:cubicBezTo>
                  <a:lnTo>
                    <a:pt x="452723" y="322898"/>
                  </a:lnTo>
                  <a:cubicBezTo>
                    <a:pt x="458153" y="328327"/>
                    <a:pt x="461296" y="335661"/>
                    <a:pt x="461296" y="343472"/>
                  </a:cubicBezTo>
                  <a:cubicBezTo>
                    <a:pt x="461296" y="351282"/>
                    <a:pt x="458153" y="358616"/>
                    <a:pt x="452723" y="363950"/>
                  </a:cubicBezTo>
                  <a:lnTo>
                    <a:pt x="296132" y="520637"/>
                  </a:lnTo>
                  <a:cubicBezTo>
                    <a:pt x="290417" y="526352"/>
                    <a:pt x="282988" y="529114"/>
                    <a:pt x="275558" y="529114"/>
                  </a:cubicBezTo>
                  <a:cubicBezTo>
                    <a:pt x="268129" y="529114"/>
                    <a:pt x="260699" y="526352"/>
                    <a:pt x="254984" y="520637"/>
                  </a:cubicBezTo>
                  <a:cubicBezTo>
                    <a:pt x="243554" y="509207"/>
                    <a:pt x="243554" y="490919"/>
                    <a:pt x="254984" y="479679"/>
                  </a:cubicBezTo>
                  <a:lnTo>
                    <a:pt x="391097" y="343567"/>
                  </a:lnTo>
                  <a:lnTo>
                    <a:pt x="254984" y="207455"/>
                  </a:lnTo>
                  <a:close/>
                </a:path>
              </a:pathLst>
            </a:custGeom>
            <a:solidFill>
              <a:srgbClr val="C00C3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F1F5A1-DB50-4474-81B4-58A06B91D339}"/>
                </a:ext>
              </a:extLst>
            </p:cNvPr>
            <p:cNvSpPr txBox="1"/>
            <p:nvPr/>
          </p:nvSpPr>
          <p:spPr>
            <a:xfrm>
              <a:off x="6791826" y="5191202"/>
              <a:ext cx="6705553" cy="1095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marR="0" lv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73FA"/>
                </a:buClr>
                <a:buSzTx/>
                <a:buFontTx/>
                <a:buNone/>
                <a:tabLst/>
                <a:defRPr/>
              </a:pPr>
              <a:r>
                <a:rPr lang="en-US" altLang="ko-KR" sz="28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‘</a:t>
              </a:r>
              <a:r>
                <a:rPr lang="ko-KR" altLang="en-US" sz="28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잘</a:t>
              </a:r>
              <a:r>
                <a:rPr lang="en-US" altLang="ko-KR" sz="28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’</a:t>
              </a:r>
              <a:r>
                <a:rPr lang="ko-KR" altLang="en-US" sz="28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은 내가 결정할 수 없지만 </a:t>
              </a:r>
              <a:endParaRPr lang="en-US" altLang="ko-KR" sz="2800" dirty="0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marL="85725" marR="0" lv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73FA"/>
                </a:buClr>
                <a:buSzTx/>
                <a:buFontTx/>
                <a:buNone/>
                <a:tabLst/>
                <a:defRPr/>
              </a:pPr>
              <a:r>
                <a:rPr lang="en-US" altLang="ko-KR" sz="28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‘</a:t>
              </a:r>
              <a:r>
                <a:rPr lang="ko-KR" altLang="en-US" sz="28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열심히</a:t>
              </a:r>
              <a:r>
                <a:rPr lang="en-US" altLang="ko-KR" sz="28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’</a:t>
              </a:r>
              <a:r>
                <a:rPr lang="ko-KR" altLang="en-US" sz="28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는 내가 결정할 수 있다</a:t>
              </a:r>
              <a:r>
                <a:rPr lang="en-US" altLang="ko-KR" sz="28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.</a:t>
              </a:r>
              <a:endParaRPr lang="en-US" altLang="ko-KR" sz="2000" spc="-80" dirty="0">
                <a:ln>
                  <a:solidFill>
                    <a:schemeClr val="bg1">
                      <a:alpha val="3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26" name="그래픽 11">
              <a:extLst>
                <a:ext uri="{FF2B5EF4-FFF2-40B4-BE49-F238E27FC236}">
                  <a16:creationId xmlns:a16="http://schemas.microsoft.com/office/drawing/2014/main" id="{C60A253D-7BEF-4B30-B61F-F0BA12DA180E}"/>
                </a:ext>
              </a:extLst>
            </p:cNvPr>
            <p:cNvSpPr/>
            <p:nvPr/>
          </p:nvSpPr>
          <p:spPr>
            <a:xfrm>
              <a:off x="6562857" y="5561132"/>
              <a:ext cx="200300" cy="200300"/>
            </a:xfrm>
            <a:custGeom>
              <a:avLst/>
              <a:gdLst>
                <a:gd name="connsiteX0" fmla="*/ 343472 w 686847"/>
                <a:gd name="connsiteY0" fmla="*/ 686848 h 686847"/>
                <a:gd name="connsiteX1" fmla="*/ 686848 w 686847"/>
                <a:gd name="connsiteY1" fmla="*/ 343472 h 686847"/>
                <a:gd name="connsiteX2" fmla="*/ 343472 w 686847"/>
                <a:gd name="connsiteY2" fmla="*/ 0 h 686847"/>
                <a:gd name="connsiteX3" fmla="*/ 0 w 686847"/>
                <a:gd name="connsiteY3" fmla="*/ 343472 h 686847"/>
                <a:gd name="connsiteX4" fmla="*/ 343472 w 686847"/>
                <a:gd name="connsiteY4" fmla="*/ 686848 h 686847"/>
                <a:gd name="connsiteX5" fmla="*/ 254984 w 686847"/>
                <a:gd name="connsiteY5" fmla="*/ 207359 h 686847"/>
                <a:gd name="connsiteX6" fmla="*/ 254984 w 686847"/>
                <a:gd name="connsiteY6" fmla="*/ 166211 h 686847"/>
                <a:gd name="connsiteX7" fmla="*/ 296132 w 686847"/>
                <a:gd name="connsiteY7" fmla="*/ 166211 h 686847"/>
                <a:gd name="connsiteX8" fmla="*/ 452723 w 686847"/>
                <a:gd name="connsiteY8" fmla="*/ 322898 h 686847"/>
                <a:gd name="connsiteX9" fmla="*/ 461296 w 686847"/>
                <a:gd name="connsiteY9" fmla="*/ 343472 h 686847"/>
                <a:gd name="connsiteX10" fmla="*/ 452723 w 686847"/>
                <a:gd name="connsiteY10" fmla="*/ 363950 h 686847"/>
                <a:gd name="connsiteX11" fmla="*/ 296132 w 686847"/>
                <a:gd name="connsiteY11" fmla="*/ 520637 h 686847"/>
                <a:gd name="connsiteX12" fmla="*/ 275558 w 686847"/>
                <a:gd name="connsiteY12" fmla="*/ 529114 h 686847"/>
                <a:gd name="connsiteX13" fmla="*/ 254984 w 686847"/>
                <a:gd name="connsiteY13" fmla="*/ 520637 h 686847"/>
                <a:gd name="connsiteX14" fmla="*/ 254984 w 686847"/>
                <a:gd name="connsiteY14" fmla="*/ 479679 h 686847"/>
                <a:gd name="connsiteX15" fmla="*/ 391097 w 686847"/>
                <a:gd name="connsiteY15" fmla="*/ 343567 h 686847"/>
                <a:gd name="connsiteX16" fmla="*/ 254984 w 686847"/>
                <a:gd name="connsiteY16" fmla="*/ 207455 h 68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6847" h="686847">
                  <a:moveTo>
                    <a:pt x="343472" y="686848"/>
                  </a:moveTo>
                  <a:cubicBezTo>
                    <a:pt x="533114" y="686848"/>
                    <a:pt x="686848" y="533210"/>
                    <a:pt x="686848" y="343472"/>
                  </a:cubicBezTo>
                  <a:cubicBezTo>
                    <a:pt x="686848" y="153734"/>
                    <a:pt x="533210" y="0"/>
                    <a:pt x="343472" y="0"/>
                  </a:cubicBezTo>
                  <a:cubicBezTo>
                    <a:pt x="153734" y="0"/>
                    <a:pt x="0" y="153829"/>
                    <a:pt x="0" y="343472"/>
                  </a:cubicBezTo>
                  <a:cubicBezTo>
                    <a:pt x="0" y="533114"/>
                    <a:pt x="153829" y="686848"/>
                    <a:pt x="343472" y="686848"/>
                  </a:cubicBezTo>
                  <a:close/>
                  <a:moveTo>
                    <a:pt x="254984" y="207359"/>
                  </a:moveTo>
                  <a:cubicBezTo>
                    <a:pt x="243554" y="195929"/>
                    <a:pt x="243554" y="177641"/>
                    <a:pt x="254984" y="166211"/>
                  </a:cubicBezTo>
                  <a:cubicBezTo>
                    <a:pt x="266414" y="154972"/>
                    <a:pt x="284702" y="154972"/>
                    <a:pt x="296132" y="166211"/>
                  </a:cubicBezTo>
                  <a:lnTo>
                    <a:pt x="452723" y="322898"/>
                  </a:lnTo>
                  <a:cubicBezTo>
                    <a:pt x="458153" y="328327"/>
                    <a:pt x="461296" y="335661"/>
                    <a:pt x="461296" y="343472"/>
                  </a:cubicBezTo>
                  <a:cubicBezTo>
                    <a:pt x="461296" y="351282"/>
                    <a:pt x="458153" y="358616"/>
                    <a:pt x="452723" y="363950"/>
                  </a:cubicBezTo>
                  <a:lnTo>
                    <a:pt x="296132" y="520637"/>
                  </a:lnTo>
                  <a:cubicBezTo>
                    <a:pt x="290417" y="526352"/>
                    <a:pt x="282988" y="529114"/>
                    <a:pt x="275558" y="529114"/>
                  </a:cubicBezTo>
                  <a:cubicBezTo>
                    <a:pt x="268129" y="529114"/>
                    <a:pt x="260699" y="526352"/>
                    <a:pt x="254984" y="520637"/>
                  </a:cubicBezTo>
                  <a:cubicBezTo>
                    <a:pt x="243554" y="509207"/>
                    <a:pt x="243554" y="490919"/>
                    <a:pt x="254984" y="479679"/>
                  </a:cubicBezTo>
                  <a:lnTo>
                    <a:pt x="391097" y="343567"/>
                  </a:lnTo>
                  <a:lnTo>
                    <a:pt x="254984" y="207455"/>
                  </a:lnTo>
                  <a:close/>
                </a:path>
              </a:pathLst>
            </a:custGeom>
            <a:solidFill>
              <a:srgbClr val="C00C3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218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8A159-788C-C831-8F7E-9709E870A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53A9D3D9-8744-8BCF-7F8B-EE1A29B4B553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77099C8-34D3-0C11-C18C-B061DAEBFBE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8564E7A-92F0-DC5B-E7B5-9CB0134E0B5A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E999AED-6169-2A34-EB1D-794AF425B312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8B86A35-4DA6-ED27-4D30-5E598BF606EC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725A6A5-98C7-30DB-1C61-E849665B38A0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B2C3184-BCFB-C068-399C-2EE48C9247DE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E3D39E6B-1151-D775-67EF-282D6C6A6C9F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3F6E558C-51BD-BBAB-F96A-1FF3F39A8A9C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입찰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견적 처리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A568E740-98F3-7D86-6634-8810F844D825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DB4437B9-7175-3C75-A308-D971D5741A56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AF35C1E2-6BF4-BE34-6EDC-61D0B8AB2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5A8DF9-A67D-E400-3DF8-FCB20FE2AF8C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A4ABB347-8CE0-2892-48CA-D65AAEBBD1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03C1FDC-52D1-DB21-0CD4-BF7BA6AEFF08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가격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 err="1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상품응찰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/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견적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(3)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8A0469C5-AE18-6AE5-ABC0-C3F66B58C200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1A8876-3E1D-F18B-8830-38E60B2591B9}"/>
              </a:ext>
            </a:extLst>
          </p:cNvPr>
          <p:cNvSpPr txBox="1"/>
          <p:nvPr/>
        </p:nvSpPr>
        <p:spPr>
          <a:xfrm>
            <a:off x="7209660" y="2126987"/>
            <a:ext cx="3236590" cy="1015663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전자계약 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입찰 단가 합의서 계약 진행 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(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공인인증서</a:t>
            </a: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BC0BE38-F546-383F-9D15-5EDC234D8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407" y="2386410"/>
            <a:ext cx="5484329" cy="47763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905E6E-5B73-76EC-261D-EEB670B25194}"/>
              </a:ext>
            </a:extLst>
          </p:cNvPr>
          <p:cNvSpPr txBox="1"/>
          <p:nvPr/>
        </p:nvSpPr>
        <p:spPr>
          <a:xfrm>
            <a:off x="1135803" y="2794441"/>
            <a:ext cx="9091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계약진행상세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07C7A4-08B4-8794-EB8D-B27FA253FE96}"/>
              </a:ext>
            </a:extLst>
          </p:cNvPr>
          <p:cNvSpPr txBox="1"/>
          <p:nvPr/>
        </p:nvSpPr>
        <p:spPr>
          <a:xfrm>
            <a:off x="11353" y="3297313"/>
            <a:ext cx="9091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기본정보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FE3942-7FB5-94D8-0421-998938EA19DF}"/>
              </a:ext>
            </a:extLst>
          </p:cNvPr>
          <p:cNvSpPr txBox="1"/>
          <p:nvPr/>
        </p:nvSpPr>
        <p:spPr>
          <a:xfrm>
            <a:off x="106221" y="6400382"/>
            <a:ext cx="9091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첨부파일</a:t>
            </a:r>
          </a:p>
        </p:txBody>
      </p:sp>
    </p:spTree>
    <p:extLst>
      <p:ext uri="{BB962C8B-B14F-4D97-AF65-F5344CB8AC3E}">
        <p14:creationId xmlns:p14="http://schemas.microsoft.com/office/powerpoint/2010/main" val="2803786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2B476-7B48-2DF9-B2D9-A0177A4F3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EC626777-E046-5522-476F-586A263B7213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6625AA5-739C-FE1A-992A-557EEBCFE961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6837ECD-1424-8CB6-0CF8-9D00438565BC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EE0685A-D531-C75D-AD7A-A2CC8B3EBF9F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5BCE1BC-5DA5-ABAE-9663-031735473CE8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8B85180-7B4E-C202-A7C8-621B015270EA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71334AC-1AF5-6C78-7F2D-969804E9D2E2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8D02570-BAF4-8865-7AE5-430A7D7E6CF5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653F18D-5167-C2C9-8CFC-FAA5CD8FA259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입찰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견적 처리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12FBEB09-A3E0-D72F-3F08-FEE668F40F63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CAB4C530-4DEF-5998-5D50-C15113411B89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7EB45B89-36AB-AB32-5C1C-6BC66586F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241B8AF-2EAB-91B5-AAA0-A0FE78A9CCCF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F07E3A39-684D-A376-CACF-116C8645CB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CE2E927F-C18D-BD0D-7E81-489B4B264E1D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가격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 err="1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상품응찰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/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견적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(4)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21009631-CDF9-0629-9000-F9B8ED8DFB1E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F83CD0-E129-20EE-E681-582CA401239E}"/>
              </a:ext>
            </a:extLst>
          </p:cNvPr>
          <p:cNvSpPr txBox="1"/>
          <p:nvPr/>
        </p:nvSpPr>
        <p:spPr>
          <a:xfrm>
            <a:off x="7209660" y="2126987"/>
            <a:ext cx="3236590" cy="461665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견적 </a:t>
            </a:r>
            <a:r>
              <a:rPr lang="ko-KR" altLang="en-US" sz="12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상태값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확인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해당 요청번호 클릭 후 상품 상세 조회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0F1CD92-5BBC-0861-026A-8E8651121100}"/>
              </a:ext>
            </a:extLst>
          </p:cNvPr>
          <p:cNvGrpSpPr/>
          <p:nvPr/>
        </p:nvGrpSpPr>
        <p:grpSpPr>
          <a:xfrm>
            <a:off x="1069052" y="2473209"/>
            <a:ext cx="5626183" cy="3253225"/>
            <a:chOff x="613671" y="2080771"/>
            <a:chExt cx="5855806" cy="3253225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46732988-4A5F-6296-BDA9-F9A7002E0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3671" y="2080771"/>
              <a:ext cx="5855806" cy="3253225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E95CE2A6-9D8C-D407-BF91-53B3F658F664}"/>
                </a:ext>
              </a:extLst>
            </p:cNvPr>
            <p:cNvSpPr/>
            <p:nvPr/>
          </p:nvSpPr>
          <p:spPr>
            <a:xfrm>
              <a:off x="3740150" y="2540000"/>
              <a:ext cx="215900" cy="101600"/>
            </a:xfrm>
            <a:prstGeom prst="rect">
              <a:avLst/>
            </a:prstGeom>
            <a:solidFill>
              <a:srgbClr val="FAFAFA"/>
            </a:solidFill>
            <a:ln>
              <a:solidFill>
                <a:srgbClr val="FAF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A787AB24-BF53-7332-EAD1-C61E6855DAD6}"/>
                </a:ext>
              </a:extLst>
            </p:cNvPr>
            <p:cNvSpPr/>
            <p:nvPr/>
          </p:nvSpPr>
          <p:spPr>
            <a:xfrm>
              <a:off x="661296" y="3643850"/>
              <a:ext cx="385433" cy="246334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B178549-C049-31D4-DD6A-476A10CB5B10}"/>
              </a:ext>
            </a:extLst>
          </p:cNvPr>
          <p:cNvSpPr txBox="1"/>
          <p:nvPr/>
        </p:nvSpPr>
        <p:spPr>
          <a:xfrm>
            <a:off x="31412" y="2449637"/>
            <a:ext cx="9091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견적조회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B1C29E-8B47-2049-9C35-317036302AAF}"/>
              </a:ext>
            </a:extLst>
          </p:cNvPr>
          <p:cNvSpPr txBox="1"/>
          <p:nvPr/>
        </p:nvSpPr>
        <p:spPr>
          <a:xfrm>
            <a:off x="135214" y="4051733"/>
            <a:ext cx="9091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상품상세</a:t>
            </a:r>
          </a:p>
        </p:txBody>
      </p:sp>
    </p:spTree>
    <p:extLst>
      <p:ext uri="{BB962C8B-B14F-4D97-AF65-F5344CB8AC3E}">
        <p14:creationId xmlns:p14="http://schemas.microsoft.com/office/powerpoint/2010/main" val="1741730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F4847-898C-567D-2B24-26D21F110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5ED97A78-5CFD-F41F-C812-7F64FB865D91}"/>
              </a:ext>
            </a:extLst>
          </p:cNvPr>
          <p:cNvSpPr/>
          <p:nvPr/>
        </p:nvSpPr>
        <p:spPr>
          <a:xfrm rot="16200000" flipV="1">
            <a:off x="6045877" y="4211422"/>
            <a:ext cx="1886332" cy="489004"/>
          </a:xfrm>
          <a:custGeom>
            <a:avLst/>
            <a:gdLst>
              <a:gd name="connsiteX0" fmla="*/ 0 w 1787463"/>
              <a:gd name="connsiteY0" fmla="*/ 0 h 345152"/>
              <a:gd name="connsiteX1" fmla="*/ 1787463 w 1787463"/>
              <a:gd name="connsiteY1" fmla="*/ 0 h 345152"/>
              <a:gd name="connsiteX2" fmla="*/ 1635941 w 1787463"/>
              <a:gd name="connsiteY2" fmla="*/ 150737 h 345152"/>
              <a:gd name="connsiteX3" fmla="*/ 1016089 w 1787463"/>
              <a:gd name="connsiteY3" fmla="*/ 150737 h 345152"/>
              <a:gd name="connsiteX4" fmla="*/ 899040 w 1787463"/>
              <a:gd name="connsiteY4" fmla="*/ 329915 h 345152"/>
              <a:gd name="connsiteX5" fmla="*/ 842677 w 1787463"/>
              <a:gd name="connsiteY5" fmla="*/ 329915 h 345152"/>
              <a:gd name="connsiteX6" fmla="*/ 725628 w 1787463"/>
              <a:gd name="connsiteY6" fmla="*/ 150737 h 345152"/>
              <a:gd name="connsiteX7" fmla="*/ 151653 w 1787463"/>
              <a:gd name="connsiteY7" fmla="*/ 150737 h 345152"/>
              <a:gd name="connsiteX8" fmla="*/ 151522 w 1787463"/>
              <a:gd name="connsiteY8" fmla="*/ 150737 h 345152"/>
              <a:gd name="connsiteX9" fmla="*/ 0 w 1787463"/>
              <a:gd name="connsiteY9" fmla="*/ 0 h 3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463" h="345152">
                <a:moveTo>
                  <a:pt x="0" y="0"/>
                </a:moveTo>
                <a:lnTo>
                  <a:pt x="1787463" y="0"/>
                </a:lnTo>
                <a:cubicBezTo>
                  <a:pt x="1787071" y="83364"/>
                  <a:pt x="1719435" y="150737"/>
                  <a:pt x="1635941" y="150737"/>
                </a:cubicBezTo>
                <a:lnTo>
                  <a:pt x="1016089" y="150737"/>
                </a:lnTo>
                <a:lnTo>
                  <a:pt x="899040" y="329915"/>
                </a:lnTo>
                <a:cubicBezTo>
                  <a:pt x="885670" y="350232"/>
                  <a:pt x="855917" y="350232"/>
                  <a:pt x="842677" y="329915"/>
                </a:cubicBezTo>
                <a:lnTo>
                  <a:pt x="725628" y="150737"/>
                </a:lnTo>
                <a:lnTo>
                  <a:pt x="151653" y="150737"/>
                </a:lnTo>
                <a:lnTo>
                  <a:pt x="151522" y="150737"/>
                </a:lnTo>
                <a:cubicBezTo>
                  <a:pt x="68159" y="150737"/>
                  <a:pt x="524" y="83364"/>
                  <a:pt x="0" y="0"/>
                </a:cubicBezTo>
                <a:close/>
              </a:path>
            </a:pathLst>
          </a:custGeom>
          <a:solidFill>
            <a:srgbClr val="A5003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7A952F0-3639-B8C2-2E25-F99B18F6C26A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87F70D-0634-1DD5-FC65-A42F0E174BAA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618DE7B-237A-359F-5158-5A76834F3201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C7C8BEB-EC6D-846D-8B3E-4A65C880E536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E877BCB-D3D4-E789-72DE-AD0A47EF3A09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51EB080-7597-330A-6994-B2A2A0E4B27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C713092-399C-730A-587C-00F2418DFA66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4B4F6A5-B8AD-F86A-5543-9A09D2324EB6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입찰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견적 처리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3E8E3973-5A6A-5A56-2789-DD6F5EA86311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AC1BFCF9-903F-A7A4-28AD-FA950D788402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DFEFA135-8042-A483-A3D8-16F1B2E60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09D942-F0FC-DD45-D50D-8D6929AFDBA2}"/>
              </a:ext>
            </a:extLst>
          </p:cNvPr>
          <p:cNvSpPr/>
          <p:nvPr/>
        </p:nvSpPr>
        <p:spPr>
          <a:xfrm rot="16200000">
            <a:off x="6044739" y="2945517"/>
            <a:ext cx="5478626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9" name="Rectangle: Rounded Corners 74">
            <a:extLst>
              <a:ext uri="{FF2B5EF4-FFF2-40B4-BE49-F238E27FC236}">
                <a16:creationId xmlns:a16="http://schemas.microsoft.com/office/drawing/2014/main" id="{D1AED527-610F-ED9A-27CC-579656D623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006" y="1829465"/>
            <a:ext cx="6006044" cy="5517563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DEAEC"/>
                </a:gs>
                <a:gs pos="100000">
                  <a:srgbClr val="EE3042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B2B4DB96-D4B6-8FCA-6CF0-337A4F5EC9EF}"/>
              </a:ext>
            </a:extLst>
          </p:cNvPr>
          <p:cNvSpPr/>
          <p:nvPr/>
        </p:nvSpPr>
        <p:spPr>
          <a:xfrm>
            <a:off x="1857870" y="1913692"/>
            <a:ext cx="4942980" cy="37097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     가격 </a:t>
            </a:r>
            <a:r>
              <a:rPr lang="ko-KR" altLang="en-US" sz="1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</a:t>
            </a:r>
            <a:r>
              <a:rPr lang="ko-KR" altLang="en-US" sz="1000" dirty="0">
                <a:solidFill>
                  <a:schemeClr val="tx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</a:t>
            </a:r>
            <a:r>
              <a:rPr lang="ko-KR" altLang="en-US" sz="1000" b="1" dirty="0" err="1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상품응찰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/</a:t>
            </a:r>
            <a:r>
              <a:rPr lang="ko-KR" altLang="en-US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견적</a:t>
            </a:r>
            <a:r>
              <a:rPr lang="en-US" altLang="ko-KR" sz="1000" b="1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(5)</a:t>
            </a:r>
            <a:endParaRPr lang="ko-KR" altLang="en-US" sz="1000" b="1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D41FEB1C-2E83-F010-966A-75642DE68334}"/>
              </a:ext>
            </a:extLst>
          </p:cNvPr>
          <p:cNvSpPr/>
          <p:nvPr/>
        </p:nvSpPr>
        <p:spPr>
          <a:xfrm>
            <a:off x="940598" y="1919172"/>
            <a:ext cx="1101681" cy="377531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99" rtlCol="0" anchor="ctr"/>
          <a:lstStyle/>
          <a:p>
            <a:pPr defTabSz="493467"/>
            <a:r>
              <a:rPr lang="en-US" altLang="ko-KR" sz="1400" b="1" spc="-54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S-MRO</a:t>
            </a:r>
            <a:endParaRPr lang="ko-KR" altLang="en-US" sz="1400" b="1" spc="-54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04567-50AA-03E7-5695-8DAF766C2A71}"/>
              </a:ext>
            </a:extLst>
          </p:cNvPr>
          <p:cNvSpPr txBox="1"/>
          <p:nvPr/>
        </p:nvSpPr>
        <p:spPr>
          <a:xfrm>
            <a:off x="7209660" y="2126987"/>
            <a:ext cx="3236590" cy="1200329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입찰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견적 단가 확인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단가 이상 유무 확인 후 승인 처리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승인 후 구매정보등록</a:t>
            </a:r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변경 탭으로 이동</a:t>
            </a:r>
            <a:b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- </a:t>
            </a:r>
            <a:r>
              <a:rPr lang="ko-KR" altLang="en-US" sz="12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구매정보 등록 후 최종 종료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5077C92-6865-E3D6-7540-4B846F535F2B}"/>
              </a:ext>
            </a:extLst>
          </p:cNvPr>
          <p:cNvGrpSpPr/>
          <p:nvPr/>
        </p:nvGrpSpPr>
        <p:grpSpPr>
          <a:xfrm>
            <a:off x="1154572" y="2505152"/>
            <a:ext cx="7499263" cy="4632248"/>
            <a:chOff x="1129172" y="1988120"/>
            <a:chExt cx="7499263" cy="5140035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25212C18-F137-4B91-FB12-AF9D1113158A}"/>
                </a:ext>
              </a:extLst>
            </p:cNvPr>
            <p:cNvSpPr/>
            <p:nvPr/>
          </p:nvSpPr>
          <p:spPr>
            <a:xfrm>
              <a:off x="3740150" y="2540000"/>
              <a:ext cx="215900" cy="101600"/>
            </a:xfrm>
            <a:prstGeom prst="rect">
              <a:avLst/>
            </a:prstGeom>
            <a:solidFill>
              <a:srgbClr val="FAFAFA"/>
            </a:solidFill>
            <a:ln>
              <a:solidFill>
                <a:srgbClr val="FAF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43E8BA8D-EE92-C69E-9F2F-D4F08D33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9172" y="1988120"/>
              <a:ext cx="4968343" cy="5140035"/>
            </a:xfrm>
            <a:prstGeom prst="rect">
              <a:avLst/>
            </a:prstGeom>
          </p:spPr>
        </p:pic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BF872E75-3643-378F-4D45-E58DBD1A4F1D}"/>
                </a:ext>
              </a:extLst>
            </p:cNvPr>
            <p:cNvSpPr/>
            <p:nvPr/>
          </p:nvSpPr>
          <p:spPr>
            <a:xfrm>
              <a:off x="5742012" y="6904215"/>
              <a:ext cx="385433" cy="223940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81207F78-B69B-79EA-BA4B-355538E81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7445" y="2969405"/>
              <a:ext cx="2356139" cy="1420139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92576877-9DD4-8172-B852-54582A57C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3052" y="4558137"/>
              <a:ext cx="2525858" cy="1508375"/>
            </a:xfrm>
            <a:prstGeom prst="rect">
              <a:avLst/>
            </a:prstGeom>
          </p:spPr>
        </p:pic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99E7A713-3863-387F-D16E-1FA95308417E}"/>
                </a:ext>
              </a:extLst>
            </p:cNvPr>
            <p:cNvSpPr/>
            <p:nvPr/>
          </p:nvSpPr>
          <p:spPr>
            <a:xfrm>
              <a:off x="8030355" y="4076807"/>
              <a:ext cx="437370" cy="231947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  <p:cxnSp>
          <p:nvCxnSpPr>
            <p:cNvPr id="29" name="직선 화살표 연결선 57">
              <a:extLst>
                <a:ext uri="{FF2B5EF4-FFF2-40B4-BE49-F238E27FC236}">
                  <a16:creationId xmlns:a16="http://schemas.microsoft.com/office/drawing/2014/main" id="{56B323C9-29E8-9800-BA7B-BEA01554AB6B}"/>
                </a:ext>
              </a:extLst>
            </p:cNvPr>
            <p:cNvCxnSpPr>
              <a:cxnSpLocks/>
              <a:stCxn id="25" idx="0"/>
              <a:endCxn id="28" idx="1"/>
            </p:cNvCxnSpPr>
            <p:nvPr/>
          </p:nvCxnSpPr>
          <p:spPr>
            <a:xfrm rot="5400000" flipH="1" flipV="1">
              <a:off x="5626825" y="4500685"/>
              <a:ext cx="2711434" cy="2095626"/>
            </a:xfrm>
            <a:prstGeom prst="bentConnector2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F2841C26-A5B1-550B-22A3-247403B42776}"/>
                </a:ext>
              </a:extLst>
            </p:cNvPr>
            <p:cNvSpPr/>
            <p:nvPr/>
          </p:nvSpPr>
          <p:spPr>
            <a:xfrm>
              <a:off x="7503843" y="5748358"/>
              <a:ext cx="1124592" cy="231947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ea typeface="Pretendard Light" panose="02000403000000020004" pitchFamily="50" charset="-127"/>
              </a:endParaRPr>
            </a:p>
          </p:txBody>
        </p:sp>
        <p:cxnSp>
          <p:nvCxnSpPr>
            <p:cNvPr id="31" name="직선 화살표 연결선 57">
              <a:extLst>
                <a:ext uri="{FF2B5EF4-FFF2-40B4-BE49-F238E27FC236}">
                  <a16:creationId xmlns:a16="http://schemas.microsoft.com/office/drawing/2014/main" id="{BA9D51A2-EB2C-5D39-8EBD-2BDC83AB1733}"/>
                </a:ext>
              </a:extLst>
            </p:cNvPr>
            <p:cNvCxnSpPr>
              <a:cxnSpLocks/>
              <a:stCxn id="28" idx="2"/>
              <a:endCxn id="30" idx="0"/>
            </p:cNvCxnSpPr>
            <p:nvPr/>
          </p:nvCxnSpPr>
          <p:spPr>
            <a:xfrm rot="5400000">
              <a:off x="7437788" y="4937106"/>
              <a:ext cx="1439604" cy="18290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36614D1-7E4A-5118-1D2D-7A4D29AF9CCE}"/>
              </a:ext>
            </a:extLst>
          </p:cNvPr>
          <p:cNvSpPr txBox="1"/>
          <p:nvPr/>
        </p:nvSpPr>
        <p:spPr>
          <a:xfrm>
            <a:off x="1403277" y="2411869"/>
            <a:ext cx="9091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상품상세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6E95E-5F65-EDB6-E049-9CB587DA795E}"/>
              </a:ext>
            </a:extLst>
          </p:cNvPr>
          <p:cNvSpPr txBox="1"/>
          <p:nvPr/>
        </p:nvSpPr>
        <p:spPr>
          <a:xfrm>
            <a:off x="-33077" y="2675900"/>
            <a:ext cx="13681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영업담당자 대행 요청정보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370343-34D0-8224-3C63-E6F4538A2852}"/>
              </a:ext>
            </a:extLst>
          </p:cNvPr>
          <p:cNvSpPr txBox="1"/>
          <p:nvPr/>
        </p:nvSpPr>
        <p:spPr>
          <a:xfrm>
            <a:off x="6668" y="3405035"/>
            <a:ext cx="13681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견적요청정보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3AE61E-6C81-3126-DCAA-64D44B551DE1}"/>
              </a:ext>
            </a:extLst>
          </p:cNvPr>
          <p:cNvSpPr txBox="1"/>
          <p:nvPr/>
        </p:nvSpPr>
        <p:spPr>
          <a:xfrm>
            <a:off x="6697297" y="3921694"/>
            <a:ext cx="13681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승인하시겠습니까</a:t>
            </a:r>
            <a:r>
              <a:rPr lang="en-US" altLang="ko-KR" sz="800">
                <a:solidFill>
                  <a:srgbClr val="C00000"/>
                </a:solidFill>
              </a:rPr>
              <a:t>?</a:t>
            </a:r>
            <a:endParaRPr lang="ko-KR" altLang="en-US" sz="800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0EEE98-2951-D080-E15B-A252047243B5}"/>
              </a:ext>
            </a:extLst>
          </p:cNvPr>
          <p:cNvSpPr txBox="1"/>
          <p:nvPr/>
        </p:nvSpPr>
        <p:spPr>
          <a:xfrm>
            <a:off x="6800850" y="5388620"/>
            <a:ext cx="13681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승인되었습니다</a:t>
            </a:r>
            <a:r>
              <a:rPr lang="en-US" altLang="ko-KR" sz="800">
                <a:solidFill>
                  <a:srgbClr val="C00000"/>
                </a:solidFill>
              </a:rPr>
              <a:t>.</a:t>
            </a:r>
            <a:endParaRPr lang="ko-KR" altLang="en-US" sz="800">
              <a:solidFill>
                <a:srgbClr val="C0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923BFD-7E04-DF7A-68D9-4DD051E6A95E}"/>
              </a:ext>
            </a:extLst>
          </p:cNvPr>
          <p:cNvSpPr txBox="1"/>
          <p:nvPr/>
        </p:nvSpPr>
        <p:spPr>
          <a:xfrm>
            <a:off x="8091539" y="4144539"/>
            <a:ext cx="4373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확인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969FAD-D636-B179-3564-87EDD5ED84A7}"/>
              </a:ext>
            </a:extLst>
          </p:cNvPr>
          <p:cNvSpPr txBox="1"/>
          <p:nvPr/>
        </p:nvSpPr>
        <p:spPr>
          <a:xfrm>
            <a:off x="7536244" y="6163298"/>
            <a:ext cx="13556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구매정보등록</a:t>
            </a:r>
            <a:r>
              <a:rPr lang="en-US" altLang="ko-KR" sz="800">
                <a:solidFill>
                  <a:srgbClr val="C00000"/>
                </a:solidFill>
              </a:rPr>
              <a:t>/</a:t>
            </a:r>
            <a:r>
              <a:rPr lang="ko-KR" altLang="en-US" sz="800">
                <a:solidFill>
                  <a:srgbClr val="C00000"/>
                </a:solidFill>
              </a:rPr>
              <a:t>변경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3E5FF3-36FB-AE15-92DE-9FEAD301FB7E}"/>
              </a:ext>
            </a:extLst>
          </p:cNvPr>
          <p:cNvSpPr txBox="1"/>
          <p:nvPr/>
        </p:nvSpPr>
        <p:spPr>
          <a:xfrm>
            <a:off x="5762028" y="7148461"/>
            <a:ext cx="5276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승인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A8E280-2548-6C50-EE3B-4098D1225760}"/>
              </a:ext>
            </a:extLst>
          </p:cNvPr>
          <p:cNvSpPr txBox="1"/>
          <p:nvPr/>
        </p:nvSpPr>
        <p:spPr>
          <a:xfrm>
            <a:off x="6066932" y="4654899"/>
            <a:ext cx="5276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확인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4B7677-61B1-6F62-5DF5-C0E25BF1F280}"/>
              </a:ext>
            </a:extLst>
          </p:cNvPr>
          <p:cNvSpPr txBox="1"/>
          <p:nvPr/>
        </p:nvSpPr>
        <p:spPr>
          <a:xfrm>
            <a:off x="3981450" y="7129272"/>
            <a:ext cx="94772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견적이력조회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04D2F1-1CD4-2FF8-356C-F9508F388A71}"/>
              </a:ext>
            </a:extLst>
          </p:cNvPr>
          <p:cNvSpPr txBox="1"/>
          <p:nvPr/>
        </p:nvSpPr>
        <p:spPr>
          <a:xfrm>
            <a:off x="4764976" y="7129272"/>
            <a:ext cx="68242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재견적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5043D-5EBA-C2FE-AD1B-67B3098DB2B3}"/>
              </a:ext>
            </a:extLst>
          </p:cNvPr>
          <p:cNvSpPr txBox="1"/>
          <p:nvPr/>
        </p:nvSpPr>
        <p:spPr>
          <a:xfrm>
            <a:off x="5246327" y="7121143"/>
            <a:ext cx="68242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견적취소</a:t>
            </a:r>
          </a:p>
        </p:txBody>
      </p:sp>
    </p:spTree>
    <p:extLst>
      <p:ext uri="{BB962C8B-B14F-4D97-AF65-F5344CB8AC3E}">
        <p14:creationId xmlns:p14="http://schemas.microsoft.com/office/powerpoint/2010/main" val="4006733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C1F6B-F0BA-819F-95DB-9554AA448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49C8859-B1DC-880C-68EB-D64CB651E3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EF6A739E-C02B-5912-4211-92A6BDBA6C30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4FEDB37-4089-1DFB-CE78-F5B677941F14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92232E92-20F8-99CB-D9AA-A7BD8AFACC00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2676844"/>
              <a:chOff x="1714299" y="2827000"/>
              <a:chExt cx="3792992" cy="205074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72918FB-2795-B6BE-DE28-8A67324EADA2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02.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38EADD9-16C4-026E-51AC-AE62D1503CAF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660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상품 관리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1CC1ABF2-20E1-5127-123F-33D37690904D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54F2B6AE-7D05-91D2-9308-05A76CF2DCAA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913A000-8D62-2069-BC3D-0CB63BEF915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3032C15-3662-AADA-117E-1AEAA8B7F538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BF6B0F2-D26C-6756-3B87-513B64DCAB2E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55C0EAE-EE77-603F-4B4B-CDEAF267458C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E939433-DE30-687C-D689-CF6DD5D44476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1D24AAD-9CDC-EE65-1BAB-9A6F5671C06B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885B8FF1-0A36-786A-2C34-F079986E5C7B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045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57885A6-F4E9-3E3B-E245-8F96A8B29F7A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B9D486A-DAE6-24C3-20CD-5F409F91D7D0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상품정보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D53E618F-37F8-63D5-4151-4EB872B6E75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C933BEC1-388E-FD41-5107-50DD79AA9759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2A074229-98BC-4F47-AB61-EB98D2C572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8FF6F37-A3FA-D268-E20D-A8B5734BC7E5}"/>
              </a:ext>
            </a:extLst>
          </p:cNvPr>
          <p:cNvSpPr/>
          <p:nvPr/>
        </p:nvSpPr>
        <p:spPr>
          <a:xfrm>
            <a:off x="814115" y="1753554"/>
            <a:ext cx="12486816" cy="96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 자체의 정보를 의미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상품명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분류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규격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제조원 등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등록된 상품의 정보가 </a:t>
            </a:r>
            <a:r>
              <a:rPr lang="ko-KR" altLang="en-US" sz="20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오등록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되거나 부족한 경우 수정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보완 활동을 수행하여야 함</a:t>
            </a:r>
            <a:endParaRPr lang="en-US" altLang="ko-KR" sz="20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F717155-2629-C12C-93E0-A32262C322F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E0B91FF-A333-3780-E219-31D4F021AB6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3AC5F59-CE23-3916-3D24-85AD24220D13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77ADA6C-69F6-1E55-5490-7107796CEBEE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D245337-AF44-1EF8-EB15-4AA8DDAD873F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F5B2C47-1119-42DB-74A4-0BA865B794D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9807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90B52-C344-F93F-B0D3-582484DAD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7514EC8-3D68-66A8-205E-0E2C3B763C33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02FE30A-F1BB-3883-B6AC-15353298F8C3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상품정보 주요 항목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22013ACF-3338-48BC-2824-7EC8B7877BE3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EF1F8A0A-A1EC-83BF-C604-790E5CDE6040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757AE213-A142-71F9-D193-A74A1973D9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C123D5D5-F5B2-AD83-E4EC-B571151042E8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AE07253-84B3-EEB4-3BB2-17DD7A54102C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1650CA0-2D4D-E9CD-14EB-909CED07C1E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1C2A67C-124D-E709-C618-DC8C2170BB27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44ACD30-DF90-C824-E5BC-905C6CE988F4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E365F28-A60E-0D02-CF21-6D76A2690617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EF3A0C21-4FFC-18C0-4DC1-0B8557F0C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567305"/>
              </p:ext>
            </p:extLst>
          </p:nvPr>
        </p:nvGraphicFramePr>
        <p:xfrm>
          <a:off x="792342" y="2001772"/>
          <a:ext cx="11374256" cy="3560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3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3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69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항목</a:t>
                      </a:r>
                    </a:p>
                  </a:txBody>
                  <a:tcPr marL="72000" marR="72000" marT="18000" marB="18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내용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비고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690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상품정보</a:t>
                      </a:r>
                    </a:p>
                  </a:txBody>
                  <a:tcPr marL="72000" marR="72000" marT="18000" marB="18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 기본 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상품명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분류코드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대표규격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주문단위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제조원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Kan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코드 등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Master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정보 연계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6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 평가 내역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상품정보등급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속성점수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이미지 점수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총점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6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 구분 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일회성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표준품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표준진열상품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화학물질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전략상품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허브취급 여부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배수주문단위 등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6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 이미지 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 이미지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이미지 불필요 여부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도면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상세 설명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6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가격 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기준가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29333"/>
                  </a:ext>
                </a:extLst>
              </a:tr>
              <a:tr h="5086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기타 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화학물질정보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(MSDS, 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성분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함유량 등</a:t>
                      </a:r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r>
                        <a:rPr lang="en-US" altLang="ko-KR" sz="1600" b="0" kern="120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kern="120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의료기기 정보</a:t>
                      </a:r>
                      <a:r>
                        <a:rPr lang="en-US" altLang="ko-KR" sz="1600" b="0" kern="120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kern="120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인증상품 정보</a:t>
                      </a:r>
                      <a:r>
                        <a:rPr lang="en-US" altLang="ko-KR" sz="1600" b="0" kern="120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kern="120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친환경</a:t>
                      </a:r>
                      <a:r>
                        <a:rPr lang="en-US" altLang="ko-KR" sz="1600" b="0" kern="120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600" b="0" kern="120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제품 등</a:t>
                      </a:r>
                      <a:r>
                        <a:rPr lang="en-US" altLang="ko-KR" sz="1600" b="0" kern="120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600" b="0" kern="120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829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485FB-163E-D980-4245-C3060F129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1452A75-E117-879E-0BC7-45F19B2B3E42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C1D40A59-259F-21B8-E4D5-089895E7FC12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분류 체계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236C71EC-427C-5505-0A42-F2097B9A9333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7580878E-2477-B0EE-03F2-89A830903932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2643AF33-3ED1-1FDE-42F8-AEDC688C9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E1E5D78-9502-8817-A234-C0960DCA1FC9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F31A484-DD36-7AE5-8685-E3357E0CFC0E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7851BCF7-4C58-E27E-C567-67DC0230D86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7259C7C-FBFF-944F-249E-68427400FBA3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5B65BB3-2570-DCFD-A8A1-3A766A5D8B75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0F57665-F1A6-BAC4-A302-F083551938AE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9B9720B-A6FF-6DA0-1B3A-A9F40579B7C4}"/>
              </a:ext>
            </a:extLst>
          </p:cNvPr>
          <p:cNvSpPr/>
          <p:nvPr/>
        </p:nvSpPr>
        <p:spPr>
          <a:xfrm>
            <a:off x="814115" y="1753554"/>
            <a:ext cx="12486816" cy="262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분류체계는 여러 가지 유사한 상품들을 그룹화하기 위한 것</a:t>
            </a:r>
            <a:b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대분류</a:t>
            </a:r>
            <a: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(Segment) : </a:t>
            </a:r>
            <a:r>
              <a:rPr lang="ko-KR" altLang="en-US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분석 목적으로 묶은 중분류</a:t>
            </a:r>
            <a: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(Family)</a:t>
            </a:r>
            <a:r>
              <a:rPr lang="ko-KR" altLang="en-US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의 논리적 집합체 </a:t>
            </a:r>
            <a:b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중분류</a:t>
            </a:r>
            <a: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(Family) : </a:t>
            </a:r>
            <a:r>
              <a:rPr lang="ko-KR" altLang="en-US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일반적으로 상호 연관성이 있는 것으로 인식된 소분류</a:t>
            </a:r>
            <a: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(Class) </a:t>
            </a:r>
            <a:r>
              <a:rPr lang="ko-KR" altLang="en-US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카테고리의 그룹</a:t>
            </a:r>
            <a:b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소분류</a:t>
            </a:r>
            <a: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(Class) : </a:t>
            </a:r>
            <a:r>
              <a:rPr lang="ko-KR" altLang="en-US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같은 용도와 기능을 가진 상세분류</a:t>
            </a:r>
            <a: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(Commodity)</a:t>
            </a:r>
            <a:r>
              <a:rPr lang="ko-KR" altLang="en-US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의 그룹</a:t>
            </a:r>
            <a:b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상세분류 </a:t>
            </a:r>
            <a: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(Commodity) : </a:t>
            </a:r>
            <a:r>
              <a:rPr lang="ko-KR" altLang="en-US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대체 가능한 상품의 그룹으로 공통의 기능</a:t>
            </a:r>
            <a: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목적</a:t>
            </a:r>
            <a: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Task</a:t>
            </a:r>
            <a:r>
              <a:rPr lang="ko-KR" altLang="en-US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를 가지거나 </a:t>
            </a:r>
            <a:b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                                         </a:t>
            </a:r>
            <a:r>
              <a:rPr lang="ko-KR" altLang="en-US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유사한 프로세스로 제조된 상품그룹으로 유일한 명칭</a:t>
            </a:r>
          </a:p>
        </p:txBody>
      </p:sp>
    </p:spTree>
    <p:extLst>
      <p:ext uri="{BB962C8B-B14F-4D97-AF65-F5344CB8AC3E}">
        <p14:creationId xmlns:p14="http://schemas.microsoft.com/office/powerpoint/2010/main" val="1134671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8AFE3-A9E6-EC0C-D855-F564A124D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EBC6E147-8833-1748-A526-300EC18D40D5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7E4C084-16FD-E3EA-C2C5-1DC8894175A0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분류 체계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(‘25.3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기준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)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DEAD65B7-AEE3-22E3-534D-C6A56DC801BA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AFACBA25-C28C-27A8-BE77-B0A82C53606E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529100CB-9877-0570-427C-13048BA391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6715992-9CCC-56FC-69DD-39E458F03174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A4D277E8-9FFB-F71B-9E40-E8AF2396406E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CAD06BB-7F0B-EAA2-F73F-F531BDB78687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71EB5D6-28EA-48FF-6207-6E7279844965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CDEFB56-8FA0-06DD-2463-97E067885BA9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A34D838-99E2-7CE3-EB42-9FA1E018264B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8DF5CD4-A9F5-A67E-8D9C-7202DABA7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608" y="2314069"/>
            <a:ext cx="6391911" cy="4669344"/>
          </a:xfrm>
          <a:prstGeom prst="rect">
            <a:avLst/>
          </a:prstGeom>
          <a:solidFill>
            <a:srgbClr val="E2E2E2">
              <a:alpha val="50000"/>
            </a:srgb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ko-KR" altLang="ko-KR" sz="900" b="1">
              <a:solidFill>
                <a:srgbClr val="FF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F432C4A1-E8F9-6C05-1B27-2CE4D7F78371}"/>
              </a:ext>
            </a:extLst>
          </p:cNvPr>
          <p:cNvGrpSpPr/>
          <p:nvPr/>
        </p:nvGrpSpPr>
        <p:grpSpPr>
          <a:xfrm>
            <a:off x="996938" y="2489858"/>
            <a:ext cx="6191250" cy="4450620"/>
            <a:chOff x="963127" y="2305478"/>
            <a:chExt cx="6191250" cy="4450620"/>
          </a:xfrm>
        </p:grpSpPr>
        <p:sp>
          <p:nvSpPr>
            <p:cNvPr id="10" name="AutoShape 4">
              <a:extLst>
                <a:ext uri="{FF2B5EF4-FFF2-40B4-BE49-F238E27FC236}">
                  <a16:creationId xmlns:a16="http://schemas.microsoft.com/office/drawing/2014/main" id="{602274FE-1B07-6025-950D-8FD802253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127" y="3024917"/>
              <a:ext cx="1238250" cy="629978"/>
            </a:xfrm>
            <a:prstGeom prst="roundRect">
              <a:avLst>
                <a:gd name="adj" fmla="val 16667"/>
              </a:avLst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ko-KR" altLang="en-US" sz="1400" kern="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동력기기</a:t>
              </a:r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180E96E9-B1ED-C5C0-2442-7D44773B6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4402" y="2305478"/>
              <a:ext cx="963083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sm" len="sm"/>
            </a:ln>
          </p:spPr>
          <p:txBody>
            <a:bodyPr>
              <a:spAutoFit/>
            </a:bodyPr>
            <a:lstStyle/>
            <a:p>
              <a:pPr algn="ctr" fontAlgn="ctr" latinLnBrk="0"/>
              <a:r>
                <a:rPr lang="ko-KR" altLang="en-US" sz="1400" dirty="0" err="1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대분류</a:t>
              </a:r>
              <a:endPara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fontAlgn="ctr" latinLnBrk="0"/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(15Class)</a:t>
              </a:r>
            </a:p>
          </p:txBody>
        </p:sp>
        <p:cxnSp>
          <p:nvCxnSpPr>
            <p:cNvPr id="12" name="AutoShape 6">
              <a:extLst>
                <a:ext uri="{FF2B5EF4-FFF2-40B4-BE49-F238E27FC236}">
                  <a16:creationId xmlns:a16="http://schemas.microsoft.com/office/drawing/2014/main" id="{B87271C9-DDE7-0268-DCA0-63B70824AA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18575" y="3341685"/>
              <a:ext cx="295804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3" name="AutoShape 7">
              <a:extLst>
                <a:ext uri="{FF2B5EF4-FFF2-40B4-BE49-F238E27FC236}">
                  <a16:creationId xmlns:a16="http://schemas.microsoft.com/office/drawing/2014/main" id="{5B157BBA-F1E1-FFEE-6A22-0A5068758EFA}"/>
                </a:ext>
              </a:extLst>
            </p:cNvPr>
            <p:cNvCxnSpPr>
              <a:cxnSpLocks noChangeShapeType="1"/>
              <a:stCxn id="10" idx="3"/>
              <a:endCxn id="32" idx="1"/>
            </p:cNvCxnSpPr>
            <p:nvPr/>
          </p:nvCxnSpPr>
          <p:spPr bwMode="auto">
            <a:xfrm>
              <a:off x="2218575" y="3339906"/>
              <a:ext cx="295804" cy="747666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4" name="AutoShape 8">
              <a:extLst>
                <a:ext uri="{FF2B5EF4-FFF2-40B4-BE49-F238E27FC236}">
                  <a16:creationId xmlns:a16="http://schemas.microsoft.com/office/drawing/2014/main" id="{14649EE6-5DE1-B43C-B1D5-A1F738922B62}"/>
                </a:ext>
              </a:extLst>
            </p:cNvPr>
            <p:cNvCxnSpPr>
              <a:cxnSpLocks noChangeShapeType="1"/>
              <a:stCxn id="32" idx="3"/>
              <a:endCxn id="33" idx="1"/>
            </p:cNvCxnSpPr>
            <p:nvPr/>
          </p:nvCxnSpPr>
          <p:spPr bwMode="auto">
            <a:xfrm>
              <a:off x="3821421" y="4087572"/>
              <a:ext cx="206375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5" name="AutoShape 9">
              <a:extLst>
                <a:ext uri="{FF2B5EF4-FFF2-40B4-BE49-F238E27FC236}">
                  <a16:creationId xmlns:a16="http://schemas.microsoft.com/office/drawing/2014/main" id="{F72EA878-1258-CD52-FDBB-566C9C782A96}"/>
                </a:ext>
              </a:extLst>
            </p:cNvPr>
            <p:cNvCxnSpPr>
              <a:cxnSpLocks noChangeShapeType="1"/>
              <a:stCxn id="32" idx="3"/>
              <a:endCxn id="34" idx="1"/>
            </p:cNvCxnSpPr>
            <p:nvPr/>
          </p:nvCxnSpPr>
          <p:spPr bwMode="auto">
            <a:xfrm>
              <a:off x="3821421" y="4087572"/>
              <a:ext cx="213254" cy="796126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6" name="AutoShape 10">
              <a:extLst>
                <a:ext uri="{FF2B5EF4-FFF2-40B4-BE49-F238E27FC236}">
                  <a16:creationId xmlns:a16="http://schemas.microsoft.com/office/drawing/2014/main" id="{133BBF0B-7053-6AA7-AEAF-FB88D6373391}"/>
                </a:ext>
              </a:extLst>
            </p:cNvPr>
            <p:cNvCxnSpPr>
              <a:cxnSpLocks noChangeShapeType="1"/>
              <a:stCxn id="33" idx="3"/>
              <a:endCxn id="40" idx="1"/>
            </p:cNvCxnSpPr>
            <p:nvPr/>
          </p:nvCxnSpPr>
          <p:spPr bwMode="auto">
            <a:xfrm>
              <a:off x="5472420" y="4087572"/>
              <a:ext cx="151342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D278A524-4DED-9FEA-9CEA-22C532CBE0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8227" y="5818281"/>
              <a:ext cx="0" cy="332296"/>
            </a:xfrm>
            <a:prstGeom prst="line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1CEDC456-91ED-EF41-3B77-AA675C059D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8227" y="6150577"/>
              <a:ext cx="6026150" cy="0"/>
            </a:xfrm>
            <a:prstGeom prst="line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BB8532CB-3983-39F0-75AC-74D85F84F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4377" y="5818281"/>
              <a:ext cx="0" cy="332296"/>
            </a:xfrm>
            <a:prstGeom prst="line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D064DF83-041E-3FCB-4DA7-11322DF29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6321" y="6448321"/>
              <a:ext cx="90805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sm" len="sm"/>
            </a:ln>
          </p:spPr>
          <p:txBody>
            <a:bodyPr>
              <a:spAutoFit/>
            </a:bodyPr>
            <a:lstStyle/>
            <a:p>
              <a:pPr algn="ctr" fontAlgn="ctr" latinLnBrk="0">
                <a:spcBef>
                  <a:spcPct val="50000"/>
                </a:spcBef>
              </a:pPr>
              <a:r>
                <a:rPr lang="ko-KR" altLang="en-US" sz="1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분류체계</a:t>
              </a: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D5BCFF71-7546-42B7-1B94-F3D4BDE142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3327" y="6067503"/>
              <a:ext cx="1816100" cy="0"/>
            </a:xfrm>
            <a:prstGeom prst="line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DCE27DAD-C51C-6953-CB62-571AF46D15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4519" y="6067503"/>
              <a:ext cx="1651000" cy="0"/>
            </a:xfrm>
            <a:prstGeom prst="line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3" name="Text Box 17">
              <a:extLst>
                <a:ext uri="{FF2B5EF4-FFF2-40B4-BE49-F238E27FC236}">
                  <a16:creationId xmlns:a16="http://schemas.microsoft.com/office/drawing/2014/main" id="{009DA9CE-0EE9-B7B6-B2EA-4A2FD3A8D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5877" y="6202500"/>
              <a:ext cx="90805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sm" len="sm"/>
            </a:ln>
          </p:spPr>
          <p:txBody>
            <a:bodyPr>
              <a:spAutoFit/>
            </a:bodyPr>
            <a:lstStyle/>
            <a:p>
              <a:pPr algn="ctr" fontAlgn="ctr" latinLnBrk="0">
                <a:spcBef>
                  <a:spcPct val="50000"/>
                </a:spcBef>
              </a:pP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상위체계</a:t>
              </a:r>
            </a:p>
          </p:txBody>
        </p:sp>
        <p:sp>
          <p:nvSpPr>
            <p:cNvPr id="30" name="AutoShape 18">
              <a:extLst>
                <a:ext uri="{FF2B5EF4-FFF2-40B4-BE49-F238E27FC236}">
                  <a16:creationId xmlns:a16="http://schemas.microsoft.com/office/drawing/2014/main" id="{0DDCE271-9521-FD70-3B18-5D516409290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58085" y="6275498"/>
              <a:ext cx="2311400" cy="166148"/>
            </a:xfrm>
            <a:prstGeom prst="triangle">
              <a:avLst>
                <a:gd name="adj" fmla="val 50000"/>
              </a:avLst>
            </a:prstGeom>
            <a:solidFill>
              <a:srgbClr val="A50034"/>
            </a:solidFill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1" name="AutoShape 19">
              <a:extLst>
                <a:ext uri="{FF2B5EF4-FFF2-40B4-BE49-F238E27FC236}">
                  <a16:creationId xmlns:a16="http://schemas.microsoft.com/office/drawing/2014/main" id="{2249E03B-2BA3-A01F-1961-E78C63988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577" y="3024917"/>
              <a:ext cx="1238250" cy="629978"/>
            </a:xfrm>
            <a:prstGeom prst="roundRect">
              <a:avLst>
                <a:gd name="adj" fmla="val 16667"/>
              </a:avLst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ko-KR" altLang="en-US" sz="1400" kern="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체인</a:t>
              </a:r>
            </a:p>
          </p:txBody>
        </p:sp>
        <p:sp>
          <p:nvSpPr>
            <p:cNvPr id="32" name="AutoShape 20">
              <a:extLst>
                <a:ext uri="{FF2B5EF4-FFF2-40B4-BE49-F238E27FC236}">
                  <a16:creationId xmlns:a16="http://schemas.microsoft.com/office/drawing/2014/main" id="{8D2D028F-5E24-E3B8-7447-C772D2647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577" y="3772583"/>
              <a:ext cx="1272646" cy="629978"/>
            </a:xfrm>
            <a:prstGeom prst="roundRect">
              <a:avLst>
                <a:gd name="adj" fmla="val 16667"/>
              </a:avLst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ko-KR" altLang="en-US" sz="1400" kern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기어</a:t>
              </a:r>
              <a:r>
                <a:rPr kumimoji="1" lang="en-US" altLang="ko-KR" sz="1400" kern="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kumimoji="1" lang="ko-KR" altLang="en-US" sz="1400" kern="0" dirty="0" err="1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커플링</a:t>
              </a:r>
              <a:endParaRPr kumimoji="1" lang="ko-KR" altLang="en-US" sz="1400" kern="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3" name="AutoShape 21">
              <a:extLst>
                <a:ext uri="{FF2B5EF4-FFF2-40B4-BE49-F238E27FC236}">
                  <a16:creationId xmlns:a16="http://schemas.microsoft.com/office/drawing/2014/main" id="{4F39C466-22DE-1689-4FF6-5C08720E3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994" y="3772583"/>
              <a:ext cx="1410229" cy="629978"/>
            </a:xfrm>
            <a:prstGeom prst="roundRect">
              <a:avLst>
                <a:gd name="adj" fmla="val 16667"/>
              </a:avLst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ko-KR" altLang="en-US" sz="1400" kern="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구동기어</a:t>
              </a:r>
            </a:p>
          </p:txBody>
        </p:sp>
        <p:sp>
          <p:nvSpPr>
            <p:cNvPr id="34" name="AutoShape 22">
              <a:extLst>
                <a:ext uri="{FF2B5EF4-FFF2-40B4-BE49-F238E27FC236}">
                  <a16:creationId xmlns:a16="http://schemas.microsoft.com/office/drawing/2014/main" id="{BDF944D8-4115-ADA4-8F26-DDE798BDE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873" y="4568709"/>
              <a:ext cx="1410229" cy="629978"/>
            </a:xfrm>
            <a:prstGeom prst="roundRect">
              <a:avLst>
                <a:gd name="adj" fmla="val 16667"/>
              </a:avLst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ko-KR" altLang="en-US" sz="1400" kern="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구동커플링</a:t>
              </a:r>
            </a:p>
          </p:txBody>
        </p:sp>
        <p:sp>
          <p:nvSpPr>
            <p:cNvPr id="35" name="AutoShape 23">
              <a:extLst>
                <a:ext uri="{FF2B5EF4-FFF2-40B4-BE49-F238E27FC236}">
                  <a16:creationId xmlns:a16="http://schemas.microsoft.com/office/drawing/2014/main" id="{C0396911-52F3-EDE3-6836-2A4168BB15D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210777" y="2824155"/>
              <a:ext cx="577850" cy="83074"/>
            </a:xfrm>
            <a:prstGeom prst="triangle">
              <a:avLst>
                <a:gd name="adj" fmla="val 50000"/>
              </a:avLst>
            </a:prstGeom>
            <a:solidFill>
              <a:srgbClr val="A50034"/>
            </a:solidFill>
            <a:ln w="25400">
              <a:noFill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 sz="2000">
                <a:solidFill>
                  <a:srgbClr val="C81F1F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6" name="AutoShape 24">
              <a:extLst>
                <a:ext uri="{FF2B5EF4-FFF2-40B4-BE49-F238E27FC236}">
                  <a16:creationId xmlns:a16="http://schemas.microsoft.com/office/drawing/2014/main" id="{7A400139-D1F6-BF2B-E06C-85DF25E8F34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861777" y="2824155"/>
              <a:ext cx="577850" cy="83074"/>
            </a:xfrm>
            <a:prstGeom prst="triangle">
              <a:avLst>
                <a:gd name="adj" fmla="val 50000"/>
              </a:avLst>
            </a:prstGeom>
            <a:solidFill>
              <a:srgbClr val="A50034"/>
            </a:solidFill>
            <a:ln w="25400">
              <a:noFill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ko-KR" altLang="en-US" sz="2000">
                <a:solidFill>
                  <a:srgbClr val="C81F1F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7" name="AutoShape 25">
              <a:extLst>
                <a:ext uri="{FF2B5EF4-FFF2-40B4-BE49-F238E27FC236}">
                  <a16:creationId xmlns:a16="http://schemas.microsoft.com/office/drawing/2014/main" id="{BEC5FAF3-6BB8-D4A4-D3E6-C964B37872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430227" y="2824155"/>
              <a:ext cx="577850" cy="83074"/>
            </a:xfrm>
            <a:prstGeom prst="triangle">
              <a:avLst>
                <a:gd name="adj" fmla="val 50000"/>
              </a:avLst>
            </a:prstGeom>
            <a:solidFill>
              <a:srgbClr val="A50034"/>
            </a:solidFill>
            <a:ln w="25400">
              <a:noFill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ko-KR" altLang="en-US" sz="2000">
                <a:solidFill>
                  <a:srgbClr val="C81F1F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8" name="AutoShape 26">
              <a:extLst>
                <a:ext uri="{FF2B5EF4-FFF2-40B4-BE49-F238E27FC236}">
                  <a16:creationId xmlns:a16="http://schemas.microsoft.com/office/drawing/2014/main" id="{325ECAFD-38FA-2D2B-7CAB-A07F9FF7CB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081227" y="2851846"/>
              <a:ext cx="577850" cy="83074"/>
            </a:xfrm>
            <a:prstGeom prst="triangle">
              <a:avLst>
                <a:gd name="adj" fmla="val 50000"/>
              </a:avLst>
            </a:prstGeom>
            <a:solidFill>
              <a:srgbClr val="A50034"/>
            </a:solidFill>
            <a:ln w="25400">
              <a:noFill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ko-KR" altLang="en-US" sz="2000">
                <a:solidFill>
                  <a:srgbClr val="C81F1F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9" name="Text Box 27">
              <a:extLst>
                <a:ext uri="{FF2B5EF4-FFF2-40B4-BE49-F238E27FC236}">
                  <a16:creationId xmlns:a16="http://schemas.microsoft.com/office/drawing/2014/main" id="{5F6A7590-B92F-C5B9-3F85-E0F328F5C2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2435" y="6167885"/>
              <a:ext cx="90805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sm" len="sm"/>
            </a:ln>
          </p:spPr>
          <p:txBody>
            <a:bodyPr>
              <a:spAutoFit/>
            </a:bodyPr>
            <a:lstStyle/>
            <a:p>
              <a:pPr algn="ctr" fontAlgn="ctr" latinLnBrk="0">
                <a:spcBef>
                  <a:spcPct val="50000"/>
                </a:spcBef>
              </a:pPr>
              <a:r>
                <a:rPr lang="ko-KR" altLang="en-US" sz="1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하위체계</a:t>
              </a:r>
            </a:p>
          </p:txBody>
        </p:sp>
        <p:sp>
          <p:nvSpPr>
            <p:cNvPr id="40" name="AutoShape 28">
              <a:extLst>
                <a:ext uri="{FF2B5EF4-FFF2-40B4-BE49-F238E27FC236}">
                  <a16:creationId xmlns:a16="http://schemas.microsoft.com/office/drawing/2014/main" id="{B8325B28-B1B7-F94C-E5C8-92C0A9C90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0960" y="3772583"/>
              <a:ext cx="1410229" cy="629978"/>
            </a:xfrm>
            <a:prstGeom prst="roundRect">
              <a:avLst>
                <a:gd name="adj" fmla="val 16667"/>
              </a:avLst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ko-KR" altLang="en-US" sz="1400" kern="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기어</a:t>
              </a:r>
            </a:p>
          </p:txBody>
        </p:sp>
        <p:cxnSp>
          <p:nvCxnSpPr>
            <p:cNvPr id="41" name="AutoShape 29">
              <a:extLst>
                <a:ext uri="{FF2B5EF4-FFF2-40B4-BE49-F238E27FC236}">
                  <a16:creationId xmlns:a16="http://schemas.microsoft.com/office/drawing/2014/main" id="{477252F4-9BEA-C061-F38F-480AD0532D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65541" y="4862930"/>
              <a:ext cx="206375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2" name="AutoShape 30">
              <a:extLst>
                <a:ext uri="{FF2B5EF4-FFF2-40B4-BE49-F238E27FC236}">
                  <a16:creationId xmlns:a16="http://schemas.microsoft.com/office/drawing/2014/main" id="{BAB2D0F1-F4FC-33D5-1D01-3AB2984C24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79300" y="4864648"/>
              <a:ext cx="178858" cy="775358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43" name="AutoShape 31">
              <a:extLst>
                <a:ext uri="{FF2B5EF4-FFF2-40B4-BE49-F238E27FC236}">
                  <a16:creationId xmlns:a16="http://schemas.microsoft.com/office/drawing/2014/main" id="{D0A2EC23-D9ED-D1B0-C024-89CAB0C78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477" y="4547941"/>
              <a:ext cx="1410229" cy="629978"/>
            </a:xfrm>
            <a:prstGeom prst="roundRect">
              <a:avLst>
                <a:gd name="adj" fmla="val 16667"/>
              </a:avLst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ko-KR" altLang="en-US" sz="1400" kern="0" dirty="0" err="1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유니버셜조인트</a:t>
              </a:r>
              <a:endParaRPr kumimoji="1" lang="ko-KR" altLang="en-US" sz="1400" kern="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4" name="AutoShape 32">
              <a:extLst>
                <a:ext uri="{FF2B5EF4-FFF2-40B4-BE49-F238E27FC236}">
                  <a16:creationId xmlns:a16="http://schemas.microsoft.com/office/drawing/2014/main" id="{872E5E0B-4E55-C80E-5298-F5117D4AA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356" y="5344067"/>
              <a:ext cx="1410229" cy="629978"/>
            </a:xfrm>
            <a:prstGeom prst="roundRect">
              <a:avLst>
                <a:gd name="adj" fmla="val 16667"/>
              </a:avLst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ko-KR" altLang="en-US" sz="1400" kern="0" dirty="0" err="1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커플링</a:t>
              </a:r>
              <a:endParaRPr kumimoji="1" lang="ko-KR" altLang="en-US" sz="1400" kern="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5" name="Text Box 33">
              <a:extLst>
                <a:ext uri="{FF2B5EF4-FFF2-40B4-BE49-F238E27FC236}">
                  <a16:creationId xmlns:a16="http://schemas.microsoft.com/office/drawing/2014/main" id="{B6676206-31F9-C7C9-DE35-3FC3CC520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4445" y="2305478"/>
              <a:ext cx="1088629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sm" len="sm"/>
            </a:ln>
          </p:spPr>
          <p:txBody>
            <a:bodyPr>
              <a:spAutoFit/>
            </a:bodyPr>
            <a:lstStyle/>
            <a:p>
              <a:pPr algn="ctr" fontAlgn="ctr" latinLnBrk="0"/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중분류</a:t>
              </a:r>
            </a:p>
            <a:p>
              <a:pPr algn="ctr" fontAlgn="ctr" latinLnBrk="0"/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(126Class)</a:t>
              </a:r>
            </a:p>
          </p:txBody>
        </p:sp>
        <p:sp>
          <p:nvSpPr>
            <p:cNvPr id="46" name="Text Box 34">
              <a:extLst>
                <a:ext uri="{FF2B5EF4-FFF2-40B4-BE49-F238E27FC236}">
                  <a16:creationId xmlns:a16="http://schemas.microsoft.com/office/drawing/2014/main" id="{0356CD66-17C1-ACF4-AF6B-BFF9D31C2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6335" y="2305478"/>
              <a:ext cx="1052513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sm" len="sm"/>
            </a:ln>
          </p:spPr>
          <p:txBody>
            <a:bodyPr>
              <a:spAutoFit/>
            </a:bodyPr>
            <a:lstStyle/>
            <a:p>
              <a:pPr algn="ctr" fontAlgn="ctr" latinLnBrk="0"/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소분류</a:t>
              </a:r>
            </a:p>
            <a:p>
              <a:pPr algn="ctr" fontAlgn="ctr" latinLnBrk="0"/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(305Class)</a:t>
              </a:r>
            </a:p>
          </p:txBody>
        </p:sp>
        <p:sp>
          <p:nvSpPr>
            <p:cNvPr id="47" name="Text Box 35">
              <a:extLst>
                <a:ext uri="{FF2B5EF4-FFF2-40B4-BE49-F238E27FC236}">
                  <a16:creationId xmlns:a16="http://schemas.microsoft.com/office/drawing/2014/main" id="{450A3E7A-C987-4716-145F-671EEBA6F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7268" y="2305478"/>
              <a:ext cx="1279525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sm" len="sm"/>
            </a:ln>
          </p:spPr>
          <p:txBody>
            <a:bodyPr>
              <a:spAutoFit/>
            </a:bodyPr>
            <a:lstStyle/>
            <a:p>
              <a:pPr algn="ctr" fontAlgn="ctr" latinLnBrk="0"/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상세분류</a:t>
              </a:r>
            </a:p>
            <a:p>
              <a:pPr algn="ctr" fontAlgn="ctr" latinLnBrk="0"/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(1,240Class)</a:t>
              </a:r>
            </a:p>
          </p:txBody>
        </p:sp>
      </p:grpSp>
      <p:sp>
        <p:nvSpPr>
          <p:cNvPr id="48" name="오른쪽 중괄호 47">
            <a:extLst>
              <a:ext uri="{FF2B5EF4-FFF2-40B4-BE49-F238E27FC236}">
                <a16:creationId xmlns:a16="http://schemas.microsoft.com/office/drawing/2014/main" id="{68B63129-751C-A719-2130-5F767E185B89}"/>
              </a:ext>
            </a:extLst>
          </p:cNvPr>
          <p:cNvSpPr/>
          <p:nvPr/>
        </p:nvSpPr>
        <p:spPr bwMode="auto">
          <a:xfrm rot="16200000" flipV="1">
            <a:off x="3070686" y="159639"/>
            <a:ext cx="196238" cy="4033007"/>
          </a:xfrm>
          <a:prstGeom prst="rightBrace">
            <a:avLst>
              <a:gd name="adj1" fmla="val 63000"/>
              <a:gd name="adj2" fmla="val 50000"/>
            </a:avLst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92075" indent="-92075" algn="ctr" eaLnBrk="0" fontAlgn="base" latinLnBrk="0" hangingPunct="0">
              <a:spcBef>
                <a:spcPct val="20000"/>
              </a:spcBef>
              <a:spcAft>
                <a:spcPct val="0"/>
              </a:spcAft>
            </a:pPr>
            <a:endParaRPr lang="ko-KR" altLang="en-US" sz="1050" dirty="0">
              <a:solidFill>
                <a:srgbClr val="00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9" name="Text Box 7">
            <a:extLst>
              <a:ext uri="{FF2B5EF4-FFF2-40B4-BE49-F238E27FC236}">
                <a16:creationId xmlns:a16="http://schemas.microsoft.com/office/drawing/2014/main" id="{AA681867-C9A4-74AD-18FD-FD5DA6E189D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571418" y="1748165"/>
            <a:ext cx="1822824" cy="34073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ko-KR" sz="16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‘</a:t>
            </a:r>
            <a:r>
              <a:rPr lang="ko-KR" altLang="en-US" sz="16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특성</a:t>
            </a:r>
            <a:r>
              <a:rPr lang="en-US" altLang="ko-KR" sz="16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’</a:t>
            </a:r>
            <a:r>
              <a:rPr lang="ko-KR" altLang="en-US" sz="16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중심의 그룹</a:t>
            </a:r>
          </a:p>
        </p:txBody>
      </p:sp>
      <p:sp>
        <p:nvSpPr>
          <p:cNvPr id="50" name="Text Box 7">
            <a:extLst>
              <a:ext uri="{FF2B5EF4-FFF2-40B4-BE49-F238E27FC236}">
                <a16:creationId xmlns:a16="http://schemas.microsoft.com/office/drawing/2014/main" id="{291C997A-C34D-F909-54BD-D5B6C685BE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34132" y="1778278"/>
            <a:ext cx="1822824" cy="34073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ko-KR" sz="16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‘</a:t>
            </a:r>
            <a:r>
              <a:rPr lang="ko-KR" altLang="en-US" sz="16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용도</a:t>
            </a:r>
            <a:r>
              <a:rPr lang="en-US" altLang="ko-KR" sz="16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’</a:t>
            </a:r>
            <a:r>
              <a:rPr lang="ko-KR" altLang="en-US" sz="16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중심의 그룹</a:t>
            </a:r>
          </a:p>
        </p:txBody>
      </p:sp>
      <p:sp>
        <p:nvSpPr>
          <p:cNvPr id="51" name="오른쪽 중괄호 50">
            <a:extLst>
              <a:ext uri="{FF2B5EF4-FFF2-40B4-BE49-F238E27FC236}">
                <a16:creationId xmlns:a16="http://schemas.microsoft.com/office/drawing/2014/main" id="{215C4461-53AE-7C24-1D23-1FA8C96CA18E}"/>
              </a:ext>
            </a:extLst>
          </p:cNvPr>
          <p:cNvSpPr/>
          <p:nvPr/>
        </p:nvSpPr>
        <p:spPr bwMode="auto">
          <a:xfrm rot="16200000" flipV="1">
            <a:off x="6247955" y="1677313"/>
            <a:ext cx="196238" cy="978514"/>
          </a:xfrm>
          <a:prstGeom prst="rightBrace">
            <a:avLst>
              <a:gd name="adj1" fmla="val 63000"/>
              <a:gd name="adj2" fmla="val 50000"/>
            </a:avLst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92075" indent="-92075" algn="ctr" eaLnBrk="0" fontAlgn="base" latinLnBrk="0" hangingPunct="0">
              <a:spcBef>
                <a:spcPct val="20000"/>
              </a:spcBef>
              <a:spcAft>
                <a:spcPct val="0"/>
              </a:spcAft>
            </a:pPr>
            <a:endParaRPr lang="ko-KR" altLang="en-US" sz="1050" dirty="0">
              <a:solidFill>
                <a:srgbClr val="00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3" name="Rectangle: Rounded Corners 7">
            <a:extLst>
              <a:ext uri="{FF2B5EF4-FFF2-40B4-BE49-F238E27FC236}">
                <a16:creationId xmlns:a16="http://schemas.microsoft.com/office/drawing/2014/main" id="{492D9122-8B03-52E9-C8F7-A47E0F91559A}"/>
              </a:ext>
            </a:extLst>
          </p:cNvPr>
          <p:cNvSpPr/>
          <p:nvPr/>
        </p:nvSpPr>
        <p:spPr>
          <a:xfrm rot="16200000">
            <a:off x="6751895" y="2954535"/>
            <a:ext cx="4647490" cy="3324396"/>
          </a:xfrm>
          <a:prstGeom prst="roundRect">
            <a:avLst>
              <a:gd name="adj" fmla="val 6782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5B471C9-03CD-F709-18B8-261535824736}"/>
              </a:ext>
            </a:extLst>
          </p:cNvPr>
          <p:cNvSpPr txBox="1"/>
          <p:nvPr/>
        </p:nvSpPr>
        <p:spPr>
          <a:xfrm>
            <a:off x="7501248" y="2373773"/>
            <a:ext cx="3236590" cy="3323987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/>
          <a:p>
            <a:endParaRPr lang="ko-KR" altLang="en-US" sz="14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특성 및 용도</a:t>
            </a:r>
            <a:b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</a:t>
            </a: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4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하위간의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카테고리들은 계층구조를 </a:t>
            </a:r>
            <a:b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가지며 분류코드를 통해 계층관계를 </a:t>
            </a:r>
            <a:b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쉽게 인식</a:t>
            </a:r>
            <a:b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4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상품간의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관계를 소속 카테고리명으로</a:t>
            </a:r>
            <a:b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비교하여 </a:t>
            </a:r>
            <a:r>
              <a:rPr lang="ko-KR" altLang="en-US" sz="14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상품간의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특성을 간접적으로</a:t>
            </a:r>
            <a:b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간단하게 파악가능</a:t>
            </a:r>
            <a:b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동일성질의 </a:t>
            </a:r>
            <a:r>
              <a:rPr lang="ko-KR" altLang="en-US" sz="14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상품들간의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검색을 보다 </a:t>
            </a:r>
            <a:b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빠르게 구현할 수 있는 기반으로 활용</a:t>
            </a:r>
            <a:b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상위에서 하위까지 관심품목에 대한 </a:t>
            </a:r>
            <a:b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통계의 범위를 쉽고 빠르게 접근할 수 </a:t>
            </a:r>
            <a:b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있는 구조적 체계의 구현</a:t>
            </a:r>
            <a:b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최종적으로 품목의 등록</a:t>
            </a: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변경</a:t>
            </a: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삭제 및 </a:t>
            </a:r>
            <a:b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유지관리시 기본구조로 활용</a:t>
            </a:r>
          </a:p>
        </p:txBody>
      </p:sp>
    </p:spTree>
    <p:extLst>
      <p:ext uri="{BB962C8B-B14F-4D97-AF65-F5344CB8AC3E}">
        <p14:creationId xmlns:p14="http://schemas.microsoft.com/office/powerpoint/2010/main" val="653225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9295F-839E-C9A9-4C54-10E2E6772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43F7602-4AB5-A304-4E66-DA2E84C04E5D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75D7BE95-EF97-8C0C-E831-2C8C7E8ED0E3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 err="1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표준품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비표준품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297DF26E-BC49-686C-F4ED-07163E606B3D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04415C97-C331-2CF0-71E3-ED26F4E44483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15DB92B5-40E2-4900-31F6-5BA2D3C1B4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EB66398-4AA6-7EAF-4817-E08116030A85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F01035F-05AD-8DEB-60F5-F9795218BA32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E204213-F80B-BC7A-AC57-C0E80FA549F9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73DFA3E-621A-58E0-EEE1-38E826F0696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2DDBB4D-BDBF-C936-B674-3F4AED30E5AD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BA69B06-642D-FD89-5443-74AFA994E847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4EF57BB-4A63-AE2E-6FC3-ABB26300C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586282"/>
              </p:ext>
            </p:extLst>
          </p:nvPr>
        </p:nvGraphicFramePr>
        <p:xfrm>
          <a:off x="792342" y="2001772"/>
          <a:ext cx="10840858" cy="4526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2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5879">
                  <a:extLst>
                    <a:ext uri="{9D8B030D-6E8A-4147-A177-3AD203B41FA5}">
                      <a16:colId xmlns:a16="http://schemas.microsoft.com/office/drawing/2014/main" val="3368027212"/>
                    </a:ext>
                  </a:extLst>
                </a:gridCol>
                <a:gridCol w="4612471">
                  <a:extLst>
                    <a:ext uri="{9D8B030D-6E8A-4147-A177-3AD203B41FA5}">
                      <a16:colId xmlns:a16="http://schemas.microsoft.com/office/drawing/2014/main" val="67015253"/>
                    </a:ext>
                  </a:extLst>
                </a:gridCol>
              </a:tblGrid>
              <a:tr h="4599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구분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표준품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비표준품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36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정의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[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정의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]</a:t>
                      </a: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완제품의 형태로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표준화된 규격에 따라 양산되어 </a:t>
                      </a:r>
                      <a:b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시중에 유통되는 범용 상품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[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정의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]</a:t>
                      </a: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표준품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제외</a:t>
                      </a: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특정 고객사가 제시한 도면 또는 사양서에 따라 </a:t>
                      </a:r>
                      <a:b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조립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가공 처리하여 제작한 상품</a:t>
                      </a: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서비스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용역 등의 무형상품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583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[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특성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]</a:t>
                      </a: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모델번호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&amp;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제조원 또는 표준 규격으로 확인이 가능하여 상세 정보를 식별할 수 있음</a:t>
                      </a: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복수 사업장에 노출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판매 가능</a:t>
                      </a: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표준진열상품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전 사업장에 노출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판매 가능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[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특성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]</a:t>
                      </a: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부자재 및 일회성상품 포함</a:t>
                      </a: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단일 사업장에만 노출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판매 원칙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506186"/>
                  </a:ext>
                </a:extLst>
              </a:tr>
              <a:tr h="1134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구분 </a:t>
                      </a:r>
                      <a:r>
                        <a:rPr lang="en-US" altLang="ko-KR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Guide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인터넷 검색 가능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(On-line), ex)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국가목록정보시스템</a:t>
                      </a: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(http://www.g2b.go.kr, 3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 검색엔진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네이버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다음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구글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))</a:t>
                      </a: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카탈로그 존재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(Off-line)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표준품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제외</a:t>
                      </a: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표준품을 변형하거나 가공한 상품</a:t>
                      </a: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공사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설치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수리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제작품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A5899190-DC23-184C-C39B-A29204EC3CA4}"/>
              </a:ext>
            </a:extLst>
          </p:cNvPr>
          <p:cNvGraphicFramePr>
            <a:graphicFrameLocks noGrp="1"/>
          </p:cNvGraphicFramePr>
          <p:nvPr/>
        </p:nvGraphicFramePr>
        <p:xfrm>
          <a:off x="12090400" y="5283200"/>
          <a:ext cx="208280" cy="393827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7469466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119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303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A7BB9-4E78-92EB-A1F4-F591CEBFF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868D6CA-DA77-E975-F7F7-3B04C0BC1E8F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D8928750-2239-DEDB-2EDF-45131B58982C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휴면화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FF32E07A-8607-6299-59D9-22D5209F7FED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7614471D-1AA6-ED24-F1BB-2A5692866321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7AD893B9-C88F-593E-328A-27B41B4F55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437CF2F-C5ED-0C16-D98E-5984EB9BD601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4120E5A-0DE9-BF7B-4B93-182A2283CA2B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4AEE109-DF7F-6EE7-0570-86E27BAB4497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7989ABE-2F94-F0ED-15D2-2F6B564852ED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695881D-E42F-67B0-205C-0AC7A57906CB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CB85A9A-DB99-4261-7B6C-2ACC640BF4D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7FF5D48E-AB87-5860-AC29-ED8E3051F648}"/>
              </a:ext>
            </a:extLst>
          </p:cNvPr>
          <p:cNvGraphicFramePr>
            <a:graphicFrameLocks noGrp="1"/>
          </p:cNvGraphicFramePr>
          <p:nvPr/>
        </p:nvGraphicFramePr>
        <p:xfrm>
          <a:off x="12090400" y="5283200"/>
          <a:ext cx="208280" cy="393827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7469466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119805"/>
                  </a:ext>
                </a:extLst>
              </a:tr>
            </a:tbl>
          </a:graphicData>
        </a:graphic>
      </p:graphicFrame>
      <p:sp>
        <p:nvSpPr>
          <p:cNvPr id="8" name="Rectangle: Rounded Corners 72">
            <a:extLst>
              <a:ext uri="{FF2B5EF4-FFF2-40B4-BE49-F238E27FC236}">
                <a16:creationId xmlns:a16="http://schemas.microsoft.com/office/drawing/2014/main" id="{67C0BD36-7CB1-94BA-C8CD-9CEC51652A67}"/>
              </a:ext>
            </a:extLst>
          </p:cNvPr>
          <p:cNvSpPr>
            <a:spLocks/>
          </p:cNvSpPr>
          <p:nvPr/>
        </p:nvSpPr>
        <p:spPr>
          <a:xfrm>
            <a:off x="792342" y="1849281"/>
            <a:ext cx="1976257" cy="449157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>
            <a:noFill/>
          </a:ln>
          <a:effectLst>
            <a:outerShdw blurRad="406400" dist="317500" dir="5400000" sx="90000" sy="90000" algn="t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ko-KR" altLang="en-US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 휴면화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ECF004B-24A3-D787-BA64-18E13615A956}"/>
              </a:ext>
            </a:extLst>
          </p:cNvPr>
          <p:cNvSpPr/>
          <p:nvPr/>
        </p:nvSpPr>
        <p:spPr>
          <a:xfrm>
            <a:off x="952959" y="2361938"/>
            <a:ext cx="4190541" cy="1337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휴면화 </a:t>
            </a:r>
            <a:b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Mall</a:t>
            </a:r>
            <a:r>
              <a:rPr lang="ko-KR" altLang="en-US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 </a:t>
            </a:r>
            <a:r>
              <a:rPr lang="ko-KR" altLang="en-US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“판매불가” </a:t>
            </a:r>
            <a:r>
              <a:rPr lang="ko-KR" altLang="en-US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상태 </a:t>
            </a:r>
            <a: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미진열상품</a:t>
            </a:r>
            <a: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b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 가격 없음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9F275D8-C96F-824D-A5EA-DE257692EDE8}"/>
              </a:ext>
            </a:extLst>
          </p:cNvPr>
          <p:cNvSpPr/>
          <p:nvPr/>
        </p:nvSpPr>
        <p:spPr>
          <a:xfrm>
            <a:off x="6374340" y="2361938"/>
            <a:ext cx="4190541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휴면화 유형</a:t>
            </a: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5462E736-EB57-7466-3DF6-8C94E9F24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353303"/>
              </p:ext>
            </p:extLst>
          </p:nvPr>
        </p:nvGraphicFramePr>
        <p:xfrm>
          <a:off x="6544487" y="2963157"/>
          <a:ext cx="5337632" cy="248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8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337">
                <a:tc>
                  <a:txBody>
                    <a:bodyPr/>
                    <a:lstStyle/>
                    <a:p>
                      <a:pPr marL="0" indent="0" algn="ctr" latinLnBrk="1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상품단종</a:t>
                      </a:r>
                      <a:endParaRPr lang="en-US" altLang="ko-KR" sz="14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spcBef>
                          <a:spcPts val="600"/>
                        </a:spcBef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 생산이 중단되어 공급이 어려운 상품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45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재고부족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spcBef>
                          <a:spcPts val="600"/>
                        </a:spcBef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품절 상태로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일시적으로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공급이 어려운 상품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53">
                <a:tc>
                  <a:txBody>
                    <a:bodyPr/>
                    <a:lstStyle/>
                    <a:p>
                      <a:pPr marL="0" indent="0" algn="ctr" latinLnBrk="1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중복상품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spcBef>
                          <a:spcPts val="600"/>
                        </a:spcBef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중복상품으로 확인되어 한 개의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상품으로 통합처리한 상품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53">
                <a:tc>
                  <a:txBody>
                    <a:bodyPr/>
                    <a:lstStyle/>
                    <a:p>
                      <a:pPr marL="0" indent="0" algn="ctr" latinLnBrk="1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ko-KR" altLang="en-US" sz="1400" b="0" dirty="0" err="1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장기미정산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1525" indent="0">
                        <a:spcBef>
                          <a:spcPts val="600"/>
                        </a:spcBef>
                        <a:buSzPct val="120000"/>
                        <a:buFontTx/>
                        <a:buNone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최종 </a:t>
                      </a: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정산월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기준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12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개월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이상 정산 실적이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없는 상품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53">
                <a:tc>
                  <a:txBody>
                    <a:bodyPr/>
                    <a:lstStyle/>
                    <a:p>
                      <a:pPr marL="0" indent="0" algn="ctr" latinLnBrk="1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일회성상품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1525" indent="0">
                        <a:spcBef>
                          <a:spcPts val="600"/>
                        </a:spcBef>
                        <a:buSzPct val="120000"/>
                        <a:buFontTx/>
                        <a:buNone/>
                      </a:pP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주문제작상품이나 서비스 등의 무형상품으로</a:t>
                      </a:r>
                      <a:r>
                        <a:rPr lang="en-US" altLang="ko-KR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br>
                        <a:rPr lang="en-US" altLang="ko-KR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en-US" altLang="ko-KR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</a:t>
                      </a:r>
                      <a:r>
                        <a:rPr lang="ko-KR" altLang="en-US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회만 </a:t>
                      </a:r>
                      <a:r>
                        <a:rPr lang="ko-KR" altLang="en-US" sz="1400" b="0" baseline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주문가능한</a:t>
                      </a:r>
                      <a:r>
                        <a:rPr lang="ko-KR" altLang="en-US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상품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53">
                <a:tc>
                  <a:txBody>
                    <a:bodyPr/>
                    <a:lstStyle/>
                    <a:p>
                      <a:pPr marL="0" marR="0" lvl="0" indent="0" algn="ctr" defTabSz="1007966" rtl="0" eaLnBrk="1" fontAlgn="auto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취급불가</a:t>
                      </a:r>
                      <a:br>
                        <a:rPr lang="en-US" altLang="ko-KR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1525" indent="0">
                        <a:spcBef>
                          <a:spcPts val="600"/>
                        </a:spcBef>
                        <a:buSzPct val="120000"/>
                        <a:buFontTx/>
                        <a:buNone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1.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화학물질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MSDS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및 물질정보 누락 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525" indent="0">
                        <a:spcBef>
                          <a:spcPts val="600"/>
                        </a:spcBef>
                        <a:buSzPct val="120000"/>
                        <a:buFontTx/>
                        <a:buNone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2. 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안전인증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(KC,KCs)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정보 확인 필요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757841"/>
                  </a:ext>
                </a:extLst>
              </a:tr>
            </a:tbl>
          </a:graphicData>
        </a:graphic>
      </p:graphicFrame>
      <p:sp>
        <p:nvSpPr>
          <p:cNvPr id="13" name="Text Box 19">
            <a:extLst>
              <a:ext uri="{FF2B5EF4-FFF2-40B4-BE49-F238E27FC236}">
                <a16:creationId xmlns:a16="http://schemas.microsoft.com/office/drawing/2014/main" id="{62FC135A-3835-B69C-EA92-A65E584A0CD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44487" y="5544212"/>
            <a:ext cx="4825758" cy="136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800" tIns="46800" rIns="46800" bIns="46800">
            <a:spAutoFit/>
          </a:bodyPr>
          <a:lstStyle>
            <a:lvl1pPr marL="92075" indent="-92075" eaLnBrk="0" hangingPunct="0">
              <a:defRPr kumimoji="1" sz="14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latinLnBrk="0">
              <a:lnSpc>
                <a:spcPct val="120000"/>
              </a:lnSpc>
            </a:pPr>
            <a:r>
              <a:rPr kumimoji="0" lang="en-US" altLang="ko-KR" b="0" dirty="0">
                <a:solidFill>
                  <a:srgbClr val="A50034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※ </a:t>
            </a:r>
            <a:r>
              <a:rPr kumimoji="0" lang="ko-KR" altLang="en-US" b="0" dirty="0">
                <a:solidFill>
                  <a:srgbClr val="A50034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휴면화 재사용에 따라 요청주체 구분</a:t>
            </a:r>
            <a:endParaRPr kumimoji="0" lang="en-US" altLang="ko-KR" b="0" dirty="0">
              <a:solidFill>
                <a:srgbClr val="A50034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0" indent="0" latinLnBrk="0">
              <a:lnSpc>
                <a:spcPct val="120000"/>
              </a:lnSpc>
            </a:pPr>
            <a:r>
              <a:rPr kumimoji="0" lang="ko-KR" altLang="en-US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</a:t>
            </a:r>
            <a:r>
              <a:rPr kumimoji="0" lang="en-US" altLang="ko-KR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kumimoji="0" lang="ko-KR" altLang="en-US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영업팀 </a:t>
            </a:r>
            <a:r>
              <a:rPr kumimoji="0" lang="en-US" altLang="ko-KR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kumimoji="0" lang="ko-KR" altLang="en-US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장기미정산</a:t>
            </a:r>
            <a:endParaRPr kumimoji="0" lang="en-US" altLang="ko-KR" b="0" dirty="0">
              <a:solidFill>
                <a:srgbClr val="00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0" indent="0" latinLnBrk="0">
              <a:lnSpc>
                <a:spcPct val="120000"/>
              </a:lnSpc>
            </a:pPr>
            <a:r>
              <a:rPr kumimoji="0" lang="en-US" altLang="ko-KR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kumimoji="0" lang="ko-KR" altLang="en-US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구매팀 </a:t>
            </a:r>
            <a:r>
              <a:rPr kumimoji="0" lang="en-US" altLang="ko-KR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kumimoji="0" lang="ko-KR" altLang="en-US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상품단종</a:t>
            </a:r>
            <a:r>
              <a:rPr kumimoji="0" lang="en-US" altLang="ko-KR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kumimoji="0" lang="ko-KR" altLang="en-US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재고부족</a:t>
            </a:r>
            <a:r>
              <a:rPr kumimoji="0" lang="en-US" altLang="ko-KR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kumimoji="0" lang="ko-KR" altLang="en-US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중복상품</a:t>
            </a:r>
            <a:r>
              <a:rPr kumimoji="0" lang="en-US" altLang="ko-KR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kumimoji="0" lang="ko-KR" altLang="en-US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장기미정산</a:t>
            </a:r>
            <a:r>
              <a:rPr kumimoji="0" lang="en-US" altLang="ko-KR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kumimoji="0" lang="ko-KR" altLang="en-US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사유 불분명</a:t>
            </a:r>
            <a:endParaRPr kumimoji="0" lang="en-US" altLang="ko-KR" b="0" dirty="0">
              <a:solidFill>
                <a:srgbClr val="00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0" indent="0" latinLnBrk="0">
              <a:lnSpc>
                <a:spcPct val="120000"/>
              </a:lnSpc>
            </a:pPr>
            <a:r>
              <a:rPr kumimoji="0" lang="en-US" altLang="ko-KR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kumimoji="0" lang="ko-KR" altLang="en-US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상품정보팀 </a:t>
            </a:r>
            <a:r>
              <a:rPr kumimoji="0" lang="en-US" altLang="ko-KR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kumimoji="0" lang="ko-KR" altLang="en-US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취급불가상품</a:t>
            </a:r>
            <a:endParaRPr kumimoji="0" lang="en-US" altLang="ko-KR" b="0" dirty="0">
              <a:solidFill>
                <a:srgbClr val="00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0" indent="0" latinLnBrk="0">
              <a:lnSpc>
                <a:spcPct val="120000"/>
              </a:lnSpc>
            </a:pPr>
            <a:r>
              <a:rPr kumimoji="0" lang="en-US" altLang="ko-KR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*</a:t>
            </a:r>
            <a:r>
              <a:rPr kumimoji="0" lang="ko-KR" altLang="en-US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일회성상품</a:t>
            </a:r>
            <a:r>
              <a:rPr kumimoji="0" lang="en-US" altLang="ko-KR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kumimoji="0" lang="ko-KR" altLang="en-US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요청불가</a:t>
            </a:r>
            <a:r>
              <a:rPr kumimoji="0" lang="en-US" altLang="ko-KR" b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</a:t>
            </a:r>
            <a:endParaRPr kumimoji="0" lang="en-US" altLang="ko-KR" b="0" dirty="0">
              <a:solidFill>
                <a:srgbClr val="00000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9597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EDF3F81-34F3-EFD9-7B2F-CB7A092299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EAF40C7A-7B17-A851-E9AE-98B4DDC79750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7825C95-D7AC-48DD-120A-7BE95BAAB964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63064B5C-3E5E-4F09-8955-F642A95F30BF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2676844"/>
              <a:chOff x="1714299" y="2827000"/>
              <a:chExt cx="3792992" cy="205074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869649D-8A1B-4336-91D2-A1ECC1E359ED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01.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EEBB60-3491-4895-B1D5-5C7D8A002C85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660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상품 등록</a:t>
                </a:r>
                <a:endParaRPr lang="en-US" altLang="ko-KR" sz="5000" dirty="0">
                  <a:solidFill>
                    <a:srgbClr val="FDEAEC"/>
                  </a:soli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</a:endParaRP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55C3BA89-583F-4012-BF10-5C8DAA0090FC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C594A7E6-05D6-4D48-939D-1B8974078598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19F4A63-590A-4CB4-A3A4-91CC1B0D42B7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937689F-0AFB-4658-B30E-5EC07DBA84E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6519F79-EC44-4F3F-BBAB-BAFBAD79FCE2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048217B-7BF5-4A88-82C6-472B74409F71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4041B44-A4D0-4A1D-A6BA-266B9466F6D4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864B86C-E2B6-4307-A08F-941C7BF6225E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DE370167-50C4-F859-A31E-3B5922820895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277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08DBF-CB49-A01E-50EF-9D8FAE541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926F697-8A41-3AC6-9AB5-8408A33E2ACB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C7F0E00A-2258-02DB-5551-4BBB11367F1F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휴면화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7E8490FE-1EDF-238D-DF0D-B8626E6F47D9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9E18CEE7-AC70-CDC9-F3B8-708517E086EC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48FF280C-732E-CF3E-EC2B-CCD9D48924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D4D264B-E930-8A83-E108-EE445F83E3FE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FD77D44-71F5-964B-75E5-C20A8D48CFF0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2C8742F-A1D5-F69A-783E-7B9D0EC7BBDF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6CB4AFB-EB75-BCBE-5718-42EAD022BFDF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A04BCBC-C0D2-08F3-2F69-9B100E901E08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4A3AB69-207B-CE21-AE0E-98D28E76BEA2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8" name="Rectangle: Rounded Corners 72">
            <a:extLst>
              <a:ext uri="{FF2B5EF4-FFF2-40B4-BE49-F238E27FC236}">
                <a16:creationId xmlns:a16="http://schemas.microsoft.com/office/drawing/2014/main" id="{F6DB4BEB-EAE3-2655-5BB6-BF8B5EFE4397}"/>
              </a:ext>
            </a:extLst>
          </p:cNvPr>
          <p:cNvSpPr>
            <a:spLocks/>
          </p:cNvSpPr>
          <p:nvPr/>
        </p:nvSpPr>
        <p:spPr>
          <a:xfrm>
            <a:off x="792342" y="1849281"/>
            <a:ext cx="2814458" cy="449157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>
            <a:noFill/>
          </a:ln>
          <a:effectLst>
            <a:outerShdw blurRad="406400" dist="317500" dir="5400000" sx="90000" sy="90000" algn="t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ko-KR" altLang="en-US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 휴면화 처리 기준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5EE8BB0-46E5-1F78-4E4B-0F736C8818F7}"/>
              </a:ext>
            </a:extLst>
          </p:cNvPr>
          <p:cNvGrpSpPr/>
          <p:nvPr/>
        </p:nvGrpSpPr>
        <p:grpSpPr>
          <a:xfrm>
            <a:off x="892499" y="2557359"/>
            <a:ext cx="11927124" cy="3817072"/>
            <a:chOff x="930599" y="2567876"/>
            <a:chExt cx="11927124" cy="3817072"/>
          </a:xfrm>
        </p:grpSpPr>
        <p:sp>
          <p:nvSpPr>
            <p:cNvPr id="7" name="Rectangle 81">
              <a:extLst>
                <a:ext uri="{FF2B5EF4-FFF2-40B4-BE49-F238E27FC236}">
                  <a16:creationId xmlns:a16="http://schemas.microsoft.com/office/drawing/2014/main" id="{0E549988-5E30-AE99-E0B3-4D6669E554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42187" y="2572663"/>
              <a:ext cx="892196" cy="37348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latinLnBrk="1"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정기적</a:t>
              </a:r>
              <a:endParaRPr lang="en-US" altLang="ko-KR" sz="1400" b="1" dirty="0">
                <a:solidFill>
                  <a:schemeClr val="tx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 defTabSz="914400" latinLnBrk="1"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처리</a:t>
              </a:r>
              <a:endParaRPr lang="en-US" altLang="ko-KR" sz="1400" b="1" dirty="0">
                <a:solidFill>
                  <a:schemeClr val="tx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 defTabSz="914400" latinLnBrk="1">
                <a:lnSpc>
                  <a:spcPct val="150000"/>
                </a:lnSpc>
              </a:pPr>
              <a:r>
                <a:rPr lang="en-US" altLang="ko-KR" sz="14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(</a:t>
              </a:r>
              <a:r>
                <a:rPr lang="ko-KR" altLang="en-US" sz="14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자동</a:t>
              </a:r>
              <a:r>
                <a:rPr lang="en-US" altLang="ko-KR" sz="14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</a:t>
              </a:r>
            </a:p>
          </p:txBody>
        </p:sp>
        <p:sp>
          <p:nvSpPr>
            <p:cNvPr id="14" name="Text Box 80">
              <a:extLst>
                <a:ext uri="{FF2B5EF4-FFF2-40B4-BE49-F238E27FC236}">
                  <a16:creationId xmlns:a16="http://schemas.microsoft.com/office/drawing/2014/main" id="{7E3749F6-1FCB-15F4-0B4A-7E932E93C9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379757" y="2567876"/>
              <a:ext cx="4477966" cy="38170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46038" rIns="36000" bIns="46038">
              <a:spAutoFit/>
            </a:bodyPr>
            <a:lstStyle/>
            <a:p>
              <a:pPr eaLnBrk="0" hangingPunct="0">
                <a:spcBef>
                  <a:spcPts val="600"/>
                </a:spcBef>
              </a:pPr>
              <a:r>
                <a:rPr lang="ko-KR" altLang="en-US" sz="1400" b="1" dirty="0">
                  <a:solidFill>
                    <a:srgbClr val="00000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</a:t>
              </a:r>
              <a:r>
                <a:rPr lang="ko-KR" altLang="en-US" sz="1400" b="1" dirty="0" err="1">
                  <a:solidFill>
                    <a:srgbClr val="00000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장기미정산</a:t>
              </a:r>
              <a:endParaRPr lang="en-US" altLang="ko-KR" sz="1400" b="1" dirty="0">
                <a:solidFill>
                  <a:srgbClr val="00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>
                <a:spcBef>
                  <a:spcPts val="600"/>
                </a:spcBef>
                <a:buSzPct val="120000"/>
              </a:pPr>
              <a:r>
                <a:rPr lang="en-US" altLang="ko-KR" sz="1400" dirty="0">
                  <a:solidFill>
                    <a:srgbClr val="00000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- 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기준 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: </a:t>
              </a:r>
              <a:r>
                <a:rPr lang="ko-KR" altLang="en-US" sz="1400" dirty="0" err="1">
                  <a:solidFill>
                    <a:prstClr val="black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등록후</a:t>
              </a:r>
              <a:r>
                <a:rPr lang="ko-KR" altLang="en-US" sz="1400" dirty="0">
                  <a:solidFill>
                    <a:prstClr val="black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</a:t>
              </a:r>
              <a:r>
                <a:rPr lang="en-US" altLang="ko-KR" sz="1400" dirty="0">
                  <a:solidFill>
                    <a:prstClr val="black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12</a:t>
              </a:r>
              <a:r>
                <a:rPr lang="ko-KR" altLang="en-US" sz="1400" dirty="0">
                  <a:solidFill>
                    <a:prstClr val="black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개월 이상</a:t>
              </a:r>
              <a:r>
                <a:rPr lang="en-US" altLang="ko-KR" sz="1400" dirty="0">
                  <a:solidFill>
                    <a:prstClr val="black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</a:t>
              </a:r>
              <a:r>
                <a:rPr lang="ko-KR" altLang="en-US" sz="1400" dirty="0">
                  <a:solidFill>
                    <a:prstClr val="black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정산 실적이 없는 상품</a:t>
              </a:r>
              <a:endParaRPr lang="en-US" altLang="ko-KR" sz="1400" dirty="0">
                <a:solidFill>
                  <a:prstClr val="black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endParaRPr>
            </a:p>
            <a:p>
              <a:pPr>
                <a:spcBef>
                  <a:spcPts val="600"/>
                </a:spcBef>
                <a:buSzPct val="120000"/>
              </a:pPr>
              <a:r>
                <a:rPr lang="en-US" altLang="ko-KR" sz="1400" i="1" u="sng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※ </a:t>
              </a:r>
              <a:r>
                <a:rPr lang="ko-KR" altLang="en-US" sz="1400" i="1" u="sng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제외대상 </a:t>
              </a:r>
              <a:endParaRPr lang="en-US" altLang="ko-KR" sz="1400" i="1" u="sng" dirty="0">
                <a:solidFill>
                  <a:srgbClr val="A50034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endParaRPr>
            </a:p>
            <a:p>
              <a:pPr>
                <a:spcBef>
                  <a:spcPts val="600"/>
                </a:spcBef>
                <a:buSzPct val="120000"/>
              </a:pPr>
              <a:r>
                <a:rPr lang="ko-KR" altLang="en-US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1. 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재고상품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(S-MRP 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기준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)</a:t>
              </a:r>
            </a:p>
            <a:p>
              <a:pPr>
                <a:spcBef>
                  <a:spcPts val="600"/>
                </a:spcBef>
                <a:buSzPct val="120000"/>
              </a:pPr>
              <a:r>
                <a:rPr lang="en-US" altLang="ko-KR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2. 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진행 상태의 주문이 있는 상품</a:t>
              </a:r>
              <a:endParaRPr lang="en-US" altLang="ko-KR" sz="1400" dirty="0">
                <a:solidFill>
                  <a:srgbClr val="A50034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endParaRPr>
            </a:p>
            <a:p>
              <a:pPr>
                <a:spcBef>
                  <a:spcPts val="600"/>
                </a:spcBef>
                <a:buSzPct val="120000"/>
              </a:pPr>
              <a:r>
                <a:rPr lang="en-US" altLang="ko-KR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3. 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최근 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3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년 內 정산 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&amp; 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주기상품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(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상품 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Master)</a:t>
              </a:r>
            </a:p>
            <a:p>
              <a:pPr>
                <a:spcBef>
                  <a:spcPts val="600"/>
                </a:spcBef>
                <a:buSzPct val="120000"/>
              </a:pPr>
              <a:r>
                <a:rPr lang="en-US" altLang="ko-KR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4. 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최근 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3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개월 內 구매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/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영업정보 등록변경</a:t>
              </a:r>
              <a:endParaRPr lang="en-US" altLang="ko-KR" sz="1400" dirty="0">
                <a:solidFill>
                  <a:srgbClr val="A50034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endParaRPr>
            </a:p>
            <a:p>
              <a:pPr>
                <a:spcBef>
                  <a:spcPts val="600"/>
                </a:spcBef>
                <a:buSzPct val="120000"/>
              </a:pPr>
              <a:r>
                <a:rPr lang="en-US" altLang="ko-KR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5. 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최근 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3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년 內 정산 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&amp; 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고객사 단가계약상품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(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영업정보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) </a:t>
              </a:r>
            </a:p>
            <a:p>
              <a:pPr>
                <a:spcBef>
                  <a:spcPts val="600"/>
                </a:spcBef>
                <a:buSzPct val="120000"/>
              </a:pPr>
              <a:r>
                <a:rPr lang="en-US" altLang="ko-KR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6. 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통합상품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(SSP, PNB/PB, 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대체품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)</a:t>
              </a:r>
            </a:p>
            <a:p>
              <a:pPr>
                <a:spcBef>
                  <a:spcPts val="600"/>
                </a:spcBef>
                <a:buSzPct val="120000"/>
              </a:pPr>
              <a:r>
                <a:rPr lang="ko-KR" altLang="en-US" sz="1400" b="1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일회성상품</a:t>
              </a:r>
              <a:endParaRPr lang="en-US" altLang="ko-KR" sz="1400" b="1" dirty="0">
                <a:solidFill>
                  <a:prstClr val="black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>
                <a:spcBef>
                  <a:spcPts val="600"/>
                </a:spcBef>
                <a:buSzPct val="120000"/>
              </a:pPr>
              <a:r>
                <a:rPr lang="en-US" altLang="ko-KR" sz="1400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</a:t>
              </a:r>
              <a:r>
                <a:rPr lang="en-US" altLang="ko-KR" sz="1400" dirty="0">
                  <a:solidFill>
                    <a:prstClr val="black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- </a:t>
              </a:r>
              <a:r>
                <a:rPr lang="ko-KR" altLang="en-US" sz="1400" dirty="0">
                  <a:solidFill>
                    <a:prstClr val="black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기준 </a:t>
              </a:r>
              <a:r>
                <a:rPr lang="en-US" altLang="ko-KR" sz="1400" dirty="0">
                  <a:solidFill>
                    <a:prstClr val="black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: </a:t>
              </a:r>
              <a:r>
                <a:rPr lang="ko-KR" altLang="en-US" sz="1400" dirty="0">
                  <a:solidFill>
                    <a:prstClr val="black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등록 후 정산실적이 있는 상품</a:t>
              </a:r>
              <a:r>
                <a:rPr lang="en-US" altLang="ko-KR" sz="1400" dirty="0">
                  <a:solidFill>
                    <a:prstClr val="black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, </a:t>
              </a:r>
            </a:p>
            <a:p>
              <a:pPr>
                <a:spcBef>
                  <a:spcPts val="600"/>
                </a:spcBef>
                <a:buSzPct val="120000"/>
              </a:pPr>
              <a:r>
                <a:rPr lang="en-US" altLang="ko-KR" sz="1400" dirty="0">
                  <a:solidFill>
                    <a:prstClr val="black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              </a:t>
              </a:r>
              <a:r>
                <a:rPr lang="ko-KR" altLang="en-US" sz="1400" dirty="0">
                  <a:solidFill>
                    <a:prstClr val="black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등록 후 </a:t>
              </a:r>
              <a:r>
                <a:rPr lang="en-US" altLang="ko-KR" sz="1400" dirty="0">
                  <a:solidFill>
                    <a:prstClr val="black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3</a:t>
              </a:r>
              <a:r>
                <a:rPr lang="ko-KR" altLang="en-US" sz="1400" dirty="0">
                  <a:solidFill>
                    <a:prstClr val="black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개월 內 정산 실적이 없는 상품</a:t>
              </a:r>
            </a:p>
            <a:p>
              <a:pPr eaLnBrk="0" hangingPunct="0">
                <a:spcBef>
                  <a:spcPts val="600"/>
                </a:spcBef>
              </a:pP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→ 월 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1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회 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Batch 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처리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(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매월 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2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주차 목요일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)</a:t>
              </a:r>
            </a:p>
          </p:txBody>
        </p:sp>
        <p:sp>
          <p:nvSpPr>
            <p:cNvPr id="15" name="Rectangle 81">
              <a:extLst>
                <a:ext uri="{FF2B5EF4-FFF2-40B4-BE49-F238E27FC236}">
                  <a16:creationId xmlns:a16="http://schemas.microsoft.com/office/drawing/2014/main" id="{2B98A0E4-C30B-CFD0-A6A1-B1C3299611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30599" y="2572663"/>
              <a:ext cx="892194" cy="3734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latinLnBrk="1"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비정기적</a:t>
              </a:r>
              <a:endParaRPr lang="en-US" altLang="ko-KR" sz="1400" b="1" dirty="0">
                <a:solidFill>
                  <a:schemeClr val="tx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 defTabSz="914400" latinLnBrk="1"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처리</a:t>
              </a:r>
              <a:endParaRPr lang="en-US" altLang="ko-KR" sz="1400" b="1" dirty="0">
                <a:solidFill>
                  <a:schemeClr val="tx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 defTabSz="914400" latinLnBrk="1">
                <a:lnSpc>
                  <a:spcPct val="150000"/>
                </a:lnSpc>
              </a:pPr>
              <a:r>
                <a:rPr lang="en-US" altLang="ko-KR" sz="14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(</a:t>
              </a:r>
              <a:r>
                <a:rPr lang="ko-KR" altLang="en-US" sz="14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수동</a:t>
              </a:r>
              <a:r>
                <a:rPr lang="en-US" altLang="ko-KR" sz="1400" b="1" dirty="0">
                  <a:solidFill>
                    <a:schemeClr val="tx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</a:t>
              </a:r>
            </a:p>
          </p:txBody>
        </p:sp>
        <p:sp>
          <p:nvSpPr>
            <p:cNvPr id="16" name="Text Box 80">
              <a:extLst>
                <a:ext uri="{FF2B5EF4-FFF2-40B4-BE49-F238E27FC236}">
                  <a16:creationId xmlns:a16="http://schemas.microsoft.com/office/drawing/2014/main" id="{1B9CBC8B-2788-EB39-8966-8A9D9CF5A6F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56647" y="2604824"/>
              <a:ext cx="5155355" cy="2647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46038" rIns="36000" bIns="46038">
              <a:spAutoFit/>
            </a:bodyPr>
            <a:lstStyle/>
            <a:p>
              <a:pPr eaLnBrk="0" hangingPunct="0">
                <a:spcBef>
                  <a:spcPts val="600"/>
                </a:spcBef>
              </a:pPr>
              <a:r>
                <a:rPr lang="ko-KR" altLang="en-US" sz="1400" b="1" dirty="0">
                  <a:solidFill>
                    <a:srgbClr val="00000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상품단종</a:t>
              </a:r>
              <a:endParaRPr lang="en-US" altLang="ko-KR" sz="1400" b="1" dirty="0">
                <a:solidFill>
                  <a:srgbClr val="00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hangingPunct="0">
                <a:spcBef>
                  <a:spcPts val="600"/>
                </a:spcBef>
              </a:pP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- 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기준 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: 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제조사 단종 상품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</a:t>
              </a:r>
            </a:p>
            <a:p>
              <a:pPr eaLnBrk="0" hangingPunct="0">
                <a:spcBef>
                  <a:spcPts val="600"/>
                </a:spcBef>
              </a:pP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- 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상품정보일괄수정에서 처리 </a:t>
              </a:r>
              <a:endParaRPr lang="en-US" altLang="ko-KR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endParaRPr>
            </a:p>
            <a:p>
              <a:pPr eaLnBrk="0" hangingPunct="0">
                <a:spcBef>
                  <a:spcPts val="600"/>
                </a:spcBef>
              </a:pP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  (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통합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결재得 → 영업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/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운영에 공유 후 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DB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관리팀 승인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)</a:t>
              </a:r>
            </a:p>
            <a:p>
              <a:pPr eaLnBrk="0" hangingPunct="0">
                <a:spcBef>
                  <a:spcPts val="600"/>
                </a:spcBef>
              </a:pPr>
              <a:r>
                <a:rPr lang="ko-KR" altLang="en-US" sz="1400" dirty="0">
                  <a:solidFill>
                    <a:srgbClr val="00000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</a:t>
              </a:r>
              <a:r>
                <a:rPr lang="ko-KR" altLang="en-US" sz="1400" b="1" dirty="0">
                  <a:solidFill>
                    <a:srgbClr val="00000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재고부족 </a:t>
              </a:r>
              <a:r>
                <a:rPr lang="en-US" altLang="ko-KR" sz="1400" b="1" dirty="0">
                  <a:solidFill>
                    <a:srgbClr val="00000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 </a:t>
              </a:r>
              <a:r>
                <a:rPr lang="ko-KR" altLang="en-US" sz="1400" b="1" dirty="0" err="1">
                  <a:solidFill>
                    <a:srgbClr val="00000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중복상품</a:t>
              </a:r>
              <a:r>
                <a:rPr lang="ko-KR" altLang="en-US" sz="1400" b="1" dirty="0">
                  <a:solidFill>
                    <a:srgbClr val="00000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</a:t>
              </a:r>
              <a:endParaRPr lang="en-US" altLang="ko-KR" sz="1400" b="1" dirty="0">
                <a:solidFill>
                  <a:srgbClr val="00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hangingPunct="0">
                <a:spcBef>
                  <a:spcPts val="600"/>
                </a:spcBef>
              </a:pP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-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기준 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: 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재고 </a:t>
              </a:r>
              <a:r>
                <a:rPr lang="ko-KR" altLang="en-US" sz="1400" dirty="0" err="1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미보유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공급불가 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/ 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단일상품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ID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로 통합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</a:t>
              </a:r>
            </a:p>
            <a:p>
              <a:pPr eaLnBrk="0" hangingPunct="0">
                <a:spcBef>
                  <a:spcPts val="600"/>
                </a:spcBef>
              </a:pP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- 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상품조회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/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수정에서 개별처리 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(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진열이 있는 경우 영업담당자 합의 必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) </a:t>
              </a:r>
            </a:p>
            <a:p>
              <a:pPr eaLnBrk="0" hangingPunct="0">
                <a:spcBef>
                  <a:spcPts val="600"/>
                </a:spcBef>
              </a:pPr>
              <a:r>
                <a:rPr lang="ko-KR" altLang="en-US" sz="1400" b="1" dirty="0">
                  <a:solidFill>
                    <a:srgbClr val="00000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취급불가상품</a:t>
              </a:r>
              <a:endParaRPr lang="en-US" altLang="ko-KR" sz="1400" b="1" dirty="0">
                <a:solidFill>
                  <a:srgbClr val="00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hangingPunct="0">
                <a:spcBef>
                  <a:spcPts val="600"/>
                </a:spcBef>
              </a:pPr>
              <a:r>
                <a:rPr lang="en-US" altLang="ko-KR" sz="1400" dirty="0">
                  <a:solidFill>
                    <a:srgbClr val="000000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- 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기준 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: 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규제정보 누락 및 확인 필요 상품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[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화학물질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, 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안전인증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(KC,KCs)]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393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30642-A45B-5A42-6AC5-F83BF61F4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742B5D6-18F7-EA77-2397-B9148F614B7E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DBB4D4F1-BACF-73D5-39DF-2106BF14ADB6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휴면화 상품 재사용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Process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4F086BD0-D35A-A514-3A47-6BCB7130A733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547E8B48-6DCB-B542-8A4A-9A7B05723DAA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5497F3FB-8B5C-6CE6-90FA-CB1B7E4C4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12A4883-C86E-BD13-50DD-954293AA3088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FD83612-54CD-03F4-3317-D1336ED88F5B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287E173-08D9-24F2-BDBF-07B5A5BECEED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E8338FEE-2FD1-EF59-636E-10B3A608875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F1D4E9A-7023-219E-16EA-9A0F3B532A96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2D6B52F-A1D5-B956-4BE6-F99BBF91B9E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E4BB740-1E82-1153-87B8-79984369CAF1}"/>
              </a:ext>
            </a:extLst>
          </p:cNvPr>
          <p:cNvGrpSpPr/>
          <p:nvPr/>
        </p:nvGrpSpPr>
        <p:grpSpPr>
          <a:xfrm>
            <a:off x="792343" y="2193602"/>
            <a:ext cx="10934045" cy="4113362"/>
            <a:chOff x="794518" y="2121900"/>
            <a:chExt cx="9036401" cy="3399473"/>
          </a:xfrm>
        </p:grpSpPr>
        <p:sp>
          <p:nvSpPr>
            <p:cNvPr id="10" name="순서도: 판단 9">
              <a:extLst>
                <a:ext uri="{FF2B5EF4-FFF2-40B4-BE49-F238E27FC236}">
                  <a16:creationId xmlns:a16="http://schemas.microsoft.com/office/drawing/2014/main" id="{94F5BB34-C305-11AE-86D8-1F22F1436808}"/>
                </a:ext>
              </a:extLst>
            </p:cNvPr>
            <p:cNvSpPr/>
            <p:nvPr/>
          </p:nvSpPr>
          <p:spPr>
            <a:xfrm>
              <a:off x="3652649" y="3426941"/>
              <a:ext cx="1692000" cy="864000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defTabSz="855663"/>
              <a:r>
                <a:rPr kumimoji="1" lang="ko-KR" altLang="en-US" sz="1100" kern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중복상품</a:t>
              </a:r>
              <a:endParaRPr kumimoji="1" lang="en-US" altLang="ko-KR" sz="1100" kern="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1" name="순서도: 판단 10">
              <a:extLst>
                <a:ext uri="{FF2B5EF4-FFF2-40B4-BE49-F238E27FC236}">
                  <a16:creationId xmlns:a16="http://schemas.microsoft.com/office/drawing/2014/main" id="{FF9ADB9B-1EA9-F73A-656B-2428047C61F1}"/>
                </a:ext>
              </a:extLst>
            </p:cNvPr>
            <p:cNvSpPr/>
            <p:nvPr/>
          </p:nvSpPr>
          <p:spPr>
            <a:xfrm>
              <a:off x="3652649" y="4657373"/>
              <a:ext cx="1692000" cy="864000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defTabSz="855663"/>
              <a:r>
                <a:rPr kumimoji="1" lang="ko-KR" altLang="en-US" sz="1100" kern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취급불가상품</a:t>
              </a:r>
              <a:endParaRPr kumimoji="1" lang="en-US" altLang="ko-KR" sz="1100" kern="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2" name="순서도: 판단 11">
              <a:extLst>
                <a:ext uri="{FF2B5EF4-FFF2-40B4-BE49-F238E27FC236}">
                  <a16:creationId xmlns:a16="http://schemas.microsoft.com/office/drawing/2014/main" id="{358F744F-3170-23EC-94D5-EFB22D6A4C6A}"/>
                </a:ext>
              </a:extLst>
            </p:cNvPr>
            <p:cNvSpPr/>
            <p:nvPr/>
          </p:nvSpPr>
          <p:spPr>
            <a:xfrm>
              <a:off x="3652649" y="2196509"/>
              <a:ext cx="1692000" cy="864000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defTabSz="855663"/>
              <a:r>
                <a:rPr kumimoji="1" lang="en-US" altLang="ko-KR" sz="1100" kern="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1) </a:t>
              </a:r>
              <a:r>
                <a:rPr kumimoji="1" lang="ko-KR" altLang="en-US" sz="1100" kern="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 단종</a:t>
              </a:r>
              <a:endParaRPr kumimoji="1" lang="en-US" altLang="ko-KR" sz="1100" kern="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defTabSz="855663"/>
              <a:r>
                <a:rPr kumimoji="1" lang="en-US" altLang="ko-KR" sz="1100" kern="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2) </a:t>
              </a:r>
              <a:r>
                <a:rPr kumimoji="1" lang="ko-KR" altLang="en-US" sz="1100" kern="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재고부족</a:t>
              </a:r>
              <a:endParaRPr kumimoji="1" lang="en-US" altLang="ko-KR" sz="1100" kern="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defTabSz="855663"/>
              <a:r>
                <a:rPr kumimoji="1" lang="en-US" altLang="ko-KR" sz="1100" kern="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3) </a:t>
              </a:r>
              <a:r>
                <a:rPr kumimoji="1" lang="ko-KR" altLang="en-US" sz="1100" kern="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사유 불분명</a:t>
              </a:r>
              <a:endParaRPr kumimoji="1" lang="en-US" altLang="ko-KR" sz="1100" kern="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defTabSz="855663"/>
              <a:r>
                <a:rPr kumimoji="1" lang="en-US" altLang="ko-KR" sz="1100" kern="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4) </a:t>
              </a:r>
              <a:r>
                <a:rPr kumimoji="1" lang="ko-KR" altLang="en-US" sz="1100" kern="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장기 </a:t>
              </a:r>
              <a:r>
                <a:rPr kumimoji="1" lang="ko-KR" altLang="en-US" sz="1100" kern="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미정산</a:t>
              </a:r>
              <a:endParaRPr kumimoji="1" lang="en-US" altLang="ko-KR" sz="1100" kern="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3" name="Rectangle 83">
              <a:extLst>
                <a:ext uri="{FF2B5EF4-FFF2-40B4-BE49-F238E27FC236}">
                  <a16:creationId xmlns:a16="http://schemas.microsoft.com/office/drawing/2014/main" id="{F8AB6E06-D170-49E7-8B18-97AA26078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19" y="3615500"/>
              <a:ext cx="1009786" cy="47995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재사용</a:t>
              </a:r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필요</a:t>
              </a:r>
              <a:endPara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7" name="Rectangle 83">
              <a:extLst>
                <a:ext uri="{FF2B5EF4-FFF2-40B4-BE49-F238E27FC236}">
                  <a16:creationId xmlns:a16="http://schemas.microsoft.com/office/drawing/2014/main" id="{46053896-A496-A017-179E-D542DCACF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18" y="3342555"/>
              <a:ext cx="1009786" cy="2693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</a:t>
              </a:r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영업</a:t>
              </a:r>
              <a:endPara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9" name="Rectangle 83">
              <a:extLst>
                <a:ext uri="{FF2B5EF4-FFF2-40B4-BE49-F238E27FC236}">
                  <a16:creationId xmlns:a16="http://schemas.microsoft.com/office/drawing/2014/main" id="{223FE6A7-6E3F-0F96-3649-8E4733584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584" y="3615500"/>
              <a:ext cx="1009786" cy="47995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휴면화 유형</a:t>
              </a:r>
              <a:endPara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확인</a:t>
              </a:r>
              <a:endPara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0" name="Rectangle 83">
              <a:extLst>
                <a:ext uri="{FF2B5EF4-FFF2-40B4-BE49-F238E27FC236}">
                  <a16:creationId xmlns:a16="http://schemas.microsoft.com/office/drawing/2014/main" id="{8D96AAF9-80C0-F1E0-9B58-0AB39CEEC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583" y="3342555"/>
              <a:ext cx="1009786" cy="2693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</a:t>
              </a:r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영업</a:t>
              </a:r>
              <a:endPara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1" name="Rectangle 83">
              <a:extLst>
                <a:ext uri="{FF2B5EF4-FFF2-40B4-BE49-F238E27FC236}">
                  <a16:creationId xmlns:a16="http://schemas.microsoft.com/office/drawing/2014/main" id="{FF9FA8D2-0AFC-3D57-2D12-16EC61C54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3928" y="2388532"/>
              <a:ext cx="1009786" cy="47995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재사용</a:t>
              </a:r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요청</a:t>
              </a:r>
              <a:endPara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2" name="Rectangle 83">
              <a:extLst>
                <a:ext uri="{FF2B5EF4-FFF2-40B4-BE49-F238E27FC236}">
                  <a16:creationId xmlns:a16="http://schemas.microsoft.com/office/drawing/2014/main" id="{C6158767-1D8C-6A85-2A70-BD5D1697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3928" y="2121900"/>
              <a:ext cx="1009786" cy="2693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</a:t>
              </a:r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영업</a:t>
              </a:r>
              <a:endPara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3" name="Rectangle 83">
              <a:extLst>
                <a:ext uri="{FF2B5EF4-FFF2-40B4-BE49-F238E27FC236}">
                  <a16:creationId xmlns:a16="http://schemas.microsoft.com/office/drawing/2014/main" id="{F39F0249-6CDC-4AEC-494E-573109C1C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3928" y="3615500"/>
              <a:ext cx="1009786" cy="47995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재사용</a:t>
              </a:r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요청</a:t>
              </a:r>
              <a:endPara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" name="Rectangle 83">
              <a:extLst>
                <a:ext uri="{FF2B5EF4-FFF2-40B4-BE49-F238E27FC236}">
                  <a16:creationId xmlns:a16="http://schemas.microsoft.com/office/drawing/2014/main" id="{3812DA5A-2E5D-042C-8ED4-FAE20D8B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3928" y="3342555"/>
              <a:ext cx="1009786" cy="2693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</a:t>
              </a:r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영업</a:t>
              </a:r>
              <a:endPara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1" name="Rectangle 83">
              <a:extLst>
                <a:ext uri="{FF2B5EF4-FFF2-40B4-BE49-F238E27FC236}">
                  <a16:creationId xmlns:a16="http://schemas.microsoft.com/office/drawing/2014/main" id="{5329A1EE-43F4-E72A-0171-E10FF3B4E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3928" y="4849396"/>
              <a:ext cx="1009786" cy="47995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재사용</a:t>
              </a:r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요청</a:t>
              </a:r>
              <a:endPara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2" name="Rectangle 83">
              <a:extLst>
                <a:ext uri="{FF2B5EF4-FFF2-40B4-BE49-F238E27FC236}">
                  <a16:creationId xmlns:a16="http://schemas.microsoft.com/office/drawing/2014/main" id="{28C6ABE5-9701-D486-6915-1A17CEBF4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3928" y="4594665"/>
              <a:ext cx="1009786" cy="2693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</a:t>
              </a:r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영업</a:t>
              </a:r>
              <a:endPara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3" name="Rectangle 83">
              <a:extLst>
                <a:ext uri="{FF2B5EF4-FFF2-40B4-BE49-F238E27FC236}">
                  <a16:creationId xmlns:a16="http://schemas.microsoft.com/office/drawing/2014/main" id="{2BEFCF21-1ADE-928C-C379-AD72C7A10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2993" y="2388532"/>
              <a:ext cx="1009786" cy="47995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재사용</a:t>
              </a:r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처리</a:t>
              </a:r>
              <a:endPara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4" name="Rectangle 83">
              <a:extLst>
                <a:ext uri="{FF2B5EF4-FFF2-40B4-BE49-F238E27FC236}">
                  <a16:creationId xmlns:a16="http://schemas.microsoft.com/office/drawing/2014/main" id="{F5607E79-7392-18A1-2C02-13AA39014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2993" y="2121900"/>
              <a:ext cx="1009786" cy="2693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</a:t>
              </a:r>
              <a:endPara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5" name="Rectangle 83">
              <a:extLst>
                <a:ext uri="{FF2B5EF4-FFF2-40B4-BE49-F238E27FC236}">
                  <a16:creationId xmlns:a16="http://schemas.microsoft.com/office/drawing/2014/main" id="{E27D7201-9A5E-740B-B210-9D52B6D10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2993" y="3615500"/>
              <a:ext cx="1009786" cy="47995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재사용</a:t>
              </a:r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승인</a:t>
              </a:r>
              <a:endPara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6" name="Rectangle 83">
              <a:extLst>
                <a:ext uri="{FF2B5EF4-FFF2-40B4-BE49-F238E27FC236}">
                  <a16:creationId xmlns:a16="http://schemas.microsoft.com/office/drawing/2014/main" id="{4128183B-1A0E-FE23-ADBC-EACFB1358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2993" y="3342555"/>
              <a:ext cx="1009786" cy="26931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</a:t>
              </a:r>
              <a:endPara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7" name="Rectangle 83">
              <a:extLst>
                <a:ext uri="{FF2B5EF4-FFF2-40B4-BE49-F238E27FC236}">
                  <a16:creationId xmlns:a16="http://schemas.microsoft.com/office/drawing/2014/main" id="{00603127-9AAC-F9B9-C216-FF2B846FE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2993" y="4849396"/>
              <a:ext cx="1009786" cy="47995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재사용</a:t>
              </a:r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승인</a:t>
              </a:r>
              <a:endPara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8" name="Rectangle 83">
              <a:extLst>
                <a:ext uri="{FF2B5EF4-FFF2-40B4-BE49-F238E27FC236}">
                  <a16:creationId xmlns:a16="http://schemas.microsoft.com/office/drawing/2014/main" id="{0B791713-2433-7901-996B-D8029D851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2993" y="4594665"/>
              <a:ext cx="1009786" cy="2693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구매분석팀</a:t>
              </a:r>
              <a:endPara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9" name="Rectangle 83">
              <a:extLst>
                <a:ext uri="{FF2B5EF4-FFF2-40B4-BE49-F238E27FC236}">
                  <a16:creationId xmlns:a16="http://schemas.microsoft.com/office/drawing/2014/main" id="{D4728258-79AA-EDC3-8718-62EEDA7C5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1133" y="4237120"/>
              <a:ext cx="1009786" cy="47995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재사용</a:t>
              </a:r>
              <a:r>
                <a:rPr lang="en-US" altLang="ko-KR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처리</a:t>
              </a:r>
              <a:endPara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0" name="Rectangle 83">
              <a:extLst>
                <a:ext uri="{FF2B5EF4-FFF2-40B4-BE49-F238E27FC236}">
                  <a16:creationId xmlns:a16="http://schemas.microsoft.com/office/drawing/2014/main" id="{C5DB4CE5-5DF8-DCFF-42D0-F9E6DA6D0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1133" y="3960794"/>
              <a:ext cx="1009786" cy="2693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상품정보팀</a:t>
              </a:r>
              <a:endParaRPr lang="en-US" altLang="ko-KR" sz="12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D02C01C3-57A5-5FEB-C306-F21414F77801}"/>
                </a:ext>
              </a:extLst>
            </p:cNvPr>
            <p:cNvCxnSpPr>
              <a:cxnSpLocks/>
              <a:stCxn id="13" idx="3"/>
              <a:endCxn id="19" idx="1"/>
            </p:cNvCxnSpPr>
            <p:nvPr/>
          </p:nvCxnSpPr>
          <p:spPr>
            <a:xfrm>
              <a:off x="1804305" y="3855477"/>
              <a:ext cx="419279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787035D6-C5A1-A5C1-F147-23ECB821957E}"/>
                </a:ext>
              </a:extLst>
            </p:cNvPr>
            <p:cNvCxnSpPr>
              <a:cxnSpLocks/>
              <a:stCxn id="21" idx="3"/>
              <a:endCxn id="33" idx="1"/>
            </p:cNvCxnSpPr>
            <p:nvPr/>
          </p:nvCxnSpPr>
          <p:spPr>
            <a:xfrm>
              <a:off x="6773714" y="2628509"/>
              <a:ext cx="419279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F322D517-76F4-F1D7-836A-D6540DE160A5}"/>
                </a:ext>
              </a:extLst>
            </p:cNvPr>
            <p:cNvCxnSpPr>
              <a:cxnSpLocks/>
              <a:stCxn id="23" idx="3"/>
              <a:endCxn id="35" idx="1"/>
            </p:cNvCxnSpPr>
            <p:nvPr/>
          </p:nvCxnSpPr>
          <p:spPr>
            <a:xfrm>
              <a:off x="6773714" y="3855477"/>
              <a:ext cx="419279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10F3E9E8-74C6-C37E-918C-F058A18E5E74}"/>
                </a:ext>
              </a:extLst>
            </p:cNvPr>
            <p:cNvCxnSpPr>
              <a:cxnSpLocks/>
              <a:stCxn id="31" idx="3"/>
              <a:endCxn id="37" idx="1"/>
            </p:cNvCxnSpPr>
            <p:nvPr/>
          </p:nvCxnSpPr>
          <p:spPr>
            <a:xfrm>
              <a:off x="6773714" y="5089373"/>
              <a:ext cx="419279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DFEB95F4-B46F-2672-3C5C-AD27AA7C5445}"/>
                </a:ext>
              </a:extLst>
            </p:cNvPr>
            <p:cNvCxnSpPr>
              <a:cxnSpLocks/>
              <a:stCxn id="19" idx="3"/>
              <a:endCxn id="10" idx="1"/>
            </p:cNvCxnSpPr>
            <p:nvPr/>
          </p:nvCxnSpPr>
          <p:spPr>
            <a:xfrm>
              <a:off x="3233370" y="3855477"/>
              <a:ext cx="419279" cy="3464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46" name="연결선: 꺾임 45">
              <a:extLst>
                <a:ext uri="{FF2B5EF4-FFF2-40B4-BE49-F238E27FC236}">
                  <a16:creationId xmlns:a16="http://schemas.microsoft.com/office/drawing/2014/main" id="{325CD661-46BD-0FF5-17CB-DD71AC3A4E0A}"/>
                </a:ext>
              </a:extLst>
            </p:cNvPr>
            <p:cNvCxnSpPr>
              <a:stCxn id="12" idx="1"/>
              <a:endCxn id="11" idx="1"/>
            </p:cNvCxnSpPr>
            <p:nvPr/>
          </p:nvCxnSpPr>
          <p:spPr>
            <a:xfrm rot="10800000" flipV="1">
              <a:off x="3652649" y="2628509"/>
              <a:ext cx="12700" cy="2460864"/>
            </a:xfrm>
            <a:prstGeom prst="bentConnector3">
              <a:avLst>
                <a:gd name="adj1" fmla="val 1800000"/>
              </a:avLst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47" name="직선 화살표 연결선 46">
              <a:extLst>
                <a:ext uri="{FF2B5EF4-FFF2-40B4-BE49-F238E27FC236}">
                  <a16:creationId xmlns:a16="http://schemas.microsoft.com/office/drawing/2014/main" id="{87A1C8B8-B6E8-0E51-6C2B-5B2862152CCB}"/>
                </a:ext>
              </a:extLst>
            </p:cNvPr>
            <p:cNvCxnSpPr>
              <a:cxnSpLocks/>
              <a:stCxn id="12" idx="3"/>
              <a:endCxn id="21" idx="1"/>
            </p:cNvCxnSpPr>
            <p:nvPr/>
          </p:nvCxnSpPr>
          <p:spPr>
            <a:xfrm>
              <a:off x="5344649" y="2628509"/>
              <a:ext cx="419279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730B72F8-6170-739B-245B-3162644D8BD6}"/>
                </a:ext>
              </a:extLst>
            </p:cNvPr>
            <p:cNvCxnSpPr>
              <a:cxnSpLocks/>
              <a:stCxn id="10" idx="3"/>
              <a:endCxn id="23" idx="1"/>
            </p:cNvCxnSpPr>
            <p:nvPr/>
          </p:nvCxnSpPr>
          <p:spPr>
            <a:xfrm flipV="1">
              <a:off x="5344649" y="3855477"/>
              <a:ext cx="419279" cy="3464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E9BA00A6-7765-C00E-BCE4-C0CF91EAE358}"/>
                </a:ext>
              </a:extLst>
            </p:cNvPr>
            <p:cNvCxnSpPr>
              <a:cxnSpLocks/>
              <a:stCxn id="11" idx="3"/>
              <a:endCxn id="31" idx="1"/>
            </p:cNvCxnSpPr>
            <p:nvPr/>
          </p:nvCxnSpPr>
          <p:spPr>
            <a:xfrm>
              <a:off x="5344649" y="5089373"/>
              <a:ext cx="419279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50" name="연결선: 꺾임 49">
              <a:extLst>
                <a:ext uri="{FF2B5EF4-FFF2-40B4-BE49-F238E27FC236}">
                  <a16:creationId xmlns:a16="http://schemas.microsoft.com/office/drawing/2014/main" id="{C1BB6FD3-D59F-11C0-C1A3-9417CE6BD838}"/>
                </a:ext>
              </a:extLst>
            </p:cNvPr>
            <p:cNvCxnSpPr>
              <a:stCxn id="35" idx="3"/>
              <a:endCxn id="37" idx="3"/>
            </p:cNvCxnSpPr>
            <p:nvPr/>
          </p:nvCxnSpPr>
          <p:spPr>
            <a:xfrm>
              <a:off x="8202779" y="3855477"/>
              <a:ext cx="12700" cy="1233896"/>
            </a:xfrm>
            <a:prstGeom prst="bentConnector3">
              <a:avLst>
                <a:gd name="adj1" fmla="val 1800000"/>
              </a:avLst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51" name="직선 화살표 연결선 50">
              <a:extLst>
                <a:ext uri="{FF2B5EF4-FFF2-40B4-BE49-F238E27FC236}">
                  <a16:creationId xmlns:a16="http://schemas.microsoft.com/office/drawing/2014/main" id="{417CA7B3-84F4-BF9B-D7CA-29A7E46ED593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>
              <a:off x="8419187" y="4477097"/>
              <a:ext cx="401946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B9C7459E-C07C-0F4D-F21C-90D92FA1475C}"/>
                </a:ext>
              </a:extLst>
            </p:cNvPr>
            <p:cNvSpPr/>
            <p:nvPr/>
          </p:nvSpPr>
          <p:spPr>
            <a:xfrm>
              <a:off x="8993816" y="2296299"/>
              <a:ext cx="664421" cy="664421"/>
            </a:xfrm>
            <a:prstGeom prst="ellipse">
              <a:avLst/>
            </a:prstGeom>
            <a:solidFill>
              <a:srgbClr val="FDEAEC"/>
            </a:solidFill>
            <a:ln w="9525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5663"/>
              <a:r>
                <a:rPr kumimoji="1" lang="ko-KR" altLang="en-US" sz="1200" kern="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종료</a:t>
              </a:r>
            </a:p>
          </p:txBody>
        </p:sp>
        <p:cxnSp>
          <p:nvCxnSpPr>
            <p:cNvPr id="53" name="직선 화살표 연결선 52">
              <a:extLst>
                <a:ext uri="{FF2B5EF4-FFF2-40B4-BE49-F238E27FC236}">
                  <a16:creationId xmlns:a16="http://schemas.microsoft.com/office/drawing/2014/main" id="{1B562695-6D2D-A556-80D6-A1224F420879}"/>
                </a:ext>
              </a:extLst>
            </p:cNvPr>
            <p:cNvCxnSpPr>
              <a:cxnSpLocks/>
              <a:stCxn id="33" idx="3"/>
              <a:endCxn id="52" idx="2"/>
            </p:cNvCxnSpPr>
            <p:nvPr/>
          </p:nvCxnSpPr>
          <p:spPr>
            <a:xfrm>
              <a:off x="8202779" y="2628509"/>
              <a:ext cx="791037" cy="1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54" name="직선 화살표 연결선 53">
              <a:extLst>
                <a:ext uri="{FF2B5EF4-FFF2-40B4-BE49-F238E27FC236}">
                  <a16:creationId xmlns:a16="http://schemas.microsoft.com/office/drawing/2014/main" id="{1940665F-8874-83F5-0F50-BB64B4D22DEA}"/>
                </a:ext>
              </a:extLst>
            </p:cNvPr>
            <p:cNvCxnSpPr>
              <a:cxnSpLocks/>
              <a:stCxn id="40" idx="0"/>
              <a:endCxn id="52" idx="4"/>
            </p:cNvCxnSpPr>
            <p:nvPr/>
          </p:nvCxnSpPr>
          <p:spPr>
            <a:xfrm flipV="1">
              <a:off x="9326026" y="2960720"/>
              <a:ext cx="1" cy="1000074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81889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40FCF-313A-C084-AB16-5C9A7CBF4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E834CA3-FE3B-727D-BBF0-FA098B603DAF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A708673-6FF3-1587-753D-AB14E3BE4DC5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 err="1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일시품절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Process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4E4530F0-7B6C-D68F-512A-B435B1987B8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24E61A9A-513C-F99A-2D8A-86F6E0A56A95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B8D6717C-75F7-1515-3A28-C9DF3D8E9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EA644E2-6424-8141-434F-19058C062A2B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55752BB-FAA8-DE57-C5F3-3E2348D94E4A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EA55970-9336-17C1-03FC-1D651217B859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D24A7DF-E5FB-BD22-DF3D-60F630196D04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986FB9B-9710-B47D-11A5-505FD03B8CD5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FF090AD3-6774-2BF2-138B-85B5738310E0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aphicFrame>
        <p:nvGraphicFramePr>
          <p:cNvPr id="7" name="Group 70">
            <a:extLst>
              <a:ext uri="{FF2B5EF4-FFF2-40B4-BE49-F238E27FC236}">
                <a16:creationId xmlns:a16="http://schemas.microsoft.com/office/drawing/2014/main" id="{BA8F65E5-FB46-A850-9B5E-E6E89ED40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233302"/>
              </p:ext>
            </p:extLst>
          </p:nvPr>
        </p:nvGraphicFramePr>
        <p:xfrm>
          <a:off x="792343" y="1881940"/>
          <a:ext cx="11577457" cy="5128361"/>
        </p:xfrm>
        <a:graphic>
          <a:graphicData uri="http://schemas.openxmlformats.org/drawingml/2006/table">
            <a:tbl>
              <a:tblPr/>
              <a:tblGrid>
                <a:gridCol w="155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12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처리주체</a:t>
                      </a: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Process</a:t>
                      </a: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4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구매담당자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49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영업담당자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AE399C38-2A13-C255-D1CC-009F36D25FA2}"/>
              </a:ext>
            </a:extLst>
          </p:cNvPr>
          <p:cNvGrpSpPr/>
          <p:nvPr/>
        </p:nvGrpSpPr>
        <p:grpSpPr>
          <a:xfrm>
            <a:off x="2595674" y="2349637"/>
            <a:ext cx="9596325" cy="4224915"/>
            <a:chOff x="1376475" y="1919364"/>
            <a:chExt cx="8763736" cy="5244653"/>
          </a:xfrm>
        </p:grpSpPr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212F6E40-1E62-40FB-01B6-8049362C6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058" y="1919364"/>
              <a:ext cx="1150453" cy="500369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en-US" altLang="ko-KR" sz="12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[</a:t>
              </a:r>
              <a:r>
                <a:rPr kumimoji="1" lang="ko-KR" altLang="en-US" sz="12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</a:t>
              </a:r>
              <a:r>
                <a:rPr kumimoji="1" lang="en-US" altLang="ko-KR" sz="1200" kern="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]</a:t>
              </a:r>
            </a:p>
            <a:p>
              <a:pPr algn="ctr" defTabSz="855663"/>
              <a:r>
                <a:rPr kumimoji="1" lang="ko-KR" altLang="en-US" sz="1200" kern="0" dirty="0" err="1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일시품절</a:t>
              </a:r>
              <a:r>
                <a:rPr kumimoji="1" lang="ko-KR" altLang="en-US" sz="1200" kern="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kumimoji="1" lang="ko-KR" altLang="en-US" sz="12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상태 변경</a:t>
              </a:r>
              <a:endParaRPr kumimoji="1" lang="en-US" altLang="ko-KR" sz="1200" kern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DE3838B8-5E23-2654-C9B9-2C3C488FAE4D}"/>
                </a:ext>
              </a:extLst>
            </p:cNvPr>
            <p:cNvCxnSpPr/>
            <p:nvPr/>
          </p:nvCxnSpPr>
          <p:spPr>
            <a:xfrm>
              <a:off x="2780188" y="2419731"/>
              <a:ext cx="0" cy="261818"/>
            </a:xfrm>
            <a:prstGeom prst="straightConnector1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 type="none" w="med" len="med"/>
              <a:tailEnd type="triangle" w="med" len="med"/>
            </a:ln>
          </p:spPr>
        </p:cxn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9769E479-D51D-2CD9-1370-7C60C8DE4409}"/>
                </a:ext>
              </a:extLst>
            </p:cNvPr>
            <p:cNvGrpSpPr/>
            <p:nvPr/>
          </p:nvGrpSpPr>
          <p:grpSpPr>
            <a:xfrm>
              <a:off x="2214875" y="2675870"/>
              <a:ext cx="1118389" cy="432818"/>
              <a:chOff x="5619120" y="3152415"/>
              <a:chExt cx="1071858" cy="354327"/>
            </a:xfrm>
          </p:grpSpPr>
          <p:sp>
            <p:nvSpPr>
              <p:cNvPr id="88" name="다이아몬드 87">
                <a:extLst>
                  <a:ext uri="{FF2B5EF4-FFF2-40B4-BE49-F238E27FC236}">
                    <a16:creationId xmlns:a16="http://schemas.microsoft.com/office/drawing/2014/main" id="{C059C896-B86E-4F24-AC7F-ADC637F72048}"/>
                  </a:ext>
                </a:extLst>
              </p:cNvPr>
              <p:cNvSpPr/>
              <p:nvPr/>
            </p:nvSpPr>
            <p:spPr>
              <a:xfrm>
                <a:off x="5645098" y="3152415"/>
                <a:ext cx="1045880" cy="354327"/>
              </a:xfrm>
              <a:prstGeom prst="diamond">
                <a:avLst/>
              </a:prstGeom>
              <a:solidFill>
                <a:srgbClr val="A50034"/>
              </a:solidFill>
              <a:ln w="9525" algn="ctr">
                <a:solidFill>
                  <a:srgbClr val="A50034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defTabSz="855663"/>
                <a:endParaRPr kumimoji="1" lang="en-US" altLang="ko-KR" sz="1100" kern="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5F5DC76-639F-5772-310E-10634F6E3F98}"/>
                  </a:ext>
                </a:extLst>
              </p:cNvPr>
              <p:cNvSpPr txBox="1"/>
              <p:nvPr/>
            </p:nvSpPr>
            <p:spPr>
              <a:xfrm>
                <a:off x="5619120" y="3194431"/>
                <a:ext cx="1069096" cy="281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12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통합결재</a:t>
                </a:r>
                <a:endParaRPr kumimoji="0" lang="en-US" altLang="ko-KR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cxnSp>
          <p:nvCxnSpPr>
            <p:cNvPr id="18" name="연결선: 꺾임 17">
              <a:extLst>
                <a:ext uri="{FF2B5EF4-FFF2-40B4-BE49-F238E27FC236}">
                  <a16:creationId xmlns:a16="http://schemas.microsoft.com/office/drawing/2014/main" id="{A2AF108E-A724-D1C0-8044-B829A8758C4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937854" y="3236253"/>
              <a:ext cx="588953" cy="889417"/>
            </a:xfrm>
            <a:prstGeom prst="bentConnector2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55" name="연결선: 꺾임 54">
              <a:extLst>
                <a:ext uri="{FF2B5EF4-FFF2-40B4-BE49-F238E27FC236}">
                  <a16:creationId xmlns:a16="http://schemas.microsoft.com/office/drawing/2014/main" id="{7892C359-77A1-7FB0-D86F-80C3F56AAD9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378615" y="4394721"/>
              <a:ext cx="2717525" cy="102110"/>
            </a:xfrm>
            <a:prstGeom prst="bentConnector4">
              <a:avLst>
                <a:gd name="adj1" fmla="val 32787"/>
                <a:gd name="adj2" fmla="val 388092"/>
              </a:avLst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56" name="직선 화살표 연결선 55">
              <a:extLst>
                <a:ext uri="{FF2B5EF4-FFF2-40B4-BE49-F238E27FC236}">
                  <a16:creationId xmlns:a16="http://schemas.microsoft.com/office/drawing/2014/main" id="{5D5B9491-F5CE-5D81-2557-0D6D32EAF0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1181" y="2891641"/>
              <a:ext cx="285506" cy="0"/>
            </a:xfrm>
            <a:prstGeom prst="straightConnector1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 type="none" w="med" len="med"/>
              <a:tailEnd type="triangle" w="med" len="med"/>
            </a:ln>
          </p:spPr>
        </p:cxn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id="{51D52E53-EA7F-2D92-5AD4-7A1486EB4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475" y="2694312"/>
              <a:ext cx="581782" cy="40280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12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종결</a:t>
              </a:r>
              <a:endParaRPr kumimoji="1" lang="en-US" altLang="ko-KR" sz="1200" kern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8C9AA10-4830-24A9-DC28-2950CA08A473}"/>
                </a:ext>
              </a:extLst>
            </p:cNvPr>
            <p:cNvSpPr txBox="1"/>
            <p:nvPr/>
          </p:nvSpPr>
          <p:spPr>
            <a:xfrm>
              <a:off x="3477948" y="2369362"/>
              <a:ext cx="3647752" cy="8469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결재 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구매팀장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구매담당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spcBef>
                  <a:spcPts val="500"/>
                </a:spcBef>
              </a:pP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합의 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발주관리팀장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중앙구매기획담당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spcBef>
                  <a:spcPts val="500"/>
                </a:spcBef>
              </a:pP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수신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영업본부분석담당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LG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사업분석담당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전략솔루션담당 각 팀장 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2359DA9-0DF2-5F39-22FC-13E9B100C0F4}"/>
                </a:ext>
              </a:extLst>
            </p:cNvPr>
            <p:cNvSpPr txBox="1"/>
            <p:nvPr/>
          </p:nvSpPr>
          <p:spPr>
            <a:xfrm>
              <a:off x="3682125" y="4242655"/>
              <a:ext cx="1455115" cy="5380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[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실시간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]</a:t>
              </a:r>
            </a:p>
            <a:p>
              <a:pPr>
                <a:spcBef>
                  <a:spcPts val="500"/>
                </a:spcBef>
              </a:pP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 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Front 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및 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S-MRO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377D5F7-F28C-6EDC-9BBE-4B32B92EEFF4}"/>
                </a:ext>
              </a:extLst>
            </p:cNvPr>
            <p:cNvSpPr txBox="1"/>
            <p:nvPr/>
          </p:nvSpPr>
          <p:spPr>
            <a:xfrm>
              <a:off x="4577968" y="5867194"/>
              <a:ext cx="1865550" cy="5380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대체품 정보 반영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spcBef>
                  <a:spcPts val="500"/>
                </a:spcBef>
              </a:pP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다수일 경우 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개 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Mail 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전송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744E7D37-F4FC-CF6A-D8A2-CB445AC3124C}"/>
                </a:ext>
              </a:extLst>
            </p:cNvPr>
            <p:cNvGrpSpPr/>
            <p:nvPr/>
          </p:nvGrpSpPr>
          <p:grpSpPr>
            <a:xfrm>
              <a:off x="4911787" y="3773080"/>
              <a:ext cx="1115507" cy="458476"/>
              <a:chOff x="5629538" y="3138863"/>
              <a:chExt cx="1069096" cy="375331"/>
            </a:xfrm>
          </p:grpSpPr>
          <p:sp>
            <p:nvSpPr>
              <p:cNvPr id="86" name="다이아몬드 85">
                <a:extLst>
                  <a:ext uri="{FF2B5EF4-FFF2-40B4-BE49-F238E27FC236}">
                    <a16:creationId xmlns:a16="http://schemas.microsoft.com/office/drawing/2014/main" id="{676E4BFE-EE78-DC7E-79FA-14BFD3D7965E}"/>
                  </a:ext>
                </a:extLst>
              </p:cNvPr>
              <p:cNvSpPr/>
              <p:nvPr/>
            </p:nvSpPr>
            <p:spPr>
              <a:xfrm>
                <a:off x="5645098" y="3152415"/>
                <a:ext cx="1045880" cy="354327"/>
              </a:xfrm>
              <a:prstGeom prst="diamond">
                <a:avLst/>
              </a:prstGeom>
              <a:solidFill>
                <a:srgbClr val="A50034"/>
              </a:solidFill>
              <a:ln w="9525" algn="ctr">
                <a:solidFill>
                  <a:srgbClr val="A50034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defTabSz="855663"/>
                <a:endParaRPr kumimoji="1" lang="en-US" altLang="ko-KR" sz="1100" kern="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90498B1-5D48-794A-D92B-83734150C956}"/>
                  </a:ext>
                </a:extLst>
              </p:cNvPr>
              <p:cNvSpPr txBox="1"/>
              <p:nvPr/>
            </p:nvSpPr>
            <p:spPr>
              <a:xfrm>
                <a:off x="5629538" y="3138863"/>
                <a:ext cx="1069096" cy="375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900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기한 內</a:t>
                </a:r>
                <a:endParaRPr lang="en-US" altLang="ko-KR" sz="9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‘</a:t>
                </a:r>
                <a:r>
                  <a:rPr kumimoji="0" lang="ko-KR" altLang="en-US" sz="9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사용</a:t>
                </a:r>
                <a:r>
                  <a:rPr kumimoji="0" lang="en-US" altLang="ko-KR" sz="9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’</a:t>
                </a:r>
                <a:r>
                  <a:rPr kumimoji="0" lang="ko-KR" altLang="en-US" sz="9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변경</a:t>
                </a:r>
                <a:endParaRPr kumimoji="0" lang="en-US" altLang="ko-KR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sp>
          <p:nvSpPr>
            <p:cNvPr id="62" name="Rectangle 12">
              <a:extLst>
                <a:ext uri="{FF2B5EF4-FFF2-40B4-BE49-F238E27FC236}">
                  <a16:creationId xmlns:a16="http://schemas.microsoft.com/office/drawing/2014/main" id="{A04AB97E-AB90-C939-E1F8-E244360FD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8733" y="3796789"/>
              <a:ext cx="785775" cy="40280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11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연장여부 </a:t>
              </a:r>
              <a:endParaRPr kumimoji="1" lang="en-US" altLang="ko-KR" sz="1100" kern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defTabSz="855663"/>
              <a:r>
                <a:rPr kumimoji="1" lang="en-US" altLang="ko-KR" sz="1100" kern="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Alarm</a:t>
              </a:r>
            </a:p>
          </p:txBody>
        </p:sp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B98C2D6C-CA8C-66EC-48B4-AECAA21CB72B}"/>
                </a:ext>
              </a:extLst>
            </p:cNvPr>
            <p:cNvGrpSpPr/>
            <p:nvPr/>
          </p:nvGrpSpPr>
          <p:grpSpPr>
            <a:xfrm>
              <a:off x="7608129" y="3765249"/>
              <a:ext cx="1118389" cy="432819"/>
              <a:chOff x="5619120" y="3152415"/>
              <a:chExt cx="1071858" cy="354327"/>
            </a:xfrm>
          </p:grpSpPr>
          <p:sp>
            <p:nvSpPr>
              <p:cNvPr id="84" name="다이아몬드 83">
                <a:extLst>
                  <a:ext uri="{FF2B5EF4-FFF2-40B4-BE49-F238E27FC236}">
                    <a16:creationId xmlns:a16="http://schemas.microsoft.com/office/drawing/2014/main" id="{97476F04-8347-E492-7798-948FA6EF2E5B}"/>
                  </a:ext>
                </a:extLst>
              </p:cNvPr>
              <p:cNvSpPr/>
              <p:nvPr/>
            </p:nvSpPr>
            <p:spPr>
              <a:xfrm>
                <a:off x="5645098" y="3152415"/>
                <a:ext cx="1045880" cy="354327"/>
              </a:xfrm>
              <a:prstGeom prst="diamond">
                <a:avLst/>
              </a:prstGeom>
              <a:solidFill>
                <a:srgbClr val="A50034"/>
              </a:solidFill>
              <a:ln w="9525" algn="ctr">
                <a:solidFill>
                  <a:srgbClr val="A50034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defTabSz="855663"/>
                <a:endParaRPr kumimoji="1" lang="en-US" altLang="ko-KR" sz="1100" kern="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C2B3808-F798-78F7-FDFF-D8A5814BE531}"/>
                  </a:ext>
                </a:extLst>
              </p:cNvPr>
              <p:cNvSpPr txBox="1"/>
              <p:nvPr/>
            </p:nvSpPr>
            <p:spPr>
              <a:xfrm>
                <a:off x="5619120" y="3201305"/>
                <a:ext cx="1069096" cy="281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연장</a:t>
                </a:r>
                <a:endParaRPr kumimoji="0" lang="en-US" altLang="ko-KR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cxnSp>
          <p:nvCxnSpPr>
            <p:cNvPr id="64" name="직선 화살표 연결선 63">
              <a:extLst>
                <a:ext uri="{FF2B5EF4-FFF2-40B4-BE49-F238E27FC236}">
                  <a16:creationId xmlns:a16="http://schemas.microsoft.com/office/drawing/2014/main" id="{0A0650C9-8694-3BD1-6739-AB5CC6017E8B}"/>
                </a:ext>
              </a:extLst>
            </p:cNvPr>
            <p:cNvCxnSpPr>
              <a:cxnSpLocks/>
            </p:cNvCxnSpPr>
            <p:nvPr/>
          </p:nvCxnSpPr>
          <p:spPr>
            <a:xfrm>
              <a:off x="6015821" y="4010240"/>
              <a:ext cx="404233" cy="2995"/>
            </a:xfrm>
            <a:prstGeom prst="straightConnector1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 type="none" w="med" len="med"/>
              <a:tailEnd type="triangle" w="med" len="med"/>
            </a:ln>
          </p:spPr>
        </p:cxnSp>
        <p:sp>
          <p:nvSpPr>
            <p:cNvPr id="65" name="Rectangle 12">
              <a:extLst>
                <a:ext uri="{FF2B5EF4-FFF2-40B4-BE49-F238E27FC236}">
                  <a16:creationId xmlns:a16="http://schemas.microsoft.com/office/drawing/2014/main" id="{E6C12873-6A97-0E00-6A18-E125A623E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1983" y="3777111"/>
              <a:ext cx="785775" cy="40280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en-US" altLang="ko-KR" sz="11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‘</a:t>
              </a:r>
              <a:r>
                <a:rPr kumimoji="1" lang="ko-KR" altLang="en-US" sz="11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일시품절</a:t>
              </a:r>
              <a:r>
                <a:rPr kumimoji="1" lang="en-US" altLang="ko-KR" sz="1100" kern="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’</a:t>
              </a:r>
            </a:p>
            <a:p>
              <a:pPr algn="ctr" defTabSz="855663"/>
              <a:r>
                <a:rPr kumimoji="1" lang="ko-KR" altLang="en-US" sz="11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해제</a:t>
              </a:r>
              <a:endParaRPr kumimoji="1" lang="en-US" altLang="ko-KR" sz="1100" kern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6" name="Rectangle 12">
              <a:extLst>
                <a:ext uri="{FF2B5EF4-FFF2-40B4-BE49-F238E27FC236}">
                  <a16:creationId xmlns:a16="http://schemas.microsoft.com/office/drawing/2014/main" id="{A63001F8-055A-043A-8D18-1C7960B8A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2385" y="5429371"/>
              <a:ext cx="1795452" cy="767308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en-US" altLang="ko-KR" sz="12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E-mail </a:t>
              </a:r>
              <a:r>
                <a:rPr kumimoji="1" lang="ko-KR" altLang="en-US" sz="12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자동송부</a:t>
              </a:r>
              <a:endParaRPr kumimoji="1" lang="en-US" altLang="ko-KR" sz="1200" kern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defTabSz="855663"/>
              <a:r>
                <a:rPr kumimoji="1" lang="ko-KR" altLang="en-US" sz="12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→영업</a:t>
              </a:r>
              <a:r>
                <a:rPr kumimoji="1" lang="en-US" altLang="ko-KR" sz="12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kumimoji="1" lang="ko-KR" altLang="en-US" sz="12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운영담당자</a:t>
              </a:r>
              <a:endParaRPr kumimoji="1" lang="en-US" altLang="ko-KR" sz="1200" kern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defTabSz="855663"/>
              <a:r>
                <a:rPr kumimoji="1" lang="en-US" altLang="ko-KR" sz="12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1" lang="ko-KR" altLang="en-US" sz="12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진열사업장</a:t>
              </a:r>
              <a:r>
                <a:rPr kumimoji="1" lang="en-US" altLang="ko-KR" sz="1200" kern="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E771258-8E2A-58D0-9DF7-45A68E7787C2}"/>
                </a:ext>
              </a:extLst>
            </p:cNvPr>
            <p:cNvSpPr txBox="1"/>
            <p:nvPr/>
          </p:nvSpPr>
          <p:spPr>
            <a:xfrm>
              <a:off x="5530129" y="4237577"/>
              <a:ext cx="132366" cy="2292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Y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D6A4CF5-C4CF-464D-1123-19DEE90256A2}"/>
                </a:ext>
              </a:extLst>
            </p:cNvPr>
            <p:cNvSpPr txBox="1"/>
            <p:nvPr/>
          </p:nvSpPr>
          <p:spPr>
            <a:xfrm>
              <a:off x="6443517" y="4271801"/>
              <a:ext cx="994722" cy="2292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해제 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주일 전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8495796-84DE-BC7D-BC5C-F1D2D20FB522}"/>
                </a:ext>
              </a:extLst>
            </p:cNvPr>
            <p:cNvSpPr txBox="1"/>
            <p:nvPr/>
          </p:nvSpPr>
          <p:spPr>
            <a:xfrm>
              <a:off x="6034450" y="3790410"/>
              <a:ext cx="169534" cy="2292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2C1BE4A-FC3F-BABB-50DE-C8A00690D3C3}"/>
                </a:ext>
              </a:extLst>
            </p:cNvPr>
            <p:cNvSpPr txBox="1"/>
            <p:nvPr/>
          </p:nvSpPr>
          <p:spPr>
            <a:xfrm>
              <a:off x="7608129" y="4237028"/>
              <a:ext cx="1897098" cy="5380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기간 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1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개월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</a:p>
            <a:p>
              <a:pPr>
                <a:spcBef>
                  <a:spcPts val="500"/>
                </a:spcBef>
              </a:pP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- 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최대 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회 연장 가능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총 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개월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cxnSp>
          <p:nvCxnSpPr>
            <p:cNvPr id="71" name="직선 화살표 연결선 70">
              <a:extLst>
                <a:ext uri="{FF2B5EF4-FFF2-40B4-BE49-F238E27FC236}">
                  <a16:creationId xmlns:a16="http://schemas.microsoft.com/office/drawing/2014/main" id="{C2AEA8FE-559B-E0EC-D274-32826A4D4144}"/>
                </a:ext>
              </a:extLst>
            </p:cNvPr>
            <p:cNvCxnSpPr>
              <a:cxnSpLocks/>
            </p:cNvCxnSpPr>
            <p:nvPr/>
          </p:nvCxnSpPr>
          <p:spPr>
            <a:xfrm>
              <a:off x="4491800" y="3997556"/>
              <a:ext cx="444036" cy="636"/>
            </a:xfrm>
            <a:prstGeom prst="straightConnector1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 type="none" w="med" len="med"/>
              <a:tailEnd type="triangle" w="med" len="med"/>
            </a:ln>
          </p:spPr>
        </p:cxnSp>
        <p:sp>
          <p:nvSpPr>
            <p:cNvPr id="72" name="Rectangle 12">
              <a:extLst>
                <a:ext uri="{FF2B5EF4-FFF2-40B4-BE49-F238E27FC236}">
                  <a16:creationId xmlns:a16="http://schemas.microsoft.com/office/drawing/2014/main" id="{B032DFBD-36DC-0F6D-4A95-B6622E716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2891" y="3765251"/>
              <a:ext cx="785775" cy="40280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en-US" altLang="ko-KR" sz="11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‘</a:t>
              </a:r>
              <a:r>
                <a:rPr kumimoji="1" lang="ko-KR" altLang="en-US" sz="11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일시품절</a:t>
              </a:r>
              <a:r>
                <a:rPr kumimoji="1" lang="en-US" altLang="ko-KR" sz="1100" kern="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’</a:t>
              </a:r>
            </a:p>
            <a:p>
              <a:pPr algn="ctr" defTabSz="855663"/>
              <a:r>
                <a:rPr kumimoji="1" lang="ko-KR" altLang="en-US" sz="11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반영</a:t>
              </a:r>
              <a:endParaRPr kumimoji="1" lang="en-US" altLang="ko-KR" sz="1100" kern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73" name="직선 화살표 연결선 72">
              <a:extLst>
                <a:ext uri="{FF2B5EF4-FFF2-40B4-BE49-F238E27FC236}">
                  <a16:creationId xmlns:a16="http://schemas.microsoft.com/office/drawing/2014/main" id="{002B3086-548A-966A-C4FD-B8956A3AE22E}"/>
                </a:ext>
              </a:extLst>
            </p:cNvPr>
            <p:cNvCxnSpPr>
              <a:cxnSpLocks/>
            </p:cNvCxnSpPr>
            <p:nvPr/>
          </p:nvCxnSpPr>
          <p:spPr>
            <a:xfrm>
              <a:off x="7223187" y="3984307"/>
              <a:ext cx="444036" cy="636"/>
            </a:xfrm>
            <a:prstGeom prst="straightConnector1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74" name="연결선: 꺾임 73">
              <a:extLst>
                <a:ext uri="{FF2B5EF4-FFF2-40B4-BE49-F238E27FC236}">
                  <a16:creationId xmlns:a16="http://schemas.microsoft.com/office/drawing/2014/main" id="{8D3B8508-1A4F-148B-8AFA-EF1A064DEEDA}"/>
                </a:ext>
              </a:extLst>
            </p:cNvPr>
            <p:cNvCxnSpPr>
              <a:stCxn id="86" idx="2"/>
              <a:endCxn id="65" idx="2"/>
            </p:cNvCxnSpPr>
            <p:nvPr/>
          </p:nvCxnSpPr>
          <p:spPr>
            <a:xfrm rot="5400000" flipH="1" flipV="1">
              <a:off x="7502999" y="2150583"/>
              <a:ext cx="42537" cy="4101206"/>
            </a:xfrm>
            <a:prstGeom prst="bentConnector3">
              <a:avLst>
                <a:gd name="adj1" fmla="val -1285963"/>
              </a:avLst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75" name="직선 화살표 연결선 74">
              <a:extLst>
                <a:ext uri="{FF2B5EF4-FFF2-40B4-BE49-F238E27FC236}">
                  <a16:creationId xmlns:a16="http://schemas.microsoft.com/office/drawing/2014/main" id="{1F98E581-3AFB-1671-B0A2-BE47682B110C}"/>
                </a:ext>
              </a:extLst>
            </p:cNvPr>
            <p:cNvCxnSpPr>
              <a:cxnSpLocks/>
            </p:cNvCxnSpPr>
            <p:nvPr/>
          </p:nvCxnSpPr>
          <p:spPr>
            <a:xfrm>
              <a:off x="8730791" y="3984885"/>
              <a:ext cx="444036" cy="636"/>
            </a:xfrm>
            <a:prstGeom prst="straightConnector1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76" name="연결선: 꺾임 75">
              <a:extLst>
                <a:ext uri="{FF2B5EF4-FFF2-40B4-BE49-F238E27FC236}">
                  <a16:creationId xmlns:a16="http://schemas.microsoft.com/office/drawing/2014/main" id="{45C76988-4DAD-DD30-6BF0-E09F647F9AA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123429" y="1720652"/>
              <a:ext cx="22498" cy="4105097"/>
            </a:xfrm>
            <a:prstGeom prst="bentConnector3">
              <a:avLst>
                <a:gd name="adj1" fmla="val 1800000"/>
              </a:avLst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 type="none" w="med" len="med"/>
              <a:tailEnd type="triangle" w="med" len="med"/>
            </a:ln>
          </p:spPr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037A616-3383-2C6F-6466-6585567E7399}"/>
                </a:ext>
              </a:extLst>
            </p:cNvPr>
            <p:cNvSpPr txBox="1"/>
            <p:nvPr/>
          </p:nvSpPr>
          <p:spPr>
            <a:xfrm>
              <a:off x="8695146" y="3812242"/>
              <a:ext cx="169534" cy="2292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N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384AD96-4361-431D-66C9-A6B1AA3AE92E}"/>
                </a:ext>
              </a:extLst>
            </p:cNvPr>
            <p:cNvSpPr txBox="1"/>
            <p:nvPr/>
          </p:nvSpPr>
          <p:spPr>
            <a:xfrm>
              <a:off x="8220336" y="3423343"/>
              <a:ext cx="161243" cy="2292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Y</a:t>
              </a:r>
            </a:p>
          </p:txBody>
        </p:sp>
        <p:cxnSp>
          <p:nvCxnSpPr>
            <p:cNvPr id="79" name="연결선: 꺾임 78">
              <a:extLst>
                <a:ext uri="{FF2B5EF4-FFF2-40B4-BE49-F238E27FC236}">
                  <a16:creationId xmlns:a16="http://schemas.microsoft.com/office/drawing/2014/main" id="{316FCEAA-A033-51A8-3442-2D08A32DF50C}"/>
                </a:ext>
              </a:extLst>
            </p:cNvPr>
            <p:cNvCxnSpPr>
              <a:cxnSpLocks/>
              <a:endCxn id="66" idx="1"/>
            </p:cNvCxnSpPr>
            <p:nvPr/>
          </p:nvCxnSpPr>
          <p:spPr>
            <a:xfrm rot="5400000">
              <a:off x="7676966" y="4499729"/>
              <a:ext cx="1818715" cy="807877"/>
            </a:xfrm>
            <a:prstGeom prst="bentConnector4">
              <a:avLst>
                <a:gd name="adj1" fmla="val 70009"/>
                <a:gd name="adj2" fmla="val 125841"/>
              </a:avLst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 type="none" w="med" len="med"/>
              <a:tailEnd type="triangle" w="med" len="med"/>
            </a:ln>
          </p:spPr>
        </p:cxnSp>
        <p:sp>
          <p:nvSpPr>
            <p:cNvPr id="80" name="Rectangle 12">
              <a:extLst>
                <a:ext uri="{FF2B5EF4-FFF2-40B4-BE49-F238E27FC236}">
                  <a16:creationId xmlns:a16="http://schemas.microsoft.com/office/drawing/2014/main" id="{50259829-5432-3D2A-7B28-97DDEBC36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512" y="5442559"/>
              <a:ext cx="1795452" cy="767308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en-US" altLang="ko-KR" sz="12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E-mail </a:t>
              </a:r>
              <a:r>
                <a:rPr kumimoji="1" lang="ko-KR" altLang="en-US" sz="12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자동송부</a:t>
              </a:r>
              <a:endParaRPr kumimoji="1" lang="en-US" altLang="ko-KR" sz="1200" kern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defTabSz="855663"/>
              <a:r>
                <a:rPr kumimoji="1" lang="ko-KR" altLang="en-US" sz="12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→영업</a:t>
              </a:r>
              <a:r>
                <a:rPr kumimoji="1" lang="en-US" altLang="ko-KR" sz="12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kumimoji="1" lang="ko-KR" altLang="en-US" sz="12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운영담당자</a:t>
              </a:r>
              <a:endParaRPr kumimoji="1" lang="en-US" altLang="ko-KR" sz="1200" kern="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defTabSz="855663"/>
              <a:r>
                <a:rPr kumimoji="1" lang="en-US" altLang="ko-KR" sz="12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1" lang="ko-KR" altLang="en-US" sz="1200" kern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진열사업장</a:t>
              </a:r>
              <a:r>
                <a:rPr kumimoji="1" lang="en-US" altLang="ko-KR" sz="1200" kern="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8E28403-0D63-95AA-A8F0-167B788AB23F}"/>
                </a:ext>
              </a:extLst>
            </p:cNvPr>
            <p:cNvSpPr txBox="1"/>
            <p:nvPr/>
          </p:nvSpPr>
          <p:spPr>
            <a:xfrm>
              <a:off x="2186161" y="2611101"/>
              <a:ext cx="169534" cy="2292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78973EF-66DE-35DA-EC4A-D02DAA5D01FA}"/>
                </a:ext>
              </a:extLst>
            </p:cNvPr>
            <p:cNvSpPr txBox="1"/>
            <p:nvPr/>
          </p:nvSpPr>
          <p:spPr>
            <a:xfrm>
              <a:off x="2846642" y="3119034"/>
              <a:ext cx="132366" cy="2292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Y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6A27749-3ACB-CD6F-89CD-26E8BE7B37C0}"/>
                </a:ext>
              </a:extLst>
            </p:cNvPr>
            <p:cNvSpPr txBox="1"/>
            <p:nvPr/>
          </p:nvSpPr>
          <p:spPr>
            <a:xfrm>
              <a:off x="6727124" y="6934779"/>
              <a:ext cx="3413087" cy="2292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* 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예외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</a:t>
              </a:r>
              <a:r>
                <a:rPr lang="ko-KR" altLang="en-US" sz="1200" dirty="0" err="1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선입고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주문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200" dirty="0" err="1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선입고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처리 주문 생성 가능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기존과 동일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6127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62B6B-ED68-D4E6-14A3-9712C6ABA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77319FB-5399-D72B-F92F-A49646E7C619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1EC3359-F802-5144-30AF-58C1E292A5B2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구매정보 정의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262F60FC-2DCA-B9BD-2CF0-BBB77CDA64A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712B62D8-D614-E278-8BDA-DB0987FD508F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5DB09B39-AD0F-F335-5FFC-F138A00B9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20BE4BE-B18B-45A9-3878-C12A85426D3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1D8F989-B92A-E118-6E44-F60E4004160F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EE94DA8-F885-E8CF-D5DE-8AAC63376E21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7D08396-67B7-FA70-F472-F8723D6B29E0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D2AE159-3268-E6D4-98D7-F1C7ED8B58D8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EAAAD21-AA0D-1309-DD04-B11C46478F31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B6F5AA2-D548-8D9F-48D4-4C5C05C5F854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&amp;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별 매입 가격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L/T, 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공급 상태 등으로 구성된 상품 구매를 위해 정의된 정보의 집합</a:t>
            </a:r>
            <a:endParaRPr lang="ko-KR" altLang="en-US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1857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AB762-5309-D754-0E9B-40DF18EF8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25B022E-A433-CCB8-A8BB-F172248F388D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B05F51FE-92C1-BF5A-CE37-15E3537BC161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구매정보 관리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변경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71B6B760-DD01-8148-F2A9-5A8D30BA342A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FD1ABDFE-4F8E-E5EF-8149-1A79A7E22F7B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4240549B-4B94-F2E3-6D67-AF35229D88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E9935D8-0403-4F73-DA1C-6E769F129046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F09E49D-E1B6-AB38-E264-ACB1F664861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1606434-1E35-3C89-18C9-909F12711A7B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A51F29B-274C-BFBF-DAC7-886EFC12F72C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7D8912E-0D7F-DD91-5D8A-35A7A5E7B132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0DD8149-5C8D-F548-21D4-413B7C6E4F6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8" name="Rectangle: Rounded Corners 72">
            <a:extLst>
              <a:ext uri="{FF2B5EF4-FFF2-40B4-BE49-F238E27FC236}">
                <a16:creationId xmlns:a16="http://schemas.microsoft.com/office/drawing/2014/main" id="{6CC9D2A7-27F7-F9E7-8150-59B4D362E7B0}"/>
              </a:ext>
            </a:extLst>
          </p:cNvPr>
          <p:cNvSpPr>
            <a:spLocks/>
          </p:cNvSpPr>
          <p:nvPr/>
        </p:nvSpPr>
        <p:spPr>
          <a:xfrm>
            <a:off x="792342" y="1849281"/>
            <a:ext cx="5766928" cy="449157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>
            <a:noFill/>
          </a:ln>
          <a:effectLst>
            <a:outerShdw blurRad="406400" dist="317500" dir="5400000" sx="90000" sy="90000" algn="t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ko-KR" altLang="en-US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가격 정보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BFF84BB-6205-E247-F7E3-3F9AEA3213AD}"/>
              </a:ext>
            </a:extLst>
          </p:cNvPr>
          <p:cNvSpPr/>
          <p:nvPr/>
        </p:nvSpPr>
        <p:spPr>
          <a:xfrm>
            <a:off x="936155" y="2394165"/>
            <a:ext cx="5766928" cy="280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변경 가능 항목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20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상품가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가격정보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), 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유효기간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b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발주통화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Condition   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상품가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인상 시 팀장 및 담당 결재 필요 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Default: 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즉시 결재 또는 매일 오전 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10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시 및 오후 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4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시에   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Batch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선택할 수 있음</a:t>
            </a:r>
            <a:b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유효기간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20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상품가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변경 없이 유효기간만 변경도 가능</a:t>
            </a:r>
          </a:p>
        </p:txBody>
      </p:sp>
      <p:sp>
        <p:nvSpPr>
          <p:cNvPr id="10" name="Rectangle: Rounded Corners 72">
            <a:extLst>
              <a:ext uri="{FF2B5EF4-FFF2-40B4-BE49-F238E27FC236}">
                <a16:creationId xmlns:a16="http://schemas.microsoft.com/office/drawing/2014/main" id="{7A887905-5539-5A62-FE27-0496E24D65B6}"/>
              </a:ext>
            </a:extLst>
          </p:cNvPr>
          <p:cNvSpPr>
            <a:spLocks/>
          </p:cNvSpPr>
          <p:nvPr/>
        </p:nvSpPr>
        <p:spPr>
          <a:xfrm>
            <a:off x="6866570" y="1845390"/>
            <a:ext cx="5766928" cy="449157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>
            <a:noFill/>
          </a:ln>
          <a:effectLst>
            <a:outerShdw blurRad="406400" dist="317500" dir="5400000" sx="90000" sy="90000" algn="t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ko-KR" altLang="en-US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가격 外 정보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410BDA3-186E-3C9A-493E-F77517A475A1}"/>
              </a:ext>
            </a:extLst>
          </p:cNvPr>
          <p:cNvSpPr/>
          <p:nvPr/>
        </p:nvSpPr>
        <p:spPr>
          <a:xfrm>
            <a:off x="7035751" y="2394165"/>
            <a:ext cx="5766928" cy="280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변경 가능 항목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최소 주문 수량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상품 코드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L/T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표준배송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LT 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예외 유형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표준배송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외산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제작품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b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별도 기준 필요</a:t>
            </a:r>
            <a:b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해당 내용 입력 후 요청 사유 필수</a:t>
            </a:r>
            <a:b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(</a:t>
            </a:r>
            <a:r>
              <a:rPr lang="ko-KR" altLang="en-US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필요한 경우 근거파일 첨부</a:t>
            </a:r>
            <a: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45038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2243E-666E-7D74-DD5D-AA1363BE3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B4F078B-98F6-7156-5879-DE3085895926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6AC093D-C57C-332F-E8E8-1FF9EF0C4E32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구매정보 관리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변경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6011F69E-8A5C-1377-E3F8-456774E17150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A1EEF977-2697-F604-15D2-00E330D9E252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B69FE83A-B72A-405F-7E20-05CAD26FFB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BA62CA1-794F-842A-A54B-01671CC7DF5F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CF50A20-4E32-170F-75D1-CDC1B4E6214A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4D233A-5A15-C90C-0D38-AC2844FE211C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6A997FE-9A63-3371-9641-F4577151271B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E47629E-C988-E1F0-E2DB-6F088C632F51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68796DB-CB4B-8FC2-5F5C-5598469DD35E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8" name="Rectangle: Rounded Corners 72">
            <a:extLst>
              <a:ext uri="{FF2B5EF4-FFF2-40B4-BE49-F238E27FC236}">
                <a16:creationId xmlns:a16="http://schemas.microsoft.com/office/drawing/2014/main" id="{B55C6EC6-AE2E-04E2-D10D-A2CB5487994B}"/>
              </a:ext>
            </a:extLst>
          </p:cNvPr>
          <p:cNvSpPr>
            <a:spLocks/>
          </p:cNvSpPr>
          <p:nvPr/>
        </p:nvSpPr>
        <p:spPr>
          <a:xfrm>
            <a:off x="792342" y="1849281"/>
            <a:ext cx="5766928" cy="449157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>
            <a:noFill/>
          </a:ln>
          <a:effectLst>
            <a:outerShdw blurRad="406400" dist="317500" dir="5400000" sx="90000" sy="90000" algn="t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ko-KR" altLang="en-US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공급 가능 상태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DA9271-9C06-98A6-A101-11F64C31F359}"/>
              </a:ext>
            </a:extLst>
          </p:cNvPr>
          <p:cNvSpPr/>
          <p:nvPr/>
        </p:nvSpPr>
        <p:spPr>
          <a:xfrm>
            <a:off x="936155" y="2394165"/>
            <a:ext cx="5766928" cy="280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구매담당자가 공급 가능 여부 수정 가능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가능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불가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구매정보가 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개인 경우</a:t>
            </a:r>
            <a: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불가 처리시 대체상품 또는 구매정보 신규등록 필요</a:t>
            </a:r>
            <a:br>
              <a:rPr lang="en-US" altLang="ko-KR" sz="20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※ 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상품이 휴면화 처리되는 경우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공급상태 “</a:t>
            </a:r>
            <a:r>
              <a:rPr lang="ko-KR" alt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불가”로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자동 변경</a:t>
            </a:r>
            <a:b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※ 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유효기간 만료인 경우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공급 가능 상태 변경 안 됨</a:t>
            </a:r>
          </a:p>
        </p:txBody>
      </p:sp>
      <p:sp>
        <p:nvSpPr>
          <p:cNvPr id="10" name="Rectangle: Rounded Corners 72">
            <a:extLst>
              <a:ext uri="{FF2B5EF4-FFF2-40B4-BE49-F238E27FC236}">
                <a16:creationId xmlns:a16="http://schemas.microsoft.com/office/drawing/2014/main" id="{0BF23BE6-2011-0849-41E7-470EB67A66AD}"/>
              </a:ext>
            </a:extLst>
          </p:cNvPr>
          <p:cNvSpPr>
            <a:spLocks/>
          </p:cNvSpPr>
          <p:nvPr/>
        </p:nvSpPr>
        <p:spPr>
          <a:xfrm>
            <a:off x="6866570" y="1845390"/>
            <a:ext cx="5766928" cy="449157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>
            <a:noFill/>
          </a:ln>
          <a:effectLst>
            <a:outerShdw blurRad="406400" dist="317500" dir="5400000" sx="90000" sy="90000" algn="t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ko-KR" altLang="en-US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구매정보 일괄 변경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85F2FCDA-B737-BC93-36F4-DEA7B57DB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777361"/>
              </p:ext>
            </p:extLst>
          </p:nvPr>
        </p:nvGraphicFramePr>
        <p:xfrm>
          <a:off x="7035750" y="2499304"/>
          <a:ext cx="5467869" cy="378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50">
                  <a:extLst>
                    <a:ext uri="{9D8B030D-6E8A-4147-A177-3AD203B41FA5}">
                      <a16:colId xmlns:a16="http://schemas.microsoft.com/office/drawing/2014/main" val="1736452344"/>
                    </a:ext>
                  </a:extLst>
                </a:gridCol>
                <a:gridCol w="4172419">
                  <a:extLst>
                    <a:ext uri="{9D8B030D-6E8A-4147-A177-3AD203B41FA5}">
                      <a16:colId xmlns:a16="http://schemas.microsoft.com/office/drawing/2014/main" val="503693277"/>
                    </a:ext>
                  </a:extLst>
                </a:gridCol>
              </a:tblGrid>
              <a:tr h="27212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</a:pPr>
                      <a:r>
                        <a:rPr lang="ko-KR" altLang="en-US" sz="18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</a:pPr>
                      <a:r>
                        <a:rPr lang="ko-KR" altLang="en-US" sz="18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변경 가능 항목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355050"/>
                  </a:ext>
                </a:extLst>
              </a:tr>
              <a:tr h="641582"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가격 外 </a:t>
                      </a:r>
                      <a:b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정보 변경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최소 주문 수량</a:t>
                      </a: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/ </a:t>
                      </a:r>
                      <a:r>
                        <a:rPr lang="ko-KR" altLang="en-US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상품 코드 </a:t>
                      </a: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</a:t>
                      </a: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LT / </a:t>
                      </a:r>
                      <a:r>
                        <a:rPr lang="ko-KR" altLang="en-US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표준배송</a:t>
                      </a: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LT</a:t>
                      </a:r>
                      <a:r>
                        <a:rPr lang="ko-KR" altLang="en-US" sz="1800" b="0" dirty="0" err="1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미준수</a:t>
                      </a:r>
                      <a:r>
                        <a:rPr lang="ko-KR" altLang="en-US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유형</a:t>
                      </a:r>
                      <a:endParaRPr lang="en-US" altLang="ko-KR" sz="1800" b="0" dirty="0">
                        <a:solidFill>
                          <a:prstClr val="black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557085"/>
                  </a:ext>
                </a:extLst>
              </a:tr>
              <a:tr h="641582"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공급 가능 </a:t>
                      </a:r>
                      <a:b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상태 변경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공급 가능 여부 </a:t>
                      </a: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 (</a:t>
                      </a:r>
                      <a:r>
                        <a:rPr lang="ko-KR" altLang="en-US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불가시</a:t>
                      </a: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</a:t>
                      </a:r>
                      <a:r>
                        <a:rPr lang="ko-KR" altLang="en-US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사후처리 방안</a:t>
                      </a:r>
                      <a:endParaRPr lang="en-US" altLang="ko-KR" sz="1800" b="0" dirty="0">
                        <a:solidFill>
                          <a:prstClr val="black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대체 상품</a:t>
                      </a: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</a:t>
                      </a:r>
                      <a:r>
                        <a:rPr lang="ko-KR" altLang="en-US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대체 상품 </a:t>
                      </a: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ID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087047"/>
                  </a:ext>
                </a:extLst>
              </a:tr>
              <a:tr h="1253873">
                <a:tc>
                  <a:txBody>
                    <a:bodyPr/>
                    <a:lstStyle/>
                    <a:p>
                      <a:pPr algn="ctr" latinLnBrk="1">
                        <a:spcBef>
                          <a:spcPts val="600"/>
                        </a:spcBef>
                      </a:pPr>
                      <a:r>
                        <a:rPr lang="ko-KR" altLang="en-US" sz="1800" b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가격 변경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가격 </a:t>
                      </a: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 </a:t>
                      </a:r>
                      <a:r>
                        <a:rPr lang="ko-KR" altLang="en-US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유효기간</a:t>
                      </a: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/ </a:t>
                      </a:r>
                      <a:r>
                        <a:rPr lang="ko-KR" altLang="en-US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통화 </a:t>
                      </a: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해외 협력사</a:t>
                      </a: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r>
                        <a:rPr lang="ko-KR" altLang="en-US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외화 통화</a:t>
                      </a: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관세</a:t>
                      </a: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운임</a:t>
                      </a: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수입 기타 비용 </a:t>
                      </a: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 </a:t>
                      </a:r>
                      <a:r>
                        <a:rPr lang="ko-KR" altLang="en-US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결재 내용 </a:t>
                      </a: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Condition </a:t>
                      </a:r>
                      <a:r>
                        <a:rPr lang="ko-KR" altLang="en-US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설정</a:t>
                      </a: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값</a:t>
                      </a:r>
                      <a:r>
                        <a:rPr lang="en-US" altLang="ko-KR" sz="1800" b="0" dirty="0">
                          <a:solidFill>
                            <a:prstClr val="black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953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9008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6E932-23E0-3F84-19C8-D43F9FC37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48427B4-A563-51C6-B3A3-3080CC6F0C46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7C000A5A-E164-A068-136E-D9DBB37F91C3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주요 항목 비교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C8DA9911-E193-A0C7-D5F0-9B4EB1D91126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209D9721-586D-6879-A794-1CE0CA81F21F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AE3E18EB-3122-7F51-DF3C-F51511EF3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9B614B8-C052-9489-ECA3-D3F9002E1DE3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2646548-EA20-F413-3E6F-2D151F5B916F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EFEF86E-C59C-100A-9391-D15BDD039C3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DE83323-3CD2-D187-9EB4-B24763DCC3A0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0E4D489-40C6-81AF-CDC8-3144065FB1A9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E5247A7-0796-E1BF-2BD4-DB6A425636D2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5B61C967-5635-104F-B7DC-4ECDB7C5F873}"/>
              </a:ext>
            </a:extLst>
          </p:cNvPr>
          <p:cNvGraphicFramePr>
            <a:graphicFrameLocks noGrp="1"/>
          </p:cNvGraphicFramePr>
          <p:nvPr/>
        </p:nvGraphicFramePr>
        <p:xfrm>
          <a:off x="742950" y="2059283"/>
          <a:ext cx="11880850" cy="492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4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7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항목</a:t>
                      </a:r>
                    </a:p>
                  </a:txBody>
                  <a:tcPr marL="72000" marR="72000" marT="18000" marB="18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내용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비고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상품정보</a:t>
                      </a:r>
                    </a:p>
                  </a:txBody>
                  <a:tcPr marL="72000" marR="72000" marT="18000" marB="18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 기본 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상품명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분류코드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대표규격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주문단위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제조원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Kan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코드 등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 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Master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정보 연계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 평가 내역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상품정보등급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속성점수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이미지 점수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총점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 구분 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일회성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en-US" altLang="ko-KR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표준품</a:t>
                      </a:r>
                      <a:r>
                        <a:rPr lang="en-US" altLang="ko-KR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표준진열상품</a:t>
                      </a:r>
                      <a:r>
                        <a:rPr lang="en-US" altLang="ko-KR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화학물질</a:t>
                      </a:r>
                      <a:r>
                        <a:rPr lang="en-US" altLang="ko-KR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전략상품</a:t>
                      </a:r>
                      <a:r>
                        <a:rPr lang="en-US" altLang="ko-KR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허브취급 여부</a:t>
                      </a:r>
                      <a:r>
                        <a:rPr lang="en-US" altLang="ko-KR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br>
                        <a:rPr lang="en-US" altLang="ko-KR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배수주문단위 등</a:t>
                      </a:r>
                      <a:r>
                        <a:rPr lang="en-US" altLang="ko-KR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 이미지 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 이미지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이미지 불필요 여부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도면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상세 설명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가격 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기준가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기타 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파일첨부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(MSDS, LOC,</a:t>
                      </a:r>
                      <a:r>
                        <a:rPr lang="en-US" altLang="ko-KR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COA</a:t>
                      </a:r>
                      <a:r>
                        <a:rPr lang="ko-KR" altLang="en-US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등</a:t>
                      </a:r>
                      <a:r>
                        <a:rPr lang="en-US" altLang="ko-KR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), </a:t>
                      </a:r>
                      <a:r>
                        <a:rPr lang="ko-KR" altLang="en-US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인증상품 정보</a:t>
                      </a:r>
                      <a:r>
                        <a:rPr lang="en-US" altLang="ko-KR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친환경</a:t>
                      </a:r>
                      <a:r>
                        <a:rPr lang="en-US" altLang="ko-KR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제품 등</a:t>
                      </a:r>
                      <a:r>
                        <a:rPr lang="en-US" altLang="ko-KR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구매정보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72000" marT="18000" marB="18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가격 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상품가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통화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 매익률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유효기간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en-US" altLang="ko-KR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Condition </a:t>
                      </a:r>
                      <a:r>
                        <a:rPr lang="ko-KR" altLang="en-US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등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 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협력사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대표입고허브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배송가능 여부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최소주문수량</a:t>
                      </a:r>
                      <a:r>
                        <a:rPr lang="en-US" altLang="ko-KR" sz="18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등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가격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결정 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유형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근거번호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 메모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전체 구매정보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ID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기준 타 협력사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상품가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공급가능 여부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Condition,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배송가능지역 등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관련 영업정보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정산 사업장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운영단위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진열 사업장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운영단위 등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파일 첨부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원가계산서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통관서류 등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기타정보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72000" marR="72000" marT="18000" marB="18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구매담당자 전용 메모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 등록시 구매담당자 전용 메모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구매담당자 관리 메모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 등록 후 구매담당자 관리 메모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6229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E81919-6D71-5D94-8325-DE7C6D4A46BE}"/>
              </a:ext>
            </a:extLst>
          </p:cNvPr>
          <p:cNvSpPr/>
          <p:nvPr/>
        </p:nvSpPr>
        <p:spPr>
          <a:xfrm>
            <a:off x="-1" y="-1"/>
            <a:ext cx="13439775" cy="7559873"/>
          </a:xfrm>
          <a:prstGeom prst="rect">
            <a:avLst/>
          </a:prstGeom>
          <a:gradFill flip="none" rotWithShape="1">
            <a:gsLst>
              <a:gs pos="19000">
                <a:srgbClr val="EE3042">
                  <a:alpha val="68000"/>
                </a:srgbClr>
              </a:gs>
              <a:gs pos="100000">
                <a:srgbClr val="A5003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8C2E232A-7274-09FF-21F3-62471B44B2F9}"/>
              </a:ext>
            </a:extLst>
          </p:cNvPr>
          <p:cNvCxnSpPr>
            <a:cxnSpLocks/>
          </p:cNvCxnSpPr>
          <p:nvPr/>
        </p:nvCxnSpPr>
        <p:spPr>
          <a:xfrm>
            <a:off x="0" y="4116267"/>
            <a:ext cx="13439775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4275003-5508-8ECB-31D2-9229736A0775}"/>
              </a:ext>
            </a:extLst>
          </p:cNvPr>
          <p:cNvGrpSpPr/>
          <p:nvPr/>
        </p:nvGrpSpPr>
        <p:grpSpPr>
          <a:xfrm>
            <a:off x="2491398" y="2669768"/>
            <a:ext cx="7970132" cy="2044561"/>
            <a:chOff x="2480917" y="2497976"/>
            <a:chExt cx="7230170" cy="18547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307F5A-9FA3-9E32-9D49-32FAE5797604}"/>
                </a:ext>
              </a:extLst>
            </p:cNvPr>
            <p:cNvSpPr txBox="1"/>
            <p:nvPr/>
          </p:nvSpPr>
          <p:spPr>
            <a:xfrm>
              <a:off x="2480917" y="2497976"/>
              <a:ext cx="7230170" cy="168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chemeClr val="bg1"/>
                  </a:soli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</a:rPr>
                <a:t>Thank You</a:t>
              </a:r>
              <a:endParaRPr lang="en-ID" sz="115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6EDDF5-91DF-7D89-0C2A-38093B6B9A56}"/>
                </a:ext>
              </a:extLst>
            </p:cNvPr>
            <p:cNvSpPr txBox="1"/>
            <p:nvPr/>
          </p:nvSpPr>
          <p:spPr>
            <a:xfrm>
              <a:off x="2797824" y="4059554"/>
              <a:ext cx="6788136" cy="2931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50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Expert, SERVEONE</a:t>
              </a:r>
              <a:endParaRPr lang="en-US" sz="150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D16C9163-62FB-86C9-AD56-BFCD9AE4BDD5}"/>
              </a:ext>
            </a:extLst>
          </p:cNvPr>
          <p:cNvCxnSpPr>
            <a:cxnSpLocks/>
          </p:cNvCxnSpPr>
          <p:nvPr/>
        </p:nvCxnSpPr>
        <p:spPr>
          <a:xfrm>
            <a:off x="3307756" y="0"/>
            <a:ext cx="1" cy="7377489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그래픽 8">
            <a:extLst>
              <a:ext uri="{FF2B5EF4-FFF2-40B4-BE49-F238E27FC236}">
                <a16:creationId xmlns:a16="http://schemas.microsoft.com/office/drawing/2014/main" id="{6B6466CE-B155-46E3-BE8E-18349C158B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5095" y="2362969"/>
            <a:ext cx="1922739" cy="28798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8026875-E52E-4448-9144-808769287348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9ACA05E-C9EC-4D81-B329-F46A88F2C75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AFA85F-A6C8-4FD1-B5A9-5D313C4D953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B7F67BF-68BF-4BA6-B30C-6C1EB127747A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241A68D-9D8F-46DD-916F-AA350324BCB1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D6E43FC-2EC1-42E3-8738-B293908212EB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25" name="Straight Connector 7">
            <a:extLst>
              <a:ext uri="{FF2B5EF4-FFF2-40B4-BE49-F238E27FC236}">
                <a16:creationId xmlns:a16="http://schemas.microsoft.com/office/drawing/2014/main" id="{52C96174-37EF-0107-C024-684F65696E22}"/>
              </a:ext>
            </a:extLst>
          </p:cNvPr>
          <p:cNvCxnSpPr>
            <a:cxnSpLocks/>
          </p:cNvCxnSpPr>
          <p:nvPr/>
        </p:nvCxnSpPr>
        <p:spPr>
          <a:xfrm flipV="1">
            <a:off x="2608452" y="687267"/>
            <a:ext cx="0" cy="685800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34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75F5BF09-6A38-4A7A-A063-54F8A9C9BE96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7D06F6-7765-4EAE-A045-CB2261FE243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76A7A54-5AF7-4308-962A-9E59E1613DB8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A8D4C0E-BADC-4249-A7D7-972830FD5EE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92F8C14-493D-43B6-9E3F-21CDD0BAD570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B51F9F3-EF83-4B60-A6BD-F896F0D71BE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F4B6D80-D49C-D21E-3762-E92F11144CB4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730EA37-7689-06CC-5FA0-38450170ACEE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MRO PROCESS</a:t>
              </a:r>
              <a:endPara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CD9BF4CA-CA29-A67C-6CEB-72AC70F7C2E1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4396C1CA-5EE6-2DB7-5F20-82E4D0B38DA0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3312C2B8-AEC8-6399-7B91-35553EA55E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C8C0DB00-3230-FB3F-D6C4-76DA3C41B8A2}"/>
              </a:ext>
            </a:extLst>
          </p:cNvPr>
          <p:cNvGraphicFramePr>
            <a:graphicFrameLocks noGrp="1"/>
          </p:cNvGraphicFramePr>
          <p:nvPr/>
        </p:nvGraphicFramePr>
        <p:xfrm>
          <a:off x="792343" y="1888602"/>
          <a:ext cx="9904069" cy="5119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678">
                  <a:extLst>
                    <a:ext uri="{9D8B030D-6E8A-4147-A177-3AD203B41FA5}">
                      <a16:colId xmlns:a16="http://schemas.microsoft.com/office/drawing/2014/main" val="3903127320"/>
                    </a:ext>
                  </a:extLst>
                </a:gridCol>
                <a:gridCol w="3544023">
                  <a:extLst>
                    <a:ext uri="{9D8B030D-6E8A-4147-A177-3AD203B41FA5}">
                      <a16:colId xmlns:a16="http://schemas.microsoft.com/office/drawing/2014/main" val="339215683"/>
                    </a:ext>
                  </a:extLst>
                </a:gridCol>
                <a:gridCol w="5311368">
                  <a:extLst>
                    <a:ext uri="{9D8B030D-6E8A-4147-A177-3AD203B41FA5}">
                      <a16:colId xmlns:a16="http://schemas.microsoft.com/office/drawing/2014/main" val="3072643495"/>
                    </a:ext>
                  </a:extLst>
                </a:gridCol>
              </a:tblGrid>
              <a:tr h="4087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구분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STEP 1.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STEP 2.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861909"/>
                  </a:ext>
                </a:extLst>
              </a:tr>
              <a:tr h="673010"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Mega</a:t>
                      </a:r>
                    </a:p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flow</a:t>
                      </a:r>
                      <a:endParaRPr lang="ko-KR" altLang="en-US" sz="1600" dirty="0"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973370"/>
                  </a:ext>
                </a:extLst>
              </a:tr>
              <a:tr h="67301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492364"/>
                  </a:ext>
                </a:extLst>
              </a:tr>
              <a:tr h="67301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259090"/>
                  </a:ext>
                </a:extLst>
              </a:tr>
              <a:tr h="67301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007523"/>
                  </a:ext>
                </a:extLst>
              </a:tr>
              <a:tr h="67301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161284"/>
                  </a:ext>
                </a:extLst>
              </a:tr>
              <a:tr h="67301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961794"/>
                  </a:ext>
                </a:extLst>
              </a:tr>
              <a:tr h="67301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576147"/>
                  </a:ext>
                </a:extLst>
              </a:tr>
            </a:tbl>
          </a:graphicData>
        </a:graphic>
      </p:graphicFrame>
      <p:sp>
        <p:nvSpPr>
          <p:cNvPr id="58" name="직사각형 57">
            <a:extLst>
              <a:ext uri="{FF2B5EF4-FFF2-40B4-BE49-F238E27FC236}">
                <a16:creationId xmlns:a16="http://schemas.microsoft.com/office/drawing/2014/main" id="{11E9432B-4F4E-9B6C-6280-8D7F0D141709}"/>
              </a:ext>
            </a:extLst>
          </p:cNvPr>
          <p:cNvSpPr/>
          <p:nvPr/>
        </p:nvSpPr>
        <p:spPr>
          <a:xfrm>
            <a:off x="1883598" y="2350546"/>
            <a:ext cx="1869798" cy="1871578"/>
          </a:xfrm>
          <a:prstGeom prst="rect">
            <a:avLst/>
          </a:prstGeom>
          <a:solidFill>
            <a:srgbClr val="FDEA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spc="300" dirty="0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상품등록</a:t>
            </a:r>
            <a:endParaRPr kumimoji="0" lang="ko-KR" altLang="en-US" sz="1600" i="0" u="none" strike="noStrike" kern="1200" cap="none" spc="300" normalizeH="0" baseline="0" noProof="0" dirty="0">
              <a:ln>
                <a:noFill/>
              </a:ln>
              <a:solidFill>
                <a:srgbClr val="EE3042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D834DC25-FE53-B61F-1059-864824ADA73C}"/>
              </a:ext>
            </a:extLst>
          </p:cNvPr>
          <p:cNvSpPr/>
          <p:nvPr/>
        </p:nvSpPr>
        <p:spPr>
          <a:xfrm>
            <a:off x="1883597" y="4357172"/>
            <a:ext cx="1862127" cy="576836"/>
          </a:xfrm>
          <a:prstGeom prst="rect">
            <a:avLst/>
          </a:prstGeom>
          <a:solidFill>
            <a:srgbClr val="FDEA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i="0" u="none" strike="noStrike" kern="1200" cap="none" spc="300" normalizeH="0" baseline="0" noProof="0" dirty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주문</a:t>
            </a: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5FE0D5A-A979-1E58-F2B5-0EE3AEEBD790}"/>
              </a:ext>
            </a:extLst>
          </p:cNvPr>
          <p:cNvSpPr/>
          <p:nvPr/>
        </p:nvSpPr>
        <p:spPr>
          <a:xfrm>
            <a:off x="1883597" y="5026047"/>
            <a:ext cx="1862127" cy="576836"/>
          </a:xfrm>
          <a:prstGeom prst="rect">
            <a:avLst/>
          </a:prstGeom>
          <a:solidFill>
            <a:srgbClr val="FDEA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i="0" u="none" strike="noStrike" kern="1200" cap="none" spc="300" normalizeH="0" baseline="0" noProof="0" dirty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발주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75221E8D-8753-7321-A474-2AC1305B3707}"/>
              </a:ext>
            </a:extLst>
          </p:cNvPr>
          <p:cNvSpPr/>
          <p:nvPr/>
        </p:nvSpPr>
        <p:spPr>
          <a:xfrm>
            <a:off x="1883597" y="5694922"/>
            <a:ext cx="1862127" cy="576836"/>
          </a:xfrm>
          <a:prstGeom prst="rect">
            <a:avLst/>
          </a:prstGeom>
          <a:solidFill>
            <a:srgbClr val="FDEA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i="0" u="none" strike="noStrike" kern="1200" cap="none" spc="300" normalizeH="0" baseline="0" noProof="0" dirty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배송</a:t>
            </a: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DE293C51-7674-392E-C4F1-EAFA1CE79F3C}"/>
              </a:ext>
            </a:extLst>
          </p:cNvPr>
          <p:cNvSpPr/>
          <p:nvPr/>
        </p:nvSpPr>
        <p:spPr>
          <a:xfrm>
            <a:off x="1883597" y="6363796"/>
            <a:ext cx="1862127" cy="576836"/>
          </a:xfrm>
          <a:prstGeom prst="rect">
            <a:avLst/>
          </a:prstGeom>
          <a:solidFill>
            <a:srgbClr val="FDEA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i="0" u="none" strike="noStrike" kern="1200" cap="none" spc="300" normalizeH="0" baseline="0" noProof="0" dirty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정산</a:t>
            </a: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9F6CD32C-BDB5-DD8E-035C-B1E51A3A7E46}"/>
              </a:ext>
            </a:extLst>
          </p:cNvPr>
          <p:cNvSpPr/>
          <p:nvPr/>
        </p:nvSpPr>
        <p:spPr>
          <a:xfrm>
            <a:off x="4163535" y="3148995"/>
            <a:ext cx="1148854" cy="3892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구매 정보</a:t>
            </a: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55359488-A731-822C-5C6F-CAEC4C0A2855}"/>
              </a:ext>
            </a:extLst>
          </p:cNvPr>
          <p:cNvSpPr/>
          <p:nvPr/>
        </p:nvSpPr>
        <p:spPr>
          <a:xfrm>
            <a:off x="4159688" y="3691277"/>
            <a:ext cx="1148854" cy="3892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영업 정보</a:t>
            </a: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9428EC48-8D4D-66C6-5AAC-CF2F20957731}"/>
              </a:ext>
            </a:extLst>
          </p:cNvPr>
          <p:cNvSpPr/>
          <p:nvPr/>
        </p:nvSpPr>
        <p:spPr>
          <a:xfrm>
            <a:off x="5457246" y="2555549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상품 등록</a:t>
            </a: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08E87D37-F9C8-0EC9-E5C9-FB0587E43F7E}"/>
              </a:ext>
            </a:extLst>
          </p:cNvPr>
          <p:cNvSpPr/>
          <p:nvPr/>
        </p:nvSpPr>
        <p:spPr>
          <a:xfrm>
            <a:off x="8972236" y="2424120"/>
            <a:ext cx="1620000" cy="4787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상품정보 관리</a:t>
            </a: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E7423EA4-EEB3-DA48-5B42-D3680FB42D71}"/>
              </a:ext>
            </a:extLst>
          </p:cNvPr>
          <p:cNvSpPr/>
          <p:nvPr/>
        </p:nvSpPr>
        <p:spPr>
          <a:xfrm>
            <a:off x="8967640" y="3037954"/>
            <a:ext cx="1620000" cy="4646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구매정보 관리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43DE5330-DC98-3367-47BB-E58D2FCE2123}"/>
              </a:ext>
            </a:extLst>
          </p:cNvPr>
          <p:cNvSpPr/>
          <p:nvPr/>
        </p:nvSpPr>
        <p:spPr>
          <a:xfrm>
            <a:off x="5452463" y="3010878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협력사 등록</a:t>
            </a: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E39E246B-988B-B567-94E5-E471FAC7CA27}"/>
              </a:ext>
            </a:extLst>
          </p:cNvPr>
          <p:cNvSpPr/>
          <p:nvPr/>
        </p:nvSpPr>
        <p:spPr>
          <a:xfrm>
            <a:off x="8954474" y="3713341"/>
            <a:ext cx="1620000" cy="461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r>
              <a:rPr lang="ko-KR" altLang="en-US" sz="1400" b="1" dirty="0">
                <a:solidFill>
                  <a:sysClr val="windowText" lastClr="00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영업정보 관리</a:t>
            </a: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86BD3D10-A229-26B6-3751-44378FEDCB7C}"/>
              </a:ext>
            </a:extLst>
          </p:cNvPr>
          <p:cNvSpPr/>
          <p:nvPr/>
        </p:nvSpPr>
        <p:spPr>
          <a:xfrm>
            <a:off x="5452463" y="4350776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주문 관리</a:t>
            </a: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AC2D3B84-D880-B909-F50A-2D97E13765A8}"/>
              </a:ext>
            </a:extLst>
          </p:cNvPr>
          <p:cNvSpPr/>
          <p:nvPr/>
        </p:nvSpPr>
        <p:spPr>
          <a:xfrm>
            <a:off x="5452463" y="5021045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시뮬레이션</a:t>
            </a: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90119138-83CC-7D3A-A8B5-9F46055DB1A7}"/>
              </a:ext>
            </a:extLst>
          </p:cNvPr>
          <p:cNvSpPr/>
          <p:nvPr/>
        </p:nvSpPr>
        <p:spPr>
          <a:xfrm>
            <a:off x="8972235" y="5018254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주문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보충 발주</a:t>
            </a: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ABCDD388-33AD-43ED-8092-6769B34482BF}"/>
              </a:ext>
            </a:extLst>
          </p:cNvPr>
          <p:cNvSpPr/>
          <p:nvPr/>
        </p:nvSpPr>
        <p:spPr>
          <a:xfrm>
            <a:off x="5452463" y="5694616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HUB 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입출고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관리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0D4EC4BF-39DD-6732-EA5E-BFB14D8D0E9E}"/>
              </a:ext>
            </a:extLst>
          </p:cNvPr>
          <p:cNvSpPr/>
          <p:nvPr/>
        </p:nvSpPr>
        <p:spPr>
          <a:xfrm>
            <a:off x="8967640" y="5679408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운송 관리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D66A121C-FEE5-2CCD-22A1-748CFB819549}"/>
              </a:ext>
            </a:extLst>
          </p:cNvPr>
          <p:cNvSpPr/>
          <p:nvPr/>
        </p:nvSpPr>
        <p:spPr>
          <a:xfrm>
            <a:off x="5452463" y="6029737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VOC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E8A866DE-F072-0084-5772-78EED181B61F}"/>
              </a:ext>
            </a:extLst>
          </p:cNvPr>
          <p:cNvSpPr/>
          <p:nvPr/>
        </p:nvSpPr>
        <p:spPr>
          <a:xfrm>
            <a:off x="5452463" y="6358152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매입 정산</a:t>
            </a: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F14477BD-479F-1974-D736-60014469263F}"/>
              </a:ext>
            </a:extLst>
          </p:cNvPr>
          <p:cNvSpPr/>
          <p:nvPr/>
        </p:nvSpPr>
        <p:spPr>
          <a:xfrm>
            <a:off x="7214838" y="6358152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매출 정산</a:t>
            </a: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106588C0-5602-2816-17CB-367C3B8ADC09}"/>
              </a:ext>
            </a:extLst>
          </p:cNvPr>
          <p:cNvSpPr/>
          <p:nvPr/>
        </p:nvSpPr>
        <p:spPr>
          <a:xfrm>
            <a:off x="5452463" y="6694907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채무 관리</a:t>
            </a: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CBD925F9-B052-59CD-C5F1-6FD0C775929F}"/>
              </a:ext>
            </a:extLst>
          </p:cNvPr>
          <p:cNvSpPr/>
          <p:nvPr/>
        </p:nvSpPr>
        <p:spPr>
          <a:xfrm>
            <a:off x="7214837" y="6694907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채권 관리</a:t>
            </a:r>
          </a:p>
        </p:txBody>
      </p: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EDE9A26F-9744-DBF1-87B4-00BEB4454144}"/>
              </a:ext>
            </a:extLst>
          </p:cNvPr>
          <p:cNvCxnSpPr>
            <a:cxnSpLocks/>
            <a:stCxn id="70" idx="3"/>
            <a:endCxn id="96" idx="1"/>
          </p:cNvCxnSpPr>
          <p:nvPr/>
        </p:nvCxnSpPr>
        <p:spPr>
          <a:xfrm>
            <a:off x="7072463" y="3139497"/>
            <a:ext cx="140074" cy="0"/>
          </a:xfrm>
          <a:prstGeom prst="straightConnector1">
            <a:avLst/>
          </a:prstGeom>
          <a:ln w="9525">
            <a:solidFill>
              <a:srgbClr val="BF0D3B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C4BE9EE8-1D53-3857-D8DE-94B557A2551A}"/>
              </a:ext>
            </a:extLst>
          </p:cNvPr>
          <p:cNvCxnSpPr>
            <a:cxnSpLocks/>
            <a:stCxn id="61" idx="2"/>
            <a:endCxn id="62" idx="0"/>
          </p:cNvCxnSpPr>
          <p:nvPr/>
        </p:nvCxnSpPr>
        <p:spPr>
          <a:xfrm>
            <a:off x="2814661" y="4934008"/>
            <a:ext cx="0" cy="92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87">
            <a:extLst>
              <a:ext uri="{FF2B5EF4-FFF2-40B4-BE49-F238E27FC236}">
                <a16:creationId xmlns:a16="http://schemas.microsoft.com/office/drawing/2014/main" id="{FCFB431A-2CFD-C3E2-5AB7-52300BA74A05}"/>
              </a:ext>
            </a:extLst>
          </p:cNvPr>
          <p:cNvCxnSpPr>
            <a:cxnSpLocks/>
            <a:stCxn id="62" idx="2"/>
            <a:endCxn id="63" idx="0"/>
          </p:cNvCxnSpPr>
          <p:nvPr/>
        </p:nvCxnSpPr>
        <p:spPr>
          <a:xfrm>
            <a:off x="2814661" y="5602883"/>
            <a:ext cx="0" cy="92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id="{EF4DEE84-01CD-CE98-224C-617D4146B4C4}"/>
              </a:ext>
            </a:extLst>
          </p:cNvPr>
          <p:cNvCxnSpPr>
            <a:cxnSpLocks/>
            <a:stCxn id="63" idx="2"/>
            <a:endCxn id="64" idx="0"/>
          </p:cNvCxnSpPr>
          <p:nvPr/>
        </p:nvCxnSpPr>
        <p:spPr>
          <a:xfrm>
            <a:off x="2814661" y="6271758"/>
            <a:ext cx="0" cy="920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오른쪽 대괄호 89">
            <a:extLst>
              <a:ext uri="{FF2B5EF4-FFF2-40B4-BE49-F238E27FC236}">
                <a16:creationId xmlns:a16="http://schemas.microsoft.com/office/drawing/2014/main" id="{09FF1EFA-840C-276B-F87A-1FFFB6A113A4}"/>
              </a:ext>
            </a:extLst>
          </p:cNvPr>
          <p:cNvSpPr/>
          <p:nvPr/>
        </p:nvSpPr>
        <p:spPr>
          <a:xfrm>
            <a:off x="3753396" y="2707833"/>
            <a:ext cx="122719" cy="538671"/>
          </a:xfrm>
          <a:prstGeom prst="rightBracket">
            <a:avLst/>
          </a:prstGeom>
          <a:ln w="9525">
            <a:solidFill>
              <a:srgbClr val="BF0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91" name="오른쪽 대괄호 90">
            <a:extLst>
              <a:ext uri="{FF2B5EF4-FFF2-40B4-BE49-F238E27FC236}">
                <a16:creationId xmlns:a16="http://schemas.microsoft.com/office/drawing/2014/main" id="{3046F88D-5C1E-43E4-944E-09187C8882E4}"/>
              </a:ext>
            </a:extLst>
          </p:cNvPr>
          <p:cNvSpPr/>
          <p:nvPr/>
        </p:nvSpPr>
        <p:spPr>
          <a:xfrm>
            <a:off x="3753396" y="3375396"/>
            <a:ext cx="122719" cy="538671"/>
          </a:xfrm>
          <a:prstGeom prst="rightBracket">
            <a:avLst/>
          </a:prstGeom>
          <a:ln w="9525">
            <a:solidFill>
              <a:srgbClr val="BF0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cxnSp>
        <p:nvCxnSpPr>
          <p:cNvPr id="92" name="직선 화살표 연결선 91">
            <a:extLst>
              <a:ext uri="{FF2B5EF4-FFF2-40B4-BE49-F238E27FC236}">
                <a16:creationId xmlns:a16="http://schemas.microsoft.com/office/drawing/2014/main" id="{52EB8898-5C99-C988-9B7A-3AB8B407F1E0}"/>
              </a:ext>
            </a:extLst>
          </p:cNvPr>
          <p:cNvCxnSpPr>
            <a:cxnSpLocks/>
            <a:stCxn id="90" idx="2"/>
          </p:cNvCxnSpPr>
          <p:nvPr/>
        </p:nvCxnSpPr>
        <p:spPr>
          <a:xfrm flipV="1">
            <a:off x="3876115" y="2673324"/>
            <a:ext cx="283573" cy="303845"/>
          </a:xfrm>
          <a:prstGeom prst="straightConnector1">
            <a:avLst/>
          </a:prstGeom>
          <a:ln w="9525">
            <a:solidFill>
              <a:srgbClr val="BF0D3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화살표 연결선 92">
            <a:extLst>
              <a:ext uri="{FF2B5EF4-FFF2-40B4-BE49-F238E27FC236}">
                <a16:creationId xmlns:a16="http://schemas.microsoft.com/office/drawing/2014/main" id="{66FD634C-3652-267C-3D82-BF3700B256B2}"/>
              </a:ext>
            </a:extLst>
          </p:cNvPr>
          <p:cNvCxnSpPr>
            <a:cxnSpLocks/>
            <a:stCxn id="91" idx="2"/>
            <a:endCxn id="65" idx="1"/>
          </p:cNvCxnSpPr>
          <p:nvPr/>
        </p:nvCxnSpPr>
        <p:spPr>
          <a:xfrm flipV="1">
            <a:off x="3876115" y="3343613"/>
            <a:ext cx="287420" cy="301119"/>
          </a:xfrm>
          <a:prstGeom prst="straightConnector1">
            <a:avLst/>
          </a:prstGeom>
          <a:ln w="9525">
            <a:solidFill>
              <a:srgbClr val="BF0D3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2589DD46-C1B1-0593-B647-4FAF4C8B1916}"/>
              </a:ext>
            </a:extLst>
          </p:cNvPr>
          <p:cNvCxnSpPr>
            <a:cxnSpLocks/>
            <a:stCxn id="77" idx="3"/>
            <a:endCxn id="78" idx="1"/>
          </p:cNvCxnSpPr>
          <p:nvPr/>
        </p:nvCxnSpPr>
        <p:spPr>
          <a:xfrm flipV="1">
            <a:off x="7072463" y="5808027"/>
            <a:ext cx="1895177" cy="15208"/>
          </a:xfrm>
          <a:prstGeom prst="straightConnector1">
            <a:avLst/>
          </a:prstGeom>
          <a:ln w="9525">
            <a:solidFill>
              <a:srgbClr val="BF0D3B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14CB06BB-4133-93A7-916C-A5EDB73F2D9F}"/>
              </a:ext>
            </a:extLst>
          </p:cNvPr>
          <p:cNvSpPr/>
          <p:nvPr/>
        </p:nvSpPr>
        <p:spPr>
          <a:xfrm>
            <a:off x="7216771" y="5674466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재고 관리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96AEEB84-54A2-C8D2-60BD-0E6721F762A5}"/>
              </a:ext>
            </a:extLst>
          </p:cNvPr>
          <p:cNvSpPr/>
          <p:nvPr/>
        </p:nvSpPr>
        <p:spPr>
          <a:xfrm>
            <a:off x="7212537" y="3010878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협력사 관리</a:t>
            </a:r>
          </a:p>
        </p:txBody>
      </p:sp>
      <p:cxnSp>
        <p:nvCxnSpPr>
          <p:cNvPr id="98" name="직선 화살표 연결선 97">
            <a:extLst>
              <a:ext uri="{FF2B5EF4-FFF2-40B4-BE49-F238E27FC236}">
                <a16:creationId xmlns:a16="http://schemas.microsoft.com/office/drawing/2014/main" id="{F484B8D0-C86C-B6FF-4794-B959EED2B5DA}"/>
              </a:ext>
            </a:extLst>
          </p:cNvPr>
          <p:cNvCxnSpPr>
            <a:cxnSpLocks/>
            <a:stCxn id="75" idx="3"/>
            <a:endCxn id="76" idx="1"/>
          </p:cNvCxnSpPr>
          <p:nvPr/>
        </p:nvCxnSpPr>
        <p:spPr>
          <a:xfrm flipV="1">
            <a:off x="7072463" y="5146874"/>
            <a:ext cx="1899772" cy="2791"/>
          </a:xfrm>
          <a:prstGeom prst="straightConnector1">
            <a:avLst/>
          </a:prstGeom>
          <a:ln w="9525">
            <a:solidFill>
              <a:srgbClr val="BF0D3B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C9D4B17C-F351-3B51-C95E-97F37D840DCA}"/>
              </a:ext>
            </a:extLst>
          </p:cNvPr>
          <p:cNvSpPr/>
          <p:nvPr/>
        </p:nvSpPr>
        <p:spPr>
          <a:xfrm>
            <a:off x="7214834" y="5021044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배송 유형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66673CEC-2F9A-40C6-B2ED-ADE6AA4D52D5}"/>
              </a:ext>
            </a:extLst>
          </p:cNvPr>
          <p:cNvSpPr/>
          <p:nvPr/>
        </p:nvSpPr>
        <p:spPr>
          <a:xfrm>
            <a:off x="4163535" y="2660482"/>
            <a:ext cx="1148854" cy="3892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>
                <a:solidFill>
                  <a:sysClr val="windowText" lastClr="00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상품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정보</a:t>
            </a: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EE5704ED-332D-4CD7-BDBD-58029BABFCFC}"/>
              </a:ext>
            </a:extLst>
          </p:cNvPr>
          <p:cNvSpPr/>
          <p:nvPr/>
        </p:nvSpPr>
        <p:spPr>
          <a:xfrm>
            <a:off x="7214834" y="2555548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상품 관리</a:t>
            </a:r>
          </a:p>
        </p:txBody>
      </p:sp>
      <p:cxnSp>
        <p:nvCxnSpPr>
          <p:cNvPr id="102" name="직선 화살표 연결선 101">
            <a:extLst>
              <a:ext uri="{FF2B5EF4-FFF2-40B4-BE49-F238E27FC236}">
                <a16:creationId xmlns:a16="http://schemas.microsoft.com/office/drawing/2014/main" id="{7BC4C400-65DE-4454-87BF-53F6FC87EFF1}"/>
              </a:ext>
            </a:extLst>
          </p:cNvPr>
          <p:cNvCxnSpPr>
            <a:cxnSpLocks/>
          </p:cNvCxnSpPr>
          <p:nvPr/>
        </p:nvCxnSpPr>
        <p:spPr>
          <a:xfrm>
            <a:off x="2814661" y="4304842"/>
            <a:ext cx="0" cy="92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화살표 연결선 103">
            <a:extLst>
              <a:ext uri="{FF2B5EF4-FFF2-40B4-BE49-F238E27FC236}">
                <a16:creationId xmlns:a16="http://schemas.microsoft.com/office/drawing/2014/main" id="{9B1994F4-313B-4AC9-8E87-67978417BEDB}"/>
              </a:ext>
            </a:extLst>
          </p:cNvPr>
          <p:cNvCxnSpPr>
            <a:cxnSpLocks/>
            <a:stCxn id="90" idx="2"/>
            <a:endCxn id="65" idx="1"/>
          </p:cNvCxnSpPr>
          <p:nvPr/>
        </p:nvCxnSpPr>
        <p:spPr>
          <a:xfrm>
            <a:off x="3876115" y="2977169"/>
            <a:ext cx="287420" cy="366444"/>
          </a:xfrm>
          <a:prstGeom prst="straightConnector1">
            <a:avLst/>
          </a:prstGeom>
          <a:ln w="9525">
            <a:solidFill>
              <a:srgbClr val="BF0D3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화살표 연결선 104">
            <a:extLst>
              <a:ext uri="{FF2B5EF4-FFF2-40B4-BE49-F238E27FC236}">
                <a16:creationId xmlns:a16="http://schemas.microsoft.com/office/drawing/2014/main" id="{54B879AC-49FC-43F1-BBEE-895BE65749FA}"/>
              </a:ext>
            </a:extLst>
          </p:cNvPr>
          <p:cNvCxnSpPr>
            <a:cxnSpLocks/>
            <a:endCxn id="66" idx="1"/>
          </p:cNvCxnSpPr>
          <p:nvPr/>
        </p:nvCxnSpPr>
        <p:spPr>
          <a:xfrm>
            <a:off x="3876115" y="3624776"/>
            <a:ext cx="283573" cy="261119"/>
          </a:xfrm>
          <a:prstGeom prst="straightConnector1">
            <a:avLst/>
          </a:prstGeom>
          <a:ln w="9525">
            <a:solidFill>
              <a:srgbClr val="BF0D3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화살표 연결선 149">
            <a:extLst>
              <a:ext uri="{FF2B5EF4-FFF2-40B4-BE49-F238E27FC236}">
                <a16:creationId xmlns:a16="http://schemas.microsoft.com/office/drawing/2014/main" id="{7446A4A6-20C6-4714-94FF-304589C21DCC}"/>
              </a:ext>
            </a:extLst>
          </p:cNvPr>
          <p:cNvCxnSpPr>
            <a:cxnSpLocks/>
            <a:endCxn id="151" idx="1"/>
          </p:cNvCxnSpPr>
          <p:nvPr/>
        </p:nvCxnSpPr>
        <p:spPr>
          <a:xfrm>
            <a:off x="7081858" y="2676830"/>
            <a:ext cx="132976" cy="7337"/>
          </a:xfrm>
          <a:prstGeom prst="straightConnector1">
            <a:avLst/>
          </a:prstGeom>
          <a:ln w="9525">
            <a:solidFill>
              <a:srgbClr val="BF0D3B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122B8D75-C39A-49B7-9F39-DBF6982226AD}"/>
              </a:ext>
            </a:extLst>
          </p:cNvPr>
          <p:cNvSpPr/>
          <p:nvPr/>
        </p:nvSpPr>
        <p:spPr>
          <a:xfrm>
            <a:off x="5447492" y="3320823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입찰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견적</a:t>
            </a:r>
          </a:p>
        </p:txBody>
      </p:sp>
      <p:cxnSp>
        <p:nvCxnSpPr>
          <p:cNvPr id="153" name="직선 화살표 연결선 152">
            <a:extLst>
              <a:ext uri="{FF2B5EF4-FFF2-40B4-BE49-F238E27FC236}">
                <a16:creationId xmlns:a16="http://schemas.microsoft.com/office/drawing/2014/main" id="{6B6340FA-D2FF-46F1-AAAF-62DE3B7199ED}"/>
              </a:ext>
            </a:extLst>
          </p:cNvPr>
          <p:cNvCxnSpPr>
            <a:cxnSpLocks/>
            <a:stCxn id="152" idx="3"/>
            <a:endCxn id="154" idx="1"/>
          </p:cNvCxnSpPr>
          <p:nvPr/>
        </p:nvCxnSpPr>
        <p:spPr>
          <a:xfrm>
            <a:off x="7067492" y="3449442"/>
            <a:ext cx="140074" cy="0"/>
          </a:xfrm>
          <a:prstGeom prst="straightConnector1">
            <a:avLst/>
          </a:prstGeom>
          <a:ln w="9525">
            <a:solidFill>
              <a:srgbClr val="BF0D3B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C35EB678-EAD8-4FE2-831F-9AE5EEEFA202}"/>
              </a:ext>
            </a:extLst>
          </p:cNvPr>
          <p:cNvSpPr/>
          <p:nvPr/>
        </p:nvSpPr>
        <p:spPr>
          <a:xfrm>
            <a:off x="7207566" y="3320823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>
                <a:solidFill>
                  <a:sysClr val="windowText" lastClr="00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매입가 관리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878F5DCA-6300-45B2-80F4-5C19AF89E5D0}"/>
              </a:ext>
            </a:extLst>
          </p:cNvPr>
          <p:cNvGrpSpPr/>
          <p:nvPr/>
        </p:nvGrpSpPr>
        <p:grpSpPr>
          <a:xfrm>
            <a:off x="5452463" y="3697356"/>
            <a:ext cx="3380074" cy="257238"/>
            <a:chOff x="5441471" y="4108097"/>
            <a:chExt cx="3380074" cy="257238"/>
          </a:xfrm>
        </p:grpSpPr>
        <p:sp>
          <p:nvSpPr>
            <p:cNvPr id="155" name="직사각형 154">
              <a:extLst>
                <a:ext uri="{FF2B5EF4-FFF2-40B4-BE49-F238E27FC236}">
                  <a16:creationId xmlns:a16="http://schemas.microsoft.com/office/drawing/2014/main" id="{5BA5E53D-5507-4848-B05D-7BDE8A4DEC37}"/>
                </a:ext>
              </a:extLst>
            </p:cNvPr>
            <p:cNvSpPr/>
            <p:nvPr/>
          </p:nvSpPr>
          <p:spPr>
            <a:xfrm>
              <a:off x="5441471" y="4108097"/>
              <a:ext cx="1620000" cy="2572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협력사 등록</a:t>
              </a:r>
            </a:p>
          </p:txBody>
        </p:sp>
        <p:cxnSp>
          <p:nvCxnSpPr>
            <p:cNvPr id="156" name="직선 화살표 연결선 155">
              <a:extLst>
                <a:ext uri="{FF2B5EF4-FFF2-40B4-BE49-F238E27FC236}">
                  <a16:creationId xmlns:a16="http://schemas.microsoft.com/office/drawing/2014/main" id="{6ECE07FC-8612-47C3-A37F-25C013878A14}"/>
                </a:ext>
              </a:extLst>
            </p:cNvPr>
            <p:cNvCxnSpPr>
              <a:cxnSpLocks/>
              <a:stCxn id="155" idx="3"/>
              <a:endCxn id="157" idx="1"/>
            </p:cNvCxnSpPr>
            <p:nvPr/>
          </p:nvCxnSpPr>
          <p:spPr>
            <a:xfrm>
              <a:off x="7061471" y="4236716"/>
              <a:ext cx="140074" cy="0"/>
            </a:xfrm>
            <a:prstGeom prst="straightConnector1">
              <a:avLst/>
            </a:prstGeom>
            <a:ln w="9525">
              <a:solidFill>
                <a:srgbClr val="BF0D3B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직사각형 156">
              <a:extLst>
                <a:ext uri="{FF2B5EF4-FFF2-40B4-BE49-F238E27FC236}">
                  <a16:creationId xmlns:a16="http://schemas.microsoft.com/office/drawing/2014/main" id="{B685F0A1-0E16-4544-905B-3955EC306A9E}"/>
                </a:ext>
              </a:extLst>
            </p:cNvPr>
            <p:cNvSpPr/>
            <p:nvPr/>
          </p:nvSpPr>
          <p:spPr>
            <a:xfrm>
              <a:off x="7201545" y="4108097"/>
              <a:ext cx="1620000" cy="2572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협력사 관리</a:t>
              </a:r>
            </a:p>
          </p:txBody>
        </p: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EE4A457E-103E-42CD-8488-ED94A7D0AFDA}"/>
              </a:ext>
            </a:extLst>
          </p:cNvPr>
          <p:cNvGrpSpPr/>
          <p:nvPr/>
        </p:nvGrpSpPr>
        <p:grpSpPr>
          <a:xfrm>
            <a:off x="5454760" y="4011169"/>
            <a:ext cx="3380074" cy="257238"/>
            <a:chOff x="5441471" y="4108097"/>
            <a:chExt cx="3380074" cy="257238"/>
          </a:xfrm>
        </p:grpSpPr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FEA3121D-597B-4D9D-A86C-27670FA7AF4C}"/>
                </a:ext>
              </a:extLst>
            </p:cNvPr>
            <p:cNvSpPr/>
            <p:nvPr/>
          </p:nvSpPr>
          <p:spPr>
            <a:xfrm>
              <a:off x="5441471" y="4108097"/>
              <a:ext cx="1620000" cy="2572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판매가 설정</a:t>
              </a:r>
            </a:p>
          </p:txBody>
        </p:sp>
        <p:cxnSp>
          <p:nvCxnSpPr>
            <p:cNvPr id="103" name="직선 화살표 연결선 102">
              <a:extLst>
                <a:ext uri="{FF2B5EF4-FFF2-40B4-BE49-F238E27FC236}">
                  <a16:creationId xmlns:a16="http://schemas.microsoft.com/office/drawing/2014/main" id="{25AA6C2F-DB6C-4392-A636-A5F3249B234C}"/>
                </a:ext>
              </a:extLst>
            </p:cNvPr>
            <p:cNvCxnSpPr>
              <a:cxnSpLocks/>
              <a:stCxn id="85" idx="3"/>
              <a:endCxn id="106" idx="1"/>
            </p:cNvCxnSpPr>
            <p:nvPr/>
          </p:nvCxnSpPr>
          <p:spPr>
            <a:xfrm>
              <a:off x="7061471" y="4236716"/>
              <a:ext cx="140074" cy="0"/>
            </a:xfrm>
            <a:prstGeom prst="straightConnector1">
              <a:avLst/>
            </a:prstGeom>
            <a:ln w="9525">
              <a:solidFill>
                <a:srgbClr val="BF0D3B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직사각형 105">
              <a:extLst>
                <a:ext uri="{FF2B5EF4-FFF2-40B4-BE49-F238E27FC236}">
                  <a16:creationId xmlns:a16="http://schemas.microsoft.com/office/drawing/2014/main" id="{E182C80D-1821-4B6F-93AB-9962F0801214}"/>
                </a:ext>
              </a:extLst>
            </p:cNvPr>
            <p:cNvSpPr/>
            <p:nvPr/>
          </p:nvSpPr>
          <p:spPr>
            <a:xfrm>
              <a:off x="7201545" y="4108097"/>
              <a:ext cx="1620000" cy="2572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판매가 관리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9FAC48AE-96C1-4242-995E-EA40B7A75314}"/>
              </a:ext>
            </a:extLst>
          </p:cNvPr>
          <p:cNvSpPr/>
          <p:nvPr/>
        </p:nvSpPr>
        <p:spPr>
          <a:xfrm>
            <a:off x="5406548" y="2475961"/>
            <a:ext cx="3506982" cy="39740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71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75F5BF09-6A38-4A7A-A063-54F8A9C9BE96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7D06F6-7765-4EAE-A045-CB2261FE243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76A7A54-5AF7-4308-962A-9E59E1613DB8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A8D4C0E-BADC-4249-A7D7-972830FD5EE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92F8C14-493D-43B6-9E3F-21CDD0BAD570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B51F9F3-EF83-4B60-A6BD-F896F0D71BE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F4B6D80-D49C-D21E-3762-E92F11144CB4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730EA37-7689-06CC-5FA0-38450170ACEE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상품 등록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Process Overview</a:t>
              </a:r>
              <a:endPara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CD9BF4CA-CA29-A67C-6CEB-72AC70F7C2E1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4396C1CA-5EE6-2DB7-5F20-82E4D0B38DA0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3312C2B8-AEC8-6399-7B91-35553EA55E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BE545C1A-2C86-9B89-51BE-661B752C7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039517"/>
              </p:ext>
            </p:extLst>
          </p:nvPr>
        </p:nvGraphicFramePr>
        <p:xfrm>
          <a:off x="792343" y="1939480"/>
          <a:ext cx="9370257" cy="5080445"/>
        </p:xfrm>
        <a:graphic>
          <a:graphicData uri="http://schemas.openxmlformats.org/drawingml/2006/table">
            <a:tbl>
              <a:tblPr/>
              <a:tblGrid>
                <a:gridCol w="1619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0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3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ExtraBold" panose="02000903000000020004" pitchFamily="2" charset="-127"/>
                          <a:ea typeface="Pretendard ExtraBold" panose="02000903000000020004" pitchFamily="2" charset="-127"/>
                          <a:cs typeface="Pretendard ExtraBold" panose="02000903000000020004" pitchFamily="2" charset="-127"/>
                        </a:rPr>
                        <a:t>구분</a:t>
                      </a:r>
                      <a:endParaRPr lang="en-US" altLang="ko-KR" sz="1600" b="1" i="0" u="none" strike="noStrike" dirty="0">
                        <a:solidFill>
                          <a:schemeClr val="bg1"/>
                        </a:solidFill>
                        <a:latin typeface="Pretendard ExtraBold" panose="02000903000000020004" pitchFamily="2" charset="-127"/>
                        <a:ea typeface="Pretendard ExtraBold" panose="02000903000000020004" pitchFamily="2" charset="-127"/>
                        <a:cs typeface="Pretendard ExtraBold" panose="02000903000000020004" pitchFamily="2" charset="-127"/>
                      </a:endParaRPr>
                    </a:p>
                  </a:txBody>
                  <a:tcPr marL="36002" marR="36002" marT="35996" marB="359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ExtraBold" panose="02000903000000020004" pitchFamily="2" charset="-127"/>
                          <a:ea typeface="Pretendard ExtraBold" panose="02000903000000020004" pitchFamily="2" charset="-127"/>
                          <a:cs typeface="Pretendard ExtraBold" panose="02000903000000020004" pitchFamily="2" charset="-127"/>
                        </a:rPr>
                        <a:t>상세 </a:t>
                      </a:r>
                      <a:r>
                        <a:rPr lang="en-US" altLang="ko-KR" sz="1600" b="1" i="0" u="none" strike="noStrike" dirty="0">
                          <a:solidFill>
                            <a:schemeClr val="bg1"/>
                          </a:solidFill>
                          <a:latin typeface="Pretendard ExtraBold" panose="02000903000000020004" pitchFamily="2" charset="-127"/>
                          <a:ea typeface="Pretendard ExtraBold" panose="02000903000000020004" pitchFamily="2" charset="-127"/>
                          <a:cs typeface="Pretendard ExtraBold" panose="02000903000000020004" pitchFamily="2" charset="-127"/>
                        </a:rPr>
                        <a:t>Process</a:t>
                      </a:r>
                    </a:p>
                  </a:txBody>
                  <a:tcPr marL="36002" marR="36002" marT="35996" marB="359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21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5996" marB="359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5996" marB="359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0" name="화살표: 오각형 89">
            <a:extLst>
              <a:ext uri="{FF2B5EF4-FFF2-40B4-BE49-F238E27FC236}">
                <a16:creationId xmlns:a16="http://schemas.microsoft.com/office/drawing/2014/main" id="{3BE947B3-ACDD-C0C9-CD52-F2AF4AC4AD29}"/>
              </a:ext>
            </a:extLst>
          </p:cNvPr>
          <p:cNvSpPr/>
          <p:nvPr/>
        </p:nvSpPr>
        <p:spPr>
          <a:xfrm rot="5400000">
            <a:off x="1224720" y="2334578"/>
            <a:ext cx="747538" cy="1309254"/>
          </a:xfrm>
          <a:prstGeom prst="homePlate">
            <a:avLst>
              <a:gd name="adj" fmla="val 1728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 defTabSz="914400" latinLnBrk="1">
              <a:spcBef>
                <a:spcPts val="300"/>
              </a:spcBef>
            </a:pPr>
            <a:r>
              <a:rPr lang="ko-KR" altLang="en-US" sz="160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상품등록요청</a:t>
            </a:r>
          </a:p>
        </p:txBody>
      </p:sp>
      <p:sp>
        <p:nvSpPr>
          <p:cNvPr id="91" name="화살표: 갈매기형 수장 90">
            <a:extLst>
              <a:ext uri="{FF2B5EF4-FFF2-40B4-BE49-F238E27FC236}">
                <a16:creationId xmlns:a16="http://schemas.microsoft.com/office/drawing/2014/main" id="{58459951-7D7E-F8F6-1CFD-04C4E0E6EEB2}"/>
              </a:ext>
            </a:extLst>
          </p:cNvPr>
          <p:cNvSpPr/>
          <p:nvPr/>
        </p:nvSpPr>
        <p:spPr>
          <a:xfrm rot="5400000">
            <a:off x="1230464" y="3189928"/>
            <a:ext cx="742136" cy="1303163"/>
          </a:xfrm>
          <a:prstGeom prst="chevron">
            <a:avLst>
              <a:gd name="adj" fmla="val 175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 defTabSz="914400" latinLnBrk="1">
              <a:spcBef>
                <a:spcPts val="300"/>
              </a:spcBef>
            </a:pPr>
            <a:r>
              <a:rPr lang="en-US" altLang="ko-KR" sz="160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DB</a:t>
            </a:r>
            <a:r>
              <a:rPr lang="ko-KR" altLang="en-US" sz="160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검증</a:t>
            </a:r>
          </a:p>
        </p:txBody>
      </p:sp>
      <p:sp>
        <p:nvSpPr>
          <p:cNvPr id="92" name="화살표: 갈매기형 수장 91">
            <a:extLst>
              <a:ext uri="{FF2B5EF4-FFF2-40B4-BE49-F238E27FC236}">
                <a16:creationId xmlns:a16="http://schemas.microsoft.com/office/drawing/2014/main" id="{D5953997-6175-4BE5-6545-597A887E225D}"/>
              </a:ext>
            </a:extLst>
          </p:cNvPr>
          <p:cNvSpPr/>
          <p:nvPr/>
        </p:nvSpPr>
        <p:spPr>
          <a:xfrm rot="5400000">
            <a:off x="1240858" y="4050205"/>
            <a:ext cx="742136" cy="1303163"/>
          </a:xfrm>
          <a:prstGeom prst="chevron">
            <a:avLst>
              <a:gd name="adj" fmla="val 175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 defTabSz="914400" latinLnBrk="1">
              <a:spcBef>
                <a:spcPts val="300"/>
              </a:spcBef>
            </a:pPr>
            <a:r>
              <a:rPr lang="ko-KR" altLang="en-US" sz="160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구매정보등록</a:t>
            </a:r>
          </a:p>
        </p:txBody>
      </p:sp>
      <p:sp>
        <p:nvSpPr>
          <p:cNvPr id="93" name="화살표: 갈매기형 수장 92">
            <a:extLst>
              <a:ext uri="{FF2B5EF4-FFF2-40B4-BE49-F238E27FC236}">
                <a16:creationId xmlns:a16="http://schemas.microsoft.com/office/drawing/2014/main" id="{164E7F06-3FBB-81C5-E455-BCFC8696FC06}"/>
              </a:ext>
            </a:extLst>
          </p:cNvPr>
          <p:cNvSpPr/>
          <p:nvPr/>
        </p:nvSpPr>
        <p:spPr>
          <a:xfrm rot="5400000">
            <a:off x="1240857" y="4923728"/>
            <a:ext cx="742136" cy="1303163"/>
          </a:xfrm>
          <a:prstGeom prst="chevron">
            <a:avLst>
              <a:gd name="adj" fmla="val 175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 defTabSz="914400" latinLnBrk="1">
              <a:spcBef>
                <a:spcPts val="300"/>
              </a:spcBef>
            </a:pPr>
            <a:r>
              <a:rPr lang="ko-KR" altLang="en-US" sz="160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상품등록</a:t>
            </a:r>
          </a:p>
        </p:txBody>
      </p:sp>
      <p:sp>
        <p:nvSpPr>
          <p:cNvPr id="94" name="화살표: 갈매기형 수장 93">
            <a:extLst>
              <a:ext uri="{FF2B5EF4-FFF2-40B4-BE49-F238E27FC236}">
                <a16:creationId xmlns:a16="http://schemas.microsoft.com/office/drawing/2014/main" id="{A5335A00-9766-EADB-4CDE-3E791D5F8A7A}"/>
              </a:ext>
            </a:extLst>
          </p:cNvPr>
          <p:cNvSpPr/>
          <p:nvPr/>
        </p:nvSpPr>
        <p:spPr>
          <a:xfrm rot="5400000">
            <a:off x="1244907" y="5797251"/>
            <a:ext cx="742136" cy="1303163"/>
          </a:xfrm>
          <a:prstGeom prst="chevron">
            <a:avLst>
              <a:gd name="adj" fmla="val 175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 defTabSz="914400" latinLnBrk="1">
              <a:spcBef>
                <a:spcPts val="300"/>
              </a:spcBef>
            </a:pPr>
            <a:r>
              <a:rPr lang="ko-KR" altLang="en-US" sz="160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영업정보등록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2623B1D5-FA77-84B0-C7F9-650055E1F4D6}"/>
              </a:ext>
            </a:extLst>
          </p:cNvPr>
          <p:cNvGrpSpPr/>
          <p:nvPr/>
        </p:nvGrpSpPr>
        <p:grpSpPr>
          <a:xfrm>
            <a:off x="2544800" y="2669557"/>
            <a:ext cx="7258850" cy="4150343"/>
            <a:chOff x="2544800" y="2669558"/>
            <a:chExt cx="7258850" cy="3887566"/>
          </a:xfrm>
        </p:grpSpPr>
        <p:cxnSp>
          <p:nvCxnSpPr>
            <p:cNvPr id="56" name="Connector: Elbow 149">
              <a:extLst>
                <a:ext uri="{FF2B5EF4-FFF2-40B4-BE49-F238E27FC236}">
                  <a16:creationId xmlns:a16="http://schemas.microsoft.com/office/drawing/2014/main" id="{C1557B0E-8A44-46E2-BB97-89183DE22D1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424113" y="5064936"/>
              <a:ext cx="1525027" cy="1143583"/>
            </a:xfrm>
            <a:prstGeom prst="bentConnector3">
              <a:avLst>
                <a:gd name="adj1" fmla="val 50000"/>
              </a:avLst>
            </a:prstGeom>
            <a:ln w="12700" cap="rnd">
              <a:solidFill>
                <a:schemeClr val="tx1">
                  <a:lumMod val="60000"/>
                  <a:lumOff val="40000"/>
                </a:schemeClr>
              </a:solidFill>
              <a:prstDash val="dash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AEC28E6-C41A-E71C-AF4D-5CE63931221C}"/>
                </a:ext>
              </a:extLst>
            </p:cNvPr>
            <p:cNvSpPr txBox="1"/>
            <p:nvPr/>
          </p:nvSpPr>
          <p:spPr>
            <a:xfrm>
              <a:off x="7778331" y="5500925"/>
              <a:ext cx="1677704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674004">
                <a:defRPr/>
              </a:pPr>
              <a:r>
                <a:rPr lang="ko-KR" altLang="en-US" sz="1200" dirty="0" err="1">
                  <a:solidFill>
                    <a:srgbClr val="FF0000"/>
                  </a:solidFill>
                  <a:highlight>
                    <a:srgbClr val="FDEAEC"/>
                  </a:highlight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비표준품일</a:t>
              </a:r>
              <a:r>
                <a:rPr lang="ko-KR" altLang="en-US" sz="1200" dirty="0">
                  <a:solidFill>
                    <a:srgbClr val="FF0000"/>
                  </a:solidFill>
                  <a:highlight>
                    <a:srgbClr val="FDEAEC"/>
                  </a:highlight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경우 생략</a:t>
              </a:r>
              <a:endParaRPr lang="en-US" altLang="ko-KR" sz="1200" dirty="0">
                <a:solidFill>
                  <a:srgbClr val="FF0000"/>
                </a:solidFill>
                <a:highlight>
                  <a:srgbClr val="FDEAEC"/>
                </a:highlight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endParaRPr>
            </a:p>
          </p:txBody>
        </p:sp>
        <p:cxnSp>
          <p:nvCxnSpPr>
            <p:cNvPr id="60" name="Straight Arrow Connector 157">
              <a:extLst>
                <a:ext uri="{FF2B5EF4-FFF2-40B4-BE49-F238E27FC236}">
                  <a16:creationId xmlns:a16="http://schemas.microsoft.com/office/drawing/2014/main" id="{9E87046C-90C8-0EC9-BD79-A21ABF3E6420}"/>
                </a:ext>
              </a:extLst>
            </p:cNvPr>
            <p:cNvCxnSpPr>
              <a:cxnSpLocks/>
              <a:stCxn id="65" idx="3"/>
              <a:endCxn id="71" idx="1"/>
            </p:cNvCxnSpPr>
            <p:nvPr/>
          </p:nvCxnSpPr>
          <p:spPr>
            <a:xfrm>
              <a:off x="5939521" y="4701330"/>
              <a:ext cx="225320" cy="0"/>
            </a:xfrm>
            <a:prstGeom prst="straightConnector1">
              <a:avLst/>
            </a:prstGeom>
            <a:ln w="12700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157">
              <a:extLst>
                <a:ext uri="{FF2B5EF4-FFF2-40B4-BE49-F238E27FC236}">
                  <a16:creationId xmlns:a16="http://schemas.microsoft.com/office/drawing/2014/main" id="{F1A0F80C-2F47-1EEA-70B5-40F83B2DCCCE}"/>
                </a:ext>
              </a:extLst>
            </p:cNvPr>
            <p:cNvCxnSpPr>
              <a:cxnSpLocks/>
              <a:stCxn id="77" idx="3"/>
              <a:endCxn id="80" idx="1"/>
            </p:cNvCxnSpPr>
            <p:nvPr/>
          </p:nvCxnSpPr>
          <p:spPr>
            <a:xfrm>
              <a:off x="8678331" y="6399241"/>
              <a:ext cx="225319" cy="0"/>
            </a:xfrm>
            <a:prstGeom prst="straightConnector1">
              <a:avLst/>
            </a:prstGeom>
            <a:ln w="12700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157">
              <a:extLst>
                <a:ext uri="{FF2B5EF4-FFF2-40B4-BE49-F238E27FC236}">
                  <a16:creationId xmlns:a16="http://schemas.microsoft.com/office/drawing/2014/main" id="{F433E4C9-7234-FA3F-E3AB-A0DA13C34042}"/>
                </a:ext>
              </a:extLst>
            </p:cNvPr>
            <p:cNvCxnSpPr>
              <a:cxnSpLocks/>
              <a:stCxn id="86" idx="3"/>
              <a:endCxn id="83" idx="1"/>
            </p:cNvCxnSpPr>
            <p:nvPr/>
          </p:nvCxnSpPr>
          <p:spPr>
            <a:xfrm>
              <a:off x="3624800" y="3955237"/>
              <a:ext cx="166023" cy="373"/>
            </a:xfrm>
            <a:prstGeom prst="straightConnector1">
              <a:avLst/>
            </a:prstGeom>
            <a:ln w="12700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60E6322A-E4B1-0F89-0402-48913D28BA6D}"/>
                </a:ext>
              </a:extLst>
            </p:cNvPr>
            <p:cNvGrpSpPr/>
            <p:nvPr/>
          </p:nvGrpSpPr>
          <p:grpSpPr>
            <a:xfrm>
              <a:off x="5039520" y="4386766"/>
              <a:ext cx="900001" cy="472447"/>
              <a:chOff x="6080594" y="2497004"/>
              <a:chExt cx="900001" cy="537582"/>
            </a:xfrm>
          </p:grpSpPr>
          <p:sp>
            <p:nvSpPr>
              <p:cNvPr id="64" name="Rectangle 124">
                <a:extLst>
                  <a:ext uri="{FF2B5EF4-FFF2-40B4-BE49-F238E27FC236}">
                    <a16:creationId xmlns:a16="http://schemas.microsoft.com/office/drawing/2014/main" id="{F40CDB96-BF63-2F1E-907D-9AEAAEED2063}"/>
                  </a:ext>
                </a:extLst>
              </p:cNvPr>
              <p:cNvSpPr/>
              <p:nvPr/>
            </p:nvSpPr>
            <p:spPr>
              <a:xfrm>
                <a:off x="6080594" y="2497004"/>
                <a:ext cx="899997" cy="180090"/>
              </a:xfrm>
              <a:prstGeom prst="rect">
                <a:avLst/>
              </a:prstGeom>
              <a:solidFill>
                <a:srgbClr val="404040"/>
              </a:solidFill>
              <a:ln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74004">
                  <a:defRPr/>
                </a:pPr>
                <a:r>
                  <a:rPr lang="ko-KR" altLang="en-US" sz="1200" dirty="0">
                    <a:solidFill>
                      <a:srgbClr val="FFFFFF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구매</a:t>
                </a:r>
                <a:endParaRPr lang="en-US" sz="1200" dirty="0">
                  <a:solidFill>
                    <a:srgbClr val="FFFFFF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endParaRPr>
              </a:p>
            </p:txBody>
          </p:sp>
          <p:sp>
            <p:nvSpPr>
              <p:cNvPr id="65" name="Rectangle 129">
                <a:extLst>
                  <a:ext uri="{FF2B5EF4-FFF2-40B4-BE49-F238E27FC236}">
                    <a16:creationId xmlns:a16="http://schemas.microsoft.com/office/drawing/2014/main" id="{B45E2A3C-8A28-1CFB-6FF7-6917CC6D6D20}"/>
                  </a:ext>
                </a:extLst>
              </p:cNvPr>
              <p:cNvSpPr/>
              <p:nvPr/>
            </p:nvSpPr>
            <p:spPr>
              <a:xfrm>
                <a:off x="6080595" y="2675286"/>
                <a:ext cx="900000" cy="359300"/>
              </a:xfrm>
              <a:prstGeom prst="rect">
                <a:avLst/>
              </a:prstGeom>
              <a:solidFill>
                <a:srgbClr val="FFFFFF"/>
              </a:solidFill>
              <a:ln w="9525" cap="rnd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74004">
                  <a:defRPr/>
                </a:pPr>
                <a:r>
                  <a:rPr lang="ko-KR" altLang="en-US" sz="1200" dirty="0">
                    <a:solidFill>
                      <a:srgbClr val="6E6F73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입찰</a:t>
                </a:r>
                <a:r>
                  <a:rPr lang="en-US" altLang="ko-KR" sz="1200" dirty="0">
                    <a:solidFill>
                      <a:srgbClr val="6E6F73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/</a:t>
                </a:r>
                <a:r>
                  <a:rPr lang="ko-KR" altLang="en-US" sz="1200" dirty="0">
                    <a:solidFill>
                      <a:srgbClr val="6E6F73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견적</a:t>
                </a:r>
                <a:endParaRPr lang="en-US" sz="1200" baseline="30000" dirty="0">
                  <a:solidFill>
                    <a:srgbClr val="6E6F73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endParaRPr>
              </a:p>
            </p:txBody>
          </p:sp>
        </p:grp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F1E5208E-791E-608D-E000-FCFF567F8731}"/>
                </a:ext>
              </a:extLst>
            </p:cNvPr>
            <p:cNvGrpSpPr/>
            <p:nvPr/>
          </p:nvGrpSpPr>
          <p:grpSpPr>
            <a:xfrm>
              <a:off x="2634801" y="2669558"/>
              <a:ext cx="900000" cy="473676"/>
              <a:chOff x="2524635" y="2495606"/>
              <a:chExt cx="900000" cy="538980"/>
            </a:xfrm>
          </p:grpSpPr>
          <p:sp>
            <p:nvSpPr>
              <p:cNvPr id="67" name="Rectangle 156">
                <a:extLst>
                  <a:ext uri="{FF2B5EF4-FFF2-40B4-BE49-F238E27FC236}">
                    <a16:creationId xmlns:a16="http://schemas.microsoft.com/office/drawing/2014/main" id="{826C1DA7-9B49-1D63-8836-B29DFABE7B4B}"/>
                  </a:ext>
                </a:extLst>
              </p:cNvPr>
              <p:cNvSpPr/>
              <p:nvPr/>
            </p:nvSpPr>
            <p:spPr>
              <a:xfrm>
                <a:off x="2524635" y="2495606"/>
                <a:ext cx="900000" cy="180091"/>
              </a:xfrm>
              <a:prstGeom prst="rect">
                <a:avLst/>
              </a:prstGeom>
              <a:solidFill>
                <a:srgbClr val="EE3042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74004">
                  <a:defRPr/>
                </a:pPr>
                <a:r>
                  <a:rPr lang="ko-KR" altLang="en-US" sz="1200" dirty="0">
                    <a:solidFill>
                      <a:srgbClr val="FFFFFF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고객</a:t>
                </a:r>
                <a:endParaRPr lang="en-US" sz="1200" dirty="0">
                  <a:solidFill>
                    <a:srgbClr val="FFFFFF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endParaRPr>
              </a:p>
            </p:txBody>
          </p:sp>
          <p:sp>
            <p:nvSpPr>
              <p:cNvPr id="68" name="Rectangle 129">
                <a:extLst>
                  <a:ext uri="{FF2B5EF4-FFF2-40B4-BE49-F238E27FC236}">
                    <a16:creationId xmlns:a16="http://schemas.microsoft.com/office/drawing/2014/main" id="{1A15CA14-71A7-E3E8-816A-DF696AD5C414}"/>
                  </a:ext>
                </a:extLst>
              </p:cNvPr>
              <p:cNvSpPr/>
              <p:nvPr/>
            </p:nvSpPr>
            <p:spPr>
              <a:xfrm>
                <a:off x="2524635" y="2675286"/>
                <a:ext cx="900000" cy="359300"/>
              </a:xfrm>
              <a:prstGeom prst="rect">
                <a:avLst/>
              </a:prstGeom>
              <a:solidFill>
                <a:srgbClr val="FFFFFF"/>
              </a:solidFill>
              <a:ln w="9525" cap="rnd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74004">
                  <a:defRPr/>
                </a:pPr>
                <a:r>
                  <a:rPr lang="ko-KR" altLang="en-US" sz="1200" dirty="0">
                    <a:solidFill>
                      <a:srgbClr val="6E6F73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상품등록</a:t>
                </a:r>
                <a:endParaRPr lang="en-US" altLang="ko-KR" sz="1200" dirty="0">
                  <a:solidFill>
                    <a:srgbClr val="6E6F73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endParaRPr>
              </a:p>
              <a:p>
                <a:pPr algn="ctr" defTabSz="674004">
                  <a:defRPr/>
                </a:pPr>
                <a:r>
                  <a:rPr lang="ko-KR" altLang="en-US" sz="1200" dirty="0">
                    <a:solidFill>
                      <a:srgbClr val="6E6F73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요청</a:t>
                </a:r>
                <a:endParaRPr lang="en-US" altLang="ko-KR" sz="1200" dirty="0">
                  <a:solidFill>
                    <a:srgbClr val="6E6F73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endParaRPr>
              </a:p>
            </p:txBody>
          </p:sp>
        </p:grpSp>
        <p:cxnSp>
          <p:nvCxnSpPr>
            <p:cNvPr id="69" name="Straight Arrow Connector 157">
              <a:extLst>
                <a:ext uri="{FF2B5EF4-FFF2-40B4-BE49-F238E27FC236}">
                  <a16:creationId xmlns:a16="http://schemas.microsoft.com/office/drawing/2014/main" id="{570CEC5B-3148-613E-294B-D0B722CF1499}"/>
                </a:ext>
              </a:extLst>
            </p:cNvPr>
            <p:cNvCxnSpPr>
              <a:cxnSpLocks/>
              <a:stCxn id="68" idx="2"/>
              <a:endCxn id="87" idx="0"/>
            </p:cNvCxnSpPr>
            <p:nvPr/>
          </p:nvCxnSpPr>
          <p:spPr>
            <a:xfrm flipH="1">
              <a:off x="3084800" y="3143234"/>
              <a:ext cx="1" cy="404811"/>
            </a:xfrm>
            <a:prstGeom prst="straightConnector1">
              <a:avLst/>
            </a:prstGeom>
            <a:ln w="12700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EBF0F0CB-E283-5861-AFF0-D49F90D8D90C}"/>
                </a:ext>
              </a:extLst>
            </p:cNvPr>
            <p:cNvGrpSpPr/>
            <p:nvPr/>
          </p:nvGrpSpPr>
          <p:grpSpPr>
            <a:xfrm>
              <a:off x="6164836" y="4387581"/>
              <a:ext cx="900005" cy="471633"/>
              <a:chOff x="7205910" y="2497931"/>
              <a:chExt cx="900005" cy="536655"/>
            </a:xfrm>
          </p:grpSpPr>
          <p:sp>
            <p:nvSpPr>
              <p:cNvPr id="71" name="Rectangle 129">
                <a:extLst>
                  <a:ext uri="{FF2B5EF4-FFF2-40B4-BE49-F238E27FC236}">
                    <a16:creationId xmlns:a16="http://schemas.microsoft.com/office/drawing/2014/main" id="{AEFB8A51-27C7-EB37-22E6-4A7727FA2C25}"/>
                  </a:ext>
                </a:extLst>
              </p:cNvPr>
              <p:cNvSpPr/>
              <p:nvPr/>
            </p:nvSpPr>
            <p:spPr>
              <a:xfrm>
                <a:off x="7205915" y="2675286"/>
                <a:ext cx="900000" cy="359300"/>
              </a:xfrm>
              <a:prstGeom prst="rect">
                <a:avLst/>
              </a:prstGeom>
              <a:solidFill>
                <a:srgbClr val="FFFFFF"/>
              </a:solidFill>
              <a:ln w="9525" cap="rnd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74004">
                  <a:defRPr/>
                </a:pPr>
                <a:r>
                  <a:rPr lang="ko-KR" altLang="en-US" sz="1200" dirty="0">
                    <a:solidFill>
                      <a:srgbClr val="6E6F73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매입가 등록</a:t>
                </a:r>
                <a:endParaRPr lang="en-US" sz="1200" baseline="30000" dirty="0">
                  <a:solidFill>
                    <a:srgbClr val="6E6F73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endParaRPr>
              </a:p>
            </p:txBody>
          </p:sp>
          <p:sp>
            <p:nvSpPr>
              <p:cNvPr id="72" name="Rectangle 124">
                <a:extLst>
                  <a:ext uri="{FF2B5EF4-FFF2-40B4-BE49-F238E27FC236}">
                    <a16:creationId xmlns:a16="http://schemas.microsoft.com/office/drawing/2014/main" id="{47363903-B2D5-AA37-7812-369BCEEB7AA4}"/>
                  </a:ext>
                </a:extLst>
              </p:cNvPr>
              <p:cNvSpPr/>
              <p:nvPr/>
            </p:nvSpPr>
            <p:spPr>
              <a:xfrm>
                <a:off x="7205910" y="2497931"/>
                <a:ext cx="899997" cy="180090"/>
              </a:xfrm>
              <a:prstGeom prst="rect">
                <a:avLst/>
              </a:prstGeom>
              <a:solidFill>
                <a:srgbClr val="404040"/>
              </a:solidFill>
              <a:ln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74004">
                  <a:defRPr/>
                </a:pPr>
                <a:r>
                  <a:rPr lang="ko-KR" altLang="en-US" sz="1200" dirty="0">
                    <a:solidFill>
                      <a:srgbClr val="FFFFFF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구매</a:t>
                </a:r>
                <a:endParaRPr lang="en-US" sz="1200" dirty="0">
                  <a:solidFill>
                    <a:srgbClr val="FFFFFF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endParaRPr>
              </a:p>
            </p:txBody>
          </p:sp>
        </p:grp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915D2375-5E6B-957C-FA49-AB482B88BD6A}"/>
                </a:ext>
              </a:extLst>
            </p:cNvPr>
            <p:cNvGrpSpPr/>
            <p:nvPr/>
          </p:nvGrpSpPr>
          <p:grpSpPr>
            <a:xfrm>
              <a:off x="6951659" y="5281558"/>
              <a:ext cx="900013" cy="472563"/>
              <a:chOff x="8331222" y="2496872"/>
              <a:chExt cx="900013" cy="537714"/>
            </a:xfrm>
          </p:grpSpPr>
          <p:sp>
            <p:nvSpPr>
              <p:cNvPr id="74" name="Rectangle 129">
                <a:extLst>
                  <a:ext uri="{FF2B5EF4-FFF2-40B4-BE49-F238E27FC236}">
                    <a16:creationId xmlns:a16="http://schemas.microsoft.com/office/drawing/2014/main" id="{4E28D64F-363D-2C9B-06FE-40B9EB633469}"/>
                  </a:ext>
                </a:extLst>
              </p:cNvPr>
              <p:cNvSpPr/>
              <p:nvPr/>
            </p:nvSpPr>
            <p:spPr>
              <a:xfrm>
                <a:off x="8331235" y="2675286"/>
                <a:ext cx="900000" cy="359300"/>
              </a:xfrm>
              <a:prstGeom prst="rect">
                <a:avLst/>
              </a:prstGeom>
              <a:solidFill>
                <a:srgbClr val="FFFFFF"/>
              </a:solidFill>
              <a:ln w="9525" cap="rnd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74004">
                  <a:defRPr/>
                </a:pPr>
                <a:r>
                  <a:rPr lang="ko-KR" altLang="en-US" sz="1200" dirty="0">
                    <a:solidFill>
                      <a:srgbClr val="6E6F73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상품</a:t>
                </a:r>
                <a:r>
                  <a:rPr lang="en-US" altLang="ko-KR" sz="1200" dirty="0">
                    <a:solidFill>
                      <a:srgbClr val="6E6F73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DB</a:t>
                </a:r>
                <a:br>
                  <a:rPr lang="en-US" altLang="ko-KR" sz="1200" dirty="0">
                    <a:solidFill>
                      <a:srgbClr val="6E6F73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</a:br>
                <a:r>
                  <a:rPr lang="en-US" altLang="ko-KR" sz="1200" dirty="0">
                    <a:solidFill>
                      <a:srgbClr val="6E6F73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Qual Check</a:t>
                </a:r>
                <a:endParaRPr lang="en-US" sz="1200" baseline="30000" dirty="0">
                  <a:solidFill>
                    <a:srgbClr val="6E6F73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endParaRPr>
              </a:p>
            </p:txBody>
          </p:sp>
          <p:sp>
            <p:nvSpPr>
              <p:cNvPr id="75" name="Rectangle 124">
                <a:extLst>
                  <a:ext uri="{FF2B5EF4-FFF2-40B4-BE49-F238E27FC236}">
                    <a16:creationId xmlns:a16="http://schemas.microsoft.com/office/drawing/2014/main" id="{0C6AEA2D-6FB3-6BED-55A5-8982FD5C8304}"/>
                  </a:ext>
                </a:extLst>
              </p:cNvPr>
              <p:cNvSpPr/>
              <p:nvPr/>
            </p:nvSpPr>
            <p:spPr>
              <a:xfrm>
                <a:off x="8331222" y="2496872"/>
                <a:ext cx="899997" cy="180090"/>
              </a:xfrm>
              <a:prstGeom prst="rect">
                <a:avLst/>
              </a:prstGeom>
              <a:solidFill>
                <a:srgbClr val="908070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74004"/>
                <a:r>
                  <a:rPr lang="ko-KR" altLang="en-US" sz="1200" dirty="0">
                    <a:solidFill>
                      <a:srgbClr val="FFFFFF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상품정보</a:t>
                </a:r>
                <a:endParaRPr lang="en-US" sz="1200" dirty="0">
                  <a:solidFill>
                    <a:srgbClr val="FFFFFF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endParaRPr>
              </a:p>
            </p:txBody>
          </p:sp>
        </p:grpSp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40143072-5171-2ED9-948E-6327C7D8EC72}"/>
                </a:ext>
              </a:extLst>
            </p:cNvPr>
            <p:cNvGrpSpPr/>
            <p:nvPr/>
          </p:nvGrpSpPr>
          <p:grpSpPr>
            <a:xfrm>
              <a:off x="7778331" y="6077764"/>
              <a:ext cx="900000" cy="479359"/>
              <a:chOff x="9456555" y="2489139"/>
              <a:chExt cx="900000" cy="545447"/>
            </a:xfrm>
          </p:grpSpPr>
          <p:sp>
            <p:nvSpPr>
              <p:cNvPr id="77" name="Rectangle 129">
                <a:extLst>
                  <a:ext uri="{FF2B5EF4-FFF2-40B4-BE49-F238E27FC236}">
                    <a16:creationId xmlns:a16="http://schemas.microsoft.com/office/drawing/2014/main" id="{7E45DC0C-F472-4F32-3D18-BEEB69BE8DD3}"/>
                  </a:ext>
                </a:extLst>
              </p:cNvPr>
              <p:cNvSpPr/>
              <p:nvPr/>
            </p:nvSpPr>
            <p:spPr>
              <a:xfrm>
                <a:off x="9456555" y="2675286"/>
                <a:ext cx="900000" cy="359300"/>
              </a:xfrm>
              <a:prstGeom prst="rect">
                <a:avLst/>
              </a:prstGeom>
              <a:solidFill>
                <a:srgbClr val="FFFFFF"/>
              </a:solidFill>
              <a:ln w="9525" cap="rnd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74004"/>
                <a:r>
                  <a:rPr lang="ko-KR" altLang="en-US" sz="1200" dirty="0">
                    <a:solidFill>
                      <a:srgbClr val="6E6F73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판매가 등록</a:t>
                </a:r>
                <a:endParaRPr lang="en-US" sz="1200" dirty="0">
                  <a:solidFill>
                    <a:srgbClr val="6E6F73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endParaRPr>
              </a:p>
            </p:txBody>
          </p:sp>
          <p:sp>
            <p:nvSpPr>
              <p:cNvPr id="78" name="Rectangle 124">
                <a:extLst>
                  <a:ext uri="{FF2B5EF4-FFF2-40B4-BE49-F238E27FC236}">
                    <a16:creationId xmlns:a16="http://schemas.microsoft.com/office/drawing/2014/main" id="{C2FA6CBD-D2F4-DF57-57B3-3594536C9495}"/>
                  </a:ext>
                </a:extLst>
              </p:cNvPr>
              <p:cNvSpPr/>
              <p:nvPr/>
            </p:nvSpPr>
            <p:spPr>
              <a:xfrm>
                <a:off x="9456558" y="2489139"/>
                <a:ext cx="899997" cy="180090"/>
              </a:xfrm>
              <a:prstGeom prst="rect">
                <a:avLst/>
              </a:prstGeom>
              <a:solidFill>
                <a:srgbClr val="9CAAAF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74004">
                  <a:defRPr/>
                </a:pPr>
                <a:r>
                  <a:rPr lang="ko-KR" altLang="en-US" sz="1200" dirty="0">
                    <a:solidFill>
                      <a:srgbClr val="FFFFFF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영업</a:t>
                </a:r>
                <a:endParaRPr lang="en-US" sz="1200" dirty="0">
                  <a:solidFill>
                    <a:srgbClr val="FFFFFF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endParaRPr>
              </a:p>
            </p:txBody>
          </p:sp>
        </p:grpSp>
        <p:grpSp>
          <p:nvGrpSpPr>
            <p:cNvPr id="79" name="그룹 78">
              <a:extLst>
                <a:ext uri="{FF2B5EF4-FFF2-40B4-BE49-F238E27FC236}">
                  <a16:creationId xmlns:a16="http://schemas.microsoft.com/office/drawing/2014/main" id="{E990E8EA-6E17-1E33-6A7F-A2B163252571}"/>
                </a:ext>
              </a:extLst>
            </p:cNvPr>
            <p:cNvGrpSpPr/>
            <p:nvPr/>
          </p:nvGrpSpPr>
          <p:grpSpPr>
            <a:xfrm>
              <a:off x="8903650" y="6076140"/>
              <a:ext cx="900000" cy="480984"/>
              <a:chOff x="10581874" y="2487291"/>
              <a:chExt cx="900000" cy="547295"/>
            </a:xfrm>
          </p:grpSpPr>
          <p:sp>
            <p:nvSpPr>
              <p:cNvPr id="80" name="Rectangle 129">
                <a:extLst>
                  <a:ext uri="{FF2B5EF4-FFF2-40B4-BE49-F238E27FC236}">
                    <a16:creationId xmlns:a16="http://schemas.microsoft.com/office/drawing/2014/main" id="{52DC8179-20B7-3D4F-0089-85D6DD0B348E}"/>
                  </a:ext>
                </a:extLst>
              </p:cNvPr>
              <p:cNvSpPr/>
              <p:nvPr/>
            </p:nvSpPr>
            <p:spPr>
              <a:xfrm>
                <a:off x="10581874" y="2675286"/>
                <a:ext cx="900000" cy="359300"/>
              </a:xfrm>
              <a:prstGeom prst="rect">
                <a:avLst/>
              </a:prstGeom>
              <a:solidFill>
                <a:srgbClr val="FFFFFF"/>
              </a:solidFill>
              <a:ln w="9525" cap="rnd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74004"/>
                <a:r>
                  <a:rPr lang="ko-KR" altLang="en-US" sz="1200" dirty="0" err="1">
                    <a:solidFill>
                      <a:srgbClr val="6E6F73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상품진열</a:t>
                </a:r>
                <a:endParaRPr lang="en-US" sz="1200" dirty="0">
                  <a:solidFill>
                    <a:srgbClr val="6E6F73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endParaRPr>
              </a:p>
            </p:txBody>
          </p:sp>
          <p:sp>
            <p:nvSpPr>
              <p:cNvPr id="81" name="Rectangle 124">
                <a:extLst>
                  <a:ext uri="{FF2B5EF4-FFF2-40B4-BE49-F238E27FC236}">
                    <a16:creationId xmlns:a16="http://schemas.microsoft.com/office/drawing/2014/main" id="{2A7188BB-08E4-AA85-98A4-AB825F6820D8}"/>
                  </a:ext>
                </a:extLst>
              </p:cNvPr>
              <p:cNvSpPr/>
              <p:nvPr/>
            </p:nvSpPr>
            <p:spPr>
              <a:xfrm>
                <a:off x="10581877" y="2487291"/>
                <a:ext cx="899997" cy="180090"/>
              </a:xfrm>
              <a:prstGeom prst="rect">
                <a:avLst/>
              </a:prstGeom>
              <a:solidFill>
                <a:srgbClr val="9CAAAF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74004">
                  <a:defRPr/>
                </a:pPr>
                <a:r>
                  <a:rPr lang="ko-KR" altLang="en-US" sz="1200" dirty="0">
                    <a:solidFill>
                      <a:srgbClr val="FFFFFF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영업</a:t>
                </a:r>
                <a:endParaRPr lang="en-US" sz="1200" dirty="0">
                  <a:solidFill>
                    <a:srgbClr val="FFFFFF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endParaRPr>
              </a:p>
            </p:txBody>
          </p:sp>
        </p:grp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24747BCB-EB21-0AF6-7C2F-3B8BAD1391B4}"/>
                </a:ext>
              </a:extLst>
            </p:cNvPr>
            <p:cNvGrpSpPr/>
            <p:nvPr/>
          </p:nvGrpSpPr>
          <p:grpSpPr>
            <a:xfrm>
              <a:off x="3790823" y="3540372"/>
              <a:ext cx="900000" cy="672205"/>
              <a:chOff x="4955275" y="2495195"/>
              <a:chExt cx="900000" cy="764880"/>
            </a:xfrm>
          </p:grpSpPr>
          <p:sp>
            <p:nvSpPr>
              <p:cNvPr id="83" name="Rectangle 129">
                <a:extLst>
                  <a:ext uri="{FF2B5EF4-FFF2-40B4-BE49-F238E27FC236}">
                    <a16:creationId xmlns:a16="http://schemas.microsoft.com/office/drawing/2014/main" id="{46AEC71A-E1FE-43AE-431A-F4D213139D34}"/>
                  </a:ext>
                </a:extLst>
              </p:cNvPr>
              <p:cNvSpPr/>
              <p:nvPr/>
            </p:nvSpPr>
            <p:spPr>
              <a:xfrm>
                <a:off x="4955275" y="2675285"/>
                <a:ext cx="900000" cy="584790"/>
              </a:xfrm>
              <a:prstGeom prst="rect">
                <a:avLst/>
              </a:prstGeom>
              <a:solidFill>
                <a:srgbClr val="FFFFFF"/>
              </a:solidFill>
              <a:ln w="9525" cap="rnd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74004">
                  <a:defRPr/>
                </a:pPr>
                <a:r>
                  <a:rPr lang="ko-KR" altLang="en-US" sz="1200" dirty="0">
                    <a:solidFill>
                      <a:srgbClr val="6E6F73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카테고리</a:t>
                </a:r>
                <a:br>
                  <a:rPr lang="en-US" altLang="ko-KR" sz="1200" dirty="0">
                    <a:solidFill>
                      <a:srgbClr val="6E6F73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</a:br>
                <a:r>
                  <a:rPr lang="ko-KR" altLang="en-US" sz="1200" dirty="0">
                    <a:solidFill>
                      <a:srgbClr val="6E6F73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분류</a:t>
                </a:r>
                <a:endParaRPr lang="en-US" sz="1200" baseline="30000" dirty="0">
                  <a:solidFill>
                    <a:srgbClr val="6E6F73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endParaRPr>
              </a:p>
            </p:txBody>
          </p:sp>
          <p:sp>
            <p:nvSpPr>
              <p:cNvPr id="84" name="Rectangle 124">
                <a:extLst>
                  <a:ext uri="{FF2B5EF4-FFF2-40B4-BE49-F238E27FC236}">
                    <a16:creationId xmlns:a16="http://schemas.microsoft.com/office/drawing/2014/main" id="{5498E132-DC16-0BEA-6CE0-4822BF2889F6}"/>
                  </a:ext>
                </a:extLst>
              </p:cNvPr>
              <p:cNvSpPr/>
              <p:nvPr/>
            </p:nvSpPr>
            <p:spPr>
              <a:xfrm>
                <a:off x="4955276" y="2495195"/>
                <a:ext cx="899997" cy="180090"/>
              </a:xfrm>
              <a:prstGeom prst="rect">
                <a:avLst/>
              </a:prstGeom>
              <a:solidFill>
                <a:srgbClr val="A50034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74004"/>
                <a:r>
                  <a:rPr lang="ko-KR" altLang="en-US" sz="1200" dirty="0">
                    <a:solidFill>
                      <a:srgbClr val="FFFFFF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상품정보</a:t>
                </a:r>
                <a:endParaRPr lang="en-US" sz="1200" dirty="0">
                  <a:solidFill>
                    <a:srgbClr val="FFFFFF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endParaRPr>
              </a:p>
            </p:txBody>
          </p:sp>
        </p:grp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0AF8866F-4C42-86F0-FFF3-399D176D6401}"/>
                </a:ext>
              </a:extLst>
            </p:cNvPr>
            <p:cNvGrpSpPr/>
            <p:nvPr/>
          </p:nvGrpSpPr>
          <p:grpSpPr>
            <a:xfrm>
              <a:off x="2544800" y="3548046"/>
              <a:ext cx="1080000" cy="665792"/>
              <a:chOff x="3649955" y="2503927"/>
              <a:chExt cx="1080000" cy="757582"/>
            </a:xfrm>
          </p:grpSpPr>
          <p:sp>
            <p:nvSpPr>
              <p:cNvPr id="86" name="Flowchart: Decision 132">
                <a:extLst>
                  <a:ext uri="{FF2B5EF4-FFF2-40B4-BE49-F238E27FC236}">
                    <a16:creationId xmlns:a16="http://schemas.microsoft.com/office/drawing/2014/main" id="{DED9C60E-58D9-AA01-E5B8-04FFF407178D}"/>
                  </a:ext>
                </a:extLst>
              </p:cNvPr>
              <p:cNvSpPr/>
              <p:nvPr/>
            </p:nvSpPr>
            <p:spPr>
              <a:xfrm>
                <a:off x="3649955" y="2673002"/>
                <a:ext cx="1080000" cy="588507"/>
              </a:xfrm>
              <a:prstGeom prst="flowChartDecision">
                <a:avLst/>
              </a:prstGeom>
              <a:solidFill>
                <a:srgbClr val="FFFFFF"/>
              </a:solidFill>
              <a:ln w="9525" cap="rnd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74004">
                  <a:defRPr/>
                </a:pPr>
                <a:r>
                  <a:rPr lang="ko-KR" altLang="en-US" sz="1200" dirty="0">
                    <a:solidFill>
                      <a:srgbClr val="6E6F73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기등록</a:t>
                </a:r>
                <a:br>
                  <a:rPr lang="en-US" altLang="ko-KR" sz="1200" dirty="0">
                    <a:solidFill>
                      <a:srgbClr val="6E6F73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</a:br>
                <a:r>
                  <a:rPr lang="ko-KR" altLang="en-US" sz="1200" dirty="0">
                    <a:solidFill>
                      <a:srgbClr val="6E6F73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검증</a:t>
                </a:r>
                <a:endParaRPr lang="en-US" sz="1200" dirty="0">
                  <a:solidFill>
                    <a:srgbClr val="6E6F73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endParaRPr>
              </a:p>
            </p:txBody>
          </p:sp>
          <p:sp>
            <p:nvSpPr>
              <p:cNvPr id="87" name="Rectangle 124">
                <a:extLst>
                  <a:ext uri="{FF2B5EF4-FFF2-40B4-BE49-F238E27FC236}">
                    <a16:creationId xmlns:a16="http://schemas.microsoft.com/office/drawing/2014/main" id="{D9A26DCD-A5FB-CC23-44EF-CDBDB49B007E}"/>
                  </a:ext>
                </a:extLst>
              </p:cNvPr>
              <p:cNvSpPr/>
              <p:nvPr/>
            </p:nvSpPr>
            <p:spPr>
              <a:xfrm>
                <a:off x="3739956" y="2503927"/>
                <a:ext cx="899997" cy="180090"/>
              </a:xfrm>
              <a:prstGeom prst="rect">
                <a:avLst/>
              </a:prstGeom>
              <a:solidFill>
                <a:srgbClr val="A50034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74004"/>
                <a:r>
                  <a:rPr lang="ko-KR" altLang="en-US" sz="1200" dirty="0">
                    <a:solidFill>
                      <a:srgbClr val="FFFFFF"/>
                    </a:solidFill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상품정보</a:t>
                </a:r>
                <a:endParaRPr lang="en-US" sz="1200" dirty="0">
                  <a:solidFill>
                    <a:srgbClr val="FFFFFF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endParaRPr>
              </a:p>
            </p:txBody>
          </p:sp>
        </p:grpSp>
        <p:cxnSp>
          <p:nvCxnSpPr>
            <p:cNvPr id="88" name="Connector: Elbow 149">
              <a:extLst>
                <a:ext uri="{FF2B5EF4-FFF2-40B4-BE49-F238E27FC236}">
                  <a16:creationId xmlns:a16="http://schemas.microsoft.com/office/drawing/2014/main" id="{26DA8AD8-E325-0532-709C-D2F3B61F0827}"/>
                </a:ext>
              </a:extLst>
            </p:cNvPr>
            <p:cNvCxnSpPr>
              <a:cxnSpLocks/>
              <a:stCxn id="71" idx="3"/>
              <a:endCxn id="75" idx="0"/>
            </p:cNvCxnSpPr>
            <p:nvPr/>
          </p:nvCxnSpPr>
          <p:spPr>
            <a:xfrm>
              <a:off x="7064841" y="4701330"/>
              <a:ext cx="336817" cy="580227"/>
            </a:xfrm>
            <a:prstGeom prst="bentConnector2">
              <a:avLst/>
            </a:prstGeom>
            <a:ln w="12700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or: Elbow 149">
              <a:extLst>
                <a:ext uri="{FF2B5EF4-FFF2-40B4-BE49-F238E27FC236}">
                  <a16:creationId xmlns:a16="http://schemas.microsoft.com/office/drawing/2014/main" id="{AE95EFED-1B9C-88F1-F9B1-CA28F38CAF2D}"/>
                </a:ext>
              </a:extLst>
            </p:cNvPr>
            <p:cNvCxnSpPr>
              <a:cxnSpLocks/>
              <a:stCxn id="75" idx="3"/>
              <a:endCxn id="72" idx="3"/>
            </p:cNvCxnSpPr>
            <p:nvPr/>
          </p:nvCxnSpPr>
          <p:spPr>
            <a:xfrm flipH="1" flipV="1">
              <a:off x="7064833" y="4466716"/>
              <a:ext cx="786823" cy="893977"/>
            </a:xfrm>
            <a:prstGeom prst="bentConnector3">
              <a:avLst>
                <a:gd name="adj1" fmla="val -29054"/>
              </a:avLst>
            </a:prstGeom>
            <a:ln w="12700" cap="rnd">
              <a:solidFill>
                <a:schemeClr val="tx1">
                  <a:lumMod val="60000"/>
                  <a:lumOff val="40000"/>
                </a:schemeClr>
              </a:solidFill>
              <a:prstDash val="dash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46BAB4F-94BD-C5DD-A319-E3916C6B9817}"/>
                </a:ext>
              </a:extLst>
            </p:cNvPr>
            <p:cNvSpPr txBox="1"/>
            <p:nvPr/>
          </p:nvSpPr>
          <p:spPr>
            <a:xfrm>
              <a:off x="7713825" y="4214084"/>
              <a:ext cx="1388280" cy="18466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674004">
                <a:defRPr/>
              </a:pPr>
              <a:r>
                <a:rPr lang="en-US" altLang="ko-KR" sz="1200" dirty="0">
                  <a:solidFill>
                    <a:srgbClr val="575757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[</a:t>
              </a:r>
              <a:r>
                <a:rPr lang="ko-KR" altLang="en-US" sz="1200" dirty="0">
                  <a:solidFill>
                    <a:srgbClr val="575757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반려</a:t>
              </a:r>
              <a:r>
                <a:rPr lang="en-US" altLang="ko-KR" sz="1200" dirty="0">
                  <a:solidFill>
                    <a:srgbClr val="575757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] DB </a:t>
              </a:r>
              <a:r>
                <a:rPr lang="ko-KR" altLang="en-US" sz="1200" dirty="0">
                  <a:solidFill>
                    <a:srgbClr val="575757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재작업 요청</a:t>
              </a:r>
              <a:endParaRPr lang="en-US" altLang="ko-KR" sz="1200" dirty="0">
                <a:solidFill>
                  <a:srgbClr val="575757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endParaRPr>
            </a:p>
          </p:txBody>
        </p:sp>
        <p:cxnSp>
          <p:nvCxnSpPr>
            <p:cNvPr id="97" name="연결선: 꺾임 96">
              <a:extLst>
                <a:ext uri="{FF2B5EF4-FFF2-40B4-BE49-F238E27FC236}">
                  <a16:creationId xmlns:a16="http://schemas.microsoft.com/office/drawing/2014/main" id="{2C36DD44-785D-5DFF-AAE6-F107B1041189}"/>
                </a:ext>
              </a:extLst>
            </p:cNvPr>
            <p:cNvCxnSpPr>
              <a:cxnSpLocks/>
              <a:stCxn id="83" idx="2"/>
              <a:endCxn id="65" idx="1"/>
            </p:cNvCxnSpPr>
            <p:nvPr/>
          </p:nvCxnSpPr>
          <p:spPr>
            <a:xfrm rot="16200000" flipH="1">
              <a:off x="4395796" y="4057604"/>
              <a:ext cx="488753" cy="798698"/>
            </a:xfrm>
            <a:prstGeom prst="bentConnector2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연결선: 꺾임 97">
              <a:extLst>
                <a:ext uri="{FF2B5EF4-FFF2-40B4-BE49-F238E27FC236}">
                  <a16:creationId xmlns:a16="http://schemas.microsoft.com/office/drawing/2014/main" id="{1BABD786-873A-FD5D-5AD5-A25BF32A6BDA}"/>
                </a:ext>
              </a:extLst>
            </p:cNvPr>
            <p:cNvCxnSpPr>
              <a:cxnSpLocks/>
              <a:stCxn id="74" idx="2"/>
              <a:endCxn id="77" idx="1"/>
            </p:cNvCxnSpPr>
            <p:nvPr/>
          </p:nvCxnSpPr>
          <p:spPr>
            <a:xfrm rot="16200000" flipH="1">
              <a:off x="7267441" y="5888351"/>
              <a:ext cx="645120" cy="376659"/>
            </a:xfrm>
            <a:prstGeom prst="bentConnector2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415E60A-CB63-49DF-A4C3-CCF0AFB99E2C}"/>
                </a:ext>
              </a:extLst>
            </p:cNvPr>
            <p:cNvSpPr txBox="1"/>
            <p:nvPr/>
          </p:nvSpPr>
          <p:spPr>
            <a:xfrm>
              <a:off x="5807530" y="5831784"/>
              <a:ext cx="1594127" cy="172974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674004">
                <a:defRPr/>
              </a:pPr>
              <a:r>
                <a:rPr lang="en-US" altLang="ko-KR" sz="1200" dirty="0">
                  <a:solidFill>
                    <a:srgbClr val="575757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[</a:t>
              </a:r>
              <a:r>
                <a:rPr lang="ko-KR" altLang="en-US" sz="1200" dirty="0">
                  <a:solidFill>
                    <a:srgbClr val="575757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반려</a:t>
              </a:r>
              <a:r>
                <a:rPr lang="en-US" altLang="ko-KR" sz="1200" dirty="0">
                  <a:solidFill>
                    <a:srgbClr val="575757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] </a:t>
              </a:r>
              <a:r>
                <a:rPr lang="ko-KR" altLang="en-US" sz="1200" dirty="0">
                  <a:solidFill>
                    <a:srgbClr val="575757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구매 재처리 요청</a:t>
              </a:r>
              <a:endParaRPr lang="en-US" altLang="ko-KR" sz="1200" dirty="0">
                <a:solidFill>
                  <a:srgbClr val="575757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11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508FF-3D1A-04B2-5290-509D74489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A5894318-B70B-9E6E-D89A-98690AD2B7C6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F4C39B1-2E84-0097-900C-9273612D6794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F63FC66-86AC-F8C2-00CA-48D642B81396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29EF34D-D38C-9C50-4E84-D10581C3141C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A16F850-812C-6EF0-D987-A45A1DAD2AE9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3131DC8-BFCD-77A0-DDA1-8C11B6D16575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FE6DEA9-C940-A846-92B9-24C5BFA53A90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1DE566C-4F8E-5717-1D2E-5AAB1245E09C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상품 등록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Process</a:t>
              </a:r>
              <a:endPara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9529E655-0C10-31C5-3A04-37ECC26FBB6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41B72CF0-6D65-89CE-4CDC-D540E907F541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8F208EF5-217B-0C72-6480-8078AACC8C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023B85CA-01B1-AAB3-1C53-FB9C548114E7}"/>
              </a:ext>
            </a:extLst>
          </p:cNvPr>
          <p:cNvGrpSpPr/>
          <p:nvPr/>
        </p:nvGrpSpPr>
        <p:grpSpPr>
          <a:xfrm>
            <a:off x="752475" y="2149642"/>
            <a:ext cx="12061825" cy="3807494"/>
            <a:chOff x="752475" y="2127997"/>
            <a:chExt cx="9802805" cy="2294690"/>
          </a:xfrm>
        </p:grpSpPr>
        <p:sp>
          <p:nvSpPr>
            <p:cNvPr id="8" name="모서리가 둥근 직사각형 14">
              <a:extLst>
                <a:ext uri="{FF2B5EF4-FFF2-40B4-BE49-F238E27FC236}">
                  <a16:creationId xmlns:a16="http://schemas.microsoft.com/office/drawing/2014/main" id="{AA345B9D-2831-2245-EFC1-73A2AD0EC8BE}"/>
                </a:ext>
              </a:extLst>
            </p:cNvPr>
            <p:cNvSpPr/>
            <p:nvPr/>
          </p:nvSpPr>
          <p:spPr>
            <a:xfrm>
              <a:off x="752475" y="2127997"/>
              <a:ext cx="9677658" cy="255823"/>
            </a:xfrm>
            <a:prstGeom prst="roundRect">
              <a:avLst>
                <a:gd name="adj" fmla="val 0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500" b="1" i="0" u="none" strike="noStrike" kern="120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CC6AF9-636A-6581-634D-57312F14B703}"/>
                </a:ext>
              </a:extLst>
            </p:cNvPr>
            <p:cNvSpPr txBox="1"/>
            <p:nvPr/>
          </p:nvSpPr>
          <p:spPr>
            <a:xfrm>
              <a:off x="2853517" y="2459982"/>
              <a:ext cx="7701763" cy="1075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고객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협력사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구매담당자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영업담당자가 상품등록 요청 가능하며 요청 주체 별 등록 요청 사유가 상이함</a:t>
              </a:r>
            </a:p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고객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: 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고객 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Front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를 통하여 요청</a:t>
              </a:r>
            </a:p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협력사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: </a:t>
              </a:r>
              <a:r>
                <a:rPr lang="ko-KR" altLang="en-US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선제안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선입고처리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품목 협력사 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Front 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통하여 요청</a:t>
              </a:r>
            </a:p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영업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: 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고객 등록 대행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고객지정협력사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긴급 상품 경우 영업담당자가 직접 요청</a:t>
              </a:r>
            </a:p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: 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사전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DB, 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신규 소싱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대체 상품 경우 구매담당자가 등록 요청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A2090238-3CB6-DAF1-C508-30CE2B361C6A}"/>
                </a:ext>
              </a:extLst>
            </p:cNvPr>
            <p:cNvSpPr/>
            <p:nvPr/>
          </p:nvSpPr>
          <p:spPr>
            <a:xfrm>
              <a:off x="756877" y="2484097"/>
              <a:ext cx="1712248" cy="1051727"/>
            </a:xfrm>
            <a:prstGeom prst="rect">
              <a:avLst/>
            </a:prstGeom>
            <a:solidFill>
              <a:srgbClr val="FDE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latinLnBrk="1">
                <a:spcBef>
                  <a:spcPts val="300"/>
                </a:spcBef>
              </a:pPr>
              <a:r>
                <a:rPr lang="ko-KR" altLang="en-US" sz="1600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상품등록요청</a:t>
              </a: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C50B85BD-77FB-306E-06CD-23689202B34D}"/>
                </a:ext>
              </a:extLst>
            </p:cNvPr>
            <p:cNvSpPr/>
            <p:nvPr/>
          </p:nvSpPr>
          <p:spPr>
            <a:xfrm>
              <a:off x="756877" y="3685018"/>
              <a:ext cx="1712248" cy="675420"/>
            </a:xfrm>
            <a:prstGeom prst="rect">
              <a:avLst/>
            </a:prstGeom>
            <a:solidFill>
              <a:srgbClr val="FDE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latinLnBrk="1">
                <a:spcBef>
                  <a:spcPts val="300"/>
                </a:spcBef>
              </a:pPr>
              <a:r>
                <a:rPr lang="en-US" altLang="ko-KR" sz="1600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DB </a:t>
              </a:r>
              <a:r>
                <a:rPr lang="ko-KR" altLang="en-US" sz="1600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검증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7EFA0B-7018-8514-D15F-9542F8B5D9BF}"/>
                </a:ext>
              </a:extLst>
            </p:cNvPr>
            <p:cNvSpPr txBox="1"/>
            <p:nvPr/>
          </p:nvSpPr>
          <p:spPr>
            <a:xfrm>
              <a:off x="2853518" y="3711223"/>
              <a:ext cx="7576615" cy="649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DB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담당자는 해당 단계에서 분류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기등록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DB 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점검</a:t>
              </a:r>
            </a:p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상기 내용이 미비할 경우 등록 요청자에게 </a:t>
              </a:r>
              <a:r>
                <a:rPr lang="ko-KR" altLang="en-US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재요청</a:t>
              </a:r>
              <a:endPara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구매담당자가 상품등록요청을 한 경우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DB 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검증 단계도 직접 처리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499821-BC68-A865-7B45-6821C2638B6F}"/>
                </a:ext>
              </a:extLst>
            </p:cNvPr>
            <p:cNvSpPr txBox="1"/>
            <p:nvPr/>
          </p:nvSpPr>
          <p:spPr>
            <a:xfrm>
              <a:off x="971550" y="2166255"/>
              <a:ext cx="1323335" cy="18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1">
                <a:lnSpc>
                  <a:spcPts val="1600"/>
                </a:lnSpc>
                <a:spcBef>
                  <a:spcPts val="600"/>
                </a:spcBef>
              </a:pPr>
              <a:r>
                <a:rPr kumimoji="0" lang="en-US" altLang="ko-KR" b="1" i="0" u="none" strike="noStrike" kern="120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Pr</a:t>
              </a:r>
              <a:r>
                <a:rPr lang="en-US" altLang="ko-KR" b="1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ocess </a:t>
              </a:r>
              <a:r>
                <a:rPr lang="ko-KR" altLang="en-US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구분</a:t>
              </a:r>
              <a:endPara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36BB6E-DED0-8884-BAD8-7D19E97A753D}"/>
                </a:ext>
              </a:extLst>
            </p:cNvPr>
            <p:cNvSpPr txBox="1"/>
            <p:nvPr/>
          </p:nvSpPr>
          <p:spPr>
            <a:xfrm>
              <a:off x="5847106" y="2164997"/>
              <a:ext cx="1468200" cy="18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1">
                <a:lnSpc>
                  <a:spcPts val="1600"/>
                </a:lnSpc>
                <a:spcBef>
                  <a:spcPts val="600"/>
                </a:spcBef>
              </a:pPr>
              <a:r>
                <a:rPr lang="en-US" altLang="ko-KR" b="1" noProof="0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Process</a:t>
              </a:r>
              <a:r>
                <a:rPr lang="ko-KR" altLang="en-US" b="1" noProof="0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상세</a:t>
              </a:r>
              <a:endPara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AD6820C7-271F-2F72-3A33-C4A770E6A3B7}"/>
                </a:ext>
              </a:extLst>
            </p:cNvPr>
            <p:cNvCxnSpPr>
              <a:cxnSpLocks/>
            </p:cNvCxnSpPr>
            <p:nvPr/>
          </p:nvCxnSpPr>
          <p:spPr>
            <a:xfrm>
              <a:off x="2926251" y="4422687"/>
              <a:ext cx="731684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62EFB971-52D3-1075-0804-DC1D33D471EB}"/>
                </a:ext>
              </a:extLst>
            </p:cNvPr>
            <p:cNvCxnSpPr>
              <a:cxnSpLocks/>
            </p:cNvCxnSpPr>
            <p:nvPr/>
          </p:nvCxnSpPr>
          <p:spPr>
            <a:xfrm>
              <a:off x="2926251" y="3612948"/>
              <a:ext cx="731684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778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89FC1-AD07-1592-F95E-BA18019F8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B16899EB-2C24-13D9-60EB-8CF7F0C6643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E667D40-369C-F617-74E3-212CCF712C9D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3665210-483F-F637-65EE-F991D14DBBB9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66B8944-075C-C89D-D4C3-8F1C543155EC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5A16CBF-68D7-6C7A-BACE-4CE187925372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87B9E64-7B20-5B1D-7D94-75C6D2E3B564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6EF3AEC-288E-0F53-E2BA-649B28A27395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2DB73B0-7371-52FD-0566-50F753F721DE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상품 등록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Process</a:t>
              </a:r>
              <a:endPara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ED8DD8CF-D57A-B5F6-2BCF-C7F8EE07C5AF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6A7A234A-2ECD-4D92-75D3-B40D9AE592BF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C10A5598-5852-0DAD-E78E-61675C6B1B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26B3925A-3A81-0232-8024-882C97758388}"/>
              </a:ext>
            </a:extLst>
          </p:cNvPr>
          <p:cNvGrpSpPr/>
          <p:nvPr/>
        </p:nvGrpSpPr>
        <p:grpSpPr>
          <a:xfrm>
            <a:off x="752475" y="2149642"/>
            <a:ext cx="12061825" cy="3375694"/>
            <a:chOff x="752475" y="2127997"/>
            <a:chExt cx="9802805" cy="2034454"/>
          </a:xfrm>
        </p:grpSpPr>
        <p:sp>
          <p:nvSpPr>
            <p:cNvPr id="8" name="모서리가 둥근 직사각형 14">
              <a:extLst>
                <a:ext uri="{FF2B5EF4-FFF2-40B4-BE49-F238E27FC236}">
                  <a16:creationId xmlns:a16="http://schemas.microsoft.com/office/drawing/2014/main" id="{8E26B6F1-709F-7C39-0639-40C93ACAB4EE}"/>
                </a:ext>
              </a:extLst>
            </p:cNvPr>
            <p:cNvSpPr/>
            <p:nvPr/>
          </p:nvSpPr>
          <p:spPr>
            <a:xfrm>
              <a:off x="752475" y="2127997"/>
              <a:ext cx="9677658" cy="255823"/>
            </a:xfrm>
            <a:prstGeom prst="roundRect">
              <a:avLst>
                <a:gd name="adj" fmla="val 0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500" b="1" i="0" u="none" strike="noStrike" kern="120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192C10-D7E3-DE48-0C98-71CDB40EFBE4}"/>
                </a:ext>
              </a:extLst>
            </p:cNvPr>
            <p:cNvSpPr txBox="1"/>
            <p:nvPr/>
          </p:nvSpPr>
          <p:spPr>
            <a:xfrm>
              <a:off x="2853517" y="2459982"/>
              <a:ext cx="7701763" cy="862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구매담당자는 입찰을 통하여 구매정보등록을 처리하는 것을 기본으로 함</a:t>
              </a:r>
              <a:endPara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입찰로 처리하지 못하는 특정 사유가 있는 경우 한하여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입찰 예외 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Case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에 의거 견적 처리</a:t>
              </a:r>
            </a:p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낙찰 이후 구매담당자는 매입가 검증 작업을 거친 후 구매정보등록 처리</a:t>
              </a:r>
            </a:p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통합협력사 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Pool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이 존재하는 경우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각 구매 조직의 상품정보팀으로 이관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F04F05C-74BD-F887-E17D-A3C9D4FCB502}"/>
                </a:ext>
              </a:extLst>
            </p:cNvPr>
            <p:cNvSpPr/>
            <p:nvPr/>
          </p:nvSpPr>
          <p:spPr>
            <a:xfrm>
              <a:off x="756877" y="2484097"/>
              <a:ext cx="1712248" cy="782332"/>
            </a:xfrm>
            <a:prstGeom prst="rect">
              <a:avLst/>
            </a:prstGeom>
            <a:solidFill>
              <a:srgbClr val="FDE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latinLnBrk="1">
                <a:spcBef>
                  <a:spcPts val="300"/>
                </a:spcBef>
              </a:pPr>
              <a:r>
                <a:rPr lang="ko-KR" altLang="en-US" sz="1600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구매정보등록</a:t>
              </a: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530C2A1C-F364-9674-7F36-4AD71CDF6D1C}"/>
                </a:ext>
              </a:extLst>
            </p:cNvPr>
            <p:cNvSpPr/>
            <p:nvPr/>
          </p:nvSpPr>
          <p:spPr>
            <a:xfrm>
              <a:off x="756877" y="3424782"/>
              <a:ext cx="1712248" cy="675420"/>
            </a:xfrm>
            <a:prstGeom prst="rect">
              <a:avLst/>
            </a:prstGeom>
            <a:solidFill>
              <a:srgbClr val="FDE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latinLnBrk="1">
                <a:spcBef>
                  <a:spcPts val="300"/>
                </a:spcBef>
              </a:pPr>
              <a:r>
                <a:rPr lang="ko-KR" altLang="en-US" sz="1600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상품등록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863523-A53E-79E9-7476-D3B929E2DB11}"/>
                </a:ext>
              </a:extLst>
            </p:cNvPr>
            <p:cNvSpPr txBox="1"/>
            <p:nvPr/>
          </p:nvSpPr>
          <p:spPr>
            <a:xfrm>
              <a:off x="2853518" y="3450987"/>
              <a:ext cx="7576615" cy="649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구매정보등록 완료 후 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DB 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관리팀에서 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Quality Check 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후 상품등록을 진행</a:t>
              </a:r>
            </a:p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상품등록 </a:t>
              </a:r>
              <a:r>
                <a:rPr lang="ko-KR" altLang="en-US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완료시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상품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ID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가 </a:t>
              </a:r>
              <a:r>
                <a:rPr lang="ko-KR" altLang="en-US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채번되며</a:t>
              </a:r>
              <a: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비표준품의 경우 상품등록 과정이 생략됨</a:t>
              </a:r>
            </a:p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미비한 내용이 있는 경우 구매담당자에게 재작업 요청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0B1D16-089D-0213-1EE5-18AB9E85F717}"/>
                </a:ext>
              </a:extLst>
            </p:cNvPr>
            <p:cNvSpPr txBox="1"/>
            <p:nvPr/>
          </p:nvSpPr>
          <p:spPr>
            <a:xfrm>
              <a:off x="971550" y="2166255"/>
              <a:ext cx="1323335" cy="18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1">
                <a:lnSpc>
                  <a:spcPts val="1600"/>
                </a:lnSpc>
                <a:spcBef>
                  <a:spcPts val="600"/>
                </a:spcBef>
              </a:pPr>
              <a:r>
                <a:rPr kumimoji="0" lang="en-US" altLang="ko-KR" b="1" i="0" u="none" strike="noStrike" kern="120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Pr</a:t>
              </a:r>
              <a:r>
                <a:rPr lang="en-US" altLang="ko-KR" b="1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ocess </a:t>
              </a:r>
              <a:r>
                <a:rPr lang="ko-KR" altLang="en-US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구분</a:t>
              </a:r>
              <a:endPara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76E909-2ABF-8DFD-5B4F-89560669CD16}"/>
                </a:ext>
              </a:extLst>
            </p:cNvPr>
            <p:cNvSpPr txBox="1"/>
            <p:nvPr/>
          </p:nvSpPr>
          <p:spPr>
            <a:xfrm>
              <a:off x="5847106" y="2164997"/>
              <a:ext cx="1468200" cy="18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1">
                <a:lnSpc>
                  <a:spcPts val="1600"/>
                </a:lnSpc>
                <a:spcBef>
                  <a:spcPts val="600"/>
                </a:spcBef>
              </a:pPr>
              <a:r>
                <a:rPr lang="en-US" altLang="ko-KR" b="1" noProof="0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Process</a:t>
              </a:r>
              <a:r>
                <a:rPr lang="ko-KR" altLang="en-US" b="1" noProof="0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상세</a:t>
              </a:r>
              <a:endPara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6100B49B-F82B-171F-96A1-547119E41265}"/>
                </a:ext>
              </a:extLst>
            </p:cNvPr>
            <p:cNvCxnSpPr>
              <a:cxnSpLocks/>
            </p:cNvCxnSpPr>
            <p:nvPr/>
          </p:nvCxnSpPr>
          <p:spPr>
            <a:xfrm>
              <a:off x="2926251" y="4162451"/>
              <a:ext cx="731684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C787E4BA-BF53-AA70-148C-AF5729225995}"/>
                </a:ext>
              </a:extLst>
            </p:cNvPr>
            <p:cNvCxnSpPr>
              <a:cxnSpLocks/>
            </p:cNvCxnSpPr>
            <p:nvPr/>
          </p:nvCxnSpPr>
          <p:spPr>
            <a:xfrm>
              <a:off x="2926251" y="3383328"/>
              <a:ext cx="731684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A5606047-0A2E-DC82-39F2-9CF27AEC8AA8}"/>
              </a:ext>
            </a:extLst>
          </p:cNvPr>
          <p:cNvSpPr/>
          <p:nvPr/>
        </p:nvSpPr>
        <p:spPr>
          <a:xfrm>
            <a:off x="752475" y="5635225"/>
            <a:ext cx="2106829" cy="536975"/>
          </a:xfrm>
          <a:prstGeom prst="rect">
            <a:avLst/>
          </a:prstGeom>
          <a:solidFill>
            <a:srgbClr val="F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latinLnBrk="1">
              <a:spcBef>
                <a:spcPts val="300"/>
              </a:spcBef>
            </a:pPr>
            <a:r>
              <a:rPr lang="ko-KR" altLang="en-US" sz="1600" b="1" dirty="0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영업정보등록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D742E2-18E8-9C7F-501F-25D4C5BC1FDB}"/>
              </a:ext>
            </a:extLst>
          </p:cNvPr>
          <p:cNvSpPr txBox="1"/>
          <p:nvPr/>
        </p:nvSpPr>
        <p:spPr>
          <a:xfrm>
            <a:off x="3332280" y="5678706"/>
            <a:ext cx="932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판매가 등록 및 운영단위 진열</a:t>
            </a: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D6F5424C-98BC-B0F0-42E9-A06C6D2FD60B}"/>
              </a:ext>
            </a:extLst>
          </p:cNvPr>
          <p:cNvCxnSpPr>
            <a:cxnSpLocks/>
          </p:cNvCxnSpPr>
          <p:nvPr/>
        </p:nvCxnSpPr>
        <p:spPr>
          <a:xfrm>
            <a:off x="3421774" y="6236912"/>
            <a:ext cx="900297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860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BA45C-38F5-D5E6-470F-94011F981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93240C0E-079A-D539-2A25-7F933124FE22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CC224B9-EDCB-0B19-B96E-049A965F0760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D33F5B6-5A31-002F-F75E-52A3F405023D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DA93A24-741B-F4C0-8C39-530147CD6E0D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D261E6B-59D1-2470-5116-95D11662E021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097B45D-77AF-D9DD-041B-B5D565981477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E761926-4028-92FC-0C14-8FDCBDE18A37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1080FF4-84FF-3105-8B5F-92E8CF13F528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DB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검증단계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-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담당자 결정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Logic</a:t>
              </a:r>
              <a:endPara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72D78BE1-568E-BFB6-431C-AD6D59797376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F9787C62-AA13-0D42-EE40-C5E23F6D095E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6101F708-1BBE-C0B9-903C-A28F776562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1CA2F005-4F9C-DA59-2B23-665EECA16F28}"/>
              </a:ext>
            </a:extLst>
          </p:cNvPr>
          <p:cNvGrpSpPr/>
          <p:nvPr/>
        </p:nvGrpSpPr>
        <p:grpSpPr>
          <a:xfrm>
            <a:off x="752474" y="2168555"/>
            <a:ext cx="11198225" cy="4851370"/>
            <a:chOff x="752474" y="2168555"/>
            <a:chExt cx="11198225" cy="4851370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A330C6C5-3B32-2754-BB61-234D57F880AA}"/>
                </a:ext>
              </a:extLst>
            </p:cNvPr>
            <p:cNvSpPr/>
            <p:nvPr/>
          </p:nvSpPr>
          <p:spPr>
            <a:xfrm>
              <a:off x="1226545" y="2887793"/>
              <a:ext cx="1454638" cy="319033"/>
            </a:xfrm>
            <a:prstGeom prst="rect">
              <a:avLst/>
            </a:prstGeom>
            <a:solidFill>
              <a:srgbClr val="A50034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요청</a:t>
              </a:r>
            </a:p>
          </p:txBody>
        </p:sp>
        <p:sp>
          <p:nvSpPr>
            <p:cNvPr id="28" name="순서도: 판단 27">
              <a:extLst>
                <a:ext uri="{FF2B5EF4-FFF2-40B4-BE49-F238E27FC236}">
                  <a16:creationId xmlns:a16="http://schemas.microsoft.com/office/drawing/2014/main" id="{65CA5164-E043-57F1-CD66-4AB351D98735}"/>
                </a:ext>
              </a:extLst>
            </p:cNvPr>
            <p:cNvSpPr/>
            <p:nvPr/>
          </p:nvSpPr>
          <p:spPr>
            <a:xfrm>
              <a:off x="1226546" y="3724544"/>
              <a:ext cx="1454638" cy="645832"/>
            </a:xfrm>
            <a:prstGeom prst="flowChartDecision">
              <a:avLst/>
            </a:prstGeom>
            <a:solidFill>
              <a:srgbClr val="A50034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ko-KR" altLang="en-US" sz="14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7ED72A3A-9D03-D8FC-1CC8-8894F409A582}"/>
                </a:ext>
              </a:extLst>
            </p:cNvPr>
            <p:cNvSpPr/>
            <p:nvPr/>
          </p:nvSpPr>
          <p:spPr>
            <a:xfrm>
              <a:off x="1573246" y="3819591"/>
              <a:ext cx="7537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운영단위 </a:t>
              </a:r>
              <a:endParaRPr lang="en-US" altLang="ko-KR" sz="12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r>
                <a:rPr lang="ko-KR" altLang="en-US" sz="1200" b="1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존재여부</a:t>
              </a:r>
              <a:endParaRPr lang="ko-KR" altLang="en-US" sz="12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514E7766-184D-9319-E081-23AB4EFF697F}"/>
                </a:ext>
              </a:extLst>
            </p:cNvPr>
            <p:cNvSpPr/>
            <p:nvPr/>
          </p:nvSpPr>
          <p:spPr>
            <a:xfrm>
              <a:off x="5346705" y="3625502"/>
              <a:ext cx="1454638" cy="914931"/>
            </a:xfrm>
            <a:prstGeom prst="rect">
              <a:avLst/>
            </a:prstGeom>
            <a:solidFill>
              <a:srgbClr val="A50034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운영단위</a:t>
              </a:r>
              <a:endParaRPr lang="en-US" altLang="ko-KR" sz="14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/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확인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F62A7CD3-795B-1DA5-8A7B-E56CD3C50026}"/>
                </a:ext>
              </a:extLst>
            </p:cNvPr>
            <p:cNvSpPr/>
            <p:nvPr/>
          </p:nvSpPr>
          <p:spPr>
            <a:xfrm>
              <a:off x="10480302" y="2809281"/>
              <a:ext cx="1454638" cy="480389"/>
            </a:xfrm>
            <a:prstGeom prst="rect">
              <a:avLst/>
            </a:prstGeom>
            <a:solidFill>
              <a:srgbClr val="A50034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상품정보팀</a:t>
              </a:r>
            </a:p>
          </p:txBody>
        </p: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254C57F2-C1EC-4C37-6584-F623B57ACBBE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953864" y="3206826"/>
              <a:ext cx="1" cy="51771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연결선: 꺾임 40">
              <a:extLst>
                <a:ext uri="{FF2B5EF4-FFF2-40B4-BE49-F238E27FC236}">
                  <a16:creationId xmlns:a16="http://schemas.microsoft.com/office/drawing/2014/main" id="{F9631AA8-ADD1-3F6A-1BFD-53E81F83A337}"/>
                </a:ext>
              </a:extLst>
            </p:cNvPr>
            <p:cNvCxnSpPr>
              <a:cxnSpLocks/>
              <a:stCxn id="31" idx="3"/>
              <a:endCxn id="35" idx="1"/>
            </p:cNvCxnSpPr>
            <p:nvPr/>
          </p:nvCxnSpPr>
          <p:spPr>
            <a:xfrm>
              <a:off x="9548728" y="3047310"/>
              <a:ext cx="931574" cy="2167"/>
            </a:xfrm>
            <a:prstGeom prst="bentConnector3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F69857A2-3FBB-EE74-D969-60BF2B5CFD74}"/>
                </a:ext>
              </a:extLst>
            </p:cNvPr>
            <p:cNvSpPr/>
            <p:nvPr/>
          </p:nvSpPr>
          <p:spPr>
            <a:xfrm>
              <a:off x="10480302" y="3855983"/>
              <a:ext cx="1454638" cy="480389"/>
            </a:xfrm>
            <a:prstGeom prst="rect">
              <a:avLst/>
            </a:prstGeom>
            <a:solidFill>
              <a:srgbClr val="A50034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대표상품</a:t>
              </a:r>
              <a:r>
                <a:rPr lang="en-US" altLang="ko-KR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MD</a:t>
              </a:r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팀</a:t>
              </a:r>
            </a:p>
          </p:txBody>
        </p:sp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8108B691-DB6C-623F-FDE3-AB109E4181E4}"/>
                </a:ext>
              </a:extLst>
            </p:cNvPr>
            <p:cNvCxnSpPr>
              <a:cxnSpLocks/>
              <a:endCxn id="42" idx="1"/>
            </p:cNvCxnSpPr>
            <p:nvPr/>
          </p:nvCxnSpPr>
          <p:spPr>
            <a:xfrm>
              <a:off x="9548728" y="4092522"/>
              <a:ext cx="931574" cy="365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연결선: 꺾임 43">
              <a:extLst>
                <a:ext uri="{FF2B5EF4-FFF2-40B4-BE49-F238E27FC236}">
                  <a16:creationId xmlns:a16="http://schemas.microsoft.com/office/drawing/2014/main" id="{60E2B511-BE98-9056-D37C-73A7141303E1}"/>
                </a:ext>
              </a:extLst>
            </p:cNvPr>
            <p:cNvCxnSpPr>
              <a:cxnSpLocks/>
              <a:endCxn id="42" idx="1"/>
            </p:cNvCxnSpPr>
            <p:nvPr/>
          </p:nvCxnSpPr>
          <p:spPr>
            <a:xfrm flipV="1">
              <a:off x="9566249" y="4096179"/>
              <a:ext cx="914053" cy="48142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연결선: 꺾임 44">
              <a:extLst>
                <a:ext uri="{FF2B5EF4-FFF2-40B4-BE49-F238E27FC236}">
                  <a16:creationId xmlns:a16="http://schemas.microsoft.com/office/drawing/2014/main" id="{62DF179F-73AC-E49E-54A9-77443C08EBFD}"/>
                </a:ext>
              </a:extLst>
            </p:cNvPr>
            <p:cNvCxnSpPr>
              <a:cxnSpLocks/>
              <a:stCxn id="28" idx="2"/>
              <a:endCxn id="50" idx="1"/>
            </p:cNvCxnSpPr>
            <p:nvPr/>
          </p:nvCxnSpPr>
          <p:spPr>
            <a:xfrm rot="16200000" flipH="1">
              <a:off x="4160540" y="2163700"/>
              <a:ext cx="1742634" cy="6155985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화살표 연결선 45">
              <a:extLst>
                <a:ext uri="{FF2B5EF4-FFF2-40B4-BE49-F238E27FC236}">
                  <a16:creationId xmlns:a16="http://schemas.microsoft.com/office/drawing/2014/main" id="{C75B8F9E-2551-87D8-C387-BBDB09E92465}"/>
                </a:ext>
              </a:extLst>
            </p:cNvPr>
            <p:cNvCxnSpPr>
              <a:cxnSpLocks/>
              <a:stCxn id="28" idx="3"/>
              <a:endCxn id="30" idx="1"/>
            </p:cNvCxnSpPr>
            <p:nvPr/>
          </p:nvCxnSpPr>
          <p:spPr>
            <a:xfrm>
              <a:off x="2681184" y="4047460"/>
              <a:ext cx="2665521" cy="3550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A9D5F32E-056E-839E-4B97-C5F2E4EBC7CE}"/>
                </a:ext>
              </a:extLst>
            </p:cNvPr>
            <p:cNvSpPr/>
            <p:nvPr/>
          </p:nvSpPr>
          <p:spPr>
            <a:xfrm>
              <a:off x="1953864" y="4484176"/>
              <a:ext cx="3129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N</a:t>
              </a:r>
              <a:endPara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437EB544-2D6D-577C-FCCB-92844DCDD2A0}"/>
                </a:ext>
              </a:extLst>
            </p:cNvPr>
            <p:cNvSpPr/>
            <p:nvPr/>
          </p:nvSpPr>
          <p:spPr>
            <a:xfrm>
              <a:off x="10496061" y="5863679"/>
              <a:ext cx="1454638" cy="480389"/>
            </a:xfrm>
            <a:prstGeom prst="rect">
              <a:avLst/>
            </a:prstGeom>
            <a:solidFill>
              <a:srgbClr val="A50034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최초요청자</a:t>
              </a: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1907CBCA-FF84-DD0E-7588-EB3206CFFBED}"/>
                </a:ext>
              </a:extLst>
            </p:cNvPr>
            <p:cNvSpPr/>
            <p:nvPr/>
          </p:nvSpPr>
          <p:spPr>
            <a:xfrm>
              <a:off x="10496061" y="6539536"/>
              <a:ext cx="1454638" cy="480389"/>
            </a:xfrm>
            <a:prstGeom prst="rect">
              <a:avLst/>
            </a:prstGeom>
            <a:solidFill>
              <a:srgbClr val="A50034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ko-KR" altLang="en-US" sz="1400" b="1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협력사 구매담당자</a:t>
              </a:r>
              <a:endParaRPr lang="ko-KR" altLang="en-US" sz="14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65622581-5348-A346-CFA0-F9C500433565}"/>
                </a:ext>
              </a:extLst>
            </p:cNvPr>
            <p:cNvSpPr/>
            <p:nvPr/>
          </p:nvSpPr>
          <p:spPr>
            <a:xfrm>
              <a:off x="8109850" y="5872815"/>
              <a:ext cx="1454638" cy="480389"/>
            </a:xfrm>
            <a:prstGeom prst="rect">
              <a:avLst/>
            </a:prstGeom>
            <a:solidFill>
              <a:srgbClr val="A50034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구매담당자요청</a:t>
              </a: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45166118-4338-5D9D-72A9-E1E2D16B943C}"/>
                </a:ext>
              </a:extLst>
            </p:cNvPr>
            <p:cNvSpPr/>
            <p:nvPr/>
          </p:nvSpPr>
          <p:spPr>
            <a:xfrm>
              <a:off x="8109850" y="6539535"/>
              <a:ext cx="1454638" cy="480389"/>
            </a:xfrm>
            <a:prstGeom prst="rect">
              <a:avLst/>
            </a:prstGeom>
            <a:solidFill>
              <a:srgbClr val="A50034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협력사</a:t>
              </a:r>
              <a:endParaRPr lang="en-US" altLang="ko-KR" sz="14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/>
              <a:r>
                <a:rPr lang="ko-KR" altLang="en-US" sz="1400" b="1" dirty="0" err="1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선제안</a:t>
              </a:r>
              <a:endParaRPr lang="ko-KR" altLang="en-US" sz="14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cxnSp>
          <p:nvCxnSpPr>
            <p:cNvPr id="52" name="연결선: 꺾임 51">
              <a:extLst>
                <a:ext uri="{FF2B5EF4-FFF2-40B4-BE49-F238E27FC236}">
                  <a16:creationId xmlns:a16="http://schemas.microsoft.com/office/drawing/2014/main" id="{3B2EA31E-044D-CC96-D117-5886D95C12E1}"/>
                </a:ext>
              </a:extLst>
            </p:cNvPr>
            <p:cNvCxnSpPr>
              <a:cxnSpLocks/>
              <a:stCxn id="28" idx="2"/>
              <a:endCxn id="51" idx="1"/>
            </p:cNvCxnSpPr>
            <p:nvPr/>
          </p:nvCxnSpPr>
          <p:spPr>
            <a:xfrm rot="16200000" flipH="1">
              <a:off x="3827180" y="2497060"/>
              <a:ext cx="2409354" cy="6155985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화살표 연결선 52">
              <a:extLst>
                <a:ext uri="{FF2B5EF4-FFF2-40B4-BE49-F238E27FC236}">
                  <a16:creationId xmlns:a16="http://schemas.microsoft.com/office/drawing/2014/main" id="{572B59A7-422A-2603-F532-A99F4262B00E}"/>
                </a:ext>
              </a:extLst>
            </p:cNvPr>
            <p:cNvCxnSpPr>
              <a:cxnSpLocks/>
              <a:stCxn id="50" idx="3"/>
              <a:endCxn id="48" idx="1"/>
            </p:cNvCxnSpPr>
            <p:nvPr/>
          </p:nvCxnSpPr>
          <p:spPr>
            <a:xfrm flipV="1">
              <a:off x="9564487" y="6103874"/>
              <a:ext cx="931574" cy="913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화살표 연결선 53">
              <a:extLst>
                <a:ext uri="{FF2B5EF4-FFF2-40B4-BE49-F238E27FC236}">
                  <a16:creationId xmlns:a16="http://schemas.microsoft.com/office/drawing/2014/main" id="{C71E9542-637B-FF39-32A5-914ADAA3A287}"/>
                </a:ext>
              </a:extLst>
            </p:cNvPr>
            <p:cNvCxnSpPr>
              <a:cxnSpLocks/>
              <a:stCxn id="51" idx="3"/>
              <a:endCxn id="49" idx="1"/>
            </p:cNvCxnSpPr>
            <p:nvPr/>
          </p:nvCxnSpPr>
          <p:spPr>
            <a:xfrm>
              <a:off x="9564487" y="6779730"/>
              <a:ext cx="931574" cy="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6ECE7C4F-F999-A365-38F8-5690FFF60891}"/>
                </a:ext>
              </a:extLst>
            </p:cNvPr>
            <p:cNvSpPr/>
            <p:nvPr/>
          </p:nvSpPr>
          <p:spPr>
            <a:xfrm>
              <a:off x="752474" y="2168555"/>
              <a:ext cx="1541256" cy="329872"/>
            </a:xfrm>
            <a:prstGeom prst="rect">
              <a:avLst/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검증</a:t>
              </a:r>
              <a:endParaRPr lang="ko-KR" altLang="en-US" sz="1400" b="1" baseline="50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cxnSp>
          <p:nvCxnSpPr>
            <p:cNvPr id="59" name="연결선: 꺾임 58">
              <a:extLst>
                <a:ext uri="{FF2B5EF4-FFF2-40B4-BE49-F238E27FC236}">
                  <a16:creationId xmlns:a16="http://schemas.microsoft.com/office/drawing/2014/main" id="{F9E38535-9E93-8B23-9D88-8D4E04375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6248" y="3055292"/>
              <a:ext cx="914053" cy="56322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05D241D9-A69A-59AA-36B7-3D255ACECB14}"/>
                </a:ext>
              </a:extLst>
            </p:cNvPr>
            <p:cNvGrpSpPr/>
            <p:nvPr/>
          </p:nvGrpSpPr>
          <p:grpSpPr>
            <a:xfrm>
              <a:off x="6799284" y="3055292"/>
              <a:ext cx="836457" cy="1497605"/>
              <a:chOff x="6799290" y="3055292"/>
              <a:chExt cx="485316" cy="1497605"/>
            </a:xfrm>
          </p:grpSpPr>
          <p:cxnSp>
            <p:nvCxnSpPr>
              <p:cNvPr id="85" name="직선 연결선 84">
                <a:extLst>
                  <a:ext uri="{FF2B5EF4-FFF2-40B4-BE49-F238E27FC236}">
                    <a16:creationId xmlns:a16="http://schemas.microsoft.com/office/drawing/2014/main" id="{4E2811F1-553A-5491-540C-A83BC15961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9290" y="4089317"/>
                <a:ext cx="479863" cy="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>
                <a:extLst>
                  <a:ext uri="{FF2B5EF4-FFF2-40B4-BE49-F238E27FC236}">
                    <a16:creationId xmlns:a16="http://schemas.microsoft.com/office/drawing/2014/main" id="{48A409C4-C2C7-C291-0EA8-5D5E85C861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79153" y="3055292"/>
                <a:ext cx="5453" cy="149760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직선 연결선 88">
              <a:extLst>
                <a:ext uri="{FF2B5EF4-FFF2-40B4-BE49-F238E27FC236}">
                  <a16:creationId xmlns:a16="http://schemas.microsoft.com/office/drawing/2014/main" id="{810FCAB9-B4AC-8FB5-E0A2-CF859F1FE9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6345" y="3055292"/>
              <a:ext cx="827059" cy="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>
              <a:extLst>
                <a:ext uri="{FF2B5EF4-FFF2-40B4-BE49-F238E27FC236}">
                  <a16:creationId xmlns:a16="http://schemas.microsoft.com/office/drawing/2014/main" id="{35E02282-4EE5-BDBF-ABE2-1B11B3596F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5748" y="3530191"/>
              <a:ext cx="827059" cy="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>
              <a:extLst>
                <a:ext uri="{FF2B5EF4-FFF2-40B4-BE49-F238E27FC236}">
                  <a16:creationId xmlns:a16="http://schemas.microsoft.com/office/drawing/2014/main" id="{90252E8B-9C8A-E96F-8E63-FD76DDCF55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0172" y="4089316"/>
              <a:ext cx="827059" cy="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>
              <a:extLst>
                <a:ext uri="{FF2B5EF4-FFF2-40B4-BE49-F238E27FC236}">
                  <a16:creationId xmlns:a16="http://schemas.microsoft.com/office/drawing/2014/main" id="{606EF118-A3F4-6B25-C7BE-47CB4F62E1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7575" y="4553132"/>
              <a:ext cx="827059" cy="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FE9A58E3-04A7-1610-F2D9-57E44A488FA6}"/>
                </a:ext>
              </a:extLst>
            </p:cNvPr>
            <p:cNvSpPr/>
            <p:nvPr/>
          </p:nvSpPr>
          <p:spPr>
            <a:xfrm>
              <a:off x="8094091" y="2887793"/>
              <a:ext cx="1454638" cy="319033"/>
            </a:xfrm>
            <a:prstGeom prst="rect">
              <a:avLst/>
            </a:prstGeom>
            <a:solidFill>
              <a:srgbClr val="A50034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LG</a:t>
              </a:r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본부</a:t>
              </a:r>
              <a:r>
                <a:rPr lang="en-US" altLang="ko-KR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판촉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5873566F-BD50-C294-91B4-F87CE713D68C}"/>
                </a:ext>
              </a:extLst>
            </p:cNvPr>
            <p:cNvSpPr/>
            <p:nvPr/>
          </p:nvSpPr>
          <p:spPr>
            <a:xfrm>
              <a:off x="8094091" y="3371670"/>
              <a:ext cx="1454638" cy="319033"/>
            </a:xfrm>
            <a:prstGeom prst="rect">
              <a:avLst/>
            </a:prstGeom>
            <a:solidFill>
              <a:srgbClr val="A50034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ko-KR" altLang="en-US" sz="1400" b="1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영업본부</a:t>
              </a:r>
              <a:endParaRPr lang="ko-KR" altLang="en-US" sz="14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931F6ED6-5138-0204-CFF6-F44FD33F34D6}"/>
                </a:ext>
              </a:extLst>
            </p:cNvPr>
            <p:cNvSpPr/>
            <p:nvPr/>
          </p:nvSpPr>
          <p:spPr>
            <a:xfrm>
              <a:off x="8094091" y="3874576"/>
              <a:ext cx="1454638" cy="319033"/>
            </a:xfrm>
            <a:prstGeom prst="rect">
              <a:avLst/>
            </a:prstGeom>
            <a:solidFill>
              <a:srgbClr val="A50034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SSP</a:t>
              </a:r>
              <a:endParaRPr lang="ko-KR" altLang="en-US" sz="14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A95990AA-E92A-B5F4-384A-2E74E657CB87}"/>
                </a:ext>
              </a:extLst>
            </p:cNvPr>
            <p:cNvSpPr/>
            <p:nvPr/>
          </p:nvSpPr>
          <p:spPr>
            <a:xfrm>
              <a:off x="8094091" y="4403419"/>
              <a:ext cx="1454638" cy="319033"/>
            </a:xfrm>
            <a:prstGeom prst="rect">
              <a:avLst/>
            </a:prstGeom>
            <a:solidFill>
              <a:srgbClr val="A50034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BPO</a:t>
              </a:r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사업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0614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9C367F35F0B4043A96932D702461302" ma:contentTypeVersion="7" ma:contentTypeDescription="새 문서를 만듭니다." ma:contentTypeScope="" ma:versionID="a70d22ede7e3536d916374b0723e36cc">
  <xsd:schema xmlns:xsd="http://www.w3.org/2001/XMLSchema" xmlns:xs="http://www.w3.org/2001/XMLSchema" xmlns:p="http://schemas.microsoft.com/office/2006/metadata/properties" xmlns:ns2="925c204a-fa47-4bb1-8891-50b1916a8d33" targetNamespace="http://schemas.microsoft.com/office/2006/metadata/properties" ma:root="true" ma:fieldsID="103c372e5fdd763ac479a0fd9e97dfdc" ns2:_="">
    <xsd:import namespace="925c204a-fa47-4bb1-8891-50b1916a8d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c204a-fa47-4bb1-8891-50b1916a8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E6C4B7-2E95-45FF-B1A8-7369369F78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5c204a-fa47-4bb1-8891-50b1916a8d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59FB6B-200E-46CA-8932-6693EAC79DEB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925c204a-fa47-4bb1-8891-50b1916a8d33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3A5033B-BCCB-4667-BBE1-219D4CE8E7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5810</TotalTime>
  <Words>7133</Words>
  <Application>Microsoft Office PowerPoint</Application>
  <PresentationFormat>사용자 지정</PresentationFormat>
  <Paragraphs>1684</Paragraphs>
  <Slides>47</Slides>
  <Notes>47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47</vt:i4>
      </vt:variant>
    </vt:vector>
  </HeadingPairs>
  <TitlesOfParts>
    <vt:vector size="64" baseType="lpstr">
      <vt:lpstr>G마켓 산스 TTF Bold</vt:lpstr>
      <vt:lpstr>KoPub돋움체 Bold</vt:lpstr>
      <vt:lpstr>KoPub돋움체 Light</vt:lpstr>
      <vt:lpstr>Pretendard ExtraBold</vt:lpstr>
      <vt:lpstr>Pretendard Light</vt:lpstr>
      <vt:lpstr>Pretendard Medium</vt:lpstr>
      <vt:lpstr>Pretendard SemiBold</vt:lpstr>
      <vt:lpstr>맑은 고딕</vt:lpstr>
      <vt:lpstr>에스코어 드림 3 Light</vt:lpstr>
      <vt:lpstr>에스코어 드림 6 Bold</vt:lpstr>
      <vt:lpstr>에스코어 드림 8 Heavy</vt:lpstr>
      <vt:lpstr>에스코어 드림 9 Black</vt:lpstr>
      <vt:lpstr>Arial</vt:lpstr>
      <vt:lpstr>Calibri</vt:lpstr>
      <vt:lpstr>Calibri Light</vt:lpstr>
      <vt:lpstr>Wingdings</vt:lpstr>
      <vt:lpstr>Office 2013 - 2022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SERVEONE</dc:creator>
  <cp:lastModifiedBy>officewowm</cp:lastModifiedBy>
  <cp:revision>436</cp:revision>
  <dcterms:created xsi:type="dcterms:W3CDTF">2022-03-15T04:45:55Z</dcterms:created>
  <dcterms:modified xsi:type="dcterms:W3CDTF">2025-09-11T04:09:53Z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0x010100E9C367F35F0B4043A96932D702461302</vt:lpwstr>
  </property>
</Properties>
</file>