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50"/>
  </p:notesMasterIdLst>
  <p:handoutMasterIdLst>
    <p:handoutMasterId r:id="rId51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4" r:id="rId11"/>
    <p:sldId id="1195" r:id="rId12"/>
    <p:sldId id="1196" r:id="rId13"/>
    <p:sldId id="1197" r:id="rId14"/>
    <p:sldId id="1198" r:id="rId15"/>
    <p:sldId id="1199" r:id="rId16"/>
    <p:sldId id="1200" r:id="rId17"/>
    <p:sldId id="1201" r:id="rId18"/>
    <p:sldId id="1202" r:id="rId19"/>
    <p:sldId id="1203" r:id="rId20"/>
    <p:sldId id="1204" r:id="rId21"/>
    <p:sldId id="1205" r:id="rId22"/>
    <p:sldId id="1206" r:id="rId23"/>
    <p:sldId id="1207" r:id="rId24"/>
    <p:sldId id="1208" r:id="rId25"/>
    <p:sldId id="1209" r:id="rId26"/>
    <p:sldId id="1210" r:id="rId27"/>
    <p:sldId id="1211" r:id="rId28"/>
    <p:sldId id="1212" r:id="rId29"/>
    <p:sldId id="1213" r:id="rId30"/>
    <p:sldId id="1214" r:id="rId31"/>
    <p:sldId id="1215" r:id="rId32"/>
    <p:sldId id="1216" r:id="rId33"/>
    <p:sldId id="1217" r:id="rId34"/>
    <p:sldId id="1218" r:id="rId35"/>
    <p:sldId id="1219" r:id="rId36"/>
    <p:sldId id="1220" r:id="rId37"/>
    <p:sldId id="1221" r:id="rId38"/>
    <p:sldId id="1222" r:id="rId39"/>
    <p:sldId id="1223" r:id="rId40"/>
    <p:sldId id="1224" r:id="rId41"/>
    <p:sldId id="1225" r:id="rId42"/>
    <p:sldId id="1226" r:id="rId43"/>
    <p:sldId id="1230" r:id="rId44"/>
    <p:sldId id="1227" r:id="rId45"/>
    <p:sldId id="1229" r:id="rId46"/>
    <p:sldId id="1228" r:id="rId47"/>
    <p:sldId id="1231" r:id="rId48"/>
    <p:sldId id="1060" r:id="rId49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4"/>
            <p14:sldId id="1195"/>
            <p14:sldId id="1196"/>
            <p14:sldId id="1197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2"/>
            <p14:sldId id="1213"/>
            <p14:sldId id="1214"/>
            <p14:sldId id="1215"/>
            <p14:sldId id="1216"/>
            <p14:sldId id="1217"/>
            <p14:sldId id="1218"/>
            <p14:sldId id="1219"/>
            <p14:sldId id="1220"/>
            <p14:sldId id="1221"/>
            <p14:sldId id="1222"/>
            <p14:sldId id="1223"/>
            <p14:sldId id="1224"/>
            <p14:sldId id="1225"/>
            <p14:sldId id="1226"/>
            <p14:sldId id="1230"/>
            <p14:sldId id="1227"/>
            <p14:sldId id="1229"/>
            <p14:sldId id="1228"/>
            <p14:sldId id="1231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2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77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10" userDrawn="1">
          <p15:clr>
            <a:srgbClr val="A4A3A4"/>
          </p15:clr>
        </p15:guide>
        <p15:guide id="9" pos="7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34"/>
    <a:srgbClr val="EE3042"/>
    <a:srgbClr val="FDEAEC"/>
    <a:srgbClr val="404040"/>
    <a:srgbClr val="FFFFFE"/>
    <a:srgbClr val="908070"/>
    <a:srgbClr val="E2E2E2"/>
    <a:srgbClr val="9CAAAF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82080" autoAdjust="0"/>
  </p:normalViewPr>
  <p:slideViewPr>
    <p:cSldViewPr snapToGrid="0">
      <p:cViewPr>
        <p:scale>
          <a:sx n="96" d="100"/>
          <a:sy n="96" d="100"/>
        </p:scale>
        <p:origin x="1218" y="-276"/>
      </p:cViewPr>
      <p:guideLst>
        <p:guide orient="horz" pos="2562"/>
        <p:guide pos="4233"/>
        <p:guide orient="horz" pos="499"/>
        <p:guide pos="468"/>
        <p:guide orient="horz" pos="4377"/>
        <p:guide orient="horz" pos="703"/>
        <p:guide orient="horz" pos="1610"/>
        <p:guide pos="79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7957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오픈 이후 일부 중간 변동사항 반영하여</a:t>
            </a:r>
            <a:r>
              <a:rPr lang="en-US" altLang="ko-KR" dirty="0"/>
              <a:t>, </a:t>
            </a:r>
            <a:r>
              <a:rPr lang="ko-KR" altLang="en-US" dirty="0"/>
              <a:t>최종적으로는 총 </a:t>
            </a:r>
            <a:r>
              <a:rPr lang="en-US" altLang="ko-KR" dirty="0"/>
              <a:t>3</a:t>
            </a:r>
            <a:r>
              <a:rPr lang="ko-KR" altLang="en-US" dirty="0"/>
              <a:t>개 방식으로 운영하고 있습니다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Ⓟ</a:t>
            </a:r>
            <a:r>
              <a:rPr lang="en-US" altLang="ko-KR" dirty="0"/>
              <a:t> C</a:t>
            </a:r>
            <a:r>
              <a:rPr lang="ko-KR" altLang="en-US" dirty="0"/>
              <a:t>조</a:t>
            </a:r>
            <a:r>
              <a:rPr lang="en-US" altLang="ko-KR" dirty="0"/>
              <a:t>: ‘</a:t>
            </a:r>
            <a:r>
              <a:rPr lang="ko-KR" altLang="en-US" dirty="0"/>
              <a:t>대표</a:t>
            </a:r>
            <a:r>
              <a:rPr lang="en-US" altLang="ko-KR" dirty="0"/>
              <a:t>’</a:t>
            </a:r>
            <a:r>
              <a:rPr lang="ko-KR" altLang="en-US" dirty="0"/>
              <a:t> 채널</a:t>
            </a:r>
            <a:r>
              <a:rPr lang="en-US" altLang="ko-KR" dirty="0"/>
              <a:t>(02-6363-7900 /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support@serveone.co.kr</a:t>
            </a:r>
            <a:r>
              <a:rPr lang="en-US" altLang="ko-KR" dirty="0"/>
              <a:t>)</a:t>
            </a:r>
            <a:r>
              <a:rPr lang="ko-KR" altLang="en-US" dirty="0"/>
              <a:t>로 문의가 인입된 후 전화는 위탁업체가</a:t>
            </a:r>
            <a:r>
              <a:rPr lang="en-US" altLang="ko-KR" dirty="0"/>
              <a:t>,</a:t>
            </a:r>
            <a:r>
              <a:rPr lang="ko-KR" altLang="en-US" dirty="0"/>
              <a:t> 나머지는 자동으로 담당조에 배정이 되어 처리됩니다</a:t>
            </a:r>
            <a:r>
              <a:rPr lang="en-US" altLang="ko-KR" dirty="0"/>
              <a:t>. </a:t>
            </a:r>
            <a:r>
              <a:rPr lang="ko-KR" altLang="en-US" dirty="0"/>
              <a:t>대부분 공통</a:t>
            </a:r>
            <a:r>
              <a:rPr lang="en-US" altLang="ko-KR" dirty="0"/>
              <a:t>process </a:t>
            </a:r>
            <a:r>
              <a:rPr lang="ko-KR" altLang="en-US" dirty="0"/>
              <a:t>기반으로 답변이 가능한 케이스로 불특정 다수가 처리할 수 있는 단순문의 위주 고객사에게 적합한 방식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Ⓟ</a:t>
            </a:r>
            <a:r>
              <a:rPr lang="en-US" altLang="ko-KR" dirty="0"/>
              <a:t> J</a:t>
            </a:r>
            <a:r>
              <a:rPr lang="ko-KR" altLang="en-US" dirty="0"/>
              <a:t>조</a:t>
            </a:r>
            <a:r>
              <a:rPr lang="en-US" altLang="ko-KR" dirty="0"/>
              <a:t>: ‘</a:t>
            </a:r>
            <a:r>
              <a:rPr lang="ko-KR" altLang="en-US" dirty="0"/>
              <a:t>조별</a:t>
            </a:r>
            <a:r>
              <a:rPr lang="en-US" altLang="ko-KR" dirty="0"/>
              <a:t>’</a:t>
            </a:r>
            <a:r>
              <a:rPr lang="ko-KR" altLang="en-US" dirty="0"/>
              <a:t> 채널로 문의가 인입된 후 자동으로 담당조에 배정이 되어 처리가 됩니다</a:t>
            </a:r>
            <a:r>
              <a:rPr lang="en-US" altLang="ko-KR" dirty="0"/>
              <a:t>.</a:t>
            </a:r>
            <a:r>
              <a:rPr lang="ko-KR" altLang="en-US" dirty="0"/>
              <a:t> 보통 </a:t>
            </a:r>
            <a:r>
              <a:rPr lang="ko-KR" altLang="en-US" dirty="0" err="1"/>
              <a:t>서브원</a:t>
            </a:r>
            <a:r>
              <a:rPr lang="ko-KR" altLang="en-US" dirty="0"/>
              <a:t> 시스템 외 고객사 시스템을 사용하는 케이스가 많고 이런 경우 어느정도 기본 지식이 있어야 커뮤니케이션이 가능하기에 특정 조에서 </a:t>
            </a:r>
            <a:r>
              <a:rPr lang="en-US" altLang="ko-KR" dirty="0" err="1"/>
              <a:t>voc</a:t>
            </a:r>
            <a:r>
              <a:rPr lang="ko-KR" altLang="en-US" dirty="0"/>
              <a:t>를 처리합니다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ko-KR" altLang="en-US" dirty="0"/>
              <a:t>Ⓟ</a:t>
            </a:r>
            <a:r>
              <a:rPr lang="en-US" altLang="ko-KR" dirty="0"/>
              <a:t> S</a:t>
            </a:r>
            <a:r>
              <a:rPr lang="ko-KR" altLang="en-US" dirty="0"/>
              <a:t>조</a:t>
            </a:r>
            <a:r>
              <a:rPr lang="en-US" altLang="ko-KR" dirty="0"/>
              <a:t>: ‘</a:t>
            </a:r>
            <a:r>
              <a:rPr lang="ko-KR" altLang="en-US" dirty="0"/>
              <a:t>담당자 별</a:t>
            </a:r>
            <a:r>
              <a:rPr lang="en-US" altLang="ko-KR" dirty="0"/>
              <a:t>’ </a:t>
            </a:r>
            <a:r>
              <a:rPr lang="ko-KR" altLang="en-US" dirty="0"/>
              <a:t>채널로 문의가 인입된 후 고정으로 담당자에 배정이 되어 </a:t>
            </a:r>
            <a:r>
              <a:rPr lang="en-US" altLang="ko-KR" dirty="0" err="1"/>
              <a:t>voc</a:t>
            </a:r>
            <a:r>
              <a:rPr lang="ko-KR" altLang="en-US" dirty="0"/>
              <a:t>를 처리합니다</a:t>
            </a:r>
            <a:r>
              <a:rPr lang="en-US" altLang="ko-KR" dirty="0"/>
              <a:t>. </a:t>
            </a:r>
            <a:r>
              <a:rPr lang="ko-KR" altLang="en-US" dirty="0"/>
              <a:t>현장에서 확인 및 즉시 대응이 필요한 경우 사용합니다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→ 간혹 전담방식을 담당자</a:t>
            </a:r>
            <a:r>
              <a:rPr lang="en-US" altLang="ko-KR" dirty="0"/>
              <a:t>/</a:t>
            </a:r>
            <a:r>
              <a:rPr lang="ko-KR" altLang="en-US" dirty="0"/>
              <a:t>고객사 간 </a:t>
            </a:r>
            <a:r>
              <a:rPr lang="en-US" altLang="ko-KR" dirty="0"/>
              <a:t>1</a:t>
            </a:r>
            <a:r>
              <a:rPr lang="ko-KR" altLang="en-US" dirty="0"/>
              <a:t>대 </a:t>
            </a:r>
            <a:r>
              <a:rPr lang="en-US" altLang="ko-KR" dirty="0"/>
              <a:t>1</a:t>
            </a:r>
            <a:r>
              <a:rPr lang="ko-KR" altLang="en-US" dirty="0"/>
              <a:t>방식으로</a:t>
            </a:r>
            <a:r>
              <a:rPr lang="en-US" altLang="ko-KR" dirty="0"/>
              <a:t>, </a:t>
            </a:r>
            <a:r>
              <a:rPr lang="ko-KR" altLang="en-US" dirty="0"/>
              <a:t>또는 상주방식을 고객사에 상주하는 개념으로 잘못 생각하는 경우가 있는 것 같음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</a:t>
            </a:r>
            <a:r>
              <a:rPr lang="ko-KR" altLang="en-US" dirty="0"/>
              <a:t>상주방식은 조별방식이 아닌 담당자</a:t>
            </a:r>
            <a:r>
              <a:rPr lang="en-US" altLang="ko-KR" dirty="0"/>
              <a:t>/</a:t>
            </a:r>
            <a:r>
              <a:rPr lang="ko-KR" altLang="en-US" dirty="0"/>
              <a:t>고객사간 </a:t>
            </a:r>
            <a:r>
              <a:rPr lang="en-US" altLang="ko-KR" dirty="0"/>
              <a:t>1</a:t>
            </a:r>
            <a:r>
              <a:rPr lang="ko-KR" altLang="en-US" dirty="0"/>
              <a:t>대</a:t>
            </a:r>
            <a:r>
              <a:rPr lang="en-US" altLang="ko-KR" dirty="0"/>
              <a:t> 1</a:t>
            </a:r>
            <a:r>
              <a:rPr lang="ko-KR" altLang="en-US" dirty="0"/>
              <a:t> 방식이고</a:t>
            </a:r>
            <a:r>
              <a:rPr lang="en-US" altLang="ko-KR" dirty="0"/>
              <a:t>, </a:t>
            </a:r>
            <a:r>
              <a:rPr lang="ko-KR" altLang="en-US" dirty="0"/>
              <a:t>이 외 공용</a:t>
            </a:r>
            <a:r>
              <a:rPr lang="en-US" altLang="ko-KR" dirty="0"/>
              <a:t>/</a:t>
            </a:r>
            <a:r>
              <a:rPr lang="ko-KR" altLang="en-US" dirty="0"/>
              <a:t>전담 방식은 </a:t>
            </a:r>
            <a:r>
              <a:rPr lang="en-US" altLang="ko-KR" dirty="0"/>
              <a:t>n</a:t>
            </a:r>
            <a:r>
              <a:rPr lang="ko-KR" altLang="en-US" dirty="0"/>
              <a:t>명으로 이뤄진 조가 고객사를 담당한다고 생각해주시면 될 것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3805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운영단위별 운영형태를 확인하고 </a:t>
            </a:r>
            <a:r>
              <a:rPr lang="ko-KR" altLang="en-US" dirty="0" err="1"/>
              <a:t>싶은경우</a:t>
            </a:r>
            <a:r>
              <a:rPr lang="en-US" altLang="ko-KR" dirty="0"/>
              <a:t>, S-MRO&gt;</a:t>
            </a:r>
            <a:r>
              <a:rPr lang="ko-KR" altLang="en-US" dirty="0"/>
              <a:t>담당자관리</a:t>
            </a:r>
            <a:r>
              <a:rPr lang="en-US" altLang="ko-KR" dirty="0"/>
              <a:t>&gt;</a:t>
            </a:r>
            <a:r>
              <a:rPr lang="ko-KR" altLang="en-US" dirty="0" err="1"/>
              <a:t>고객도우미관리</a:t>
            </a:r>
            <a:r>
              <a:rPr lang="ko-KR" altLang="en-US" dirty="0"/>
              <a:t> 메뉴에서 </a:t>
            </a:r>
            <a:r>
              <a:rPr lang="ko-KR" altLang="en-US" dirty="0" err="1"/>
              <a:t>확인가능함</a:t>
            </a:r>
            <a:r>
              <a:rPr lang="ko-KR" altLang="en-US" dirty="0"/>
              <a:t>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ⓟ운영형태를 알고 싶은 경우</a:t>
            </a:r>
            <a:r>
              <a:rPr lang="en-US" altLang="ko-KR" dirty="0"/>
              <a:t>, Zendesk</a:t>
            </a:r>
            <a:r>
              <a:rPr lang="ko-KR" altLang="en-US" dirty="0"/>
              <a:t>그룹명의 </a:t>
            </a:r>
            <a:r>
              <a:rPr lang="en-US" altLang="ko-KR" dirty="0"/>
              <a:t>–C, -J </a:t>
            </a:r>
            <a:r>
              <a:rPr lang="ko-KR" altLang="en-US" dirty="0"/>
              <a:t>등의 알파벳으로 운영형태를 알 수 있음 </a:t>
            </a:r>
            <a:r>
              <a:rPr lang="en-US" altLang="ko-KR" dirty="0"/>
              <a:t>(C/J/S)</a:t>
            </a:r>
          </a:p>
          <a:p>
            <a:pPr marL="0" indent="0">
              <a:buNone/>
            </a:pPr>
            <a:r>
              <a:rPr lang="ko-KR" altLang="en-US" dirty="0"/>
              <a:t>ⓟ해당 조에 업무 요청을 하고 싶은 경우</a:t>
            </a:r>
            <a:r>
              <a:rPr lang="en-US" altLang="ko-KR" dirty="0"/>
              <a:t>, </a:t>
            </a:r>
            <a:r>
              <a:rPr lang="ko-KR" altLang="en-US" dirty="0"/>
              <a:t>조별 연락처와 이메일 주소를 확인하면 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개인계정</a:t>
            </a:r>
            <a:r>
              <a:rPr lang="en-US" altLang="ko-KR" dirty="0"/>
              <a:t>vs</a:t>
            </a:r>
            <a:r>
              <a:rPr lang="ko-KR" altLang="en-US" dirty="0" err="1"/>
              <a:t>전담팀계정</a:t>
            </a:r>
            <a:r>
              <a:rPr lang="ko-KR" altLang="en-US" dirty="0"/>
              <a:t> 에 대한 문의가 종종 있는데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 </a:t>
            </a:r>
            <a:r>
              <a:rPr lang="ko-KR" altLang="en-US" dirty="0"/>
              <a:t>개인계정</a:t>
            </a:r>
            <a:r>
              <a:rPr lang="en-US" altLang="ko-KR" dirty="0"/>
              <a:t>: S-portal</a:t>
            </a:r>
            <a:r>
              <a:rPr lang="ko-KR" altLang="en-US" dirty="0"/>
              <a:t>에서 조회되는 정보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- </a:t>
            </a:r>
            <a:r>
              <a:rPr lang="ko-KR" altLang="en-US" dirty="0"/>
              <a:t>대표계정</a:t>
            </a:r>
            <a:r>
              <a:rPr lang="en-US" altLang="ko-KR" dirty="0"/>
              <a:t>: S-</a:t>
            </a:r>
            <a:r>
              <a:rPr lang="en-US" altLang="ko-KR" dirty="0" err="1"/>
              <a:t>mo</a:t>
            </a:r>
            <a:r>
              <a:rPr lang="en-US" altLang="ko-KR" dirty="0"/>
              <a:t>&gt;</a:t>
            </a:r>
            <a:r>
              <a:rPr lang="ko-KR" altLang="en-US" dirty="0" err="1"/>
              <a:t>고객도우미관리</a:t>
            </a:r>
            <a:r>
              <a:rPr lang="ko-KR" altLang="en-US" dirty="0"/>
              <a:t> 메뉴에서 조회되는 정보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▶기본적으로 </a:t>
            </a:r>
            <a:r>
              <a:rPr lang="ko-KR" altLang="en-US" dirty="0" err="1"/>
              <a:t>전담팀계정</a:t>
            </a:r>
            <a:r>
              <a:rPr lang="en-US" altLang="ko-KR" dirty="0"/>
              <a:t>/</a:t>
            </a:r>
            <a:r>
              <a:rPr lang="ko-KR" altLang="en-US" dirty="0"/>
              <a:t>연락처로 </a:t>
            </a:r>
            <a:r>
              <a:rPr lang="ko-KR" altLang="en-US" dirty="0" err="1"/>
              <a:t>컨텍</a:t>
            </a:r>
            <a:r>
              <a:rPr lang="en-US" altLang="ko-KR" dirty="0"/>
              <a:t>(tracking </a:t>
            </a:r>
            <a:r>
              <a:rPr lang="ko-KR" altLang="en-US" dirty="0"/>
              <a:t>용이</a:t>
            </a:r>
            <a:r>
              <a:rPr lang="en-US" altLang="ko-KR" dirty="0"/>
              <a:t>)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721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이제부터는 </a:t>
            </a:r>
            <a:r>
              <a:rPr lang="ko-KR" altLang="en-US" dirty="0" err="1"/>
              <a:t>젠데스크</a:t>
            </a:r>
            <a:r>
              <a:rPr lang="ko-KR" altLang="en-US" dirty="0"/>
              <a:t> 처리</a:t>
            </a:r>
            <a:r>
              <a:rPr lang="en-US" altLang="ko-KR" dirty="0"/>
              <a:t>process </a:t>
            </a:r>
            <a:r>
              <a:rPr lang="ko-KR" altLang="en-US" dirty="0"/>
              <a:t>및 실제 화면에 대해 알아보려고 함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운영담당자 외에는 라이선스가 없어 접근이 불가능하기 때문에 처음 </a:t>
            </a:r>
            <a:r>
              <a:rPr lang="ko-KR" altLang="en-US" dirty="0" err="1"/>
              <a:t>보실텐데</a:t>
            </a:r>
            <a:r>
              <a:rPr lang="en-US" altLang="ko-KR" dirty="0"/>
              <a:t>, </a:t>
            </a:r>
            <a:r>
              <a:rPr lang="ko-KR" altLang="en-US" dirty="0"/>
              <a:t>저렇게 구성되어 </a:t>
            </a:r>
            <a:r>
              <a:rPr lang="ko-KR" altLang="en-US" dirty="0" err="1"/>
              <a:t>있구나를</a:t>
            </a:r>
            <a:r>
              <a:rPr lang="ko-KR" altLang="en-US" dirty="0"/>
              <a:t> 알 수 있을 것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이제부터 티켓 이라는 용어가 계속 </a:t>
            </a:r>
            <a:r>
              <a:rPr lang="ko-KR" altLang="en-US" dirty="0" err="1"/>
              <a:t>나올텐데</a:t>
            </a:r>
            <a:r>
              <a:rPr lang="en-US" altLang="ko-KR" dirty="0"/>
              <a:t>, </a:t>
            </a:r>
            <a:r>
              <a:rPr lang="ko-KR" altLang="en-US" dirty="0"/>
              <a:t>티켓이라 함은 다양한 채널을 통해 </a:t>
            </a:r>
            <a:r>
              <a:rPr lang="ko-KR" altLang="en-US" dirty="0" err="1"/>
              <a:t>젠데스크에</a:t>
            </a:r>
            <a:r>
              <a:rPr lang="ko-KR" altLang="en-US" dirty="0"/>
              <a:t> 유입되는 하나하나의 </a:t>
            </a:r>
            <a:r>
              <a:rPr lang="ko-KR" altLang="en-US" dirty="0" err="1"/>
              <a:t>요청건을</a:t>
            </a:r>
            <a:r>
              <a:rPr lang="ko-KR" altLang="en-US" dirty="0"/>
              <a:t> 부르는 단위라고 생각하면 됨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티켓은 그림과 같은</a:t>
            </a:r>
            <a:r>
              <a:rPr lang="en-US" altLang="ko-KR" dirty="0"/>
              <a:t> Process</a:t>
            </a:r>
            <a:r>
              <a:rPr lang="ko-KR" altLang="en-US" dirty="0"/>
              <a:t>로 진행됨 </a:t>
            </a:r>
            <a:r>
              <a:rPr lang="en-US" altLang="ko-KR" dirty="0"/>
              <a:t>(N &gt; O &gt; H/P &gt; S &gt; C)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그리고 이 과정에서 최초 담당자 배정 시</a:t>
            </a:r>
            <a:r>
              <a:rPr lang="en-US" altLang="ko-KR" dirty="0"/>
              <a:t>, </a:t>
            </a:r>
            <a:r>
              <a:rPr lang="ko-KR" altLang="en-US" dirty="0" err="1"/>
              <a:t>공개답장</a:t>
            </a:r>
            <a:r>
              <a:rPr lang="ko-KR" altLang="en-US" dirty="0"/>
              <a:t> 업무 </a:t>
            </a:r>
            <a:r>
              <a:rPr lang="ko-KR" altLang="en-US" dirty="0" err="1"/>
              <a:t>완료시</a:t>
            </a:r>
            <a:r>
              <a:rPr lang="en-US" altLang="ko-KR" dirty="0"/>
              <a:t> </a:t>
            </a:r>
            <a:r>
              <a:rPr lang="ko-KR" altLang="en-US" dirty="0"/>
              <a:t>해당 그림과 같이 고객에게 안내 메일이 발송됨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5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600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여기서부터는</a:t>
            </a:r>
            <a:r>
              <a:rPr lang="ko-KR" altLang="en-US" dirty="0"/>
              <a:t> 실제 </a:t>
            </a:r>
            <a:r>
              <a:rPr lang="en-US" altLang="ko-KR" dirty="0" err="1"/>
              <a:t>zendesk</a:t>
            </a:r>
            <a:r>
              <a:rPr lang="ko-KR" altLang="en-US" dirty="0"/>
              <a:t>시스템이 어떻게 구성되어 있는지 어떤 기능들이 있어 운영담당자들이 사용하고 있는지 보겠음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다양한 채널</a:t>
            </a:r>
            <a:r>
              <a:rPr lang="en-US" altLang="ko-KR" dirty="0"/>
              <a:t>(API_</a:t>
            </a:r>
            <a:r>
              <a:rPr lang="ko-KR" altLang="en-US" dirty="0"/>
              <a:t>전화</a:t>
            </a:r>
            <a:r>
              <a:rPr lang="en-US" altLang="ko-KR" dirty="0"/>
              <a:t>, Mail, Chat</a:t>
            </a:r>
            <a:r>
              <a:rPr lang="ko-KR" altLang="en-US" dirty="0"/>
              <a:t>등</a:t>
            </a:r>
            <a:r>
              <a:rPr lang="en-US" altLang="ko-KR" dirty="0"/>
              <a:t>)</a:t>
            </a:r>
            <a:r>
              <a:rPr lang="ko-KR" altLang="en-US" dirty="0"/>
              <a:t>에서 접수된 고객 요청이 화면과 같이 한 화면에 다 업로드 됨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좌측과 같이 미해결티켓</a:t>
            </a:r>
            <a:r>
              <a:rPr lang="en-US" altLang="ko-KR" dirty="0"/>
              <a:t>, </a:t>
            </a:r>
            <a:r>
              <a:rPr lang="ko-KR" altLang="en-US" dirty="0" err="1"/>
              <a:t>보류중인티켓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/>
              <a:t>종료된티켓</a:t>
            </a:r>
            <a:r>
              <a:rPr lang="ko-KR" altLang="en-US" dirty="0"/>
              <a:t> 등 사전에 설정한 </a:t>
            </a:r>
            <a:r>
              <a:rPr lang="ko-KR" altLang="en-US" dirty="0" err="1"/>
              <a:t>조건값으로</a:t>
            </a:r>
            <a:r>
              <a:rPr lang="ko-KR" altLang="en-US" dirty="0"/>
              <a:t> </a:t>
            </a:r>
            <a:r>
              <a:rPr lang="en-US" altLang="ko-KR" dirty="0"/>
              <a:t>grouping</a:t>
            </a:r>
            <a:r>
              <a:rPr lang="ko-KR" altLang="en-US" dirty="0"/>
              <a:t>이 되고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우측과 같이 전체 티켓이 </a:t>
            </a:r>
            <a:r>
              <a:rPr lang="en-US" altLang="ko-KR" dirty="0"/>
              <a:t>list-up</a:t>
            </a:r>
            <a:r>
              <a:rPr lang="ko-KR" altLang="en-US" dirty="0"/>
              <a:t>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75115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젠데스크</a:t>
            </a:r>
            <a:r>
              <a:rPr lang="ko-KR" altLang="en-US" dirty="0"/>
              <a:t> 채널은 총 </a:t>
            </a:r>
            <a:r>
              <a:rPr lang="en-US" altLang="ko-KR" dirty="0"/>
              <a:t>6</a:t>
            </a:r>
            <a:r>
              <a:rPr lang="ko-KR" altLang="en-US" dirty="0"/>
              <a:t>가지인데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위 </a:t>
            </a:r>
            <a:r>
              <a:rPr lang="en-US" altLang="ko-KR" dirty="0"/>
              <a:t>4</a:t>
            </a:r>
            <a:r>
              <a:rPr lang="ko-KR" altLang="en-US" dirty="0" err="1"/>
              <a:t>개까지가</a:t>
            </a:r>
            <a:r>
              <a:rPr lang="ko-KR" altLang="en-US" dirty="0"/>
              <a:t> 주된 채널이고 </a:t>
            </a:r>
            <a:r>
              <a:rPr lang="en-US" altLang="ko-KR" dirty="0"/>
              <a:t>Api</a:t>
            </a:r>
            <a:r>
              <a:rPr lang="ko-KR" altLang="en-US" dirty="0"/>
              <a:t>는 전화</a:t>
            </a:r>
            <a:r>
              <a:rPr lang="en-US" altLang="ko-KR" dirty="0"/>
              <a:t>, mail</a:t>
            </a:r>
            <a:r>
              <a:rPr lang="ko-KR" altLang="en-US" dirty="0"/>
              <a:t>은 이메일</a:t>
            </a:r>
            <a:r>
              <a:rPr lang="en-US" altLang="ko-KR" dirty="0"/>
              <a:t>, </a:t>
            </a:r>
            <a:r>
              <a:rPr lang="ko-KR" altLang="en-US" dirty="0"/>
              <a:t>웹은 운영담당자나 </a:t>
            </a:r>
            <a:r>
              <a:rPr lang="en-US" altLang="ko-KR" dirty="0" err="1"/>
              <a:t>rpa</a:t>
            </a:r>
            <a:r>
              <a:rPr lang="ko-KR" altLang="en-US" dirty="0"/>
              <a:t>가 생성한 티켓</a:t>
            </a:r>
            <a:r>
              <a:rPr lang="en-US" altLang="ko-KR" dirty="0"/>
              <a:t>, chat</a:t>
            </a:r>
            <a:r>
              <a:rPr lang="ko-KR" altLang="en-US" dirty="0"/>
              <a:t>은 채팅</a:t>
            </a:r>
            <a:r>
              <a:rPr lang="en-US" altLang="ko-KR" dirty="0" err="1"/>
              <a:t>url</a:t>
            </a:r>
            <a:r>
              <a:rPr lang="ko-KR" altLang="en-US" dirty="0"/>
              <a:t>과 고객</a:t>
            </a:r>
            <a:r>
              <a:rPr lang="en-US" altLang="ko-KR" dirty="0"/>
              <a:t>front</a:t>
            </a:r>
            <a:r>
              <a:rPr lang="ko-KR" altLang="en-US" dirty="0"/>
              <a:t>를 통한 문의로 생각하면 됨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그외</a:t>
            </a:r>
            <a:r>
              <a:rPr lang="ko-KR" altLang="en-US" dirty="0"/>
              <a:t> 종료티켓은 기 문의한 티켓이 종료된 이후 재문의가 들어오는 경우 생성되는 티켓이고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Web widget</a:t>
            </a:r>
            <a:r>
              <a:rPr lang="ko-KR" altLang="en-US" dirty="0"/>
              <a:t>은 고객이 </a:t>
            </a:r>
            <a:r>
              <a:rPr lang="ko-KR" altLang="en-US" dirty="0" err="1"/>
              <a:t>젠데스크</a:t>
            </a:r>
            <a:r>
              <a:rPr lang="ko-KR" altLang="en-US" dirty="0"/>
              <a:t> </a:t>
            </a:r>
            <a:r>
              <a:rPr lang="ko-KR" altLang="en-US" dirty="0" err="1"/>
              <a:t>헬프</a:t>
            </a:r>
            <a:r>
              <a:rPr lang="ko-KR" altLang="en-US" dirty="0"/>
              <a:t> 센터의 위젯을 통해 남기는 것으로 </a:t>
            </a:r>
            <a:r>
              <a:rPr lang="ko-KR" altLang="en-US" dirty="0" err="1"/>
              <a:t>문의량이</a:t>
            </a:r>
            <a:r>
              <a:rPr lang="ko-KR" altLang="en-US" dirty="0"/>
              <a:t> 현저히 낮음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5550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보기화면과 필드 값을 좀 더 자세히 알아보면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좌측 기본 값으로 설정된 보기 항목들이 있고</a:t>
            </a:r>
            <a:r>
              <a:rPr lang="en-US" altLang="ko-KR" dirty="0"/>
              <a:t>, </a:t>
            </a:r>
            <a:r>
              <a:rPr lang="ko-KR" altLang="en-US" dirty="0"/>
              <a:t>담당자별로 항목을 별도로 설정할 수 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우측에는 요청 티켓</a:t>
            </a:r>
            <a:r>
              <a:rPr lang="en-US" altLang="ko-KR" dirty="0"/>
              <a:t> list</a:t>
            </a:r>
            <a:r>
              <a:rPr lang="ko-KR" altLang="en-US" dirty="0"/>
              <a:t>가 보여지는데</a:t>
            </a:r>
            <a:r>
              <a:rPr lang="en-US" altLang="ko-KR" dirty="0"/>
              <a:t>, </a:t>
            </a:r>
            <a:r>
              <a:rPr lang="ko-KR" altLang="en-US" dirty="0"/>
              <a:t>티켓 발생시 생성되는 고유 </a:t>
            </a:r>
            <a:r>
              <a:rPr lang="en-US" altLang="ko-KR" dirty="0"/>
              <a:t>id, </a:t>
            </a:r>
            <a:r>
              <a:rPr lang="ko-KR" altLang="en-US" dirty="0"/>
              <a:t>요청 채널</a:t>
            </a:r>
            <a:r>
              <a:rPr lang="en-US" altLang="ko-KR" dirty="0"/>
              <a:t>, </a:t>
            </a:r>
            <a:r>
              <a:rPr lang="ko-KR" altLang="en-US" dirty="0"/>
              <a:t>문의사유</a:t>
            </a:r>
            <a:r>
              <a:rPr lang="en-US" altLang="ko-KR" dirty="0"/>
              <a:t>, </a:t>
            </a:r>
            <a:r>
              <a:rPr lang="ko-KR" altLang="en-US" dirty="0" err="1"/>
              <a:t>요청자</a:t>
            </a:r>
            <a:r>
              <a:rPr lang="ko-KR" altLang="en-US" dirty="0"/>
              <a:t> 등이 보여진다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6026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티켓</a:t>
            </a:r>
            <a:r>
              <a:rPr lang="en-US" altLang="ko-KR" dirty="0"/>
              <a:t>list </a:t>
            </a:r>
            <a:r>
              <a:rPr lang="ko-KR" altLang="en-US" dirty="0"/>
              <a:t>중 특정 티켓을 클릭하면</a:t>
            </a:r>
            <a:r>
              <a:rPr lang="en-US" altLang="ko-KR" dirty="0"/>
              <a:t> </a:t>
            </a:r>
            <a:r>
              <a:rPr lang="ko-KR" altLang="en-US" dirty="0"/>
              <a:t>해당 화면과 같이 상세 화면이 활성화되는데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① 왼쪽 상단에서 요청자이름 및 담당자 정보 확인 가능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95478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② 티켓 필드 </a:t>
            </a:r>
            <a:r>
              <a:rPr lang="ko-KR" altLang="en-US" sz="1200" dirty="0"/>
              <a:t>입력</a:t>
            </a:r>
            <a:r>
              <a:rPr lang="en-US" altLang="ko-KR" sz="1200" dirty="0"/>
              <a:t>/</a:t>
            </a:r>
            <a:r>
              <a:rPr lang="ko-KR" altLang="en-US" sz="1200" dirty="0"/>
              <a:t>수정이 가능함</a:t>
            </a:r>
            <a:r>
              <a:rPr lang="en-US" altLang="ko-KR" sz="1200" dirty="0"/>
              <a:t>.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ko-KR" altLang="en-US" sz="1200" dirty="0"/>
              <a:t>요청</a:t>
            </a:r>
            <a:r>
              <a:rPr lang="en-US" altLang="ko-KR" sz="1200" dirty="0"/>
              <a:t>/</a:t>
            </a:r>
            <a:r>
              <a:rPr lang="ko-KR" altLang="en-US" sz="1200" dirty="0"/>
              <a:t>참조자에게 이메일로 답변하는 공개 답장 기능의 사용이 가능하고</a:t>
            </a:r>
            <a:r>
              <a:rPr lang="en-US" altLang="ko-KR" sz="1200" dirty="0"/>
              <a:t>, </a:t>
            </a:r>
            <a:r>
              <a:rPr lang="ko-KR" altLang="en-US" sz="1200" dirty="0"/>
              <a:t>요청</a:t>
            </a:r>
            <a:r>
              <a:rPr lang="en-US" altLang="ko-KR" sz="1200" dirty="0"/>
              <a:t>/</a:t>
            </a:r>
            <a:r>
              <a:rPr lang="ko-KR" altLang="en-US" sz="1200" dirty="0"/>
              <a:t>참조자에게 답변은 가지 않으나 내무담당자들끼리 커뮤니케이션할 수 있는 내부메모 입력도 가능함</a:t>
            </a:r>
            <a:endParaRPr lang="en-US" altLang="ko-KR" sz="1200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④ </a:t>
            </a:r>
            <a:r>
              <a:rPr lang="ko-KR" altLang="en-US" sz="1200" dirty="0"/>
              <a:t>우측과 같이 요청자의 상세정보와</a:t>
            </a:r>
            <a:r>
              <a:rPr lang="en-US" altLang="ko-KR" sz="1200" dirty="0"/>
              <a:t>, </a:t>
            </a:r>
            <a:r>
              <a:rPr lang="ko-KR" altLang="en-US" sz="1200" dirty="0"/>
              <a:t>기존 상호작용 내용의 이력까지 확인할 수 있음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⑤ 작성된 내용으로 제출 및 티켓상태 변경</a:t>
            </a:r>
            <a:endParaRPr lang="en-US" altLang="ko-K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9047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또한 </a:t>
            </a:r>
            <a:r>
              <a:rPr lang="ko-KR" altLang="en-US" dirty="0" err="1"/>
              <a:t>젠데스크</a:t>
            </a:r>
            <a:r>
              <a:rPr lang="ko-KR" altLang="en-US" dirty="0"/>
              <a:t> 계정이 아닌 오프라인 요청</a:t>
            </a:r>
            <a:r>
              <a:rPr lang="en-US" altLang="ko-KR" dirty="0"/>
              <a:t>, </a:t>
            </a:r>
            <a:r>
              <a:rPr lang="ko-KR" altLang="en-US" dirty="0"/>
              <a:t>혹은 개인 </a:t>
            </a:r>
            <a:r>
              <a:rPr lang="en-US" altLang="ko-KR" dirty="0"/>
              <a:t>contact</a:t>
            </a:r>
            <a:r>
              <a:rPr lang="ko-KR" altLang="en-US" dirty="0"/>
              <a:t>채널로 접수된 </a:t>
            </a:r>
            <a:r>
              <a:rPr lang="en-US" altLang="ko-KR" dirty="0" err="1"/>
              <a:t>voc</a:t>
            </a:r>
            <a:r>
              <a:rPr lang="ko-KR" altLang="en-US" dirty="0"/>
              <a:t>를 </a:t>
            </a:r>
            <a:r>
              <a:rPr lang="ko-KR" altLang="en-US" dirty="0" err="1"/>
              <a:t>젠데스크</a:t>
            </a:r>
            <a:r>
              <a:rPr lang="ko-KR" altLang="en-US" dirty="0"/>
              <a:t> 내 티켓 생성 기능을 통해 이력 관리할 수도 있음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이와 같이</a:t>
            </a:r>
            <a:r>
              <a:rPr lang="en-US" altLang="ko-KR" dirty="0"/>
              <a:t>, </a:t>
            </a:r>
            <a:r>
              <a:rPr lang="ko-KR" altLang="en-US" dirty="0" err="1"/>
              <a:t>젠데스크</a:t>
            </a:r>
            <a:r>
              <a:rPr lang="ko-KR" altLang="en-US" dirty="0"/>
              <a:t> 내 모든 </a:t>
            </a:r>
            <a:r>
              <a:rPr lang="en-US" altLang="ko-KR" dirty="0" err="1"/>
              <a:t>voc</a:t>
            </a:r>
            <a:r>
              <a:rPr lang="ko-KR" altLang="en-US" dirty="0"/>
              <a:t>가 입력</a:t>
            </a:r>
            <a:r>
              <a:rPr lang="en-US" altLang="ko-KR" dirty="0"/>
              <a:t>/</a:t>
            </a:r>
            <a:r>
              <a:rPr lang="ko-KR" altLang="en-US" dirty="0"/>
              <a:t>관리되고 있고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해당 시스템에 쌓인 </a:t>
            </a:r>
            <a:r>
              <a:rPr lang="en-US" altLang="ko-KR" dirty="0"/>
              <a:t>data</a:t>
            </a:r>
            <a:r>
              <a:rPr lang="ko-KR" altLang="en-US" dirty="0"/>
              <a:t>를 기반으로 </a:t>
            </a:r>
            <a:r>
              <a:rPr lang="en-US" altLang="ko-KR" dirty="0"/>
              <a:t>data</a:t>
            </a:r>
            <a:r>
              <a:rPr lang="ko-KR" altLang="en-US" dirty="0"/>
              <a:t>를 분석하고 </a:t>
            </a:r>
            <a:r>
              <a:rPr lang="en-US" altLang="ko-KR" dirty="0"/>
              <a:t>complain</a:t>
            </a:r>
            <a:r>
              <a:rPr lang="ko-KR" altLang="en-US" dirty="0"/>
              <a:t>을</a:t>
            </a:r>
            <a:r>
              <a:rPr lang="en-US" altLang="ko-KR" dirty="0"/>
              <a:t> </a:t>
            </a:r>
            <a:r>
              <a:rPr lang="ko-KR" altLang="en-US" dirty="0"/>
              <a:t>추출하는 등의 업무 또한 진행하고 있음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6655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이건 현재 관리하고 있는 </a:t>
            </a:r>
            <a:r>
              <a:rPr lang="en-US" altLang="ko-KR" dirty="0"/>
              <a:t>Complain</a:t>
            </a:r>
            <a:r>
              <a:rPr lang="ko-KR" altLang="en-US" dirty="0"/>
              <a:t>관리 프로세스임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일반</a:t>
            </a:r>
            <a:r>
              <a:rPr lang="en-US" altLang="ko-KR" dirty="0" err="1"/>
              <a:t>Voc</a:t>
            </a:r>
            <a:r>
              <a:rPr lang="ko-KR" altLang="en-US" dirty="0"/>
              <a:t>보다 더 </a:t>
            </a:r>
            <a:r>
              <a:rPr lang="ko-KR" altLang="en-US" dirty="0" err="1"/>
              <a:t>신경써서</a:t>
            </a:r>
            <a:r>
              <a:rPr lang="ko-KR" altLang="en-US" dirty="0"/>
              <a:t> 우선적으로 </a:t>
            </a:r>
            <a:r>
              <a:rPr lang="ko-KR" altLang="en-US" dirty="0" err="1"/>
              <a:t>처리해야할</a:t>
            </a:r>
            <a:r>
              <a:rPr lang="ko-KR" altLang="en-US" dirty="0"/>
              <a:t> 것이 바로 </a:t>
            </a:r>
            <a:r>
              <a:rPr lang="en-US" altLang="ko-KR" dirty="0"/>
              <a:t>Complain </a:t>
            </a:r>
            <a:r>
              <a:rPr lang="en-US" altLang="ko-KR" dirty="0" err="1"/>
              <a:t>voc</a:t>
            </a:r>
            <a:r>
              <a:rPr lang="ko-KR" altLang="en-US" dirty="0"/>
              <a:t>인데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Voc</a:t>
            </a:r>
            <a:r>
              <a:rPr lang="ko-KR" altLang="en-US" dirty="0"/>
              <a:t>중 부정적인 키워드가 있는 티켓을 </a:t>
            </a:r>
            <a:r>
              <a:rPr lang="en-US" altLang="ko-KR" dirty="0"/>
              <a:t>AI</a:t>
            </a:r>
            <a:r>
              <a:rPr lang="ko-KR" altLang="en-US" dirty="0"/>
              <a:t>에서 자동으로 걸러내고</a:t>
            </a:r>
            <a:r>
              <a:rPr lang="en-US" altLang="ko-KR" dirty="0"/>
              <a:t>, </a:t>
            </a:r>
            <a:r>
              <a:rPr lang="ko-KR" altLang="en-US" dirty="0"/>
              <a:t>해당 티켓을 </a:t>
            </a:r>
            <a:r>
              <a:rPr lang="en-US" altLang="ko-KR" dirty="0"/>
              <a:t>Complain</a:t>
            </a:r>
            <a:r>
              <a:rPr lang="ko-KR" altLang="en-US" dirty="0"/>
              <a:t> 예상 티켓으로 정의하고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해당 건은 </a:t>
            </a:r>
            <a:r>
              <a:rPr lang="en-US" altLang="ko-KR" dirty="0" err="1"/>
              <a:t>zendesk</a:t>
            </a:r>
            <a:r>
              <a:rPr lang="ko-KR" altLang="en-US" dirty="0"/>
              <a:t>내에서 담당자가 우선 처리하며</a:t>
            </a:r>
            <a:r>
              <a:rPr lang="en-US" altLang="ko-KR" dirty="0"/>
              <a:t>, </a:t>
            </a:r>
            <a:r>
              <a:rPr lang="ko-KR" altLang="en-US" dirty="0"/>
              <a:t>해결 과정에서도 조직장이 답변 전 </a:t>
            </a:r>
            <a:r>
              <a:rPr lang="ko-KR" altLang="en-US" dirty="0" err="1"/>
              <a:t>컨펌함으로서</a:t>
            </a:r>
            <a:r>
              <a:rPr lang="en-US" altLang="ko-KR" dirty="0"/>
              <a:t>,</a:t>
            </a:r>
            <a:r>
              <a:rPr lang="ko-KR" altLang="en-US" dirty="0"/>
              <a:t> 더 큰</a:t>
            </a:r>
            <a:r>
              <a:rPr lang="en-US" altLang="ko-KR" dirty="0"/>
              <a:t> </a:t>
            </a:r>
            <a:r>
              <a:rPr lang="ko-KR" altLang="en-US" dirty="0"/>
              <a:t>이슈가 되지 않도록 사전에 관리하고 있음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59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/>
              <a:t>VoC</a:t>
            </a:r>
            <a:r>
              <a:rPr lang="en-US" altLang="ko-KR" dirty="0"/>
              <a:t> overview,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관리시스템 </a:t>
            </a:r>
            <a:r>
              <a:rPr lang="ko-KR" altLang="en-US" dirty="0" err="1"/>
              <a:t>젠데스크</a:t>
            </a:r>
            <a:r>
              <a:rPr lang="en-US" altLang="ko-KR" dirty="0"/>
              <a:t>, </a:t>
            </a:r>
            <a:r>
              <a:rPr lang="ko-KR" altLang="en-US" dirty="0"/>
              <a:t>교환</a:t>
            </a:r>
            <a:r>
              <a:rPr lang="en-US" altLang="ko-KR" dirty="0"/>
              <a:t>/as/</a:t>
            </a:r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취소 </a:t>
            </a:r>
            <a:r>
              <a:rPr lang="en-US" altLang="ko-KR" dirty="0" err="1"/>
              <a:t>voc</a:t>
            </a:r>
            <a:r>
              <a:rPr lang="ko-KR" altLang="en-US" dirty="0"/>
              <a:t> 순으로 알아보는 시간을 가져보겠습니다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FAQ </a:t>
            </a:r>
            <a:r>
              <a:rPr lang="ko-KR" altLang="en-US" dirty="0"/>
              <a:t>시간에는 서브원의 반품</a:t>
            </a:r>
            <a:r>
              <a:rPr lang="en-US" altLang="ko-KR" dirty="0"/>
              <a:t>/</a:t>
            </a:r>
            <a:r>
              <a:rPr lang="ko-KR" altLang="en-US" dirty="0"/>
              <a:t>환불규정</a:t>
            </a:r>
            <a:r>
              <a:rPr lang="en-US" altLang="ko-KR" dirty="0"/>
              <a:t>, </a:t>
            </a:r>
            <a:r>
              <a:rPr lang="ko-KR" altLang="en-US" dirty="0"/>
              <a:t>그리고 자주하는 질문을 간략히 설명하겠습니다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48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Complain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에 대한 자료 및 분석은 </a:t>
            </a:r>
            <a:r>
              <a:rPr lang="en-US" altLang="ko-KR" dirty="0"/>
              <a:t>teams </a:t>
            </a:r>
            <a:r>
              <a:rPr lang="ko-KR" altLang="en-US" dirty="0"/>
              <a:t>내 대시보드를 통해 </a:t>
            </a:r>
            <a:r>
              <a:rPr lang="ko-KR" altLang="en-US" dirty="0" err="1"/>
              <a:t>조직장</a:t>
            </a:r>
            <a:r>
              <a:rPr lang="ko-KR" altLang="en-US" dirty="0"/>
              <a:t> 대상으로 공유하고 있음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7015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Complain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에 대한 자료 및 분석은 </a:t>
            </a:r>
            <a:r>
              <a:rPr lang="en-US" altLang="ko-KR" dirty="0"/>
              <a:t>teams </a:t>
            </a:r>
            <a:r>
              <a:rPr lang="ko-KR" altLang="en-US" dirty="0"/>
              <a:t>내 대시보드를 통해 </a:t>
            </a:r>
            <a:r>
              <a:rPr lang="ko-KR" altLang="en-US" dirty="0" err="1"/>
              <a:t>조직장</a:t>
            </a:r>
            <a:r>
              <a:rPr lang="ko-KR" altLang="en-US" dirty="0"/>
              <a:t> 대상으로 공유하고 있고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BI</a:t>
            </a:r>
            <a:r>
              <a:rPr lang="ko-KR" altLang="en-US" dirty="0"/>
              <a:t>에도 노출해 모두가 확인하고 관리할 수 있도록 할 예정임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084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Complain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에 대한 자료 및 분석은 </a:t>
            </a:r>
            <a:r>
              <a:rPr lang="en-US" altLang="ko-KR" dirty="0"/>
              <a:t>teams </a:t>
            </a:r>
            <a:r>
              <a:rPr lang="ko-KR" altLang="en-US" dirty="0"/>
              <a:t>내 대시보드를 통해 </a:t>
            </a:r>
            <a:r>
              <a:rPr lang="ko-KR" altLang="en-US" dirty="0" err="1"/>
              <a:t>조직장</a:t>
            </a:r>
            <a:r>
              <a:rPr lang="ko-KR" altLang="en-US" dirty="0"/>
              <a:t> 대상으로 공유하고 있고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BI</a:t>
            </a:r>
            <a:r>
              <a:rPr lang="ko-KR" altLang="en-US" dirty="0"/>
              <a:t>에도 노출해 모두가 확인하고 관리할 수 있도록 할 예정임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588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9EA76-DFF3-60EB-472B-8C0C2499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07D1A8E-F536-3A23-A984-2B41332B3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2ABF24C-D6B1-4EBC-1A2B-963439020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</a:t>
            </a:r>
            <a:r>
              <a:rPr lang="ko-KR" altLang="en-US" dirty="0" err="1"/>
              <a:t>젠데스크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r>
              <a:rPr lang="ko-KR" altLang="en-US" dirty="0"/>
              <a:t>와 시스템에 대해 알아보았고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이제부터는 예외 </a:t>
            </a:r>
            <a:r>
              <a:rPr lang="en-US" altLang="ko-KR" dirty="0" err="1"/>
              <a:t>voc</a:t>
            </a:r>
            <a:r>
              <a:rPr lang="en-US" altLang="ko-KR" dirty="0"/>
              <a:t>, </a:t>
            </a:r>
            <a:r>
              <a:rPr lang="ko-KR" altLang="en-US" dirty="0"/>
              <a:t>교환</a:t>
            </a:r>
            <a:r>
              <a:rPr lang="en-US" altLang="ko-KR" dirty="0"/>
              <a:t>/AS/</a:t>
            </a:r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취소 </a:t>
            </a:r>
            <a:r>
              <a:rPr lang="en-US" altLang="ko-KR" dirty="0" err="1"/>
              <a:t>voc</a:t>
            </a:r>
            <a:r>
              <a:rPr lang="ko-KR" altLang="en-US" dirty="0"/>
              <a:t>의 </a:t>
            </a:r>
            <a:r>
              <a:rPr lang="en-US" altLang="ko-KR" dirty="0"/>
              <a:t>process </a:t>
            </a:r>
            <a:r>
              <a:rPr lang="ko-KR" altLang="en-US" dirty="0"/>
              <a:t>및 실물흐름에 대해 알아보겠음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E3E17F-AD18-0B50-B54A-515C929EC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9865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ko-KR" altLang="en-US" dirty="0"/>
              <a:t>의 대략적인 흐름은 공통이기에</a:t>
            </a:r>
            <a:r>
              <a:rPr lang="en-US" altLang="ko-KR" dirty="0"/>
              <a:t>,</a:t>
            </a:r>
            <a:r>
              <a:rPr lang="ko-KR" altLang="en-US" dirty="0"/>
              <a:t> 먼저 짚고 개별</a:t>
            </a:r>
            <a:r>
              <a:rPr lang="en-US" altLang="ko-KR" dirty="0" err="1"/>
              <a:t>voc</a:t>
            </a:r>
            <a:r>
              <a:rPr lang="ko-KR" altLang="en-US" dirty="0"/>
              <a:t>에 대한 상세 설명을 </a:t>
            </a:r>
            <a:r>
              <a:rPr lang="ko-KR" altLang="en-US" dirty="0" err="1"/>
              <a:t>하는게</a:t>
            </a:r>
            <a:r>
              <a:rPr lang="ko-KR" altLang="en-US" dirty="0"/>
              <a:t> 좋을 것 같은데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ⓟ먼저 고객이 운영담당자에 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</a:t>
            </a:r>
            <a:r>
              <a:rPr lang="ko-KR" altLang="en-US" dirty="0"/>
              <a:t>를 신청하면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ⓟ운영담당자은 협력사와 사전협의를 하고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ko-KR" altLang="en-US" dirty="0"/>
              <a:t>ⓟ협의가 완료되면 시스템상 </a:t>
            </a:r>
            <a:r>
              <a:rPr lang="en-US" altLang="ko-KR" dirty="0" err="1"/>
              <a:t>voc</a:t>
            </a:r>
            <a:r>
              <a:rPr lang="ko-KR" altLang="en-US" dirty="0"/>
              <a:t>처리종료를 수행한다</a:t>
            </a:r>
            <a:r>
              <a:rPr lang="en-US" altLang="ko-KR" dirty="0"/>
              <a:t>. </a:t>
            </a:r>
            <a:r>
              <a:rPr lang="ko-KR" altLang="en-US" dirty="0"/>
              <a:t>시스템상 </a:t>
            </a:r>
            <a:r>
              <a:rPr lang="en-US" altLang="ko-KR" dirty="0" err="1"/>
              <a:t>voc</a:t>
            </a:r>
            <a:r>
              <a:rPr lang="ko-KR" altLang="en-US" dirty="0"/>
              <a:t>처리종료가 완료되면 </a:t>
            </a:r>
            <a:endParaRPr lang="en-US" altLang="ko-KR" dirty="0"/>
          </a:p>
          <a:p>
            <a:r>
              <a:rPr lang="ko-KR" altLang="en-US" dirty="0"/>
              <a:t>ⓟ배송형태에 따라 허브</a:t>
            </a:r>
            <a:r>
              <a:rPr lang="en-US" altLang="ko-KR" dirty="0"/>
              <a:t>or</a:t>
            </a:r>
            <a:r>
              <a:rPr lang="ko-KR" altLang="en-US" dirty="0"/>
              <a:t>협력사가 실물을 이동시키고</a:t>
            </a:r>
            <a:endParaRPr lang="en-US" altLang="ko-KR" dirty="0"/>
          </a:p>
          <a:p>
            <a:r>
              <a:rPr lang="ko-KR" altLang="en-US" dirty="0"/>
              <a:t>ⓟ실물 이동이 완료되면 해당 </a:t>
            </a:r>
            <a:r>
              <a:rPr lang="en-US" altLang="ko-KR" dirty="0" err="1"/>
              <a:t>voc</a:t>
            </a:r>
            <a:r>
              <a:rPr lang="ko-KR" altLang="en-US" dirty="0"/>
              <a:t>는 완전히 종료되는 </a:t>
            </a:r>
            <a:r>
              <a:rPr lang="en-US" altLang="ko-KR" dirty="0"/>
              <a:t>process</a:t>
            </a:r>
            <a:r>
              <a:rPr lang="ko-KR" altLang="en-US" dirty="0"/>
              <a:t>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교환</a:t>
            </a:r>
            <a:r>
              <a:rPr lang="en-US" altLang="ko-KR" dirty="0" err="1"/>
              <a:t>voc</a:t>
            </a:r>
            <a:r>
              <a:rPr lang="ko-KR" altLang="en-US" dirty="0"/>
              <a:t>도 큰 틀의 예외</a:t>
            </a:r>
            <a:r>
              <a:rPr lang="en-US" altLang="ko-KR" dirty="0" err="1"/>
              <a:t>voc</a:t>
            </a:r>
            <a:r>
              <a:rPr lang="ko-KR" altLang="en-US" dirty="0"/>
              <a:t>의 처리</a:t>
            </a:r>
            <a:r>
              <a:rPr lang="en-US" altLang="ko-KR" dirty="0"/>
              <a:t>process</a:t>
            </a:r>
            <a:r>
              <a:rPr lang="ko-KR" altLang="en-US" dirty="0"/>
              <a:t>와 유사함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꼭 </a:t>
            </a:r>
            <a:r>
              <a:rPr lang="ko-KR" altLang="en-US" dirty="0" err="1"/>
              <a:t>기억해야할</a:t>
            </a:r>
            <a:r>
              <a:rPr lang="ko-KR" altLang="en-US" dirty="0"/>
              <a:t> 부분은 밑줄 친 부분인데</a:t>
            </a:r>
            <a:r>
              <a:rPr lang="en-US" altLang="ko-KR" dirty="0"/>
              <a:t>, </a:t>
            </a:r>
            <a:r>
              <a:rPr lang="ko-KR" altLang="en-US" dirty="0" err="1"/>
              <a:t>배송완료된</a:t>
            </a:r>
            <a:r>
              <a:rPr lang="ko-KR" altLang="en-US" dirty="0"/>
              <a:t> 상품에 대해 운영담당자는 원 주문의 협력사와 협의를 진행하며</a:t>
            </a:r>
            <a:r>
              <a:rPr lang="en-US" altLang="ko-KR" dirty="0"/>
              <a:t>, </a:t>
            </a:r>
            <a:r>
              <a:rPr lang="ko-KR" altLang="en-US" dirty="0"/>
              <a:t>협의 완료 후</a:t>
            </a:r>
            <a:r>
              <a:rPr lang="en-US" altLang="ko-KR" dirty="0"/>
              <a:t>, </a:t>
            </a:r>
            <a:r>
              <a:rPr lang="ko-KR" altLang="en-US" dirty="0"/>
              <a:t>현재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번호로 교환이 진행됨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원 주문의 배송형태에 따라 직송일 경우 협력사가 회수 및 </a:t>
            </a:r>
            <a:r>
              <a:rPr lang="ko-KR" altLang="en-US" dirty="0" err="1"/>
              <a:t>재배송</a:t>
            </a:r>
            <a:r>
              <a:rPr lang="en-US" altLang="ko-KR" dirty="0"/>
              <a:t>, </a:t>
            </a:r>
            <a:r>
              <a:rPr lang="ko-KR" altLang="en-US" dirty="0"/>
              <a:t>무재고일 경우 허브에 회수 및 재배송을 </a:t>
            </a:r>
            <a:r>
              <a:rPr lang="ko-KR" altLang="en-US" dirty="0" err="1"/>
              <a:t>진행해야하는</a:t>
            </a:r>
            <a:r>
              <a:rPr lang="ko-KR" altLang="en-US" dirty="0"/>
              <a:t> 것을 꼭 </a:t>
            </a:r>
            <a:r>
              <a:rPr lang="ko-KR" altLang="en-US" dirty="0" err="1"/>
              <a:t>기억해야함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276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ko-KR" altLang="en-US" dirty="0"/>
              <a:t>의 대략적인 흐름은 공통이기에</a:t>
            </a:r>
            <a:r>
              <a:rPr lang="en-US" altLang="ko-KR" dirty="0"/>
              <a:t>,</a:t>
            </a:r>
            <a:r>
              <a:rPr lang="ko-KR" altLang="en-US" dirty="0"/>
              <a:t> 먼저 짚고 개별</a:t>
            </a:r>
            <a:r>
              <a:rPr lang="en-US" altLang="ko-KR" dirty="0" err="1"/>
              <a:t>voc</a:t>
            </a:r>
            <a:r>
              <a:rPr lang="ko-KR" altLang="en-US" dirty="0"/>
              <a:t>에 대한 상세 설명을 </a:t>
            </a:r>
            <a:r>
              <a:rPr lang="ko-KR" altLang="en-US" dirty="0" err="1"/>
              <a:t>하는게</a:t>
            </a:r>
            <a:r>
              <a:rPr lang="ko-KR" altLang="en-US" dirty="0"/>
              <a:t> 좋을 것 같은데</a:t>
            </a:r>
            <a:r>
              <a:rPr lang="en-US" altLang="ko-KR" dirty="0"/>
              <a:t>,</a:t>
            </a:r>
          </a:p>
          <a:p>
            <a:endParaRPr lang="en-US" altLang="ko-KR" dirty="0"/>
          </a:p>
          <a:p>
            <a:r>
              <a:rPr lang="ko-KR" altLang="en-US" dirty="0"/>
              <a:t>ⓟ먼저 고객이 운영담당자에 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</a:t>
            </a:r>
            <a:r>
              <a:rPr lang="ko-KR" altLang="en-US" dirty="0"/>
              <a:t>를 신청하면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ⓟ운영담당자은 협력사와 사전협의를 하고</a:t>
            </a:r>
            <a:r>
              <a:rPr lang="en-US" altLang="ko-KR" dirty="0"/>
              <a:t>, </a:t>
            </a:r>
            <a:br>
              <a:rPr lang="en-US" altLang="ko-KR" dirty="0"/>
            </a:br>
            <a:r>
              <a:rPr lang="ko-KR" altLang="en-US" dirty="0"/>
              <a:t>ⓟ협의가 완료되면 시스템상 </a:t>
            </a:r>
            <a:r>
              <a:rPr lang="en-US" altLang="ko-KR" dirty="0" err="1"/>
              <a:t>voc</a:t>
            </a:r>
            <a:r>
              <a:rPr lang="ko-KR" altLang="en-US" dirty="0"/>
              <a:t>처리종료를 수행한다</a:t>
            </a:r>
            <a:r>
              <a:rPr lang="en-US" altLang="ko-KR" dirty="0"/>
              <a:t>. </a:t>
            </a:r>
            <a:r>
              <a:rPr lang="ko-KR" altLang="en-US" dirty="0"/>
              <a:t>시스템상 </a:t>
            </a:r>
            <a:r>
              <a:rPr lang="en-US" altLang="ko-KR" dirty="0" err="1"/>
              <a:t>voc</a:t>
            </a:r>
            <a:r>
              <a:rPr lang="ko-KR" altLang="en-US" dirty="0"/>
              <a:t>처리종료가 완료되면 </a:t>
            </a:r>
            <a:endParaRPr lang="en-US" altLang="ko-KR" dirty="0"/>
          </a:p>
          <a:p>
            <a:r>
              <a:rPr lang="ko-KR" altLang="en-US" dirty="0"/>
              <a:t>ⓟ배송형태에 따라 허브</a:t>
            </a:r>
            <a:r>
              <a:rPr lang="en-US" altLang="ko-KR" dirty="0"/>
              <a:t>or</a:t>
            </a:r>
            <a:r>
              <a:rPr lang="ko-KR" altLang="en-US" dirty="0"/>
              <a:t>협력사가 실물을 이동시키고</a:t>
            </a:r>
            <a:endParaRPr lang="en-US" altLang="ko-KR" dirty="0"/>
          </a:p>
          <a:p>
            <a:r>
              <a:rPr lang="ko-KR" altLang="en-US" dirty="0"/>
              <a:t>ⓟ실물 이동이 완료되면 해당 </a:t>
            </a:r>
            <a:r>
              <a:rPr lang="en-US" altLang="ko-KR" dirty="0" err="1"/>
              <a:t>voc</a:t>
            </a:r>
            <a:r>
              <a:rPr lang="ko-KR" altLang="en-US" dirty="0"/>
              <a:t>는 완전히 종료되는 </a:t>
            </a:r>
            <a:r>
              <a:rPr lang="en-US" altLang="ko-KR" dirty="0"/>
              <a:t>process</a:t>
            </a:r>
            <a:r>
              <a:rPr lang="ko-KR" altLang="en-US" dirty="0"/>
              <a:t>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교환</a:t>
            </a:r>
            <a:r>
              <a:rPr lang="en-US" altLang="ko-KR" dirty="0" err="1"/>
              <a:t>voc</a:t>
            </a:r>
            <a:r>
              <a:rPr lang="ko-KR" altLang="en-US" dirty="0"/>
              <a:t>도 큰 틀의 예외</a:t>
            </a:r>
            <a:r>
              <a:rPr lang="en-US" altLang="ko-KR" dirty="0" err="1"/>
              <a:t>voc</a:t>
            </a:r>
            <a:r>
              <a:rPr lang="ko-KR" altLang="en-US" dirty="0"/>
              <a:t>의 처리</a:t>
            </a:r>
            <a:r>
              <a:rPr lang="en-US" altLang="ko-KR" dirty="0"/>
              <a:t>process</a:t>
            </a:r>
            <a:r>
              <a:rPr lang="ko-KR" altLang="en-US" dirty="0"/>
              <a:t>와 유사함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/>
              <a:t>꼭 </a:t>
            </a:r>
            <a:r>
              <a:rPr lang="ko-KR" altLang="en-US" dirty="0" err="1"/>
              <a:t>기억해야할</a:t>
            </a:r>
            <a:r>
              <a:rPr lang="ko-KR" altLang="en-US" dirty="0"/>
              <a:t> 부분은 밑줄 친 부분인데</a:t>
            </a:r>
            <a:r>
              <a:rPr lang="en-US" altLang="ko-KR" dirty="0"/>
              <a:t>, </a:t>
            </a:r>
            <a:r>
              <a:rPr lang="ko-KR" altLang="en-US" dirty="0" err="1"/>
              <a:t>배송완료된</a:t>
            </a:r>
            <a:r>
              <a:rPr lang="ko-KR" altLang="en-US" dirty="0"/>
              <a:t> 상품에 대해 운영담당자는 원 주문의 협력사와 협의를 진행하며</a:t>
            </a:r>
            <a:r>
              <a:rPr lang="en-US" altLang="ko-KR" dirty="0"/>
              <a:t>, </a:t>
            </a:r>
            <a:r>
              <a:rPr lang="ko-KR" altLang="en-US" dirty="0"/>
              <a:t>협의 완료 후</a:t>
            </a:r>
            <a:r>
              <a:rPr lang="en-US" altLang="ko-KR" dirty="0"/>
              <a:t>, </a:t>
            </a:r>
            <a:r>
              <a:rPr lang="ko-KR" altLang="en-US" dirty="0"/>
              <a:t>현재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번호로 교환이 진행됨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원 주문의 배송형태에 따라 직송일 경우 협력사가 회수 및 </a:t>
            </a:r>
            <a:r>
              <a:rPr lang="ko-KR" altLang="en-US" dirty="0" err="1"/>
              <a:t>재배송</a:t>
            </a:r>
            <a:r>
              <a:rPr lang="en-US" altLang="ko-KR" dirty="0"/>
              <a:t>, </a:t>
            </a:r>
            <a:r>
              <a:rPr lang="ko-KR" altLang="en-US" dirty="0"/>
              <a:t>무재고일 경우 허브에 회수 및 재배송을 </a:t>
            </a:r>
            <a:r>
              <a:rPr lang="ko-KR" altLang="en-US" dirty="0" err="1"/>
              <a:t>진행해야하는</a:t>
            </a:r>
            <a:r>
              <a:rPr lang="ko-KR" altLang="en-US" dirty="0"/>
              <a:t> 것을 꼭 </a:t>
            </a:r>
            <a:r>
              <a:rPr lang="ko-KR" altLang="en-US" dirty="0" err="1"/>
              <a:t>기억해야함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6675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BCA9F-EE8B-D34A-FE19-601B20889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C78BEEE-71D2-4FE5-2648-2BA05CB4C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8236FBB-0DF3-72C7-8E3A-A59EF783D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앞선 설명을 프로세스 </a:t>
            </a:r>
            <a:r>
              <a:rPr lang="ko-KR" altLang="en-US" dirty="0" err="1"/>
              <a:t>맵으로</a:t>
            </a:r>
            <a:r>
              <a:rPr lang="ko-KR" altLang="en-US" dirty="0"/>
              <a:t> 보면 이렇게 되어있음</a:t>
            </a: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2277BB3-50CA-A7FB-E410-1636A0EA1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9658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9A071-4C3B-FDAC-33B8-891C96F82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00FB2B7-140F-5F3B-8677-FFD424633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D7578B2-3621-7E8B-675B-A8C619C97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AS</a:t>
            </a:r>
            <a:r>
              <a:rPr lang="ko-KR" altLang="en-US" dirty="0"/>
              <a:t>도 마찬가지임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Process</a:t>
            </a:r>
            <a:r>
              <a:rPr lang="ko-KR" altLang="en-US" dirty="0"/>
              <a:t>는 동일하며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한가지 특이한 부분은</a:t>
            </a:r>
            <a:r>
              <a:rPr lang="en-US" altLang="ko-KR" dirty="0"/>
              <a:t>, </a:t>
            </a:r>
            <a:r>
              <a:rPr lang="ko-KR" altLang="en-US" dirty="0"/>
              <a:t>교환은 원 주문의 협력사와 동일한 협력사로 진행되는 반면에</a:t>
            </a:r>
            <a:r>
              <a:rPr lang="en-US" altLang="ko-KR" dirty="0"/>
              <a:t>, as</a:t>
            </a:r>
            <a:r>
              <a:rPr lang="ko-KR" altLang="en-US" dirty="0"/>
              <a:t>는 </a:t>
            </a:r>
            <a:r>
              <a:rPr lang="ko-KR" altLang="en-US" dirty="0" err="1"/>
              <a:t>오랜기간</a:t>
            </a:r>
            <a:r>
              <a:rPr lang="ko-KR" altLang="en-US" dirty="0"/>
              <a:t> 사용하다가 </a:t>
            </a:r>
            <a:r>
              <a:rPr lang="en-US" altLang="ko-KR" dirty="0"/>
              <a:t>as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진행되는 특성상 원 주문의 협력사가 진행이 불가능할 수 있어</a:t>
            </a:r>
            <a:r>
              <a:rPr lang="en-US" altLang="ko-KR" dirty="0"/>
              <a:t>( </a:t>
            </a:r>
            <a:r>
              <a:rPr lang="ko-KR" altLang="en-US" dirty="0"/>
              <a:t>운영담당자가 지정한 협력사로 요청이 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배송형태는 원주문과 동일하게 진행됨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B4C5C42-8222-2143-3A8E-994DFC12DA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4864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72FD-3348-9D6B-DE55-59C6EDC2A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0DBA59-FD93-697B-A508-0A70DA6D2B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5AD8ADE-01F5-6E06-2761-030872A0D4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한가지 특이한 부분은</a:t>
            </a:r>
            <a:r>
              <a:rPr lang="en-US" altLang="ko-KR" dirty="0"/>
              <a:t>, </a:t>
            </a:r>
            <a:r>
              <a:rPr lang="ko-KR" altLang="en-US" dirty="0"/>
              <a:t>교환은 원 주문의 협력사와 동일한 협력사로 진행되는 반면에</a:t>
            </a:r>
            <a:r>
              <a:rPr lang="en-US" altLang="ko-KR" dirty="0"/>
              <a:t>, as</a:t>
            </a:r>
            <a:r>
              <a:rPr lang="ko-KR" altLang="en-US" dirty="0"/>
              <a:t>는 </a:t>
            </a:r>
            <a:r>
              <a:rPr lang="ko-KR" altLang="en-US" dirty="0" err="1"/>
              <a:t>오랜기간</a:t>
            </a:r>
            <a:r>
              <a:rPr lang="ko-KR" altLang="en-US" dirty="0"/>
              <a:t> 사용하다가 </a:t>
            </a:r>
            <a:r>
              <a:rPr lang="en-US" altLang="ko-KR" dirty="0"/>
              <a:t>as</a:t>
            </a:r>
            <a:r>
              <a:rPr lang="ko-KR" altLang="en-US" dirty="0"/>
              <a:t>가</a:t>
            </a:r>
            <a:r>
              <a:rPr lang="en-US" altLang="ko-KR" dirty="0"/>
              <a:t> </a:t>
            </a:r>
            <a:r>
              <a:rPr lang="ko-KR" altLang="en-US" dirty="0"/>
              <a:t>진행되는 특성상 원 주문의 협력사가 진행이 불가능할 수 있어</a:t>
            </a:r>
            <a:r>
              <a:rPr lang="en-US" altLang="ko-KR" dirty="0"/>
              <a:t>( </a:t>
            </a:r>
            <a:r>
              <a:rPr lang="ko-KR" altLang="en-US" dirty="0"/>
              <a:t>운영담당자가 지정한 협력사로 요청이 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배송형태는 원주문과 동일하게 진행됨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C7B81A-3094-C8A7-5AC8-32A0252D72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0979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0BAA7-E6ED-F2C1-5688-E076CCCDD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A4C13F-5804-D0A2-F7DE-6031BEDF40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7C64636-8550-1A73-9C50-2F5942EAE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또한 교환은 전부 무상교환인 반면</a:t>
            </a:r>
            <a:r>
              <a:rPr lang="en-US" altLang="ko-KR" dirty="0"/>
              <a:t>, as</a:t>
            </a:r>
            <a:r>
              <a:rPr lang="ko-KR" altLang="en-US" dirty="0"/>
              <a:t>는 유상</a:t>
            </a:r>
            <a:r>
              <a:rPr lang="en-US" altLang="ko-KR" dirty="0"/>
              <a:t>/</a:t>
            </a:r>
            <a:r>
              <a:rPr lang="ko-KR" altLang="en-US" dirty="0"/>
              <a:t>무상을 선택하여 </a:t>
            </a:r>
            <a:r>
              <a:rPr lang="ko-KR" altLang="en-US" dirty="0" err="1"/>
              <a:t>진행가능함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무상은 그냥 실물만 이동하면 되며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유상은 부과되는 비용의 상품등록 및 주문생성을 선 진행한 후</a:t>
            </a:r>
            <a:r>
              <a:rPr lang="en-US" altLang="ko-KR" dirty="0"/>
              <a:t>, </a:t>
            </a:r>
            <a:r>
              <a:rPr lang="ko-KR" altLang="en-US" dirty="0"/>
              <a:t>협력사</a:t>
            </a:r>
            <a:r>
              <a:rPr lang="en-US" altLang="ko-KR" dirty="0"/>
              <a:t>front</a:t>
            </a:r>
            <a:r>
              <a:rPr lang="ko-KR" altLang="en-US" dirty="0"/>
              <a:t>상 </a:t>
            </a:r>
            <a:r>
              <a:rPr lang="en-US" altLang="ko-KR" dirty="0"/>
              <a:t>AS</a:t>
            </a:r>
            <a:r>
              <a:rPr lang="ko-KR" altLang="en-US" dirty="0"/>
              <a:t>유상처리 진행을 통해 </a:t>
            </a:r>
            <a:r>
              <a:rPr lang="ko-KR" altLang="en-US" dirty="0" err="1"/>
              <a:t>진행가능하다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11DF34F-29C0-B1BD-042F-42CDC96550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546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제 소개를 하자면 저는 현재 딸바보 </a:t>
            </a:r>
            <a:r>
              <a:rPr lang="en-US" altLang="ko-KR" dirty="0"/>
              <a:t>3</a:t>
            </a:r>
            <a:r>
              <a:rPr lang="ko-KR" altLang="en-US" dirty="0"/>
              <a:t>개월차로 아주 행복한 하루를 보내고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취미는 운동으로 배드민턴을 좋아하고</a:t>
            </a:r>
            <a:r>
              <a:rPr lang="en-US" altLang="ko-KR" dirty="0"/>
              <a:t>, </a:t>
            </a:r>
            <a:r>
              <a:rPr lang="ko-KR" altLang="en-US" dirty="0"/>
              <a:t>저는 </a:t>
            </a:r>
            <a:r>
              <a:rPr lang="en-US" altLang="ko-KR" dirty="0"/>
              <a:t>8</a:t>
            </a:r>
            <a:r>
              <a:rPr lang="ko-KR" altLang="en-US" dirty="0" err="1"/>
              <a:t>년차로</a:t>
            </a:r>
            <a:r>
              <a:rPr lang="ko-KR" altLang="en-US" dirty="0"/>
              <a:t> 현재 운영 관련 시스템 관리 및 기획을 담당하고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8638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0935E-528F-7143-C875-86203B818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C8FF025-D541-9D14-B58C-534E25DAE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1216DD5-437C-010E-3C12-D552A98A3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 </a:t>
            </a:r>
            <a:r>
              <a:rPr lang="en-US" altLang="ko-KR" dirty="0" err="1"/>
              <a:t>voc</a:t>
            </a:r>
            <a:r>
              <a:rPr lang="ko-KR" altLang="en-US" dirty="0"/>
              <a:t>는 교환</a:t>
            </a:r>
            <a:r>
              <a:rPr lang="en-US" altLang="ko-KR" dirty="0"/>
              <a:t>/as</a:t>
            </a:r>
            <a:r>
              <a:rPr lang="ko-KR" altLang="en-US" dirty="0"/>
              <a:t>와는 또 다른 특징이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바로</a:t>
            </a:r>
            <a:r>
              <a:rPr lang="en-US" altLang="ko-KR" dirty="0"/>
              <a:t>, </a:t>
            </a:r>
            <a:r>
              <a:rPr lang="en-US" altLang="ko-KR" dirty="0" err="1"/>
              <a:t>voc</a:t>
            </a:r>
            <a:r>
              <a:rPr lang="ko-KR" altLang="en-US" dirty="0"/>
              <a:t>처리종료 후 별도의 주문번호가 생성됨</a:t>
            </a:r>
            <a:r>
              <a:rPr lang="en-US" altLang="ko-KR" dirty="0"/>
              <a:t>, 900</a:t>
            </a:r>
            <a:r>
              <a:rPr lang="ko-KR" altLang="en-US" dirty="0"/>
              <a:t>으로 주문되는 주문을 본 경우가 </a:t>
            </a:r>
            <a:r>
              <a:rPr lang="ko-KR" altLang="en-US" dirty="0" err="1"/>
              <a:t>있을텐데</a:t>
            </a:r>
            <a:r>
              <a:rPr lang="ko-KR" altLang="en-US" dirty="0"/>
              <a:t> </a:t>
            </a:r>
            <a:r>
              <a:rPr lang="en-US" altLang="ko-KR" dirty="0"/>
              <a:t>900</a:t>
            </a:r>
            <a:r>
              <a:rPr lang="ko-KR" altLang="en-US" dirty="0"/>
              <a:t>주문이 반품주문임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반품도 교환과 마찬가지로 원주문과 동일한 협력사</a:t>
            </a:r>
            <a:r>
              <a:rPr lang="en-US" altLang="ko-KR" dirty="0"/>
              <a:t>/</a:t>
            </a:r>
            <a:r>
              <a:rPr lang="ko-KR" altLang="en-US" dirty="0"/>
              <a:t>배송형태로만 진행이 가능함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3566869-D251-7C3A-627D-0D9E495AD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9718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172A-34BE-E342-725A-CE0E2375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6D66A26-3067-D8C4-2965-3F12A9209B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9C3D80-DB96-1454-B426-CD8AC9DFE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 </a:t>
            </a:r>
            <a:r>
              <a:rPr lang="en-US" altLang="ko-KR" dirty="0" err="1"/>
              <a:t>voc</a:t>
            </a:r>
            <a:r>
              <a:rPr lang="ko-KR" altLang="en-US" dirty="0"/>
              <a:t>는 교환</a:t>
            </a:r>
            <a:r>
              <a:rPr lang="en-US" altLang="ko-KR" dirty="0"/>
              <a:t>/as</a:t>
            </a:r>
            <a:r>
              <a:rPr lang="ko-KR" altLang="en-US" dirty="0"/>
              <a:t>와는 또 다른 특징이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바로</a:t>
            </a:r>
            <a:r>
              <a:rPr lang="en-US" altLang="ko-KR" dirty="0"/>
              <a:t>, </a:t>
            </a:r>
            <a:r>
              <a:rPr lang="en-US" altLang="ko-KR" dirty="0" err="1"/>
              <a:t>voc</a:t>
            </a:r>
            <a:r>
              <a:rPr lang="ko-KR" altLang="en-US" dirty="0"/>
              <a:t>처리종료 후 별도의 주문번호가 생성됨</a:t>
            </a:r>
            <a:r>
              <a:rPr lang="en-US" altLang="ko-KR" dirty="0"/>
              <a:t>, 900</a:t>
            </a:r>
            <a:r>
              <a:rPr lang="ko-KR" altLang="en-US" dirty="0"/>
              <a:t>으로 주문되는 주문을 본 경우가 </a:t>
            </a:r>
            <a:r>
              <a:rPr lang="ko-KR" altLang="en-US" dirty="0" err="1"/>
              <a:t>있을텐데</a:t>
            </a:r>
            <a:r>
              <a:rPr lang="ko-KR" altLang="en-US" dirty="0"/>
              <a:t> </a:t>
            </a:r>
            <a:r>
              <a:rPr lang="en-US" altLang="ko-KR" dirty="0"/>
              <a:t>900</a:t>
            </a:r>
            <a:r>
              <a:rPr lang="ko-KR" altLang="en-US" dirty="0"/>
              <a:t>주문이 반품주문임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반품도 교환과 마찬가지로 원주문과 동일한 협력사</a:t>
            </a:r>
            <a:r>
              <a:rPr lang="en-US" altLang="ko-KR" dirty="0"/>
              <a:t>/</a:t>
            </a:r>
            <a:r>
              <a:rPr lang="ko-KR" altLang="en-US" dirty="0"/>
              <a:t>배송형태로만 진행이 가능함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A6A336-C76A-BF27-1438-626180A15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0790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ACEC3-BE4A-A3D3-AD71-A76802A5E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A47A5B4-8084-F27C-5E7C-3BD7A7ACB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FED815-022D-0B88-1F49-12248829E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 </a:t>
            </a:r>
            <a:r>
              <a:rPr lang="en-US" altLang="ko-KR" dirty="0" err="1"/>
              <a:t>voc</a:t>
            </a:r>
            <a:r>
              <a:rPr lang="ko-KR" altLang="en-US" dirty="0"/>
              <a:t>는 교환</a:t>
            </a:r>
            <a:r>
              <a:rPr lang="en-US" altLang="ko-KR" dirty="0"/>
              <a:t>/as</a:t>
            </a:r>
            <a:r>
              <a:rPr lang="ko-KR" altLang="en-US" dirty="0"/>
              <a:t>와는 또 다른 특징이 있음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바로</a:t>
            </a:r>
            <a:r>
              <a:rPr lang="en-US" altLang="ko-KR" dirty="0"/>
              <a:t>, </a:t>
            </a:r>
            <a:r>
              <a:rPr lang="en-US" altLang="ko-KR" dirty="0" err="1"/>
              <a:t>voc</a:t>
            </a:r>
            <a:r>
              <a:rPr lang="ko-KR" altLang="en-US" dirty="0"/>
              <a:t>처리종료 후 별도의 주문번호가 생성됨</a:t>
            </a:r>
            <a:r>
              <a:rPr lang="en-US" altLang="ko-KR" dirty="0"/>
              <a:t>, 900</a:t>
            </a:r>
            <a:r>
              <a:rPr lang="ko-KR" altLang="en-US" dirty="0"/>
              <a:t>으로 주문되는 주문을 본 경우가 </a:t>
            </a:r>
            <a:r>
              <a:rPr lang="ko-KR" altLang="en-US" dirty="0" err="1"/>
              <a:t>있을텐데</a:t>
            </a:r>
            <a:r>
              <a:rPr lang="ko-KR" altLang="en-US" dirty="0"/>
              <a:t> </a:t>
            </a:r>
            <a:r>
              <a:rPr lang="en-US" altLang="ko-KR" dirty="0"/>
              <a:t>900</a:t>
            </a:r>
            <a:r>
              <a:rPr lang="ko-KR" altLang="en-US" dirty="0"/>
              <a:t>주문이 반품주문임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반품도 교환과 마찬가지로 원주문과 동일한 협력사</a:t>
            </a:r>
            <a:r>
              <a:rPr lang="en-US" altLang="ko-KR" dirty="0"/>
              <a:t>/</a:t>
            </a:r>
            <a:r>
              <a:rPr lang="ko-KR" altLang="en-US" dirty="0"/>
              <a:t>배송형태로만 진행이 가능함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E1A5D4-6803-B1B2-A432-D929149A8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8421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D5C0B-3671-230A-FB0C-1B56006A0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942EA4F-478F-803F-0560-C507067414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918AECE-329E-6BDB-9BE1-18C3545DF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반품</a:t>
            </a:r>
            <a:r>
              <a:rPr lang="en-US" altLang="ko-KR" dirty="0" err="1"/>
              <a:t>voc</a:t>
            </a:r>
            <a:r>
              <a:rPr lang="ko-KR" altLang="en-US" dirty="0"/>
              <a:t>는 추가로 점검해야 하는 </a:t>
            </a:r>
            <a:r>
              <a:rPr lang="en-US" altLang="ko-KR" dirty="0"/>
              <a:t>point</a:t>
            </a:r>
            <a:r>
              <a:rPr lang="ko-KR" altLang="en-US" dirty="0"/>
              <a:t>가 있는데</a:t>
            </a:r>
            <a:r>
              <a:rPr lang="en-US" altLang="ko-KR" dirty="0"/>
              <a:t>, </a:t>
            </a:r>
            <a:r>
              <a:rPr lang="ko-KR" altLang="en-US" dirty="0"/>
              <a:t>배송형태별 반품주문</a:t>
            </a:r>
            <a:r>
              <a:rPr lang="en-US" altLang="ko-KR" dirty="0"/>
              <a:t> </a:t>
            </a:r>
            <a:r>
              <a:rPr lang="ko-KR" altLang="en-US" dirty="0"/>
              <a:t>상태와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상태에 따른 매출정산 가능 여부임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772967-3BA1-A305-A91A-E4C3FB9341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40383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3A33-9B33-C3DE-F541-D149B063A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5EC58C-D395-0047-C012-20287B65E9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86D7C0F-4A09-F97D-7638-383F55162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반품</a:t>
            </a:r>
            <a:r>
              <a:rPr lang="en-US" altLang="ko-KR" dirty="0" err="1"/>
              <a:t>voc</a:t>
            </a:r>
            <a:r>
              <a:rPr lang="ko-KR" altLang="en-US" dirty="0"/>
              <a:t>는 추가로 점검해야 하는 </a:t>
            </a:r>
            <a:r>
              <a:rPr lang="en-US" altLang="ko-KR" dirty="0"/>
              <a:t>point</a:t>
            </a:r>
            <a:r>
              <a:rPr lang="ko-KR" altLang="en-US" dirty="0"/>
              <a:t>가 있는데</a:t>
            </a:r>
            <a:r>
              <a:rPr lang="en-US" altLang="ko-KR" dirty="0"/>
              <a:t>, </a:t>
            </a:r>
            <a:r>
              <a:rPr lang="ko-KR" altLang="en-US" dirty="0"/>
              <a:t>배송형태별 반품주문</a:t>
            </a:r>
            <a:r>
              <a:rPr lang="en-US" altLang="ko-KR" dirty="0"/>
              <a:t> </a:t>
            </a:r>
            <a:r>
              <a:rPr lang="ko-KR" altLang="en-US" dirty="0"/>
              <a:t>상태와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상태에 따른 매출정산 가능 여부임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Ⓟ직송의 경우</a:t>
            </a:r>
            <a:r>
              <a:rPr lang="en-US" altLang="ko-KR" dirty="0"/>
              <a:t>, </a:t>
            </a:r>
            <a:r>
              <a:rPr lang="ko-KR" altLang="en-US" dirty="0"/>
              <a:t>반품주문의 완료시점과 </a:t>
            </a:r>
            <a:r>
              <a:rPr lang="en-US" altLang="ko-KR" dirty="0" err="1"/>
              <a:t>voc</a:t>
            </a:r>
            <a:r>
              <a:rPr lang="ko-KR" altLang="en-US" dirty="0"/>
              <a:t>완료시점이 동일함</a:t>
            </a:r>
            <a:endParaRPr lang="en-US" altLang="ko-KR" dirty="0"/>
          </a:p>
          <a:p>
            <a:r>
              <a:rPr lang="ko-KR" altLang="en-US" dirty="0"/>
              <a:t>처리종료 후</a:t>
            </a:r>
            <a:r>
              <a:rPr lang="en-US" altLang="ko-KR" dirty="0"/>
              <a:t>, </a:t>
            </a:r>
            <a:r>
              <a:rPr lang="ko-KR" altLang="en-US" dirty="0"/>
              <a:t>반품 주문이 생성되면</a:t>
            </a:r>
            <a:r>
              <a:rPr lang="en-US" altLang="ko-KR" dirty="0"/>
              <a:t> </a:t>
            </a:r>
            <a:r>
              <a:rPr lang="ko-KR" altLang="en-US" dirty="0"/>
              <a:t>협력사가 반품 주문접수 후 실물이 협력사로 반출 완료된 시점에 반품이 완료되고 </a:t>
            </a:r>
            <a:r>
              <a:rPr lang="en-US" altLang="ko-KR" dirty="0" err="1"/>
              <a:t>voc</a:t>
            </a:r>
            <a:r>
              <a:rPr lang="ko-KR" altLang="en-US" dirty="0"/>
              <a:t>가 완료되어 → 매출정산 가능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7509961-FF60-5D65-081A-AC9E2ABFF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72899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B1430-C8D6-DA76-6415-48C27ACD7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F51BA3F-2D5B-CEDC-3977-A60A4269C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002E0C-3FA3-1DBE-C537-2FF547249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</a:t>
            </a:r>
            <a:r>
              <a:rPr lang="en-US" altLang="ko-KR" dirty="0" err="1"/>
              <a:t>voc</a:t>
            </a:r>
            <a:r>
              <a:rPr lang="ko-KR" altLang="en-US" dirty="0"/>
              <a:t>는 추가로 점검해야 하는 </a:t>
            </a:r>
            <a:r>
              <a:rPr lang="en-US" altLang="ko-KR" dirty="0"/>
              <a:t>point</a:t>
            </a:r>
            <a:r>
              <a:rPr lang="ko-KR" altLang="en-US" dirty="0"/>
              <a:t>가 있는데</a:t>
            </a:r>
            <a:r>
              <a:rPr lang="en-US" altLang="ko-KR" dirty="0"/>
              <a:t>, </a:t>
            </a:r>
            <a:r>
              <a:rPr lang="ko-KR" altLang="en-US" dirty="0"/>
              <a:t>배송형태별 반품주문</a:t>
            </a:r>
            <a:r>
              <a:rPr lang="en-US" altLang="ko-KR" dirty="0"/>
              <a:t> </a:t>
            </a:r>
            <a:r>
              <a:rPr lang="ko-KR" altLang="en-US" dirty="0"/>
              <a:t>상태와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상태에 따른 매출정산 가능 여부임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Ⓟ직송의 경우</a:t>
            </a:r>
            <a:r>
              <a:rPr lang="en-US" altLang="ko-KR" dirty="0"/>
              <a:t>, </a:t>
            </a:r>
            <a:r>
              <a:rPr lang="ko-KR" altLang="en-US" dirty="0"/>
              <a:t>반품주문의 완료시점과 </a:t>
            </a:r>
            <a:r>
              <a:rPr lang="en-US" altLang="ko-KR" dirty="0" err="1"/>
              <a:t>voc</a:t>
            </a:r>
            <a:r>
              <a:rPr lang="ko-KR" altLang="en-US" dirty="0"/>
              <a:t>완료시점이 동일함</a:t>
            </a:r>
            <a:endParaRPr lang="en-US" altLang="ko-KR" dirty="0"/>
          </a:p>
          <a:p>
            <a:r>
              <a:rPr lang="ko-KR" altLang="en-US" dirty="0"/>
              <a:t>처리종료 후</a:t>
            </a:r>
            <a:r>
              <a:rPr lang="en-US" altLang="ko-KR" dirty="0"/>
              <a:t>, </a:t>
            </a:r>
            <a:r>
              <a:rPr lang="ko-KR" altLang="en-US" dirty="0"/>
              <a:t>반품 주문이 생성되면</a:t>
            </a:r>
            <a:r>
              <a:rPr lang="en-US" altLang="ko-KR" dirty="0"/>
              <a:t> </a:t>
            </a:r>
            <a:r>
              <a:rPr lang="ko-KR" altLang="en-US" dirty="0"/>
              <a:t>협력사가 반품 주문접수 후 실물이 협력사로 반출 완료된 시점에 반품이 완료되고 </a:t>
            </a:r>
            <a:r>
              <a:rPr lang="en-US" altLang="ko-KR" dirty="0" err="1"/>
              <a:t>voc</a:t>
            </a:r>
            <a:r>
              <a:rPr lang="ko-KR" altLang="en-US" dirty="0"/>
              <a:t>가 완료되어 → 매출정산 가능</a:t>
            </a:r>
            <a:endParaRPr lang="en-US" altLang="ko-KR" dirty="0"/>
          </a:p>
          <a:p>
            <a:r>
              <a:rPr lang="ko-KR" altLang="en-US" dirty="0"/>
              <a:t>ⓟ센터</a:t>
            </a:r>
            <a:r>
              <a:rPr lang="en-US" altLang="ko-KR" dirty="0"/>
              <a:t>/</a:t>
            </a:r>
            <a:r>
              <a:rPr lang="en-US" altLang="ko-KR" dirty="0" err="1"/>
              <a:t>vmi</a:t>
            </a:r>
            <a:r>
              <a:rPr lang="ko-KR" altLang="en-US" dirty="0"/>
              <a:t>의 경우에도 처리주체가 협력사가 아니라 </a:t>
            </a:r>
            <a:r>
              <a:rPr lang="en-US" altLang="ko-KR" dirty="0"/>
              <a:t>hub</a:t>
            </a:r>
            <a:r>
              <a:rPr lang="ko-KR" altLang="en-US" dirty="0"/>
              <a:t>이다 뿐이지 실물이 협력사로 반출 완료된 시점에 반품이 완료되고 </a:t>
            </a:r>
            <a:r>
              <a:rPr lang="en-US" altLang="ko-KR" dirty="0" err="1"/>
              <a:t>voc</a:t>
            </a:r>
            <a:r>
              <a:rPr lang="ko-KR" altLang="en-US" dirty="0"/>
              <a:t>가 완료되어 → 매출정산 가능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ⓟ하지만</a:t>
            </a:r>
            <a:r>
              <a:rPr lang="en-US" altLang="ko-KR" dirty="0"/>
              <a:t>, </a:t>
            </a:r>
            <a:r>
              <a:rPr lang="ko-KR" altLang="en-US" dirty="0"/>
              <a:t>무재고는</a:t>
            </a:r>
            <a:r>
              <a:rPr lang="en-US" altLang="ko-KR" dirty="0"/>
              <a:t> </a:t>
            </a:r>
            <a:r>
              <a:rPr lang="ko-KR" altLang="en-US" dirty="0"/>
              <a:t>처리종료 후</a:t>
            </a:r>
            <a:r>
              <a:rPr lang="en-US" altLang="ko-KR" dirty="0"/>
              <a:t>, </a:t>
            </a:r>
            <a:r>
              <a:rPr lang="ko-KR" altLang="en-US" dirty="0"/>
              <a:t>반품 주문이 생성되고 허브가 고객사로부터 실물을 회수 완료했을 때 </a:t>
            </a:r>
            <a:r>
              <a:rPr lang="en-US" altLang="ko-KR" dirty="0" err="1"/>
              <a:t>voc</a:t>
            </a:r>
            <a:r>
              <a:rPr lang="ko-KR" altLang="en-US" dirty="0"/>
              <a:t>는 완료되지만</a:t>
            </a:r>
            <a:r>
              <a:rPr lang="en-US" altLang="ko-KR" dirty="0"/>
              <a:t>, </a:t>
            </a:r>
            <a:r>
              <a:rPr lang="ko-KR" altLang="en-US" dirty="0"/>
              <a:t>상품이 아직 협력사로 반출되지 않은 상태로 해당 시점에는 매출정산이 불가능함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결론적으로는 </a:t>
            </a:r>
            <a:r>
              <a:rPr lang="en-US" altLang="ko-KR" dirty="0" err="1"/>
              <a:t>voc</a:t>
            </a:r>
            <a:r>
              <a:rPr lang="ko-KR" altLang="en-US" dirty="0"/>
              <a:t>가 종료되었더라도</a:t>
            </a:r>
            <a:r>
              <a:rPr lang="en-US" altLang="ko-KR" dirty="0"/>
              <a:t>,</a:t>
            </a:r>
            <a:r>
              <a:rPr lang="ko-KR" altLang="en-US" dirty="0"/>
              <a:t> 반품주문상태가 협력사 반출완료</a:t>
            </a:r>
            <a:r>
              <a:rPr lang="en-US" altLang="ko-KR" dirty="0"/>
              <a:t>, </a:t>
            </a:r>
            <a:r>
              <a:rPr lang="ko-KR" altLang="en-US" dirty="0"/>
              <a:t>즉 협력사로 반출이 완료되어야만 매출정산이 가능하므로</a:t>
            </a:r>
            <a:r>
              <a:rPr lang="en-US" altLang="ko-KR" dirty="0"/>
              <a:t>, </a:t>
            </a:r>
            <a:r>
              <a:rPr lang="en-US" altLang="ko-KR" dirty="0" err="1"/>
              <a:t>voc</a:t>
            </a:r>
            <a:r>
              <a:rPr lang="ko-KR" altLang="en-US" dirty="0"/>
              <a:t>완료 이후 반품처리완료시점까지의 지속 확인이 필요한 부분이 주의할 </a:t>
            </a:r>
            <a:r>
              <a:rPr lang="en-US" altLang="ko-KR" dirty="0"/>
              <a:t>point</a:t>
            </a:r>
            <a:r>
              <a:rPr lang="ko-KR" altLang="en-US" dirty="0"/>
              <a:t>임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A1C63B-E901-7032-53C6-CF6191D3A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2514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D8EA4-0370-71D8-C4B2-D519AD28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67AC43-1446-444F-3EFC-41BB1EC63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EA07B6C-CB70-FEAB-40DB-D0EDF16ED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 </a:t>
            </a:r>
            <a:r>
              <a:rPr lang="en-US" altLang="ko-KR" dirty="0" err="1"/>
              <a:t>voc</a:t>
            </a:r>
            <a:r>
              <a:rPr lang="ko-KR" altLang="en-US" dirty="0"/>
              <a:t>가 </a:t>
            </a:r>
            <a:r>
              <a:rPr lang="ko-KR" altLang="en-US" dirty="0" err="1"/>
              <a:t>배송완료된</a:t>
            </a:r>
            <a:r>
              <a:rPr lang="ko-KR" altLang="en-US" dirty="0"/>
              <a:t> 주문을 대상으로 진행되는 </a:t>
            </a:r>
            <a:r>
              <a:rPr lang="en-US" altLang="ko-KR" dirty="0" err="1"/>
              <a:t>voc</a:t>
            </a:r>
            <a:r>
              <a:rPr lang="ko-KR" altLang="en-US" dirty="0"/>
              <a:t>라면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취소 </a:t>
            </a:r>
            <a:r>
              <a:rPr lang="en-US" altLang="ko-KR" dirty="0" err="1"/>
              <a:t>voc</a:t>
            </a:r>
            <a:r>
              <a:rPr lang="ko-KR" altLang="en-US" dirty="0"/>
              <a:t>는 출고확정 이전 상태 주문을 대상으로 진행되는</a:t>
            </a:r>
            <a:r>
              <a:rPr lang="en-US" altLang="ko-KR" dirty="0"/>
              <a:t> </a:t>
            </a:r>
            <a:r>
              <a:rPr lang="en-US" altLang="ko-KR" dirty="0" err="1"/>
              <a:t>voc</a:t>
            </a:r>
            <a:r>
              <a:rPr lang="ko-KR" altLang="en-US" dirty="0"/>
              <a:t>임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취소</a:t>
            </a:r>
            <a:r>
              <a:rPr lang="en-US" altLang="ko-KR" dirty="0" err="1"/>
              <a:t>voc</a:t>
            </a:r>
            <a:r>
              <a:rPr lang="ko-KR" altLang="en-US" dirty="0"/>
              <a:t>는 예외</a:t>
            </a:r>
            <a:r>
              <a:rPr lang="en-US" altLang="ko-KR" dirty="0" err="1"/>
              <a:t>voc</a:t>
            </a:r>
            <a:r>
              <a:rPr lang="ko-KR" altLang="en-US" dirty="0"/>
              <a:t>와 함께 구분하기 하지만</a:t>
            </a:r>
            <a:r>
              <a:rPr lang="en-US" altLang="ko-KR" dirty="0"/>
              <a:t>, </a:t>
            </a:r>
            <a:r>
              <a:rPr lang="ko-KR" altLang="en-US" dirty="0"/>
              <a:t>실질적으로는 실물이 이동하지 않고 실물이 이동하기 전 진행</a:t>
            </a:r>
            <a:r>
              <a:rPr lang="en-US" altLang="ko-KR" dirty="0"/>
              <a:t> </a:t>
            </a:r>
            <a:r>
              <a:rPr lang="ko-KR" altLang="en-US" dirty="0"/>
              <a:t>및 완료되는 </a:t>
            </a:r>
            <a:r>
              <a:rPr lang="en-US" altLang="ko-KR" dirty="0" err="1"/>
              <a:t>voc</a:t>
            </a:r>
            <a:r>
              <a:rPr lang="ko-KR" altLang="en-US" dirty="0"/>
              <a:t>이므로 별개로 보면 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주문 취소시에는 주문상태에 따라 협력사 협의 여부와 주문취소 가능여부를 반드시 </a:t>
            </a:r>
            <a:r>
              <a:rPr lang="ko-KR" altLang="en-US" dirty="0" err="1"/>
              <a:t>확인해야함</a:t>
            </a:r>
            <a:endParaRPr lang="en-US" altLang="ko-KR" dirty="0"/>
          </a:p>
          <a:p>
            <a:r>
              <a:rPr lang="ko-KR" altLang="en-US" dirty="0"/>
              <a:t>ⓟ협력사 발주접수 이후에는 협력사가 진행을 하고 있을 가능성이 있으니 반드시 협력사와 협의가 필요하다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Ⓟ결론적으로는 발주접수 전 주문과</a:t>
            </a:r>
            <a:r>
              <a:rPr lang="en-US" altLang="ko-KR" dirty="0"/>
              <a:t> </a:t>
            </a:r>
            <a:r>
              <a:rPr lang="ko-KR" altLang="en-US" dirty="0"/>
              <a:t>발주접수 이후 주문 중 협력사 </a:t>
            </a:r>
            <a:r>
              <a:rPr lang="ko-KR" altLang="en-US" dirty="0" err="1"/>
              <a:t>협의완료된</a:t>
            </a:r>
            <a:r>
              <a:rPr lang="ko-KR" altLang="en-US" dirty="0"/>
              <a:t> 건에 대해서는 주문취소 처리가 가능하다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Ⓟ단</a:t>
            </a:r>
            <a:r>
              <a:rPr lang="en-US" altLang="ko-KR" dirty="0"/>
              <a:t>, </a:t>
            </a:r>
            <a:r>
              <a:rPr lang="ko-KR" altLang="en-US" dirty="0"/>
              <a:t>방금 말한 케이스는 출고확정 이전 주문에만 해당되며</a:t>
            </a:r>
            <a:r>
              <a:rPr lang="en-US" altLang="ko-KR" dirty="0"/>
              <a:t>, </a:t>
            </a:r>
            <a:r>
              <a:rPr lang="ko-KR" altLang="en-US" dirty="0"/>
              <a:t>상태가 출고확정 이후라면 주문취소는 불가하며</a:t>
            </a:r>
            <a:r>
              <a:rPr lang="en-US" altLang="ko-KR" dirty="0"/>
              <a:t>, </a:t>
            </a:r>
            <a:r>
              <a:rPr lang="ko-KR" altLang="en-US" dirty="0"/>
              <a:t>반품처리로 </a:t>
            </a:r>
            <a:r>
              <a:rPr lang="ko-KR" altLang="en-US" dirty="0" err="1"/>
              <a:t>진행해야한다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0168105-64C9-0C7E-A8CB-68A5A372F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4856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7355D-B5F8-E1F3-DE82-A39429704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931A77-B56C-C87D-F409-E62596A28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CA43C74-2BFA-17C0-908C-D3C3E51D6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취소</a:t>
            </a:r>
            <a:r>
              <a:rPr lang="en-US" altLang="ko-KR" dirty="0" err="1"/>
              <a:t>voc</a:t>
            </a:r>
            <a:r>
              <a:rPr lang="ko-KR" altLang="en-US" dirty="0"/>
              <a:t>는 예외</a:t>
            </a:r>
            <a:r>
              <a:rPr lang="en-US" altLang="ko-KR" dirty="0" err="1"/>
              <a:t>voc</a:t>
            </a:r>
            <a:r>
              <a:rPr lang="ko-KR" altLang="en-US" dirty="0"/>
              <a:t>와 함께 구분하기 하지만</a:t>
            </a:r>
            <a:r>
              <a:rPr lang="en-US" altLang="ko-KR" dirty="0"/>
              <a:t>, </a:t>
            </a:r>
            <a:r>
              <a:rPr lang="ko-KR" altLang="en-US" dirty="0"/>
              <a:t>실질적으로는 실물이 이동하지 않고 실물이 이동하기 전 진행</a:t>
            </a:r>
            <a:r>
              <a:rPr lang="en-US" altLang="ko-KR" dirty="0"/>
              <a:t> </a:t>
            </a:r>
            <a:r>
              <a:rPr lang="ko-KR" altLang="en-US" dirty="0"/>
              <a:t>및 완료되는 </a:t>
            </a:r>
            <a:r>
              <a:rPr lang="en-US" altLang="ko-KR" dirty="0" err="1"/>
              <a:t>voc</a:t>
            </a:r>
            <a:r>
              <a:rPr lang="ko-KR" altLang="en-US" dirty="0"/>
              <a:t>이므로 별개로 보면 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주문 취소시에는 주문상태에 따라 협력사 협의 여부와 주문취소 가능여부를 반드시 </a:t>
            </a:r>
            <a:r>
              <a:rPr lang="ko-KR" altLang="en-US" dirty="0" err="1"/>
              <a:t>확인해야함</a:t>
            </a:r>
            <a:endParaRPr lang="en-US" altLang="ko-KR" dirty="0"/>
          </a:p>
          <a:p>
            <a:r>
              <a:rPr lang="ko-KR" altLang="en-US" dirty="0"/>
              <a:t>ⓟ협력사 발주접수 이후에는 협력사가 진행을 하고 있을 가능성이 있으니 반드시 협력사와 협의가 필요하다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Ⓟ결론적으로는 발주접수 전 주문과</a:t>
            </a:r>
            <a:r>
              <a:rPr lang="en-US" altLang="ko-KR" dirty="0"/>
              <a:t> </a:t>
            </a:r>
            <a:r>
              <a:rPr lang="ko-KR" altLang="en-US" dirty="0"/>
              <a:t>발주접수 이후 주문 중 협력사 </a:t>
            </a:r>
            <a:r>
              <a:rPr lang="ko-KR" altLang="en-US" dirty="0" err="1"/>
              <a:t>협의완료된</a:t>
            </a:r>
            <a:r>
              <a:rPr lang="ko-KR" altLang="en-US" dirty="0"/>
              <a:t> 건에 대해서는 주문취소 처리가 가능하다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Ⓟ단</a:t>
            </a:r>
            <a:r>
              <a:rPr lang="en-US" altLang="ko-KR" dirty="0"/>
              <a:t>, </a:t>
            </a:r>
            <a:r>
              <a:rPr lang="ko-KR" altLang="en-US" dirty="0"/>
              <a:t>방금 말한 케이스는 출고확정 이전 주문에만 해당되며</a:t>
            </a:r>
            <a:r>
              <a:rPr lang="en-US" altLang="ko-KR" dirty="0"/>
              <a:t>, </a:t>
            </a:r>
            <a:r>
              <a:rPr lang="ko-KR" altLang="en-US" dirty="0"/>
              <a:t>상태가 출고확정 이후라면 주문취소는 불가하며</a:t>
            </a:r>
            <a:r>
              <a:rPr lang="en-US" altLang="ko-KR" dirty="0"/>
              <a:t>, </a:t>
            </a:r>
            <a:r>
              <a:rPr lang="ko-KR" altLang="en-US" dirty="0"/>
              <a:t>반품처리로 </a:t>
            </a:r>
            <a:r>
              <a:rPr lang="ko-KR" altLang="en-US" dirty="0" err="1"/>
              <a:t>진행해야한다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ABED31E-B179-AB45-86EB-EAD91F12D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76724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8EC2-B7F1-0CF6-FA55-4CB588364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BF6606-B8A7-85CE-4213-4110098701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18DE367-46CC-DC2B-2E17-71013973AB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0E9237-C18C-BE96-A319-5C4E9A742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490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관련 주요 문의사항 및 유관부서에서 알아두면 좋을 만한 내용을 몇가지 </a:t>
            </a:r>
            <a:r>
              <a:rPr lang="ko-KR" altLang="en-US" dirty="0" err="1"/>
              <a:t>말하고자함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환불 규정인데</a:t>
            </a:r>
            <a:r>
              <a:rPr lang="en-US" altLang="ko-KR" dirty="0"/>
              <a:t>, </a:t>
            </a:r>
            <a:r>
              <a:rPr lang="ko-KR" altLang="en-US" dirty="0"/>
              <a:t>해당 내용을 숙지하고 있으면 고객과 </a:t>
            </a:r>
            <a:r>
              <a:rPr lang="ko-KR" altLang="en-US" dirty="0" err="1"/>
              <a:t>커뮤니케이션할떄</a:t>
            </a:r>
            <a:r>
              <a:rPr lang="ko-KR" altLang="en-US" dirty="0"/>
              <a:t> 도움이 될 수 있음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82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관련 주요 문의사항 및 유관부서에서 알아두면 좋을 만한 내용을 몇가지 </a:t>
            </a:r>
            <a:r>
              <a:rPr lang="ko-KR" altLang="en-US" dirty="0" err="1"/>
              <a:t>말하고자함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환불 규정인데</a:t>
            </a:r>
            <a:r>
              <a:rPr lang="en-US" altLang="ko-KR" dirty="0"/>
              <a:t>, </a:t>
            </a:r>
            <a:r>
              <a:rPr lang="ko-KR" altLang="en-US" dirty="0"/>
              <a:t>해당 내용을 숙지하고 있으면 고객과 </a:t>
            </a:r>
            <a:r>
              <a:rPr lang="ko-KR" altLang="en-US" dirty="0" err="1"/>
              <a:t>커뮤니케이션할떄</a:t>
            </a:r>
            <a:r>
              <a:rPr lang="ko-KR" altLang="en-US" dirty="0"/>
              <a:t> 도움이 될 수 있음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097542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ko-KR" altLang="en-US" dirty="0"/>
              <a:t>교환 진행중인 상품을 반품으로 </a:t>
            </a:r>
            <a:r>
              <a:rPr lang="ko-KR" altLang="en-US" dirty="0" err="1"/>
              <a:t>진행하고싶다</a:t>
            </a:r>
            <a:r>
              <a:rPr lang="en-US" altLang="ko-KR" dirty="0"/>
              <a:t>.</a:t>
            </a:r>
            <a:r>
              <a:rPr lang="ko-KR" altLang="en-US" dirty="0"/>
              <a:t> → 불가</a:t>
            </a:r>
            <a:r>
              <a:rPr lang="en-US" altLang="ko-KR" dirty="0"/>
              <a:t>, </a:t>
            </a:r>
            <a:r>
              <a:rPr lang="ko-KR" altLang="en-US" dirty="0"/>
              <a:t>시스템상 교환 진행중으로 변경을 불가하기 때문에 불가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고객이 회수된 상품을 재사용 </a:t>
            </a:r>
            <a:r>
              <a:rPr lang="ko-KR" altLang="en-US" dirty="0" err="1"/>
              <a:t>하겠다고합니다</a:t>
            </a:r>
            <a:r>
              <a:rPr lang="en-US" altLang="ko-KR" dirty="0"/>
              <a:t>. </a:t>
            </a:r>
            <a:r>
              <a:rPr lang="ko-KR" altLang="en-US" dirty="0"/>
              <a:t>→ </a:t>
            </a:r>
            <a:r>
              <a:rPr lang="ko-KR" altLang="en-US" dirty="0" err="1"/>
              <a:t>이미회수된</a:t>
            </a:r>
            <a:r>
              <a:rPr lang="ko-KR" altLang="en-US" dirty="0"/>
              <a:t> 주문으로 원복이 불가하므로 재주문으로 진행 필요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en-US" altLang="ko-KR" dirty="0"/>
              <a:t>3</a:t>
            </a:r>
            <a:r>
              <a:rPr lang="ko-KR" altLang="en-US" dirty="0"/>
              <a:t>개월 주문 상품 반품은</a:t>
            </a:r>
            <a:r>
              <a:rPr lang="en-US" altLang="ko-KR" dirty="0"/>
              <a:t>? </a:t>
            </a:r>
            <a:r>
              <a:rPr lang="ko-KR" altLang="en-US" dirty="0"/>
              <a:t>→ 반드시 사전 협력사 협의가 필요하며</a:t>
            </a:r>
            <a:r>
              <a:rPr lang="en-US" altLang="ko-KR" dirty="0"/>
              <a:t>, </a:t>
            </a:r>
            <a:r>
              <a:rPr lang="ko-KR" altLang="en-US" dirty="0" err="1"/>
              <a:t>실물없는</a:t>
            </a:r>
            <a:r>
              <a:rPr lang="ko-KR" altLang="en-US" dirty="0"/>
              <a:t> 반품은 발생하면 안됨 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 </a:t>
            </a:r>
            <a:r>
              <a:rPr lang="ko-KR" altLang="en-US" dirty="0"/>
              <a:t>처리 시 배송형태를 직접 </a:t>
            </a:r>
            <a:r>
              <a:rPr lang="ko-KR" altLang="en-US" dirty="0" err="1"/>
              <a:t>지정하고싶다</a:t>
            </a:r>
            <a:r>
              <a:rPr lang="ko-KR" altLang="en-US" dirty="0"/>
              <a:t> →발주 시뮬레이션으로 지정되어 직접 지정은 불가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3757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altLang="ko-KR" dirty="0"/>
              <a:t>3</a:t>
            </a:r>
            <a:r>
              <a:rPr lang="ko-KR" altLang="en-US" dirty="0"/>
              <a:t>개월 주문 상품 반품은</a:t>
            </a:r>
            <a:r>
              <a:rPr lang="en-US" altLang="ko-KR" dirty="0"/>
              <a:t>? </a:t>
            </a:r>
            <a:r>
              <a:rPr lang="ko-KR" altLang="en-US" dirty="0"/>
              <a:t>→ 반드시 사전 협력사 협의가 필요하며</a:t>
            </a:r>
            <a:r>
              <a:rPr lang="en-US" altLang="ko-KR" dirty="0"/>
              <a:t>, </a:t>
            </a:r>
            <a:r>
              <a:rPr lang="ko-KR" altLang="en-US" dirty="0" err="1"/>
              <a:t>실물없는</a:t>
            </a:r>
            <a:r>
              <a:rPr lang="ko-KR" altLang="en-US" dirty="0"/>
              <a:t> 반품은 발생하면 안됨 </a:t>
            </a: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 </a:t>
            </a:r>
            <a:r>
              <a:rPr lang="ko-KR" altLang="en-US" dirty="0"/>
              <a:t>처리 시 배송형태를 직접 </a:t>
            </a:r>
            <a:r>
              <a:rPr lang="ko-KR" altLang="en-US" dirty="0" err="1"/>
              <a:t>지정하고싶다</a:t>
            </a:r>
            <a:r>
              <a:rPr lang="ko-KR" altLang="en-US" dirty="0"/>
              <a:t> →발주 시뮬레이션으로 지정되어 직접 지정은 불가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41122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 </a:t>
            </a:r>
            <a:r>
              <a:rPr lang="en-US" altLang="ko-KR" dirty="0" err="1"/>
              <a:t>voc</a:t>
            </a:r>
            <a:r>
              <a:rPr lang="ko-KR" altLang="en-US" dirty="0"/>
              <a:t>별</a:t>
            </a:r>
            <a:r>
              <a:rPr lang="en-US" altLang="ko-KR" dirty="0"/>
              <a:t> </a:t>
            </a:r>
            <a:r>
              <a:rPr lang="ko-KR" altLang="en-US" dirty="0"/>
              <a:t>취소 가능 상태는 </a:t>
            </a:r>
            <a:endParaRPr lang="en-US" altLang="ko-KR" dirty="0"/>
          </a:p>
          <a:p>
            <a:r>
              <a:rPr lang="ko-KR" altLang="en-US" dirty="0"/>
              <a:t>아래 표에 나와있는 것과 같이 </a:t>
            </a:r>
            <a:r>
              <a:rPr lang="en-US" altLang="ko-KR" dirty="0" err="1"/>
              <a:t>voc</a:t>
            </a:r>
            <a:r>
              <a:rPr lang="ko-KR" altLang="en-US" dirty="0"/>
              <a:t> 유형별로 배송형태별로 취소 가능 상태가 다르기 때문에 이내용을 </a:t>
            </a:r>
            <a:r>
              <a:rPr lang="ko-KR" altLang="en-US" dirty="0" err="1"/>
              <a:t>숙지하고하면</a:t>
            </a:r>
            <a:r>
              <a:rPr lang="ko-KR" altLang="en-US" dirty="0"/>
              <a:t> 업무에 도움이 </a:t>
            </a:r>
            <a:r>
              <a:rPr lang="ko-KR" altLang="en-US" dirty="0" err="1"/>
              <a:t>될것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1122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 </a:t>
            </a:r>
            <a:r>
              <a:rPr lang="en-US" altLang="ko-KR" dirty="0" err="1"/>
              <a:t>voc</a:t>
            </a:r>
            <a:r>
              <a:rPr lang="ko-KR" altLang="en-US" dirty="0"/>
              <a:t>별</a:t>
            </a:r>
            <a:r>
              <a:rPr lang="en-US" altLang="ko-KR" dirty="0"/>
              <a:t> </a:t>
            </a:r>
            <a:r>
              <a:rPr lang="ko-KR" altLang="en-US" dirty="0"/>
              <a:t>취소 가능 상태는 </a:t>
            </a:r>
            <a:endParaRPr lang="en-US" altLang="ko-KR" dirty="0"/>
          </a:p>
          <a:p>
            <a:r>
              <a:rPr lang="ko-KR" altLang="en-US" dirty="0"/>
              <a:t>아래 표에 나와있는 것과 같이 </a:t>
            </a:r>
            <a:r>
              <a:rPr lang="en-US" altLang="ko-KR" dirty="0" err="1"/>
              <a:t>voc</a:t>
            </a:r>
            <a:r>
              <a:rPr lang="ko-KR" altLang="en-US" dirty="0"/>
              <a:t> 유형별로 배송형태별로 취소 가능 상태가 다르기 때문에 이내용을 </a:t>
            </a:r>
            <a:r>
              <a:rPr lang="ko-KR" altLang="en-US" dirty="0" err="1"/>
              <a:t>숙지하고하면</a:t>
            </a:r>
            <a:r>
              <a:rPr lang="ko-KR" altLang="en-US" dirty="0"/>
              <a:t> 업무에 도움이 </a:t>
            </a:r>
            <a:r>
              <a:rPr lang="ko-KR" altLang="en-US" dirty="0" err="1"/>
              <a:t>될것</a:t>
            </a:r>
            <a:r>
              <a:rPr lang="ko-KR" altLang="en-US" dirty="0"/>
              <a:t> 같습니다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74596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이상으로 </a:t>
            </a:r>
            <a:r>
              <a:rPr lang="ko-KR" altLang="en-US" dirty="0" err="1"/>
              <a:t>서브원</a:t>
            </a:r>
            <a:r>
              <a:rPr lang="ko-KR" altLang="en-US" dirty="0"/>
              <a:t> </a:t>
            </a:r>
            <a:r>
              <a:rPr lang="en-US" altLang="ko-KR" dirty="0" err="1"/>
              <a:t>voc</a:t>
            </a:r>
            <a:r>
              <a:rPr lang="ko-KR" altLang="en-US" dirty="0"/>
              <a:t>관리 시스템</a:t>
            </a:r>
            <a:r>
              <a:rPr lang="en-US" altLang="ko-KR" dirty="0"/>
              <a:t> </a:t>
            </a:r>
            <a:r>
              <a:rPr lang="ko-KR" altLang="en-US" dirty="0" err="1"/>
              <a:t>젠데스크와</a:t>
            </a:r>
            <a:r>
              <a:rPr lang="ko-KR" altLang="en-US" dirty="0"/>
              <a:t> 예외</a:t>
            </a:r>
            <a:r>
              <a:rPr lang="en-US" altLang="ko-KR" dirty="0" err="1"/>
              <a:t>voc</a:t>
            </a:r>
            <a:r>
              <a:rPr lang="ko-KR" altLang="en-US" dirty="0"/>
              <a:t>의 시스템처리 및 실물흐름에 대한 내용을 진행하였습니다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오랜시간</a:t>
            </a:r>
            <a:r>
              <a:rPr lang="ko-KR" altLang="en-US" dirty="0"/>
              <a:t> 수고 하셨습니다</a:t>
            </a:r>
            <a:r>
              <a:rPr lang="en-US" altLang="ko-KR" dirty="0"/>
              <a:t>. </a:t>
            </a:r>
            <a:r>
              <a:rPr lang="ko-KR" altLang="en-US" dirty="0"/>
              <a:t>감사합니다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Voc</a:t>
            </a:r>
            <a:r>
              <a:rPr lang="en-US" altLang="ko-KR" dirty="0"/>
              <a:t> overview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err="1"/>
              <a:t>Voc</a:t>
            </a:r>
            <a:r>
              <a:rPr lang="ko-KR" altLang="en-US" dirty="0"/>
              <a:t>는 평소에도 많이 사용하는 단어라 알고 </a:t>
            </a:r>
            <a:r>
              <a:rPr lang="ko-KR" altLang="en-US" dirty="0" err="1"/>
              <a:t>있으실텐데</a:t>
            </a:r>
            <a:r>
              <a:rPr lang="en-US" altLang="ko-KR" dirty="0"/>
              <a:t>, </a:t>
            </a:r>
            <a:r>
              <a:rPr lang="ko-KR" altLang="en-US" dirty="0"/>
              <a:t>말 그대로 </a:t>
            </a:r>
            <a:r>
              <a:rPr lang="en-US" altLang="ko-KR" dirty="0"/>
              <a:t>voice of customer, </a:t>
            </a:r>
            <a:r>
              <a:rPr lang="ko-KR" altLang="en-US" dirty="0"/>
              <a:t>고객의 목소리</a:t>
            </a:r>
            <a:r>
              <a:rPr lang="en-US" altLang="ko-KR" dirty="0"/>
              <a:t>, </a:t>
            </a:r>
            <a:r>
              <a:rPr lang="ko-KR" altLang="en-US" dirty="0"/>
              <a:t>고객이 전달하는 모든 요청</a:t>
            </a:r>
            <a:r>
              <a:rPr lang="en-US" altLang="ko-KR" dirty="0"/>
              <a:t>/</a:t>
            </a:r>
            <a:r>
              <a:rPr lang="ko-KR" altLang="en-US" dirty="0"/>
              <a:t>문의사항이다</a:t>
            </a:r>
            <a:r>
              <a:rPr lang="en-US" altLang="ko-KR" dirty="0"/>
              <a:t>.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서브원에서는 </a:t>
            </a:r>
            <a:r>
              <a:rPr lang="en-US" altLang="ko-KR" dirty="0" err="1"/>
              <a:t>voc</a:t>
            </a:r>
            <a:r>
              <a:rPr lang="ko-KR" altLang="en-US" dirty="0"/>
              <a:t>를 두가지로 구분하여 관리하는데</a:t>
            </a:r>
            <a:r>
              <a:rPr lang="en-US" altLang="ko-KR" dirty="0"/>
              <a:t>, </a:t>
            </a:r>
            <a:r>
              <a:rPr lang="ko-KR" altLang="en-US" dirty="0"/>
              <a:t>일반</a:t>
            </a:r>
            <a:r>
              <a:rPr lang="en-US" altLang="ko-KR" dirty="0" err="1"/>
              <a:t>voc</a:t>
            </a:r>
            <a:r>
              <a:rPr lang="ko-KR" altLang="en-US" dirty="0"/>
              <a:t>와 예외</a:t>
            </a:r>
            <a:r>
              <a:rPr lang="en-US" altLang="ko-KR" dirty="0" err="1"/>
              <a:t>voc</a:t>
            </a:r>
            <a:r>
              <a:rPr lang="ko-KR" altLang="en-US" dirty="0"/>
              <a:t>임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일반</a:t>
            </a:r>
            <a:r>
              <a:rPr lang="en-US" altLang="ko-KR" dirty="0" err="1"/>
              <a:t>voc</a:t>
            </a:r>
            <a:r>
              <a:rPr lang="ko-KR" altLang="en-US" dirty="0"/>
              <a:t>가 우리가 일반적으로 알고 있는데 고객의 문의 및 </a:t>
            </a:r>
            <a:r>
              <a:rPr lang="ko-KR" altLang="en-US" dirty="0" err="1"/>
              <a:t>요청사항이고</a:t>
            </a:r>
            <a:r>
              <a:rPr lang="en-US" altLang="ko-KR" dirty="0"/>
              <a:t>, </a:t>
            </a:r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ko-KR" altLang="en-US" dirty="0"/>
              <a:t>라 함은 상품의 이동을 수반하는 </a:t>
            </a:r>
            <a:r>
              <a:rPr lang="en-US" altLang="ko-KR" dirty="0"/>
              <a:t>VOC</a:t>
            </a:r>
            <a:r>
              <a:rPr lang="ko-KR" altLang="en-US" dirty="0"/>
              <a:t>로 반품</a:t>
            </a:r>
            <a:r>
              <a:rPr lang="en-US" altLang="ko-KR" dirty="0"/>
              <a:t>/</a:t>
            </a:r>
            <a:r>
              <a:rPr lang="ko-KR" altLang="en-US" dirty="0"/>
              <a:t>교환</a:t>
            </a:r>
            <a:r>
              <a:rPr lang="en-US" altLang="ko-KR" dirty="0"/>
              <a:t>/AS/</a:t>
            </a:r>
            <a:r>
              <a:rPr lang="ko-KR" altLang="en-US" dirty="0"/>
              <a:t>취소 </a:t>
            </a:r>
            <a:r>
              <a:rPr lang="en-US" altLang="ko-KR" dirty="0"/>
              <a:t>4</a:t>
            </a:r>
            <a:r>
              <a:rPr lang="ko-KR" altLang="en-US" dirty="0"/>
              <a:t>가지를 이야기함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일반</a:t>
            </a:r>
            <a:r>
              <a:rPr lang="en-US" altLang="ko-KR" dirty="0" err="1"/>
              <a:t>voc</a:t>
            </a:r>
            <a:r>
              <a:rPr lang="ko-KR" altLang="en-US" dirty="0"/>
              <a:t>는 문의사항에 대해 확인 후 답변하면 종료되지만</a:t>
            </a:r>
            <a:r>
              <a:rPr lang="en-US" altLang="ko-KR" dirty="0"/>
              <a:t>,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예외</a:t>
            </a:r>
            <a:r>
              <a:rPr lang="en-US" altLang="ko-KR" dirty="0" err="1"/>
              <a:t>voc</a:t>
            </a:r>
            <a:r>
              <a:rPr lang="ko-KR" altLang="en-US" dirty="0"/>
              <a:t>의 경우는</a:t>
            </a:r>
            <a:r>
              <a:rPr lang="en-US" altLang="ko-KR" dirty="0"/>
              <a:t>, </a:t>
            </a:r>
            <a:r>
              <a:rPr lang="ko-KR" altLang="en-US" dirty="0"/>
              <a:t>실물 이동 완료여부에 따라 매출정산 및 현금흐름과도 연관되어 있어 관련 내용을 </a:t>
            </a:r>
            <a:r>
              <a:rPr lang="en-US" altLang="ko-KR" dirty="0"/>
              <a:t>deep-dive</a:t>
            </a:r>
            <a:r>
              <a:rPr lang="ko-KR" altLang="en-US" dirty="0"/>
              <a:t>하게 볼 필요가 있음</a:t>
            </a:r>
            <a:r>
              <a:rPr lang="en-US" altLang="ko-KR" dirty="0"/>
              <a:t>. </a:t>
            </a:r>
            <a:r>
              <a:rPr lang="ko-KR" altLang="en-US" dirty="0"/>
              <a:t>그래서 뒤쪽에서 각각 자세히 설명하는 시간을 가지겠음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B54F1-411E-B55A-958B-B64ED9DBC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1B6CC2B-D4D9-958D-26AE-23A886AA6C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CC8736-0001-52A0-D312-698B27D4E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아래 표는 </a:t>
            </a:r>
            <a:r>
              <a:rPr lang="en-US" altLang="ko-KR" dirty="0"/>
              <a:t>24</a:t>
            </a:r>
            <a:r>
              <a:rPr lang="ko-KR" altLang="en-US" dirty="0"/>
              <a:t>년 </a:t>
            </a:r>
            <a:r>
              <a:rPr lang="en-US" altLang="ko-KR" dirty="0"/>
              <a:t>1~12</a:t>
            </a:r>
            <a:r>
              <a:rPr lang="ko-KR" altLang="en-US" dirty="0"/>
              <a:t>월 누적의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현황인데</a:t>
            </a:r>
            <a:r>
              <a:rPr lang="en-US" altLang="ko-KR" dirty="0"/>
              <a:t>, </a:t>
            </a:r>
            <a:r>
              <a:rPr lang="ko-KR" altLang="en-US" dirty="0"/>
              <a:t>고객은 서브원에 어떤 내용을 가장 많이 물어보고 어떤 서비스를 요구하는지 알 수 있음 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1</a:t>
            </a:r>
            <a:r>
              <a:rPr lang="ko-KR" altLang="en-US" dirty="0" err="1"/>
              <a:t>년동안</a:t>
            </a:r>
            <a:r>
              <a:rPr lang="ko-KR" altLang="en-US" dirty="0"/>
              <a:t> 누적이 가장 많은 문의유형은 무엇일까</a:t>
            </a:r>
            <a:r>
              <a:rPr lang="en-US" altLang="ko-KR" dirty="0"/>
              <a:t>?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ⓟ배송일 확인요청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이런 데이터는 어떻게 관리되고 있고 어떻게 추출되었을까</a:t>
            </a:r>
            <a:r>
              <a:rPr lang="en-US" altLang="ko-KR" dirty="0"/>
              <a:t>??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바로 서브원의 </a:t>
            </a:r>
            <a:r>
              <a:rPr lang="en-US" altLang="ko-KR" dirty="0" err="1"/>
              <a:t>voc</a:t>
            </a:r>
            <a:r>
              <a:rPr lang="en-US" altLang="ko-KR" dirty="0"/>
              <a:t> </a:t>
            </a:r>
            <a:r>
              <a:rPr lang="ko-KR" altLang="en-US" dirty="0"/>
              <a:t>관리 시스템인 </a:t>
            </a:r>
            <a:r>
              <a:rPr lang="ko-KR" altLang="en-US" dirty="0" err="1"/>
              <a:t>젠데스크를</a:t>
            </a:r>
            <a:r>
              <a:rPr lang="ko-KR" altLang="en-US" dirty="0"/>
              <a:t> 통해 고객 </a:t>
            </a:r>
            <a:r>
              <a:rPr lang="en-US" altLang="ko-KR" dirty="0" err="1"/>
              <a:t>voc</a:t>
            </a:r>
            <a:r>
              <a:rPr lang="ko-KR" altLang="en-US" dirty="0"/>
              <a:t>를 관리하고 분석에 활용하고 있는데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해당 시스템에 대해 알아보고자 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301A2D5-796A-EF3B-D1A9-15566474CB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10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84ADE-0A18-012B-E4A3-AB1767100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813965-9EF0-DD98-9C8C-C9ED6260A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A3A2BCA-433C-73E1-A7EE-EC11F5362A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42D616A-1BB2-B015-FCC7-19BE3BFF3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184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젠데스크가</a:t>
            </a:r>
            <a:r>
              <a:rPr lang="ko-KR" altLang="en-US" dirty="0"/>
              <a:t> 뭐지</a:t>
            </a:r>
            <a:r>
              <a:rPr lang="en-US" altLang="ko-KR" dirty="0"/>
              <a:t>???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젠데스크는</a:t>
            </a:r>
            <a:r>
              <a:rPr lang="ko-KR" altLang="en-US" dirty="0"/>
              <a:t> 고객 서비스 소프트웨어의 하나이고</a:t>
            </a:r>
            <a:r>
              <a:rPr lang="en-US" altLang="ko-KR" dirty="0"/>
              <a:t>, </a:t>
            </a:r>
            <a:r>
              <a:rPr lang="ko-KR" altLang="en-US" dirty="0"/>
              <a:t>쉽게 말하면 다양한 채널로 유입되는 고객의 문의</a:t>
            </a:r>
            <a:r>
              <a:rPr lang="en-US" altLang="ko-KR" dirty="0"/>
              <a:t>/</a:t>
            </a:r>
            <a:r>
              <a:rPr lang="ko-KR" altLang="en-US" dirty="0"/>
              <a:t>요청을 통합 관리 및 분석하는 클라우드 시스템이라고 생각하면 됨</a:t>
            </a:r>
            <a:endParaRPr lang="en-US" altLang="ko-KR" dirty="0"/>
          </a:p>
          <a:p>
            <a:endParaRPr lang="en-US" altLang="ko-KR" dirty="0"/>
          </a:p>
          <a:p>
            <a:pPr marL="285750" marR="0" lvl="0" indent="-28575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현재를 설명하려면 과거에 대한 이해가 필요할 것 같은데</a:t>
            </a:r>
            <a:r>
              <a:rPr lang="en-US" altLang="ko-KR" dirty="0"/>
              <a:t>, </a:t>
            </a:r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과거 </a:t>
            </a:r>
            <a:r>
              <a:rPr lang="en-US" altLang="ko-KR" dirty="0"/>
              <a:t>20</a:t>
            </a:r>
            <a:r>
              <a:rPr lang="ko-KR" altLang="en-US" dirty="0"/>
              <a:t>년까지는 </a:t>
            </a:r>
            <a:r>
              <a:rPr lang="en-US" altLang="ko-KR" dirty="0" err="1"/>
              <a:t>voc</a:t>
            </a:r>
            <a:r>
              <a:rPr lang="ko-KR" altLang="en-US" dirty="0"/>
              <a:t>가 통합 시스템이 아닌 각각의 채널로 유입</a:t>
            </a:r>
            <a:r>
              <a:rPr lang="en-US" altLang="ko-KR" dirty="0"/>
              <a:t>, </a:t>
            </a:r>
            <a:r>
              <a:rPr lang="ko-KR" altLang="en-US" dirty="0"/>
              <a:t>관리되었음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예를들어</a:t>
            </a:r>
            <a:r>
              <a:rPr lang="ko-KR" altLang="en-US" dirty="0"/>
              <a:t> </a:t>
            </a:r>
            <a:r>
              <a:rPr lang="en-US" altLang="ko-KR" dirty="0"/>
              <a:t>a</a:t>
            </a:r>
            <a:r>
              <a:rPr lang="ko-KR" altLang="en-US" dirty="0"/>
              <a:t>의 메일로 들어온 문의는 </a:t>
            </a:r>
            <a:r>
              <a:rPr lang="en-US" altLang="ko-KR" dirty="0"/>
              <a:t>a</a:t>
            </a:r>
            <a:r>
              <a:rPr lang="ko-KR" altLang="en-US" dirty="0"/>
              <a:t>가 회신하고 끝</a:t>
            </a:r>
            <a:r>
              <a:rPr lang="en-US" altLang="ko-KR" dirty="0"/>
              <a:t>, b</a:t>
            </a:r>
            <a:r>
              <a:rPr lang="ko-KR" altLang="en-US" dirty="0"/>
              <a:t>에게 걸려온 전화를 </a:t>
            </a:r>
            <a:r>
              <a:rPr lang="en-US" altLang="ko-KR" dirty="0"/>
              <a:t>b</a:t>
            </a:r>
            <a:r>
              <a:rPr lang="ko-KR" altLang="en-US" dirty="0"/>
              <a:t>가 받아서 답변하고 끝</a:t>
            </a:r>
            <a:r>
              <a:rPr lang="en-US" altLang="ko-KR" dirty="0"/>
              <a:t>, </a:t>
            </a:r>
            <a:r>
              <a:rPr lang="ko-KR" altLang="en-US" dirty="0"/>
              <a:t>고객</a:t>
            </a:r>
            <a:r>
              <a:rPr lang="en-US" altLang="ko-KR" dirty="0"/>
              <a:t>front</a:t>
            </a:r>
            <a:r>
              <a:rPr lang="ko-KR" altLang="en-US" dirty="0"/>
              <a:t>에 남긴 글은 </a:t>
            </a:r>
            <a:r>
              <a:rPr lang="en-US" altLang="ko-KR" dirty="0"/>
              <a:t>s-</a:t>
            </a:r>
            <a:r>
              <a:rPr lang="en-US" altLang="ko-KR" dirty="0" err="1"/>
              <a:t>mro</a:t>
            </a:r>
            <a:r>
              <a:rPr lang="en-US" altLang="ko-KR" dirty="0"/>
              <a:t>&gt;</a:t>
            </a:r>
            <a:r>
              <a:rPr lang="en-US" altLang="ko-KR" dirty="0" err="1"/>
              <a:t>voc</a:t>
            </a:r>
            <a:r>
              <a:rPr lang="ko-KR" altLang="en-US" dirty="0"/>
              <a:t>처리메뉴에서 </a:t>
            </a:r>
            <a:r>
              <a:rPr lang="en-US" altLang="ko-KR" dirty="0"/>
              <a:t>c</a:t>
            </a:r>
            <a:r>
              <a:rPr lang="ko-KR" altLang="en-US" dirty="0"/>
              <a:t>가 확인하고 답변하고 끝</a:t>
            </a: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이런식으로</a:t>
            </a:r>
            <a:r>
              <a:rPr lang="ko-KR" altLang="en-US" dirty="0"/>
              <a:t> </a:t>
            </a:r>
            <a:r>
              <a:rPr lang="ko-KR" altLang="en-US" dirty="0" err="1"/>
              <a:t>관리하다보니</a:t>
            </a:r>
            <a:r>
              <a:rPr lang="ko-KR" altLang="en-US" dirty="0"/>
              <a:t> 이력 관리가 안되고</a:t>
            </a:r>
            <a:r>
              <a:rPr lang="en-US" altLang="ko-KR" dirty="0"/>
              <a:t>, </a:t>
            </a:r>
            <a:r>
              <a:rPr lang="ko-KR" altLang="en-US" dirty="0"/>
              <a:t>담당자가 누락하고</a:t>
            </a:r>
            <a:r>
              <a:rPr lang="en-US" altLang="ko-KR" dirty="0"/>
              <a:t>, </a:t>
            </a:r>
            <a:r>
              <a:rPr lang="ko-KR" altLang="en-US" dirty="0"/>
              <a:t>부재시에는 업무 처리가 안되는 문제가 발생했고</a:t>
            </a:r>
            <a:r>
              <a:rPr lang="en-US" altLang="ko-KR" dirty="0"/>
              <a:t>, </a:t>
            </a:r>
            <a:r>
              <a:rPr lang="ko-KR" altLang="en-US" dirty="0"/>
              <a:t>이 같은 문제를 해결하고자 도입한 것이 </a:t>
            </a:r>
            <a:r>
              <a:rPr lang="ko-KR" altLang="en-US" dirty="0" err="1"/>
              <a:t>젠데스크임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572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507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젠데스크의</a:t>
            </a:r>
            <a:r>
              <a:rPr lang="ko-KR" altLang="en-US" dirty="0"/>
              <a:t> </a:t>
            </a:r>
            <a:r>
              <a:rPr lang="en-US" altLang="ko-KR" dirty="0"/>
              <a:t>process</a:t>
            </a:r>
            <a:r>
              <a:rPr lang="ko-KR" altLang="en-US" dirty="0"/>
              <a:t>는 그림과 같이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전화</a:t>
            </a:r>
            <a:r>
              <a:rPr lang="en-US" altLang="ko-KR" dirty="0"/>
              <a:t>, </a:t>
            </a:r>
            <a:r>
              <a:rPr lang="ko-KR" altLang="en-US" dirty="0"/>
              <a:t>메일</a:t>
            </a:r>
            <a:r>
              <a:rPr lang="en-US" altLang="ko-KR" dirty="0"/>
              <a:t>, </a:t>
            </a:r>
            <a:r>
              <a:rPr lang="ko-KR" altLang="en-US" dirty="0" err="1"/>
              <a:t>챗봇</a:t>
            </a:r>
            <a:r>
              <a:rPr lang="en-US" altLang="ko-KR" dirty="0"/>
              <a:t>, front </a:t>
            </a:r>
            <a:r>
              <a:rPr lang="ko-KR" altLang="en-US" dirty="0"/>
              <a:t>등 각 채널로 유입되는 요청이</a:t>
            </a:r>
            <a:r>
              <a:rPr lang="en-US" altLang="ko-KR" dirty="0"/>
              <a:t> Zendesk</a:t>
            </a:r>
            <a:r>
              <a:rPr lang="ko-KR" altLang="en-US" dirty="0"/>
              <a:t>에 통합됨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이후 사전에 설정한 로직에 따라 담당자에게 자동 배부되고</a:t>
            </a:r>
            <a:r>
              <a:rPr lang="en-US" altLang="ko-KR" dirty="0"/>
              <a:t>, </a:t>
            </a:r>
            <a:r>
              <a:rPr lang="ko-KR" altLang="en-US" dirty="0"/>
              <a:t>담당자는 </a:t>
            </a:r>
            <a:r>
              <a:rPr lang="en-US" altLang="ko-KR" dirty="0"/>
              <a:t>Zendesk </a:t>
            </a:r>
            <a:r>
              <a:rPr lang="ko-KR" altLang="en-US" dirty="0"/>
              <a:t>내에서 업무를 완료함으로써 </a:t>
            </a:r>
            <a:r>
              <a:rPr lang="en-US" altLang="ko-KR" dirty="0"/>
              <a:t>1</a:t>
            </a:r>
            <a:r>
              <a:rPr lang="ko-KR" altLang="en-US" dirty="0"/>
              <a:t>개의 시스템내에서 </a:t>
            </a:r>
            <a:r>
              <a:rPr lang="en-US" altLang="ko-KR" dirty="0"/>
              <a:t>one-stop</a:t>
            </a:r>
            <a:r>
              <a:rPr lang="ko-KR" altLang="en-US" dirty="0"/>
              <a:t> 처리가 가능하며</a:t>
            </a:r>
            <a:r>
              <a:rPr lang="en-US" altLang="ko-KR" dirty="0"/>
              <a:t>, data</a:t>
            </a:r>
            <a:r>
              <a:rPr lang="ko-KR" altLang="en-US" dirty="0"/>
              <a:t>가 통합되어 관리될 수 있음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또한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업무가 시스템상에서 공유되고 공동 작업이 가능한 덕에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조별로 업무 수행을 할 수 있게 됨으로써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1)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특정인원에게 몰리지 않고 조별 전체인원에 실시간으로 배정되므로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고객 요청에 대한 빠른 접수 및 피드백이 가능하며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2)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담당자 부재</a:t>
            </a:r>
            <a:r>
              <a:rPr lang="en-US" altLang="ko-KR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변경시에도 업무 </a:t>
            </a:r>
            <a:r>
              <a:rPr lang="ko-KR" altLang="en-US" sz="1400" b="1" dirty="0" err="1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공백없이</a:t>
            </a:r>
            <a:r>
              <a:rPr lang="ko-KR" altLang="en-US" sz="1400" b="1" dirty="0"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다른 담당자가 탄력적으로 업무처리 가능</a:t>
            </a:r>
            <a:endParaRPr lang="en-US" altLang="ko-KR" sz="1400" b="1" dirty="0"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3)</a:t>
            </a:r>
            <a:r>
              <a:rPr lang="ko-KR" alt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요청부터 처리완료까지 모든 내용이 시스템상에서 관리되므로</a:t>
            </a:r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ko-KR" alt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누락 없이 관리가 가능하고</a:t>
            </a:r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ko-KR" alt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이력을 확인하거나 </a:t>
            </a:r>
            <a:r>
              <a:rPr lang="en-US" altLang="ko-KR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market sensing</a:t>
            </a:r>
            <a:r>
              <a:rPr lang="ko-KR" altLang="en-US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의 자료로 활용 가능 </a:t>
            </a:r>
            <a:endParaRPr lang="en-US" altLang="ko-KR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지금까지 업무 전체</a:t>
            </a:r>
            <a:r>
              <a:rPr lang="en-US" altLang="ko-KR" dirty="0"/>
              <a:t>Process</a:t>
            </a:r>
            <a:r>
              <a:rPr lang="ko-KR" altLang="en-US" dirty="0"/>
              <a:t>를 설명했다면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ko-KR" altLang="en-US" dirty="0"/>
              <a:t>이번에는 실제로 운영을 어떤 형태로 하고 있는지</a:t>
            </a:r>
            <a:r>
              <a:rPr lang="en-US" altLang="ko-KR" dirty="0"/>
              <a:t>, </a:t>
            </a:r>
            <a:r>
              <a:rPr lang="ko-KR" altLang="en-US" dirty="0"/>
              <a:t>실제 시스템은 어떻게 구성되어 있는지 설명하려고 함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488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VOC Overview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VOC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관리시스템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VOC(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교환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, AS,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반품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, </a:t>
              </a: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취소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4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image" Target="../media/image36.pn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0.xml"/><Relationship Id="rId5" Type="http://schemas.openxmlformats.org/officeDocument/2006/relationships/image" Target="../media/image37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4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1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0.png"/><Relationship Id="rId4" Type="http://schemas.openxmlformats.org/officeDocument/2006/relationships/image" Target="../media/image1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679069" y="3078826"/>
            <a:ext cx="120816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10. VOC</a:t>
            </a:r>
            <a:r>
              <a:rPr lang="ko-KR" altLang="en-US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의 이해</a:t>
            </a:r>
            <a:endParaRPr lang="en-US" altLang="ko-KR" sz="9000" spc="-204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lumMod val="95000"/>
                    <a:lumOff val="5000"/>
                    <a:alpha val="26000"/>
                  </a:schemeClr>
                </a:outerShdw>
              </a:effectLst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DAD16-918E-AE98-AC35-1D201335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C551FBA-6E82-A81C-B378-D61972E1EB7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업무 특성을 고려하여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가지 모델로 운영함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386119C2-3A48-D40C-F4CB-049F086F816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CDFE2C0-8246-8285-B2D6-6F598BBD055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2528BA7F-8C22-4511-6C58-4E16363F286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929F675B-501B-979C-8348-ED5F52E9B44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08F16A98-C3AB-ABF0-C406-F9524E114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cxnSp>
        <p:nvCxnSpPr>
          <p:cNvPr id="241" name="직선 화살표 연결선 240">
            <a:extLst>
              <a:ext uri="{FF2B5EF4-FFF2-40B4-BE49-F238E27FC236}">
                <a16:creationId xmlns:a16="http://schemas.microsoft.com/office/drawing/2014/main" id="{82DABD13-BD12-AFAB-2196-30EBBB19B361}"/>
              </a:ext>
            </a:extLst>
          </p:cNvPr>
          <p:cNvCxnSpPr>
            <a:cxnSpLocks/>
          </p:cNvCxnSpPr>
          <p:nvPr/>
        </p:nvCxnSpPr>
        <p:spPr>
          <a:xfrm>
            <a:off x="5672201" y="3347353"/>
            <a:ext cx="0" cy="1058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직선 화살표 연결선 241">
            <a:extLst>
              <a:ext uri="{FF2B5EF4-FFF2-40B4-BE49-F238E27FC236}">
                <a16:creationId xmlns:a16="http://schemas.microsoft.com/office/drawing/2014/main" id="{A6FA27A6-4969-180D-3BE0-072704F6C63F}"/>
              </a:ext>
            </a:extLst>
          </p:cNvPr>
          <p:cNvCxnSpPr>
            <a:cxnSpLocks/>
          </p:cNvCxnSpPr>
          <p:nvPr/>
        </p:nvCxnSpPr>
        <p:spPr>
          <a:xfrm>
            <a:off x="7031748" y="3339807"/>
            <a:ext cx="0" cy="1058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직사각형 242">
            <a:extLst>
              <a:ext uri="{FF2B5EF4-FFF2-40B4-BE49-F238E27FC236}">
                <a16:creationId xmlns:a16="http://schemas.microsoft.com/office/drawing/2014/main" id="{49C17396-C3B1-E6D0-5A00-79863911A510}"/>
              </a:ext>
            </a:extLst>
          </p:cNvPr>
          <p:cNvSpPr/>
          <p:nvPr/>
        </p:nvSpPr>
        <p:spPr>
          <a:xfrm>
            <a:off x="4894367" y="2732897"/>
            <a:ext cx="3060000" cy="4215590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44" name="직사각형 243">
            <a:extLst>
              <a:ext uri="{FF2B5EF4-FFF2-40B4-BE49-F238E27FC236}">
                <a16:creationId xmlns:a16="http://schemas.microsoft.com/office/drawing/2014/main" id="{AEF59B4F-8049-AF69-9AAC-1D2C1468D240}"/>
              </a:ext>
            </a:extLst>
          </p:cNvPr>
          <p:cNvSpPr/>
          <p:nvPr/>
        </p:nvSpPr>
        <p:spPr>
          <a:xfrm>
            <a:off x="4890653" y="2365650"/>
            <a:ext cx="3060000" cy="336741"/>
          </a:xfrm>
          <a:prstGeom prst="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방식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 (J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45" name="그룹 244">
            <a:extLst>
              <a:ext uri="{FF2B5EF4-FFF2-40B4-BE49-F238E27FC236}">
                <a16:creationId xmlns:a16="http://schemas.microsoft.com/office/drawing/2014/main" id="{2123F46A-2E7F-36F5-279D-45737DECD0E2}"/>
              </a:ext>
            </a:extLst>
          </p:cNvPr>
          <p:cNvGrpSpPr/>
          <p:nvPr/>
        </p:nvGrpSpPr>
        <p:grpSpPr>
          <a:xfrm>
            <a:off x="5066487" y="2793629"/>
            <a:ext cx="684918" cy="513118"/>
            <a:chOff x="5003447" y="1789524"/>
            <a:chExt cx="684918" cy="658272"/>
          </a:xfrm>
        </p:grpSpPr>
        <p:sp>
          <p:nvSpPr>
            <p:cNvPr id="289" name="직사각형 288">
              <a:extLst>
                <a:ext uri="{FF2B5EF4-FFF2-40B4-BE49-F238E27FC236}">
                  <a16:creationId xmlns:a16="http://schemas.microsoft.com/office/drawing/2014/main" id="{7EDB4AA3-1D5B-A573-A962-BA31F20C22B8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E </a:t>
              </a:r>
              <a:r>
                <a:rPr lang="ko-KR" altLang="en-US" sz="105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90" name="그룹 289">
              <a:extLst>
                <a:ext uri="{FF2B5EF4-FFF2-40B4-BE49-F238E27FC236}">
                  <a16:creationId xmlns:a16="http://schemas.microsoft.com/office/drawing/2014/main" id="{D4C05DDE-3266-21AB-776E-69DD504573CA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91" name="Freeform 5">
                <a:extLst>
                  <a:ext uri="{FF2B5EF4-FFF2-40B4-BE49-F238E27FC236}">
                    <a16:creationId xmlns:a16="http://schemas.microsoft.com/office/drawing/2014/main" id="{BEABAB79-E470-4009-038F-BB9B9ACC32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92" name="Freeform 8">
                <a:extLst>
                  <a:ext uri="{FF2B5EF4-FFF2-40B4-BE49-F238E27FC236}">
                    <a16:creationId xmlns:a16="http://schemas.microsoft.com/office/drawing/2014/main" id="{DA037005-5CE5-9F8C-64DF-ADFB84FA8D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93" name="Freeform 11">
                <a:extLst>
                  <a:ext uri="{FF2B5EF4-FFF2-40B4-BE49-F238E27FC236}">
                    <a16:creationId xmlns:a16="http://schemas.microsoft.com/office/drawing/2014/main" id="{11E76F5D-F49D-B1A7-220B-F5F170B2B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246" name="그룹 245">
            <a:extLst>
              <a:ext uri="{FF2B5EF4-FFF2-40B4-BE49-F238E27FC236}">
                <a16:creationId xmlns:a16="http://schemas.microsoft.com/office/drawing/2014/main" id="{10D07EBA-BF4B-F54A-7509-1DCD85751384}"/>
              </a:ext>
            </a:extLst>
          </p:cNvPr>
          <p:cNvGrpSpPr/>
          <p:nvPr/>
        </p:nvGrpSpPr>
        <p:grpSpPr>
          <a:xfrm>
            <a:off x="5623484" y="2793629"/>
            <a:ext cx="684918" cy="513118"/>
            <a:chOff x="5003447" y="1789524"/>
            <a:chExt cx="684918" cy="658272"/>
          </a:xfrm>
        </p:grpSpPr>
        <p:sp>
          <p:nvSpPr>
            <p:cNvPr id="284" name="직사각형 283">
              <a:extLst>
                <a:ext uri="{FF2B5EF4-FFF2-40B4-BE49-F238E27FC236}">
                  <a16:creationId xmlns:a16="http://schemas.microsoft.com/office/drawing/2014/main" id="{D0DDCA92-7AC9-7015-7B85-97134D22E2A0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85" name="그룹 284">
              <a:extLst>
                <a:ext uri="{FF2B5EF4-FFF2-40B4-BE49-F238E27FC236}">
                  <a16:creationId xmlns:a16="http://schemas.microsoft.com/office/drawing/2014/main" id="{5AF82E08-9BB9-A6C4-60E3-371CF83B0486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86" name="Freeform 5">
                <a:extLst>
                  <a:ext uri="{FF2B5EF4-FFF2-40B4-BE49-F238E27FC236}">
                    <a16:creationId xmlns:a16="http://schemas.microsoft.com/office/drawing/2014/main" id="{87B7641C-1B2C-A6C4-7CF1-9BF3D53B63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7" name="Freeform 8">
                <a:extLst>
                  <a:ext uri="{FF2B5EF4-FFF2-40B4-BE49-F238E27FC236}">
                    <a16:creationId xmlns:a16="http://schemas.microsoft.com/office/drawing/2014/main" id="{AFE268A3-7C29-7B9A-8C96-6AFC32C6CA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8" name="Freeform 11">
                <a:extLst>
                  <a:ext uri="{FF2B5EF4-FFF2-40B4-BE49-F238E27FC236}">
                    <a16:creationId xmlns:a16="http://schemas.microsoft.com/office/drawing/2014/main" id="{3D8FCE87-812B-13C3-C07F-883467E551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247" name="그룹 246">
            <a:extLst>
              <a:ext uri="{FF2B5EF4-FFF2-40B4-BE49-F238E27FC236}">
                <a16:creationId xmlns:a16="http://schemas.microsoft.com/office/drawing/2014/main" id="{02687C00-6025-D7CD-8CD8-37602C0150B2}"/>
              </a:ext>
            </a:extLst>
          </p:cNvPr>
          <p:cNvGrpSpPr/>
          <p:nvPr/>
        </p:nvGrpSpPr>
        <p:grpSpPr>
          <a:xfrm>
            <a:off x="6406813" y="2793629"/>
            <a:ext cx="684918" cy="513118"/>
            <a:chOff x="5003447" y="1789524"/>
            <a:chExt cx="684918" cy="658272"/>
          </a:xfrm>
        </p:grpSpPr>
        <p:sp>
          <p:nvSpPr>
            <p:cNvPr id="279" name="직사각형 278">
              <a:extLst>
                <a:ext uri="{FF2B5EF4-FFF2-40B4-BE49-F238E27FC236}">
                  <a16:creationId xmlns:a16="http://schemas.microsoft.com/office/drawing/2014/main" id="{E683BCE4-8C4E-6CCE-55C3-66DF8CB00C8F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G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80" name="그룹 279">
              <a:extLst>
                <a:ext uri="{FF2B5EF4-FFF2-40B4-BE49-F238E27FC236}">
                  <a16:creationId xmlns:a16="http://schemas.microsoft.com/office/drawing/2014/main" id="{AA81D223-0DE6-FD82-C217-6155935B599B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81" name="Freeform 5">
                <a:extLst>
                  <a:ext uri="{FF2B5EF4-FFF2-40B4-BE49-F238E27FC236}">
                    <a16:creationId xmlns:a16="http://schemas.microsoft.com/office/drawing/2014/main" id="{E91C4613-536D-074F-7F31-0C2199E7C7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2" name="Freeform 8">
                <a:extLst>
                  <a:ext uri="{FF2B5EF4-FFF2-40B4-BE49-F238E27FC236}">
                    <a16:creationId xmlns:a16="http://schemas.microsoft.com/office/drawing/2014/main" id="{6B434553-4BB9-FCA8-9D39-535B2181CB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83" name="Freeform 11">
                <a:extLst>
                  <a:ext uri="{FF2B5EF4-FFF2-40B4-BE49-F238E27FC236}">
                    <a16:creationId xmlns:a16="http://schemas.microsoft.com/office/drawing/2014/main" id="{A001CEB1-B039-C2C5-FAC0-38A0DD1A94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248" name="그룹 247">
            <a:extLst>
              <a:ext uri="{FF2B5EF4-FFF2-40B4-BE49-F238E27FC236}">
                <a16:creationId xmlns:a16="http://schemas.microsoft.com/office/drawing/2014/main" id="{95E9508B-B873-DB51-4C51-58BE62835BAC}"/>
              </a:ext>
            </a:extLst>
          </p:cNvPr>
          <p:cNvGrpSpPr/>
          <p:nvPr/>
        </p:nvGrpSpPr>
        <p:grpSpPr>
          <a:xfrm>
            <a:off x="6963810" y="2793629"/>
            <a:ext cx="684918" cy="513118"/>
            <a:chOff x="5003447" y="1789524"/>
            <a:chExt cx="684918" cy="658272"/>
          </a:xfrm>
        </p:grpSpPr>
        <p:sp>
          <p:nvSpPr>
            <p:cNvPr id="274" name="직사각형 273">
              <a:extLst>
                <a:ext uri="{FF2B5EF4-FFF2-40B4-BE49-F238E27FC236}">
                  <a16:creationId xmlns:a16="http://schemas.microsoft.com/office/drawing/2014/main" id="{CAB8190D-B0C9-28FE-1E30-57F19C2C78B6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75" name="그룹 274">
              <a:extLst>
                <a:ext uri="{FF2B5EF4-FFF2-40B4-BE49-F238E27FC236}">
                  <a16:creationId xmlns:a16="http://schemas.microsoft.com/office/drawing/2014/main" id="{CF0CDC82-4A6A-B4A4-098B-6016EDDAC24D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76" name="Freeform 5">
                <a:extLst>
                  <a:ext uri="{FF2B5EF4-FFF2-40B4-BE49-F238E27FC236}">
                    <a16:creationId xmlns:a16="http://schemas.microsoft.com/office/drawing/2014/main" id="{D776AC6D-5A30-8437-462C-A9D32A2055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77" name="Freeform 8">
                <a:extLst>
                  <a:ext uri="{FF2B5EF4-FFF2-40B4-BE49-F238E27FC236}">
                    <a16:creationId xmlns:a16="http://schemas.microsoft.com/office/drawing/2014/main" id="{7D0C6C61-41C8-71B4-E40E-2AF26821E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78" name="Freeform 11">
                <a:extLst>
                  <a:ext uri="{FF2B5EF4-FFF2-40B4-BE49-F238E27FC236}">
                    <a16:creationId xmlns:a16="http://schemas.microsoft.com/office/drawing/2014/main" id="{7066B4DB-80F5-EE26-F793-1CE88D1958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249" name="그룹 248">
            <a:extLst>
              <a:ext uri="{FF2B5EF4-FFF2-40B4-BE49-F238E27FC236}">
                <a16:creationId xmlns:a16="http://schemas.microsoft.com/office/drawing/2014/main" id="{7891B3ED-AFE0-AA95-ACF4-E12CC2C1C72F}"/>
              </a:ext>
            </a:extLst>
          </p:cNvPr>
          <p:cNvGrpSpPr/>
          <p:nvPr/>
        </p:nvGrpSpPr>
        <p:grpSpPr>
          <a:xfrm>
            <a:off x="5284561" y="4448912"/>
            <a:ext cx="818934" cy="533226"/>
            <a:chOff x="434279" y="4522377"/>
            <a:chExt cx="654735" cy="619310"/>
          </a:xfrm>
        </p:grpSpPr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ACC90B6A-C26E-B1D9-767F-5C6CF67C6CE2}"/>
                </a:ext>
              </a:extLst>
            </p:cNvPr>
            <p:cNvGrpSpPr/>
            <p:nvPr/>
          </p:nvGrpSpPr>
          <p:grpSpPr>
            <a:xfrm>
              <a:off x="439365" y="4522377"/>
              <a:ext cx="649649" cy="619310"/>
              <a:chOff x="619926" y="1515968"/>
              <a:chExt cx="748733" cy="753903"/>
            </a:xfrm>
          </p:grpSpPr>
          <p:pic>
            <p:nvPicPr>
              <p:cNvPr id="272" name="Picture 6" descr="C:\Users\JEONGEUM\Desktop\icooooon\04.png">
                <a:extLst>
                  <a:ext uri="{FF2B5EF4-FFF2-40B4-BE49-F238E27FC236}">
                    <a16:creationId xmlns:a16="http://schemas.microsoft.com/office/drawing/2014/main" id="{2F8A02CF-5B2D-5C28-0B77-688585AED1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435" y="1807908"/>
                <a:ext cx="409575" cy="461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3" name="직사각형 272">
                <a:extLst>
                  <a:ext uri="{FF2B5EF4-FFF2-40B4-BE49-F238E27FC236}">
                    <a16:creationId xmlns:a16="http://schemas.microsoft.com/office/drawing/2014/main" id="{39E3D0B5-3C44-5AC0-8D43-875BD3B7F092}"/>
                  </a:ext>
                </a:extLst>
              </p:cNvPr>
              <p:cNvSpPr/>
              <p:nvPr/>
            </p:nvSpPr>
            <p:spPr>
              <a:xfrm>
                <a:off x="619926" y="1515968"/>
                <a:ext cx="748733" cy="3208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J1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조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pic>
          <p:nvPicPr>
            <p:cNvPr id="270" name="Picture 6" descr="C:\Users\JEONGEUM\Desktop\icooooon\04.png">
              <a:extLst>
                <a:ext uri="{FF2B5EF4-FFF2-40B4-BE49-F238E27FC236}">
                  <a16:creationId xmlns:a16="http://schemas.microsoft.com/office/drawing/2014/main" id="{02504368-EFA5-69E5-3521-DD77005564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96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1" name="Picture 6" descr="C:\Users\JEONGEUM\Desktop\icooooon\04.png">
              <a:extLst>
                <a:ext uri="{FF2B5EF4-FFF2-40B4-BE49-F238E27FC236}">
                  <a16:creationId xmlns:a16="http://schemas.microsoft.com/office/drawing/2014/main" id="{48A5A1D2-FDB5-2EC5-18FD-7B65A79C99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79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EC9E5BB1-4067-8627-D1AB-436116828E9A}"/>
              </a:ext>
            </a:extLst>
          </p:cNvPr>
          <p:cNvSpPr/>
          <p:nvPr/>
        </p:nvSpPr>
        <p:spPr>
          <a:xfrm>
            <a:off x="4964191" y="5185727"/>
            <a:ext cx="3131512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자사 시스템 및 고객사 시스템 동시 사용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고객사 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맞춘 응대 비중 ↑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B465E6A7-C679-D650-A6CD-F8F829F4D4A4}"/>
              </a:ext>
            </a:extLst>
          </p:cNvPr>
          <p:cNvSpPr/>
          <p:nvPr/>
        </p:nvSpPr>
        <p:spPr>
          <a:xfrm>
            <a:off x="4964191" y="5693944"/>
            <a:ext cx="3131512" cy="59617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각 조별 대표 채널로 문의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인입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(Direct 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연결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 *</a:t>
            </a:r>
            <a:r>
              <a:rPr lang="ko-KR" altLang="en-US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내부직원 메일은 메일주소기준 담당조로  배정</a:t>
            </a: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 형태로 업무 진행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9E62C697-CDC8-8911-219D-11713ED57D23}"/>
              </a:ext>
            </a:extLst>
          </p:cNvPr>
          <p:cNvSpPr/>
          <p:nvPr/>
        </p:nvSpPr>
        <p:spPr>
          <a:xfrm>
            <a:off x="4964191" y="6459826"/>
            <a:ext cx="3131512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맞춰 처리가 필요한 고객사에 적합</a:t>
            </a:r>
            <a:b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주문대행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연계 비율이 높음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grpSp>
        <p:nvGrpSpPr>
          <p:cNvPr id="253" name="그룹 252">
            <a:extLst>
              <a:ext uri="{FF2B5EF4-FFF2-40B4-BE49-F238E27FC236}">
                <a16:creationId xmlns:a16="http://schemas.microsoft.com/office/drawing/2014/main" id="{DEE826FD-EEE4-7F1C-5B20-98BC6A580C12}"/>
              </a:ext>
            </a:extLst>
          </p:cNvPr>
          <p:cNvGrpSpPr/>
          <p:nvPr/>
        </p:nvGrpSpPr>
        <p:grpSpPr>
          <a:xfrm>
            <a:off x="6624857" y="4431446"/>
            <a:ext cx="818934" cy="533226"/>
            <a:chOff x="434279" y="4522377"/>
            <a:chExt cx="654735" cy="619310"/>
          </a:xfrm>
        </p:grpSpPr>
        <p:grpSp>
          <p:nvGrpSpPr>
            <p:cNvPr id="264" name="그룹 263">
              <a:extLst>
                <a:ext uri="{FF2B5EF4-FFF2-40B4-BE49-F238E27FC236}">
                  <a16:creationId xmlns:a16="http://schemas.microsoft.com/office/drawing/2014/main" id="{2C06B4E1-F1D4-5489-7BB5-BE61A33F9B4E}"/>
                </a:ext>
              </a:extLst>
            </p:cNvPr>
            <p:cNvGrpSpPr/>
            <p:nvPr/>
          </p:nvGrpSpPr>
          <p:grpSpPr>
            <a:xfrm>
              <a:off x="439365" y="4522377"/>
              <a:ext cx="649649" cy="619310"/>
              <a:chOff x="619926" y="1515968"/>
              <a:chExt cx="748733" cy="753903"/>
            </a:xfrm>
          </p:grpSpPr>
          <p:pic>
            <p:nvPicPr>
              <p:cNvPr id="267" name="Picture 6" descr="C:\Users\JEONGEUM\Desktop\icooooon\04.png">
                <a:extLst>
                  <a:ext uri="{FF2B5EF4-FFF2-40B4-BE49-F238E27FC236}">
                    <a16:creationId xmlns:a16="http://schemas.microsoft.com/office/drawing/2014/main" id="{537824FB-5934-E0A8-9A40-C2D1547131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435" y="1807908"/>
                <a:ext cx="409575" cy="461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8" name="직사각형 267">
                <a:extLst>
                  <a:ext uri="{FF2B5EF4-FFF2-40B4-BE49-F238E27FC236}">
                    <a16:creationId xmlns:a16="http://schemas.microsoft.com/office/drawing/2014/main" id="{F1FFF651-94C2-07C7-020E-C0AF1D4DE5A0}"/>
                  </a:ext>
                </a:extLst>
              </p:cNvPr>
              <p:cNvSpPr/>
              <p:nvPr/>
            </p:nvSpPr>
            <p:spPr>
              <a:xfrm>
                <a:off x="619926" y="1515968"/>
                <a:ext cx="748733" cy="3208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J2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조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pic>
          <p:nvPicPr>
            <p:cNvPr id="265" name="Picture 6" descr="C:\Users\JEONGEUM\Desktop\icooooon\04.png">
              <a:extLst>
                <a:ext uri="{FF2B5EF4-FFF2-40B4-BE49-F238E27FC236}">
                  <a16:creationId xmlns:a16="http://schemas.microsoft.com/office/drawing/2014/main" id="{D5114759-0F85-4333-D69A-EA582A07E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96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6" name="Picture 6" descr="C:\Users\JEONGEUM\Desktop\icooooon\04.png">
              <a:extLst>
                <a:ext uri="{FF2B5EF4-FFF2-40B4-BE49-F238E27FC236}">
                  <a16:creationId xmlns:a16="http://schemas.microsoft.com/office/drawing/2014/main" id="{EC5009DA-4CC1-026F-F453-F5C2FD428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79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4" name="사각형: 둥근 모서리 4">
            <a:extLst>
              <a:ext uri="{FF2B5EF4-FFF2-40B4-BE49-F238E27FC236}">
                <a16:creationId xmlns:a16="http://schemas.microsoft.com/office/drawing/2014/main" id="{653E855F-840D-6E3E-9BEB-36EB6DC3D52F}"/>
              </a:ext>
            </a:extLst>
          </p:cNvPr>
          <p:cNvSpPr/>
          <p:nvPr/>
        </p:nvSpPr>
        <p:spPr>
          <a:xfrm>
            <a:off x="5068769" y="2814127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5" name="사각형: 둥근 모서리 4">
            <a:extLst>
              <a:ext uri="{FF2B5EF4-FFF2-40B4-BE49-F238E27FC236}">
                <a16:creationId xmlns:a16="http://schemas.microsoft.com/office/drawing/2014/main" id="{2F79DBE6-0238-5EF5-CC18-D663544E109E}"/>
              </a:ext>
            </a:extLst>
          </p:cNvPr>
          <p:cNvSpPr/>
          <p:nvPr/>
        </p:nvSpPr>
        <p:spPr>
          <a:xfrm>
            <a:off x="6426894" y="2806581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56" name="그룹 255">
            <a:extLst>
              <a:ext uri="{FF2B5EF4-FFF2-40B4-BE49-F238E27FC236}">
                <a16:creationId xmlns:a16="http://schemas.microsoft.com/office/drawing/2014/main" id="{2475220F-CFC3-D889-FEBC-DF70AEB0D39B}"/>
              </a:ext>
            </a:extLst>
          </p:cNvPr>
          <p:cNvGrpSpPr/>
          <p:nvPr/>
        </p:nvGrpSpPr>
        <p:grpSpPr>
          <a:xfrm>
            <a:off x="5927991" y="3557137"/>
            <a:ext cx="884149" cy="139900"/>
            <a:chOff x="5685789" y="2553285"/>
            <a:chExt cx="884149" cy="179476"/>
          </a:xfrm>
        </p:grpSpPr>
        <p:grpSp>
          <p:nvGrpSpPr>
            <p:cNvPr id="259" name="그룹 258">
              <a:extLst>
                <a:ext uri="{FF2B5EF4-FFF2-40B4-BE49-F238E27FC236}">
                  <a16:creationId xmlns:a16="http://schemas.microsoft.com/office/drawing/2014/main" id="{829C4F2C-5809-7D16-FD80-D98A625EB1C2}"/>
                </a:ext>
              </a:extLst>
            </p:cNvPr>
            <p:cNvGrpSpPr/>
            <p:nvPr/>
          </p:nvGrpSpPr>
          <p:grpSpPr>
            <a:xfrm>
              <a:off x="5921453" y="2553285"/>
              <a:ext cx="648485" cy="179476"/>
              <a:chOff x="9819596" y="3371383"/>
              <a:chExt cx="648485" cy="179476"/>
            </a:xfrm>
          </p:grpSpPr>
          <p:sp>
            <p:nvSpPr>
              <p:cNvPr id="261" name="타원형 설명선 297">
                <a:extLst>
                  <a:ext uri="{FF2B5EF4-FFF2-40B4-BE49-F238E27FC236}">
                    <a16:creationId xmlns:a16="http://schemas.microsoft.com/office/drawing/2014/main" id="{C848B997-03AD-E9C9-88EF-EEDA9C0FE4CF}"/>
                  </a:ext>
                </a:extLst>
              </p:cNvPr>
              <p:cNvSpPr/>
              <p:nvPr/>
            </p:nvSpPr>
            <p:spPr>
              <a:xfrm>
                <a:off x="10111460" y="3384603"/>
                <a:ext cx="137613" cy="123553"/>
              </a:xfrm>
              <a:prstGeom prst="wedgeEllipseCallout">
                <a:avLst>
                  <a:gd name="adj1" fmla="val -62362"/>
                  <a:gd name="adj2" fmla="val 47081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262" name="그림 261">
                <a:extLst>
                  <a:ext uri="{FF2B5EF4-FFF2-40B4-BE49-F238E27FC236}">
                    <a16:creationId xmlns:a16="http://schemas.microsoft.com/office/drawing/2014/main" id="{4836870A-A606-8A35-D249-7CF731A9E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596" y="3384603"/>
                <a:ext cx="213757" cy="166256"/>
              </a:xfrm>
              <a:prstGeom prst="rect">
                <a:avLst/>
              </a:prstGeom>
            </p:spPr>
          </p:pic>
          <p:pic>
            <p:nvPicPr>
              <p:cNvPr id="263" name="그림 262">
                <a:extLst>
                  <a:ext uri="{FF2B5EF4-FFF2-40B4-BE49-F238E27FC236}">
                    <a16:creationId xmlns:a16="http://schemas.microsoft.com/office/drawing/2014/main" id="{6FB91A5F-333F-1DC5-BD5A-F372CCC69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07727" y="3371383"/>
                <a:ext cx="160354" cy="162408"/>
              </a:xfrm>
              <a:prstGeom prst="rect">
                <a:avLst/>
              </a:prstGeom>
            </p:spPr>
          </p:pic>
        </p:grpSp>
        <p:pic>
          <p:nvPicPr>
            <p:cNvPr id="260" name="그림 259">
              <a:extLst>
                <a:ext uri="{FF2B5EF4-FFF2-40B4-BE49-F238E27FC236}">
                  <a16:creationId xmlns:a16="http://schemas.microsoft.com/office/drawing/2014/main" id="{FDCF2A56-D236-2F67-ED0A-2F7268588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312" t="15432" r="13307" b="14992"/>
            <a:stretch/>
          </p:blipFill>
          <p:spPr>
            <a:xfrm>
              <a:off x="5685789" y="2576271"/>
              <a:ext cx="144433" cy="146725"/>
            </a:xfrm>
            <a:prstGeom prst="rect">
              <a:avLst/>
            </a:prstGeom>
          </p:spPr>
        </p:pic>
      </p:grpSp>
      <p:sp>
        <p:nvSpPr>
          <p:cNvPr id="257" name="원통 51">
            <a:extLst>
              <a:ext uri="{FF2B5EF4-FFF2-40B4-BE49-F238E27FC236}">
                <a16:creationId xmlns:a16="http://schemas.microsoft.com/office/drawing/2014/main" id="{4D8A26BA-3D94-BEA2-89F1-0AD0C2E685F2}"/>
              </a:ext>
            </a:extLst>
          </p:cNvPr>
          <p:cNvSpPr/>
          <p:nvPr/>
        </p:nvSpPr>
        <p:spPr>
          <a:xfrm>
            <a:off x="5277093" y="3766427"/>
            <a:ext cx="2235996" cy="25299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760">
              <a:defRPr/>
            </a:pP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Cloud (</a:t>
            </a: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05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CD75340C-728A-98C2-B5FA-8B6E2E7F0AAD}"/>
              </a:ext>
            </a:extLst>
          </p:cNvPr>
          <p:cNvSpPr/>
          <p:nvPr/>
        </p:nvSpPr>
        <p:spPr>
          <a:xfrm>
            <a:off x="7252543" y="2434374"/>
            <a:ext cx="594973" cy="189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전담</a:t>
            </a:r>
          </a:p>
        </p:txBody>
      </p:sp>
      <p:cxnSp>
        <p:nvCxnSpPr>
          <p:cNvPr id="194" name="직선 화살표 연결선 193">
            <a:extLst>
              <a:ext uri="{FF2B5EF4-FFF2-40B4-BE49-F238E27FC236}">
                <a16:creationId xmlns:a16="http://schemas.microsoft.com/office/drawing/2014/main" id="{6A682D54-0F47-9630-07E6-C585FB61C178}"/>
              </a:ext>
            </a:extLst>
          </p:cNvPr>
          <p:cNvCxnSpPr>
            <a:cxnSpLocks/>
          </p:cNvCxnSpPr>
          <p:nvPr/>
        </p:nvCxnSpPr>
        <p:spPr>
          <a:xfrm>
            <a:off x="10239491" y="3332088"/>
            <a:ext cx="0" cy="1058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직사각형 194">
            <a:extLst>
              <a:ext uri="{FF2B5EF4-FFF2-40B4-BE49-F238E27FC236}">
                <a16:creationId xmlns:a16="http://schemas.microsoft.com/office/drawing/2014/main" id="{715039CC-DE91-90FA-8977-43BE2B30C911}"/>
              </a:ext>
            </a:extLst>
          </p:cNvPr>
          <p:cNvSpPr/>
          <p:nvPr/>
        </p:nvSpPr>
        <p:spPr>
          <a:xfrm>
            <a:off x="8042832" y="2732898"/>
            <a:ext cx="3060000" cy="4215589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510FB8A1-68A4-243F-6B44-C98C4230C5D3}"/>
              </a:ext>
            </a:extLst>
          </p:cNvPr>
          <p:cNvSpPr/>
          <p:nvPr/>
        </p:nvSpPr>
        <p:spPr>
          <a:xfrm>
            <a:off x="8023373" y="2365650"/>
            <a:ext cx="3060000" cy="336741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방식</a:t>
            </a:r>
            <a:r>
              <a: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 (S</a:t>
            </a:r>
            <a:r>
              <a:rPr lang="ko-KR" altLang="en-US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</a:t>
            </a:r>
            <a:r>
              <a:rPr lang="en-US" altLang="ko-KR" sz="16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4A15B798-0C67-CCCF-BD74-91BE5191EEA5}"/>
              </a:ext>
            </a:extLst>
          </p:cNvPr>
          <p:cNvGrpSpPr/>
          <p:nvPr/>
        </p:nvGrpSpPr>
        <p:grpSpPr>
          <a:xfrm>
            <a:off x="8202337" y="2793629"/>
            <a:ext cx="684918" cy="513118"/>
            <a:chOff x="5003447" y="1789524"/>
            <a:chExt cx="684918" cy="658272"/>
          </a:xfrm>
        </p:grpSpPr>
        <p:sp>
          <p:nvSpPr>
            <p:cNvPr id="236" name="직사각형 235">
              <a:extLst>
                <a:ext uri="{FF2B5EF4-FFF2-40B4-BE49-F238E27FC236}">
                  <a16:creationId xmlns:a16="http://schemas.microsoft.com/office/drawing/2014/main" id="{312E014B-0DEE-A845-5AD9-54576326F325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I </a:t>
              </a:r>
              <a:r>
                <a:rPr lang="ko-KR" altLang="en-US" sz="105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37" name="그룹 236">
              <a:extLst>
                <a:ext uri="{FF2B5EF4-FFF2-40B4-BE49-F238E27FC236}">
                  <a16:creationId xmlns:a16="http://schemas.microsoft.com/office/drawing/2014/main" id="{41156823-38CD-EED6-52D4-9C4CEB18EA44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38" name="Freeform 5">
                <a:extLst>
                  <a:ext uri="{FF2B5EF4-FFF2-40B4-BE49-F238E27FC236}">
                    <a16:creationId xmlns:a16="http://schemas.microsoft.com/office/drawing/2014/main" id="{5CA1DC06-C435-5ECF-CAE5-6E32AADCF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39" name="Freeform 8">
                <a:extLst>
                  <a:ext uri="{FF2B5EF4-FFF2-40B4-BE49-F238E27FC236}">
                    <a16:creationId xmlns:a16="http://schemas.microsoft.com/office/drawing/2014/main" id="{ECCCFEE4-D73A-689C-5EF9-C391399CB3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40" name="Freeform 11">
                <a:extLst>
                  <a:ext uri="{FF2B5EF4-FFF2-40B4-BE49-F238E27FC236}">
                    <a16:creationId xmlns:a16="http://schemas.microsoft.com/office/drawing/2014/main" id="{E2A076BE-C535-33DF-F5CB-DE26E05A45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A00B98D4-6947-0219-9510-864291CB28BB}"/>
              </a:ext>
            </a:extLst>
          </p:cNvPr>
          <p:cNvGrpSpPr/>
          <p:nvPr/>
        </p:nvGrpSpPr>
        <p:grpSpPr>
          <a:xfrm>
            <a:off x="8759334" y="2793629"/>
            <a:ext cx="684918" cy="513118"/>
            <a:chOff x="5003447" y="1789524"/>
            <a:chExt cx="684918" cy="658272"/>
          </a:xfrm>
        </p:grpSpPr>
        <p:sp>
          <p:nvSpPr>
            <p:cNvPr id="231" name="직사각형 230">
              <a:extLst>
                <a:ext uri="{FF2B5EF4-FFF2-40B4-BE49-F238E27FC236}">
                  <a16:creationId xmlns:a16="http://schemas.microsoft.com/office/drawing/2014/main" id="{406A9C35-0AB4-A2EF-828D-1D533DC5E2D5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J 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B3DB33EC-B65A-7BE2-F17C-CF8001728763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33" name="Freeform 5">
                <a:extLst>
                  <a:ext uri="{FF2B5EF4-FFF2-40B4-BE49-F238E27FC236}">
                    <a16:creationId xmlns:a16="http://schemas.microsoft.com/office/drawing/2014/main" id="{E2044959-6967-5AA2-A7A7-61777D7B35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34" name="Freeform 8">
                <a:extLst>
                  <a:ext uri="{FF2B5EF4-FFF2-40B4-BE49-F238E27FC236}">
                    <a16:creationId xmlns:a16="http://schemas.microsoft.com/office/drawing/2014/main" id="{521A351B-CC94-3487-7B90-D59D36BC2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35" name="Freeform 11">
                <a:extLst>
                  <a:ext uri="{FF2B5EF4-FFF2-40B4-BE49-F238E27FC236}">
                    <a16:creationId xmlns:a16="http://schemas.microsoft.com/office/drawing/2014/main" id="{C13B37CD-104D-426E-B0D8-7DC03AB7ED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70624B48-3C1E-7CF3-3A9D-6D46514DF102}"/>
              </a:ext>
            </a:extLst>
          </p:cNvPr>
          <p:cNvGrpSpPr/>
          <p:nvPr/>
        </p:nvGrpSpPr>
        <p:grpSpPr>
          <a:xfrm>
            <a:off x="9587926" y="2793629"/>
            <a:ext cx="684918" cy="513118"/>
            <a:chOff x="5003447" y="1789524"/>
            <a:chExt cx="684918" cy="658272"/>
          </a:xfrm>
        </p:grpSpPr>
        <p:sp>
          <p:nvSpPr>
            <p:cNvPr id="226" name="직사각형 225">
              <a:extLst>
                <a:ext uri="{FF2B5EF4-FFF2-40B4-BE49-F238E27FC236}">
                  <a16:creationId xmlns:a16="http://schemas.microsoft.com/office/drawing/2014/main" id="{7DF1BABB-3C5F-BA79-179F-B1035CD74777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K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27" name="그룹 226">
              <a:extLst>
                <a:ext uri="{FF2B5EF4-FFF2-40B4-BE49-F238E27FC236}">
                  <a16:creationId xmlns:a16="http://schemas.microsoft.com/office/drawing/2014/main" id="{10830C50-E84B-30BA-8A4F-4CEAF5E610F9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28" name="Freeform 5">
                <a:extLst>
                  <a:ext uri="{FF2B5EF4-FFF2-40B4-BE49-F238E27FC236}">
                    <a16:creationId xmlns:a16="http://schemas.microsoft.com/office/drawing/2014/main" id="{A027DF61-810A-A516-259C-36AAB8794C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29" name="Freeform 8">
                <a:extLst>
                  <a:ext uri="{FF2B5EF4-FFF2-40B4-BE49-F238E27FC236}">
                    <a16:creationId xmlns:a16="http://schemas.microsoft.com/office/drawing/2014/main" id="{F6B06FE3-B8F5-BEED-9F18-EF49284A7A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30" name="Freeform 11">
                <a:extLst>
                  <a:ext uri="{FF2B5EF4-FFF2-40B4-BE49-F238E27FC236}">
                    <a16:creationId xmlns:a16="http://schemas.microsoft.com/office/drawing/2014/main" id="{900C8457-ABB0-37F2-67F9-F01DA26DD2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200" name="그룹 199">
            <a:extLst>
              <a:ext uri="{FF2B5EF4-FFF2-40B4-BE49-F238E27FC236}">
                <a16:creationId xmlns:a16="http://schemas.microsoft.com/office/drawing/2014/main" id="{B725D203-01B9-2CA1-D6DB-FAF5B686C867}"/>
              </a:ext>
            </a:extLst>
          </p:cNvPr>
          <p:cNvGrpSpPr/>
          <p:nvPr/>
        </p:nvGrpSpPr>
        <p:grpSpPr>
          <a:xfrm>
            <a:off x="10144923" y="2793629"/>
            <a:ext cx="684918" cy="513118"/>
            <a:chOff x="5003447" y="1789524"/>
            <a:chExt cx="684918" cy="658272"/>
          </a:xfrm>
        </p:grpSpPr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9E9EAAEF-532B-6F3D-9277-5E9CDFB99CFA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L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945DE062-8CFB-71EA-2D34-FAACC2331605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223" name="Freeform 5">
                <a:extLst>
                  <a:ext uri="{FF2B5EF4-FFF2-40B4-BE49-F238E27FC236}">
                    <a16:creationId xmlns:a16="http://schemas.microsoft.com/office/drawing/2014/main" id="{F2072A83-8AA8-9A5F-47D7-CC8FB0C31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24" name="Freeform 8">
                <a:extLst>
                  <a:ext uri="{FF2B5EF4-FFF2-40B4-BE49-F238E27FC236}">
                    <a16:creationId xmlns:a16="http://schemas.microsoft.com/office/drawing/2014/main" id="{331584A7-3065-9410-4FE6-7218801930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225" name="Freeform 11">
                <a:extLst>
                  <a:ext uri="{FF2B5EF4-FFF2-40B4-BE49-F238E27FC236}">
                    <a16:creationId xmlns:a16="http://schemas.microsoft.com/office/drawing/2014/main" id="{90914BC9-B7C9-6289-4103-4A3C6533C6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cxnSp>
        <p:nvCxnSpPr>
          <p:cNvPr id="201" name="직선 화살표 연결선 200">
            <a:extLst>
              <a:ext uri="{FF2B5EF4-FFF2-40B4-BE49-F238E27FC236}">
                <a16:creationId xmlns:a16="http://schemas.microsoft.com/office/drawing/2014/main" id="{AE5FA2CB-EE78-7995-30F2-8C52A26BF04F}"/>
              </a:ext>
            </a:extLst>
          </p:cNvPr>
          <p:cNvCxnSpPr>
            <a:cxnSpLocks/>
          </p:cNvCxnSpPr>
          <p:nvPr/>
        </p:nvCxnSpPr>
        <p:spPr>
          <a:xfrm>
            <a:off x="8825887" y="3347353"/>
            <a:ext cx="0" cy="105802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789FBE9A-F372-303D-C1F5-6A7EF8E6BEED}"/>
              </a:ext>
            </a:extLst>
          </p:cNvPr>
          <p:cNvGrpSpPr/>
          <p:nvPr/>
        </p:nvGrpSpPr>
        <p:grpSpPr>
          <a:xfrm>
            <a:off x="8445622" y="4431446"/>
            <a:ext cx="812572" cy="533226"/>
            <a:chOff x="7471462" y="4839901"/>
            <a:chExt cx="649649" cy="644214"/>
          </a:xfrm>
        </p:grpSpPr>
        <p:pic>
          <p:nvPicPr>
            <p:cNvPr id="219" name="Picture 5" descr="C:\Users\JEONGEUM\Desktop\icooooon\03.png">
              <a:extLst>
                <a:ext uri="{FF2B5EF4-FFF2-40B4-BE49-F238E27FC236}">
                  <a16:creationId xmlns:a16="http://schemas.microsoft.com/office/drawing/2014/main" id="{7849D106-8541-1A3B-12C9-0A27BED536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340" y="5092888"/>
              <a:ext cx="371904" cy="39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E399484B-79FA-4789-CEEA-405F7E327D39}"/>
                </a:ext>
              </a:extLst>
            </p:cNvPr>
            <p:cNvSpPr/>
            <p:nvPr/>
          </p:nvSpPr>
          <p:spPr>
            <a:xfrm>
              <a:off x="7471462" y="4839901"/>
              <a:ext cx="649649" cy="2636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S1 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203" name="직사각형 202">
            <a:extLst>
              <a:ext uri="{FF2B5EF4-FFF2-40B4-BE49-F238E27FC236}">
                <a16:creationId xmlns:a16="http://schemas.microsoft.com/office/drawing/2014/main" id="{3E124385-3FF9-CC05-1DF3-8126775FADF0}"/>
              </a:ext>
            </a:extLst>
          </p:cNvPr>
          <p:cNvSpPr/>
          <p:nvPr/>
        </p:nvSpPr>
        <p:spPr>
          <a:xfrm>
            <a:off x="8112311" y="5185727"/>
            <a:ext cx="3131512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고객사 內 상주 및 현장 지원 필요</a:t>
            </a:r>
            <a:endParaRPr lang="en-US" altLang="ko-KR" sz="105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4" name="직사각형 203">
            <a:extLst>
              <a:ext uri="{FF2B5EF4-FFF2-40B4-BE49-F238E27FC236}">
                <a16:creationId xmlns:a16="http://schemas.microsoft.com/office/drawing/2014/main" id="{5C8B1BF8-4E9E-12C0-11A5-6ECD1B3371E0}"/>
              </a:ext>
            </a:extLst>
          </p:cNvPr>
          <p:cNvSpPr/>
          <p:nvPr/>
        </p:nvSpPr>
        <p:spPr>
          <a:xfrm>
            <a:off x="8112311" y="5693944"/>
            <a:ext cx="3131512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담당자 별 대표 채널로 문의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인입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(Direct 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연결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 *</a:t>
            </a:r>
            <a:r>
              <a:rPr lang="ko-KR" altLang="en-US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내부직원 메일은 메일주소기준 담당자로  배정</a:t>
            </a: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담당자 형태로 업무 진행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5" name="직사각형 204">
            <a:extLst>
              <a:ext uri="{FF2B5EF4-FFF2-40B4-BE49-F238E27FC236}">
                <a16:creationId xmlns:a16="http://schemas.microsoft.com/office/drawing/2014/main" id="{30C7E037-8EB8-944D-5C11-6D8D2FF0D7FC}"/>
              </a:ext>
            </a:extLst>
          </p:cNvPr>
          <p:cNvSpPr/>
          <p:nvPr/>
        </p:nvSpPr>
        <p:spPr>
          <a:xfrm>
            <a:off x="8112311" y="6459826"/>
            <a:ext cx="3131512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內 상주 및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현장대응이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필요한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고객사에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적합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06" name="그룹 205">
            <a:extLst>
              <a:ext uri="{FF2B5EF4-FFF2-40B4-BE49-F238E27FC236}">
                <a16:creationId xmlns:a16="http://schemas.microsoft.com/office/drawing/2014/main" id="{D3C34C3D-1AC9-3B93-0E8F-217D95080C88}"/>
              </a:ext>
            </a:extLst>
          </p:cNvPr>
          <p:cNvGrpSpPr/>
          <p:nvPr/>
        </p:nvGrpSpPr>
        <p:grpSpPr>
          <a:xfrm>
            <a:off x="9106239" y="3560987"/>
            <a:ext cx="884149" cy="139900"/>
            <a:chOff x="5685789" y="2553285"/>
            <a:chExt cx="884149" cy="179476"/>
          </a:xfrm>
        </p:grpSpPr>
        <p:grpSp>
          <p:nvGrpSpPr>
            <p:cNvPr id="214" name="그룹 213">
              <a:extLst>
                <a:ext uri="{FF2B5EF4-FFF2-40B4-BE49-F238E27FC236}">
                  <a16:creationId xmlns:a16="http://schemas.microsoft.com/office/drawing/2014/main" id="{95D0CAFA-B926-B7A5-6576-724FA781AC6A}"/>
                </a:ext>
              </a:extLst>
            </p:cNvPr>
            <p:cNvGrpSpPr/>
            <p:nvPr/>
          </p:nvGrpSpPr>
          <p:grpSpPr>
            <a:xfrm>
              <a:off x="5921453" y="2553285"/>
              <a:ext cx="648485" cy="179476"/>
              <a:chOff x="9819596" y="3371383"/>
              <a:chExt cx="648485" cy="179476"/>
            </a:xfrm>
          </p:grpSpPr>
          <p:sp>
            <p:nvSpPr>
              <p:cNvPr id="216" name="타원형 설명선 297">
                <a:extLst>
                  <a:ext uri="{FF2B5EF4-FFF2-40B4-BE49-F238E27FC236}">
                    <a16:creationId xmlns:a16="http://schemas.microsoft.com/office/drawing/2014/main" id="{50AB1D92-655B-CE09-7D40-FFFAF3FC5391}"/>
                  </a:ext>
                </a:extLst>
              </p:cNvPr>
              <p:cNvSpPr/>
              <p:nvPr/>
            </p:nvSpPr>
            <p:spPr>
              <a:xfrm>
                <a:off x="10111460" y="3384603"/>
                <a:ext cx="137613" cy="123553"/>
              </a:xfrm>
              <a:prstGeom prst="wedgeEllipseCallout">
                <a:avLst>
                  <a:gd name="adj1" fmla="val -62362"/>
                  <a:gd name="adj2" fmla="val 47081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217" name="그림 216">
                <a:extLst>
                  <a:ext uri="{FF2B5EF4-FFF2-40B4-BE49-F238E27FC236}">
                    <a16:creationId xmlns:a16="http://schemas.microsoft.com/office/drawing/2014/main" id="{C66ED3B1-47A0-7E89-BD0C-D0DC045642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9596" y="3384603"/>
                <a:ext cx="213757" cy="166256"/>
              </a:xfrm>
              <a:prstGeom prst="rect">
                <a:avLst/>
              </a:prstGeom>
            </p:spPr>
          </p:pic>
          <p:pic>
            <p:nvPicPr>
              <p:cNvPr id="218" name="그림 217">
                <a:extLst>
                  <a:ext uri="{FF2B5EF4-FFF2-40B4-BE49-F238E27FC236}">
                    <a16:creationId xmlns:a16="http://schemas.microsoft.com/office/drawing/2014/main" id="{A4A7F29F-A395-DAD8-17CF-E11041888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07727" y="3371383"/>
                <a:ext cx="160354" cy="162408"/>
              </a:xfrm>
              <a:prstGeom prst="rect">
                <a:avLst/>
              </a:prstGeom>
            </p:spPr>
          </p:pic>
        </p:grpSp>
        <p:pic>
          <p:nvPicPr>
            <p:cNvPr id="215" name="그림 214">
              <a:extLst>
                <a:ext uri="{FF2B5EF4-FFF2-40B4-BE49-F238E27FC236}">
                  <a16:creationId xmlns:a16="http://schemas.microsoft.com/office/drawing/2014/main" id="{330A7AEE-782D-0864-E3DA-CAA3794C72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3312" t="15432" r="13307" b="14992"/>
            <a:stretch/>
          </p:blipFill>
          <p:spPr>
            <a:xfrm>
              <a:off x="5685789" y="2576271"/>
              <a:ext cx="144433" cy="146725"/>
            </a:xfrm>
            <a:prstGeom prst="rect">
              <a:avLst/>
            </a:prstGeom>
          </p:spPr>
        </p:pic>
      </p:grpSp>
      <p:sp>
        <p:nvSpPr>
          <p:cNvPr id="207" name="원통 51">
            <a:extLst>
              <a:ext uri="{FF2B5EF4-FFF2-40B4-BE49-F238E27FC236}">
                <a16:creationId xmlns:a16="http://schemas.microsoft.com/office/drawing/2014/main" id="{54A6E660-72A6-412D-56AD-13A0CB129208}"/>
              </a:ext>
            </a:extLst>
          </p:cNvPr>
          <p:cNvSpPr/>
          <p:nvPr/>
        </p:nvSpPr>
        <p:spPr>
          <a:xfrm>
            <a:off x="8364614" y="3763463"/>
            <a:ext cx="2235996" cy="25299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760">
              <a:defRPr/>
            </a:pP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Cloud (</a:t>
            </a: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고정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05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8" name="사각형: 둥근 모서리 4">
            <a:extLst>
              <a:ext uri="{FF2B5EF4-FFF2-40B4-BE49-F238E27FC236}">
                <a16:creationId xmlns:a16="http://schemas.microsoft.com/office/drawing/2014/main" id="{B5A3F91A-F41B-17FA-BD58-FA5C9E995A0E}"/>
              </a:ext>
            </a:extLst>
          </p:cNvPr>
          <p:cNvSpPr/>
          <p:nvPr/>
        </p:nvSpPr>
        <p:spPr>
          <a:xfrm>
            <a:off x="8224516" y="2797975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9" name="사각형: 둥근 모서리 4">
            <a:extLst>
              <a:ext uri="{FF2B5EF4-FFF2-40B4-BE49-F238E27FC236}">
                <a16:creationId xmlns:a16="http://schemas.microsoft.com/office/drawing/2014/main" id="{F67B9EE5-93F3-8B2A-CBB7-4FC4714A45F1}"/>
              </a:ext>
            </a:extLst>
          </p:cNvPr>
          <p:cNvSpPr/>
          <p:nvPr/>
        </p:nvSpPr>
        <p:spPr>
          <a:xfrm>
            <a:off x="9593618" y="2796946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10" name="그룹 209">
            <a:extLst>
              <a:ext uri="{FF2B5EF4-FFF2-40B4-BE49-F238E27FC236}">
                <a16:creationId xmlns:a16="http://schemas.microsoft.com/office/drawing/2014/main" id="{819B8B47-FF73-6B9B-7BAA-DA13F73422FA}"/>
              </a:ext>
            </a:extLst>
          </p:cNvPr>
          <p:cNvGrpSpPr/>
          <p:nvPr/>
        </p:nvGrpSpPr>
        <p:grpSpPr>
          <a:xfrm>
            <a:off x="9850048" y="4408563"/>
            <a:ext cx="812572" cy="533226"/>
            <a:chOff x="7471462" y="4839901"/>
            <a:chExt cx="649649" cy="644214"/>
          </a:xfrm>
        </p:grpSpPr>
        <p:pic>
          <p:nvPicPr>
            <p:cNvPr id="212" name="Picture 5" descr="C:\Users\JEONGEUM\Desktop\icooooon\03.png">
              <a:extLst>
                <a:ext uri="{FF2B5EF4-FFF2-40B4-BE49-F238E27FC236}">
                  <a16:creationId xmlns:a16="http://schemas.microsoft.com/office/drawing/2014/main" id="{6D1F5394-2207-7330-DECC-AB6237DD6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340" y="5092888"/>
              <a:ext cx="371904" cy="391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3" name="직사각형 212">
              <a:extLst>
                <a:ext uri="{FF2B5EF4-FFF2-40B4-BE49-F238E27FC236}">
                  <a16:creationId xmlns:a16="http://schemas.microsoft.com/office/drawing/2014/main" id="{5F9CA2ED-AAC7-46A3-E3E5-A3F5029177EE}"/>
                </a:ext>
              </a:extLst>
            </p:cNvPr>
            <p:cNvSpPr/>
            <p:nvPr/>
          </p:nvSpPr>
          <p:spPr>
            <a:xfrm>
              <a:off x="7471462" y="4839901"/>
              <a:ext cx="649649" cy="2636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S2 </a:t>
              </a: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211" name="직사각형 210">
            <a:extLst>
              <a:ext uri="{FF2B5EF4-FFF2-40B4-BE49-F238E27FC236}">
                <a16:creationId xmlns:a16="http://schemas.microsoft.com/office/drawing/2014/main" id="{3B1FAF45-792A-1618-AF88-4DF429E8EC74}"/>
              </a:ext>
            </a:extLst>
          </p:cNvPr>
          <p:cNvSpPr/>
          <p:nvPr/>
        </p:nvSpPr>
        <p:spPr>
          <a:xfrm>
            <a:off x="10379791" y="2429622"/>
            <a:ext cx="594973" cy="189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상주</a:t>
            </a:r>
          </a:p>
        </p:txBody>
      </p:sp>
      <p:cxnSp>
        <p:nvCxnSpPr>
          <p:cNvPr id="127" name="직선 화살표 연결선 234">
            <a:extLst>
              <a:ext uri="{FF2B5EF4-FFF2-40B4-BE49-F238E27FC236}">
                <a16:creationId xmlns:a16="http://schemas.microsoft.com/office/drawing/2014/main" id="{8F122628-0D9D-E35A-922D-3A6159D95FEA}"/>
              </a:ext>
            </a:extLst>
          </p:cNvPr>
          <p:cNvCxnSpPr>
            <a:cxnSpLocks/>
            <a:stCxn id="148" idx="2"/>
            <a:endCxn id="153" idx="1"/>
          </p:cNvCxnSpPr>
          <p:nvPr/>
        </p:nvCxnSpPr>
        <p:spPr>
          <a:xfrm rot="5400000">
            <a:off x="3499938" y="3116236"/>
            <a:ext cx="279863" cy="711566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화살표 연결선 234">
            <a:extLst>
              <a:ext uri="{FF2B5EF4-FFF2-40B4-BE49-F238E27FC236}">
                <a16:creationId xmlns:a16="http://schemas.microsoft.com/office/drawing/2014/main" id="{97D928D9-C6C6-CEFE-CA58-52FE66B0999B}"/>
              </a:ext>
            </a:extLst>
          </p:cNvPr>
          <p:cNvCxnSpPr>
            <a:cxnSpLocks/>
            <a:stCxn id="140" idx="2"/>
            <a:endCxn id="153" idx="1"/>
          </p:cNvCxnSpPr>
          <p:nvPr/>
        </p:nvCxnSpPr>
        <p:spPr>
          <a:xfrm rot="16200000" flipH="1">
            <a:off x="2805292" y="3133155"/>
            <a:ext cx="285250" cy="67233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직사각형 128">
            <a:extLst>
              <a:ext uri="{FF2B5EF4-FFF2-40B4-BE49-F238E27FC236}">
                <a16:creationId xmlns:a16="http://schemas.microsoft.com/office/drawing/2014/main" id="{142F047B-4E65-EC00-C008-AC76D36FDB18}"/>
              </a:ext>
            </a:extLst>
          </p:cNvPr>
          <p:cNvSpPr/>
          <p:nvPr/>
        </p:nvSpPr>
        <p:spPr>
          <a:xfrm>
            <a:off x="1766238" y="2732896"/>
            <a:ext cx="3060000" cy="4215592"/>
          </a:xfrm>
          <a:prstGeom prst="rect">
            <a:avLst/>
          </a:prstGeom>
          <a:solidFill>
            <a:srgbClr val="FFF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D48F3A56-10AC-3F21-6214-F11E6A34669B}"/>
              </a:ext>
            </a:extLst>
          </p:cNvPr>
          <p:cNvSpPr/>
          <p:nvPr/>
        </p:nvSpPr>
        <p:spPr>
          <a:xfrm>
            <a:off x="816026" y="5116282"/>
            <a:ext cx="871100" cy="515671"/>
          </a:xfrm>
          <a:prstGeom prst="rect">
            <a:avLst/>
          </a:prstGeom>
          <a:solidFill>
            <a:srgbClr val="E2E2E2"/>
          </a:solidFill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특성</a:t>
            </a: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18FB6315-4BFC-5A2A-4608-BBA088C65E96}"/>
              </a:ext>
            </a:extLst>
          </p:cNvPr>
          <p:cNvSpPr/>
          <p:nvPr/>
        </p:nvSpPr>
        <p:spPr>
          <a:xfrm>
            <a:off x="816026" y="5686210"/>
            <a:ext cx="871100" cy="655367"/>
          </a:xfrm>
          <a:prstGeom prst="rect">
            <a:avLst/>
          </a:prstGeom>
          <a:solidFill>
            <a:srgbClr val="E2E2E2"/>
          </a:solidFill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방식 </a:t>
            </a:r>
            <a:endParaRPr lang="en-US" altLang="ko-KR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32" name="직사각형 131">
            <a:extLst>
              <a:ext uri="{FF2B5EF4-FFF2-40B4-BE49-F238E27FC236}">
                <a16:creationId xmlns:a16="http://schemas.microsoft.com/office/drawing/2014/main" id="{887311A7-1A20-122D-2BC3-B8A4B32D95D0}"/>
              </a:ext>
            </a:extLst>
          </p:cNvPr>
          <p:cNvSpPr/>
          <p:nvPr/>
        </p:nvSpPr>
        <p:spPr>
          <a:xfrm>
            <a:off x="816026" y="2732897"/>
            <a:ext cx="871100" cy="2307045"/>
          </a:xfrm>
          <a:prstGeom prst="rect">
            <a:avLst/>
          </a:prstGeom>
          <a:solidFill>
            <a:srgbClr val="E2E2E2"/>
          </a:solidFill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개념도</a:t>
            </a:r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6877394F-4812-750E-1DD2-951C0AE5F54C}"/>
              </a:ext>
            </a:extLst>
          </p:cNvPr>
          <p:cNvSpPr/>
          <p:nvPr/>
        </p:nvSpPr>
        <p:spPr>
          <a:xfrm>
            <a:off x="814115" y="2365650"/>
            <a:ext cx="871100" cy="305933"/>
          </a:xfrm>
          <a:prstGeom prst="rect">
            <a:avLst/>
          </a:prstGeom>
          <a:solidFill>
            <a:srgbClr val="E2E2E2"/>
          </a:solidFill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구분</a:t>
            </a:r>
          </a:p>
        </p:txBody>
      </p:sp>
      <p:sp>
        <p:nvSpPr>
          <p:cNvPr id="134" name="직사각형 133">
            <a:extLst>
              <a:ext uri="{FF2B5EF4-FFF2-40B4-BE49-F238E27FC236}">
                <a16:creationId xmlns:a16="http://schemas.microsoft.com/office/drawing/2014/main" id="{7E848830-6B53-4844-CA82-37B87B527BDB}"/>
              </a:ext>
            </a:extLst>
          </p:cNvPr>
          <p:cNvSpPr/>
          <p:nvPr/>
        </p:nvSpPr>
        <p:spPr>
          <a:xfrm>
            <a:off x="826161" y="6395834"/>
            <a:ext cx="871100" cy="520054"/>
          </a:xfrm>
          <a:prstGeom prst="rect">
            <a:avLst/>
          </a:prstGeom>
          <a:solidFill>
            <a:srgbClr val="E2E2E2"/>
          </a:solidFill>
          <a:ln>
            <a:solidFill>
              <a:srgbClr val="A6A6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적합 운영</a:t>
            </a:r>
            <a:endParaRPr lang="en-US" altLang="ko-KR" sz="14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</a:t>
            </a:r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9D7CB206-42A5-6F3A-E580-5102B3719CDB}"/>
              </a:ext>
            </a:extLst>
          </p:cNvPr>
          <p:cNvSpPr/>
          <p:nvPr/>
        </p:nvSpPr>
        <p:spPr>
          <a:xfrm>
            <a:off x="1757934" y="2365650"/>
            <a:ext cx="3060000" cy="336741"/>
          </a:xfrm>
          <a:prstGeom prst="rect">
            <a:avLst/>
          </a:prstGeom>
          <a:solidFill>
            <a:srgbClr val="908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방식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 (C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B130CC3C-D6AC-5CAE-AD23-41F9A789463B}"/>
              </a:ext>
            </a:extLst>
          </p:cNvPr>
          <p:cNvGrpSpPr/>
          <p:nvPr/>
        </p:nvGrpSpPr>
        <p:grpSpPr>
          <a:xfrm>
            <a:off x="2021407" y="2793629"/>
            <a:ext cx="684918" cy="513118"/>
            <a:chOff x="5003447" y="1789524"/>
            <a:chExt cx="684918" cy="658272"/>
          </a:xfrm>
        </p:grpSpPr>
        <p:sp>
          <p:nvSpPr>
            <p:cNvPr id="189" name="직사각형 188">
              <a:extLst>
                <a:ext uri="{FF2B5EF4-FFF2-40B4-BE49-F238E27FC236}">
                  <a16:creationId xmlns:a16="http://schemas.microsoft.com/office/drawing/2014/main" id="{C1575524-381D-0CE7-F79A-58C54BF7DDCE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 </a:t>
              </a:r>
              <a:r>
                <a:rPr lang="ko-KR" altLang="en-US" sz="105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90" name="그룹 189">
              <a:extLst>
                <a:ext uri="{FF2B5EF4-FFF2-40B4-BE49-F238E27FC236}">
                  <a16:creationId xmlns:a16="http://schemas.microsoft.com/office/drawing/2014/main" id="{D68B30BD-3C67-C31D-5B9E-B5C021B7C4C9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191" name="Freeform 5">
                <a:extLst>
                  <a:ext uri="{FF2B5EF4-FFF2-40B4-BE49-F238E27FC236}">
                    <a16:creationId xmlns:a16="http://schemas.microsoft.com/office/drawing/2014/main" id="{CCE6656F-7419-9BD1-6392-A55CB54AB3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2" name="Freeform 8">
                <a:extLst>
                  <a:ext uri="{FF2B5EF4-FFF2-40B4-BE49-F238E27FC236}">
                    <a16:creationId xmlns:a16="http://schemas.microsoft.com/office/drawing/2014/main" id="{DE65A2B5-2B2B-440B-2110-1C456CC40F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93" name="Freeform 11">
                <a:extLst>
                  <a:ext uri="{FF2B5EF4-FFF2-40B4-BE49-F238E27FC236}">
                    <a16:creationId xmlns:a16="http://schemas.microsoft.com/office/drawing/2014/main" id="{B923099B-B685-6CD6-47B3-2D32D8EA3E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137" name="그룹 136">
            <a:extLst>
              <a:ext uri="{FF2B5EF4-FFF2-40B4-BE49-F238E27FC236}">
                <a16:creationId xmlns:a16="http://schemas.microsoft.com/office/drawing/2014/main" id="{C1425B7B-11F2-17D5-742D-35C78FA9E0EA}"/>
              </a:ext>
            </a:extLst>
          </p:cNvPr>
          <p:cNvGrpSpPr/>
          <p:nvPr/>
        </p:nvGrpSpPr>
        <p:grpSpPr>
          <a:xfrm>
            <a:off x="2578404" y="2793629"/>
            <a:ext cx="684918" cy="513118"/>
            <a:chOff x="5003447" y="1789524"/>
            <a:chExt cx="684918" cy="658272"/>
          </a:xfrm>
        </p:grpSpPr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5D5DDF7C-746F-D6BD-C311-1F52CF39E030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85" name="그룹 184">
              <a:extLst>
                <a:ext uri="{FF2B5EF4-FFF2-40B4-BE49-F238E27FC236}">
                  <a16:creationId xmlns:a16="http://schemas.microsoft.com/office/drawing/2014/main" id="{5900504E-87EE-D3B0-ABB5-67444B889A45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186" name="Freeform 5">
                <a:extLst>
                  <a:ext uri="{FF2B5EF4-FFF2-40B4-BE49-F238E27FC236}">
                    <a16:creationId xmlns:a16="http://schemas.microsoft.com/office/drawing/2014/main" id="{514AF816-9608-258B-4C1F-C747CD287A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7" name="Freeform 8">
                <a:extLst>
                  <a:ext uri="{FF2B5EF4-FFF2-40B4-BE49-F238E27FC236}">
                    <a16:creationId xmlns:a16="http://schemas.microsoft.com/office/drawing/2014/main" id="{D28C373B-6FD9-C1C2-7A41-4DF7425E6D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8" name="Freeform 11">
                <a:extLst>
                  <a:ext uri="{FF2B5EF4-FFF2-40B4-BE49-F238E27FC236}">
                    <a16:creationId xmlns:a16="http://schemas.microsoft.com/office/drawing/2014/main" id="{F959CF61-EA88-0557-CB54-A79FDDBCA1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69E4B02C-B076-2FD0-B0CE-44F442A9E46D}"/>
              </a:ext>
            </a:extLst>
          </p:cNvPr>
          <p:cNvGrpSpPr/>
          <p:nvPr/>
        </p:nvGrpSpPr>
        <p:grpSpPr>
          <a:xfrm>
            <a:off x="3375465" y="2793629"/>
            <a:ext cx="684918" cy="513118"/>
            <a:chOff x="5003447" y="1789524"/>
            <a:chExt cx="684918" cy="658272"/>
          </a:xfrm>
        </p:grpSpPr>
        <p:sp>
          <p:nvSpPr>
            <p:cNvPr id="179" name="직사각형 178">
              <a:extLst>
                <a:ext uri="{FF2B5EF4-FFF2-40B4-BE49-F238E27FC236}">
                  <a16:creationId xmlns:a16="http://schemas.microsoft.com/office/drawing/2014/main" id="{C6B95C34-673F-C56C-FAC5-80D56A139E7D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80" name="그룹 179">
              <a:extLst>
                <a:ext uri="{FF2B5EF4-FFF2-40B4-BE49-F238E27FC236}">
                  <a16:creationId xmlns:a16="http://schemas.microsoft.com/office/drawing/2014/main" id="{4E672958-91AC-3727-71E8-B6E2BC1F03A1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181" name="Freeform 5">
                <a:extLst>
                  <a:ext uri="{FF2B5EF4-FFF2-40B4-BE49-F238E27FC236}">
                    <a16:creationId xmlns:a16="http://schemas.microsoft.com/office/drawing/2014/main" id="{D65AFE51-C39E-47E4-5A14-6E103142E8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2" name="Freeform 8">
                <a:extLst>
                  <a:ext uri="{FF2B5EF4-FFF2-40B4-BE49-F238E27FC236}">
                    <a16:creationId xmlns:a16="http://schemas.microsoft.com/office/drawing/2014/main" id="{AEC5B500-433F-03B5-75DB-558F53DE9D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83" name="Freeform 11">
                <a:extLst>
                  <a:ext uri="{FF2B5EF4-FFF2-40B4-BE49-F238E27FC236}">
                    <a16:creationId xmlns:a16="http://schemas.microsoft.com/office/drawing/2014/main" id="{5950A496-828B-EBF3-2C77-4277340E9B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198E26DE-7B3E-DE01-65FC-A30361964A83}"/>
              </a:ext>
            </a:extLst>
          </p:cNvPr>
          <p:cNvGrpSpPr/>
          <p:nvPr/>
        </p:nvGrpSpPr>
        <p:grpSpPr>
          <a:xfrm>
            <a:off x="3932462" y="2793629"/>
            <a:ext cx="684918" cy="513118"/>
            <a:chOff x="5003447" y="1789524"/>
            <a:chExt cx="684918" cy="658272"/>
          </a:xfrm>
        </p:grpSpPr>
        <p:sp>
          <p:nvSpPr>
            <p:cNvPr id="174" name="직사각형 173">
              <a:extLst>
                <a:ext uri="{FF2B5EF4-FFF2-40B4-BE49-F238E27FC236}">
                  <a16:creationId xmlns:a16="http://schemas.microsoft.com/office/drawing/2014/main" id="{645019EA-C850-C2BB-9F9D-828B20444736}"/>
                </a:ext>
              </a:extLst>
            </p:cNvPr>
            <p:cNvSpPr/>
            <p:nvPr/>
          </p:nvSpPr>
          <p:spPr>
            <a:xfrm>
              <a:off x="5003447" y="1789524"/>
              <a:ext cx="684918" cy="29907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 </a:t>
              </a:r>
              <a:r>
                <a:rPr lang="ko-KR" altLang="en-US" sz="105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고객사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75" name="그룹 174">
              <a:extLst>
                <a:ext uri="{FF2B5EF4-FFF2-40B4-BE49-F238E27FC236}">
                  <a16:creationId xmlns:a16="http://schemas.microsoft.com/office/drawing/2014/main" id="{F1247B5A-BA59-CA9E-AB71-1284523E3A2C}"/>
                </a:ext>
              </a:extLst>
            </p:cNvPr>
            <p:cNvGrpSpPr/>
            <p:nvPr/>
          </p:nvGrpSpPr>
          <p:grpSpPr>
            <a:xfrm>
              <a:off x="5189505" y="2065702"/>
              <a:ext cx="312802" cy="382094"/>
              <a:chOff x="8182475" y="2391778"/>
              <a:chExt cx="357067" cy="484575"/>
            </a:xfrm>
          </p:grpSpPr>
          <p:sp>
            <p:nvSpPr>
              <p:cNvPr id="176" name="Freeform 5">
                <a:extLst>
                  <a:ext uri="{FF2B5EF4-FFF2-40B4-BE49-F238E27FC236}">
                    <a16:creationId xmlns:a16="http://schemas.microsoft.com/office/drawing/2014/main" id="{BD2C28AF-E86D-91BA-FEC0-EB295603B0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69303" y="2391778"/>
                <a:ext cx="183411" cy="191171"/>
              </a:xfrm>
              <a:custGeom>
                <a:avLst/>
                <a:gdLst>
                  <a:gd name="T0" fmla="*/ 375 w 752"/>
                  <a:gd name="T1" fmla="*/ 748 h 748"/>
                  <a:gd name="T2" fmla="*/ 451 w 752"/>
                  <a:gd name="T3" fmla="*/ 740 h 748"/>
                  <a:gd name="T4" fmla="*/ 521 w 752"/>
                  <a:gd name="T5" fmla="*/ 718 h 748"/>
                  <a:gd name="T6" fmla="*/ 585 w 752"/>
                  <a:gd name="T7" fmla="*/ 685 h 748"/>
                  <a:gd name="T8" fmla="*/ 641 w 752"/>
                  <a:gd name="T9" fmla="*/ 639 h 748"/>
                  <a:gd name="T10" fmla="*/ 687 w 752"/>
                  <a:gd name="T11" fmla="*/ 583 h 748"/>
                  <a:gd name="T12" fmla="*/ 721 w 752"/>
                  <a:gd name="T13" fmla="*/ 519 h 748"/>
                  <a:gd name="T14" fmla="*/ 744 w 752"/>
                  <a:gd name="T15" fmla="*/ 449 h 748"/>
                  <a:gd name="T16" fmla="*/ 752 w 752"/>
                  <a:gd name="T17" fmla="*/ 375 h 748"/>
                  <a:gd name="T18" fmla="*/ 750 w 752"/>
                  <a:gd name="T19" fmla="*/ 335 h 748"/>
                  <a:gd name="T20" fmla="*/ 735 w 752"/>
                  <a:gd name="T21" fmla="*/ 263 h 748"/>
                  <a:gd name="T22" fmla="*/ 705 w 752"/>
                  <a:gd name="T23" fmla="*/ 196 h 748"/>
                  <a:gd name="T24" fmla="*/ 665 w 752"/>
                  <a:gd name="T25" fmla="*/ 136 h 748"/>
                  <a:gd name="T26" fmla="*/ 615 w 752"/>
                  <a:gd name="T27" fmla="*/ 86 h 748"/>
                  <a:gd name="T28" fmla="*/ 555 w 752"/>
                  <a:gd name="T29" fmla="*/ 46 h 748"/>
                  <a:gd name="T30" fmla="*/ 487 w 752"/>
                  <a:gd name="T31" fmla="*/ 16 h 748"/>
                  <a:gd name="T32" fmla="*/ 415 w 752"/>
                  <a:gd name="T33" fmla="*/ 2 h 748"/>
                  <a:gd name="T34" fmla="*/ 375 w 752"/>
                  <a:gd name="T35" fmla="*/ 0 h 748"/>
                  <a:gd name="T36" fmla="*/ 301 w 752"/>
                  <a:gd name="T37" fmla="*/ 8 h 748"/>
                  <a:gd name="T38" fmla="*/ 229 w 752"/>
                  <a:gd name="T39" fmla="*/ 30 h 748"/>
                  <a:gd name="T40" fmla="*/ 167 w 752"/>
                  <a:gd name="T41" fmla="*/ 64 h 748"/>
                  <a:gd name="T42" fmla="*/ 111 w 752"/>
                  <a:gd name="T43" fmla="*/ 110 h 748"/>
                  <a:gd name="T44" fmla="*/ 65 w 752"/>
                  <a:gd name="T45" fmla="*/ 166 h 748"/>
                  <a:gd name="T46" fmla="*/ 31 w 752"/>
                  <a:gd name="T47" fmla="*/ 230 h 748"/>
                  <a:gd name="T48" fmla="*/ 8 w 752"/>
                  <a:gd name="T49" fmla="*/ 299 h 748"/>
                  <a:gd name="T50" fmla="*/ 0 w 752"/>
                  <a:gd name="T51" fmla="*/ 375 h 748"/>
                  <a:gd name="T52" fmla="*/ 2 w 752"/>
                  <a:gd name="T53" fmla="*/ 413 h 748"/>
                  <a:gd name="T54" fmla="*/ 17 w 752"/>
                  <a:gd name="T55" fmla="*/ 485 h 748"/>
                  <a:gd name="T56" fmla="*/ 47 w 752"/>
                  <a:gd name="T57" fmla="*/ 553 h 748"/>
                  <a:gd name="T58" fmla="*/ 87 w 752"/>
                  <a:gd name="T59" fmla="*/ 613 h 748"/>
                  <a:gd name="T60" fmla="*/ 137 w 752"/>
                  <a:gd name="T61" fmla="*/ 663 h 748"/>
                  <a:gd name="T62" fmla="*/ 197 w 752"/>
                  <a:gd name="T63" fmla="*/ 703 h 748"/>
                  <a:gd name="T64" fmla="*/ 265 w 752"/>
                  <a:gd name="T65" fmla="*/ 732 h 748"/>
                  <a:gd name="T66" fmla="*/ 337 w 752"/>
                  <a:gd name="T67" fmla="*/ 746 h 748"/>
                  <a:gd name="T68" fmla="*/ 375 w 752"/>
                  <a:gd name="T69" fmla="*/ 748 h 748"/>
                  <a:gd name="T70" fmla="*/ 375 w 752"/>
                  <a:gd name="T71" fmla="*/ 748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52" h="748">
                    <a:moveTo>
                      <a:pt x="375" y="748"/>
                    </a:moveTo>
                    <a:lnTo>
                      <a:pt x="375" y="748"/>
                    </a:lnTo>
                    <a:lnTo>
                      <a:pt x="415" y="746"/>
                    </a:lnTo>
                    <a:lnTo>
                      <a:pt x="451" y="740"/>
                    </a:lnTo>
                    <a:lnTo>
                      <a:pt x="487" y="732"/>
                    </a:lnTo>
                    <a:lnTo>
                      <a:pt x="521" y="718"/>
                    </a:lnTo>
                    <a:lnTo>
                      <a:pt x="555" y="703"/>
                    </a:lnTo>
                    <a:lnTo>
                      <a:pt x="585" y="685"/>
                    </a:lnTo>
                    <a:lnTo>
                      <a:pt x="615" y="663"/>
                    </a:lnTo>
                    <a:lnTo>
                      <a:pt x="641" y="639"/>
                    </a:lnTo>
                    <a:lnTo>
                      <a:pt x="665" y="613"/>
                    </a:lnTo>
                    <a:lnTo>
                      <a:pt x="687" y="583"/>
                    </a:lnTo>
                    <a:lnTo>
                      <a:pt x="705" y="553"/>
                    </a:lnTo>
                    <a:lnTo>
                      <a:pt x="721" y="519"/>
                    </a:lnTo>
                    <a:lnTo>
                      <a:pt x="735" y="485"/>
                    </a:lnTo>
                    <a:lnTo>
                      <a:pt x="744" y="449"/>
                    </a:lnTo>
                    <a:lnTo>
                      <a:pt x="750" y="413"/>
                    </a:lnTo>
                    <a:lnTo>
                      <a:pt x="752" y="375"/>
                    </a:lnTo>
                    <a:lnTo>
                      <a:pt x="752" y="375"/>
                    </a:lnTo>
                    <a:lnTo>
                      <a:pt x="750" y="335"/>
                    </a:lnTo>
                    <a:lnTo>
                      <a:pt x="744" y="299"/>
                    </a:lnTo>
                    <a:lnTo>
                      <a:pt x="735" y="263"/>
                    </a:lnTo>
                    <a:lnTo>
                      <a:pt x="721" y="230"/>
                    </a:lnTo>
                    <a:lnTo>
                      <a:pt x="705" y="196"/>
                    </a:lnTo>
                    <a:lnTo>
                      <a:pt x="687" y="166"/>
                    </a:lnTo>
                    <a:lnTo>
                      <a:pt x="665" y="136"/>
                    </a:lnTo>
                    <a:lnTo>
                      <a:pt x="641" y="110"/>
                    </a:lnTo>
                    <a:lnTo>
                      <a:pt x="615" y="86"/>
                    </a:lnTo>
                    <a:lnTo>
                      <a:pt x="585" y="64"/>
                    </a:lnTo>
                    <a:lnTo>
                      <a:pt x="555" y="46"/>
                    </a:lnTo>
                    <a:lnTo>
                      <a:pt x="521" y="30"/>
                    </a:lnTo>
                    <a:lnTo>
                      <a:pt x="487" y="16"/>
                    </a:lnTo>
                    <a:lnTo>
                      <a:pt x="451" y="8"/>
                    </a:lnTo>
                    <a:lnTo>
                      <a:pt x="415" y="2"/>
                    </a:lnTo>
                    <a:lnTo>
                      <a:pt x="375" y="0"/>
                    </a:lnTo>
                    <a:lnTo>
                      <a:pt x="375" y="0"/>
                    </a:lnTo>
                    <a:lnTo>
                      <a:pt x="337" y="2"/>
                    </a:lnTo>
                    <a:lnTo>
                      <a:pt x="301" y="8"/>
                    </a:lnTo>
                    <a:lnTo>
                      <a:pt x="265" y="16"/>
                    </a:lnTo>
                    <a:lnTo>
                      <a:pt x="229" y="30"/>
                    </a:lnTo>
                    <a:lnTo>
                      <a:pt x="197" y="46"/>
                    </a:lnTo>
                    <a:lnTo>
                      <a:pt x="167" y="64"/>
                    </a:lnTo>
                    <a:lnTo>
                      <a:pt x="137" y="86"/>
                    </a:lnTo>
                    <a:lnTo>
                      <a:pt x="111" y="110"/>
                    </a:lnTo>
                    <a:lnTo>
                      <a:pt x="87" y="136"/>
                    </a:lnTo>
                    <a:lnTo>
                      <a:pt x="65" y="166"/>
                    </a:lnTo>
                    <a:lnTo>
                      <a:pt x="47" y="196"/>
                    </a:lnTo>
                    <a:lnTo>
                      <a:pt x="31" y="230"/>
                    </a:lnTo>
                    <a:lnTo>
                      <a:pt x="17" y="263"/>
                    </a:lnTo>
                    <a:lnTo>
                      <a:pt x="8" y="299"/>
                    </a:lnTo>
                    <a:lnTo>
                      <a:pt x="2" y="335"/>
                    </a:lnTo>
                    <a:lnTo>
                      <a:pt x="0" y="375"/>
                    </a:lnTo>
                    <a:lnTo>
                      <a:pt x="0" y="375"/>
                    </a:lnTo>
                    <a:lnTo>
                      <a:pt x="2" y="413"/>
                    </a:lnTo>
                    <a:lnTo>
                      <a:pt x="8" y="449"/>
                    </a:lnTo>
                    <a:lnTo>
                      <a:pt x="17" y="485"/>
                    </a:lnTo>
                    <a:lnTo>
                      <a:pt x="31" y="519"/>
                    </a:lnTo>
                    <a:lnTo>
                      <a:pt x="47" y="553"/>
                    </a:lnTo>
                    <a:lnTo>
                      <a:pt x="65" y="583"/>
                    </a:lnTo>
                    <a:lnTo>
                      <a:pt x="87" y="613"/>
                    </a:lnTo>
                    <a:lnTo>
                      <a:pt x="111" y="639"/>
                    </a:lnTo>
                    <a:lnTo>
                      <a:pt x="137" y="663"/>
                    </a:lnTo>
                    <a:lnTo>
                      <a:pt x="167" y="685"/>
                    </a:lnTo>
                    <a:lnTo>
                      <a:pt x="197" y="703"/>
                    </a:lnTo>
                    <a:lnTo>
                      <a:pt x="229" y="718"/>
                    </a:lnTo>
                    <a:lnTo>
                      <a:pt x="265" y="732"/>
                    </a:lnTo>
                    <a:lnTo>
                      <a:pt x="301" y="740"/>
                    </a:lnTo>
                    <a:lnTo>
                      <a:pt x="337" y="746"/>
                    </a:lnTo>
                    <a:lnTo>
                      <a:pt x="375" y="748"/>
                    </a:lnTo>
                    <a:lnTo>
                      <a:pt x="375" y="748"/>
                    </a:lnTo>
                    <a:close/>
                    <a:moveTo>
                      <a:pt x="375" y="748"/>
                    </a:moveTo>
                    <a:lnTo>
                      <a:pt x="375" y="74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7" name="Freeform 8">
                <a:extLst>
                  <a:ext uri="{FF2B5EF4-FFF2-40B4-BE49-F238E27FC236}">
                    <a16:creationId xmlns:a16="http://schemas.microsoft.com/office/drawing/2014/main" id="{1A7813F7-950D-E84B-291C-3103126E48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82475" y="2620776"/>
                <a:ext cx="357067" cy="255577"/>
              </a:xfrm>
              <a:custGeom>
                <a:avLst/>
                <a:gdLst>
                  <a:gd name="T0" fmla="*/ 1236 w 1464"/>
                  <a:gd name="T1" fmla="*/ 34 h 1000"/>
                  <a:gd name="T2" fmla="*/ 1236 w 1464"/>
                  <a:gd name="T3" fmla="*/ 34 h 1000"/>
                  <a:gd name="T4" fmla="*/ 1118 w 1464"/>
                  <a:gd name="T5" fmla="*/ 12 h 1000"/>
                  <a:gd name="T6" fmla="*/ 1037 w 1464"/>
                  <a:gd name="T7" fmla="*/ 0 h 1000"/>
                  <a:gd name="T8" fmla="*/ 1023 w 1464"/>
                  <a:gd name="T9" fmla="*/ 0 h 1000"/>
                  <a:gd name="T10" fmla="*/ 1001 w 1464"/>
                  <a:gd name="T11" fmla="*/ 10 h 1000"/>
                  <a:gd name="T12" fmla="*/ 995 w 1464"/>
                  <a:gd name="T13" fmla="*/ 22 h 1000"/>
                  <a:gd name="T14" fmla="*/ 771 w 1464"/>
                  <a:gd name="T15" fmla="*/ 637 h 1000"/>
                  <a:gd name="T16" fmla="*/ 755 w 1464"/>
                  <a:gd name="T17" fmla="*/ 659 h 1000"/>
                  <a:gd name="T18" fmla="*/ 731 w 1464"/>
                  <a:gd name="T19" fmla="*/ 665 h 1000"/>
                  <a:gd name="T20" fmla="*/ 709 w 1464"/>
                  <a:gd name="T21" fmla="*/ 659 h 1000"/>
                  <a:gd name="T22" fmla="*/ 693 w 1464"/>
                  <a:gd name="T23" fmla="*/ 637 h 1000"/>
                  <a:gd name="T24" fmla="*/ 469 w 1464"/>
                  <a:gd name="T25" fmla="*/ 22 h 1000"/>
                  <a:gd name="T26" fmla="*/ 457 w 1464"/>
                  <a:gd name="T27" fmla="*/ 6 h 1000"/>
                  <a:gd name="T28" fmla="*/ 437 w 1464"/>
                  <a:gd name="T29" fmla="*/ 0 h 1000"/>
                  <a:gd name="T30" fmla="*/ 350 w 1464"/>
                  <a:gd name="T31" fmla="*/ 12 h 1000"/>
                  <a:gd name="T32" fmla="*/ 228 w 1464"/>
                  <a:gd name="T33" fmla="*/ 34 h 1000"/>
                  <a:gd name="T34" fmla="*/ 202 w 1464"/>
                  <a:gd name="T35" fmla="*/ 42 h 1000"/>
                  <a:gd name="T36" fmla="*/ 156 w 1464"/>
                  <a:gd name="T37" fmla="*/ 64 h 1000"/>
                  <a:gd name="T38" fmla="*/ 114 w 1464"/>
                  <a:gd name="T39" fmla="*/ 94 h 1000"/>
                  <a:gd name="T40" fmla="*/ 78 w 1464"/>
                  <a:gd name="T41" fmla="*/ 130 h 1000"/>
                  <a:gd name="T42" fmla="*/ 48 w 1464"/>
                  <a:gd name="T43" fmla="*/ 172 h 1000"/>
                  <a:gd name="T44" fmla="*/ 24 w 1464"/>
                  <a:gd name="T45" fmla="*/ 220 h 1000"/>
                  <a:gd name="T46" fmla="*/ 10 w 1464"/>
                  <a:gd name="T47" fmla="*/ 270 h 1000"/>
                  <a:gd name="T48" fmla="*/ 2 w 1464"/>
                  <a:gd name="T49" fmla="*/ 321 h 1000"/>
                  <a:gd name="T50" fmla="*/ 0 w 1464"/>
                  <a:gd name="T51" fmla="*/ 862 h 1000"/>
                  <a:gd name="T52" fmla="*/ 0 w 1464"/>
                  <a:gd name="T53" fmla="*/ 876 h 1000"/>
                  <a:gd name="T54" fmla="*/ 6 w 1464"/>
                  <a:gd name="T55" fmla="*/ 902 h 1000"/>
                  <a:gd name="T56" fmla="*/ 16 w 1464"/>
                  <a:gd name="T57" fmla="*/ 928 h 1000"/>
                  <a:gd name="T58" fmla="*/ 32 w 1464"/>
                  <a:gd name="T59" fmla="*/ 950 h 1000"/>
                  <a:gd name="T60" fmla="*/ 50 w 1464"/>
                  <a:gd name="T61" fmla="*/ 968 h 1000"/>
                  <a:gd name="T62" fmla="*/ 72 w 1464"/>
                  <a:gd name="T63" fmla="*/ 984 h 1000"/>
                  <a:gd name="T64" fmla="*/ 98 w 1464"/>
                  <a:gd name="T65" fmla="*/ 994 h 1000"/>
                  <a:gd name="T66" fmla="*/ 126 w 1464"/>
                  <a:gd name="T67" fmla="*/ 1000 h 1000"/>
                  <a:gd name="T68" fmla="*/ 1324 w 1464"/>
                  <a:gd name="T69" fmla="*/ 1000 h 1000"/>
                  <a:gd name="T70" fmla="*/ 1338 w 1464"/>
                  <a:gd name="T71" fmla="*/ 1000 h 1000"/>
                  <a:gd name="T72" fmla="*/ 1366 w 1464"/>
                  <a:gd name="T73" fmla="*/ 994 h 1000"/>
                  <a:gd name="T74" fmla="*/ 1390 w 1464"/>
                  <a:gd name="T75" fmla="*/ 984 h 1000"/>
                  <a:gd name="T76" fmla="*/ 1412 w 1464"/>
                  <a:gd name="T77" fmla="*/ 968 h 1000"/>
                  <a:gd name="T78" fmla="*/ 1432 w 1464"/>
                  <a:gd name="T79" fmla="*/ 950 h 1000"/>
                  <a:gd name="T80" fmla="*/ 1446 w 1464"/>
                  <a:gd name="T81" fmla="*/ 928 h 1000"/>
                  <a:gd name="T82" fmla="*/ 1458 w 1464"/>
                  <a:gd name="T83" fmla="*/ 902 h 1000"/>
                  <a:gd name="T84" fmla="*/ 1462 w 1464"/>
                  <a:gd name="T85" fmla="*/ 876 h 1000"/>
                  <a:gd name="T86" fmla="*/ 1464 w 1464"/>
                  <a:gd name="T87" fmla="*/ 347 h 1000"/>
                  <a:gd name="T88" fmla="*/ 1462 w 1464"/>
                  <a:gd name="T89" fmla="*/ 321 h 1000"/>
                  <a:gd name="T90" fmla="*/ 1454 w 1464"/>
                  <a:gd name="T91" fmla="*/ 270 h 1000"/>
                  <a:gd name="T92" fmla="*/ 1438 w 1464"/>
                  <a:gd name="T93" fmla="*/ 220 h 1000"/>
                  <a:gd name="T94" fmla="*/ 1414 w 1464"/>
                  <a:gd name="T95" fmla="*/ 176 h 1000"/>
                  <a:gd name="T96" fmla="*/ 1384 w 1464"/>
                  <a:gd name="T97" fmla="*/ 134 h 1000"/>
                  <a:gd name="T98" fmla="*/ 1348 w 1464"/>
                  <a:gd name="T99" fmla="*/ 98 h 1000"/>
                  <a:gd name="T100" fmla="*/ 1308 w 1464"/>
                  <a:gd name="T101" fmla="*/ 68 h 1000"/>
                  <a:gd name="T102" fmla="*/ 1262 w 1464"/>
                  <a:gd name="T103" fmla="*/ 44 h 1000"/>
                  <a:gd name="T104" fmla="*/ 1236 w 1464"/>
                  <a:gd name="T105" fmla="*/ 34 h 1000"/>
                  <a:gd name="T106" fmla="*/ 1236 w 1464"/>
                  <a:gd name="T107" fmla="*/ 34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4" h="1000">
                    <a:moveTo>
                      <a:pt x="1236" y="34"/>
                    </a:moveTo>
                    <a:lnTo>
                      <a:pt x="1236" y="34"/>
                    </a:lnTo>
                    <a:lnTo>
                      <a:pt x="1236" y="34"/>
                    </a:lnTo>
                    <a:lnTo>
                      <a:pt x="1236" y="34"/>
                    </a:lnTo>
                    <a:lnTo>
                      <a:pt x="1184" y="24"/>
                    </a:lnTo>
                    <a:lnTo>
                      <a:pt x="1118" y="12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29" y="0"/>
                    </a:lnTo>
                    <a:lnTo>
                      <a:pt x="1023" y="0"/>
                    </a:lnTo>
                    <a:lnTo>
                      <a:pt x="1011" y="2"/>
                    </a:lnTo>
                    <a:lnTo>
                      <a:pt x="1001" y="10"/>
                    </a:lnTo>
                    <a:lnTo>
                      <a:pt x="997" y="16"/>
                    </a:lnTo>
                    <a:lnTo>
                      <a:pt x="995" y="22"/>
                    </a:lnTo>
                    <a:lnTo>
                      <a:pt x="771" y="637"/>
                    </a:lnTo>
                    <a:lnTo>
                      <a:pt x="771" y="637"/>
                    </a:lnTo>
                    <a:lnTo>
                      <a:pt x="763" y="649"/>
                    </a:lnTo>
                    <a:lnTo>
                      <a:pt x="755" y="659"/>
                    </a:lnTo>
                    <a:lnTo>
                      <a:pt x="743" y="663"/>
                    </a:lnTo>
                    <a:lnTo>
                      <a:pt x="731" y="665"/>
                    </a:lnTo>
                    <a:lnTo>
                      <a:pt x="721" y="663"/>
                    </a:lnTo>
                    <a:lnTo>
                      <a:pt x="709" y="659"/>
                    </a:lnTo>
                    <a:lnTo>
                      <a:pt x="701" y="649"/>
                    </a:lnTo>
                    <a:lnTo>
                      <a:pt x="693" y="637"/>
                    </a:lnTo>
                    <a:lnTo>
                      <a:pt x="469" y="22"/>
                    </a:lnTo>
                    <a:lnTo>
                      <a:pt x="469" y="22"/>
                    </a:lnTo>
                    <a:lnTo>
                      <a:pt x="463" y="12"/>
                    </a:lnTo>
                    <a:lnTo>
                      <a:pt x="457" y="6"/>
                    </a:lnTo>
                    <a:lnTo>
                      <a:pt x="447" y="0"/>
                    </a:lnTo>
                    <a:lnTo>
                      <a:pt x="437" y="0"/>
                    </a:lnTo>
                    <a:lnTo>
                      <a:pt x="437" y="0"/>
                    </a:lnTo>
                    <a:lnTo>
                      <a:pt x="350" y="12"/>
                    </a:lnTo>
                    <a:lnTo>
                      <a:pt x="282" y="22"/>
                    </a:lnTo>
                    <a:lnTo>
                      <a:pt x="228" y="34"/>
                    </a:lnTo>
                    <a:lnTo>
                      <a:pt x="228" y="34"/>
                    </a:lnTo>
                    <a:lnTo>
                      <a:pt x="202" y="42"/>
                    </a:lnTo>
                    <a:lnTo>
                      <a:pt x="178" y="52"/>
                    </a:lnTo>
                    <a:lnTo>
                      <a:pt x="156" y="64"/>
                    </a:lnTo>
                    <a:lnTo>
                      <a:pt x="134" y="78"/>
                    </a:lnTo>
                    <a:lnTo>
                      <a:pt x="114" y="94"/>
                    </a:lnTo>
                    <a:lnTo>
                      <a:pt x="94" y="112"/>
                    </a:lnTo>
                    <a:lnTo>
                      <a:pt x="78" y="130"/>
                    </a:lnTo>
                    <a:lnTo>
                      <a:pt x="62" y="150"/>
                    </a:lnTo>
                    <a:lnTo>
                      <a:pt x="48" y="172"/>
                    </a:lnTo>
                    <a:lnTo>
                      <a:pt x="36" y="196"/>
                    </a:lnTo>
                    <a:lnTo>
                      <a:pt x="24" y="220"/>
                    </a:lnTo>
                    <a:lnTo>
                      <a:pt x="16" y="244"/>
                    </a:lnTo>
                    <a:lnTo>
                      <a:pt x="10" y="270"/>
                    </a:lnTo>
                    <a:lnTo>
                      <a:pt x="4" y="295"/>
                    </a:lnTo>
                    <a:lnTo>
                      <a:pt x="2" y="321"/>
                    </a:lnTo>
                    <a:lnTo>
                      <a:pt x="0" y="349"/>
                    </a:lnTo>
                    <a:lnTo>
                      <a:pt x="0" y="862"/>
                    </a:lnTo>
                    <a:lnTo>
                      <a:pt x="0" y="862"/>
                    </a:lnTo>
                    <a:lnTo>
                      <a:pt x="0" y="876"/>
                    </a:lnTo>
                    <a:lnTo>
                      <a:pt x="2" y="890"/>
                    </a:lnTo>
                    <a:lnTo>
                      <a:pt x="6" y="902"/>
                    </a:lnTo>
                    <a:lnTo>
                      <a:pt x="10" y="916"/>
                    </a:lnTo>
                    <a:lnTo>
                      <a:pt x="16" y="928"/>
                    </a:lnTo>
                    <a:lnTo>
                      <a:pt x="24" y="940"/>
                    </a:lnTo>
                    <a:lnTo>
                      <a:pt x="32" y="950"/>
                    </a:lnTo>
                    <a:lnTo>
                      <a:pt x="40" y="960"/>
                    </a:lnTo>
                    <a:lnTo>
                      <a:pt x="50" y="968"/>
                    </a:lnTo>
                    <a:lnTo>
                      <a:pt x="62" y="976"/>
                    </a:lnTo>
                    <a:lnTo>
                      <a:pt x="72" y="984"/>
                    </a:lnTo>
                    <a:lnTo>
                      <a:pt x="86" y="990"/>
                    </a:lnTo>
                    <a:lnTo>
                      <a:pt x="98" y="994"/>
                    </a:lnTo>
                    <a:lnTo>
                      <a:pt x="112" y="998"/>
                    </a:lnTo>
                    <a:lnTo>
                      <a:pt x="126" y="1000"/>
                    </a:lnTo>
                    <a:lnTo>
                      <a:pt x="140" y="1000"/>
                    </a:lnTo>
                    <a:lnTo>
                      <a:pt x="1324" y="1000"/>
                    </a:lnTo>
                    <a:lnTo>
                      <a:pt x="1324" y="1000"/>
                    </a:lnTo>
                    <a:lnTo>
                      <a:pt x="1338" y="1000"/>
                    </a:lnTo>
                    <a:lnTo>
                      <a:pt x="1352" y="998"/>
                    </a:lnTo>
                    <a:lnTo>
                      <a:pt x="1366" y="994"/>
                    </a:lnTo>
                    <a:lnTo>
                      <a:pt x="1378" y="990"/>
                    </a:lnTo>
                    <a:lnTo>
                      <a:pt x="1390" y="984"/>
                    </a:lnTo>
                    <a:lnTo>
                      <a:pt x="1402" y="976"/>
                    </a:lnTo>
                    <a:lnTo>
                      <a:pt x="1412" y="968"/>
                    </a:lnTo>
                    <a:lnTo>
                      <a:pt x="1422" y="960"/>
                    </a:lnTo>
                    <a:lnTo>
                      <a:pt x="1432" y="950"/>
                    </a:lnTo>
                    <a:lnTo>
                      <a:pt x="1440" y="940"/>
                    </a:lnTo>
                    <a:lnTo>
                      <a:pt x="1446" y="928"/>
                    </a:lnTo>
                    <a:lnTo>
                      <a:pt x="1452" y="916"/>
                    </a:lnTo>
                    <a:lnTo>
                      <a:pt x="1458" y="902"/>
                    </a:lnTo>
                    <a:lnTo>
                      <a:pt x="1460" y="890"/>
                    </a:lnTo>
                    <a:lnTo>
                      <a:pt x="1462" y="876"/>
                    </a:lnTo>
                    <a:lnTo>
                      <a:pt x="1464" y="862"/>
                    </a:lnTo>
                    <a:lnTo>
                      <a:pt x="1464" y="347"/>
                    </a:lnTo>
                    <a:lnTo>
                      <a:pt x="1464" y="347"/>
                    </a:lnTo>
                    <a:lnTo>
                      <a:pt x="1462" y="321"/>
                    </a:lnTo>
                    <a:lnTo>
                      <a:pt x="1460" y="295"/>
                    </a:lnTo>
                    <a:lnTo>
                      <a:pt x="1454" y="270"/>
                    </a:lnTo>
                    <a:lnTo>
                      <a:pt x="1448" y="244"/>
                    </a:lnTo>
                    <a:lnTo>
                      <a:pt x="1438" y="220"/>
                    </a:lnTo>
                    <a:lnTo>
                      <a:pt x="1428" y="198"/>
                    </a:lnTo>
                    <a:lnTo>
                      <a:pt x="1414" y="176"/>
                    </a:lnTo>
                    <a:lnTo>
                      <a:pt x="1400" y="154"/>
                    </a:lnTo>
                    <a:lnTo>
                      <a:pt x="1384" y="134"/>
                    </a:lnTo>
                    <a:lnTo>
                      <a:pt x="1368" y="116"/>
                    </a:lnTo>
                    <a:lnTo>
                      <a:pt x="1348" y="98"/>
                    </a:lnTo>
                    <a:lnTo>
                      <a:pt x="1328" y="82"/>
                    </a:lnTo>
                    <a:lnTo>
                      <a:pt x="1308" y="68"/>
                    </a:lnTo>
                    <a:lnTo>
                      <a:pt x="1284" y="54"/>
                    </a:lnTo>
                    <a:lnTo>
                      <a:pt x="1262" y="44"/>
                    </a:lnTo>
                    <a:lnTo>
                      <a:pt x="1236" y="34"/>
                    </a:lnTo>
                    <a:lnTo>
                      <a:pt x="1236" y="34"/>
                    </a:lnTo>
                    <a:close/>
                    <a:moveTo>
                      <a:pt x="1236" y="34"/>
                    </a:moveTo>
                    <a:lnTo>
                      <a:pt x="1236" y="34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78" name="Freeform 11">
                <a:extLst>
                  <a:ext uri="{FF2B5EF4-FFF2-40B4-BE49-F238E27FC236}">
                    <a16:creationId xmlns:a16="http://schemas.microsoft.com/office/drawing/2014/main" id="{E722C3C2-F959-E994-A52A-0B1C79EB8F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7350" y="2614130"/>
                <a:ext cx="47317" cy="127022"/>
              </a:xfrm>
              <a:custGeom>
                <a:avLst/>
                <a:gdLst>
                  <a:gd name="T0" fmla="*/ 182 w 194"/>
                  <a:gd name="T1" fmla="*/ 16 h 497"/>
                  <a:gd name="T2" fmla="*/ 182 w 194"/>
                  <a:gd name="T3" fmla="*/ 16 h 497"/>
                  <a:gd name="T4" fmla="*/ 174 w 194"/>
                  <a:gd name="T5" fmla="*/ 8 h 497"/>
                  <a:gd name="T6" fmla="*/ 166 w 194"/>
                  <a:gd name="T7" fmla="*/ 4 h 497"/>
                  <a:gd name="T8" fmla="*/ 156 w 194"/>
                  <a:gd name="T9" fmla="*/ 2 h 497"/>
                  <a:gd name="T10" fmla="*/ 146 w 194"/>
                  <a:gd name="T11" fmla="*/ 0 h 497"/>
                  <a:gd name="T12" fmla="*/ 48 w 194"/>
                  <a:gd name="T13" fmla="*/ 0 h 497"/>
                  <a:gd name="T14" fmla="*/ 48 w 194"/>
                  <a:gd name="T15" fmla="*/ 0 h 497"/>
                  <a:gd name="T16" fmla="*/ 38 w 194"/>
                  <a:gd name="T17" fmla="*/ 2 h 497"/>
                  <a:gd name="T18" fmla="*/ 28 w 194"/>
                  <a:gd name="T19" fmla="*/ 4 h 497"/>
                  <a:gd name="T20" fmla="*/ 20 w 194"/>
                  <a:gd name="T21" fmla="*/ 8 h 497"/>
                  <a:gd name="T22" fmla="*/ 12 w 194"/>
                  <a:gd name="T23" fmla="*/ 16 h 497"/>
                  <a:gd name="T24" fmla="*/ 12 w 194"/>
                  <a:gd name="T25" fmla="*/ 16 h 497"/>
                  <a:gd name="T26" fmla="*/ 8 w 194"/>
                  <a:gd name="T27" fmla="*/ 22 h 497"/>
                  <a:gd name="T28" fmla="*/ 4 w 194"/>
                  <a:gd name="T29" fmla="*/ 28 h 497"/>
                  <a:gd name="T30" fmla="*/ 0 w 194"/>
                  <a:gd name="T31" fmla="*/ 42 h 497"/>
                  <a:gd name="T32" fmla="*/ 0 w 194"/>
                  <a:gd name="T33" fmla="*/ 56 h 497"/>
                  <a:gd name="T34" fmla="*/ 6 w 194"/>
                  <a:gd name="T35" fmla="*/ 70 h 497"/>
                  <a:gd name="T36" fmla="*/ 58 w 194"/>
                  <a:gd name="T37" fmla="*/ 150 h 497"/>
                  <a:gd name="T38" fmla="*/ 34 w 194"/>
                  <a:gd name="T39" fmla="*/ 357 h 497"/>
                  <a:gd name="T40" fmla="*/ 82 w 194"/>
                  <a:gd name="T41" fmla="*/ 487 h 497"/>
                  <a:gd name="T42" fmla="*/ 82 w 194"/>
                  <a:gd name="T43" fmla="*/ 487 h 497"/>
                  <a:gd name="T44" fmla="*/ 86 w 194"/>
                  <a:gd name="T45" fmla="*/ 491 h 497"/>
                  <a:gd name="T46" fmla="*/ 88 w 194"/>
                  <a:gd name="T47" fmla="*/ 495 h 497"/>
                  <a:gd name="T48" fmla="*/ 92 w 194"/>
                  <a:gd name="T49" fmla="*/ 497 h 497"/>
                  <a:gd name="T50" fmla="*/ 96 w 194"/>
                  <a:gd name="T51" fmla="*/ 497 h 497"/>
                  <a:gd name="T52" fmla="*/ 102 w 194"/>
                  <a:gd name="T53" fmla="*/ 497 h 497"/>
                  <a:gd name="T54" fmla="*/ 106 w 194"/>
                  <a:gd name="T55" fmla="*/ 495 h 497"/>
                  <a:gd name="T56" fmla="*/ 108 w 194"/>
                  <a:gd name="T57" fmla="*/ 491 h 497"/>
                  <a:gd name="T58" fmla="*/ 110 w 194"/>
                  <a:gd name="T59" fmla="*/ 487 h 497"/>
                  <a:gd name="T60" fmla="*/ 160 w 194"/>
                  <a:gd name="T61" fmla="*/ 357 h 497"/>
                  <a:gd name="T62" fmla="*/ 134 w 194"/>
                  <a:gd name="T63" fmla="*/ 150 h 497"/>
                  <a:gd name="T64" fmla="*/ 188 w 194"/>
                  <a:gd name="T65" fmla="*/ 70 h 497"/>
                  <a:gd name="T66" fmla="*/ 188 w 194"/>
                  <a:gd name="T67" fmla="*/ 70 h 497"/>
                  <a:gd name="T68" fmla="*/ 192 w 194"/>
                  <a:gd name="T69" fmla="*/ 56 h 497"/>
                  <a:gd name="T70" fmla="*/ 194 w 194"/>
                  <a:gd name="T71" fmla="*/ 42 h 497"/>
                  <a:gd name="T72" fmla="*/ 190 w 194"/>
                  <a:gd name="T73" fmla="*/ 28 h 497"/>
                  <a:gd name="T74" fmla="*/ 186 w 194"/>
                  <a:gd name="T75" fmla="*/ 22 h 497"/>
                  <a:gd name="T76" fmla="*/ 182 w 194"/>
                  <a:gd name="T77" fmla="*/ 16 h 497"/>
                  <a:gd name="T78" fmla="*/ 182 w 194"/>
                  <a:gd name="T79" fmla="*/ 16 h 497"/>
                  <a:gd name="T80" fmla="*/ 182 w 194"/>
                  <a:gd name="T81" fmla="*/ 16 h 497"/>
                  <a:gd name="T82" fmla="*/ 182 w 194"/>
                  <a:gd name="T83" fmla="*/ 1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4" h="497">
                    <a:moveTo>
                      <a:pt x="182" y="16"/>
                    </a:moveTo>
                    <a:lnTo>
                      <a:pt x="182" y="16"/>
                    </a:lnTo>
                    <a:lnTo>
                      <a:pt x="174" y="8"/>
                    </a:lnTo>
                    <a:lnTo>
                      <a:pt x="166" y="4"/>
                    </a:lnTo>
                    <a:lnTo>
                      <a:pt x="156" y="2"/>
                    </a:lnTo>
                    <a:lnTo>
                      <a:pt x="146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22"/>
                    </a:lnTo>
                    <a:lnTo>
                      <a:pt x="4" y="28"/>
                    </a:lnTo>
                    <a:lnTo>
                      <a:pt x="0" y="42"/>
                    </a:lnTo>
                    <a:lnTo>
                      <a:pt x="0" y="56"/>
                    </a:lnTo>
                    <a:lnTo>
                      <a:pt x="6" y="70"/>
                    </a:lnTo>
                    <a:lnTo>
                      <a:pt x="58" y="150"/>
                    </a:lnTo>
                    <a:lnTo>
                      <a:pt x="34" y="357"/>
                    </a:lnTo>
                    <a:lnTo>
                      <a:pt x="82" y="487"/>
                    </a:lnTo>
                    <a:lnTo>
                      <a:pt x="82" y="487"/>
                    </a:lnTo>
                    <a:lnTo>
                      <a:pt x="86" y="491"/>
                    </a:lnTo>
                    <a:lnTo>
                      <a:pt x="88" y="495"/>
                    </a:lnTo>
                    <a:lnTo>
                      <a:pt x="92" y="497"/>
                    </a:lnTo>
                    <a:lnTo>
                      <a:pt x="96" y="497"/>
                    </a:lnTo>
                    <a:lnTo>
                      <a:pt x="102" y="497"/>
                    </a:lnTo>
                    <a:lnTo>
                      <a:pt x="106" y="495"/>
                    </a:lnTo>
                    <a:lnTo>
                      <a:pt x="108" y="491"/>
                    </a:lnTo>
                    <a:lnTo>
                      <a:pt x="110" y="487"/>
                    </a:lnTo>
                    <a:lnTo>
                      <a:pt x="160" y="357"/>
                    </a:lnTo>
                    <a:lnTo>
                      <a:pt x="134" y="150"/>
                    </a:lnTo>
                    <a:lnTo>
                      <a:pt x="188" y="70"/>
                    </a:lnTo>
                    <a:lnTo>
                      <a:pt x="188" y="70"/>
                    </a:lnTo>
                    <a:lnTo>
                      <a:pt x="192" y="56"/>
                    </a:lnTo>
                    <a:lnTo>
                      <a:pt x="194" y="42"/>
                    </a:lnTo>
                    <a:lnTo>
                      <a:pt x="190" y="28"/>
                    </a:lnTo>
                    <a:lnTo>
                      <a:pt x="186" y="22"/>
                    </a:lnTo>
                    <a:lnTo>
                      <a:pt x="182" y="16"/>
                    </a:lnTo>
                    <a:lnTo>
                      <a:pt x="182" y="16"/>
                    </a:lnTo>
                    <a:close/>
                    <a:moveTo>
                      <a:pt x="182" y="16"/>
                    </a:moveTo>
                    <a:lnTo>
                      <a:pt x="182" y="1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00772" tIns="50386" rIns="100772" bIns="50386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sp>
        <p:nvSpPr>
          <p:cNvPr id="140" name="사각형: 둥근 모서리 139">
            <a:extLst>
              <a:ext uri="{FF2B5EF4-FFF2-40B4-BE49-F238E27FC236}">
                <a16:creationId xmlns:a16="http://schemas.microsoft.com/office/drawing/2014/main" id="{79E9B763-9EF6-C6E8-68C1-3773B65B4BF4}"/>
              </a:ext>
            </a:extLst>
          </p:cNvPr>
          <p:cNvSpPr/>
          <p:nvPr/>
        </p:nvSpPr>
        <p:spPr>
          <a:xfrm>
            <a:off x="2010375" y="2793475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41" name="그룹 140">
            <a:extLst>
              <a:ext uri="{FF2B5EF4-FFF2-40B4-BE49-F238E27FC236}">
                <a16:creationId xmlns:a16="http://schemas.microsoft.com/office/drawing/2014/main" id="{F23DD996-FAA7-09DE-10AF-4A1FA746FDCF}"/>
              </a:ext>
            </a:extLst>
          </p:cNvPr>
          <p:cNvGrpSpPr/>
          <p:nvPr/>
        </p:nvGrpSpPr>
        <p:grpSpPr>
          <a:xfrm>
            <a:off x="3768892" y="3564430"/>
            <a:ext cx="791353" cy="338554"/>
            <a:chOff x="3112306" y="3015162"/>
            <a:chExt cx="791353" cy="434326"/>
          </a:xfrm>
        </p:grpSpPr>
        <p:pic>
          <p:nvPicPr>
            <p:cNvPr id="171" name="Picture 4" descr="C:\Users\JEONGEUM\Desktop\icooooon\02.png">
              <a:extLst>
                <a:ext uri="{FF2B5EF4-FFF2-40B4-BE49-F238E27FC236}">
                  <a16:creationId xmlns:a16="http://schemas.microsoft.com/office/drawing/2014/main" id="{ABDE4C63-8F1E-7B2D-4652-92CF3D37C0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4560" y="3058615"/>
              <a:ext cx="256006" cy="26739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2" name="Picture 4" descr="C:\Users\JEONGEUM\Desktop\icooooon\02.png">
              <a:extLst>
                <a:ext uri="{FF2B5EF4-FFF2-40B4-BE49-F238E27FC236}">
                  <a16:creationId xmlns:a16="http://schemas.microsoft.com/office/drawing/2014/main" id="{85EA8CAD-BA45-362B-272A-D8E83B6DB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2306" y="3058615"/>
              <a:ext cx="256006" cy="26739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9186D76-916B-CA3F-7308-2B2BA15AECA3}"/>
                </a:ext>
              </a:extLst>
            </p:cNvPr>
            <p:cNvSpPr txBox="1"/>
            <p:nvPr/>
          </p:nvSpPr>
          <p:spPr>
            <a:xfrm>
              <a:off x="3446483" y="3015162"/>
              <a:ext cx="457176" cy="43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.....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142" name="그룹 141">
            <a:extLst>
              <a:ext uri="{FF2B5EF4-FFF2-40B4-BE49-F238E27FC236}">
                <a16:creationId xmlns:a16="http://schemas.microsoft.com/office/drawing/2014/main" id="{FBC17A45-A492-2CE5-A348-BD1178BB1098}"/>
              </a:ext>
            </a:extLst>
          </p:cNvPr>
          <p:cNvGrpSpPr/>
          <p:nvPr/>
        </p:nvGrpSpPr>
        <p:grpSpPr>
          <a:xfrm>
            <a:off x="2285139" y="4481508"/>
            <a:ext cx="818934" cy="533226"/>
            <a:chOff x="434279" y="4522377"/>
            <a:chExt cx="654735" cy="619310"/>
          </a:xfrm>
        </p:grpSpPr>
        <p:grpSp>
          <p:nvGrpSpPr>
            <p:cNvPr id="166" name="그룹 165">
              <a:extLst>
                <a:ext uri="{FF2B5EF4-FFF2-40B4-BE49-F238E27FC236}">
                  <a16:creationId xmlns:a16="http://schemas.microsoft.com/office/drawing/2014/main" id="{8F71E902-0D90-1798-38C2-8CCC50DF807E}"/>
                </a:ext>
              </a:extLst>
            </p:cNvPr>
            <p:cNvGrpSpPr/>
            <p:nvPr/>
          </p:nvGrpSpPr>
          <p:grpSpPr>
            <a:xfrm>
              <a:off x="439365" y="4522377"/>
              <a:ext cx="649649" cy="619310"/>
              <a:chOff x="619926" y="1515968"/>
              <a:chExt cx="748733" cy="753903"/>
            </a:xfrm>
          </p:grpSpPr>
          <p:pic>
            <p:nvPicPr>
              <p:cNvPr id="169" name="Picture 6" descr="C:\Users\JEONGEUM\Desktop\icooooon\04.png">
                <a:extLst>
                  <a:ext uri="{FF2B5EF4-FFF2-40B4-BE49-F238E27FC236}">
                    <a16:creationId xmlns:a16="http://schemas.microsoft.com/office/drawing/2014/main" id="{7A898042-3CF0-490A-21CA-DFFF6AD31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435" y="1807908"/>
                <a:ext cx="409575" cy="461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0" name="직사각형 169">
                <a:extLst>
                  <a:ext uri="{FF2B5EF4-FFF2-40B4-BE49-F238E27FC236}">
                    <a16:creationId xmlns:a16="http://schemas.microsoft.com/office/drawing/2014/main" id="{66B86B10-5FFA-BACD-E69A-84C2A6E19283}"/>
                  </a:ext>
                </a:extLst>
              </p:cNvPr>
              <p:cNvSpPr/>
              <p:nvPr/>
            </p:nvSpPr>
            <p:spPr>
              <a:xfrm>
                <a:off x="619926" y="1515968"/>
                <a:ext cx="748733" cy="3208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C1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조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pic>
          <p:nvPicPr>
            <p:cNvPr id="167" name="Picture 6" descr="C:\Users\JEONGEUM\Desktop\icooooon\04.png">
              <a:extLst>
                <a:ext uri="{FF2B5EF4-FFF2-40B4-BE49-F238E27FC236}">
                  <a16:creationId xmlns:a16="http://schemas.microsoft.com/office/drawing/2014/main" id="{62FF51EA-DFF3-F60C-D177-5733C7EA9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96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6" descr="C:\Users\JEONGEUM\Desktop\icooooon\04.png">
              <a:extLst>
                <a:ext uri="{FF2B5EF4-FFF2-40B4-BE49-F238E27FC236}">
                  <a16:creationId xmlns:a16="http://schemas.microsoft.com/office/drawing/2014/main" id="{F200B4C6-6D21-1951-C56A-498C5C5D50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79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43" name="연결선: 꺾임 142">
            <a:extLst>
              <a:ext uri="{FF2B5EF4-FFF2-40B4-BE49-F238E27FC236}">
                <a16:creationId xmlns:a16="http://schemas.microsoft.com/office/drawing/2014/main" id="{BFFA9F91-4977-00B3-B1E0-7749ACC629CC}"/>
              </a:ext>
            </a:extLst>
          </p:cNvPr>
          <p:cNvCxnSpPr>
            <a:cxnSpLocks/>
            <a:stCxn id="150" idx="3"/>
            <a:endCxn id="170" idx="0"/>
          </p:cNvCxnSpPr>
          <p:nvPr/>
        </p:nvCxnSpPr>
        <p:spPr>
          <a:xfrm rot="5400000">
            <a:off x="2911552" y="4123044"/>
            <a:ext cx="144699" cy="57222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BB65739D-6F2C-2AF3-6015-2A2827E10D9F}"/>
              </a:ext>
            </a:extLst>
          </p:cNvPr>
          <p:cNvSpPr/>
          <p:nvPr/>
        </p:nvSpPr>
        <p:spPr>
          <a:xfrm>
            <a:off x="1904191" y="5185727"/>
            <a:ext cx="2720849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자사 시스템 및 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 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기준으로 업무 처리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단순 문의 비중이 높음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45" name="직사각형 144">
            <a:extLst>
              <a:ext uri="{FF2B5EF4-FFF2-40B4-BE49-F238E27FC236}">
                <a16:creationId xmlns:a16="http://schemas.microsoft.com/office/drawing/2014/main" id="{45C3712B-5749-1CF0-6E5F-C2F98F4FCA56}"/>
              </a:ext>
            </a:extLst>
          </p:cNvPr>
          <p:cNvSpPr/>
          <p:nvPr/>
        </p:nvSpPr>
        <p:spPr>
          <a:xfrm>
            <a:off x="1904192" y="5693944"/>
            <a:ext cx="2849184" cy="5579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대표 채널로 문의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인입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후 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 및 담당자 배정</a:t>
            </a:r>
            <a:b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 </a:t>
            </a: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</a:t>
            </a:r>
            <a:r>
              <a:rPr lang="ko-KR" altLang="en-US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내부직원 메일은 위탁업체가 주문번호기준 담당조로  배정</a:t>
            </a:r>
            <a:r>
              <a:rPr lang="en-US" altLang="ko-KR" sz="9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en-US" altLang="ko-KR" sz="10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 형태로 업무 진행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46" name="직사각형 145">
            <a:extLst>
              <a:ext uri="{FF2B5EF4-FFF2-40B4-BE49-F238E27FC236}">
                <a16:creationId xmlns:a16="http://schemas.microsoft.com/office/drawing/2014/main" id="{DCF3B68B-F10B-BDF0-2B90-845A15B4411D}"/>
              </a:ext>
            </a:extLst>
          </p:cNvPr>
          <p:cNvSpPr/>
          <p:nvPr/>
        </p:nvSpPr>
        <p:spPr>
          <a:xfrm>
            <a:off x="1904192" y="6459826"/>
            <a:ext cx="2615758" cy="40940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자사 </a:t>
            </a:r>
            <a:r>
              <a: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사용하는 </a:t>
            </a:r>
            <a:r>
              <a:rPr lang="ko-KR" altLang="en-US" sz="1050" dirty="0" err="1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고객사에</a:t>
            </a:r>
            <a:r>
              <a:rPr lang="ko-KR" altLang="en-US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적합</a:t>
            </a: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5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E40A6723-C841-7877-BF2D-5DA77C20B899}"/>
              </a:ext>
            </a:extLst>
          </p:cNvPr>
          <p:cNvGrpSpPr/>
          <p:nvPr/>
        </p:nvGrpSpPr>
        <p:grpSpPr>
          <a:xfrm>
            <a:off x="3471476" y="4478490"/>
            <a:ext cx="818934" cy="533226"/>
            <a:chOff x="434279" y="4522377"/>
            <a:chExt cx="654735" cy="619310"/>
          </a:xfrm>
        </p:grpSpPr>
        <p:grpSp>
          <p:nvGrpSpPr>
            <p:cNvPr id="161" name="그룹 160">
              <a:extLst>
                <a:ext uri="{FF2B5EF4-FFF2-40B4-BE49-F238E27FC236}">
                  <a16:creationId xmlns:a16="http://schemas.microsoft.com/office/drawing/2014/main" id="{A86C13A5-D762-08B2-2E21-2F5218FD829C}"/>
                </a:ext>
              </a:extLst>
            </p:cNvPr>
            <p:cNvGrpSpPr/>
            <p:nvPr/>
          </p:nvGrpSpPr>
          <p:grpSpPr>
            <a:xfrm>
              <a:off x="439365" y="4522377"/>
              <a:ext cx="649649" cy="619310"/>
              <a:chOff x="619926" y="1515968"/>
              <a:chExt cx="748733" cy="753903"/>
            </a:xfrm>
          </p:grpSpPr>
          <p:pic>
            <p:nvPicPr>
              <p:cNvPr id="164" name="Picture 6" descr="C:\Users\JEONGEUM\Desktop\icooooon\04.png">
                <a:extLst>
                  <a:ext uri="{FF2B5EF4-FFF2-40B4-BE49-F238E27FC236}">
                    <a16:creationId xmlns:a16="http://schemas.microsoft.com/office/drawing/2014/main" id="{0204E985-2488-C42B-F6FE-81C34947DB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435" y="1807908"/>
                <a:ext cx="409575" cy="4619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5" name="직사각형 164">
                <a:extLst>
                  <a:ext uri="{FF2B5EF4-FFF2-40B4-BE49-F238E27FC236}">
                    <a16:creationId xmlns:a16="http://schemas.microsoft.com/office/drawing/2014/main" id="{344CF7A6-D976-9EDD-EC06-F9BB8A7BA7D6}"/>
                  </a:ext>
                </a:extLst>
              </p:cNvPr>
              <p:cNvSpPr/>
              <p:nvPr/>
            </p:nvSpPr>
            <p:spPr>
              <a:xfrm>
                <a:off x="619926" y="1515968"/>
                <a:ext cx="748733" cy="32089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C2 </a:t>
                </a: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조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pic>
          <p:nvPicPr>
            <p:cNvPr id="162" name="Picture 6" descr="C:\Users\JEONGEUM\Desktop\icooooon\04.png">
              <a:extLst>
                <a:ext uri="{FF2B5EF4-FFF2-40B4-BE49-F238E27FC236}">
                  <a16:creationId xmlns:a16="http://schemas.microsoft.com/office/drawing/2014/main" id="{5A96FE3F-9030-BAB3-9EE8-3FF12F3C33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96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6" descr="C:\Users\JEONGEUM\Desktop\icooooon\04.png">
              <a:extLst>
                <a:ext uri="{FF2B5EF4-FFF2-40B4-BE49-F238E27FC236}">
                  <a16:creationId xmlns:a16="http://schemas.microsoft.com/office/drawing/2014/main" id="{B942E3D9-88F2-695C-4255-B470E2BC62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79" y="4846479"/>
              <a:ext cx="229857" cy="24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사각형: 둥근 모서리 4">
            <a:extLst>
              <a:ext uri="{FF2B5EF4-FFF2-40B4-BE49-F238E27FC236}">
                <a16:creationId xmlns:a16="http://schemas.microsoft.com/office/drawing/2014/main" id="{0C8A5620-07BB-5DAE-CEA0-D9410B88E8E6}"/>
              </a:ext>
            </a:extLst>
          </p:cNvPr>
          <p:cNvSpPr/>
          <p:nvPr/>
        </p:nvSpPr>
        <p:spPr>
          <a:xfrm>
            <a:off x="3394280" y="2798862"/>
            <a:ext cx="1202743" cy="533226"/>
          </a:xfrm>
          <a:prstGeom prst="roundRect">
            <a:avLst>
              <a:gd name="adj" fmla="val 5527"/>
            </a:avLst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149" name="그림 148">
            <a:extLst>
              <a:ext uri="{FF2B5EF4-FFF2-40B4-BE49-F238E27FC236}">
                <a16:creationId xmlns:a16="http://schemas.microsoft.com/office/drawing/2014/main" id="{C17E835E-2BED-8F67-C168-C2F2A569077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312" t="15432" r="13307" b="14992"/>
          <a:stretch/>
        </p:blipFill>
        <p:spPr>
          <a:xfrm>
            <a:off x="3277767" y="3363882"/>
            <a:ext cx="144433" cy="114371"/>
          </a:xfrm>
          <a:prstGeom prst="rect">
            <a:avLst/>
          </a:prstGeom>
        </p:spPr>
      </p:pic>
      <p:sp>
        <p:nvSpPr>
          <p:cNvPr id="150" name="원통 51">
            <a:extLst>
              <a:ext uri="{FF2B5EF4-FFF2-40B4-BE49-F238E27FC236}">
                <a16:creationId xmlns:a16="http://schemas.microsoft.com/office/drawing/2014/main" id="{A80E0475-CC62-2370-1300-0E2A80781EDD}"/>
              </a:ext>
            </a:extLst>
          </p:cNvPr>
          <p:cNvSpPr/>
          <p:nvPr/>
        </p:nvSpPr>
        <p:spPr>
          <a:xfrm>
            <a:off x="2152017" y="4083811"/>
            <a:ext cx="2235996" cy="25299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760">
              <a:defRPr/>
            </a:pP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Cloud (</a:t>
            </a: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</a:t>
            </a:r>
            <a:r>
              <a:rPr lang="en-US" altLang="ko-KR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05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cxnSp>
        <p:nvCxnSpPr>
          <p:cNvPr id="151" name="직선 화살표 연결선 234">
            <a:extLst>
              <a:ext uri="{FF2B5EF4-FFF2-40B4-BE49-F238E27FC236}">
                <a16:creationId xmlns:a16="http://schemas.microsoft.com/office/drawing/2014/main" id="{A5FE68DD-91ED-AC01-1228-AE3F1E241CA1}"/>
              </a:ext>
            </a:extLst>
          </p:cNvPr>
          <p:cNvCxnSpPr>
            <a:cxnSpLocks/>
            <a:stCxn id="140" idx="2"/>
            <a:endCxn id="150" idx="0"/>
          </p:cNvCxnSpPr>
          <p:nvPr/>
        </p:nvCxnSpPr>
        <p:spPr>
          <a:xfrm rot="16200000" flipH="1">
            <a:off x="2530701" y="3407747"/>
            <a:ext cx="820360" cy="65826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화살표 연결선 234">
            <a:extLst>
              <a:ext uri="{FF2B5EF4-FFF2-40B4-BE49-F238E27FC236}">
                <a16:creationId xmlns:a16="http://schemas.microsoft.com/office/drawing/2014/main" id="{7298D16F-97C9-C405-07F6-B3C92A6D6AB1}"/>
              </a:ext>
            </a:extLst>
          </p:cNvPr>
          <p:cNvCxnSpPr>
            <a:cxnSpLocks/>
            <a:stCxn id="148" idx="2"/>
            <a:endCxn id="150" idx="0"/>
          </p:cNvCxnSpPr>
          <p:nvPr/>
        </p:nvCxnSpPr>
        <p:spPr>
          <a:xfrm rot="5400000">
            <a:off x="3225348" y="3376756"/>
            <a:ext cx="814973" cy="72563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원통 51">
            <a:extLst>
              <a:ext uri="{FF2B5EF4-FFF2-40B4-BE49-F238E27FC236}">
                <a16:creationId xmlns:a16="http://schemas.microsoft.com/office/drawing/2014/main" id="{618C15D4-662E-E2C2-0135-2BCD6AB24B81}"/>
              </a:ext>
            </a:extLst>
          </p:cNvPr>
          <p:cNvSpPr/>
          <p:nvPr/>
        </p:nvSpPr>
        <p:spPr>
          <a:xfrm>
            <a:off x="2817401" y="3611951"/>
            <a:ext cx="933369" cy="25299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07760">
              <a:defRPr/>
            </a:pPr>
            <a:r>
              <a:rPr lang="ko-KR" altLang="en-US" sz="105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위탁관리</a:t>
            </a:r>
          </a:p>
        </p:txBody>
      </p:sp>
      <p:sp>
        <p:nvSpPr>
          <p:cNvPr id="154" name="타원형 설명선 297">
            <a:extLst>
              <a:ext uri="{FF2B5EF4-FFF2-40B4-BE49-F238E27FC236}">
                <a16:creationId xmlns:a16="http://schemas.microsoft.com/office/drawing/2014/main" id="{229BC2B0-8134-273F-A15B-28E7D5296790}"/>
              </a:ext>
            </a:extLst>
          </p:cNvPr>
          <p:cNvSpPr/>
          <p:nvPr/>
        </p:nvSpPr>
        <p:spPr>
          <a:xfrm>
            <a:off x="3317896" y="3912930"/>
            <a:ext cx="137613" cy="96309"/>
          </a:xfrm>
          <a:prstGeom prst="wedgeEllipseCallout">
            <a:avLst>
              <a:gd name="adj1" fmla="val -62362"/>
              <a:gd name="adj2" fmla="val 4708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155" name="그림 154">
            <a:extLst>
              <a:ext uri="{FF2B5EF4-FFF2-40B4-BE49-F238E27FC236}">
                <a16:creationId xmlns:a16="http://schemas.microsoft.com/office/drawing/2014/main" id="{9E0A5578-8DF1-F23F-F989-47B97B72FB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6815" y="3908011"/>
            <a:ext cx="160354" cy="126596"/>
          </a:xfrm>
          <a:prstGeom prst="rect">
            <a:avLst/>
          </a:prstGeom>
        </p:spPr>
      </p:pic>
      <p:cxnSp>
        <p:nvCxnSpPr>
          <p:cNvPr id="156" name="연결선: 꺾임 250">
            <a:extLst>
              <a:ext uri="{FF2B5EF4-FFF2-40B4-BE49-F238E27FC236}">
                <a16:creationId xmlns:a16="http://schemas.microsoft.com/office/drawing/2014/main" id="{6A1A396D-1236-0CE9-602F-A5D53B56845A}"/>
              </a:ext>
            </a:extLst>
          </p:cNvPr>
          <p:cNvCxnSpPr>
            <a:cxnSpLocks/>
            <a:stCxn id="150" idx="3"/>
            <a:endCxn id="165" idx="0"/>
          </p:cNvCxnSpPr>
          <p:nvPr/>
        </p:nvCxnSpPr>
        <p:spPr>
          <a:xfrm rot="16200000" flipH="1">
            <a:off x="3506229" y="4100594"/>
            <a:ext cx="141681" cy="614109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74FA4F9D-9700-C6E3-57E4-49B4543F7DA3}"/>
              </a:ext>
            </a:extLst>
          </p:cNvPr>
          <p:cNvSpPr txBox="1"/>
          <p:nvPr/>
        </p:nvSpPr>
        <p:spPr>
          <a:xfrm>
            <a:off x="3355215" y="3322282"/>
            <a:ext cx="9284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MAIL, CALL</a:t>
            </a:r>
            <a:endParaRPr lang="ko-KR" altLang="en-US" sz="105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DDF76FE-15AC-988C-DFBE-9ABEE2C38498}"/>
              </a:ext>
            </a:extLst>
          </p:cNvPr>
          <p:cNvSpPr txBox="1"/>
          <p:nvPr/>
        </p:nvSpPr>
        <p:spPr>
          <a:xfrm>
            <a:off x="3471426" y="3872414"/>
            <a:ext cx="9076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CHAT, WEB</a:t>
            </a:r>
            <a:endParaRPr lang="ko-KR" altLang="en-US" sz="105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59" name="직사각형 158">
            <a:extLst>
              <a:ext uri="{FF2B5EF4-FFF2-40B4-BE49-F238E27FC236}">
                <a16:creationId xmlns:a16="http://schemas.microsoft.com/office/drawing/2014/main" id="{6D6B1646-872C-24E3-34E0-D81F10C57760}"/>
              </a:ext>
            </a:extLst>
          </p:cNvPr>
          <p:cNvSpPr/>
          <p:nvPr/>
        </p:nvSpPr>
        <p:spPr>
          <a:xfrm>
            <a:off x="4137487" y="2439126"/>
            <a:ext cx="594973" cy="1899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공용</a:t>
            </a:r>
          </a:p>
        </p:txBody>
      </p:sp>
      <p:pic>
        <p:nvPicPr>
          <p:cNvPr id="160" name="그림 159">
            <a:extLst>
              <a:ext uri="{FF2B5EF4-FFF2-40B4-BE49-F238E27FC236}">
                <a16:creationId xmlns:a16="http://schemas.microsoft.com/office/drawing/2014/main" id="{308CF416-702E-5CB0-AC93-EE8F026D8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4642" y="3351381"/>
            <a:ext cx="213757" cy="129595"/>
          </a:xfrm>
          <a:prstGeom prst="rect">
            <a:avLst/>
          </a:prstGeom>
        </p:spPr>
      </p:pic>
      <p:cxnSp>
        <p:nvCxnSpPr>
          <p:cNvPr id="294" name="직선 연결선 293">
            <a:extLst>
              <a:ext uri="{FF2B5EF4-FFF2-40B4-BE49-F238E27FC236}">
                <a16:creationId xmlns:a16="http://schemas.microsoft.com/office/drawing/2014/main" id="{684FA774-C4CB-B71E-0506-A8FD676E90F1}"/>
              </a:ext>
            </a:extLst>
          </p:cNvPr>
          <p:cNvCxnSpPr>
            <a:cxnSpLocks/>
          </p:cNvCxnSpPr>
          <p:nvPr/>
        </p:nvCxnSpPr>
        <p:spPr>
          <a:xfrm>
            <a:off x="1820007" y="5692468"/>
            <a:ext cx="9108346" cy="0"/>
          </a:xfrm>
          <a:prstGeom prst="line">
            <a:avLst/>
          </a:prstGeom>
          <a:ln w="1905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직선 연결선 294">
            <a:extLst>
              <a:ext uri="{FF2B5EF4-FFF2-40B4-BE49-F238E27FC236}">
                <a16:creationId xmlns:a16="http://schemas.microsoft.com/office/drawing/2014/main" id="{5C29374E-6A7A-0F3C-EE53-B387D04B0A03}"/>
              </a:ext>
            </a:extLst>
          </p:cNvPr>
          <p:cNvCxnSpPr>
            <a:cxnSpLocks/>
          </p:cNvCxnSpPr>
          <p:nvPr/>
        </p:nvCxnSpPr>
        <p:spPr>
          <a:xfrm>
            <a:off x="1820007" y="5116282"/>
            <a:ext cx="9108346" cy="0"/>
          </a:xfrm>
          <a:prstGeom prst="line">
            <a:avLst/>
          </a:prstGeom>
          <a:ln w="1905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직선 연결선 295">
            <a:extLst>
              <a:ext uri="{FF2B5EF4-FFF2-40B4-BE49-F238E27FC236}">
                <a16:creationId xmlns:a16="http://schemas.microsoft.com/office/drawing/2014/main" id="{77886464-241F-A4CD-DC6E-FBBED31DEE26}"/>
              </a:ext>
            </a:extLst>
          </p:cNvPr>
          <p:cNvCxnSpPr>
            <a:cxnSpLocks/>
          </p:cNvCxnSpPr>
          <p:nvPr/>
        </p:nvCxnSpPr>
        <p:spPr>
          <a:xfrm>
            <a:off x="1820007" y="6437663"/>
            <a:ext cx="9108346" cy="0"/>
          </a:xfrm>
          <a:prstGeom prst="line">
            <a:avLst/>
          </a:prstGeom>
          <a:ln w="19050">
            <a:solidFill>
              <a:srgbClr val="A6A6A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44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7CA7-DF87-3A96-0FF1-1EF563109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956EEFD-545A-87EA-4E8B-87EE165C3C7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EC190D8-2C83-A560-3174-C2655EA77AF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7B7D15CF-0205-9ECD-52E9-DD8B18AB745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3B610E0F-699C-5DF0-901B-57190654997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1C1F9A26-BE8B-CE0C-846E-81C14F1C7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4C1F96-DDBB-6902-31C8-6B81A9D0F307}"/>
              </a:ext>
            </a:extLst>
          </p:cNvPr>
          <p:cNvGrpSpPr/>
          <p:nvPr/>
        </p:nvGrpSpPr>
        <p:grpSpPr>
          <a:xfrm>
            <a:off x="792343" y="1986485"/>
            <a:ext cx="8237357" cy="4638153"/>
            <a:chOff x="105334" y="1957044"/>
            <a:chExt cx="10481142" cy="535631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FDB9E7E9-C3CE-7D81-C5A1-6D05C5694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334" y="1957044"/>
              <a:ext cx="10481142" cy="5356314"/>
            </a:xfrm>
            <a:prstGeom prst="rect">
              <a:avLst/>
            </a:prstGeom>
          </p:spPr>
        </p:pic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94BBA6BC-94F9-64AF-0FE4-0D023D359F75}"/>
                </a:ext>
              </a:extLst>
            </p:cNvPr>
            <p:cNvGrpSpPr/>
            <p:nvPr/>
          </p:nvGrpSpPr>
          <p:grpSpPr>
            <a:xfrm>
              <a:off x="2278382" y="3157976"/>
              <a:ext cx="1039543" cy="4103973"/>
              <a:chOff x="2156462" y="2886127"/>
              <a:chExt cx="1039543" cy="4103973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9925181D-2FF5-37C3-44C2-0D0CA47EA587}"/>
                  </a:ext>
                </a:extLst>
              </p:cNvPr>
              <p:cNvSpPr/>
              <p:nvPr/>
            </p:nvSpPr>
            <p:spPr>
              <a:xfrm>
                <a:off x="2523610" y="3093967"/>
                <a:ext cx="672395" cy="3896133"/>
              </a:xfrm>
              <a:prstGeom prst="rect">
                <a:avLst/>
              </a:prstGeom>
              <a:noFill/>
              <a:ln w="28575">
                <a:solidFill>
                  <a:srgbClr val="BF0D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5" name="타원 14">
                <a:extLst>
                  <a:ext uri="{FF2B5EF4-FFF2-40B4-BE49-F238E27FC236}">
                    <a16:creationId xmlns:a16="http://schemas.microsoft.com/office/drawing/2014/main" id="{2D2776EC-134B-A6E9-6855-A8B31EB3C3C4}"/>
                  </a:ext>
                </a:extLst>
              </p:cNvPr>
              <p:cNvSpPr/>
              <p:nvPr/>
            </p:nvSpPr>
            <p:spPr>
              <a:xfrm>
                <a:off x="2156462" y="2886127"/>
                <a:ext cx="457248" cy="41568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1</a:t>
                </a:r>
                <a:endParaRPr lang="ko-KR" altLang="en-US" sz="1100" b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839810FC-51CA-119C-6AA1-AD3DD11CC729}"/>
                </a:ext>
              </a:extLst>
            </p:cNvPr>
            <p:cNvGrpSpPr/>
            <p:nvPr/>
          </p:nvGrpSpPr>
          <p:grpSpPr>
            <a:xfrm>
              <a:off x="5636117" y="3170168"/>
              <a:ext cx="2546973" cy="4103973"/>
              <a:chOff x="5502005" y="2886127"/>
              <a:chExt cx="2546973" cy="4103973"/>
            </a:xfrm>
          </p:grpSpPr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D2EE402-D21E-7E02-8E3A-C8C43E2CADC4}"/>
                  </a:ext>
                </a:extLst>
              </p:cNvPr>
              <p:cNvSpPr/>
              <p:nvPr/>
            </p:nvSpPr>
            <p:spPr>
              <a:xfrm>
                <a:off x="5860288" y="3093967"/>
                <a:ext cx="2188690" cy="3896133"/>
              </a:xfrm>
              <a:prstGeom prst="rect">
                <a:avLst/>
              </a:prstGeom>
              <a:noFill/>
              <a:ln w="28575">
                <a:solidFill>
                  <a:srgbClr val="BF0D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F53990ED-A90D-8F64-EC86-A33AECF6DA40}"/>
                  </a:ext>
                </a:extLst>
              </p:cNvPr>
              <p:cNvSpPr/>
              <p:nvPr/>
            </p:nvSpPr>
            <p:spPr>
              <a:xfrm>
                <a:off x="5502005" y="2886127"/>
                <a:ext cx="457248" cy="41568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bg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</a:t>
                </a:r>
                <a:endParaRPr lang="ko-KR" altLang="en-US" sz="1100" b="1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F47D31B-7E5E-4AC8-D1DC-A089ED292A9C}"/>
              </a:ext>
            </a:extLst>
          </p:cNvPr>
          <p:cNvSpPr/>
          <p:nvPr/>
        </p:nvSpPr>
        <p:spPr>
          <a:xfrm>
            <a:off x="9177595" y="2013282"/>
            <a:ext cx="3220942" cy="787305"/>
          </a:xfrm>
          <a:prstGeom prst="rect">
            <a:avLst/>
          </a:prstGeom>
          <a:solidFill>
            <a:srgbClr val="404040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>
                <a:solidFill>
                  <a:srgbClr val="FDEAEC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[Contact Point]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안내 및 내부</a:t>
            </a:r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Communication </a:t>
            </a: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</a:t>
            </a:r>
            <a:b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☞ 조별 이메일 </a:t>
            </a:r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연락처 사용</a:t>
            </a:r>
            <a:b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S-MRO&gt;</a:t>
            </a: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담당자관리</a:t>
            </a:r>
            <a:r>
              <a:rPr lang="en-US" altLang="ko-KR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</a:t>
            </a:r>
            <a:r>
              <a:rPr lang="ko-KR" altLang="en-US" sz="1100" dirty="0" err="1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고객도우미관리</a:t>
            </a:r>
            <a:r>
              <a:rPr lang="ko-KR" altLang="en-US" sz="11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메뉴 참고</a:t>
            </a:r>
            <a:endParaRPr lang="en-US" altLang="ko-KR" sz="11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088341-0220-077C-E016-E662370C94A5}"/>
              </a:ext>
            </a:extLst>
          </p:cNvPr>
          <p:cNvSpPr txBox="1"/>
          <p:nvPr/>
        </p:nvSpPr>
        <p:spPr>
          <a:xfrm>
            <a:off x="2716556" y="2946412"/>
            <a:ext cx="9103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Zendesk </a:t>
            </a:r>
            <a:r>
              <a:rPr lang="ko-KR" altLang="en-US" sz="800">
                <a:solidFill>
                  <a:srgbClr val="C00000"/>
                </a:solidFill>
              </a:rPr>
              <a:t>그룹명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22614F-82D6-4CC6-06AB-F482626BED5A}"/>
              </a:ext>
            </a:extLst>
          </p:cNvPr>
          <p:cNvSpPr txBox="1"/>
          <p:nvPr/>
        </p:nvSpPr>
        <p:spPr>
          <a:xfrm>
            <a:off x="5201870" y="2768554"/>
            <a:ext cx="9103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담당자연락처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515DB-9731-F17F-7BE0-88A6F706CDCA}"/>
              </a:ext>
            </a:extLst>
          </p:cNvPr>
          <p:cNvSpPr txBox="1"/>
          <p:nvPr/>
        </p:nvSpPr>
        <p:spPr>
          <a:xfrm>
            <a:off x="5788790" y="2902755"/>
            <a:ext cx="6467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채널구분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943B3-DA51-452E-2551-39A448EEE7EC}"/>
              </a:ext>
            </a:extLst>
          </p:cNvPr>
          <p:cNvSpPr txBox="1"/>
          <p:nvPr/>
        </p:nvSpPr>
        <p:spPr>
          <a:xfrm>
            <a:off x="6363931" y="2885020"/>
            <a:ext cx="6467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이메일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1B2DC-3DC9-7BD3-7E0D-2B719ACEC92A}"/>
              </a:ext>
            </a:extLst>
          </p:cNvPr>
          <p:cNvSpPr txBox="1"/>
          <p:nvPr/>
        </p:nvSpPr>
        <p:spPr>
          <a:xfrm>
            <a:off x="1024788" y="1797838"/>
            <a:ext cx="9103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고객도우미관리</a:t>
            </a:r>
          </a:p>
        </p:txBody>
      </p:sp>
    </p:spTree>
    <p:extLst>
      <p:ext uri="{BB962C8B-B14F-4D97-AF65-F5344CB8AC3E}">
        <p14:creationId xmlns:p14="http://schemas.microsoft.com/office/powerpoint/2010/main" val="97682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57509-E79B-4C85-C969-BE7632C71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AA04F00-1C3D-61E8-F0EA-072E786EAEA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702CC87-C881-ED29-3F91-581729D9DFF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EB570C04-BF8D-2239-81C2-AF436203EC3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0027E92A-7ADF-087A-0E96-D2DB633D966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BD9F49D7-1204-5142-FE3E-E00948D69A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1383A89E-C1FE-E344-229B-921FF3347719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상태별 설명 및 자동 안내 메일 발송 기준</a:t>
            </a:r>
          </a:p>
        </p:txBody>
      </p:sp>
      <p:sp>
        <p:nvSpPr>
          <p:cNvPr id="17" name="모서리가 둥근 직사각형 39">
            <a:extLst>
              <a:ext uri="{FF2B5EF4-FFF2-40B4-BE49-F238E27FC236}">
                <a16:creationId xmlns:a16="http://schemas.microsoft.com/office/drawing/2014/main" id="{07378E7E-D8BC-B1FA-E66B-50EA187F5E66}"/>
              </a:ext>
            </a:extLst>
          </p:cNvPr>
          <p:cNvSpPr/>
          <p:nvPr/>
        </p:nvSpPr>
        <p:spPr>
          <a:xfrm>
            <a:off x="1166137" y="3157418"/>
            <a:ext cx="1592679" cy="268238"/>
          </a:xfrm>
          <a:prstGeom prst="roundRect">
            <a:avLst/>
          </a:prstGeom>
          <a:solidFill>
            <a:srgbClr val="FDEAE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200" dirty="0">
                <a:solidFill>
                  <a:srgbClr val="8E311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N(</a:t>
            </a:r>
            <a:r>
              <a:rPr lang="ko-KR" altLang="en-US" sz="1200" dirty="0">
                <a:solidFill>
                  <a:srgbClr val="8E311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신규</a:t>
            </a:r>
            <a:r>
              <a:rPr lang="en-US" altLang="ko-KR" sz="1200" dirty="0">
                <a:solidFill>
                  <a:srgbClr val="8E311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: </a:t>
            </a:r>
            <a:r>
              <a:rPr lang="ko-KR" altLang="en-US" sz="1200" dirty="0">
                <a:solidFill>
                  <a:srgbClr val="8E311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문의 </a:t>
            </a:r>
            <a:r>
              <a:rPr lang="ko-KR" altLang="en-US" sz="1200" dirty="0" err="1">
                <a:solidFill>
                  <a:srgbClr val="8E311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인입</a:t>
            </a:r>
            <a:endParaRPr lang="ko-KR" altLang="en-US" sz="1200" dirty="0">
              <a:solidFill>
                <a:srgbClr val="8E311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모서리가 둥근 직사각형 77">
            <a:extLst>
              <a:ext uri="{FF2B5EF4-FFF2-40B4-BE49-F238E27FC236}">
                <a16:creationId xmlns:a16="http://schemas.microsoft.com/office/drawing/2014/main" id="{3E7117A8-9DF2-2DAC-B768-DD44123E9900}"/>
              </a:ext>
            </a:extLst>
          </p:cNvPr>
          <p:cNvSpPr/>
          <p:nvPr/>
        </p:nvSpPr>
        <p:spPr>
          <a:xfrm>
            <a:off x="9072559" y="3157418"/>
            <a:ext cx="1751947" cy="26823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C(</a:t>
            </a: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종료</a:t>
            </a:r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:</a:t>
            </a: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해결  </a:t>
            </a:r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24</a:t>
            </a:r>
            <a:r>
              <a:rPr lang="ko-KR" altLang="en-US" sz="1200" dirty="0">
                <a:solidFill>
                  <a:schemeClr val="bg1">
                    <a:lumMod val="9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시간 후</a:t>
            </a:r>
          </a:p>
        </p:txBody>
      </p:sp>
      <p:sp>
        <p:nvSpPr>
          <p:cNvPr id="19" name="모서리가 둥근 직사각형 63">
            <a:extLst>
              <a:ext uri="{FF2B5EF4-FFF2-40B4-BE49-F238E27FC236}">
                <a16:creationId xmlns:a16="http://schemas.microsoft.com/office/drawing/2014/main" id="{ED2E96E1-596E-3D7F-AE08-EFD68429EF61}"/>
              </a:ext>
            </a:extLst>
          </p:cNvPr>
          <p:cNvSpPr/>
          <p:nvPr/>
        </p:nvSpPr>
        <p:spPr>
          <a:xfrm>
            <a:off x="3162651" y="3157418"/>
            <a:ext cx="1592679" cy="268238"/>
          </a:xfrm>
          <a:prstGeom prst="roundRect">
            <a:avLst/>
          </a:prstGeom>
          <a:solidFill>
            <a:srgbClr val="EE304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O(</a:t>
            </a:r>
            <a:r>
              <a: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등록</a:t>
            </a:r>
            <a:r>
              <a:rPr lang="en-US" altLang="ko-KR" sz="12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: </a:t>
            </a:r>
            <a:r>
              <a:rPr lang="ko-KR" altLang="en-US" sz="12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담당자 배정</a:t>
            </a:r>
            <a:endParaRPr lang="ko-KR" altLang="en-US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0" name="모서리가 둥근 직사각형 73">
            <a:extLst>
              <a:ext uri="{FF2B5EF4-FFF2-40B4-BE49-F238E27FC236}">
                <a16:creationId xmlns:a16="http://schemas.microsoft.com/office/drawing/2014/main" id="{1E8DDE48-92CE-DDEC-4340-D1169A1D5294}"/>
              </a:ext>
            </a:extLst>
          </p:cNvPr>
          <p:cNvSpPr/>
          <p:nvPr/>
        </p:nvSpPr>
        <p:spPr>
          <a:xfrm>
            <a:off x="7125474" y="3157418"/>
            <a:ext cx="1751947" cy="268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S(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해결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: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답변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</a:t>
            </a:r>
            <a:r>
              <a: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200" dirty="0">
              <a:solidFill>
                <a:schemeClr val="tx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CEE7524-455E-EA5E-CA6E-34C6C369C91E}"/>
              </a:ext>
            </a:extLst>
          </p:cNvPr>
          <p:cNvGrpSpPr/>
          <p:nvPr/>
        </p:nvGrpSpPr>
        <p:grpSpPr>
          <a:xfrm>
            <a:off x="5079531" y="3003751"/>
            <a:ext cx="1751947" cy="557138"/>
            <a:chOff x="4315659" y="2005506"/>
            <a:chExt cx="1927142" cy="897273"/>
          </a:xfrm>
        </p:grpSpPr>
        <p:sp>
          <p:nvSpPr>
            <p:cNvPr id="22" name="모서리가 둥근 직사각형 68">
              <a:extLst>
                <a:ext uri="{FF2B5EF4-FFF2-40B4-BE49-F238E27FC236}">
                  <a16:creationId xmlns:a16="http://schemas.microsoft.com/office/drawing/2014/main" id="{D7713510-D66D-A30A-1992-7EC8D779143E}"/>
                </a:ext>
              </a:extLst>
            </p:cNvPr>
            <p:cNvSpPr/>
            <p:nvPr/>
          </p:nvSpPr>
          <p:spPr>
            <a:xfrm>
              <a:off x="4315659" y="2470779"/>
              <a:ext cx="1927142" cy="432000"/>
            </a:xfrm>
            <a:prstGeom prst="roundRect">
              <a:avLst/>
            </a:prstGeom>
            <a:solidFill>
              <a:srgbClr val="90807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P(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보류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: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 회신 대기</a:t>
              </a:r>
            </a:p>
          </p:txBody>
        </p:sp>
        <p:sp>
          <p:nvSpPr>
            <p:cNvPr id="23" name="모서리가 둥근 직사각형 63">
              <a:extLst>
                <a:ext uri="{FF2B5EF4-FFF2-40B4-BE49-F238E27FC236}">
                  <a16:creationId xmlns:a16="http://schemas.microsoft.com/office/drawing/2014/main" id="{9B319527-B027-F78D-7F04-25476AB198AA}"/>
                </a:ext>
              </a:extLst>
            </p:cNvPr>
            <p:cNvSpPr/>
            <p:nvPr/>
          </p:nvSpPr>
          <p:spPr>
            <a:xfrm>
              <a:off x="4315659" y="2005506"/>
              <a:ext cx="1927142" cy="43200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H(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대기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: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확인</a:t>
              </a:r>
            </a:p>
          </p:txBody>
        </p:sp>
      </p:grp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10DB412C-E000-27B4-6621-94DEAA70172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758816" y="3291537"/>
            <a:ext cx="403835" cy="0"/>
          </a:xfrm>
          <a:prstGeom prst="straightConnector1">
            <a:avLst/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877E9305-CA54-B670-CEB1-BE9E28B246AA}"/>
              </a:ext>
            </a:extLst>
          </p:cNvPr>
          <p:cNvCxnSpPr>
            <a:cxnSpLocks/>
            <a:stCxn id="20" idx="3"/>
            <a:endCxn id="18" idx="1"/>
          </p:cNvCxnSpPr>
          <p:nvPr/>
        </p:nvCxnSpPr>
        <p:spPr>
          <a:xfrm>
            <a:off x="8877421" y="3291537"/>
            <a:ext cx="195138" cy="0"/>
          </a:xfrm>
          <a:prstGeom prst="straightConnector1">
            <a:avLst/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15">
            <a:extLst>
              <a:ext uri="{FF2B5EF4-FFF2-40B4-BE49-F238E27FC236}">
                <a16:creationId xmlns:a16="http://schemas.microsoft.com/office/drawing/2014/main" id="{CB4C3F04-C7D8-0514-69F2-FB0F47C00A7B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4755330" y="3291537"/>
            <a:ext cx="324202" cy="135233"/>
          </a:xfrm>
          <a:prstGeom prst="bentConnector3">
            <a:avLst>
              <a:gd name="adj1" fmla="val 50000"/>
            </a:avLst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꺾인 연결선 15">
            <a:extLst>
              <a:ext uri="{FF2B5EF4-FFF2-40B4-BE49-F238E27FC236}">
                <a16:creationId xmlns:a16="http://schemas.microsoft.com/office/drawing/2014/main" id="{12CC0AC5-AAB5-C1DE-5819-D540A1F23890}"/>
              </a:ext>
            </a:extLst>
          </p:cNvPr>
          <p:cNvCxnSpPr>
            <a:cxnSpLocks/>
            <a:stCxn id="19" idx="3"/>
            <a:endCxn id="23" idx="1"/>
          </p:cNvCxnSpPr>
          <p:nvPr/>
        </p:nvCxnSpPr>
        <p:spPr>
          <a:xfrm flipV="1">
            <a:off x="4755330" y="3137871"/>
            <a:ext cx="324201" cy="153666"/>
          </a:xfrm>
          <a:prstGeom prst="bentConnector3">
            <a:avLst>
              <a:gd name="adj1" fmla="val 50000"/>
            </a:avLst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39">
            <a:extLst>
              <a:ext uri="{FF2B5EF4-FFF2-40B4-BE49-F238E27FC236}">
                <a16:creationId xmlns:a16="http://schemas.microsoft.com/office/drawing/2014/main" id="{EE487618-590B-09BF-76FE-7FBA05270B9C}"/>
              </a:ext>
            </a:extLst>
          </p:cNvPr>
          <p:cNvCxnSpPr>
            <a:cxnSpLocks/>
            <a:stCxn id="22" idx="3"/>
            <a:endCxn id="20" idx="1"/>
          </p:cNvCxnSpPr>
          <p:nvPr/>
        </p:nvCxnSpPr>
        <p:spPr>
          <a:xfrm flipV="1">
            <a:off x="6831478" y="3291537"/>
            <a:ext cx="293996" cy="135233"/>
          </a:xfrm>
          <a:prstGeom prst="bentConnector3">
            <a:avLst>
              <a:gd name="adj1" fmla="val 50000"/>
            </a:avLst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39">
            <a:extLst>
              <a:ext uri="{FF2B5EF4-FFF2-40B4-BE49-F238E27FC236}">
                <a16:creationId xmlns:a16="http://schemas.microsoft.com/office/drawing/2014/main" id="{8DCAB365-F477-5328-D6FC-BBC7D8273E3D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6831478" y="3137871"/>
            <a:ext cx="293996" cy="153666"/>
          </a:xfrm>
          <a:prstGeom prst="bentConnector3">
            <a:avLst>
              <a:gd name="adj1" fmla="val 50000"/>
            </a:avLst>
          </a:prstGeom>
          <a:ln w="25400">
            <a:solidFill>
              <a:srgbClr val="A50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6A4FF6D-6EFF-F058-49E6-82A69DB49D4C}"/>
              </a:ext>
            </a:extLst>
          </p:cNvPr>
          <p:cNvSpPr txBox="1"/>
          <p:nvPr/>
        </p:nvSpPr>
        <p:spPr>
          <a:xfrm>
            <a:off x="3365561" y="3492823"/>
            <a:ext cx="1144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 담당자 배정 시</a:t>
            </a:r>
            <a:endParaRPr lang="en-US" altLang="ko-KR" sz="11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endParaRPr lang="ko-KR" altLang="en-US" sz="11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F06E650-79B6-3672-934E-FAA3979A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097" y="3596726"/>
            <a:ext cx="132726" cy="1032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B81E9D-846C-76C6-0184-6E08D1062FFB}"/>
              </a:ext>
            </a:extLst>
          </p:cNvPr>
          <p:cNvSpPr txBox="1"/>
          <p:nvPr/>
        </p:nvSpPr>
        <p:spPr>
          <a:xfrm>
            <a:off x="7451786" y="3514863"/>
            <a:ext cx="1301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② 공개 답장 해결 시</a:t>
            </a:r>
          </a:p>
        </p:txBody>
      </p:sp>
      <p:pic>
        <p:nvPicPr>
          <p:cNvPr id="33" name="그림 32">
            <a:extLst>
              <a:ext uri="{FF2B5EF4-FFF2-40B4-BE49-F238E27FC236}">
                <a16:creationId xmlns:a16="http://schemas.microsoft.com/office/drawing/2014/main" id="{5D868170-95F0-80D4-3A8B-EDBBA6FE0B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7322" y="3606251"/>
            <a:ext cx="132726" cy="10323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7482266-F716-778A-B50F-2D4249EFA9F1}"/>
              </a:ext>
            </a:extLst>
          </p:cNvPr>
          <p:cNvSpPr txBox="1"/>
          <p:nvPr/>
        </p:nvSpPr>
        <p:spPr>
          <a:xfrm>
            <a:off x="3394136" y="3721945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1</a:t>
            </a:r>
            <a:r>
              <a: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 조는 제외</a:t>
            </a:r>
            <a:endParaRPr lang="en-US" altLang="ko-KR" sz="1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286B54D6-DC33-52D1-48E9-36D3B1516616}"/>
              </a:ext>
            </a:extLst>
          </p:cNvPr>
          <p:cNvSpPr/>
          <p:nvPr/>
        </p:nvSpPr>
        <p:spPr>
          <a:xfrm>
            <a:off x="916309" y="2555875"/>
            <a:ext cx="10021243" cy="154781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9D2AD13-C598-F01C-13EE-904F5E1A8D1E}"/>
              </a:ext>
            </a:extLst>
          </p:cNvPr>
          <p:cNvSpPr/>
          <p:nvPr/>
        </p:nvSpPr>
        <p:spPr>
          <a:xfrm>
            <a:off x="1005510" y="2360529"/>
            <a:ext cx="2471116" cy="359357"/>
          </a:xfrm>
          <a:prstGeom prst="roundRect">
            <a:avLst>
              <a:gd name="adj" fmla="val 0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상태 및 자동 메일 발송 시점</a:t>
            </a:r>
            <a:endParaRPr lang="ko-KR" altLang="en-US" sz="1300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7729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1E190-A165-B786-B050-F63A2EF04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DF8A39D7-1FB2-AE72-0880-BB34EC38080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85256F1-31B7-98E5-3A8C-0B9B3483908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999D24C3-3A17-85C5-BB57-1F2EC505E12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5564AFDA-24B9-1565-37B1-E2F64D84DC6F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84ECE9A5-F3F2-7ECB-84F2-E5E466238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11C54F60-C208-562F-18F1-51D8BE4B2B7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상태별 설명 및 자동 안내 메일 발송 기준</a:t>
            </a: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28BE6947-5862-DAEC-8EFC-5338F16BF934}"/>
              </a:ext>
            </a:extLst>
          </p:cNvPr>
          <p:cNvSpPr/>
          <p:nvPr/>
        </p:nvSpPr>
        <p:spPr>
          <a:xfrm>
            <a:off x="916309" y="2555875"/>
            <a:ext cx="10021243" cy="3502025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6A0CEF4C-6E63-7D24-FC0B-D05DD130FC19}"/>
              </a:ext>
            </a:extLst>
          </p:cNvPr>
          <p:cNvSpPr/>
          <p:nvPr/>
        </p:nvSpPr>
        <p:spPr>
          <a:xfrm>
            <a:off x="1005510" y="2360529"/>
            <a:ext cx="1592679" cy="359357"/>
          </a:xfrm>
          <a:prstGeom prst="roundRect">
            <a:avLst>
              <a:gd name="adj" fmla="val 0"/>
            </a:avLst>
          </a:prstGeom>
          <a:solidFill>
            <a:srgbClr val="A5003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자동 메일 내용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E71AD4E-054F-C002-BC4D-BE4A6B84888E}"/>
              </a:ext>
            </a:extLst>
          </p:cNvPr>
          <p:cNvSpPr/>
          <p:nvPr/>
        </p:nvSpPr>
        <p:spPr>
          <a:xfrm>
            <a:off x="2562092" y="2333110"/>
            <a:ext cx="3812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제외 요청 고객사는 발송</a:t>
            </a:r>
            <a:r>
              <a: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X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  <a:sym typeface="Wingdings" panose="05000000000000000000" pitchFamily="2" charset="2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E37770D-EC3A-C5D6-BF62-5D0ACC3F7A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956"/>
          <a:stretch/>
        </p:blipFill>
        <p:spPr>
          <a:xfrm>
            <a:off x="5989828" y="3242243"/>
            <a:ext cx="3515287" cy="265641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835CCF1-CDD0-EF4F-CCED-AF4F1974EE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5673"/>
          <a:stretch/>
        </p:blipFill>
        <p:spPr>
          <a:xfrm>
            <a:off x="1210360" y="3252854"/>
            <a:ext cx="3812504" cy="265640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F0ACC3B-AD84-A8B8-D6BE-F776ABBD8072}"/>
              </a:ext>
            </a:extLst>
          </p:cNvPr>
          <p:cNvSpPr/>
          <p:nvPr/>
        </p:nvSpPr>
        <p:spPr>
          <a:xfrm>
            <a:off x="1109402" y="2925048"/>
            <a:ext cx="31113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① 최초 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담당자 배정 시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고객 안내 메일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(</a:t>
            </a:r>
            <a:r>
              <a:rPr lang="ko-KR" altLang="en-US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자동</a:t>
            </a:r>
            <a:r>
              <a:rPr lang="en-US" altLang="ko-KR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)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  <a:sym typeface="Wingdings" panose="05000000000000000000" pitchFamily="2" charset="2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3FD23AA-5221-CEB1-88B0-21CF76F13F04}"/>
              </a:ext>
            </a:extLst>
          </p:cNvPr>
          <p:cNvSpPr/>
          <p:nvPr/>
        </p:nvSpPr>
        <p:spPr>
          <a:xfrm>
            <a:off x="5841219" y="2915232"/>
            <a:ext cx="3812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② 공개 답장 업무 완료 시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만족도 설문 추가 안내 메일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2D04D71-A205-F5B7-69FF-3A4B4198D3BA}"/>
              </a:ext>
            </a:extLst>
          </p:cNvPr>
          <p:cNvSpPr/>
          <p:nvPr/>
        </p:nvSpPr>
        <p:spPr>
          <a:xfrm>
            <a:off x="1328297" y="4133468"/>
            <a:ext cx="2243017" cy="810532"/>
          </a:xfrm>
          <a:prstGeom prst="rect">
            <a:avLst/>
          </a:prstGeom>
          <a:noFill/>
          <a:ln w="2222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BED8B05-142A-F36B-C887-EBF4EB8B0D2E}"/>
              </a:ext>
            </a:extLst>
          </p:cNvPr>
          <p:cNvSpPr/>
          <p:nvPr/>
        </p:nvSpPr>
        <p:spPr>
          <a:xfrm>
            <a:off x="3654163" y="4682390"/>
            <a:ext cx="1831720" cy="261610"/>
          </a:xfrm>
          <a:prstGeom prst="rect">
            <a:avLst/>
          </a:prstGeom>
          <a:solidFill>
            <a:srgbClr val="FDEAEC"/>
          </a:solidFill>
        </p:spPr>
        <p:txBody>
          <a:bodyPr wrap="square">
            <a:spAutoFit/>
          </a:bodyPr>
          <a:lstStyle/>
          <a:p>
            <a:r>
              <a: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접수 및</a:t>
            </a:r>
            <a:r>
              <a:rPr lang="en-US" altLang="ko-KR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담당자 안내</a:t>
            </a:r>
            <a:endParaRPr lang="en-US" altLang="ko-KR" sz="11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9B725DB-8068-0A9F-6571-769DE3B9CFD6}"/>
              </a:ext>
            </a:extLst>
          </p:cNvPr>
          <p:cNvSpPr/>
          <p:nvPr/>
        </p:nvSpPr>
        <p:spPr>
          <a:xfrm>
            <a:off x="9498449" y="5533352"/>
            <a:ext cx="1286703" cy="247840"/>
          </a:xfrm>
          <a:prstGeom prst="rect">
            <a:avLst/>
          </a:prstGeom>
          <a:solidFill>
            <a:srgbClr val="FDEAEC"/>
          </a:solidFill>
        </p:spPr>
        <p:txBody>
          <a:bodyPr wrap="square" lIns="0" tIns="0" rIns="0" bIns="0" anchor="ctr">
            <a:spAutoFit/>
          </a:bodyPr>
          <a:lstStyle/>
          <a:p>
            <a:r>
              <a:rPr lang="ko-KR" altLang="en-US" sz="11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공개답장</a:t>
            </a:r>
            <a:r>
              <a: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답변 내용</a:t>
            </a:r>
            <a:endParaRPr lang="en-US" altLang="ko-KR" sz="11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EDEE9DA5-158E-9DF3-7799-D5BCB02C203F}"/>
              </a:ext>
            </a:extLst>
          </p:cNvPr>
          <p:cNvSpPr/>
          <p:nvPr/>
        </p:nvSpPr>
        <p:spPr>
          <a:xfrm>
            <a:off x="6179564" y="4625738"/>
            <a:ext cx="3316026" cy="1195937"/>
          </a:xfrm>
          <a:prstGeom prst="rect">
            <a:avLst/>
          </a:prstGeom>
          <a:noFill/>
          <a:ln w="2222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581A86AF-F7CC-2787-497C-247819EB6513}"/>
              </a:ext>
            </a:extLst>
          </p:cNvPr>
          <p:cNvSpPr/>
          <p:nvPr/>
        </p:nvSpPr>
        <p:spPr>
          <a:xfrm>
            <a:off x="6179564" y="3795860"/>
            <a:ext cx="3309360" cy="760159"/>
          </a:xfrm>
          <a:prstGeom prst="rect">
            <a:avLst/>
          </a:prstGeom>
          <a:noFill/>
          <a:ln w="22225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80187318-0847-62A5-1F31-65A4A861DAED}"/>
              </a:ext>
            </a:extLst>
          </p:cNvPr>
          <p:cNvSpPr/>
          <p:nvPr/>
        </p:nvSpPr>
        <p:spPr>
          <a:xfrm>
            <a:off x="9522240" y="4237352"/>
            <a:ext cx="1149868" cy="247840"/>
          </a:xfrm>
          <a:prstGeom prst="rect">
            <a:avLst/>
          </a:prstGeom>
          <a:solidFill>
            <a:srgbClr val="FDEAEC"/>
          </a:solidFill>
        </p:spPr>
        <p:txBody>
          <a:bodyPr wrap="square" lIns="0" tIns="0" rIns="0" bIns="0" anchor="ctr">
            <a:spAutoFit/>
          </a:bodyPr>
          <a:lstStyle/>
          <a:p>
            <a:r>
              <a: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만족도 </a:t>
            </a:r>
            <a:r>
              <a:rPr lang="ko-KR" altLang="en-US" sz="110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설문 링크</a:t>
            </a:r>
            <a:endParaRPr lang="en-US" altLang="ko-KR" sz="11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269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B3766-D2CA-0E20-6BB8-6DBFB3335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4362B86-9B64-92A5-00D0-6E09E3CD7A3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B1AFC59-7228-4986-78DD-5382D2A9D10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596D38E3-8636-4CAD-F4DC-F46868CB9FA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C0D486FF-97E2-7C9F-9C3F-8A038131AB6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EDDC7BB7-3134-F9B3-7C0A-4AB480724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0CECF5B9-D6F1-EC1D-1D96-3C5F3C25AEA0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다양한 채널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(API_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전화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Mail, Chat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통해 접수된 고객 요청을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Zendesk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확인 및 처리 가능</a:t>
            </a:r>
            <a:endParaRPr lang="en-US" altLang="ko-KR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Zendesk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고객 답장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공개답장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내부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Communication(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내부메모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8ECF285-AAC8-9904-260F-7EDD750D5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46" y="2778408"/>
            <a:ext cx="6722780" cy="4121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B2FBDB-F785-DBB6-B818-9714A7A0DF6C}"/>
              </a:ext>
            </a:extLst>
          </p:cNvPr>
          <p:cNvSpPr txBox="1"/>
          <p:nvPr/>
        </p:nvSpPr>
        <p:spPr>
          <a:xfrm>
            <a:off x="2974974" y="2946412"/>
            <a:ext cx="115970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테스트 티켓들 보기</a:t>
            </a:r>
          </a:p>
        </p:txBody>
      </p:sp>
    </p:spTree>
    <p:extLst>
      <p:ext uri="{BB962C8B-B14F-4D97-AF65-F5344CB8AC3E}">
        <p14:creationId xmlns:p14="http://schemas.microsoft.com/office/powerpoint/2010/main" val="412294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24CA6-857F-8570-96D4-878BC95FED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92A7956-79B6-9519-15A3-27D558F917C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A2BA5B35-2F2B-AE05-BAD2-3AA744767EA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51A01922-F0EB-BFEF-46E8-C009078A2D0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7E19E0C6-0E9F-8DB7-1B0F-44F5B84B97D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FFF961F1-A6F3-9A9E-0756-999C63D4A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65C61F89-4C76-22D2-36F7-134593EAC699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Zendesk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채널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A7F9A5E-4D8D-A307-6325-BDD5C9801D01}"/>
              </a:ext>
            </a:extLst>
          </p:cNvPr>
          <p:cNvGrpSpPr/>
          <p:nvPr/>
        </p:nvGrpSpPr>
        <p:grpSpPr>
          <a:xfrm>
            <a:off x="1023296" y="2254397"/>
            <a:ext cx="9146595" cy="4694091"/>
            <a:chOff x="763523" y="1562931"/>
            <a:chExt cx="9146595" cy="5386646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F10DD60E-BBA3-5983-202A-6F7377DAAF64}"/>
                </a:ext>
              </a:extLst>
            </p:cNvPr>
            <p:cNvSpPr/>
            <p:nvPr/>
          </p:nvSpPr>
          <p:spPr>
            <a:xfrm>
              <a:off x="763523" y="3026596"/>
              <a:ext cx="9146595" cy="999108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Text Box 57">
              <a:extLst>
                <a:ext uri="{FF2B5EF4-FFF2-40B4-BE49-F238E27FC236}">
                  <a16:creationId xmlns:a16="http://schemas.microsoft.com/office/drawing/2014/main" id="{C1600FBE-07AA-3A7A-99AC-345D4120CA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525" y="1562931"/>
              <a:ext cx="1019028" cy="330144"/>
            </a:xfrm>
            <a:prstGeom prst="rect">
              <a:avLst/>
            </a:prstGeom>
            <a:solidFill>
              <a:srgbClr val="908070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marL="174625" indent="-174625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0" indent="0" algn="ctr" defTabSz="986912" eaLnBrk="1" hangingPunct="1">
                <a:lnSpc>
                  <a:spcPts val="1500"/>
                </a:lnSpc>
                <a:spcBef>
                  <a:spcPct val="15000"/>
                </a:spcBef>
              </a:pPr>
              <a:r>
                <a:rPr lang="ko-KR" altLang="en-US" sz="1600" b="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문의 채널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Text Box 57">
              <a:extLst>
                <a:ext uri="{FF2B5EF4-FFF2-40B4-BE49-F238E27FC236}">
                  <a16:creationId xmlns:a16="http://schemas.microsoft.com/office/drawing/2014/main" id="{8D530EFF-01CB-9C44-AF2E-C96999D54F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9176" y="1562931"/>
              <a:ext cx="8042041" cy="330144"/>
            </a:xfrm>
            <a:prstGeom prst="rect">
              <a:avLst/>
            </a:prstGeom>
            <a:solidFill>
              <a:srgbClr val="908070"/>
            </a:solidFill>
            <a:ln w="127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>
              <a:lvl1pPr marL="174625" indent="-174625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5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lvl="0" indent="0" algn="ctr" defTabSz="986912" eaLnBrk="1" hangingPunct="1">
                <a:lnSpc>
                  <a:spcPts val="1500"/>
                </a:lnSpc>
                <a:spcBef>
                  <a:spcPct val="15000"/>
                </a:spcBef>
              </a:pPr>
              <a:r>
                <a:rPr lang="ko-KR" altLang="en-US" sz="1600" b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설명</a:t>
              </a:r>
              <a:endParaRPr kumimoji="0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모서리가 둥근 직사각형 82">
              <a:extLst>
                <a:ext uri="{FF2B5EF4-FFF2-40B4-BE49-F238E27FC236}">
                  <a16:creationId xmlns:a16="http://schemas.microsoft.com/office/drawing/2014/main" id="{7F82FF58-3284-BD4C-AFDE-F5BD1525C0BA}"/>
                </a:ext>
              </a:extLst>
            </p:cNvPr>
            <p:cNvSpPr/>
            <p:nvPr/>
          </p:nvSpPr>
          <p:spPr>
            <a:xfrm>
              <a:off x="880085" y="3148550"/>
              <a:ext cx="869817" cy="234747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Mail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모서리가 둥근 직사각형 78">
              <a:extLst>
                <a:ext uri="{FF2B5EF4-FFF2-40B4-BE49-F238E27FC236}">
                  <a16:creationId xmlns:a16="http://schemas.microsoft.com/office/drawing/2014/main" id="{CBEFA986-0808-EAEE-53E9-EDBEE666470E}"/>
                </a:ext>
              </a:extLst>
            </p:cNvPr>
            <p:cNvSpPr/>
            <p:nvPr/>
          </p:nvSpPr>
          <p:spPr>
            <a:xfrm>
              <a:off x="1866462" y="3073910"/>
              <a:ext cx="7921773" cy="881987"/>
            </a:xfrm>
            <a:prstGeom prst="roundRect">
              <a:avLst>
                <a:gd name="adj" fmla="val 5811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bIns="36000"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메일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메일이 티켓 종료 전 → 댓글 업데이트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메일 신규 → 새 티켓 생성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신규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구분은 각 이메일 고유 코드로 결정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진행 중인 내용과는 상관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X)</a:t>
              </a: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20BC79B-5FAF-CF89-BD33-A5B789DF93A6}"/>
                </a:ext>
              </a:extLst>
            </p:cNvPr>
            <p:cNvSpPr/>
            <p:nvPr/>
          </p:nvSpPr>
          <p:spPr>
            <a:xfrm>
              <a:off x="763523" y="4096421"/>
              <a:ext cx="9146595" cy="43920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모서리가 둥근 직사각형 84">
              <a:extLst>
                <a:ext uri="{FF2B5EF4-FFF2-40B4-BE49-F238E27FC236}">
                  <a16:creationId xmlns:a16="http://schemas.microsoft.com/office/drawing/2014/main" id="{94788794-F33E-34D9-07F0-CA01C69388B2}"/>
                </a:ext>
              </a:extLst>
            </p:cNvPr>
            <p:cNvSpPr/>
            <p:nvPr/>
          </p:nvSpPr>
          <p:spPr>
            <a:xfrm>
              <a:off x="1866462" y="4158527"/>
              <a:ext cx="7921773" cy="326305"/>
            </a:xfrm>
            <a:prstGeom prst="roundRect">
              <a:avLst>
                <a:gd name="adj" fmla="val 12325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tlCol="0" anchor="ctr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운영담당자가 직접 생성하거나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티켓생성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RPA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 생성한 티켓</a:t>
              </a:r>
            </a:p>
          </p:txBody>
        </p:sp>
        <p:sp>
          <p:nvSpPr>
            <p:cNvPr id="17" name="모서리가 둥근 직사각형 93">
              <a:extLst>
                <a:ext uri="{FF2B5EF4-FFF2-40B4-BE49-F238E27FC236}">
                  <a16:creationId xmlns:a16="http://schemas.microsoft.com/office/drawing/2014/main" id="{35F1106A-49E7-09E3-5A3B-9A7457837999}"/>
                </a:ext>
              </a:extLst>
            </p:cNvPr>
            <p:cNvSpPr/>
            <p:nvPr/>
          </p:nvSpPr>
          <p:spPr>
            <a:xfrm>
              <a:off x="880085" y="4159902"/>
              <a:ext cx="869817" cy="234747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웹 양식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F43FE21-248B-672F-D647-5156E0380889}"/>
                </a:ext>
              </a:extLst>
            </p:cNvPr>
            <p:cNvSpPr/>
            <p:nvPr/>
          </p:nvSpPr>
          <p:spPr>
            <a:xfrm>
              <a:off x="763523" y="4597727"/>
              <a:ext cx="9146595" cy="999108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모서리가 둥근 직사각형 78">
              <a:extLst>
                <a:ext uri="{FF2B5EF4-FFF2-40B4-BE49-F238E27FC236}">
                  <a16:creationId xmlns:a16="http://schemas.microsoft.com/office/drawing/2014/main" id="{7AEBE246-91A1-8AE8-44E4-337BA829C2DC}"/>
                </a:ext>
              </a:extLst>
            </p:cNvPr>
            <p:cNvSpPr/>
            <p:nvPr/>
          </p:nvSpPr>
          <p:spPr>
            <a:xfrm>
              <a:off x="1866462" y="4666487"/>
              <a:ext cx="7921773" cy="868242"/>
            </a:xfrm>
            <a:prstGeom prst="roundRect">
              <a:avLst>
                <a:gd name="adj" fmla="val 5811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bIns="36000"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채팅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URL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혹은 고객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Front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챗봇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內 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1:1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문의하기를 통해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채팅으로 즉시 응대 가능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채팅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종료시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채팅 내용으로 티켓 생성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채팅 종료 후에 공개 답장 시 이메일로 발송됨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</a:p>
          </p:txBody>
        </p:sp>
        <p:sp>
          <p:nvSpPr>
            <p:cNvPr id="20" name="모서리가 둥근 직사각형 85">
              <a:extLst>
                <a:ext uri="{FF2B5EF4-FFF2-40B4-BE49-F238E27FC236}">
                  <a16:creationId xmlns:a16="http://schemas.microsoft.com/office/drawing/2014/main" id="{9DE641E4-C5DB-A347-BBB8-E56DA3704EB0}"/>
                </a:ext>
              </a:extLst>
            </p:cNvPr>
            <p:cNvSpPr/>
            <p:nvPr/>
          </p:nvSpPr>
          <p:spPr>
            <a:xfrm>
              <a:off x="880085" y="4674721"/>
              <a:ext cx="869817" cy="234747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Chat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80B81A85-B4B0-19BC-D63A-4EDE013DC3DB}"/>
                </a:ext>
              </a:extLst>
            </p:cNvPr>
            <p:cNvSpPr/>
            <p:nvPr/>
          </p:nvSpPr>
          <p:spPr>
            <a:xfrm>
              <a:off x="763523" y="5652560"/>
              <a:ext cx="9146595" cy="789056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모서리가 둥근 직사각형 78">
              <a:extLst>
                <a:ext uri="{FF2B5EF4-FFF2-40B4-BE49-F238E27FC236}">
                  <a16:creationId xmlns:a16="http://schemas.microsoft.com/office/drawing/2014/main" id="{6BAD1A90-E123-1D32-6EB8-F93C72108E82}"/>
                </a:ext>
              </a:extLst>
            </p:cNvPr>
            <p:cNvSpPr/>
            <p:nvPr/>
          </p:nvSpPr>
          <p:spPr>
            <a:xfrm>
              <a:off x="1866462" y="5721320"/>
              <a:ext cx="7921773" cy="651535"/>
            </a:xfrm>
            <a:prstGeom prst="roundRect">
              <a:avLst>
                <a:gd name="adj" fmla="val 6538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bIns="36000"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업무시간 外 혹은 채팅 연결 지연으로 문의하기로 생성된 티켓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prstClr val="black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고객이 남긴 문의는 신규 티켓으로 생성됨</a:t>
              </a:r>
              <a:endParaRPr lang="en-US" altLang="ko-KR" sz="14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모서리가 둥근 직사각형 89">
              <a:extLst>
                <a:ext uri="{FF2B5EF4-FFF2-40B4-BE49-F238E27FC236}">
                  <a16:creationId xmlns:a16="http://schemas.microsoft.com/office/drawing/2014/main" id="{412BD3F8-A12B-F8EB-3447-D339A9656EAF}"/>
                </a:ext>
              </a:extLst>
            </p:cNvPr>
            <p:cNvSpPr/>
            <p:nvPr/>
          </p:nvSpPr>
          <p:spPr>
            <a:xfrm>
              <a:off x="880084" y="5747623"/>
              <a:ext cx="869817" cy="621781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Web Widget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47ADE986-0A55-13DB-8A29-50A0406D5E25}"/>
                </a:ext>
              </a:extLst>
            </p:cNvPr>
            <p:cNvSpPr/>
            <p:nvPr/>
          </p:nvSpPr>
          <p:spPr>
            <a:xfrm>
              <a:off x="763523" y="6510377"/>
              <a:ext cx="9146595" cy="439200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모서리가 둥근 직사각형 93">
              <a:extLst>
                <a:ext uri="{FF2B5EF4-FFF2-40B4-BE49-F238E27FC236}">
                  <a16:creationId xmlns:a16="http://schemas.microsoft.com/office/drawing/2014/main" id="{E1287F59-7722-B50F-8ECE-AA1A302AEFA0}"/>
                </a:ext>
              </a:extLst>
            </p:cNvPr>
            <p:cNvSpPr/>
            <p:nvPr/>
          </p:nvSpPr>
          <p:spPr>
            <a:xfrm>
              <a:off x="880085" y="6573858"/>
              <a:ext cx="869816" cy="234747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ko-KR" altLang="en-US" sz="140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 티켓</a:t>
              </a:r>
            </a:p>
          </p:txBody>
        </p:sp>
        <p:sp>
          <p:nvSpPr>
            <p:cNvPr id="26" name="모서리가 둥근 직사각형 84">
              <a:extLst>
                <a:ext uri="{FF2B5EF4-FFF2-40B4-BE49-F238E27FC236}">
                  <a16:creationId xmlns:a16="http://schemas.microsoft.com/office/drawing/2014/main" id="{9085E08D-C8BD-D005-37BD-8E03459704D5}"/>
                </a:ext>
              </a:extLst>
            </p:cNvPr>
            <p:cNvSpPr/>
            <p:nvPr/>
          </p:nvSpPr>
          <p:spPr>
            <a:xfrm>
              <a:off x="1866462" y="6573858"/>
              <a:ext cx="7921773" cy="326305"/>
            </a:xfrm>
            <a:prstGeom prst="roundRect">
              <a:avLst>
                <a:gd name="adj" fmla="val 12325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tlCol="0" anchor="ctr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종료된 티켓으로 부터 요청</a:t>
              </a:r>
              <a:r>
                <a:rPr lang="en-US" altLang="ko-KR" sz="14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참조자가 메일 회신한 경우 생성</a:t>
              </a: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E4655438-1A82-750E-3098-5240392FA869}"/>
                </a:ext>
              </a:extLst>
            </p:cNvPr>
            <p:cNvSpPr/>
            <p:nvPr/>
          </p:nvSpPr>
          <p:spPr>
            <a:xfrm>
              <a:off x="763523" y="1967034"/>
              <a:ext cx="9146595" cy="999108"/>
            </a:xfrm>
            <a:prstGeom prst="rect">
              <a:avLst/>
            </a:prstGeom>
            <a:solidFill>
              <a:srgbClr val="E2E2E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모서리가 둥근 직사각형 78">
              <a:extLst>
                <a:ext uri="{FF2B5EF4-FFF2-40B4-BE49-F238E27FC236}">
                  <a16:creationId xmlns:a16="http://schemas.microsoft.com/office/drawing/2014/main" id="{CB6FD975-C388-794A-EAB2-4E1AB8F08E5A}"/>
                </a:ext>
              </a:extLst>
            </p:cNvPr>
            <p:cNvSpPr/>
            <p:nvPr/>
          </p:nvSpPr>
          <p:spPr>
            <a:xfrm>
              <a:off x="1866462" y="2011915"/>
              <a:ext cx="7921773" cy="908712"/>
            </a:xfrm>
            <a:prstGeom prst="roundRect">
              <a:avLst>
                <a:gd name="adj" fmla="val 5811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6000" bIns="36000" rtlCol="0" anchor="t"/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전화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전화가 </a:t>
              </a:r>
              <a:r>
                <a:rPr lang="ko-KR" altLang="en-US" sz="1400" dirty="0" err="1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인입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동시에 티켓 생성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전화 알람이 울린 담당자에게 생성 티켓을 보여줌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조의 경우 위탁 접수 후 티켓 이관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 外조는 직접 접수</a:t>
              </a:r>
              <a:r>
                <a:rPr lang="en-US" altLang="ko-KR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모서리가 둥근 직사각형 60">
              <a:extLst>
                <a:ext uri="{FF2B5EF4-FFF2-40B4-BE49-F238E27FC236}">
                  <a16:creationId xmlns:a16="http://schemas.microsoft.com/office/drawing/2014/main" id="{E78BE039-A646-78C5-3F99-3E3BB81CCD0F}"/>
                </a:ext>
              </a:extLst>
            </p:cNvPr>
            <p:cNvSpPr/>
            <p:nvPr/>
          </p:nvSpPr>
          <p:spPr>
            <a:xfrm>
              <a:off x="880086" y="2064543"/>
              <a:ext cx="869816" cy="234747"/>
            </a:xfrm>
            <a:prstGeom prst="roundRect">
              <a:avLst/>
            </a:prstGeom>
            <a:solidFill>
              <a:srgbClr val="FDEA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API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2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01138-C7C1-7FB4-F972-5213BD485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120C520F-4C0A-5FC7-70E1-A85A1252047E}"/>
              </a:ext>
            </a:extLst>
          </p:cNvPr>
          <p:cNvSpPr/>
          <p:nvPr/>
        </p:nvSpPr>
        <p:spPr>
          <a:xfrm>
            <a:off x="6198213" y="4107847"/>
            <a:ext cx="5500323" cy="2840642"/>
          </a:xfrm>
          <a:prstGeom prst="roundRect">
            <a:avLst>
              <a:gd name="adj" fmla="val 8016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A42B25DA-C36E-C6FD-4AA1-0757D29EA96C}"/>
              </a:ext>
            </a:extLst>
          </p:cNvPr>
          <p:cNvSpPr/>
          <p:nvPr/>
        </p:nvSpPr>
        <p:spPr>
          <a:xfrm>
            <a:off x="2914481" y="2383901"/>
            <a:ext cx="2495719" cy="3021247"/>
          </a:xfrm>
          <a:prstGeom prst="roundRect">
            <a:avLst>
              <a:gd name="adj" fmla="val 8016"/>
            </a:avLst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0B5663D6-8788-ACBC-F31F-F60A0080B52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2655B20-6DC6-0778-515C-4827D11EB7C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659D54B9-4C01-22F6-EEF1-E852294C572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28065BFC-FAC3-9685-99C7-6CE38A4E858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ED3DF66D-00A7-7489-1EB1-B70491911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122100BF-1F67-CC74-E843-EE19917C4685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보기화면 및 항목 정의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77D8478-FDB4-A2C8-D5AC-E0C571E92227}"/>
              </a:ext>
            </a:extLst>
          </p:cNvPr>
          <p:cNvSpPr/>
          <p:nvPr/>
        </p:nvSpPr>
        <p:spPr>
          <a:xfrm>
            <a:off x="2895836" y="2330428"/>
            <a:ext cx="2385649" cy="311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우선순위 「</a:t>
            </a:r>
            <a:r>
              <a:rPr lang="ko-KR" altLang="en-US" sz="11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높음」으로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설정된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최근 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24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시간 內 업데이트 된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미해결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티켓 中 사이드대화 미확인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티켓 中 사이드대화 발송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티켓 中 채널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전화 미해결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티켓 中 채널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채팅 미해결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티켓 中 보류 상태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본인 종료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소속 조 미해결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소속 조 해결 티켓</a:t>
            </a:r>
            <a:endParaRPr lang="en-US" altLang="ko-KR" sz="11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4F9FAA02-4774-8914-D86B-895C3C69F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519" y="2387599"/>
            <a:ext cx="1803479" cy="380853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C088286F-CE8D-2480-5452-4677138BDCCA}"/>
              </a:ext>
            </a:extLst>
          </p:cNvPr>
          <p:cNvSpPr/>
          <p:nvPr/>
        </p:nvSpPr>
        <p:spPr>
          <a:xfrm>
            <a:off x="984583" y="2698906"/>
            <a:ext cx="1794414" cy="2261273"/>
          </a:xfrm>
          <a:prstGeom prst="rect">
            <a:avLst/>
          </a:prstGeom>
          <a:solidFill>
            <a:srgbClr val="D8054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FAA1CA3-89FA-DD8B-AA5F-6CE5F2F497FE}"/>
              </a:ext>
            </a:extLst>
          </p:cNvPr>
          <p:cNvSpPr/>
          <p:nvPr/>
        </p:nvSpPr>
        <p:spPr>
          <a:xfrm>
            <a:off x="984583" y="5461023"/>
            <a:ext cx="1794414" cy="724646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1AF1351-E2BC-44AD-026A-3CE16490772A}"/>
              </a:ext>
            </a:extLst>
          </p:cNvPr>
          <p:cNvSpPr/>
          <p:nvPr/>
        </p:nvSpPr>
        <p:spPr>
          <a:xfrm>
            <a:off x="2914481" y="5731605"/>
            <a:ext cx="1116750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개인용 보기 설정</a:t>
            </a:r>
            <a:endParaRPr lang="en-US" altLang="ko-KR" sz="110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5" name="오른쪽 중괄호 34">
            <a:extLst>
              <a:ext uri="{FF2B5EF4-FFF2-40B4-BE49-F238E27FC236}">
                <a16:creationId xmlns:a16="http://schemas.microsoft.com/office/drawing/2014/main" id="{97D7FAFA-6B95-9DB5-D791-0D839D6866F9}"/>
              </a:ext>
            </a:extLst>
          </p:cNvPr>
          <p:cNvSpPr/>
          <p:nvPr/>
        </p:nvSpPr>
        <p:spPr>
          <a:xfrm>
            <a:off x="2823837" y="5556602"/>
            <a:ext cx="128715" cy="615650"/>
          </a:xfrm>
          <a:prstGeom prst="rightBrace">
            <a:avLst>
              <a:gd name="adj1" fmla="val 65684"/>
              <a:gd name="adj2" fmla="val 50000"/>
            </a:avLst>
          </a:prstGeom>
          <a:ln w="19050">
            <a:solidFill>
              <a:srgbClr val="A500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A252E64B-6045-5D34-C9AD-3F1C56F86B6D}"/>
              </a:ext>
            </a:extLst>
          </p:cNvPr>
          <p:cNvSpPr/>
          <p:nvPr/>
        </p:nvSpPr>
        <p:spPr>
          <a:xfrm>
            <a:off x="984583" y="6426632"/>
            <a:ext cx="312725" cy="169034"/>
          </a:xfrm>
          <a:prstGeom prst="rect">
            <a:avLst/>
          </a:prstGeom>
          <a:solidFill>
            <a:srgbClr val="D8054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CDED682E-142C-901A-9BF8-4CBDA32C3133}"/>
              </a:ext>
            </a:extLst>
          </p:cNvPr>
          <p:cNvSpPr/>
          <p:nvPr/>
        </p:nvSpPr>
        <p:spPr>
          <a:xfrm>
            <a:off x="1267984" y="6315174"/>
            <a:ext cx="2205307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</a:t>
            </a:r>
            <a:r>
              <a:rPr lang="ko-KR" altLang="en-US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기본 보기 설정 </a:t>
            </a:r>
            <a:r>
              <a:rPr lang="en-US" altLang="ko-KR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개인 수정 불가</a:t>
            </a:r>
            <a:r>
              <a:rPr lang="en-US" altLang="ko-KR" sz="110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09C5C4C-FF05-37F9-2A48-6CFE40C1BAAB}"/>
              </a:ext>
            </a:extLst>
          </p:cNvPr>
          <p:cNvSpPr/>
          <p:nvPr/>
        </p:nvSpPr>
        <p:spPr>
          <a:xfrm>
            <a:off x="984583" y="6661111"/>
            <a:ext cx="312725" cy="169034"/>
          </a:xfrm>
          <a:prstGeom prst="rect">
            <a:avLst/>
          </a:prstGeom>
          <a:solidFill>
            <a:schemeClr val="accent6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0CF203B-F9D1-DBA2-5EEA-5BA6C4356F4D}"/>
              </a:ext>
            </a:extLst>
          </p:cNvPr>
          <p:cNvSpPr/>
          <p:nvPr/>
        </p:nvSpPr>
        <p:spPr>
          <a:xfrm>
            <a:off x="1267984" y="6549653"/>
            <a:ext cx="2205307" cy="31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개인 보기 설정 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개인 수정 가능</a:t>
            </a:r>
            <a:r>
              <a:rPr lang="en-US" altLang="ko-KR" sz="11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563B26FC-875E-C69B-5741-7416C71048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1377" b="-467"/>
          <a:stretch/>
        </p:blipFill>
        <p:spPr>
          <a:xfrm>
            <a:off x="6239809" y="2387599"/>
            <a:ext cx="5393391" cy="15870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6A8F7FE7-C22A-2F60-7325-995978C82A0C}"/>
              </a:ext>
            </a:extLst>
          </p:cNvPr>
          <p:cNvSpPr/>
          <p:nvPr/>
        </p:nvSpPr>
        <p:spPr>
          <a:xfrm>
            <a:off x="6239809" y="4081586"/>
            <a:ext cx="5458727" cy="2830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발생 시 생성되는 고유 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ID</a:t>
            </a: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요청날짜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생성일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채널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인입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채널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다음 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SLA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위반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문의 사유에 따른 기한일 준수 여부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 보류 시간은 제외됨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우선순위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입력한 우선 순위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업데이트시간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요청자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참조자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혹은 티켓 담당자가 업데이트한 최근 시간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담당자 업데이트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담당자가 업데이트한 최근 시간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요청자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문의사유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입력한 문의 사유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제목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메일제목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요청자</a:t>
            </a:r>
            <a:r>
              <a:rPr lang="en-US" altLang="ko-KR" sz="12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요청자</a:t>
            </a:r>
            <a:endParaRPr lang="en-US" altLang="ko-KR" sz="12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059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94E45-7FA4-D3E8-DA3A-E59BFE6A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F89A9A6-8821-22C2-4CFD-4E5DED1F66A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C0AC900-B96A-6954-C9BB-6773D83FE56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0385BE34-771A-8D42-A683-F4D133265BB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6978EA4D-DA62-0BB4-EE82-04215BD4767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BFC4F16C-A669-FB30-8D7F-7A6013F0A6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4E738203-7AAB-BD7C-67C8-A2B43E16E90F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Ticket 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화면 설명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DFAE18F-D038-9B3D-E787-30794F659E2F}"/>
              </a:ext>
            </a:extLst>
          </p:cNvPr>
          <p:cNvGrpSpPr/>
          <p:nvPr/>
        </p:nvGrpSpPr>
        <p:grpSpPr>
          <a:xfrm>
            <a:off x="915988" y="2360529"/>
            <a:ext cx="9523412" cy="4621641"/>
            <a:chOff x="280988" y="1674728"/>
            <a:chExt cx="10120312" cy="535401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370E5D0-4EE5-69F2-DDE8-063274356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285" y="1674728"/>
              <a:ext cx="10066015" cy="531499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A8FB99CD-D6AA-0EA1-50E0-242F027B40C4}"/>
                </a:ext>
              </a:extLst>
            </p:cNvPr>
            <p:cNvSpPr/>
            <p:nvPr/>
          </p:nvSpPr>
          <p:spPr>
            <a:xfrm>
              <a:off x="8331993" y="1674728"/>
              <a:ext cx="1840707" cy="5015767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70EBEDF-1604-EA77-B8F7-D0948FCA7354}"/>
                </a:ext>
              </a:extLst>
            </p:cNvPr>
            <p:cNvSpPr/>
            <p:nvPr/>
          </p:nvSpPr>
          <p:spPr>
            <a:xfrm>
              <a:off x="10200004" y="1975115"/>
              <a:ext cx="198747" cy="180975"/>
            </a:xfrm>
            <a:prstGeom prst="rect">
              <a:avLst/>
            </a:prstGeom>
            <a:noFill/>
            <a:ln w="2222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40AC6441-860A-374B-163A-8B19348BC99E}"/>
                </a:ext>
              </a:extLst>
            </p:cNvPr>
            <p:cNvSpPr/>
            <p:nvPr/>
          </p:nvSpPr>
          <p:spPr>
            <a:xfrm>
              <a:off x="335284" y="3728891"/>
              <a:ext cx="1531615" cy="2901771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292C23-5A48-4271-4CA6-35830CD0376A}"/>
                </a:ext>
              </a:extLst>
            </p:cNvPr>
            <p:cNvSpPr txBox="1"/>
            <p:nvPr/>
          </p:nvSpPr>
          <p:spPr>
            <a:xfrm>
              <a:off x="290513" y="3728891"/>
              <a:ext cx="1274540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 </a:t>
              </a:r>
              <a:r>
                <a:rPr lang="en-US" altLang="ko-KR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Ticket</a:t>
              </a:r>
              <a:r>
                <a:rPr lang="ko-KR" altLang="en-US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필드 입력</a:t>
              </a:r>
              <a:endParaRPr lang="en-US" altLang="ko-KR" sz="100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실행 단추: 앞으로 또는 다음으로 이동 13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091D9017-22F6-DEC5-4826-B1778327C5D2}"/>
                </a:ext>
              </a:extLst>
            </p:cNvPr>
            <p:cNvSpPr/>
            <p:nvPr/>
          </p:nvSpPr>
          <p:spPr>
            <a:xfrm>
              <a:off x="1438864" y="3768025"/>
              <a:ext cx="139959" cy="167951"/>
            </a:xfrm>
            <a:prstGeom prst="actionButtonForwardNex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26A1BEC6-F4B1-543B-A533-210D13BB9D9C}"/>
                </a:ext>
              </a:extLst>
            </p:cNvPr>
            <p:cNvSpPr/>
            <p:nvPr/>
          </p:nvSpPr>
          <p:spPr>
            <a:xfrm>
              <a:off x="336555" y="1871054"/>
              <a:ext cx="1531615" cy="1265525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AF36FE0-7E1D-588D-5162-EDD73BF5F071}"/>
                </a:ext>
              </a:extLst>
            </p:cNvPr>
            <p:cNvSpPr txBox="1"/>
            <p:nvPr/>
          </p:nvSpPr>
          <p:spPr>
            <a:xfrm>
              <a:off x="280988" y="1842478"/>
              <a:ext cx="1371638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 </a:t>
              </a:r>
              <a:r>
                <a:rPr lang="ko-KR" altLang="en-US" sz="1000" dirty="0" err="1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요청자</a:t>
              </a:r>
              <a:r>
                <a:rPr lang="en-US" altLang="ko-KR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 정보</a:t>
              </a:r>
              <a:endParaRPr lang="en-US" altLang="ko-KR" sz="100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884787E5-6D00-B318-343A-497DFCCB15D3}"/>
                </a:ext>
              </a:extLst>
            </p:cNvPr>
            <p:cNvSpPr/>
            <p:nvPr/>
          </p:nvSpPr>
          <p:spPr>
            <a:xfrm>
              <a:off x="1992635" y="5006514"/>
              <a:ext cx="4296682" cy="638175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2ECFBF-9AB0-2A48-AC55-BBA683FBB10A}"/>
                </a:ext>
              </a:extLst>
            </p:cNvPr>
            <p:cNvSpPr txBox="1"/>
            <p:nvPr/>
          </p:nvSpPr>
          <p:spPr>
            <a:xfrm>
              <a:off x="2747963" y="5180886"/>
              <a:ext cx="1909936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</a:t>
              </a:r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요청</a:t>
              </a:r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참조자에게 이메일로 답변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5F6036-4007-E820-97E0-9BFB99353FFE}"/>
                </a:ext>
              </a:extLst>
            </p:cNvPr>
            <p:cNvSpPr txBox="1"/>
            <p:nvPr/>
          </p:nvSpPr>
          <p:spPr>
            <a:xfrm>
              <a:off x="2747963" y="5404685"/>
              <a:ext cx="3429434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</a:t>
              </a:r>
              <a:r>
                <a: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티켓 내부 메모</a:t>
              </a:r>
              <a:r>
                <a:rPr lang="en-US" altLang="ko-KR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이메일 발송</a:t>
              </a:r>
              <a:r>
                <a:rPr lang="en-US" altLang="ko-KR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X, </a:t>
              </a:r>
              <a:r>
                <a:rPr lang="ko-KR" altLang="en-US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젠데스크 사용자만 확인 가능</a:t>
              </a:r>
              <a:r>
                <a:rPr lang="en-US" altLang="ko-KR" sz="1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en-US" altLang="ko-KR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193DEDB-3CD4-5CEE-2502-74FB29C95E60}"/>
                </a:ext>
              </a:extLst>
            </p:cNvPr>
            <p:cNvSpPr txBox="1"/>
            <p:nvPr/>
          </p:nvSpPr>
          <p:spPr>
            <a:xfrm>
              <a:off x="1910241" y="4955724"/>
              <a:ext cx="1371638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 공개답장</a:t>
              </a:r>
              <a:r>
                <a:rPr lang="en-US" altLang="ko-KR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0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내부메모 </a:t>
              </a:r>
              <a:endParaRPr lang="en-US" altLang="ko-KR" sz="100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A7EE98-B809-AE9A-FFBD-4EDE914B913A}"/>
                </a:ext>
              </a:extLst>
            </p:cNvPr>
            <p:cNvSpPr txBox="1"/>
            <p:nvPr/>
          </p:nvSpPr>
          <p:spPr>
            <a:xfrm>
              <a:off x="8276114" y="1728894"/>
              <a:ext cx="1627158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④ </a:t>
              </a:r>
              <a:r>
                <a:rPr lang="ko-KR" altLang="en-US" sz="1000" dirty="0" err="1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요청자</a:t>
              </a:r>
              <a:r>
                <a:rPr lang="ko-KR" altLang="en-US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정보 및 상호작용</a:t>
              </a:r>
              <a:endParaRPr lang="en-US" altLang="ko-KR" sz="100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072ECEA-07C5-095A-4250-DCC9E9FF02F0}"/>
                </a:ext>
              </a:extLst>
            </p:cNvPr>
            <p:cNvSpPr txBox="1"/>
            <p:nvPr/>
          </p:nvSpPr>
          <p:spPr>
            <a:xfrm>
              <a:off x="7793570" y="6743500"/>
              <a:ext cx="1543689" cy="2852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⑤ 제출 및 티켓 상태 변경</a:t>
              </a:r>
              <a:endParaRPr lang="en-US" altLang="ko-KR" sz="100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9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93B54-CD9F-1BA1-6A04-C6E0A9771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4CB5270D-5AC9-49D0-1E68-099D979CFBF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71A901C-7568-CC54-A5F1-ED4801D579F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6E382A32-8007-27EC-E364-7264E20055C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36D8BCA9-C359-B788-B464-1F6D1D27774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DF8EA9BF-C7B0-03AC-0652-ACF9A4ECF5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8E4A7BD-7F51-CFAE-4946-14BA3F537E0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Ticket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생성 방법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D3053321-9709-B23C-9BDC-F0DE94F34B09}"/>
              </a:ext>
            </a:extLst>
          </p:cNvPr>
          <p:cNvGrpSpPr/>
          <p:nvPr/>
        </p:nvGrpSpPr>
        <p:grpSpPr>
          <a:xfrm>
            <a:off x="967081" y="2360529"/>
            <a:ext cx="9469921" cy="4587959"/>
            <a:chOff x="369371" y="1729393"/>
            <a:chExt cx="10108129" cy="5427144"/>
          </a:xfrm>
        </p:grpSpPr>
        <p:pic>
          <p:nvPicPr>
            <p:cNvPr id="37" name="그림 36">
              <a:extLst>
                <a:ext uri="{FF2B5EF4-FFF2-40B4-BE49-F238E27FC236}">
                  <a16:creationId xmlns:a16="http://schemas.microsoft.com/office/drawing/2014/main" id="{B21B805F-2B54-0C08-CADE-378FE78A5A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48"/>
            <a:stretch/>
          </p:blipFill>
          <p:spPr>
            <a:xfrm>
              <a:off x="369371" y="1729393"/>
              <a:ext cx="10108129" cy="5427144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518CA7-3251-E4BC-7408-9420E9B61A66}"/>
                </a:ext>
              </a:extLst>
            </p:cNvPr>
            <p:cNvSpPr txBox="1"/>
            <p:nvPr/>
          </p:nvSpPr>
          <p:spPr>
            <a:xfrm>
              <a:off x="3319839" y="1748443"/>
              <a:ext cx="859282" cy="300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 커서위치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AE54159-DDA5-FF4F-7605-640068BE56ED}"/>
                </a:ext>
              </a:extLst>
            </p:cNvPr>
            <p:cNvSpPr txBox="1"/>
            <p:nvPr/>
          </p:nvSpPr>
          <p:spPr>
            <a:xfrm>
              <a:off x="3368579" y="2158236"/>
              <a:ext cx="713099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 클릭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388B623-61FE-BCBF-354B-8E1B726F0481}"/>
                </a:ext>
              </a:extLst>
            </p:cNvPr>
            <p:cNvSpPr/>
            <p:nvPr/>
          </p:nvSpPr>
          <p:spPr>
            <a:xfrm>
              <a:off x="647638" y="2252801"/>
              <a:ext cx="1531615" cy="803954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AE232E-E41D-CB1D-167F-98457FE4331E}"/>
                </a:ext>
              </a:extLst>
            </p:cNvPr>
            <p:cNvSpPr txBox="1"/>
            <p:nvPr/>
          </p:nvSpPr>
          <p:spPr>
            <a:xfrm>
              <a:off x="823188" y="2128884"/>
              <a:ext cx="1765426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  </a:t>
              </a:r>
              <a:r>
                <a:rPr lang="ko-KR" altLang="en-US" sz="1050" dirty="0" err="1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요청자</a:t>
              </a:r>
              <a:r>
                <a:rPr lang="ko-KR" altLang="en-US" sz="105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및 담당자 입력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D14AFC64-2A95-A90B-A6B7-12F57064022F}"/>
                </a:ext>
              </a:extLst>
            </p:cNvPr>
            <p:cNvSpPr/>
            <p:nvPr/>
          </p:nvSpPr>
          <p:spPr>
            <a:xfrm>
              <a:off x="647637" y="3926414"/>
              <a:ext cx="1531615" cy="2120690"/>
            </a:xfrm>
            <a:prstGeom prst="rect">
              <a:avLst/>
            </a:prstGeom>
            <a:solidFill>
              <a:srgbClr val="D80546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7C5B4C-B576-AEEA-A05F-325020A783C4}"/>
                </a:ext>
              </a:extLst>
            </p:cNvPr>
            <p:cNvSpPr txBox="1"/>
            <p:nvPr/>
          </p:nvSpPr>
          <p:spPr>
            <a:xfrm>
              <a:off x="879327" y="3737004"/>
              <a:ext cx="1531615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④ </a:t>
              </a:r>
              <a:r>
                <a:rPr lang="en-US" altLang="ko-KR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Ticket Field </a:t>
              </a:r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입력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1DF348-530E-854D-C037-65488D337FAE}"/>
                </a:ext>
              </a:extLst>
            </p:cNvPr>
            <p:cNvSpPr txBox="1"/>
            <p:nvPr/>
          </p:nvSpPr>
          <p:spPr>
            <a:xfrm>
              <a:off x="2217307" y="2255095"/>
              <a:ext cx="919582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⑤ 제목입력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865325E-6E88-4291-D9C5-DE644BA2340A}"/>
                </a:ext>
              </a:extLst>
            </p:cNvPr>
            <p:cNvSpPr txBox="1"/>
            <p:nvPr/>
          </p:nvSpPr>
          <p:spPr>
            <a:xfrm>
              <a:off x="2236162" y="5331354"/>
              <a:ext cx="3250238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⑥ 업무 내용 입력</a:t>
              </a:r>
              <a:endParaRPr lang="en-US" altLang="ko-KR" sz="105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94C79F0-BEB7-AD61-3E09-5A5AB048C49A}"/>
                </a:ext>
              </a:extLst>
            </p:cNvPr>
            <p:cNvSpPr txBox="1"/>
            <p:nvPr/>
          </p:nvSpPr>
          <p:spPr>
            <a:xfrm>
              <a:off x="2226735" y="5588320"/>
              <a:ext cx="5352416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</a:t>
              </a:r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티켓 생성시 입력하는 내용은 공개답장</a:t>
              </a:r>
              <a:r>
                <a:rPr lang="en-US" altLang="ko-KR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내부메모 여부에 상관없이 메일 미발송</a:t>
              </a:r>
              <a:endParaRPr lang="en-US" altLang="ko-KR" sz="105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8" name="실행 단추: 앞으로 또는 다음으로 이동 47">
              <a:hlinkClick r:id="rId6" action="ppaction://hlinksldjump" highlightClick="1"/>
              <a:extLst>
                <a:ext uri="{FF2B5EF4-FFF2-40B4-BE49-F238E27FC236}">
                  <a16:creationId xmlns:a16="http://schemas.microsoft.com/office/drawing/2014/main" id="{20749AEF-07BA-B20A-C8B8-108E9CC1B914}"/>
                </a:ext>
              </a:extLst>
            </p:cNvPr>
            <p:cNvSpPr/>
            <p:nvPr/>
          </p:nvSpPr>
          <p:spPr>
            <a:xfrm>
              <a:off x="6387936" y="5619298"/>
              <a:ext cx="139959" cy="167951"/>
            </a:xfrm>
            <a:prstGeom prst="actionButtonForwardNex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F5FA33-E749-299F-E157-C9D11AE19E54}"/>
                </a:ext>
              </a:extLst>
            </p:cNvPr>
            <p:cNvSpPr txBox="1"/>
            <p:nvPr/>
          </p:nvSpPr>
          <p:spPr>
            <a:xfrm>
              <a:off x="6129290" y="5225193"/>
              <a:ext cx="4052540" cy="300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 err="1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요청자</a:t>
              </a:r>
              <a:r>
                <a:rPr lang="ko-KR" altLang="en-US" sz="1050" dirty="0">
                  <a:highlight>
                    <a:srgbClr val="FFFFFE"/>
                  </a:highlight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外 추가 참조자가 필요한 경우 참조 클릭하여 메일주소 입력</a:t>
              </a:r>
              <a:endParaRPr lang="en-US" altLang="ko-KR" sz="1050" dirty="0">
                <a:highlight>
                  <a:srgbClr val="FFFFFE"/>
                </a:highlight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2114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893B0-EB99-210F-92AE-6C17EDF3D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63589064-EA67-2B40-525F-FF5E9EFD8D7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733CF72C-4CA5-CBF7-9539-C2B304A52A0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CED083D2-D7FA-7D3A-1C8A-82DD328A3A2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B4224312-B2CD-D274-79C5-0FC8CD288E3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271B4F8C-E0EA-28F7-F6BD-9FD7E079A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719B8FE3-5F96-F599-7C24-C5AB88D04AAB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Complain ticket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(Process)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746AE69-412A-99CC-951F-0AEC113D58A2}"/>
              </a:ext>
            </a:extLst>
          </p:cNvPr>
          <p:cNvGrpSpPr/>
          <p:nvPr/>
        </p:nvGrpSpPr>
        <p:grpSpPr>
          <a:xfrm>
            <a:off x="814115" y="2424431"/>
            <a:ext cx="10308357" cy="4696597"/>
            <a:chOff x="191728" y="1774839"/>
            <a:chExt cx="10308357" cy="5981435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EDB4DFB-72F4-DC60-48D2-1D963462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8137" y="3736403"/>
              <a:ext cx="6200169" cy="114402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0BA0A95-62D8-A513-6FCE-E329240F829D}"/>
                </a:ext>
              </a:extLst>
            </p:cNvPr>
            <p:cNvSpPr/>
            <p:nvPr/>
          </p:nvSpPr>
          <p:spPr>
            <a:xfrm>
              <a:off x="6705938" y="3366161"/>
              <a:ext cx="3794147" cy="4390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 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Complain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예상 티켓 우선 관리 확인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Complain 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예상 티켓의 우선순위를 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“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긴급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“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지정 관리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</a:t>
              </a:r>
            </a:p>
            <a:p>
              <a:pPr>
                <a:spcBef>
                  <a:spcPts val="600"/>
                </a:spcBef>
              </a:pPr>
              <a:r>
                <a:rPr lang="en-US" altLang="ko-KR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※ </a:t>
              </a:r>
              <a:r>
                <a:rPr lang="ko-KR" altLang="en-US" sz="10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기존 긴급 대상과 동일한 보기에서 확인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 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Complain 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해결 전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조직장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확인 필요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Complain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성 티켓을 해결하기 전 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조직장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확인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 ②번 진행 되지 않은 경우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</a:t>
              </a:r>
            </a:p>
            <a:p>
              <a:pPr>
                <a:spcBef>
                  <a:spcPts val="600"/>
                </a:spcBef>
              </a:pP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티켓해결 처리가 불가함 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티켓상태 대기로 변경</a:t>
              </a: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>
                <a:spcBef>
                  <a:spcPts val="600"/>
                </a:spcBef>
              </a:pPr>
              <a:endParaRPr lang="en-US" altLang="ko-KR" sz="1100" dirty="0">
                <a:solidFill>
                  <a:srgbClr val="FF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④ 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조직장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및 담당자 이메일 자동메일 알림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- 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팀 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조직장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向 </a:t>
              </a:r>
              <a:r>
                <a:rPr lang="ko-KR" altLang="en-US" sz="11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조직장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확인 요청 메일 발송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>
                <a:spcBef>
                  <a:spcPts val="600"/>
                </a:spcBef>
              </a:pPr>
              <a:r>
                <a:rPr lang="en-US" altLang="ko-KR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- </a:t>
              </a:r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 向 티켓 미해결 사유 안내 메일 발송</a:t>
              </a:r>
              <a:endPara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A71A860-4F1A-DF41-0B30-7941EDC12BED}"/>
                </a:ext>
              </a:extLst>
            </p:cNvPr>
            <p:cNvSpPr/>
            <p:nvPr/>
          </p:nvSpPr>
          <p:spPr>
            <a:xfrm>
              <a:off x="2040556" y="3736403"/>
              <a:ext cx="4379293" cy="987798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9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5266F0C-D4D5-0B72-E385-CD7732964B42}"/>
                </a:ext>
              </a:extLst>
            </p:cNvPr>
            <p:cNvSpPr/>
            <p:nvPr/>
          </p:nvSpPr>
          <p:spPr>
            <a:xfrm>
              <a:off x="321938" y="3416786"/>
              <a:ext cx="788194" cy="352777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Zendesk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5C8CF9BD-A03F-51F7-459A-E79DE5197099}"/>
                </a:ext>
              </a:extLst>
            </p:cNvPr>
            <p:cNvSpPr/>
            <p:nvPr/>
          </p:nvSpPr>
          <p:spPr>
            <a:xfrm>
              <a:off x="1894285" y="3556680"/>
              <a:ext cx="209550" cy="21285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0C6B8BF3-E079-E8E3-3922-86495D03CF39}"/>
                </a:ext>
              </a:extLst>
            </p:cNvPr>
            <p:cNvSpPr/>
            <p:nvPr/>
          </p:nvSpPr>
          <p:spPr>
            <a:xfrm>
              <a:off x="339561" y="5122171"/>
              <a:ext cx="809865" cy="352777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Zendesk</a:t>
              </a:r>
            </a:p>
          </p:txBody>
        </p:sp>
        <p:sp>
          <p:nvSpPr>
            <p:cNvPr id="17" name="화살표: 오른쪽 16">
              <a:extLst>
                <a:ext uri="{FF2B5EF4-FFF2-40B4-BE49-F238E27FC236}">
                  <a16:creationId xmlns:a16="http://schemas.microsoft.com/office/drawing/2014/main" id="{514977D3-3213-BC45-BE5C-58BF0D72B3CB}"/>
                </a:ext>
              </a:extLst>
            </p:cNvPr>
            <p:cNvSpPr/>
            <p:nvPr/>
          </p:nvSpPr>
          <p:spPr>
            <a:xfrm rot="10800000" flipH="1" flipV="1">
              <a:off x="1261718" y="5183022"/>
              <a:ext cx="254473" cy="209344"/>
            </a:xfrm>
            <a:prstGeom prst="rightArrow">
              <a:avLst>
                <a:gd name="adj1" fmla="val 50000"/>
                <a:gd name="adj2" fmla="val 58983"/>
              </a:avLst>
            </a:prstGeom>
            <a:solidFill>
              <a:srgbClr val="404040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7117D82-5026-76AB-3BBA-35EC0E033B62}"/>
                </a:ext>
              </a:extLst>
            </p:cNvPr>
            <p:cNvSpPr/>
            <p:nvPr/>
          </p:nvSpPr>
          <p:spPr>
            <a:xfrm>
              <a:off x="1595634" y="5111307"/>
              <a:ext cx="1073944" cy="352777"/>
            </a:xfrm>
            <a:prstGeom prst="rect">
              <a:avLst/>
            </a:prstGeom>
            <a:solidFill>
              <a:srgbClr val="A50034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altLang="ko-KR" sz="12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Sportal</a:t>
              </a:r>
              <a:r>
                <a:rPr lang="en-US" altLang="ko-KR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2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메일</a:t>
              </a:r>
              <a:endParaRPr lang="en-US" altLang="ko-KR" sz="12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B66F71D3-3B4B-6112-298A-830B5DD8F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938" y="5476260"/>
              <a:ext cx="6412230" cy="2011679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968F8A4F-DBC2-5785-752A-A735B0C6E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1331" y="2153519"/>
              <a:ext cx="1016000" cy="45357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B77B613C-C1B6-F1B1-14BB-B21556282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13955" r="9062"/>
            <a:stretch/>
          </p:blipFill>
          <p:spPr>
            <a:xfrm>
              <a:off x="191728" y="1774839"/>
              <a:ext cx="7580585" cy="1620941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ECD43D-1842-B76B-A318-C706556F090D}"/>
              </a:ext>
            </a:extLst>
          </p:cNvPr>
          <p:cNvSpPr txBox="1"/>
          <p:nvPr/>
        </p:nvSpPr>
        <p:spPr>
          <a:xfrm>
            <a:off x="2011341" y="3093645"/>
            <a:ext cx="9103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SYStem </a:t>
            </a:r>
            <a:r>
              <a:rPr lang="ko-KR" altLang="en-US" sz="800">
                <a:solidFill>
                  <a:srgbClr val="C00000"/>
                </a:solidFill>
              </a:rPr>
              <a:t>영역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C8E50-404C-A224-0971-DB1B1E0C841D}"/>
              </a:ext>
            </a:extLst>
          </p:cNvPr>
          <p:cNvSpPr txBox="1"/>
          <p:nvPr/>
        </p:nvSpPr>
        <p:spPr>
          <a:xfrm>
            <a:off x="5469715" y="3103584"/>
            <a:ext cx="17041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담당자 </a:t>
            </a:r>
            <a:r>
              <a:rPr lang="en-US" altLang="ko-KR" sz="800">
                <a:solidFill>
                  <a:srgbClr val="C00000"/>
                </a:solidFill>
              </a:rPr>
              <a:t>/ </a:t>
            </a:r>
            <a:r>
              <a:rPr lang="ko-KR" altLang="en-US" sz="800">
                <a:solidFill>
                  <a:srgbClr val="C00000"/>
                </a:solidFill>
              </a:rPr>
              <a:t>관리 업무처리 영역</a:t>
            </a:r>
          </a:p>
        </p:txBody>
      </p:sp>
    </p:spTree>
    <p:extLst>
      <p:ext uri="{BB962C8B-B14F-4D97-AF65-F5344CB8AC3E}">
        <p14:creationId xmlns:p14="http://schemas.microsoft.com/office/powerpoint/2010/main" val="204339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834436"/>
            <a:chOff x="7590731" y="739885"/>
            <a:chExt cx="4636323" cy="38344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3217556"/>
              <a:chOff x="6124411" y="2335506"/>
              <a:chExt cx="4636323" cy="32175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VOC Overview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VOC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관리시스템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VOC(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교환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, AS,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반품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,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취소</a:t>
                </a: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)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FAQ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D754-F26C-A3E9-158C-134C77DD3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7EC626D2-EAEB-90A7-56E0-D52D147F303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20516B4-5E99-A778-A3DA-1076D036EA0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3EABFE09-9F96-2495-E293-91B709B4E6D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C5475EFA-3830-B4DA-C4C2-9BA8DB4D7DB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85A0F52D-0ECE-96D0-D079-B95BF6FE65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F624DDBF-88E5-E123-01D7-BAB3C91E3B01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Complain ticket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미완료건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Teams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대시보드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미완료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티켓 대상 </a:t>
            </a:r>
            <a:r>
              <a:rPr lang="ko-KR" altLang="en-US" sz="176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실처리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주체 및 미해결일수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Check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통한 처리 독려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36412CF-D9D4-78B7-9333-492C0456148C}"/>
              </a:ext>
            </a:extLst>
          </p:cNvPr>
          <p:cNvGrpSpPr/>
          <p:nvPr/>
        </p:nvGrpSpPr>
        <p:grpSpPr>
          <a:xfrm>
            <a:off x="1243925" y="2782443"/>
            <a:ext cx="10516999" cy="4166045"/>
            <a:chOff x="88225" y="2337943"/>
            <a:chExt cx="10516999" cy="4503766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4EED9729-C92F-5037-F08D-08E88B187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10629" y="2337943"/>
              <a:ext cx="5394595" cy="4503765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03F518DA-0A27-91C6-DB7B-43FF0C5A2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225" y="2337944"/>
              <a:ext cx="4962745" cy="450376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87E319-769B-7D6D-E75C-D7F4C37D7763}"/>
              </a:ext>
            </a:extLst>
          </p:cNvPr>
          <p:cNvSpPr txBox="1"/>
          <p:nvPr/>
        </p:nvSpPr>
        <p:spPr>
          <a:xfrm>
            <a:off x="1243925" y="2617004"/>
            <a:ext cx="1218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월 컴플레인 건수 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전체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335C9-B95B-D4A8-A117-9F90141E34B5}"/>
              </a:ext>
            </a:extLst>
          </p:cNvPr>
          <p:cNvSpPr txBox="1"/>
          <p:nvPr/>
        </p:nvSpPr>
        <p:spPr>
          <a:xfrm>
            <a:off x="2586250" y="2606551"/>
            <a:ext cx="121887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컴플레인 건수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미완료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B7DD8-85DF-19D6-1F34-14B9E28C4D69}"/>
              </a:ext>
            </a:extLst>
          </p:cNvPr>
          <p:cNvSpPr txBox="1"/>
          <p:nvPr/>
        </p:nvSpPr>
        <p:spPr>
          <a:xfrm>
            <a:off x="4269425" y="2629442"/>
            <a:ext cx="15091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본부별 컴플레인 건수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전체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3A6C49-BEBC-0BBB-1E10-42DDBD085413}"/>
              </a:ext>
            </a:extLst>
          </p:cNvPr>
          <p:cNvSpPr txBox="1"/>
          <p:nvPr/>
        </p:nvSpPr>
        <p:spPr>
          <a:xfrm>
            <a:off x="1678851" y="4163382"/>
            <a:ext cx="1875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본부 기준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r>
              <a:rPr lang="ko-KR" altLang="en-US" sz="800">
                <a:solidFill>
                  <a:srgbClr val="C00000"/>
                </a:solidFill>
              </a:rPr>
              <a:t>미해결 기간별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BE657-B330-665D-A85A-D65217E7EFB9}"/>
              </a:ext>
            </a:extLst>
          </p:cNvPr>
          <p:cNvSpPr txBox="1"/>
          <p:nvPr/>
        </p:nvSpPr>
        <p:spPr>
          <a:xfrm>
            <a:off x="4142223" y="4163382"/>
            <a:ext cx="1875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실처리팀 기준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r>
              <a:rPr lang="ko-KR" altLang="en-US" sz="800">
                <a:solidFill>
                  <a:srgbClr val="C00000"/>
                </a:solidFill>
              </a:rPr>
              <a:t>미해결 기간별 현황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9A031-D194-1DC2-C44D-8028CE268458}"/>
              </a:ext>
            </a:extLst>
          </p:cNvPr>
          <p:cNvSpPr txBox="1"/>
          <p:nvPr/>
        </p:nvSpPr>
        <p:spPr>
          <a:xfrm>
            <a:off x="6928457" y="2617004"/>
            <a:ext cx="187562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운영팀별 컴플레인 티켓 건수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DEEEAD-57B2-22B7-00AC-2059CCECFBB8}"/>
              </a:ext>
            </a:extLst>
          </p:cNvPr>
          <p:cNvSpPr txBox="1"/>
          <p:nvPr/>
        </p:nvSpPr>
        <p:spPr>
          <a:xfrm>
            <a:off x="9634649" y="2559287"/>
            <a:ext cx="2224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실처리주체별 컴플레인 티켓 건수</a:t>
            </a:r>
            <a:r>
              <a:rPr lang="en-US" altLang="ko-KR" sz="800">
                <a:solidFill>
                  <a:srgbClr val="C00000"/>
                </a:solidFill>
              </a:rPr>
              <a:t>(</a:t>
            </a:r>
            <a:r>
              <a:rPr lang="ko-KR" altLang="en-US" sz="800">
                <a:solidFill>
                  <a:srgbClr val="C00000"/>
                </a:solidFill>
              </a:rPr>
              <a:t>미완료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B03AEB-8847-1A1F-FD5E-83AC7DFEB473}"/>
              </a:ext>
            </a:extLst>
          </p:cNvPr>
          <p:cNvSpPr txBox="1"/>
          <p:nvPr/>
        </p:nvSpPr>
        <p:spPr>
          <a:xfrm>
            <a:off x="6366329" y="4782745"/>
            <a:ext cx="22244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컬플레인 티켓 상세</a:t>
            </a:r>
            <a:r>
              <a:rPr lang="en-US" altLang="ko-KR" sz="800">
                <a:solidFill>
                  <a:srgbClr val="C00000"/>
                </a:solidFill>
              </a:rPr>
              <a:t>RAW (</a:t>
            </a:r>
            <a:r>
              <a:rPr lang="ko-KR" altLang="en-US" sz="800">
                <a:solidFill>
                  <a:srgbClr val="C00000"/>
                </a:solidFill>
              </a:rPr>
              <a:t>미완료</a:t>
            </a:r>
            <a:r>
              <a:rPr lang="en-US" altLang="ko-KR" sz="800">
                <a:solidFill>
                  <a:srgbClr val="C00000"/>
                </a:solidFill>
              </a:rPr>
              <a:t>)</a:t>
            </a:r>
            <a:endParaRPr lang="ko-KR" altLang="en-US" sz="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362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B09FF-055D-CC97-2AF0-8390C69F0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82FDCD39-5838-8F54-DE8B-1CF47BAE0D4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CAFA5C3-9E39-5D82-2F14-430616D287D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F28C135A-E176-FDD6-7DFE-6A7A204CE4D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F7AAAB73-0BB3-C6BE-C314-AE00B1777EE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870A12B7-2A93-09A4-1D38-78DA9211B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33580F0-832A-8062-8991-8DE91C49509B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Complain ticket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완료건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BI Report &gt;  </a:t>
            </a:r>
            <a:r>
              <a:rPr lang="en-US" altLang="ko-KR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현황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View)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고객사별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Complain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현황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Complain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상위 고객사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부서 등 집중 관리 대상 확인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9F4528D-9846-9AF1-8495-33A6C78B5A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0837"/>
          <a:stretch/>
        </p:blipFill>
        <p:spPr>
          <a:xfrm>
            <a:off x="896231" y="3216329"/>
            <a:ext cx="7875227" cy="373215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5D1B1DD3-EE87-B5A4-85ED-9146ABD34E27}"/>
              </a:ext>
            </a:extLst>
          </p:cNvPr>
          <p:cNvSpPr/>
          <p:nvPr/>
        </p:nvSpPr>
        <p:spPr>
          <a:xfrm>
            <a:off x="1050389" y="2797564"/>
            <a:ext cx="1647091" cy="246221"/>
          </a:xfrm>
          <a:prstGeom prst="rect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366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000000"/>
              </a:buClr>
              <a:buSzPct val="30000"/>
              <a:buFontTx/>
              <a:buNone/>
              <a:tabLst>
                <a:tab pos="1437125" algn="l"/>
              </a:tabLst>
              <a:defRPr/>
            </a:pP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View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분석</a:t>
            </a:r>
            <a:endParaRPr kumimoji="1" lang="en-US" altLang="ko-KR" sz="1600" i="0" u="none" strike="noStrike" kern="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6BF7D98-6E61-72C3-6F0E-75EC86BB0638}"/>
              </a:ext>
            </a:extLst>
          </p:cNvPr>
          <p:cNvSpPr/>
          <p:nvPr/>
        </p:nvSpPr>
        <p:spPr>
          <a:xfrm>
            <a:off x="853281" y="5561885"/>
            <a:ext cx="2679628" cy="1296115"/>
          </a:xfrm>
          <a:prstGeom prst="rect">
            <a:avLst/>
          </a:prstGeom>
          <a:noFill/>
          <a:ln w="28575">
            <a:solidFill>
              <a:srgbClr val="A500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altLang="ko-KR" sz="1200">
              <a:solidFill>
                <a:schemeClr val="bg1"/>
              </a:solidFill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7DDB00A-226E-3873-FF01-C689AFFFE07A}"/>
              </a:ext>
            </a:extLst>
          </p:cNvPr>
          <p:cNvSpPr/>
          <p:nvPr/>
        </p:nvSpPr>
        <p:spPr>
          <a:xfrm>
            <a:off x="1129326" y="3243728"/>
            <a:ext cx="7557474" cy="431640"/>
          </a:xfrm>
          <a:prstGeom prst="rect">
            <a:avLst/>
          </a:prstGeom>
          <a:noFill/>
          <a:ln w="28575">
            <a:solidFill>
              <a:srgbClr val="A5003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altLang="ko-KR" sz="1200">
              <a:solidFill>
                <a:schemeClr val="bg1"/>
              </a:solidFill>
              <a:latin typeface="Arial Narrow" panose="020B0606020202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" name="순서도: 연결자 14">
            <a:extLst>
              <a:ext uri="{FF2B5EF4-FFF2-40B4-BE49-F238E27FC236}">
                <a16:creationId xmlns:a16="http://schemas.microsoft.com/office/drawing/2014/main" id="{C5C1B3A1-A062-2120-80D8-8EA4C5306A8F}"/>
              </a:ext>
            </a:extLst>
          </p:cNvPr>
          <p:cNvSpPr/>
          <p:nvPr/>
        </p:nvSpPr>
        <p:spPr bwMode="auto">
          <a:xfrm>
            <a:off x="1130337" y="3122263"/>
            <a:ext cx="200603" cy="200603"/>
          </a:xfrm>
          <a:prstGeom prst="flowChartConnector">
            <a:avLst/>
          </a:prstGeom>
          <a:solidFill>
            <a:srgbClr val="002060"/>
          </a:solidFill>
          <a:ln w="9525">
            <a:noFill/>
            <a:prstDash val="solid"/>
            <a:round/>
            <a:headEnd/>
            <a:tailEnd/>
          </a:ln>
          <a:effectLst/>
        </p:spPr>
        <p:txBody>
          <a:bodyPr lIns="90000" tIns="46800" rIns="90000" bIns="46800"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1200" b="1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50" charset="-127"/>
                <a:cs typeface="Arial" pitchFamily="34" charset="0"/>
              </a:rPr>
              <a:t>1</a:t>
            </a:r>
            <a:endParaRPr kumimoji="0" lang="ko-KR" altLang="en-US" sz="1200" b="1" i="0" u="none" strike="noStrike" kern="0" cap="none" spc="0" normalizeH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6020202030204" pitchFamily="34" charset="0"/>
              <a:ea typeface="맑은 고딕" panose="020B0503020000020004" pitchFamily="50" charset="-127"/>
              <a:cs typeface="Arial" pitchFamily="34" charset="0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B81479F-4423-5115-74CF-ED042644BEDB}"/>
              </a:ext>
            </a:extLst>
          </p:cNvPr>
          <p:cNvGrpSpPr/>
          <p:nvPr/>
        </p:nvGrpSpPr>
        <p:grpSpPr>
          <a:xfrm>
            <a:off x="703783" y="5471397"/>
            <a:ext cx="2616169" cy="276999"/>
            <a:chOff x="828916" y="5966485"/>
            <a:chExt cx="2616169" cy="2769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83C28A-254E-A15E-FC57-E1D9CD248B93}"/>
                </a:ext>
              </a:extLst>
            </p:cNvPr>
            <p:cNvSpPr txBox="1"/>
            <p:nvPr/>
          </p:nvSpPr>
          <p:spPr>
            <a:xfrm>
              <a:off x="1004993" y="5966485"/>
              <a:ext cx="24400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Complain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상위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법인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운영단위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/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부서</a:t>
              </a:r>
              <a:endPara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순서도: 연결자 13">
              <a:extLst>
                <a:ext uri="{FF2B5EF4-FFF2-40B4-BE49-F238E27FC236}">
                  <a16:creationId xmlns:a16="http://schemas.microsoft.com/office/drawing/2014/main" id="{B68FAFAA-0827-7B01-5A45-BB1F8E45CBAF}"/>
                </a:ext>
              </a:extLst>
            </p:cNvPr>
            <p:cNvSpPr/>
            <p:nvPr/>
          </p:nvSpPr>
          <p:spPr bwMode="auto">
            <a:xfrm>
              <a:off x="828916" y="5994652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200" b="1" kern="0" dirty="0">
                  <a:solidFill>
                    <a:schemeClr val="bg1"/>
                  </a:solidFill>
                  <a:latin typeface="Arial Narrow" panose="020B0606020202030204" pitchFamily="34" charset="0"/>
                  <a:ea typeface="맑은 고딕" panose="020B0503020000020004" pitchFamily="50" charset="-127"/>
                  <a:cs typeface="Arial" pitchFamily="34" charset="0"/>
                </a:rPr>
                <a:t>2</a:t>
              </a:r>
              <a:endParaRPr kumimoji="0" lang="ko-KR" altLang="en-US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7992973-05D7-2D9E-7C3D-212CE3A7C27F}"/>
              </a:ext>
            </a:extLst>
          </p:cNvPr>
          <p:cNvGrpSpPr/>
          <p:nvPr/>
        </p:nvGrpSpPr>
        <p:grpSpPr>
          <a:xfrm>
            <a:off x="1129326" y="3071184"/>
            <a:ext cx="1259544" cy="276999"/>
            <a:chOff x="1129326" y="3071162"/>
            <a:chExt cx="1259544" cy="276999"/>
          </a:xfrm>
        </p:grpSpPr>
        <p:sp>
          <p:nvSpPr>
            <p:cNvPr id="16" name="순서도: 연결자 15">
              <a:extLst>
                <a:ext uri="{FF2B5EF4-FFF2-40B4-BE49-F238E27FC236}">
                  <a16:creationId xmlns:a16="http://schemas.microsoft.com/office/drawing/2014/main" id="{7C499134-3862-B2E9-DD88-351A1C4ECDD1}"/>
                </a:ext>
              </a:extLst>
            </p:cNvPr>
            <p:cNvSpPr/>
            <p:nvPr/>
          </p:nvSpPr>
          <p:spPr bwMode="auto">
            <a:xfrm>
              <a:off x="1129326" y="3099330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200" b="1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Narrow" panose="020B0606020202030204" pitchFamily="34" charset="0"/>
                  <a:ea typeface="맑은 고딕" panose="020B0503020000020004" pitchFamily="50" charset="-127"/>
                  <a:cs typeface="Arial" pitchFamily="34" charset="0"/>
                </a:rPr>
                <a:t>1</a:t>
              </a:r>
              <a:endParaRPr kumimoji="0" lang="ko-KR" altLang="en-US" sz="12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맑은 고딕" panose="020B0503020000020004" pitchFamily="50" charset="-127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C26B2-7EF6-EC5E-DA67-3B0CE584F06A}"/>
                </a:ext>
              </a:extLst>
            </p:cNvPr>
            <p:cNvSpPr txBox="1"/>
            <p:nvPr/>
          </p:nvSpPr>
          <p:spPr>
            <a:xfrm>
              <a:off x="1369039" y="3071162"/>
              <a:ext cx="10198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월별 처리현황</a:t>
              </a:r>
              <a:endPara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029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3D094-5D3E-A655-04A2-B155994C3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AC74062-3D90-00FD-CFDE-FB5AE4EFE88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BD9E68D-F042-4691-96CB-77A551C2B50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465B28AF-C604-D950-CFD8-0C41ED0325F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0D85631D-76A7-3550-EFDD-31C708F6D17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0D18E77F-AAC5-9B9A-AE11-07471469D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421D4748-C68D-DAB4-9AC8-47B9419D99D5}"/>
              </a:ext>
            </a:extLst>
          </p:cNvPr>
          <p:cNvSpPr/>
          <p:nvPr/>
        </p:nvSpPr>
        <p:spPr>
          <a:xfrm>
            <a:off x="814115" y="1753554"/>
            <a:ext cx="12486816" cy="913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Complain ticket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완료건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BI Report &gt; </a:t>
            </a:r>
            <a:r>
              <a:rPr lang="en-US" altLang="ko-KR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현황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팀별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View)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재발 방지를 위한 내부 이슈 파악 및 개선 목적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597C278-4ECC-EDB5-1FDC-C977A06593F7}"/>
              </a:ext>
            </a:extLst>
          </p:cNvPr>
          <p:cNvGrpSpPr/>
          <p:nvPr/>
        </p:nvGrpSpPr>
        <p:grpSpPr>
          <a:xfrm>
            <a:off x="1041725" y="2667009"/>
            <a:ext cx="8402457" cy="4178291"/>
            <a:chOff x="59799" y="2032227"/>
            <a:chExt cx="10545939" cy="5446356"/>
          </a:xfrm>
        </p:grpSpPr>
        <p:sp>
          <p:nvSpPr>
            <p:cNvPr id="10" name="모서리가 둥근 직사각형 40">
              <a:extLst>
                <a:ext uri="{FF2B5EF4-FFF2-40B4-BE49-F238E27FC236}">
                  <a16:creationId xmlns:a16="http://schemas.microsoft.com/office/drawing/2014/main" id="{DEBBD01C-83E5-2DBC-3875-994BC804EFB3}"/>
                </a:ext>
              </a:extLst>
            </p:cNvPr>
            <p:cNvSpPr/>
            <p:nvPr/>
          </p:nvSpPr>
          <p:spPr>
            <a:xfrm>
              <a:off x="3621808" y="4168129"/>
              <a:ext cx="6983930" cy="3310454"/>
            </a:xfrm>
            <a:prstGeom prst="roundRect">
              <a:avLst>
                <a:gd name="adj" fmla="val 3604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41098FFD-44D0-812A-05A1-2F9885A76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28274" y="4215492"/>
              <a:ext cx="6775855" cy="32007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587C32D2-ED85-5757-2AD3-2BF259A5556F}"/>
                </a:ext>
              </a:extLst>
            </p:cNvPr>
            <p:cNvGrpSpPr/>
            <p:nvPr/>
          </p:nvGrpSpPr>
          <p:grpSpPr>
            <a:xfrm>
              <a:off x="197403" y="2366010"/>
              <a:ext cx="2974060" cy="3685758"/>
              <a:chOff x="3930493" y="1277980"/>
              <a:chExt cx="3598614" cy="3685758"/>
            </a:xfrm>
          </p:grpSpPr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DC768BA7-D244-437B-D927-371C9DB1C7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30493" y="1545535"/>
                <a:ext cx="3598614" cy="3418203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097D7A8-6C1B-1800-5978-50C9D222E977}"/>
                  </a:ext>
                </a:extLst>
              </p:cNvPr>
              <p:cNvSpPr/>
              <p:nvPr/>
            </p:nvSpPr>
            <p:spPr>
              <a:xfrm>
                <a:off x="3942926" y="1277980"/>
                <a:ext cx="1904286" cy="246221"/>
              </a:xfrm>
              <a:prstGeom prst="rect">
                <a:avLst/>
              </a:prstGeom>
              <a:solidFill>
                <a:srgbClr val="A5003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3668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000000"/>
                  </a:buClr>
                  <a:buSzPct val="30000"/>
                  <a:buFontTx/>
                  <a:buNone/>
                  <a:tabLst>
                    <a:tab pos="1437125" algn="l"/>
                  </a:tabLst>
                  <a:defRPr/>
                </a:pPr>
                <a:r>
                  <a:rPr lang="ko-KR" altLang="en-US" sz="105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내부관리 </a:t>
                </a:r>
                <a:r>
                  <a:rPr lang="en-US" altLang="ko-KR" sz="105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View </a:t>
                </a:r>
                <a:r>
                  <a:rPr lang="ko-KR" altLang="en-US" sz="105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분석</a:t>
                </a:r>
                <a:endParaRPr kumimoji="1" lang="en-US" altLang="ko-KR" sz="1050" i="0" u="none" strike="noStrike" kern="0" cap="none" spc="0" normalizeH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37" name="그림 36">
                <a:extLst>
                  <a:ext uri="{FF2B5EF4-FFF2-40B4-BE49-F238E27FC236}">
                    <a16:creationId xmlns:a16="http://schemas.microsoft.com/office/drawing/2014/main" id="{4A9F9155-BD0B-A7CF-CDE9-29C3FD3A3F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9202" y="1842250"/>
                <a:ext cx="3524723" cy="1645148"/>
              </a:xfrm>
              <a:prstGeom prst="rect">
                <a:avLst/>
              </a:prstGeom>
            </p:spPr>
          </p:pic>
          <p:pic>
            <p:nvPicPr>
              <p:cNvPr id="38" name="그림 37">
                <a:extLst>
                  <a:ext uri="{FF2B5EF4-FFF2-40B4-BE49-F238E27FC236}">
                    <a16:creationId xmlns:a16="http://schemas.microsoft.com/office/drawing/2014/main" id="{4935E852-48B7-AF21-4ACE-C48C94F02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5909" y="3682914"/>
                <a:ext cx="3524723" cy="945708"/>
              </a:xfrm>
              <a:prstGeom prst="rect">
                <a:avLst/>
              </a:prstGeom>
            </p:spPr>
          </p:pic>
        </p:grp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D5B02256-7C59-4651-0E33-473196C28102}"/>
                </a:ext>
              </a:extLst>
            </p:cNvPr>
            <p:cNvSpPr/>
            <p:nvPr/>
          </p:nvSpPr>
          <p:spPr>
            <a:xfrm>
              <a:off x="184534" y="3005018"/>
              <a:ext cx="3018267" cy="591815"/>
            </a:xfrm>
            <a:prstGeom prst="rect">
              <a:avLst/>
            </a:prstGeom>
            <a:noFill/>
            <a:ln w="28575">
              <a:solidFill>
                <a:srgbClr val="A50034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altLang="ko-KR" sz="14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D1FEB0F5-3F5F-88DE-14E7-730603ECE36A}"/>
                </a:ext>
              </a:extLst>
            </p:cNvPr>
            <p:cNvSpPr/>
            <p:nvPr/>
          </p:nvSpPr>
          <p:spPr>
            <a:xfrm>
              <a:off x="185318" y="4677097"/>
              <a:ext cx="3025738" cy="1254946"/>
            </a:xfrm>
            <a:prstGeom prst="rect">
              <a:avLst/>
            </a:prstGeom>
            <a:noFill/>
            <a:ln w="28575">
              <a:solidFill>
                <a:srgbClr val="A50034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endParaRPr lang="en-US" altLang="ko-KR" sz="140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모서리가 둥근 직사각형 40">
              <a:extLst>
                <a:ext uri="{FF2B5EF4-FFF2-40B4-BE49-F238E27FC236}">
                  <a16:creationId xmlns:a16="http://schemas.microsoft.com/office/drawing/2014/main" id="{C5F1EB99-30A4-4E59-61F3-7F1B5CC5CD40}"/>
                </a:ext>
              </a:extLst>
            </p:cNvPr>
            <p:cNvSpPr/>
            <p:nvPr/>
          </p:nvSpPr>
          <p:spPr>
            <a:xfrm>
              <a:off x="4177084" y="2246064"/>
              <a:ext cx="4608185" cy="1562466"/>
            </a:xfrm>
            <a:prstGeom prst="roundRect">
              <a:avLst>
                <a:gd name="adj" fmla="val 3604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endParaRPr lang="ko-KR" alt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62245CBA-0C36-5C67-4B1F-CDEBF843A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5539" y="2266258"/>
              <a:ext cx="4449041" cy="148581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순서도: 연결자 26">
              <a:extLst>
                <a:ext uri="{FF2B5EF4-FFF2-40B4-BE49-F238E27FC236}">
                  <a16:creationId xmlns:a16="http://schemas.microsoft.com/office/drawing/2014/main" id="{322BEE7E-9F8B-BB62-5A06-CE80DE37C313}"/>
                </a:ext>
              </a:extLst>
            </p:cNvPr>
            <p:cNvSpPr/>
            <p:nvPr/>
          </p:nvSpPr>
          <p:spPr bwMode="auto">
            <a:xfrm>
              <a:off x="4036087" y="2069590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i="0" u="none" strike="noStrike" kern="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kumimoji="0" lang="ko-KR" altLang="en-US" sz="14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순서도: 연결자 27">
              <a:extLst>
                <a:ext uri="{FF2B5EF4-FFF2-40B4-BE49-F238E27FC236}">
                  <a16:creationId xmlns:a16="http://schemas.microsoft.com/office/drawing/2014/main" id="{8E846B3D-C817-7C60-8FAB-CF1EB1CD52E7}"/>
                </a:ext>
              </a:extLst>
            </p:cNvPr>
            <p:cNvSpPr/>
            <p:nvPr/>
          </p:nvSpPr>
          <p:spPr bwMode="auto">
            <a:xfrm>
              <a:off x="59799" y="2919200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i="0" u="none" strike="noStrike" kern="0" cap="none" spc="0" normalizeH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kumimoji="0" lang="ko-KR" altLang="en-US" sz="1400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9" name="순서도: 연결자 28">
              <a:extLst>
                <a:ext uri="{FF2B5EF4-FFF2-40B4-BE49-F238E27FC236}">
                  <a16:creationId xmlns:a16="http://schemas.microsoft.com/office/drawing/2014/main" id="{799BC896-C056-750A-2978-E429FECD9E5E}"/>
                </a:ext>
              </a:extLst>
            </p:cNvPr>
            <p:cNvSpPr/>
            <p:nvPr/>
          </p:nvSpPr>
          <p:spPr bwMode="auto">
            <a:xfrm>
              <a:off x="59799" y="4592194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kern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kumimoji="0" lang="ko-KR" altLang="en-US" sz="1400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C2FDD-32BD-B9E0-8FB5-5D8CE474429D}"/>
                </a:ext>
              </a:extLst>
            </p:cNvPr>
            <p:cNvSpPr txBox="1"/>
            <p:nvPr/>
          </p:nvSpPr>
          <p:spPr>
            <a:xfrm>
              <a:off x="4284631" y="2032227"/>
              <a:ext cx="6245439" cy="401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팀별 실적 확인 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(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처리건수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기한내 처리율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,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처리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LT, C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건수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, C </a:t>
              </a:r>
              <a:r>
                <a:rPr lang="ko-KR" altLang="en-US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비율 등</a:t>
              </a:r>
              <a:r>
                <a:rPr lang="en-US" altLang="ko-KR" sz="14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)</a:t>
              </a:r>
              <a:endPara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1" name="사다리꼴 125">
              <a:extLst>
                <a:ext uri="{FF2B5EF4-FFF2-40B4-BE49-F238E27FC236}">
                  <a16:creationId xmlns:a16="http://schemas.microsoft.com/office/drawing/2014/main" id="{BA9897A1-8D3A-97BB-CDFF-796ED2822756}"/>
                </a:ext>
              </a:extLst>
            </p:cNvPr>
            <p:cNvSpPr/>
            <p:nvPr/>
          </p:nvSpPr>
          <p:spPr>
            <a:xfrm rot="5400000" flipH="1" flipV="1">
              <a:off x="2848498" y="2674477"/>
              <a:ext cx="1695450" cy="755928"/>
            </a:xfrm>
            <a:custGeom>
              <a:avLst/>
              <a:gdLst>
                <a:gd name="connsiteX0" fmla="*/ 0 w 7313149"/>
                <a:gd name="connsiteY0" fmla="*/ 525178 h 525178"/>
                <a:gd name="connsiteX1" fmla="*/ 397759 w 7313149"/>
                <a:gd name="connsiteY1" fmla="*/ 0 h 525178"/>
                <a:gd name="connsiteX2" fmla="*/ 6915390 w 7313149"/>
                <a:gd name="connsiteY2" fmla="*/ 0 h 525178"/>
                <a:gd name="connsiteX3" fmla="*/ 7313149 w 7313149"/>
                <a:gd name="connsiteY3" fmla="*/ 525178 h 525178"/>
                <a:gd name="connsiteX4" fmla="*/ 0 w 7313149"/>
                <a:gd name="connsiteY4" fmla="*/ 525178 h 525178"/>
                <a:gd name="connsiteX0" fmla="*/ 0 w 7313149"/>
                <a:gd name="connsiteY0" fmla="*/ 525178 h 525178"/>
                <a:gd name="connsiteX1" fmla="*/ 397759 w 7313149"/>
                <a:gd name="connsiteY1" fmla="*/ 0 h 525178"/>
                <a:gd name="connsiteX2" fmla="*/ 6163036 w 7313149"/>
                <a:gd name="connsiteY2" fmla="*/ 81023 h 525178"/>
                <a:gd name="connsiteX3" fmla="*/ 7313149 w 7313149"/>
                <a:gd name="connsiteY3" fmla="*/ 525178 h 525178"/>
                <a:gd name="connsiteX4" fmla="*/ 0 w 7313149"/>
                <a:gd name="connsiteY4" fmla="*/ 525178 h 525178"/>
                <a:gd name="connsiteX0" fmla="*/ 0 w 7313149"/>
                <a:gd name="connsiteY0" fmla="*/ 455730 h 455730"/>
                <a:gd name="connsiteX1" fmla="*/ 1312159 w 7313149"/>
                <a:gd name="connsiteY1" fmla="*/ 0 h 455730"/>
                <a:gd name="connsiteX2" fmla="*/ 6163036 w 7313149"/>
                <a:gd name="connsiteY2" fmla="*/ 11575 h 455730"/>
                <a:gd name="connsiteX3" fmla="*/ 7313149 w 7313149"/>
                <a:gd name="connsiteY3" fmla="*/ 455730 h 455730"/>
                <a:gd name="connsiteX4" fmla="*/ 0 w 7313149"/>
                <a:gd name="connsiteY4" fmla="*/ 455730 h 455730"/>
                <a:gd name="connsiteX0" fmla="*/ 0 w 7313149"/>
                <a:gd name="connsiteY0" fmla="*/ 448110 h 448110"/>
                <a:gd name="connsiteX1" fmla="*/ 1155188 w 7313149"/>
                <a:gd name="connsiteY1" fmla="*/ 0 h 448110"/>
                <a:gd name="connsiteX2" fmla="*/ 6163036 w 7313149"/>
                <a:gd name="connsiteY2" fmla="*/ 3955 h 448110"/>
                <a:gd name="connsiteX3" fmla="*/ 7313149 w 7313149"/>
                <a:gd name="connsiteY3" fmla="*/ 448110 h 448110"/>
                <a:gd name="connsiteX4" fmla="*/ 0 w 7313149"/>
                <a:gd name="connsiteY4" fmla="*/ 448110 h 448110"/>
                <a:gd name="connsiteX0" fmla="*/ 1 w 8553759"/>
                <a:gd name="connsiteY0" fmla="*/ 448112 h 448112"/>
                <a:gd name="connsiteX1" fmla="*/ 2395798 w 8553759"/>
                <a:gd name="connsiteY1" fmla="*/ 0 h 448112"/>
                <a:gd name="connsiteX2" fmla="*/ 7403646 w 8553759"/>
                <a:gd name="connsiteY2" fmla="*/ 3955 h 448112"/>
                <a:gd name="connsiteX3" fmla="*/ 8553759 w 8553759"/>
                <a:gd name="connsiteY3" fmla="*/ 448110 h 448112"/>
                <a:gd name="connsiteX4" fmla="*/ 1 w 8553759"/>
                <a:gd name="connsiteY4" fmla="*/ 448112 h 448112"/>
                <a:gd name="connsiteX0" fmla="*/ 1 w 8553759"/>
                <a:gd name="connsiteY0" fmla="*/ 469413 h 469413"/>
                <a:gd name="connsiteX1" fmla="*/ 1676056 w 8553759"/>
                <a:gd name="connsiteY1" fmla="*/ 0 h 469413"/>
                <a:gd name="connsiteX2" fmla="*/ 7403646 w 8553759"/>
                <a:gd name="connsiteY2" fmla="*/ 25256 h 469413"/>
                <a:gd name="connsiteX3" fmla="*/ 8553759 w 8553759"/>
                <a:gd name="connsiteY3" fmla="*/ 469411 h 469413"/>
                <a:gd name="connsiteX4" fmla="*/ 1 w 8553759"/>
                <a:gd name="connsiteY4" fmla="*/ 469413 h 469413"/>
                <a:gd name="connsiteX0" fmla="*/ 1 w 8553759"/>
                <a:gd name="connsiteY0" fmla="*/ 444157 h 444157"/>
                <a:gd name="connsiteX1" fmla="*/ 1593007 w 8553759"/>
                <a:gd name="connsiteY1" fmla="*/ 17347 h 444157"/>
                <a:gd name="connsiteX2" fmla="*/ 7403646 w 8553759"/>
                <a:gd name="connsiteY2" fmla="*/ 0 h 444157"/>
                <a:gd name="connsiteX3" fmla="*/ 8553759 w 8553759"/>
                <a:gd name="connsiteY3" fmla="*/ 444155 h 444157"/>
                <a:gd name="connsiteX4" fmla="*/ 1 w 8553759"/>
                <a:gd name="connsiteY4" fmla="*/ 444157 h 444157"/>
                <a:gd name="connsiteX0" fmla="*/ 1 w 8553759"/>
                <a:gd name="connsiteY0" fmla="*/ 458762 h 458762"/>
                <a:gd name="connsiteX1" fmla="*/ 1593013 w 8553759"/>
                <a:gd name="connsiteY1" fmla="*/ 0 h 458762"/>
                <a:gd name="connsiteX2" fmla="*/ 7403646 w 8553759"/>
                <a:gd name="connsiteY2" fmla="*/ 14605 h 458762"/>
                <a:gd name="connsiteX3" fmla="*/ 8553759 w 8553759"/>
                <a:gd name="connsiteY3" fmla="*/ 458760 h 458762"/>
                <a:gd name="connsiteX4" fmla="*/ 1 w 8553759"/>
                <a:gd name="connsiteY4" fmla="*/ 458762 h 458762"/>
                <a:gd name="connsiteX0" fmla="*/ 0 w 8553758"/>
                <a:gd name="connsiteY0" fmla="*/ 458762 h 458762"/>
                <a:gd name="connsiteX1" fmla="*/ 1593012 w 8553758"/>
                <a:gd name="connsiteY1" fmla="*/ 0 h 458762"/>
                <a:gd name="connsiteX2" fmla="*/ 4721415 w 8553758"/>
                <a:gd name="connsiteY2" fmla="*/ 104267 h 458762"/>
                <a:gd name="connsiteX3" fmla="*/ 8553758 w 8553758"/>
                <a:gd name="connsiteY3" fmla="*/ 458760 h 458762"/>
                <a:gd name="connsiteX4" fmla="*/ 0 w 8553758"/>
                <a:gd name="connsiteY4" fmla="*/ 458762 h 458762"/>
                <a:gd name="connsiteX0" fmla="*/ 0 w 8553758"/>
                <a:gd name="connsiteY0" fmla="*/ 458762 h 458762"/>
                <a:gd name="connsiteX1" fmla="*/ 1593012 w 8553758"/>
                <a:gd name="connsiteY1" fmla="*/ 0 h 458762"/>
                <a:gd name="connsiteX2" fmla="*/ 4734249 w 8553758"/>
                <a:gd name="connsiteY2" fmla="*/ 14604 h 458762"/>
                <a:gd name="connsiteX3" fmla="*/ 8553758 w 8553758"/>
                <a:gd name="connsiteY3" fmla="*/ 458760 h 458762"/>
                <a:gd name="connsiteX4" fmla="*/ 0 w 8553758"/>
                <a:gd name="connsiteY4" fmla="*/ 458762 h 4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3758" h="458762">
                  <a:moveTo>
                    <a:pt x="0" y="458762"/>
                  </a:moveTo>
                  <a:lnTo>
                    <a:pt x="1593012" y="0"/>
                  </a:lnTo>
                  <a:lnTo>
                    <a:pt x="4734249" y="14604"/>
                  </a:lnTo>
                  <a:lnTo>
                    <a:pt x="8553758" y="458760"/>
                  </a:lnTo>
                  <a:lnTo>
                    <a:pt x="0" y="458762"/>
                  </a:lnTo>
                  <a:close/>
                </a:path>
              </a:pathLst>
            </a:custGeom>
            <a:gradFill>
              <a:gsLst>
                <a:gs pos="8000">
                  <a:schemeClr val="bg1">
                    <a:lumMod val="65000"/>
                    <a:alpha val="50000"/>
                  </a:schemeClr>
                </a:gs>
                <a:gs pos="0">
                  <a:srgbClr val="ECECEC">
                    <a:alpha val="0"/>
                  </a:srgbClr>
                </a:gs>
                <a:gs pos="93064">
                  <a:schemeClr val="bg1">
                    <a:lumMod val="95000"/>
                    <a:alpha val="49000"/>
                  </a:schemeClr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 kern="0">
                <a:ln>
                  <a:solidFill>
                    <a:srgbClr val="646464">
                      <a:alpha val="0"/>
                    </a:srgbClr>
                  </a:solidFill>
                </a:ln>
                <a:solidFill>
                  <a:srgbClr val="64646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04464F-022A-74E5-7AC2-CE2EEA3CDC55}"/>
                </a:ext>
              </a:extLst>
            </p:cNvPr>
            <p:cNvSpPr txBox="1"/>
            <p:nvPr/>
          </p:nvSpPr>
          <p:spPr>
            <a:xfrm>
              <a:off x="3805073" y="4007856"/>
              <a:ext cx="2205480" cy="40118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40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Ticket </a:t>
              </a:r>
              <a:r>
                <a:rPr lang="ko-KR" altLang="en-US" sz="140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  <a:sym typeface="Wingdings" panose="05000000000000000000" pitchFamily="2" charset="2"/>
                </a:rPr>
                <a:t>처리 내용 확인</a:t>
              </a:r>
              <a:endParaRPr lang="ko-KR" altLang="en-US" sz="140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3" name="순서도: 연결자 32">
              <a:extLst>
                <a:ext uri="{FF2B5EF4-FFF2-40B4-BE49-F238E27FC236}">
                  <a16:creationId xmlns:a16="http://schemas.microsoft.com/office/drawing/2014/main" id="{9BF438AA-DFE7-992C-B1C1-E08956DB207D}"/>
                </a:ext>
              </a:extLst>
            </p:cNvPr>
            <p:cNvSpPr/>
            <p:nvPr/>
          </p:nvSpPr>
          <p:spPr bwMode="auto">
            <a:xfrm>
              <a:off x="3546532" y="4064534"/>
              <a:ext cx="220663" cy="220663"/>
            </a:xfrm>
            <a:prstGeom prst="flowChartConnector">
              <a:avLst/>
            </a:prstGeom>
            <a:solidFill>
              <a:srgbClr val="A50034"/>
            </a:solidFill>
            <a:ln w="9525">
              <a:noFill/>
              <a:prstDash val="solid"/>
              <a:round/>
              <a:headEnd/>
              <a:tailEnd/>
            </a:ln>
            <a:effectLst/>
          </p:spPr>
          <p:txBody>
            <a:bodyPr lIns="90000" tIns="46800" rIns="90000" bIns="46800"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1400" kern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endParaRPr kumimoji="0" lang="ko-KR" altLang="en-US" sz="1400" i="0" u="none" strike="noStrike" kern="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4" name="사다리꼴 125">
              <a:extLst>
                <a:ext uri="{FF2B5EF4-FFF2-40B4-BE49-F238E27FC236}">
                  <a16:creationId xmlns:a16="http://schemas.microsoft.com/office/drawing/2014/main" id="{AA13645F-740F-E5B6-2692-9C742F09D358}"/>
                </a:ext>
              </a:extLst>
            </p:cNvPr>
            <p:cNvSpPr/>
            <p:nvPr/>
          </p:nvSpPr>
          <p:spPr>
            <a:xfrm rot="16200000" flipH="1">
              <a:off x="2215854" y="5489612"/>
              <a:ext cx="2461760" cy="302453"/>
            </a:xfrm>
            <a:custGeom>
              <a:avLst/>
              <a:gdLst>
                <a:gd name="connsiteX0" fmla="*/ 0 w 7313149"/>
                <a:gd name="connsiteY0" fmla="*/ 525178 h 525178"/>
                <a:gd name="connsiteX1" fmla="*/ 397759 w 7313149"/>
                <a:gd name="connsiteY1" fmla="*/ 0 h 525178"/>
                <a:gd name="connsiteX2" fmla="*/ 6915390 w 7313149"/>
                <a:gd name="connsiteY2" fmla="*/ 0 h 525178"/>
                <a:gd name="connsiteX3" fmla="*/ 7313149 w 7313149"/>
                <a:gd name="connsiteY3" fmla="*/ 525178 h 525178"/>
                <a:gd name="connsiteX4" fmla="*/ 0 w 7313149"/>
                <a:gd name="connsiteY4" fmla="*/ 525178 h 525178"/>
                <a:gd name="connsiteX0" fmla="*/ 0 w 7313149"/>
                <a:gd name="connsiteY0" fmla="*/ 525178 h 525178"/>
                <a:gd name="connsiteX1" fmla="*/ 397759 w 7313149"/>
                <a:gd name="connsiteY1" fmla="*/ 0 h 525178"/>
                <a:gd name="connsiteX2" fmla="*/ 6163036 w 7313149"/>
                <a:gd name="connsiteY2" fmla="*/ 81023 h 525178"/>
                <a:gd name="connsiteX3" fmla="*/ 7313149 w 7313149"/>
                <a:gd name="connsiteY3" fmla="*/ 525178 h 525178"/>
                <a:gd name="connsiteX4" fmla="*/ 0 w 7313149"/>
                <a:gd name="connsiteY4" fmla="*/ 525178 h 525178"/>
                <a:gd name="connsiteX0" fmla="*/ 0 w 7313149"/>
                <a:gd name="connsiteY0" fmla="*/ 455730 h 455730"/>
                <a:gd name="connsiteX1" fmla="*/ 1312159 w 7313149"/>
                <a:gd name="connsiteY1" fmla="*/ 0 h 455730"/>
                <a:gd name="connsiteX2" fmla="*/ 6163036 w 7313149"/>
                <a:gd name="connsiteY2" fmla="*/ 11575 h 455730"/>
                <a:gd name="connsiteX3" fmla="*/ 7313149 w 7313149"/>
                <a:gd name="connsiteY3" fmla="*/ 455730 h 455730"/>
                <a:gd name="connsiteX4" fmla="*/ 0 w 7313149"/>
                <a:gd name="connsiteY4" fmla="*/ 455730 h 455730"/>
                <a:gd name="connsiteX0" fmla="*/ 0 w 7313149"/>
                <a:gd name="connsiteY0" fmla="*/ 448110 h 448110"/>
                <a:gd name="connsiteX1" fmla="*/ 1155188 w 7313149"/>
                <a:gd name="connsiteY1" fmla="*/ 0 h 448110"/>
                <a:gd name="connsiteX2" fmla="*/ 6163036 w 7313149"/>
                <a:gd name="connsiteY2" fmla="*/ 3955 h 448110"/>
                <a:gd name="connsiteX3" fmla="*/ 7313149 w 7313149"/>
                <a:gd name="connsiteY3" fmla="*/ 448110 h 448110"/>
                <a:gd name="connsiteX4" fmla="*/ 0 w 7313149"/>
                <a:gd name="connsiteY4" fmla="*/ 448110 h 448110"/>
                <a:gd name="connsiteX0" fmla="*/ 1 w 8553759"/>
                <a:gd name="connsiteY0" fmla="*/ 448112 h 448112"/>
                <a:gd name="connsiteX1" fmla="*/ 2395798 w 8553759"/>
                <a:gd name="connsiteY1" fmla="*/ 0 h 448112"/>
                <a:gd name="connsiteX2" fmla="*/ 7403646 w 8553759"/>
                <a:gd name="connsiteY2" fmla="*/ 3955 h 448112"/>
                <a:gd name="connsiteX3" fmla="*/ 8553759 w 8553759"/>
                <a:gd name="connsiteY3" fmla="*/ 448110 h 448112"/>
                <a:gd name="connsiteX4" fmla="*/ 1 w 8553759"/>
                <a:gd name="connsiteY4" fmla="*/ 448112 h 448112"/>
                <a:gd name="connsiteX0" fmla="*/ 1 w 8553759"/>
                <a:gd name="connsiteY0" fmla="*/ 469413 h 469413"/>
                <a:gd name="connsiteX1" fmla="*/ 1676056 w 8553759"/>
                <a:gd name="connsiteY1" fmla="*/ 0 h 469413"/>
                <a:gd name="connsiteX2" fmla="*/ 7403646 w 8553759"/>
                <a:gd name="connsiteY2" fmla="*/ 25256 h 469413"/>
                <a:gd name="connsiteX3" fmla="*/ 8553759 w 8553759"/>
                <a:gd name="connsiteY3" fmla="*/ 469411 h 469413"/>
                <a:gd name="connsiteX4" fmla="*/ 1 w 8553759"/>
                <a:gd name="connsiteY4" fmla="*/ 469413 h 469413"/>
                <a:gd name="connsiteX0" fmla="*/ 1 w 8553759"/>
                <a:gd name="connsiteY0" fmla="*/ 444157 h 444157"/>
                <a:gd name="connsiteX1" fmla="*/ 1593007 w 8553759"/>
                <a:gd name="connsiteY1" fmla="*/ 17347 h 444157"/>
                <a:gd name="connsiteX2" fmla="*/ 7403646 w 8553759"/>
                <a:gd name="connsiteY2" fmla="*/ 0 h 444157"/>
                <a:gd name="connsiteX3" fmla="*/ 8553759 w 8553759"/>
                <a:gd name="connsiteY3" fmla="*/ 444155 h 444157"/>
                <a:gd name="connsiteX4" fmla="*/ 1 w 8553759"/>
                <a:gd name="connsiteY4" fmla="*/ 444157 h 444157"/>
                <a:gd name="connsiteX0" fmla="*/ 1 w 8553759"/>
                <a:gd name="connsiteY0" fmla="*/ 458762 h 458762"/>
                <a:gd name="connsiteX1" fmla="*/ 1593013 w 8553759"/>
                <a:gd name="connsiteY1" fmla="*/ 0 h 458762"/>
                <a:gd name="connsiteX2" fmla="*/ 7403646 w 8553759"/>
                <a:gd name="connsiteY2" fmla="*/ 14605 h 458762"/>
                <a:gd name="connsiteX3" fmla="*/ 8553759 w 8553759"/>
                <a:gd name="connsiteY3" fmla="*/ 458760 h 458762"/>
                <a:gd name="connsiteX4" fmla="*/ 1 w 8553759"/>
                <a:gd name="connsiteY4" fmla="*/ 458762 h 458762"/>
                <a:gd name="connsiteX0" fmla="*/ 0 w 8553758"/>
                <a:gd name="connsiteY0" fmla="*/ 458762 h 458762"/>
                <a:gd name="connsiteX1" fmla="*/ 1593012 w 8553758"/>
                <a:gd name="connsiteY1" fmla="*/ 0 h 458762"/>
                <a:gd name="connsiteX2" fmla="*/ 4721415 w 8553758"/>
                <a:gd name="connsiteY2" fmla="*/ 104267 h 458762"/>
                <a:gd name="connsiteX3" fmla="*/ 8553758 w 8553758"/>
                <a:gd name="connsiteY3" fmla="*/ 458760 h 458762"/>
                <a:gd name="connsiteX4" fmla="*/ 0 w 8553758"/>
                <a:gd name="connsiteY4" fmla="*/ 458762 h 458762"/>
                <a:gd name="connsiteX0" fmla="*/ 0 w 8553758"/>
                <a:gd name="connsiteY0" fmla="*/ 458762 h 458762"/>
                <a:gd name="connsiteX1" fmla="*/ 1593012 w 8553758"/>
                <a:gd name="connsiteY1" fmla="*/ 0 h 458762"/>
                <a:gd name="connsiteX2" fmla="*/ 4734249 w 8553758"/>
                <a:gd name="connsiteY2" fmla="*/ 14604 h 458762"/>
                <a:gd name="connsiteX3" fmla="*/ 8553758 w 8553758"/>
                <a:gd name="connsiteY3" fmla="*/ 458760 h 458762"/>
                <a:gd name="connsiteX4" fmla="*/ 0 w 8553758"/>
                <a:gd name="connsiteY4" fmla="*/ 458762 h 45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3758" h="458762">
                  <a:moveTo>
                    <a:pt x="0" y="458762"/>
                  </a:moveTo>
                  <a:lnTo>
                    <a:pt x="1593012" y="0"/>
                  </a:lnTo>
                  <a:lnTo>
                    <a:pt x="4734249" y="14604"/>
                  </a:lnTo>
                  <a:lnTo>
                    <a:pt x="8553758" y="458760"/>
                  </a:lnTo>
                  <a:lnTo>
                    <a:pt x="0" y="458762"/>
                  </a:lnTo>
                  <a:close/>
                </a:path>
              </a:pathLst>
            </a:custGeom>
            <a:gradFill>
              <a:gsLst>
                <a:gs pos="8000">
                  <a:schemeClr val="bg1">
                    <a:lumMod val="65000"/>
                    <a:alpha val="50000"/>
                  </a:schemeClr>
                </a:gs>
                <a:gs pos="0">
                  <a:srgbClr val="ECECEC">
                    <a:alpha val="0"/>
                  </a:srgbClr>
                </a:gs>
                <a:gs pos="93064">
                  <a:schemeClr val="bg1">
                    <a:lumMod val="95000"/>
                    <a:alpha val="49000"/>
                  </a:schemeClr>
                </a:gs>
              </a:gsLst>
              <a:lin ang="5400000" scaled="1"/>
            </a:gra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ko-KR" altLang="en-US" sz="1400" kern="0">
                <a:ln>
                  <a:solidFill>
                    <a:srgbClr val="646464">
                      <a:alpha val="0"/>
                    </a:srgbClr>
                  </a:solidFill>
                </a:ln>
                <a:solidFill>
                  <a:srgbClr val="64646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654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DFC74-0CF3-B94A-76B9-4AA2044A2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61BD7D3E-0DBE-D28D-E9D0-7DA2843641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7876850-51CE-3D35-BA9F-0BC7AAF4B85C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D07E375-27CA-3594-7210-FCE5DDD8F974}"/>
              </a:ext>
            </a:extLst>
          </p:cNvPr>
          <p:cNvGrpSpPr/>
          <p:nvPr/>
        </p:nvGrpSpPr>
        <p:grpSpPr>
          <a:xfrm>
            <a:off x="890988" y="1358267"/>
            <a:ext cx="6434602" cy="4163062"/>
            <a:chOff x="890988" y="1739267"/>
            <a:chExt cx="643460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4CD5294C-2759-01B1-8772-39B0C7CD0B7C}"/>
                </a:ext>
              </a:extLst>
            </p:cNvPr>
            <p:cNvGrpSpPr/>
            <p:nvPr/>
          </p:nvGrpSpPr>
          <p:grpSpPr>
            <a:xfrm>
              <a:off x="890988" y="1739267"/>
              <a:ext cx="6434602" cy="3446286"/>
              <a:chOff x="1714299" y="2827000"/>
              <a:chExt cx="4929577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7B18D74-4E93-535E-AB32-BC82F3551EA3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FF4D45-80B0-8A8A-C02E-3B92A397A969}"/>
                  </a:ext>
                </a:extLst>
              </p:cNvPr>
              <p:cNvSpPr txBox="1"/>
              <p:nvPr/>
            </p:nvSpPr>
            <p:spPr>
              <a:xfrm>
                <a:off x="1733348" y="4217534"/>
                <a:ext cx="4910528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VOC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(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교환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, AS, 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반품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, </a:t>
                </a: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취소</a:t>
                </a: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)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0CFE982-B23A-AB49-76F5-4B39344B040B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690F085-ACD8-75CD-318A-34AE771ADE44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53B2CAB-9265-B599-BA59-64EF23BDD5D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FED6715-127B-960F-7989-DF54B253C7FE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B982D449-69AF-853A-CC11-35C3D663708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AACC0E0-3D4A-8274-3BC5-554EA9DE6ADE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6C30D38-E278-BCCE-1A4E-8F30FBF1CDC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E1B2EB6-F14C-B92F-E5A0-6BEA30208B6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A1218F06-3C9C-A8CD-7AAA-1C264868AA44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537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4DC5D14-5C19-46ED-8A67-B98EA4C3E12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9AE1AB0-E04E-B3E2-FD14-82E9AD4CF59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교환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2AF2CD9-5274-E9D4-2BD9-B99C27D7704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8E0D998B-4404-37C9-472F-0B9894260B5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6BB17A85-D63B-2E79-7A02-73932B261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AA62129-3023-15CB-9FB2-24083B94A000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8011FDD-8D1B-749B-EA80-01B4C7D80ECD}"/>
              </a:ext>
            </a:extLst>
          </p:cNvPr>
          <p:cNvGrpSpPr/>
          <p:nvPr/>
        </p:nvGrpSpPr>
        <p:grpSpPr>
          <a:xfrm>
            <a:off x="1181731" y="2389961"/>
            <a:ext cx="9105269" cy="331828"/>
            <a:chOff x="2896231" y="285122"/>
            <a:chExt cx="6049635" cy="331828"/>
          </a:xfrm>
        </p:grpSpPr>
        <p:sp>
          <p:nvSpPr>
            <p:cNvPr id="9" name="모서리가 둥근 직사각형 39">
              <a:extLst>
                <a:ext uri="{FF2B5EF4-FFF2-40B4-BE49-F238E27FC236}">
                  <a16:creationId xmlns:a16="http://schemas.microsoft.com/office/drawing/2014/main" id="{16F39B19-2E24-D599-B77E-06752D0C4638}"/>
                </a:ext>
              </a:extLst>
            </p:cNvPr>
            <p:cNvSpPr/>
            <p:nvPr/>
          </p:nvSpPr>
          <p:spPr>
            <a:xfrm>
              <a:off x="2896231" y="285122"/>
              <a:ext cx="742996" cy="324568"/>
            </a:xfrm>
            <a:prstGeom prst="roundRect">
              <a:avLst/>
            </a:prstGeom>
            <a:solidFill>
              <a:srgbClr val="A5003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ko-KR" altLang="en-US" sz="1600" b="1" dirty="0">
                  <a:solidFill>
                    <a:schemeClr val="bg1"/>
                  </a:solidFill>
                  <a:latin typeface="Arial Narrow" panose="020B0606020202030204" pitchFamily="34" charset="0"/>
                  <a:ea typeface="+mj-ea"/>
                </a:rPr>
                <a:t>고객요청 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F2ACB952-FD12-E76E-1E7F-D9CD347FE51A}"/>
                </a:ext>
              </a:extLst>
            </p:cNvPr>
            <p:cNvGrpSpPr/>
            <p:nvPr/>
          </p:nvGrpSpPr>
          <p:grpSpPr>
            <a:xfrm>
              <a:off x="3636270" y="285122"/>
              <a:ext cx="1442501" cy="324568"/>
              <a:chOff x="3984615" y="371343"/>
              <a:chExt cx="1442501" cy="268238"/>
            </a:xfrm>
          </p:grpSpPr>
          <p:sp>
            <p:nvSpPr>
              <p:cNvPr id="20" name="모서리가 둥근 직사각형 63">
                <a:extLst>
                  <a:ext uri="{FF2B5EF4-FFF2-40B4-BE49-F238E27FC236}">
                    <a16:creationId xmlns:a16="http://schemas.microsoft.com/office/drawing/2014/main" id="{C94B4302-A1A1-3732-5DA9-F1A2AF832BEB}"/>
                  </a:ext>
                </a:extLst>
              </p:cNvPr>
              <p:cNvSpPr/>
              <p:nvPr/>
            </p:nvSpPr>
            <p:spPr>
              <a:xfrm>
                <a:off x="4230512" y="371343"/>
                <a:ext cx="1196604" cy="268238"/>
              </a:xfrm>
              <a:prstGeom prst="roundRect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Off)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협력사 협의</a:t>
                </a:r>
              </a:p>
            </p:txBody>
          </p:sp>
          <p:cxnSp>
            <p:nvCxnSpPr>
              <p:cNvPr id="21" name="직선 화살표 연결선 20">
                <a:extLst>
                  <a:ext uri="{FF2B5EF4-FFF2-40B4-BE49-F238E27FC236}">
                    <a16:creationId xmlns:a16="http://schemas.microsoft.com/office/drawing/2014/main" id="{7A884711-41CB-C2AB-3132-BC3D3D0E3B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4615" y="493467"/>
                <a:ext cx="234339" cy="11995"/>
              </a:xfrm>
              <a:prstGeom prst="straightConnector1">
                <a:avLst/>
              </a:prstGeom>
              <a:ln w="254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207E736-5AB4-99EF-7914-98E036CF5AD5}"/>
                </a:ext>
              </a:extLst>
            </p:cNvPr>
            <p:cNvGrpSpPr/>
            <p:nvPr/>
          </p:nvGrpSpPr>
          <p:grpSpPr>
            <a:xfrm>
              <a:off x="5112427" y="292380"/>
              <a:ext cx="1439545" cy="324568"/>
              <a:chOff x="3987571" y="371343"/>
              <a:chExt cx="1439545" cy="268238"/>
            </a:xfrm>
          </p:grpSpPr>
          <p:sp>
            <p:nvSpPr>
              <p:cNvPr id="18" name="모서리가 둥근 직사각형 63">
                <a:extLst>
                  <a:ext uri="{FF2B5EF4-FFF2-40B4-BE49-F238E27FC236}">
                    <a16:creationId xmlns:a16="http://schemas.microsoft.com/office/drawing/2014/main" id="{CF5D7AAE-E458-3DEB-752C-1A4FA29C2E4E}"/>
                  </a:ext>
                </a:extLst>
              </p:cNvPr>
              <p:cNvSpPr/>
              <p:nvPr/>
            </p:nvSpPr>
            <p:spPr>
              <a:xfrm>
                <a:off x="4230512" y="371343"/>
                <a:ext cx="1196604" cy="268238"/>
              </a:xfrm>
              <a:prstGeom prst="roundRect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S-</a:t>
                </a:r>
                <a:r>
                  <a:rPr lang="en-US" altLang="ko-KR" sz="1600" b="1" dirty="0" err="1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mro</a:t>
                </a:r>
                <a:r>
                  <a:rPr lang="en-US" altLang="ko-KR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)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처리종료</a:t>
                </a:r>
              </a:p>
            </p:txBody>
          </p:sp>
          <p:cxnSp>
            <p:nvCxnSpPr>
              <p:cNvPr id="19" name="직선 화살표 연결선 18">
                <a:extLst>
                  <a:ext uri="{FF2B5EF4-FFF2-40B4-BE49-F238E27FC236}">
                    <a16:creationId xmlns:a16="http://schemas.microsoft.com/office/drawing/2014/main" id="{1391979F-D407-916B-C6FD-C498DF1A6C09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3987571" y="505462"/>
                <a:ext cx="242941" cy="0"/>
              </a:xfrm>
              <a:prstGeom prst="straightConnector1">
                <a:avLst/>
              </a:prstGeom>
              <a:ln w="254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8DCCCFD9-D85D-7F67-EE19-289E86FCC7BC}"/>
                </a:ext>
              </a:extLst>
            </p:cNvPr>
            <p:cNvGrpSpPr/>
            <p:nvPr/>
          </p:nvGrpSpPr>
          <p:grpSpPr>
            <a:xfrm>
              <a:off x="6579058" y="285124"/>
              <a:ext cx="1304641" cy="324568"/>
              <a:chOff x="3995514" y="371343"/>
              <a:chExt cx="1304641" cy="268238"/>
            </a:xfrm>
          </p:grpSpPr>
          <p:sp>
            <p:nvSpPr>
              <p:cNvPr id="16" name="모서리가 둥근 직사각형 63">
                <a:extLst>
                  <a:ext uri="{FF2B5EF4-FFF2-40B4-BE49-F238E27FC236}">
                    <a16:creationId xmlns:a16="http://schemas.microsoft.com/office/drawing/2014/main" id="{CA955F59-6D0C-186C-4C36-7F5D59609C5A}"/>
                  </a:ext>
                </a:extLst>
              </p:cNvPr>
              <p:cNvSpPr/>
              <p:nvPr/>
            </p:nvSpPr>
            <p:spPr>
              <a:xfrm>
                <a:off x="4212333" y="371343"/>
                <a:ext cx="1087822" cy="268238"/>
              </a:xfrm>
              <a:prstGeom prst="roundRect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Off) </a:t>
                </a:r>
                <a:r>
                  <a:rPr lang="ko-KR" altLang="en-US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실물 이동</a:t>
                </a:r>
              </a:p>
            </p:txBody>
          </p:sp>
          <p:cxnSp>
            <p:nvCxnSpPr>
              <p:cNvPr id="17" name="직선 화살표 연결선 16">
                <a:extLst>
                  <a:ext uri="{FF2B5EF4-FFF2-40B4-BE49-F238E27FC236}">
                    <a16:creationId xmlns:a16="http://schemas.microsoft.com/office/drawing/2014/main" id="{EC387A62-DE0C-1E2F-C206-4BAF55F78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5514" y="505462"/>
                <a:ext cx="223390" cy="0"/>
              </a:xfrm>
              <a:prstGeom prst="straightConnector1">
                <a:avLst/>
              </a:prstGeom>
              <a:ln w="254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2DB7B21-FA34-8832-4380-0EA7E454959D}"/>
                </a:ext>
              </a:extLst>
            </p:cNvPr>
            <p:cNvGrpSpPr/>
            <p:nvPr/>
          </p:nvGrpSpPr>
          <p:grpSpPr>
            <a:xfrm>
              <a:off x="7907115" y="292382"/>
              <a:ext cx="1038751" cy="324568"/>
              <a:chOff x="3995514" y="371343"/>
              <a:chExt cx="1038751" cy="268238"/>
            </a:xfrm>
          </p:grpSpPr>
          <p:sp>
            <p:nvSpPr>
              <p:cNvPr id="14" name="모서리가 둥근 직사각형 63">
                <a:extLst>
                  <a:ext uri="{FF2B5EF4-FFF2-40B4-BE49-F238E27FC236}">
                    <a16:creationId xmlns:a16="http://schemas.microsoft.com/office/drawing/2014/main" id="{D0854E09-0453-3E85-74E4-2FE19D32485C}"/>
                  </a:ext>
                </a:extLst>
              </p:cNvPr>
              <p:cNvSpPr/>
              <p:nvPr/>
            </p:nvSpPr>
            <p:spPr>
              <a:xfrm>
                <a:off x="4216969" y="371343"/>
                <a:ext cx="817296" cy="268238"/>
              </a:xfrm>
              <a:prstGeom prst="roundRect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algn="ctr"/>
                <a:r>
                  <a:rPr lang="ko-KR" altLang="en-US" sz="1600" b="1" dirty="0">
                    <a:solidFill>
                      <a:schemeClr val="bg1"/>
                    </a:solidFill>
                    <a:latin typeface="Arial Narrow" panose="020B0606020202030204" pitchFamily="34" charset="0"/>
                    <a:ea typeface="+mj-ea"/>
                  </a:rPr>
                  <a:t>최종 완료</a:t>
                </a:r>
              </a:p>
            </p:txBody>
          </p:sp>
          <p:cxnSp>
            <p:nvCxnSpPr>
              <p:cNvPr id="15" name="직선 화살표 연결선 14">
                <a:extLst>
                  <a:ext uri="{FF2B5EF4-FFF2-40B4-BE49-F238E27FC236}">
                    <a16:creationId xmlns:a16="http://schemas.microsoft.com/office/drawing/2014/main" id="{D3EDB3E3-E229-7432-637A-40A652C048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5514" y="505462"/>
                <a:ext cx="223390" cy="0"/>
              </a:xfrm>
              <a:prstGeom prst="straightConnector1">
                <a:avLst/>
              </a:prstGeom>
              <a:ln w="254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FA9F3196-D3BD-2453-20E8-5139B0C69217}"/>
              </a:ext>
            </a:extLst>
          </p:cNvPr>
          <p:cNvSpPr/>
          <p:nvPr/>
        </p:nvSpPr>
        <p:spPr>
          <a:xfrm>
            <a:off x="1181731" y="2884071"/>
            <a:ext cx="11308142" cy="126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상품에 대하여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규정에 따라 원주문의 협력사와 협의 완료 후 교환 진행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가능여부를 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YES”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로 설정 후 처리종료 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VOC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번호로 교환 요청이 진행되며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Hub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교환 진행 요청됨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교환은 따로 주문생성이 되지 않고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번호로 원주문의 협력사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배송형태와 동일하게 진행됨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024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38E9-6A7B-F432-DA89-7AAB4C6E8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1684ABD-777B-B206-35D7-C3144BC4503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9C8F5D8-01A9-E8A9-CC68-6A1F0ED6B8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교환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0F71ED98-5F2A-3FAE-6A0F-B81AC40463C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14A8EDA6-D0F0-FB6E-C126-1D2984B6ADB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1264A0E-2034-5514-EC2C-3FD63C26D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B571B2F6-C9B4-89A9-A5E1-DCDAEDEE6CB9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3" name="Rectangle: Rounded Corners 72">
            <a:extLst>
              <a:ext uri="{FF2B5EF4-FFF2-40B4-BE49-F238E27FC236}">
                <a16:creationId xmlns:a16="http://schemas.microsoft.com/office/drawing/2014/main" id="{91AE5395-C43F-BD78-1137-B3F9FBE599D7}"/>
              </a:ext>
            </a:extLst>
          </p:cNvPr>
          <p:cNvSpPr>
            <a:spLocks/>
          </p:cNvSpPr>
          <p:nvPr/>
        </p:nvSpPr>
        <p:spPr>
          <a:xfrm>
            <a:off x="792343" y="2420784"/>
            <a:ext cx="104684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9E3F82F-4C77-9B45-D950-0A17D3D0A6CD}"/>
              </a:ext>
            </a:extLst>
          </p:cNvPr>
          <p:cNvGrpSpPr/>
          <p:nvPr/>
        </p:nvGrpSpPr>
        <p:grpSpPr>
          <a:xfrm>
            <a:off x="814115" y="2994764"/>
            <a:ext cx="11488721" cy="929731"/>
            <a:chOff x="534229" y="3303121"/>
            <a:chExt cx="9730401" cy="929731"/>
          </a:xfrm>
        </p:grpSpPr>
        <p:sp>
          <p:nvSpPr>
            <p:cNvPr id="25" name="AutoShape 120">
              <a:extLst>
                <a:ext uri="{FF2B5EF4-FFF2-40B4-BE49-F238E27FC236}">
                  <a16:creationId xmlns:a16="http://schemas.microsoft.com/office/drawing/2014/main" id="{DA8E2E5D-AF8F-4802-3367-73B7333BC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3303121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26" name="AutoShape 120">
              <a:extLst>
                <a:ext uri="{FF2B5EF4-FFF2-40B4-BE49-F238E27FC236}">
                  <a16:creationId xmlns:a16="http://schemas.microsoft.com/office/drawing/2014/main" id="{2C123613-8178-2AB4-04F0-5CE51EE87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5" y="3303121"/>
              <a:ext cx="5741785" cy="317611"/>
            </a:xfrm>
            <a:prstGeom prst="homePlate">
              <a:avLst>
                <a:gd name="adj" fmla="val 19783"/>
              </a:avLst>
            </a:prstGeom>
            <a:solidFill>
              <a:srgbClr val="404040">
                <a:alpha val="63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27" name="AutoShape 120">
              <a:extLst>
                <a:ext uri="{FF2B5EF4-FFF2-40B4-BE49-F238E27FC236}">
                  <a16:creationId xmlns:a16="http://schemas.microsoft.com/office/drawing/2014/main" id="{E371A103-CE49-FDAC-3066-9FF3D9E46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3303121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28" name="AutoShape 120">
              <a:extLst>
                <a:ext uri="{FF2B5EF4-FFF2-40B4-BE49-F238E27FC236}">
                  <a16:creationId xmlns:a16="http://schemas.microsoft.com/office/drawing/2014/main" id="{28B6217D-DFB5-4EE6-2E03-543DE66BB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3303121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29" name="AutoShape 121">
              <a:extLst>
                <a:ext uri="{FF2B5EF4-FFF2-40B4-BE49-F238E27FC236}">
                  <a16:creationId xmlns:a16="http://schemas.microsoft.com/office/drawing/2014/main" id="{309BE77B-63EC-8A1B-7673-0D83CE518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3303121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7B7D1447-B0EE-EAD8-D369-A51104B876D5}"/>
                </a:ext>
              </a:extLst>
            </p:cNvPr>
            <p:cNvSpPr/>
            <p:nvPr/>
          </p:nvSpPr>
          <p:spPr bwMode="auto">
            <a:xfrm>
              <a:off x="539616" y="3761931"/>
              <a:ext cx="1573251" cy="4491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D8D52C4-BAF2-9519-18EB-F5B9F7583ABE}"/>
                </a:ext>
              </a:extLst>
            </p:cNvPr>
            <p:cNvSpPr/>
            <p:nvPr/>
          </p:nvSpPr>
          <p:spPr bwMode="auto">
            <a:xfrm>
              <a:off x="2327017" y="3761931"/>
              <a:ext cx="1714257" cy="470921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교환 협의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9F867868-8500-87F1-4FD0-503F2D522158}"/>
                </a:ext>
              </a:extLst>
            </p:cNvPr>
            <p:cNvSpPr/>
            <p:nvPr/>
          </p:nvSpPr>
          <p:spPr bwMode="auto">
            <a:xfrm>
              <a:off x="4250084" y="3761931"/>
              <a:ext cx="1558415" cy="470921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DCA8833B-B575-12CF-5C8C-369E8C7C4715}"/>
                </a:ext>
              </a:extLst>
            </p:cNvPr>
            <p:cNvSpPr/>
            <p:nvPr/>
          </p:nvSpPr>
          <p:spPr bwMode="auto">
            <a:xfrm>
              <a:off x="6017783" y="3761931"/>
              <a:ext cx="2319039" cy="470921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교환 접수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완료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8A3429D-C734-7E59-7CEC-27446334AA37}"/>
                </a:ext>
              </a:extLst>
            </p:cNvPr>
            <p:cNvSpPr/>
            <p:nvPr/>
          </p:nvSpPr>
          <p:spPr bwMode="auto">
            <a:xfrm>
              <a:off x="8544723" y="3761931"/>
              <a:ext cx="1619867" cy="4491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35" name="Rectangle: Rounded Corners 72">
            <a:extLst>
              <a:ext uri="{FF2B5EF4-FFF2-40B4-BE49-F238E27FC236}">
                <a16:creationId xmlns:a16="http://schemas.microsoft.com/office/drawing/2014/main" id="{E4DD5C60-F497-1A1A-7CAB-00E5F8B40C93}"/>
              </a:ext>
            </a:extLst>
          </p:cNvPr>
          <p:cNvSpPr>
            <a:spLocks/>
          </p:cNvSpPr>
          <p:nvPr/>
        </p:nvSpPr>
        <p:spPr>
          <a:xfrm>
            <a:off x="792343" y="4391593"/>
            <a:ext cx="1164189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9B184F3A-57FF-B3C8-B885-990EFF2FA67E}"/>
              </a:ext>
            </a:extLst>
          </p:cNvPr>
          <p:cNvGrpSpPr/>
          <p:nvPr/>
        </p:nvGrpSpPr>
        <p:grpSpPr>
          <a:xfrm>
            <a:off x="822213" y="4982473"/>
            <a:ext cx="11480623" cy="1987709"/>
            <a:chOff x="534227" y="4782261"/>
            <a:chExt cx="9772659" cy="1987709"/>
          </a:xfrm>
        </p:grpSpPr>
        <p:sp>
          <p:nvSpPr>
            <p:cNvPr id="37" name="AutoShape 120">
              <a:extLst>
                <a:ext uri="{FF2B5EF4-FFF2-40B4-BE49-F238E27FC236}">
                  <a16:creationId xmlns:a16="http://schemas.microsoft.com/office/drawing/2014/main" id="{D784058A-239F-C638-C901-5FE49B5D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4782261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EE3042">
                <a:alpha val="29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38" name="AutoShape 120">
              <a:extLst>
                <a:ext uri="{FF2B5EF4-FFF2-40B4-BE49-F238E27FC236}">
                  <a16:creationId xmlns:a16="http://schemas.microsoft.com/office/drawing/2014/main" id="{805037F3-9BB7-8BEC-96AE-641BD5EE9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6" y="4782261"/>
              <a:ext cx="5741784" cy="317611"/>
            </a:xfrm>
            <a:prstGeom prst="homePlate">
              <a:avLst>
                <a:gd name="adj" fmla="val 19783"/>
              </a:avLst>
            </a:prstGeom>
            <a:solidFill>
              <a:srgbClr val="FDEAEC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39" name="AutoShape 120">
              <a:extLst>
                <a:ext uri="{FF2B5EF4-FFF2-40B4-BE49-F238E27FC236}">
                  <a16:creationId xmlns:a16="http://schemas.microsoft.com/office/drawing/2014/main" id="{1C35664F-C9CE-5E37-5D80-77BE6329C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4782261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40" name="AutoShape 120">
              <a:extLst>
                <a:ext uri="{FF2B5EF4-FFF2-40B4-BE49-F238E27FC236}">
                  <a16:creationId xmlns:a16="http://schemas.microsoft.com/office/drawing/2014/main" id="{B99ADC0B-E9D6-194F-0B6C-A8E3C439A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4782261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41" name="AutoShape 121">
              <a:extLst>
                <a:ext uri="{FF2B5EF4-FFF2-40B4-BE49-F238E27FC236}">
                  <a16:creationId xmlns:a16="http://schemas.microsoft.com/office/drawing/2014/main" id="{AC5EE169-44B4-2029-BD6B-86881C4B3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4782261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AutoShape 120">
              <a:extLst>
                <a:ext uri="{FF2B5EF4-FFF2-40B4-BE49-F238E27FC236}">
                  <a16:creationId xmlns:a16="http://schemas.microsoft.com/office/drawing/2014/main" id="{9DA4E17B-5B01-D0D9-880C-FD52BBEE1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6821" y="5842792"/>
              <a:ext cx="1970065" cy="317611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43" name="AutoShape 120">
              <a:extLst>
                <a:ext uri="{FF2B5EF4-FFF2-40B4-BE49-F238E27FC236}">
                  <a16:creationId xmlns:a16="http://schemas.microsoft.com/office/drawing/2014/main" id="{C4277F52-6ADA-251E-5E81-77DFBFB4C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2835" y="5842792"/>
              <a:ext cx="2698506" cy="317611"/>
            </a:xfrm>
            <a:prstGeom prst="chevron">
              <a:avLst/>
            </a:prstGeom>
            <a:solidFill>
              <a:srgbClr val="A50034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9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44" name="AutoShape 120">
              <a:extLst>
                <a:ext uri="{FF2B5EF4-FFF2-40B4-BE49-F238E27FC236}">
                  <a16:creationId xmlns:a16="http://schemas.microsoft.com/office/drawing/2014/main" id="{0D3460A1-0B0D-F0A5-0CA3-B6C5881B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313" y="5842792"/>
              <a:ext cx="1769690" cy="317611"/>
            </a:xfrm>
            <a:prstGeom prst="homePlate">
              <a:avLst>
                <a:gd name="adj" fmla="val 49227"/>
              </a:avLst>
            </a:prstGeom>
            <a:solidFill>
              <a:srgbClr val="EE3042">
                <a:alpha val="7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8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45" name="AutoShape 121">
              <a:extLst>
                <a:ext uri="{FF2B5EF4-FFF2-40B4-BE49-F238E27FC236}">
                  <a16:creationId xmlns:a16="http://schemas.microsoft.com/office/drawing/2014/main" id="{6AF8A33A-A490-8DF2-351D-5A176E4D37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686" y="5842792"/>
              <a:ext cx="2317989" cy="317611"/>
            </a:xfrm>
            <a:prstGeom prst="homePlate">
              <a:avLst>
                <a:gd name="adj" fmla="val 19277"/>
              </a:avLst>
            </a:prstGeom>
            <a:solidFill>
              <a:srgbClr val="EE3042">
                <a:alpha val="4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7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37401543-EE33-84A4-DEB0-F026708DA15B}"/>
                </a:ext>
              </a:extLst>
            </p:cNvPr>
            <p:cNvSpPr/>
            <p:nvPr/>
          </p:nvSpPr>
          <p:spPr bwMode="auto">
            <a:xfrm>
              <a:off x="549726" y="5198979"/>
              <a:ext cx="1573251" cy="49953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CCFBCC44-6D28-04DD-8C63-444913D4FFB1}"/>
                </a:ext>
              </a:extLst>
            </p:cNvPr>
            <p:cNvSpPr/>
            <p:nvPr/>
          </p:nvSpPr>
          <p:spPr bwMode="auto">
            <a:xfrm>
              <a:off x="2315841" y="5198979"/>
              <a:ext cx="1714257" cy="49953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교환 협의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7435A847-C23A-499A-F965-7591950D8083}"/>
                </a:ext>
              </a:extLst>
            </p:cNvPr>
            <p:cNvSpPr/>
            <p:nvPr/>
          </p:nvSpPr>
          <p:spPr bwMode="auto">
            <a:xfrm>
              <a:off x="4256612" y="5198979"/>
              <a:ext cx="1558415" cy="49953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928F92E-5AAC-6E95-6746-2190E1EC05E7}"/>
                </a:ext>
              </a:extLst>
            </p:cNvPr>
            <p:cNvSpPr/>
            <p:nvPr/>
          </p:nvSpPr>
          <p:spPr bwMode="auto">
            <a:xfrm>
              <a:off x="6016131" y="5198979"/>
              <a:ext cx="2320691" cy="49953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허브회수완료</a:t>
              </a:r>
              <a:br>
                <a:rPr kumimoji="0" lang="en-US" altLang="ko-KR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ED2B5048-AE97-9561-C75E-5665E6245643}"/>
                </a:ext>
              </a:extLst>
            </p:cNvPr>
            <p:cNvSpPr/>
            <p:nvPr/>
          </p:nvSpPr>
          <p:spPr bwMode="auto">
            <a:xfrm>
              <a:off x="543965" y="6272753"/>
              <a:ext cx="1568488" cy="49721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교환 </a:t>
              </a: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접수 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167289FB-D7BC-40E3-A910-2D6380CE3628}"/>
                </a:ext>
              </a:extLst>
            </p:cNvPr>
            <p:cNvSpPr/>
            <p:nvPr/>
          </p:nvSpPr>
          <p:spPr bwMode="auto">
            <a:xfrm>
              <a:off x="2327193" y="6272754"/>
              <a:ext cx="1712242" cy="497216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출고확정</a:t>
              </a:r>
              <a:b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F0B1C773-88F9-BBB0-F531-66CCEBCB030F}"/>
                </a:ext>
              </a:extLst>
            </p:cNvPr>
            <p:cNvSpPr/>
            <p:nvPr/>
          </p:nvSpPr>
          <p:spPr bwMode="auto">
            <a:xfrm>
              <a:off x="4254513" y="6272754"/>
              <a:ext cx="1560614" cy="497216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허브입고완료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91D42389-3AF6-1621-7797-5923335280D8}"/>
                </a:ext>
              </a:extLst>
            </p:cNvPr>
            <p:cNvSpPr/>
            <p:nvPr/>
          </p:nvSpPr>
          <p:spPr bwMode="auto">
            <a:xfrm>
              <a:off x="8537585" y="6272754"/>
              <a:ext cx="1677248" cy="497215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  <a:endParaRPr kumimoji="0" lang="en-US" altLang="ko-K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4FE23BF-6921-F069-D5B2-FEC36B8EF736}"/>
                </a:ext>
              </a:extLst>
            </p:cNvPr>
            <p:cNvSpPr/>
            <p:nvPr/>
          </p:nvSpPr>
          <p:spPr bwMode="auto">
            <a:xfrm>
              <a:off x="8538901" y="5198979"/>
              <a:ext cx="1666662" cy="49953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협력사반출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55" name="AutoShape 121">
              <a:extLst>
                <a:ext uri="{FF2B5EF4-FFF2-40B4-BE49-F238E27FC236}">
                  <a16:creationId xmlns:a16="http://schemas.microsoft.com/office/drawing/2014/main" id="{E8ED4274-E7F9-2892-C3B9-89ADD53EB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7" y="5841105"/>
              <a:ext cx="1631555" cy="317611"/>
            </a:xfrm>
            <a:prstGeom prst="homePlate">
              <a:avLst>
                <a:gd name="adj" fmla="val 19277"/>
              </a:avLst>
            </a:prstGeom>
            <a:solidFill>
              <a:srgbClr val="F5BDC3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8F6AC46A-3EED-24BB-5ACE-EC1251BE9028}"/>
                </a:ext>
              </a:extLst>
            </p:cNvPr>
            <p:cNvSpPr/>
            <p:nvPr/>
          </p:nvSpPr>
          <p:spPr bwMode="auto">
            <a:xfrm>
              <a:off x="6028137" y="6272753"/>
              <a:ext cx="2308685" cy="497216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출고확정 및 배송완료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381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F264A-460E-A7DC-B836-678AD70B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0C12AE98-3158-6ECD-FFF7-549AA875417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127C9A2-1F4C-B6FB-95DC-62872F91387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교환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AC5ADCA-079E-B736-05AB-C12255CEC2C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B68E06C-FEBC-C681-038C-37E6D58C1E7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C8B356B-1354-DA55-0DB6-DEF4FB8CB6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B46AA01-88E5-AEAF-13F0-1E774635DCA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처리종료 후 실물 흐름</a:t>
            </a:r>
          </a:p>
        </p:txBody>
      </p:sp>
      <p:graphicFrame>
        <p:nvGraphicFramePr>
          <p:cNvPr id="8" name="Group 70">
            <a:extLst>
              <a:ext uri="{FF2B5EF4-FFF2-40B4-BE49-F238E27FC236}">
                <a16:creationId xmlns:a16="http://schemas.microsoft.com/office/drawing/2014/main" id="{C389B450-548B-19A2-6A59-C47197E54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08806"/>
              </p:ext>
            </p:extLst>
          </p:nvPr>
        </p:nvGraphicFramePr>
        <p:xfrm>
          <a:off x="877355" y="2358736"/>
          <a:ext cx="9367087" cy="4574274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</a:tbl>
          </a:graphicData>
        </a:graphic>
      </p:graphicFrame>
      <p:sp>
        <p:nvSpPr>
          <p:cNvPr id="10" name="Rectangle 41">
            <a:extLst>
              <a:ext uri="{FF2B5EF4-FFF2-40B4-BE49-F238E27FC236}">
                <a16:creationId xmlns:a16="http://schemas.microsoft.com/office/drawing/2014/main" id="{E3654620-42BF-AB89-835C-0804C5B61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717" y="3051517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en-US" altLang="ko-KR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VOC</a:t>
            </a:r>
            <a:br>
              <a:rPr kumimoji="1" lang="en-US" altLang="ko-KR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처리종료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1" name="AutoShape 42">
            <a:extLst>
              <a:ext uri="{FF2B5EF4-FFF2-40B4-BE49-F238E27FC236}">
                <a16:creationId xmlns:a16="http://schemas.microsoft.com/office/drawing/2014/main" id="{C84ADA97-6343-F45D-73A1-21B0815E3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826" y="3051516"/>
            <a:ext cx="843521" cy="384839"/>
          </a:xfrm>
          <a:prstGeom prst="flowChartDecision">
            <a:avLst/>
          </a:prstGeom>
          <a:solidFill>
            <a:srgbClr val="A50034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00" kern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배송형태</a:t>
            </a:r>
            <a:endParaRPr kumimoji="1" lang="en-US" altLang="ko-KR" sz="900" kern="0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2" name="AutoShape 42">
            <a:extLst>
              <a:ext uri="{FF2B5EF4-FFF2-40B4-BE49-F238E27FC236}">
                <a16:creationId xmlns:a16="http://schemas.microsoft.com/office/drawing/2014/main" id="{24354DDE-4A18-BCAE-CA82-CAED606FE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746" y="5748996"/>
            <a:ext cx="843521" cy="384839"/>
          </a:xfrm>
          <a:prstGeom prst="flowChartDecision">
            <a:avLst/>
          </a:prstGeom>
          <a:solidFill>
            <a:srgbClr val="A50034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00" kern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배송형태</a:t>
            </a:r>
            <a:endParaRPr kumimoji="1" lang="en-US" altLang="ko-KR" sz="900" kern="0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59D8F6C-90EE-C800-67EA-3FFE11991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61" y="3779838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교환상품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회수 지시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F17ECC5C-1A3F-489F-8EFF-11E6C4BA4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60" y="4322242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상품 회수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6" name="Rectangle 41">
            <a:extLst>
              <a:ext uri="{FF2B5EF4-FFF2-40B4-BE49-F238E27FC236}">
                <a16:creationId xmlns:a16="http://schemas.microsoft.com/office/drawing/2014/main" id="{327DAECD-A37C-6FA8-0990-5C4B38EBE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394" y="4869938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 err="1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교환허브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출고확정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7" name="Rectangle 41">
            <a:extLst>
              <a:ext uri="{FF2B5EF4-FFF2-40B4-BE49-F238E27FC236}">
                <a16:creationId xmlns:a16="http://schemas.microsoft.com/office/drawing/2014/main" id="{1DFC1F75-18F2-3EA0-C543-EF0EE5F5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59" y="6306964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교환접수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8" name="Rectangle 41">
            <a:extLst>
              <a:ext uri="{FF2B5EF4-FFF2-40B4-BE49-F238E27FC236}">
                <a16:creationId xmlns:a16="http://schemas.microsoft.com/office/drawing/2014/main" id="{0A69B6F0-B11E-DB34-93D0-032685A3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569" y="6306964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교환출고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19" name="Rectangle 41">
            <a:extLst>
              <a:ext uri="{FF2B5EF4-FFF2-40B4-BE49-F238E27FC236}">
                <a16:creationId xmlns:a16="http://schemas.microsoft.com/office/drawing/2014/main" id="{C3A5F1C8-85A6-649F-E6FB-63C4DBE5B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29" y="6306964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교환처리완료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20" name="Rectangle 41">
            <a:extLst>
              <a:ext uri="{FF2B5EF4-FFF2-40B4-BE49-F238E27FC236}">
                <a16:creationId xmlns:a16="http://schemas.microsoft.com/office/drawing/2014/main" id="{E1D149BA-FF66-96A9-A426-05C8F1B4F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29" y="4751903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허브입고완료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21" name="Rectangle 41">
            <a:extLst>
              <a:ext uri="{FF2B5EF4-FFF2-40B4-BE49-F238E27FC236}">
                <a16:creationId xmlns:a16="http://schemas.microsoft.com/office/drawing/2014/main" id="{4AB08CCE-1EAF-9DF9-074F-31F882BF7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28" y="4261034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허브출하지시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75E25BD7-A7FE-9925-27E7-6D89D0514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427" y="3770165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허브출고확정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B935F0E7-9AEA-108C-982E-06219D37F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107" y="3834632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허브출고확정</a:t>
            </a:r>
            <a:endParaRPr kumimoji="1" lang="en-US" altLang="ko-KR" sz="950" kern="0" dirty="0">
              <a:solidFill>
                <a:srgbClr val="000000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sp>
        <p:nvSpPr>
          <p:cNvPr id="58" name="Rectangle 41">
            <a:extLst>
              <a:ext uri="{FF2B5EF4-FFF2-40B4-BE49-F238E27FC236}">
                <a16:creationId xmlns:a16="http://schemas.microsoft.com/office/drawing/2014/main" id="{940E75A6-4A22-17F8-CCEA-F92218FD6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3106" y="3012750"/>
            <a:ext cx="927873" cy="384839"/>
          </a:xfrm>
          <a:prstGeom prst="roundRect">
            <a:avLst/>
          </a:prstGeom>
          <a:solidFill>
            <a:srgbClr val="FDEAEC"/>
          </a:solidFill>
          <a:ln w="9525" algn="ctr">
            <a:solidFill>
              <a:srgbClr val="EE3042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en-US" altLang="ko-KR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VOC</a:t>
            </a:r>
            <a:r>
              <a:rPr kumimoji="1" lang="ko-KR" altLang="en-US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완료</a:t>
            </a:r>
            <a:endParaRPr kumimoji="1" lang="en-US" altLang="ko-KR" sz="950" kern="0" dirty="0">
              <a:solidFill>
                <a:srgbClr val="EE3042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Poppins Medium" panose="00000600000000000000" pitchFamily="2" charset="0"/>
            </a:endParaRPr>
          </a:p>
        </p:txBody>
      </p:sp>
      <p:cxnSp>
        <p:nvCxnSpPr>
          <p:cNvPr id="59" name="직선 화살표 연결선 40">
            <a:extLst>
              <a:ext uri="{FF2B5EF4-FFF2-40B4-BE49-F238E27FC236}">
                <a16:creationId xmlns:a16="http://schemas.microsoft.com/office/drawing/2014/main" id="{7D712A5D-D228-F3A0-FCCB-6DE75881E3B7}"/>
              </a:ext>
            </a:extLst>
          </p:cNvPr>
          <p:cNvCxnSpPr>
            <a:cxnSpLocks/>
          </p:cNvCxnSpPr>
          <p:nvPr/>
        </p:nvCxnSpPr>
        <p:spPr bwMode="auto">
          <a:xfrm>
            <a:off x="3340590" y="3246289"/>
            <a:ext cx="621236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2" name="직선 화살표 연결선 51">
            <a:extLst>
              <a:ext uri="{FF2B5EF4-FFF2-40B4-BE49-F238E27FC236}">
                <a16:creationId xmlns:a16="http://schemas.microsoft.com/office/drawing/2014/main" id="{F708BD0C-E396-B5C7-EAEF-BA62B58B67BC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4805480" y="3243934"/>
            <a:ext cx="755418" cy="535904"/>
          </a:xfrm>
          <a:prstGeom prst="bentConnector2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4" name="직선 화살표 연결선 40">
            <a:extLst>
              <a:ext uri="{FF2B5EF4-FFF2-40B4-BE49-F238E27FC236}">
                <a16:creationId xmlns:a16="http://schemas.microsoft.com/office/drawing/2014/main" id="{E417D5D1-AE9E-B942-968B-EEBFDDF9D0B7}"/>
              </a:ext>
            </a:extLst>
          </p:cNvPr>
          <p:cNvCxnSpPr>
            <a:cxnSpLocks/>
          </p:cNvCxnSpPr>
          <p:nvPr/>
        </p:nvCxnSpPr>
        <p:spPr bwMode="auto">
          <a:xfrm>
            <a:off x="5546883" y="4162334"/>
            <a:ext cx="0" cy="193552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6" name="직선 화살표 연결선 40">
            <a:extLst>
              <a:ext uri="{FF2B5EF4-FFF2-40B4-BE49-F238E27FC236}">
                <a16:creationId xmlns:a16="http://schemas.microsoft.com/office/drawing/2014/main" id="{77B40A08-A9C3-1D51-D930-50D08DB646FF}"/>
              </a:ext>
            </a:extLst>
          </p:cNvPr>
          <p:cNvCxnSpPr>
            <a:cxnSpLocks/>
          </p:cNvCxnSpPr>
          <p:nvPr/>
        </p:nvCxnSpPr>
        <p:spPr bwMode="auto">
          <a:xfrm>
            <a:off x="5554503" y="4688114"/>
            <a:ext cx="0" cy="193552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7" name="직선 화살표 연결선 40">
            <a:extLst>
              <a:ext uri="{FF2B5EF4-FFF2-40B4-BE49-F238E27FC236}">
                <a16:creationId xmlns:a16="http://schemas.microsoft.com/office/drawing/2014/main" id="{13EC3245-792B-4A7A-3392-02DB6078FADA}"/>
              </a:ext>
            </a:extLst>
          </p:cNvPr>
          <p:cNvCxnSpPr>
            <a:cxnSpLocks/>
          </p:cNvCxnSpPr>
          <p:nvPr/>
        </p:nvCxnSpPr>
        <p:spPr bwMode="auto">
          <a:xfrm>
            <a:off x="5569743" y="5267234"/>
            <a:ext cx="0" cy="103973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69" name="직선 화살표 연결선 51">
            <a:extLst>
              <a:ext uri="{FF2B5EF4-FFF2-40B4-BE49-F238E27FC236}">
                <a16:creationId xmlns:a16="http://schemas.microsoft.com/office/drawing/2014/main" id="{49EFEA82-018E-56DA-139D-EC99BC0986F3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3227841" y="4629317"/>
            <a:ext cx="3015035" cy="695218"/>
          </a:xfrm>
          <a:prstGeom prst="bentConnector2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1" name="직선 화살표 연결선 40">
            <a:extLst>
              <a:ext uri="{FF2B5EF4-FFF2-40B4-BE49-F238E27FC236}">
                <a16:creationId xmlns:a16="http://schemas.microsoft.com/office/drawing/2014/main" id="{DF6195F8-F959-4420-7FA3-B4A4E2AFADC3}"/>
              </a:ext>
            </a:extLst>
          </p:cNvPr>
          <p:cNvCxnSpPr>
            <a:cxnSpLocks/>
          </p:cNvCxnSpPr>
          <p:nvPr/>
        </p:nvCxnSpPr>
        <p:spPr bwMode="auto">
          <a:xfrm>
            <a:off x="6038144" y="6476993"/>
            <a:ext cx="28981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2" name="직선 화살표 연결선 40">
            <a:extLst>
              <a:ext uri="{FF2B5EF4-FFF2-40B4-BE49-F238E27FC236}">
                <a16:creationId xmlns:a16="http://schemas.microsoft.com/office/drawing/2014/main" id="{5364538B-5E7F-4427-3054-7B292C9677CC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6728180" y="6215398"/>
            <a:ext cx="163591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3" name="직선 화살표 연결선 51">
            <a:extLst>
              <a:ext uri="{FF2B5EF4-FFF2-40B4-BE49-F238E27FC236}">
                <a16:creationId xmlns:a16="http://schemas.microsoft.com/office/drawing/2014/main" id="{100E2214-F846-7159-D5CF-DF441388BD8B}"/>
              </a:ext>
            </a:extLst>
          </p:cNvPr>
          <p:cNvCxnSpPr>
            <a:cxnSpLocks/>
          </p:cNvCxnSpPr>
          <p:nvPr/>
        </p:nvCxnSpPr>
        <p:spPr bwMode="auto">
          <a:xfrm>
            <a:off x="7230089" y="5942038"/>
            <a:ext cx="721774" cy="366029"/>
          </a:xfrm>
          <a:prstGeom prst="bentConnector2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4" name="직선 화살표 연결선 40">
            <a:extLst>
              <a:ext uri="{FF2B5EF4-FFF2-40B4-BE49-F238E27FC236}">
                <a16:creationId xmlns:a16="http://schemas.microsoft.com/office/drawing/2014/main" id="{36952C45-862E-CC4A-39E3-FAFF9C8EC2B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8953015" y="3623074"/>
            <a:ext cx="464791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5" name="직선 화살표 연결선 40">
            <a:extLst>
              <a:ext uri="{FF2B5EF4-FFF2-40B4-BE49-F238E27FC236}">
                <a16:creationId xmlns:a16="http://schemas.microsoft.com/office/drawing/2014/main" id="{E5D0193D-691E-74C5-381B-D7737BBE9554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899539" y="4204436"/>
            <a:ext cx="111267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6" name="직선 화살표 연결선 40">
            <a:extLst>
              <a:ext uri="{FF2B5EF4-FFF2-40B4-BE49-F238E27FC236}">
                <a16:creationId xmlns:a16="http://schemas.microsoft.com/office/drawing/2014/main" id="{DEA1B746-6E60-DE89-83DC-FF3B8BB161CE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896230" y="4691818"/>
            <a:ext cx="111267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8" name="직선 화살표 연결선 51">
            <a:extLst>
              <a:ext uri="{FF2B5EF4-FFF2-40B4-BE49-F238E27FC236}">
                <a16:creationId xmlns:a16="http://schemas.microsoft.com/office/drawing/2014/main" id="{C7C8C58C-ED95-D7B8-3A67-83D39F96E361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7070484" y="4849081"/>
            <a:ext cx="622415" cy="1169599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79" name="직선 화살표 연결선 40">
            <a:extLst>
              <a:ext uri="{FF2B5EF4-FFF2-40B4-BE49-F238E27FC236}">
                <a16:creationId xmlns:a16="http://schemas.microsoft.com/office/drawing/2014/main" id="{DDADE37E-579A-7994-3F63-367ACA0DA969}"/>
              </a:ext>
            </a:extLst>
          </p:cNvPr>
          <p:cNvCxnSpPr>
            <a:cxnSpLocks/>
          </p:cNvCxnSpPr>
          <p:nvPr/>
        </p:nvCxnSpPr>
        <p:spPr bwMode="auto">
          <a:xfrm>
            <a:off x="6001320" y="5052832"/>
            <a:ext cx="28981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80" name="직선 화살표 연결선 40">
            <a:extLst>
              <a:ext uri="{FF2B5EF4-FFF2-40B4-BE49-F238E27FC236}">
                <a16:creationId xmlns:a16="http://schemas.microsoft.com/office/drawing/2014/main" id="{6B9EEC49-5467-80DA-9019-3B50E300BCAD}"/>
              </a:ext>
            </a:extLst>
          </p:cNvPr>
          <p:cNvCxnSpPr>
            <a:cxnSpLocks/>
          </p:cNvCxnSpPr>
          <p:nvPr/>
        </p:nvCxnSpPr>
        <p:spPr bwMode="auto">
          <a:xfrm>
            <a:off x="8421300" y="4027051"/>
            <a:ext cx="289812" cy="0"/>
          </a:xfrm>
          <a:prstGeom prst="straightConnector1">
            <a:avLst/>
          </a:prstGeom>
          <a:noFill/>
          <a:ln w="12700">
            <a:solidFill>
              <a:srgbClr val="A50034"/>
            </a:solidFill>
            <a:round/>
            <a:headEnd type="none" w="med" len="med"/>
            <a:tailEnd type="triangle" w="med" len="med"/>
          </a:ln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522B8B6-BB40-8B5C-0EFA-C82702E05407}"/>
              </a:ext>
            </a:extLst>
          </p:cNvPr>
          <p:cNvSpPr txBox="1"/>
          <p:nvPr/>
        </p:nvSpPr>
        <p:spPr>
          <a:xfrm>
            <a:off x="3758321" y="3347993"/>
            <a:ext cx="22121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직송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1014523-EB99-C27F-C2EF-C33B622780E7}"/>
              </a:ext>
            </a:extLst>
          </p:cNvPr>
          <p:cNvSpPr txBox="1"/>
          <p:nvPr/>
        </p:nvSpPr>
        <p:spPr>
          <a:xfrm>
            <a:off x="4727441" y="3020842"/>
            <a:ext cx="33182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ko-KR" altLang="en-US" sz="1000" dirty="0" err="1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무재고</a:t>
            </a:r>
            <a:endParaRPr lang="ko-KR" altLang="en-US" sz="1000" dirty="0"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Tahoma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ED1D61-E5DE-6E52-3B8D-698FBE349219}"/>
              </a:ext>
            </a:extLst>
          </p:cNvPr>
          <p:cNvSpPr txBox="1"/>
          <p:nvPr/>
        </p:nvSpPr>
        <p:spPr>
          <a:xfrm>
            <a:off x="6891612" y="5489589"/>
            <a:ext cx="331822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ko-KR" altLang="en-US" sz="1000" dirty="0" err="1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무재고</a:t>
            </a:r>
            <a:endParaRPr lang="ko-KR" altLang="en-US" sz="1000" dirty="0">
              <a:solidFill>
                <a:prstClr val="black"/>
              </a:solidFill>
              <a:latin typeface="Pretendard Light" panose="02000403000000020004" pitchFamily="50" charset="-127"/>
              <a:ea typeface="Pretendard Light" panose="02000403000000020004" pitchFamily="50" charset="-127"/>
              <a:cs typeface="Tahoma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40CA131-2049-0E54-A4F5-E2F27D622F4A}"/>
              </a:ext>
            </a:extLst>
          </p:cNvPr>
          <p:cNvSpPr txBox="1"/>
          <p:nvPr/>
        </p:nvSpPr>
        <p:spPr>
          <a:xfrm>
            <a:off x="7432282" y="5988627"/>
            <a:ext cx="221214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r>
              <a: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rPr>
              <a:t>직송</a:t>
            </a:r>
          </a:p>
        </p:txBody>
      </p:sp>
      <p:sp>
        <p:nvSpPr>
          <p:cNvPr id="15" name="Rectangle 41">
            <a:extLst>
              <a:ext uri="{FF2B5EF4-FFF2-40B4-BE49-F238E27FC236}">
                <a16:creationId xmlns:a16="http://schemas.microsoft.com/office/drawing/2014/main" id="{03EDACD3-6F76-7370-ECB5-9574886C0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960" y="4869939"/>
            <a:ext cx="927873" cy="384839"/>
          </a:xfrm>
          <a:prstGeom prst="roundRect">
            <a:avLst/>
          </a:prstGeom>
          <a:solidFill>
            <a:srgbClr val="FFFFFF"/>
          </a:solidFill>
          <a:ln w="9525" algn="ctr">
            <a:solidFill>
              <a:srgbClr val="A50034"/>
            </a:solidFill>
            <a:miter lim="800000"/>
            <a:headEnd/>
            <a:tailEnd/>
          </a:ln>
        </p:spPr>
        <p:txBody>
          <a:bodyPr wrap="none" lIns="0" tIns="0" rIns="0" bIns="0" anchor="ctr" anchorCtr="1"/>
          <a:lstStyle/>
          <a:p>
            <a:pPr algn="ctr" defTabSz="855663"/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협력사 요청</a:t>
            </a:r>
            <a:b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</a:br>
            <a: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(</a:t>
            </a:r>
            <a:r>
              <a:rPr kumimoji="1" lang="ko-KR" altLang="en-US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반출 지시</a:t>
            </a:r>
            <a:r>
              <a: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9327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E720-D928-4F2B-951E-5BA466617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28C53CC-3F3F-FEB4-7DCE-661C484BBE1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5A4A9AE-C0E3-BEE9-3266-56D87BC1AEA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AS 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56BFB5E-E76C-7D99-B96B-47E63E2DC3F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EE059865-2939-7221-9C1B-65B9B723A92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3C5C2C6-67AA-0677-C961-A4148601A2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090756-C99E-FD94-C38E-4820F718B64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AS 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52FD9EA-8EB7-0120-5234-AABB7D56A4AE}"/>
              </a:ext>
            </a:extLst>
          </p:cNvPr>
          <p:cNvSpPr/>
          <p:nvPr/>
        </p:nvSpPr>
        <p:spPr>
          <a:xfrm>
            <a:off x="1038856" y="2264946"/>
            <a:ext cx="11308142" cy="16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상품에 대하여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A/S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 협력사와 협의 완료 후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A/S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진행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처리종료 후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번호로 배송형태에 따라 지정된 협력사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), HUB(</a:t>
            </a:r>
            <a:r>
              <a:rPr lang="ko-KR" altLang="en-US" sz="176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요청됨 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A/S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는 </a:t>
            </a:r>
            <a:r>
              <a:rPr lang="ko-KR" altLang="en-US" sz="16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원주문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협력사가 진행이 불가능 할 수 있어 원주문의 협력사로 진행되지 않고</a:t>
            </a:r>
            <a:r>
              <a:rPr lang="en-US" altLang="ko-KR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운영담당자가 지정한 협력사로 요청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 됨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배송형태는 원주문의 배송형태로 진행됨</a:t>
            </a:r>
            <a:endParaRPr lang="en-US" altLang="ko-KR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0917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C30DF-32FE-D6D7-F3FD-976F7964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0F21041-BC22-A896-0E1F-146EEB94B5B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F52E7DC-3EC6-84D3-FCAE-B53AA66C0A2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AS 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F11B479-3AD9-CA14-B7C3-9303D1ABF77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1A0A30A-0F84-F5CF-5698-B97E71EAF36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FCA3D35-96EA-BC7A-4262-178F15B7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260ADC72-2034-D296-BBAF-19F79A807B20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AS 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" name="Rectangle: Rounded Corners 72">
            <a:extLst>
              <a:ext uri="{FF2B5EF4-FFF2-40B4-BE49-F238E27FC236}">
                <a16:creationId xmlns:a16="http://schemas.microsoft.com/office/drawing/2014/main" id="{97698351-058A-8084-838D-4721DF27E427}"/>
              </a:ext>
            </a:extLst>
          </p:cNvPr>
          <p:cNvSpPr>
            <a:spLocks/>
          </p:cNvSpPr>
          <p:nvPr/>
        </p:nvSpPr>
        <p:spPr>
          <a:xfrm>
            <a:off x="792343" y="2420784"/>
            <a:ext cx="104684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86407C30-5DE2-3E9E-CB48-87199266B75C}"/>
              </a:ext>
            </a:extLst>
          </p:cNvPr>
          <p:cNvSpPr>
            <a:spLocks/>
          </p:cNvSpPr>
          <p:nvPr/>
        </p:nvSpPr>
        <p:spPr>
          <a:xfrm>
            <a:off x="792343" y="4391593"/>
            <a:ext cx="1164189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1CB2D401-2120-92BA-6EE4-149E8BEEE6C7}"/>
              </a:ext>
            </a:extLst>
          </p:cNvPr>
          <p:cNvGrpSpPr/>
          <p:nvPr/>
        </p:nvGrpSpPr>
        <p:grpSpPr>
          <a:xfrm>
            <a:off x="820475" y="3001248"/>
            <a:ext cx="11482361" cy="941427"/>
            <a:chOff x="534229" y="3488177"/>
            <a:chExt cx="9730401" cy="941427"/>
          </a:xfrm>
        </p:grpSpPr>
        <p:sp>
          <p:nvSpPr>
            <p:cNvPr id="58" name="AutoShape 120">
              <a:extLst>
                <a:ext uri="{FF2B5EF4-FFF2-40B4-BE49-F238E27FC236}">
                  <a16:creationId xmlns:a16="http://schemas.microsoft.com/office/drawing/2014/main" id="{BB5EC842-72C5-11F8-DCE0-CA1707AE4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3488177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59" name="AutoShape 120">
              <a:extLst>
                <a:ext uri="{FF2B5EF4-FFF2-40B4-BE49-F238E27FC236}">
                  <a16:creationId xmlns:a16="http://schemas.microsoft.com/office/drawing/2014/main" id="{52A3CEDF-0B56-80A1-3819-6F5D58C50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5" y="3488177"/>
              <a:ext cx="5741785" cy="317611"/>
            </a:xfrm>
            <a:prstGeom prst="homePlate">
              <a:avLst>
                <a:gd name="adj" fmla="val 19783"/>
              </a:avLst>
            </a:prstGeom>
            <a:solidFill>
              <a:srgbClr val="404040">
                <a:alpha val="63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60" name="AutoShape 120">
              <a:extLst>
                <a:ext uri="{FF2B5EF4-FFF2-40B4-BE49-F238E27FC236}">
                  <a16:creationId xmlns:a16="http://schemas.microsoft.com/office/drawing/2014/main" id="{838553E1-AE25-E2F2-C4EA-68FECB455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3488177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61" name="AutoShape 120">
              <a:extLst>
                <a:ext uri="{FF2B5EF4-FFF2-40B4-BE49-F238E27FC236}">
                  <a16:creationId xmlns:a16="http://schemas.microsoft.com/office/drawing/2014/main" id="{4E5124B5-7114-10F9-2F58-16DDFF295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3488177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62" name="AutoShape 121">
              <a:extLst>
                <a:ext uri="{FF2B5EF4-FFF2-40B4-BE49-F238E27FC236}">
                  <a16:creationId xmlns:a16="http://schemas.microsoft.com/office/drawing/2014/main" id="{9D34FED4-5A41-6A91-0B0C-78689D7BD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3488177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CE1A6E9D-39C4-05EE-90F4-E829C32520CC}"/>
                </a:ext>
              </a:extLst>
            </p:cNvPr>
            <p:cNvSpPr/>
            <p:nvPr/>
          </p:nvSpPr>
          <p:spPr bwMode="auto">
            <a:xfrm>
              <a:off x="539616" y="3946987"/>
              <a:ext cx="1573251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C5D34D3E-CF77-45B9-EBF0-2B3091AC6A6F}"/>
                </a:ext>
              </a:extLst>
            </p:cNvPr>
            <p:cNvSpPr/>
            <p:nvPr/>
          </p:nvSpPr>
          <p:spPr bwMode="auto">
            <a:xfrm>
              <a:off x="2327017" y="3946987"/>
              <a:ext cx="1714257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AS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가능 협력사 확인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6D30F75E-B8BB-7144-0102-F82825A2DD75}"/>
                </a:ext>
              </a:extLst>
            </p:cNvPr>
            <p:cNvSpPr/>
            <p:nvPr/>
          </p:nvSpPr>
          <p:spPr bwMode="auto">
            <a:xfrm>
              <a:off x="4250084" y="3946987"/>
              <a:ext cx="1558415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BDD22268-2575-4EDE-837D-5CA30C8AE84B}"/>
                </a:ext>
              </a:extLst>
            </p:cNvPr>
            <p:cNvSpPr/>
            <p:nvPr/>
          </p:nvSpPr>
          <p:spPr bwMode="auto">
            <a:xfrm>
              <a:off x="6017783" y="3946987"/>
              <a:ext cx="2319039" cy="48261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AS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접수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FD95E051-1C44-D9CE-FFD4-23FE89681A36}"/>
                </a:ext>
              </a:extLst>
            </p:cNvPr>
            <p:cNvSpPr/>
            <p:nvPr/>
          </p:nvSpPr>
          <p:spPr bwMode="auto">
            <a:xfrm>
              <a:off x="8544723" y="3946987"/>
              <a:ext cx="1619867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B00C0DF1-567E-56D4-A5BD-973AEEB380BF}"/>
              </a:ext>
            </a:extLst>
          </p:cNvPr>
          <p:cNvGrpSpPr/>
          <p:nvPr/>
        </p:nvGrpSpPr>
        <p:grpSpPr>
          <a:xfrm>
            <a:off x="792343" y="4973329"/>
            <a:ext cx="11510493" cy="1972081"/>
            <a:chOff x="534227" y="5054404"/>
            <a:chExt cx="9772659" cy="1972081"/>
          </a:xfrm>
        </p:grpSpPr>
        <p:sp>
          <p:nvSpPr>
            <p:cNvPr id="69" name="AutoShape 120">
              <a:extLst>
                <a:ext uri="{FF2B5EF4-FFF2-40B4-BE49-F238E27FC236}">
                  <a16:creationId xmlns:a16="http://schemas.microsoft.com/office/drawing/2014/main" id="{5E723131-1BD4-A473-4264-A0E97B399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5054404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EE3042">
                <a:alpha val="29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70" name="AutoShape 120">
              <a:extLst>
                <a:ext uri="{FF2B5EF4-FFF2-40B4-BE49-F238E27FC236}">
                  <a16:creationId xmlns:a16="http://schemas.microsoft.com/office/drawing/2014/main" id="{4BA2C97B-5A5B-68B9-33D7-C9691B62E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6" y="5054404"/>
              <a:ext cx="5741784" cy="317611"/>
            </a:xfrm>
            <a:prstGeom prst="homePlate">
              <a:avLst>
                <a:gd name="adj" fmla="val 19783"/>
              </a:avLst>
            </a:prstGeom>
            <a:solidFill>
              <a:srgbClr val="FDEAEC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71" name="AutoShape 120">
              <a:extLst>
                <a:ext uri="{FF2B5EF4-FFF2-40B4-BE49-F238E27FC236}">
                  <a16:creationId xmlns:a16="http://schemas.microsoft.com/office/drawing/2014/main" id="{3F5A71DB-AFBB-A3F2-6A19-F8A2374BC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5054404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72" name="AutoShape 120">
              <a:extLst>
                <a:ext uri="{FF2B5EF4-FFF2-40B4-BE49-F238E27FC236}">
                  <a16:creationId xmlns:a16="http://schemas.microsoft.com/office/drawing/2014/main" id="{F5D0CFA0-E310-D0CE-7419-42800EC6C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5054404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73" name="AutoShape 121">
              <a:extLst>
                <a:ext uri="{FF2B5EF4-FFF2-40B4-BE49-F238E27FC236}">
                  <a16:creationId xmlns:a16="http://schemas.microsoft.com/office/drawing/2014/main" id="{BADCE989-6D95-5C74-38D2-AA2AFAA34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5054404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AutoShape 120">
              <a:extLst>
                <a:ext uri="{FF2B5EF4-FFF2-40B4-BE49-F238E27FC236}">
                  <a16:creationId xmlns:a16="http://schemas.microsoft.com/office/drawing/2014/main" id="{4B2F0364-24EF-482D-103F-A68E2C5F5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6821" y="6114935"/>
              <a:ext cx="1970065" cy="317611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75" name="AutoShape 120">
              <a:extLst>
                <a:ext uri="{FF2B5EF4-FFF2-40B4-BE49-F238E27FC236}">
                  <a16:creationId xmlns:a16="http://schemas.microsoft.com/office/drawing/2014/main" id="{7B4AED6F-A44C-D768-6E25-308A4BCA6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5027" y="6114935"/>
              <a:ext cx="2626313" cy="317611"/>
            </a:xfrm>
            <a:prstGeom prst="chevron">
              <a:avLst/>
            </a:prstGeom>
            <a:solidFill>
              <a:srgbClr val="A50034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9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76" name="AutoShape 120">
              <a:extLst>
                <a:ext uri="{FF2B5EF4-FFF2-40B4-BE49-F238E27FC236}">
                  <a16:creationId xmlns:a16="http://schemas.microsoft.com/office/drawing/2014/main" id="{F94DC660-460A-4BCA-9A14-637299D5E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313" y="6114935"/>
              <a:ext cx="1905819" cy="317611"/>
            </a:xfrm>
            <a:prstGeom prst="homePlate">
              <a:avLst>
                <a:gd name="adj" fmla="val 19783"/>
              </a:avLst>
            </a:prstGeom>
            <a:solidFill>
              <a:srgbClr val="EE3042">
                <a:alpha val="7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8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77" name="AutoShape 121">
              <a:extLst>
                <a:ext uri="{FF2B5EF4-FFF2-40B4-BE49-F238E27FC236}">
                  <a16:creationId xmlns:a16="http://schemas.microsoft.com/office/drawing/2014/main" id="{7D9758F9-376B-E273-BF27-A90D472E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686" y="6114935"/>
              <a:ext cx="2317989" cy="317611"/>
            </a:xfrm>
            <a:prstGeom prst="homePlate">
              <a:avLst>
                <a:gd name="adj" fmla="val 19277"/>
              </a:avLst>
            </a:prstGeom>
            <a:solidFill>
              <a:srgbClr val="EE3042">
                <a:alpha val="4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7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0250C9AD-07C1-3234-AD44-96DC78F7A0C3}"/>
                </a:ext>
              </a:extLst>
            </p:cNvPr>
            <p:cNvSpPr/>
            <p:nvPr/>
          </p:nvSpPr>
          <p:spPr bwMode="auto">
            <a:xfrm>
              <a:off x="549726" y="5471122"/>
              <a:ext cx="1573251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79" name="직사각형 78">
              <a:extLst>
                <a:ext uri="{FF2B5EF4-FFF2-40B4-BE49-F238E27FC236}">
                  <a16:creationId xmlns:a16="http://schemas.microsoft.com/office/drawing/2014/main" id="{BE2E44C1-79D3-A983-D965-0EA4D15B4A3B}"/>
                </a:ext>
              </a:extLst>
            </p:cNvPr>
            <p:cNvSpPr/>
            <p:nvPr/>
          </p:nvSpPr>
          <p:spPr bwMode="auto">
            <a:xfrm>
              <a:off x="2315841" y="5471122"/>
              <a:ext cx="1714257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AS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가능 협력사 확인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FB63A4F3-8465-43E8-2BBE-1B274C1700BC}"/>
                </a:ext>
              </a:extLst>
            </p:cNvPr>
            <p:cNvSpPr/>
            <p:nvPr/>
          </p:nvSpPr>
          <p:spPr bwMode="auto">
            <a:xfrm>
              <a:off x="4256612" y="5471122"/>
              <a:ext cx="1558415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5ED0591E-19C7-EE57-96E0-CF3FC8FD1D8F}"/>
                </a:ext>
              </a:extLst>
            </p:cNvPr>
            <p:cNvSpPr/>
            <p:nvPr/>
          </p:nvSpPr>
          <p:spPr bwMode="auto">
            <a:xfrm>
              <a:off x="6016131" y="5471122"/>
              <a:ext cx="2320691" cy="48135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허브회수완료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FEBCCDE9-1890-2818-BFC0-2F8DE1648899}"/>
                </a:ext>
              </a:extLst>
            </p:cNvPr>
            <p:cNvSpPr/>
            <p:nvPr/>
          </p:nvSpPr>
          <p:spPr bwMode="auto">
            <a:xfrm>
              <a:off x="543965" y="6544896"/>
              <a:ext cx="1568488" cy="481589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AS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접수 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143C9B7E-38BB-B1F9-FEF4-4BBF2C8A5D80}"/>
                </a:ext>
              </a:extLst>
            </p:cNvPr>
            <p:cNvSpPr/>
            <p:nvPr/>
          </p:nvSpPr>
          <p:spPr bwMode="auto">
            <a:xfrm>
              <a:off x="2327193" y="6544897"/>
              <a:ext cx="1712242" cy="4815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출고확정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095893E4-32E1-1ECE-819F-9C02545B17F2}"/>
                </a:ext>
              </a:extLst>
            </p:cNvPr>
            <p:cNvSpPr/>
            <p:nvPr/>
          </p:nvSpPr>
          <p:spPr bwMode="auto">
            <a:xfrm>
              <a:off x="4254513" y="6544897"/>
              <a:ext cx="1560614" cy="4815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허브입고완료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2F6FCDE5-4355-68F3-404A-8413CA79E54E}"/>
                </a:ext>
              </a:extLst>
            </p:cNvPr>
            <p:cNvSpPr/>
            <p:nvPr/>
          </p:nvSpPr>
          <p:spPr bwMode="auto">
            <a:xfrm>
              <a:off x="8537585" y="6544897"/>
              <a:ext cx="1677248" cy="48158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  <a:endParaRPr kumimoji="0" lang="en-US" altLang="ko-KR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AFA19F6B-8B3A-6429-B2D4-84B905515E9A}"/>
                </a:ext>
              </a:extLst>
            </p:cNvPr>
            <p:cNvSpPr/>
            <p:nvPr/>
          </p:nvSpPr>
          <p:spPr bwMode="auto">
            <a:xfrm>
              <a:off x="8538901" y="5471122"/>
              <a:ext cx="1666662" cy="48135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협력사반출</a:t>
              </a:r>
              <a:b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87" name="AutoShape 121">
              <a:extLst>
                <a:ext uri="{FF2B5EF4-FFF2-40B4-BE49-F238E27FC236}">
                  <a16:creationId xmlns:a16="http://schemas.microsoft.com/office/drawing/2014/main" id="{D64D033A-95E2-4AEA-396E-8B6598D97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7" y="6113248"/>
              <a:ext cx="1631555" cy="317611"/>
            </a:xfrm>
            <a:prstGeom prst="homePlate">
              <a:avLst>
                <a:gd name="adj" fmla="val 19277"/>
              </a:avLst>
            </a:prstGeom>
            <a:solidFill>
              <a:srgbClr val="F5BDC3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A82DEA58-40EE-B38A-4817-03433CA86A22}"/>
                </a:ext>
              </a:extLst>
            </p:cNvPr>
            <p:cNvSpPr/>
            <p:nvPr/>
          </p:nvSpPr>
          <p:spPr bwMode="auto">
            <a:xfrm>
              <a:off x="6028137" y="6544896"/>
              <a:ext cx="2308685" cy="4815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출고확정 및 배송완료</a:t>
              </a:r>
              <a:b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867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5195DA-15FF-D42E-60B4-34BFD0B9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0CE5305-0246-7A55-BF24-AF50CB41D27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DC48E8B-BACA-0A15-4E81-822DA91C71A6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AS 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F87405A-50F3-50BC-9893-CA67C18ADB9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513E2D9-4B09-AED3-30E0-D3E993BC971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5BC8549-15C9-AACF-658C-C4A5A77EB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9" name="직사각형 8">
            <a:extLst>
              <a:ext uri="{FF2B5EF4-FFF2-40B4-BE49-F238E27FC236}">
                <a16:creationId xmlns:a16="http://schemas.microsoft.com/office/drawing/2014/main" id="{BE401373-827B-AA2E-DA6B-58B0E4125CCC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AS 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처리종료 후 실물 흐름</a:t>
            </a:r>
          </a:p>
        </p:txBody>
      </p:sp>
      <p:graphicFrame>
        <p:nvGraphicFramePr>
          <p:cNvPr id="10" name="Group 70">
            <a:extLst>
              <a:ext uri="{FF2B5EF4-FFF2-40B4-BE49-F238E27FC236}">
                <a16:creationId xmlns:a16="http://schemas.microsoft.com/office/drawing/2014/main" id="{D209E62C-3F95-F9E1-0F15-A69C14276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82461"/>
              </p:ext>
            </p:extLst>
          </p:nvPr>
        </p:nvGraphicFramePr>
        <p:xfrm>
          <a:off x="877355" y="2358736"/>
          <a:ext cx="9367087" cy="4574274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26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5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</a:tbl>
          </a:graphicData>
        </a:graphic>
      </p:graphicFrame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675CD045-F145-E95A-A53F-8E670213FB14}"/>
              </a:ext>
            </a:extLst>
          </p:cNvPr>
          <p:cNvGrpSpPr/>
          <p:nvPr/>
        </p:nvGrpSpPr>
        <p:grpSpPr>
          <a:xfrm>
            <a:off x="2298632" y="2962932"/>
            <a:ext cx="7828157" cy="3828475"/>
            <a:chOff x="2267459" y="2838241"/>
            <a:chExt cx="7828157" cy="3828475"/>
          </a:xfrm>
        </p:grpSpPr>
        <p:sp>
          <p:nvSpPr>
            <p:cNvPr id="12" name="Rectangle 41">
              <a:extLst>
                <a:ext uri="{FF2B5EF4-FFF2-40B4-BE49-F238E27FC236}">
                  <a16:creationId xmlns:a16="http://schemas.microsoft.com/office/drawing/2014/main" id="{01F3713B-DDA3-BD1E-3408-5A570496A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460" y="2874872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VOC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처리종료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3" name="AutoShape 42">
              <a:extLst>
                <a:ext uri="{FF2B5EF4-FFF2-40B4-BE49-F238E27FC236}">
                  <a16:creationId xmlns:a16="http://schemas.microsoft.com/office/drawing/2014/main" id="{22F92E88-A918-950C-827A-6C6A5D832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691" y="2874872"/>
              <a:ext cx="843521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배송형태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14" name="직선 화살표 연결선 40">
              <a:extLst>
                <a:ext uri="{FF2B5EF4-FFF2-40B4-BE49-F238E27FC236}">
                  <a16:creationId xmlns:a16="http://schemas.microsoft.com/office/drawing/2014/main" id="{884081BE-0B62-86EC-029D-8D8283B64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5333" y="3069644"/>
              <a:ext cx="358358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id="{75C33D94-BD10-0C01-6705-58ECAA7B4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459" y="5806121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접수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8" name="Rectangle 41">
              <a:extLst>
                <a:ext uri="{FF2B5EF4-FFF2-40B4-BE49-F238E27FC236}">
                  <a16:creationId xmlns:a16="http://schemas.microsoft.com/office/drawing/2014/main" id="{803F97D0-2460-37E2-D7B0-5742EE28D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212" y="5822127"/>
              <a:ext cx="927873" cy="384839"/>
            </a:xfrm>
            <a:prstGeom prst="roundRect">
              <a:avLst/>
            </a:prstGeom>
            <a:solidFill>
              <a:srgbClr val="FDEAEC"/>
            </a:solidFill>
            <a:ln w="9525" algn="ctr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 err="1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처리중</a:t>
              </a:r>
              <a:endParaRPr kumimoji="1" lang="en-US" altLang="ko-KR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19" name="Rectangle 41">
              <a:extLst>
                <a:ext uri="{FF2B5EF4-FFF2-40B4-BE49-F238E27FC236}">
                  <a16:creationId xmlns:a16="http://schemas.microsoft.com/office/drawing/2014/main" id="{F03BB9C8-C656-A7E1-4BA6-D88F69F82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63" y="3608200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상품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회수 지시 확인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0" name="Rectangle 41">
              <a:extLst>
                <a:ext uri="{FF2B5EF4-FFF2-40B4-BE49-F238E27FC236}">
                  <a16:creationId xmlns:a16="http://schemas.microsoft.com/office/drawing/2014/main" id="{DDE4B4C3-E497-D7A2-7087-C82019F6D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63" y="4155305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상품 회수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1" name="Rectangle 41">
              <a:extLst>
                <a:ext uri="{FF2B5EF4-FFF2-40B4-BE49-F238E27FC236}">
                  <a16:creationId xmlns:a16="http://schemas.microsoft.com/office/drawing/2014/main" id="{FE71633B-EAC0-AEA9-F17C-D82ED9245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463" y="4702411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협력사반출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F801B732-13DD-4855-7C57-A2E827CD2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608" y="3445933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 및 완료 처리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3" name="Rectangle 41">
              <a:extLst>
                <a:ext uri="{FF2B5EF4-FFF2-40B4-BE49-F238E27FC236}">
                  <a16:creationId xmlns:a16="http://schemas.microsoft.com/office/drawing/2014/main" id="{B918A679-3C3D-7067-6465-9586C4BFB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608" y="3993038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상품 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HUB 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입고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9B9215A2-0756-A5ED-CAFA-F839EB508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5608" y="4540144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상품 입고접수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5" name="AutoShape 42">
              <a:extLst>
                <a:ext uri="{FF2B5EF4-FFF2-40B4-BE49-F238E27FC236}">
                  <a16:creationId xmlns:a16="http://schemas.microsoft.com/office/drawing/2014/main" id="{F387D5BB-BB38-9E57-EF45-83FA5163A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9960" y="5196818"/>
              <a:ext cx="843521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배송형태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6" name="AutoShape 42">
              <a:extLst>
                <a:ext uri="{FF2B5EF4-FFF2-40B4-BE49-F238E27FC236}">
                  <a16:creationId xmlns:a16="http://schemas.microsoft.com/office/drawing/2014/main" id="{BE23C31F-5590-6BD6-F085-BB840A98E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1316" y="5806120"/>
              <a:ext cx="843521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유상</a:t>
              </a:r>
              <a:r>
                <a:rPr kumimoji="1"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 </a:t>
              </a:r>
              <a:r>
                <a:rPr kumimoji="1" lang="ko-KR" altLang="en-US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무상</a:t>
              </a:r>
              <a:r>
                <a:rPr kumimoji="1"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?</a:t>
              </a:r>
            </a:p>
          </p:txBody>
        </p:sp>
        <p:sp>
          <p:nvSpPr>
            <p:cNvPr id="28" name="Rectangle 41">
              <a:extLst>
                <a:ext uri="{FF2B5EF4-FFF2-40B4-BE49-F238E27FC236}">
                  <a16:creationId xmlns:a16="http://schemas.microsoft.com/office/drawing/2014/main" id="{592AB5A0-16F5-CBAC-2C5A-DE1C6212B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951" y="6281877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유상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주문번호 입력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29" name="Rectangle 41">
              <a:extLst>
                <a:ext uri="{FF2B5EF4-FFF2-40B4-BE49-F238E27FC236}">
                  <a16:creationId xmlns:a16="http://schemas.microsoft.com/office/drawing/2014/main" id="{BDC7528A-5255-579C-2435-2E9AB81D1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938" y="5799272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 상품 출하 처리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30" name="직선 화살표 연결선 40">
              <a:extLst>
                <a:ext uri="{FF2B5EF4-FFF2-40B4-BE49-F238E27FC236}">
                  <a16:creationId xmlns:a16="http://schemas.microsoft.com/office/drawing/2014/main" id="{37A98B00-5B82-3382-2D47-1B3828AFF5CD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796846" y="4080036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직선 화살표 연결선 40">
              <a:extLst>
                <a:ext uri="{FF2B5EF4-FFF2-40B4-BE49-F238E27FC236}">
                  <a16:creationId xmlns:a16="http://schemas.microsoft.com/office/drawing/2014/main" id="{03A9045D-C7D7-4C23-66F2-FC3028019AE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4792451" y="4621278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2" name="직선 화살표 연결선 40">
              <a:extLst>
                <a:ext uri="{FF2B5EF4-FFF2-40B4-BE49-F238E27FC236}">
                  <a16:creationId xmlns:a16="http://schemas.microsoft.com/office/drawing/2014/main" id="{E7208E69-7BA6-BFE2-00E6-4B0F7AB81578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227895" y="3922720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3" name="직선 화살표 연결선 40">
              <a:extLst>
                <a:ext uri="{FF2B5EF4-FFF2-40B4-BE49-F238E27FC236}">
                  <a16:creationId xmlns:a16="http://schemas.microsoft.com/office/drawing/2014/main" id="{8E46C3F7-6C11-8E37-1FD0-436016C9A5F2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241937" y="4443393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4" name="직선 화살표 연결선 40">
              <a:extLst>
                <a:ext uri="{FF2B5EF4-FFF2-40B4-BE49-F238E27FC236}">
                  <a16:creationId xmlns:a16="http://schemas.microsoft.com/office/drawing/2014/main" id="{3D230B9A-38BE-8E39-A647-EC6E55882B4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241936" y="5700751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35" name="직선 화살표 연결선 40">
              <a:extLst>
                <a:ext uri="{FF2B5EF4-FFF2-40B4-BE49-F238E27FC236}">
                  <a16:creationId xmlns:a16="http://schemas.microsoft.com/office/drawing/2014/main" id="{847DDF81-EFF0-968F-59E0-65F9F11DCC8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8205708" y="5074549"/>
              <a:ext cx="26924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6" name="직선 화살표 연결선 40">
              <a:extLst>
                <a:ext uri="{FF2B5EF4-FFF2-40B4-BE49-F238E27FC236}">
                  <a16:creationId xmlns:a16="http://schemas.microsoft.com/office/drawing/2014/main" id="{D8785285-C587-2B45-158F-AAF1890F5B0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755861" y="5394944"/>
              <a:ext cx="875819" cy="1913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39" name="직선 화살표 연결선 40">
              <a:extLst>
                <a:ext uri="{FF2B5EF4-FFF2-40B4-BE49-F238E27FC236}">
                  <a16:creationId xmlns:a16="http://schemas.microsoft.com/office/drawing/2014/main" id="{71ED23BA-3198-98FC-D173-E5FD1E15C7B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9631682" y="3259711"/>
              <a:ext cx="17030" cy="3214585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0C41F435-18E2-5E25-32B6-7430A6E7EC8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658824" y="6474296"/>
              <a:ext cx="1989888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  <p:cxnSp>
          <p:nvCxnSpPr>
            <p:cNvPr id="46" name="직선 화살표 연결선 40">
              <a:extLst>
                <a:ext uri="{FF2B5EF4-FFF2-40B4-BE49-F238E27FC236}">
                  <a16:creationId xmlns:a16="http://schemas.microsoft.com/office/drawing/2014/main" id="{E6A8B905-7DCA-1222-5288-A5F502ABCCE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90617" y="6007339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47" name="직선 화살표 연결선 40">
              <a:extLst>
                <a:ext uri="{FF2B5EF4-FFF2-40B4-BE49-F238E27FC236}">
                  <a16:creationId xmlns:a16="http://schemas.microsoft.com/office/drawing/2014/main" id="{47414677-1066-F73F-ACB3-5F9FEE29DA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236568" y="6014546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417B7CD2-43CA-AE51-E7B9-F625EF7B8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4512" y="5814920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회수지시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8" name="직선 화살표 연결선 40">
              <a:extLst>
                <a:ext uri="{FF2B5EF4-FFF2-40B4-BE49-F238E27FC236}">
                  <a16:creationId xmlns:a16="http://schemas.microsoft.com/office/drawing/2014/main" id="{49D71484-0E83-EE26-A964-4F7BA56A783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325085" y="6007339"/>
              <a:ext cx="336231" cy="720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1" name="직선 화살표 연결선 40">
              <a:extLst>
                <a:ext uri="{FF2B5EF4-FFF2-40B4-BE49-F238E27FC236}">
                  <a16:creationId xmlns:a16="http://schemas.microsoft.com/office/drawing/2014/main" id="{346D71A1-AF30-A3AD-C190-40C93BA148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92970" y="5999306"/>
              <a:ext cx="336231" cy="720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2" name="직선 화살표 연결선 40">
              <a:extLst>
                <a:ext uri="{FF2B5EF4-FFF2-40B4-BE49-F238E27FC236}">
                  <a16:creationId xmlns:a16="http://schemas.microsoft.com/office/drawing/2014/main" id="{EFD2282A-D6C5-2BAA-7B0C-60F04A8021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516" y="5999306"/>
              <a:ext cx="336231" cy="7207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4674FA87-2208-1C9E-C540-69C78E0A6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0951" y="5792699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AS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처리완료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53" name="직선 화살표 연결선 40">
              <a:extLst>
                <a:ext uri="{FF2B5EF4-FFF2-40B4-BE49-F238E27FC236}">
                  <a16:creationId xmlns:a16="http://schemas.microsoft.com/office/drawing/2014/main" id="{B1DB9573-A475-03DD-6958-67102257D1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056739" y="6465338"/>
              <a:ext cx="663149" cy="8958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직선 화살표 연결선 40">
              <a:extLst>
                <a:ext uri="{FF2B5EF4-FFF2-40B4-BE49-F238E27FC236}">
                  <a16:creationId xmlns:a16="http://schemas.microsoft.com/office/drawing/2014/main" id="{680E8C5C-EAC3-45A8-F4AB-83A21CE3E9BC}"/>
                </a:ext>
              </a:extLst>
            </p:cNvPr>
            <p:cNvCxnSpPr>
              <a:cxnSpLocks/>
              <a:endCxn id="18" idx="0"/>
            </p:cNvCxnSpPr>
            <p:nvPr/>
          </p:nvCxnSpPr>
          <p:spPr bwMode="auto">
            <a:xfrm>
              <a:off x="4861148" y="5097578"/>
              <a:ext cx="1" cy="724549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0" name="직선 화살표 연결선 51">
              <a:extLst>
                <a:ext uri="{FF2B5EF4-FFF2-40B4-BE49-F238E27FC236}">
                  <a16:creationId xmlns:a16="http://schemas.microsoft.com/office/drawing/2014/main" id="{F51454FE-9A64-6451-AA4D-F89AE64FEF7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2100154" y="3933615"/>
              <a:ext cx="2523521" cy="1205039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2" name="직선 화살표 연결선 51">
              <a:extLst>
                <a:ext uri="{FF2B5EF4-FFF2-40B4-BE49-F238E27FC236}">
                  <a16:creationId xmlns:a16="http://schemas.microsoft.com/office/drawing/2014/main" id="{50C6701C-8C06-1115-5743-E7065E4622D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4268" y="3084024"/>
              <a:ext cx="567557" cy="535904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93" name="직선 화살표 연결선 51">
              <a:extLst>
                <a:ext uri="{FF2B5EF4-FFF2-40B4-BE49-F238E27FC236}">
                  <a16:creationId xmlns:a16="http://schemas.microsoft.com/office/drawing/2014/main" id="{CC57B6D8-9610-8505-C58C-A3B7C46E5E1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788612" y="2993854"/>
              <a:ext cx="369865" cy="649720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96" name="Rectangle 41">
              <a:extLst>
                <a:ext uri="{FF2B5EF4-FFF2-40B4-BE49-F238E27FC236}">
                  <a16:creationId xmlns:a16="http://schemas.microsoft.com/office/drawing/2014/main" id="{7CCD5FC3-27FA-C609-00D6-FE1665E38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7743" y="2838241"/>
              <a:ext cx="927873" cy="384839"/>
            </a:xfrm>
            <a:prstGeom prst="roundRect">
              <a:avLst/>
            </a:prstGeom>
            <a:solidFill>
              <a:srgbClr val="FDEAEC"/>
            </a:solidFill>
            <a:ln w="9525" algn="ctr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VOC</a:t>
              </a:r>
              <a:r>
                <a:rPr kumimoji="1" lang="ko-KR" altLang="en-US" sz="950" kern="0" dirty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완료</a:t>
              </a:r>
              <a:endParaRPr kumimoji="1" lang="en-US" altLang="ko-KR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510A97A-5192-F11B-1193-30D208D20118}"/>
                </a:ext>
              </a:extLst>
            </p:cNvPr>
            <p:cNvSpPr txBox="1"/>
            <p:nvPr/>
          </p:nvSpPr>
          <p:spPr>
            <a:xfrm>
              <a:off x="3651714" y="3271471"/>
              <a:ext cx="221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직송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D854C48-22E5-5EEB-07E8-E38F524D2919}"/>
                </a:ext>
              </a:extLst>
            </p:cNvPr>
            <p:cNvSpPr txBox="1"/>
            <p:nvPr/>
          </p:nvSpPr>
          <p:spPr>
            <a:xfrm>
              <a:off x="4466065" y="2890265"/>
              <a:ext cx="33182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무재고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F87A53-642B-A944-61D9-59742EA6BD04}"/>
                </a:ext>
              </a:extLst>
            </p:cNvPr>
            <p:cNvSpPr txBox="1"/>
            <p:nvPr/>
          </p:nvSpPr>
          <p:spPr>
            <a:xfrm>
              <a:off x="7713709" y="5129989"/>
              <a:ext cx="33182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무재고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CDAD70E-5857-F142-027C-C7E608CB9A97}"/>
                </a:ext>
              </a:extLst>
            </p:cNvPr>
            <p:cNvSpPr txBox="1"/>
            <p:nvPr/>
          </p:nvSpPr>
          <p:spPr>
            <a:xfrm>
              <a:off x="8946529" y="5458272"/>
              <a:ext cx="221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직송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820DF33-7D58-89E6-AD2E-78CC76EB7677}"/>
                </a:ext>
              </a:extLst>
            </p:cNvPr>
            <p:cNvSpPr txBox="1"/>
            <p:nvPr/>
          </p:nvSpPr>
          <p:spPr>
            <a:xfrm>
              <a:off x="5750231" y="6229120"/>
              <a:ext cx="221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유상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FC00628-F34C-2C8D-01A6-2B32753A907C}"/>
                </a:ext>
              </a:extLst>
            </p:cNvPr>
            <p:cNvSpPr txBox="1"/>
            <p:nvPr/>
          </p:nvSpPr>
          <p:spPr>
            <a:xfrm>
              <a:off x="6406569" y="5745183"/>
              <a:ext cx="221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무상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cxnSp>
          <p:nvCxnSpPr>
            <p:cNvPr id="105" name="직선 화살표 연결선 40">
              <a:extLst>
                <a:ext uri="{FF2B5EF4-FFF2-40B4-BE49-F238E27FC236}">
                  <a16:creationId xmlns:a16="http://schemas.microsoft.com/office/drawing/2014/main" id="{95C926D9-4301-424E-7CD9-0E5056310A09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V="1">
              <a:off x="5922118" y="6333325"/>
              <a:ext cx="26924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26969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0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790266" y="685126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6438643" y="1497562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전사관리팀 윤성현 주임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6387141" y="2390931"/>
            <a:ext cx="7052631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6734222" y="2638787"/>
            <a:ext cx="5854653" cy="249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#.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딸바보 </a:t>
            </a:r>
            <a:r>
              <a:rPr lang="en-US" altLang="ko-KR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3</a:t>
            </a:r>
            <a:r>
              <a:rPr lang="ko-KR" altLang="en-US" sz="3200" dirty="0" err="1">
                <a:latin typeface="Pretendard Light" panose="02000403000000020004" pitchFamily="50" charset="-127"/>
                <a:ea typeface="Pretendard Light" panose="02000403000000020004" pitchFamily="50" charset="-127"/>
              </a:rPr>
              <a:t>개월차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#. 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취미 배드민턴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#. </a:t>
            </a:r>
            <a:r>
              <a:rPr 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8</a:t>
            </a:r>
            <a:r>
              <a:rPr lang="ko-KR" altLang="en-US" sz="3200" dirty="0" err="1">
                <a:latin typeface="Pretendard Light" panose="02000403000000020004" pitchFamily="50" charset="-127"/>
                <a:ea typeface="Pretendard Light" panose="02000403000000020004" pitchFamily="50" charset="-127"/>
              </a:rPr>
              <a:t>년차</a:t>
            </a:r>
            <a:r>
              <a:rPr lang="ko-KR" altLang="en-US" sz="3200" dirty="0">
                <a:latin typeface="Pretendard Light" panose="02000403000000020004" pitchFamily="50" charset="-127"/>
                <a:ea typeface="Pretendard Light" panose="02000403000000020004" pitchFamily="50" charset="-127"/>
              </a:rPr>
              <a:t> 운영 담당자</a:t>
            </a:r>
            <a:endParaRPr lang="en-US" altLang="ko-KR" sz="3200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FA75D45-61E4-9159-71E2-AF883B4F1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177" y="2895733"/>
            <a:ext cx="1526924" cy="11561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D415FC6-61E7-A4EB-A592-DBE7459D6C59}"/>
              </a:ext>
            </a:extLst>
          </p:cNvPr>
          <p:cNvSpPr txBox="1"/>
          <p:nvPr/>
        </p:nvSpPr>
        <p:spPr>
          <a:xfrm>
            <a:off x="10959735" y="2530633"/>
            <a:ext cx="888366" cy="36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아빠 파이팅</a:t>
            </a:r>
            <a:r>
              <a:rPr lang="en-US" altLang="ko-KR" sz="1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!</a:t>
            </a:r>
            <a:endParaRPr lang="en-US" sz="1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08D1622C-375D-986C-4599-77FE6148F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715" y="2331096"/>
            <a:ext cx="4736943" cy="3746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45D07-1DF0-082E-5649-DAF656113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C0F99F2-47CA-28CC-26AD-59DF91A8A6F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165066E-46EB-8CE3-E939-595BD2FAD10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1DCD9DD-D94E-BA20-86BB-D2B1EFF3A0E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10D4A83-C25A-0904-2A16-70ABD9E3D1C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A91CCEC-FE83-C1A4-4A48-2314DF052E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1DB010-AC02-F600-3982-B5AA2F02AE81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E26B960-73B6-E8A8-C64E-08C7B3F08AA7}"/>
              </a:ext>
            </a:extLst>
          </p:cNvPr>
          <p:cNvSpPr/>
          <p:nvPr/>
        </p:nvSpPr>
        <p:spPr>
          <a:xfrm>
            <a:off x="1038856" y="2264946"/>
            <a:ext cx="11308142" cy="126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상품에 대하여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규정에 따라 원주문의 협력사와 협의 완료 후 반품 진행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처리종료 후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주문번호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(900~)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생성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되어 반품 주문번호로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 주문의 협력사</a:t>
            </a:r>
            <a:r>
              <a:rPr lang="en-US" altLang="ko-KR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배송형태와 동일하게 진행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주문조회 화면의 반품주문상세조회로 반품 진행사항 확인이 가능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5419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FA06A-1A68-096D-6244-75A02942F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658564F-8CDF-8942-00EB-C249DE25BE8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30E0FA8-C90C-A647-59BA-01E729CB154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1AD56DA-7C50-BA14-B2E2-EDB122C74DA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0ECCA2B-7EF8-1656-1D0F-9EC8B33A8F1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CD8EA17-DB8C-D813-12B5-9E5E1BBA05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606D0A51-9CD9-2F1C-6E39-1DA5F0C165F9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Rectangle: Rounded Corners 72">
            <a:extLst>
              <a:ext uri="{FF2B5EF4-FFF2-40B4-BE49-F238E27FC236}">
                <a16:creationId xmlns:a16="http://schemas.microsoft.com/office/drawing/2014/main" id="{C11897AB-34D7-ED0E-17F9-9194815786B6}"/>
              </a:ext>
            </a:extLst>
          </p:cNvPr>
          <p:cNvSpPr>
            <a:spLocks/>
          </p:cNvSpPr>
          <p:nvPr/>
        </p:nvSpPr>
        <p:spPr>
          <a:xfrm>
            <a:off x="792343" y="2420784"/>
            <a:ext cx="104684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0" name="Rectangle: Rounded Corners 72">
            <a:extLst>
              <a:ext uri="{FF2B5EF4-FFF2-40B4-BE49-F238E27FC236}">
                <a16:creationId xmlns:a16="http://schemas.microsoft.com/office/drawing/2014/main" id="{81699314-5249-9283-9AD8-9570BED2E5F0}"/>
              </a:ext>
            </a:extLst>
          </p:cNvPr>
          <p:cNvSpPr>
            <a:spLocks/>
          </p:cNvSpPr>
          <p:nvPr/>
        </p:nvSpPr>
        <p:spPr>
          <a:xfrm>
            <a:off x="792343" y="4391593"/>
            <a:ext cx="1164189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96FDE73-171D-9E14-5166-B4508F3F56BF}"/>
              </a:ext>
            </a:extLst>
          </p:cNvPr>
          <p:cNvGrpSpPr/>
          <p:nvPr/>
        </p:nvGrpSpPr>
        <p:grpSpPr>
          <a:xfrm>
            <a:off x="820475" y="3001248"/>
            <a:ext cx="11482361" cy="941427"/>
            <a:chOff x="534229" y="3488177"/>
            <a:chExt cx="9730401" cy="941427"/>
          </a:xfrm>
        </p:grpSpPr>
        <p:sp>
          <p:nvSpPr>
            <p:cNvPr id="12" name="AutoShape 120">
              <a:extLst>
                <a:ext uri="{FF2B5EF4-FFF2-40B4-BE49-F238E27FC236}">
                  <a16:creationId xmlns:a16="http://schemas.microsoft.com/office/drawing/2014/main" id="{E9F7C660-2DB5-6D52-1246-BDFAB6305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3488177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13" name="AutoShape 120">
              <a:extLst>
                <a:ext uri="{FF2B5EF4-FFF2-40B4-BE49-F238E27FC236}">
                  <a16:creationId xmlns:a16="http://schemas.microsoft.com/office/drawing/2014/main" id="{9DB13A2E-E54D-D1E0-69F2-F39A98EAB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5" y="3488177"/>
              <a:ext cx="5741785" cy="317611"/>
            </a:xfrm>
            <a:prstGeom prst="homePlate">
              <a:avLst>
                <a:gd name="adj" fmla="val 19783"/>
              </a:avLst>
            </a:prstGeom>
            <a:solidFill>
              <a:srgbClr val="404040">
                <a:alpha val="63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14" name="AutoShape 120">
              <a:extLst>
                <a:ext uri="{FF2B5EF4-FFF2-40B4-BE49-F238E27FC236}">
                  <a16:creationId xmlns:a16="http://schemas.microsoft.com/office/drawing/2014/main" id="{03907013-FFC6-7775-A2B9-3BBF2DF30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3488177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15" name="AutoShape 120">
              <a:extLst>
                <a:ext uri="{FF2B5EF4-FFF2-40B4-BE49-F238E27FC236}">
                  <a16:creationId xmlns:a16="http://schemas.microsoft.com/office/drawing/2014/main" id="{015996DC-6DBD-B928-8658-9978BA609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3488177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16" name="AutoShape 121">
              <a:extLst>
                <a:ext uri="{FF2B5EF4-FFF2-40B4-BE49-F238E27FC236}">
                  <a16:creationId xmlns:a16="http://schemas.microsoft.com/office/drawing/2014/main" id="{9B8A7CDE-4816-CCFE-F48B-DC556B7E2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3488177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E4903EA0-BD1E-72E0-9760-CBBC95E887BC}"/>
                </a:ext>
              </a:extLst>
            </p:cNvPr>
            <p:cNvSpPr/>
            <p:nvPr/>
          </p:nvSpPr>
          <p:spPr bwMode="auto">
            <a:xfrm>
              <a:off x="539616" y="3946987"/>
              <a:ext cx="1573251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ABB87F49-AE95-9BB0-D698-1196EF3FFA57}"/>
                </a:ext>
              </a:extLst>
            </p:cNvPr>
            <p:cNvSpPr/>
            <p:nvPr/>
          </p:nvSpPr>
          <p:spPr bwMode="auto">
            <a:xfrm>
              <a:off x="2327017" y="3946987"/>
              <a:ext cx="1714257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반품 협의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6B716575-C002-AB47-3123-0713EA2CFBE5}"/>
                </a:ext>
              </a:extLst>
            </p:cNvPr>
            <p:cNvSpPr/>
            <p:nvPr/>
          </p:nvSpPr>
          <p:spPr bwMode="auto">
            <a:xfrm>
              <a:off x="4250084" y="3946987"/>
              <a:ext cx="1558415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59CABBF-26BB-C32B-BBA9-C01046E35B26}"/>
                </a:ext>
              </a:extLst>
            </p:cNvPr>
            <p:cNvSpPr/>
            <p:nvPr/>
          </p:nvSpPr>
          <p:spPr bwMode="auto">
            <a:xfrm>
              <a:off x="6017783" y="3946987"/>
              <a:ext cx="2319039" cy="48261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접수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완료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F6DDB8BC-06F2-87B7-FAA5-A5441BD4028B}"/>
                </a:ext>
              </a:extLst>
            </p:cNvPr>
            <p:cNvSpPr/>
            <p:nvPr/>
          </p:nvSpPr>
          <p:spPr bwMode="auto">
            <a:xfrm>
              <a:off x="8544723" y="3946987"/>
              <a:ext cx="1619867" cy="48261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  <a:endParaRPr kumimoji="0" lang="en-US" altLang="ko-K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5893369-BBF2-F21A-8EE3-22BDED997139}"/>
              </a:ext>
            </a:extLst>
          </p:cNvPr>
          <p:cNvGrpSpPr/>
          <p:nvPr/>
        </p:nvGrpSpPr>
        <p:grpSpPr>
          <a:xfrm>
            <a:off x="792343" y="4973329"/>
            <a:ext cx="11460723" cy="1972081"/>
            <a:chOff x="534227" y="5054404"/>
            <a:chExt cx="9730403" cy="1972081"/>
          </a:xfrm>
        </p:grpSpPr>
        <p:sp>
          <p:nvSpPr>
            <p:cNvPr id="23" name="AutoShape 120">
              <a:extLst>
                <a:ext uri="{FF2B5EF4-FFF2-40B4-BE49-F238E27FC236}">
                  <a16:creationId xmlns:a16="http://schemas.microsoft.com/office/drawing/2014/main" id="{6A2C02A4-A169-6E9F-259E-6AD426D3C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146" y="5054404"/>
              <a:ext cx="5980484" cy="317611"/>
            </a:xfrm>
            <a:prstGeom prst="homePlate">
              <a:avLst>
                <a:gd name="adj" fmla="val 19783"/>
              </a:avLst>
            </a:prstGeom>
            <a:solidFill>
              <a:srgbClr val="EE3042">
                <a:alpha val="29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24" name="AutoShape 120">
              <a:extLst>
                <a:ext uri="{FF2B5EF4-FFF2-40B4-BE49-F238E27FC236}">
                  <a16:creationId xmlns:a16="http://schemas.microsoft.com/office/drawing/2014/main" id="{E3F5EFF3-634E-C29C-900F-5B5625724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556" y="5054404"/>
              <a:ext cx="5741784" cy="317611"/>
            </a:xfrm>
            <a:prstGeom prst="homePlate">
              <a:avLst>
                <a:gd name="adj" fmla="val 19783"/>
              </a:avLst>
            </a:prstGeom>
            <a:solidFill>
              <a:srgbClr val="FDEAEC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25" name="AutoShape 120">
              <a:extLst>
                <a:ext uri="{FF2B5EF4-FFF2-40B4-BE49-F238E27FC236}">
                  <a16:creationId xmlns:a16="http://schemas.microsoft.com/office/drawing/2014/main" id="{C6DF2DF4-3016-F52C-EB48-EDC5E005E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234" y="5054404"/>
              <a:ext cx="3817762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3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</a:p>
          </p:txBody>
        </p:sp>
        <p:sp>
          <p:nvSpPr>
            <p:cNvPr id="26" name="AutoShape 120">
              <a:extLst>
                <a:ext uri="{FF2B5EF4-FFF2-40B4-BE49-F238E27FC236}">
                  <a16:creationId xmlns:a16="http://schemas.microsoft.com/office/drawing/2014/main" id="{72067989-F4D8-52AF-27F4-4546251C7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449" y="5054404"/>
              <a:ext cx="2933864" cy="317611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2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27" name="AutoShape 121">
              <a:extLst>
                <a:ext uri="{FF2B5EF4-FFF2-40B4-BE49-F238E27FC236}">
                  <a16:creationId xmlns:a16="http://schemas.microsoft.com/office/drawing/2014/main" id="{0ACF3B50-B2E7-E139-97FA-0A1FA785F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9" y="5054404"/>
              <a:ext cx="1631554" cy="317611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kumimoji="0" lang="ko-KR" altLang="en-US" sz="16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0" name="AutoShape 120">
              <a:extLst>
                <a:ext uri="{FF2B5EF4-FFF2-40B4-BE49-F238E27FC236}">
                  <a16:creationId xmlns:a16="http://schemas.microsoft.com/office/drawing/2014/main" id="{E5C2FB21-1920-99CD-6798-A97D5DCB3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313" y="6114935"/>
              <a:ext cx="1905819" cy="317611"/>
            </a:xfrm>
            <a:prstGeom prst="homePlate">
              <a:avLst>
                <a:gd name="adj" fmla="val 19783"/>
              </a:avLst>
            </a:prstGeom>
            <a:solidFill>
              <a:srgbClr val="EE3042">
                <a:alpha val="7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8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 </a:t>
              </a:r>
            </a:p>
          </p:txBody>
        </p:sp>
        <p:sp>
          <p:nvSpPr>
            <p:cNvPr id="31" name="AutoShape 121">
              <a:extLst>
                <a:ext uri="{FF2B5EF4-FFF2-40B4-BE49-F238E27FC236}">
                  <a16:creationId xmlns:a16="http://schemas.microsoft.com/office/drawing/2014/main" id="{850E04DF-F992-4BF6-C0C5-00B15A148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686" y="6114935"/>
              <a:ext cx="2317989" cy="317611"/>
            </a:xfrm>
            <a:prstGeom prst="homePlate">
              <a:avLst>
                <a:gd name="adj" fmla="val 19277"/>
              </a:avLst>
            </a:prstGeom>
            <a:solidFill>
              <a:srgbClr val="EE3042">
                <a:alpha val="48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7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093AB537-867B-058E-1946-22D1C005F5F7}"/>
                </a:ext>
              </a:extLst>
            </p:cNvPr>
            <p:cNvSpPr/>
            <p:nvPr/>
          </p:nvSpPr>
          <p:spPr bwMode="auto">
            <a:xfrm>
              <a:off x="549726" y="5471122"/>
              <a:ext cx="1573251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요청 </a:t>
              </a:r>
              <a:b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DF1745A-62FF-FFDD-0012-DD2645501AE6}"/>
                </a:ext>
              </a:extLst>
            </p:cNvPr>
            <p:cNvSpPr/>
            <p:nvPr/>
          </p:nvSpPr>
          <p:spPr bwMode="auto">
            <a:xfrm>
              <a:off x="2315841" y="5471122"/>
              <a:ext cx="1714257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반품 협의</a:t>
              </a:r>
            </a:p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9650FE37-C304-DE61-1AE0-12E03DAD4441}"/>
                </a:ext>
              </a:extLst>
            </p:cNvPr>
            <p:cNvSpPr/>
            <p:nvPr/>
          </p:nvSpPr>
          <p:spPr bwMode="auto">
            <a:xfrm>
              <a:off x="4256612" y="5471122"/>
              <a:ext cx="1558415" cy="481357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kumimoji="0" lang="ko-KR" altLang="en-US" sz="14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처리종료</a:t>
              </a:r>
              <a:endPara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kumimoji="0" lang="en-US" altLang="ko-KR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BE72802A-A872-7D45-4CF9-82292B27CFD3}"/>
                </a:ext>
              </a:extLst>
            </p:cNvPr>
            <p:cNvSpPr/>
            <p:nvPr/>
          </p:nvSpPr>
          <p:spPr bwMode="auto">
            <a:xfrm>
              <a:off x="6016131" y="5471122"/>
              <a:ext cx="2320691" cy="48135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접수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6F0950E-37B9-E6C3-2D7A-2D0CE118B737}"/>
                </a:ext>
              </a:extLst>
            </p:cNvPr>
            <p:cNvSpPr/>
            <p:nvPr/>
          </p:nvSpPr>
          <p:spPr bwMode="auto">
            <a:xfrm>
              <a:off x="543965" y="6544896"/>
              <a:ext cx="1568488" cy="481589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간선이동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필요시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3342281-057E-306A-8DDE-FB43B141E6FA}"/>
                </a:ext>
              </a:extLst>
            </p:cNvPr>
            <p:cNvSpPr/>
            <p:nvPr/>
          </p:nvSpPr>
          <p:spPr bwMode="auto">
            <a:xfrm>
              <a:off x="2327193" y="6544897"/>
              <a:ext cx="1712242" cy="481588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반품완료 및 협력사 반출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75DD2901-86AB-47DF-4325-F89D5A56D3EA}"/>
                </a:ext>
              </a:extLst>
            </p:cNvPr>
            <p:cNvSpPr/>
            <p:nvPr/>
          </p:nvSpPr>
          <p:spPr bwMode="auto">
            <a:xfrm>
              <a:off x="4254513" y="6544897"/>
              <a:ext cx="1560614" cy="481588"/>
            </a:xfrm>
            <a:prstGeom prst="rect">
              <a:avLst/>
            </a:prstGeom>
            <a:solidFill>
              <a:srgbClr val="D9D9D9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VOC 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종료</a:t>
              </a:r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DE50BDB-90CE-3302-3B9F-073BB262F2BE}"/>
                </a:ext>
              </a:extLst>
            </p:cNvPr>
            <p:cNvSpPr/>
            <p:nvPr/>
          </p:nvSpPr>
          <p:spPr bwMode="auto">
            <a:xfrm>
              <a:off x="8538901" y="5471122"/>
              <a:ext cx="1666662" cy="481357"/>
            </a:xfrm>
            <a:prstGeom prst="rect">
              <a:avLst/>
            </a:prstGeom>
            <a:solidFill>
              <a:srgbClr val="D9D9D9"/>
            </a:solidFill>
            <a:ln w="28575" cap="flat" cmpd="sng" algn="ctr">
              <a:solidFill>
                <a:srgbClr val="A5003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출하지시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(HUB)</a:t>
              </a:r>
            </a:p>
          </p:txBody>
        </p:sp>
        <p:sp>
          <p:nvSpPr>
            <p:cNvPr id="41" name="AutoShape 121">
              <a:extLst>
                <a:ext uri="{FF2B5EF4-FFF2-40B4-BE49-F238E27FC236}">
                  <a16:creationId xmlns:a16="http://schemas.microsoft.com/office/drawing/2014/main" id="{C6D97A7A-6F9C-802A-25D2-706C1392B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227" y="6113248"/>
              <a:ext cx="1631555" cy="317611"/>
            </a:xfrm>
            <a:prstGeom prst="homePlate">
              <a:avLst>
                <a:gd name="adj" fmla="val 19277"/>
              </a:avLst>
            </a:prstGeom>
            <a:solidFill>
              <a:srgbClr val="F5BDC3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단계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797A2FA-A0DD-3827-8066-8033A58C3D4F}"/>
              </a:ext>
            </a:extLst>
          </p:cNvPr>
          <p:cNvSpPr/>
          <p:nvPr/>
        </p:nvSpPr>
        <p:spPr>
          <a:xfrm>
            <a:off x="5174193" y="3904410"/>
            <a:ext cx="13227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주문번호 생성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52A0E3C6-F90C-9F06-B4D9-60B631876541}"/>
              </a:ext>
            </a:extLst>
          </p:cNvPr>
          <p:cNvSpPr/>
          <p:nvPr/>
        </p:nvSpPr>
        <p:spPr>
          <a:xfrm>
            <a:off x="5137033" y="5830225"/>
            <a:ext cx="13227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주문번호 생성</a:t>
            </a:r>
          </a:p>
        </p:txBody>
      </p:sp>
    </p:spTree>
    <p:extLst>
      <p:ext uri="{BB962C8B-B14F-4D97-AF65-F5344CB8AC3E}">
        <p14:creationId xmlns:p14="http://schemas.microsoft.com/office/powerpoint/2010/main" val="2188646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53499-31F5-4AC4-910A-0C583B7AC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641A305-945E-10C7-E478-13FBE3DED52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88EB899-D810-CB13-7533-2A10737DB87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FB66939-C58A-B3DD-335F-64FEA0761AA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F0FAC0E-7407-CE7C-4067-27B18A1AF34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AF13CFA-E5D9-8268-5A64-F1F2839B8A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94464CA-E099-07D8-BB2C-9C51395B281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처리종류 후 실물 흐름</a:t>
            </a:r>
          </a:p>
        </p:txBody>
      </p:sp>
      <p:graphicFrame>
        <p:nvGraphicFramePr>
          <p:cNvPr id="8" name="Group 70">
            <a:extLst>
              <a:ext uri="{FF2B5EF4-FFF2-40B4-BE49-F238E27FC236}">
                <a16:creationId xmlns:a16="http://schemas.microsoft.com/office/drawing/2014/main" id="{9D49317B-7B77-D7DF-01A5-67AE2A31E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62491"/>
              </p:ext>
            </p:extLst>
          </p:nvPr>
        </p:nvGraphicFramePr>
        <p:xfrm>
          <a:off x="877355" y="2358737"/>
          <a:ext cx="9367087" cy="4589752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7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9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Process Map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3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운영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8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물류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88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협력사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ko-KR" altLang="en-US" sz="800" b="0" kern="1200" dirty="0">
                        <a:solidFill>
                          <a:srgbClr val="FF0000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</a:tbl>
          </a:graphicData>
        </a:graphic>
      </p:graphicFrame>
      <p:grpSp>
        <p:nvGrpSpPr>
          <p:cNvPr id="88" name="그룹 87">
            <a:extLst>
              <a:ext uri="{FF2B5EF4-FFF2-40B4-BE49-F238E27FC236}">
                <a16:creationId xmlns:a16="http://schemas.microsoft.com/office/drawing/2014/main" id="{3A212CFA-9119-99F5-601F-93E622D7FBEE}"/>
              </a:ext>
            </a:extLst>
          </p:cNvPr>
          <p:cNvGrpSpPr/>
          <p:nvPr/>
        </p:nvGrpSpPr>
        <p:grpSpPr>
          <a:xfrm>
            <a:off x="2436313" y="2933109"/>
            <a:ext cx="7386505" cy="3649790"/>
            <a:chOff x="2350588" y="2885484"/>
            <a:chExt cx="7386505" cy="36497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F96BBD-A739-D03E-2535-22CE50F06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0588" y="2916435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VOC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처리종료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44" name="AutoShape 42">
              <a:extLst>
                <a:ext uri="{FF2B5EF4-FFF2-40B4-BE49-F238E27FC236}">
                  <a16:creationId xmlns:a16="http://schemas.microsoft.com/office/drawing/2014/main" id="{2955EA47-B5C8-2D0B-544E-3777209C8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173" y="2918787"/>
              <a:ext cx="843521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배송형태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45" name="직선 화살표 연결선 40">
              <a:extLst>
                <a:ext uri="{FF2B5EF4-FFF2-40B4-BE49-F238E27FC236}">
                  <a16:creationId xmlns:a16="http://schemas.microsoft.com/office/drawing/2014/main" id="{D579BF7F-C99E-9EE1-E83A-2B05DAB859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278461" y="3111207"/>
              <a:ext cx="62971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49" name="Rectangle 41">
              <a:extLst>
                <a:ext uri="{FF2B5EF4-FFF2-40B4-BE49-F238E27FC236}">
                  <a16:creationId xmlns:a16="http://schemas.microsoft.com/office/drawing/2014/main" id="{8555C464-D3A7-C6C5-1144-7E82B009B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060" y="3589019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반품접수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물류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)</a:t>
              </a:r>
            </a:p>
          </p:txBody>
        </p:sp>
        <p:cxnSp>
          <p:nvCxnSpPr>
            <p:cNvPr id="50" name="직선 화살표 연결선 51">
              <a:extLst>
                <a:ext uri="{FF2B5EF4-FFF2-40B4-BE49-F238E27FC236}">
                  <a16:creationId xmlns:a16="http://schemas.microsoft.com/office/drawing/2014/main" id="{7F5E01E6-AC2C-B91E-A3CD-6FA860FE25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6941" y="3101834"/>
              <a:ext cx="914056" cy="487185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886790-E13A-D081-FE14-B41E8DE7CB23}"/>
                </a:ext>
              </a:extLst>
            </p:cNvPr>
            <p:cNvSpPr txBox="1"/>
            <p:nvPr/>
          </p:nvSpPr>
          <p:spPr>
            <a:xfrm>
              <a:off x="3982945" y="3306485"/>
              <a:ext cx="221214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직송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E18E0BA-540E-4430-94B3-4687F5C46F06}"/>
                </a:ext>
              </a:extLst>
            </p:cNvPr>
            <p:cNvSpPr txBox="1"/>
            <p:nvPr/>
          </p:nvSpPr>
          <p:spPr>
            <a:xfrm>
              <a:off x="5063969" y="2934384"/>
              <a:ext cx="331822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ko-KR" altLang="en-US" sz="1000" dirty="0" err="1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무재고</a:t>
              </a:r>
              <a:endParaRPr lang="ko-KR" altLang="en-US" sz="1000" dirty="0">
                <a:solidFill>
                  <a:prstClr val="black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Tahoma" pitchFamily="34" charset="0"/>
              </a:endParaRPr>
            </a:p>
          </p:txBody>
        </p:sp>
        <p:cxnSp>
          <p:nvCxnSpPr>
            <p:cNvPr id="54" name="직선 화살표 연결선 40">
              <a:extLst>
                <a:ext uri="{FF2B5EF4-FFF2-40B4-BE49-F238E27FC236}">
                  <a16:creationId xmlns:a16="http://schemas.microsoft.com/office/drawing/2014/main" id="{3AAFCCD8-FAC9-1B36-8C8E-BFD373C5E7D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435910" y="4079948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55" name="직선 화살표 연결선 40">
              <a:extLst>
                <a:ext uri="{FF2B5EF4-FFF2-40B4-BE49-F238E27FC236}">
                  <a16:creationId xmlns:a16="http://schemas.microsoft.com/office/drawing/2014/main" id="{9B8AB8B2-7962-DC6A-8877-CC0E6F2176D9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5435911" y="4648682"/>
              <a:ext cx="183895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7" name="Rectangle 41">
              <a:extLst>
                <a:ext uri="{FF2B5EF4-FFF2-40B4-BE49-F238E27FC236}">
                  <a16:creationId xmlns:a16="http://schemas.microsoft.com/office/drawing/2014/main" id="{39634DE7-5BAD-989F-AA05-BBDF9409F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218" y="3460373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반품간선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출하지시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8" name="Rectangle 41">
              <a:extLst>
                <a:ext uri="{FF2B5EF4-FFF2-40B4-BE49-F238E27FC236}">
                  <a16:creationId xmlns:a16="http://schemas.microsoft.com/office/drawing/2014/main" id="{B5C8B7B4-2B8B-F7B8-1380-9ED81CC40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217" y="3961009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반품간선이동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59" name="Rectangle 41">
              <a:extLst>
                <a:ext uri="{FF2B5EF4-FFF2-40B4-BE49-F238E27FC236}">
                  <a16:creationId xmlns:a16="http://schemas.microsoft.com/office/drawing/2014/main" id="{3EAD5512-2D4F-F228-1034-9FF79C57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627" y="4465199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반품간선입고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id="{41227C36-F3D6-F037-6DC0-22DC308B0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217" y="5002811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허브 반품완료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D004A580-2896-BBB2-25CE-1B9B00E69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392" y="4985540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협력사 반출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62" name="Rectangle 41">
              <a:extLst>
                <a:ext uri="{FF2B5EF4-FFF2-40B4-BE49-F238E27FC236}">
                  <a16:creationId xmlns:a16="http://schemas.microsoft.com/office/drawing/2014/main" id="{A0F28574-3C15-40E3-48F8-039C43361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5372" y="5928815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반품완료</a:t>
              </a:r>
              <a:endParaRPr kumimoji="1" lang="en-US" altLang="ko-KR" sz="950" kern="0" dirty="0">
                <a:solidFill>
                  <a:srgbClr val="000000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F1DF5C9F-0C0C-BADD-4884-86122C045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058" y="5928815"/>
              <a:ext cx="927873" cy="384839"/>
            </a:xfrm>
            <a:prstGeom prst="roundRect">
              <a:avLst/>
            </a:prstGeom>
            <a:solidFill>
              <a:srgbClr val="FFFFFF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반품접수</a:t>
              </a:r>
              <a:b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(</a:t>
              </a:r>
              <a:r>
                <a:rPr kumimoji="1" lang="ko-KR" altLang="en-US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협력사</a:t>
              </a:r>
              <a:r>
                <a:rPr kumimoji="1" lang="en-US" altLang="ko-KR" sz="950" kern="0" dirty="0">
                  <a:solidFill>
                    <a:srgbClr val="000000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)</a:t>
              </a:r>
            </a:p>
          </p:txBody>
        </p:sp>
        <p:sp>
          <p:nvSpPr>
            <p:cNvPr id="64" name="Rectangle 41">
              <a:extLst>
                <a:ext uri="{FF2B5EF4-FFF2-40B4-BE49-F238E27FC236}">
                  <a16:creationId xmlns:a16="http://schemas.microsoft.com/office/drawing/2014/main" id="{25A8A671-08E2-6286-789B-8792F8316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220" y="2885484"/>
              <a:ext cx="927873" cy="384839"/>
            </a:xfrm>
            <a:prstGeom prst="roundRect">
              <a:avLst/>
            </a:prstGeom>
            <a:solidFill>
              <a:srgbClr val="FDEAEC"/>
            </a:solidFill>
            <a:ln w="9525" algn="ctr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en-US" altLang="ko-KR" sz="950" kern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VOC</a:t>
              </a:r>
              <a:r>
                <a:rPr kumimoji="1" lang="ko-KR" altLang="en-US" sz="950" kern="0" dirty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완료</a:t>
              </a:r>
              <a:endParaRPr kumimoji="1" lang="en-US" altLang="ko-KR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cxnSp>
          <p:nvCxnSpPr>
            <p:cNvPr id="65" name="직선 화살표 연결선 51">
              <a:extLst>
                <a:ext uri="{FF2B5EF4-FFF2-40B4-BE49-F238E27FC236}">
                  <a16:creationId xmlns:a16="http://schemas.microsoft.com/office/drawing/2014/main" id="{6C856F91-66A7-81BE-F483-8DA25671B6BA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3250351" y="4354802"/>
              <a:ext cx="2897389" cy="681520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6" name="직선 화살표 연결선 40">
              <a:extLst>
                <a:ext uri="{FF2B5EF4-FFF2-40B4-BE49-F238E27FC236}">
                  <a16:creationId xmlns:a16="http://schemas.microsoft.com/office/drawing/2014/main" id="{DE321343-5103-CDE7-8401-D8FEAEF4F0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984931" y="6138721"/>
              <a:ext cx="1520441" cy="5536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68" name="직선 화살표 연결선 40">
              <a:extLst>
                <a:ext uri="{FF2B5EF4-FFF2-40B4-BE49-F238E27FC236}">
                  <a16:creationId xmlns:a16="http://schemas.microsoft.com/office/drawing/2014/main" id="{6E0F809C-90BB-8DE0-9C15-D377486521C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04090" y="5177959"/>
              <a:ext cx="342302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2" name="직선 화살표 연결선 40">
              <a:extLst>
                <a:ext uri="{FF2B5EF4-FFF2-40B4-BE49-F238E27FC236}">
                  <a16:creationId xmlns:a16="http://schemas.microsoft.com/office/drawing/2014/main" id="{DFE90008-531E-F579-EDBF-3AC8A123EA1E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159189" y="3919461"/>
              <a:ext cx="13816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3" name="직선 화살표 연결선 40">
              <a:extLst>
                <a:ext uri="{FF2B5EF4-FFF2-40B4-BE49-F238E27FC236}">
                  <a16:creationId xmlns:a16="http://schemas.microsoft.com/office/drawing/2014/main" id="{93699D6C-738A-C941-0201-FE20A742B95A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148481" y="4424011"/>
              <a:ext cx="13816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4" name="직선 화살표 연결선 40">
              <a:extLst>
                <a:ext uri="{FF2B5EF4-FFF2-40B4-BE49-F238E27FC236}">
                  <a16:creationId xmlns:a16="http://schemas.microsoft.com/office/drawing/2014/main" id="{246BE48A-A550-D91A-7AEF-058040B4C041}"/>
                </a:ext>
              </a:extLst>
            </p:cNvPr>
            <p:cNvCxnSpPr>
              <a:cxnSpLocks/>
            </p:cNvCxnSpPr>
            <p:nvPr/>
          </p:nvCxnSpPr>
          <p:spPr bwMode="auto">
            <a:xfrm rot="5400000">
              <a:off x="7157254" y="4911876"/>
              <a:ext cx="138163" cy="0"/>
            </a:xfrm>
            <a:prstGeom prst="straightConnector1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75" name="직선 화살표 연결선 51">
              <a:extLst>
                <a:ext uri="{FF2B5EF4-FFF2-40B4-BE49-F238E27FC236}">
                  <a16:creationId xmlns:a16="http://schemas.microsoft.com/office/drawing/2014/main" id="{76A80879-E52B-3F11-2935-FDFCAF3CA09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737860" y="3072340"/>
              <a:ext cx="3071360" cy="1288520"/>
            </a:xfrm>
            <a:prstGeom prst="bentConnector3">
              <a:avLst>
                <a:gd name="adj1" fmla="val 14770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1" name="직선 화살표 연결선 51">
              <a:extLst>
                <a:ext uri="{FF2B5EF4-FFF2-40B4-BE49-F238E27FC236}">
                  <a16:creationId xmlns:a16="http://schemas.microsoft.com/office/drawing/2014/main" id="{293AAE41-2853-BC14-D378-067A7A037F5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24947" y="3693740"/>
              <a:ext cx="1349681" cy="1201343"/>
            </a:xfrm>
            <a:prstGeom prst="bentConnector3">
              <a:avLst>
                <a:gd name="adj1" fmla="val 76452"/>
              </a:avLst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cxnSp>
          <p:nvCxnSpPr>
            <p:cNvPr id="86" name="직선 화살표 연결선 51">
              <a:extLst>
                <a:ext uri="{FF2B5EF4-FFF2-40B4-BE49-F238E27FC236}">
                  <a16:creationId xmlns:a16="http://schemas.microsoft.com/office/drawing/2014/main" id="{7658CA82-31F4-AEA1-9B4A-E9C10159A57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V="1">
              <a:off x="5963033" y="4338483"/>
              <a:ext cx="352408" cy="1263634"/>
            </a:xfrm>
            <a:prstGeom prst="bentConnector2">
              <a:avLst/>
            </a:prstGeom>
            <a:noFill/>
            <a:ln w="12700">
              <a:solidFill>
                <a:srgbClr val="A50034"/>
              </a:solidFill>
              <a:round/>
              <a:headEnd type="none" w="med" len="med"/>
              <a:tailEnd type="triangle" w="med" len="med"/>
            </a:ln>
          </p:spPr>
        </p:cxnSp>
        <p:sp>
          <p:nvSpPr>
            <p:cNvPr id="56" name="AutoShape 42">
              <a:extLst>
                <a:ext uri="{FF2B5EF4-FFF2-40B4-BE49-F238E27FC236}">
                  <a16:creationId xmlns:a16="http://schemas.microsoft.com/office/drawing/2014/main" id="{2691C2E5-52DD-BD09-9210-05F704F56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059" y="4709011"/>
              <a:ext cx="927873" cy="384839"/>
            </a:xfrm>
            <a:prstGeom prst="flowChartDecision">
              <a:avLst/>
            </a:prstGeom>
            <a:solidFill>
              <a:srgbClr val="A50034"/>
            </a:solidFill>
            <a:ln w="9525" algn="ctr">
              <a:solidFill>
                <a:srgbClr val="A50034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00" kern="0" dirty="0" err="1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입고허브</a:t>
              </a:r>
              <a:br>
                <a:rPr kumimoji="1"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</a:br>
              <a:r>
                <a:rPr kumimoji="1" lang="en-US" altLang="ko-KR" sz="900" kern="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= </a:t>
              </a:r>
              <a:r>
                <a:rPr kumimoji="1" lang="ko-KR" altLang="en-US" sz="900" kern="0" dirty="0" err="1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출고허브</a:t>
              </a:r>
              <a:endParaRPr kumimoji="1" lang="en-US" altLang="ko-KR" sz="900" kern="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DB51AE2-9EAD-540D-CD7A-A78EB36DD0DC}"/>
                </a:ext>
              </a:extLst>
            </p:cNvPr>
            <p:cNvSpPr txBox="1"/>
            <p:nvPr/>
          </p:nvSpPr>
          <p:spPr>
            <a:xfrm>
              <a:off x="7658222" y="6381386"/>
              <a:ext cx="108683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altLang="ko-KR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*</a:t>
              </a:r>
              <a:r>
                <a:rPr lang="ko-KR" altLang="en-US" sz="1000" dirty="0">
                  <a:solidFill>
                    <a:prstClr val="black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Tahoma" pitchFamily="34" charset="0"/>
                </a:rPr>
                <a:t>반품거래명세서 출력</a:t>
              </a:r>
            </a:p>
          </p:txBody>
        </p:sp>
        <p:sp>
          <p:nvSpPr>
            <p:cNvPr id="53" name="Rectangle 41">
              <a:extLst>
                <a:ext uri="{FF2B5EF4-FFF2-40B4-BE49-F238E27FC236}">
                  <a16:creationId xmlns:a16="http://schemas.microsoft.com/office/drawing/2014/main" id="{3B4496D9-D4DA-C1DD-D26E-FBEB39A25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969" y="4171895"/>
              <a:ext cx="927873" cy="384839"/>
            </a:xfrm>
            <a:prstGeom prst="roundRect">
              <a:avLst/>
            </a:prstGeom>
            <a:solidFill>
              <a:srgbClr val="FDEAEC"/>
            </a:solidFill>
            <a:ln w="9525" algn="ctr">
              <a:solidFill>
                <a:srgbClr val="EE3042"/>
              </a:solidFill>
              <a:miter lim="800000"/>
              <a:headEnd/>
              <a:tailEnd/>
            </a:ln>
          </p:spPr>
          <p:txBody>
            <a:bodyPr wrap="none" lIns="0" tIns="0" rIns="0" bIns="0" anchor="ctr" anchorCtr="1"/>
            <a:lstStyle/>
            <a:p>
              <a:pPr algn="ctr" defTabSz="855663"/>
              <a:r>
                <a:rPr kumimoji="1" lang="ko-KR" altLang="en-US" sz="950" kern="0">
                  <a:solidFill>
                    <a:srgbClr val="EE3042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  <a:cs typeface="Poppins Medium" panose="00000600000000000000" pitchFamily="2" charset="0"/>
                </a:rPr>
                <a:t>반품회수완료</a:t>
              </a:r>
              <a:endParaRPr kumimoji="1" lang="en-US" altLang="ko-KR" sz="950" kern="0" dirty="0">
                <a:solidFill>
                  <a:srgbClr val="EE3042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oppins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5011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431CF-A247-482D-D8FC-CC785C013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637978F-3812-BC33-FCEB-B3BDB8161096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B9353C8-DDD0-9DC2-5F1F-D21472694D7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41EE266E-F3D4-DFE2-D3F7-F00BFBE31A2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2BAA4A5A-9CF6-80A2-F9C4-58B4F3D6A44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DCC3540-0D55-263B-2C9E-008076C78B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06C5168-E17E-7A09-B818-C8E732E92B2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 및 매출 정산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A513012-0EDB-649A-580E-C486DBB985AE}"/>
              </a:ext>
            </a:extLst>
          </p:cNvPr>
          <p:cNvSpPr/>
          <p:nvPr/>
        </p:nvSpPr>
        <p:spPr>
          <a:xfrm>
            <a:off x="1038856" y="2264946"/>
            <a:ext cx="11308142" cy="1670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회수 완료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 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센터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/VMI]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(=HUB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회수 완료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76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과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 시점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회수 완료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상이함 </a:t>
            </a:r>
          </a:p>
          <a:p>
            <a:pPr>
              <a:lnSpc>
                <a:spcPct val="150000"/>
              </a:lnSpc>
            </a:pP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→ 반품매출정산은 반품완료시점에 가능하므로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VOC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 이후 반품처리완료시점까지 지속 확인이 필요함 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30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9653-B54C-7603-3CDB-EADA34AC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5C294406-7B11-3B13-C6E9-1EFFC0969E7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FDD39E1-05AC-1619-BB7A-80303E3C307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B67F0D6E-65F9-3BAF-AAEC-A4111E16671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7A2C36C6-41D7-E361-66A8-385FD7FDA34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4C69C77-5E84-E5D4-A82B-D46CEEB84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2CC155FE-300E-84E4-5128-54317FC78C98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 및 매출 정산</a:t>
            </a:r>
          </a:p>
        </p:txBody>
      </p:sp>
      <p:sp>
        <p:nvSpPr>
          <p:cNvPr id="8" name="Rectangle: Rounded Corners 72">
            <a:extLst>
              <a:ext uri="{FF2B5EF4-FFF2-40B4-BE49-F238E27FC236}">
                <a16:creationId xmlns:a16="http://schemas.microsoft.com/office/drawing/2014/main" id="{1B8FB855-828E-54B2-D28D-0FCF9A6B0049}"/>
              </a:ext>
            </a:extLst>
          </p:cNvPr>
          <p:cNvSpPr>
            <a:spLocks/>
          </p:cNvSpPr>
          <p:nvPr/>
        </p:nvSpPr>
        <p:spPr>
          <a:xfrm>
            <a:off x="792343" y="2420784"/>
            <a:ext cx="1046848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직송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12" name="Group 70">
            <a:extLst>
              <a:ext uri="{FF2B5EF4-FFF2-40B4-BE49-F238E27FC236}">
                <a16:creationId xmlns:a16="http://schemas.microsoft.com/office/drawing/2014/main" id="{4BB4F1BD-B3E9-B29E-A8C1-B48C95639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74871"/>
              </p:ext>
            </p:extLst>
          </p:nvPr>
        </p:nvGraphicFramePr>
        <p:xfrm>
          <a:off x="893818" y="3502234"/>
          <a:ext cx="3278130" cy="578501"/>
        </p:xfrm>
        <a:graphic>
          <a:graphicData uri="http://schemas.openxmlformats.org/drawingml/2006/table">
            <a:tbl>
              <a:tblPr/>
              <a:tblGrid>
                <a:gridCol w="109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710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  <a:gridCol w="1092710">
                  <a:extLst>
                    <a:ext uri="{9D8B030D-6E8A-4147-A177-3AD203B41FA5}">
                      <a16:colId xmlns:a16="http://schemas.microsoft.com/office/drawing/2014/main" val="34147728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66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직송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주문생성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처리종료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Group 70">
            <a:extLst>
              <a:ext uri="{FF2B5EF4-FFF2-40B4-BE49-F238E27FC236}">
                <a16:creationId xmlns:a16="http://schemas.microsoft.com/office/drawing/2014/main" id="{471E7D93-62C6-B557-163D-B8D4107D3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048897"/>
              </p:ext>
            </p:extLst>
          </p:nvPr>
        </p:nvGraphicFramePr>
        <p:xfrm>
          <a:off x="4360918" y="3502234"/>
          <a:ext cx="1801758" cy="578501"/>
        </p:xfrm>
        <a:graphic>
          <a:graphicData uri="http://schemas.openxmlformats.org/drawingml/2006/table">
            <a:tbl>
              <a:tblPr/>
              <a:tblGrid>
                <a:gridCol w="1020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1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66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지시 접수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처리종료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Group 70">
            <a:extLst>
              <a:ext uri="{FF2B5EF4-FFF2-40B4-BE49-F238E27FC236}">
                <a16:creationId xmlns:a16="http://schemas.microsoft.com/office/drawing/2014/main" id="{835C00F7-6287-E4AC-6021-86870714D8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04353"/>
              </p:ext>
            </p:extLst>
          </p:nvPr>
        </p:nvGraphicFramePr>
        <p:xfrm>
          <a:off x="6351646" y="3502234"/>
          <a:ext cx="2077985" cy="578501"/>
        </p:xfrm>
        <a:graphic>
          <a:graphicData uri="http://schemas.openxmlformats.org/drawingml/2006/table">
            <a:tbl>
              <a:tblPr/>
              <a:tblGrid>
                <a:gridCol w="1383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773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20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20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66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완료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(</a:t>
                      </a: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협력사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)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직사각형 14">
            <a:extLst>
              <a:ext uri="{FF2B5EF4-FFF2-40B4-BE49-F238E27FC236}">
                <a16:creationId xmlns:a16="http://schemas.microsoft.com/office/drawing/2014/main" id="{E45191F1-8C9E-24E5-3ED6-637DFF9DB6A2}"/>
              </a:ext>
            </a:extLst>
          </p:cNvPr>
          <p:cNvSpPr/>
          <p:nvPr/>
        </p:nvSpPr>
        <p:spPr>
          <a:xfrm>
            <a:off x="6351646" y="3826020"/>
            <a:ext cx="1377892" cy="24875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4D059A5-BD70-815D-E125-DD17A30918C8}"/>
              </a:ext>
            </a:extLst>
          </p:cNvPr>
          <p:cNvSpPr/>
          <p:nvPr/>
        </p:nvSpPr>
        <p:spPr>
          <a:xfrm>
            <a:off x="7758698" y="3826020"/>
            <a:ext cx="670933" cy="248757"/>
          </a:xfrm>
          <a:prstGeom prst="rect">
            <a:avLst/>
          </a:prstGeom>
          <a:noFill/>
          <a:ln w="28575">
            <a:solidFill>
              <a:srgbClr val="EE30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2D59B4-15D1-2E14-1D02-D7A8E97BB5E2}"/>
              </a:ext>
            </a:extLst>
          </p:cNvPr>
          <p:cNvSpPr/>
          <p:nvPr/>
        </p:nvSpPr>
        <p:spPr bwMode="auto">
          <a:xfrm>
            <a:off x="4561395" y="2932859"/>
            <a:ext cx="1514025" cy="302618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반품 접수</a:t>
            </a:r>
            <a:endParaRPr lang="en-US" altLang="ko-KR" sz="14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2BC556-BFE2-E272-1F69-F7F906AE3FF2}"/>
              </a:ext>
            </a:extLst>
          </p:cNvPr>
          <p:cNvSpPr/>
          <p:nvPr/>
        </p:nvSpPr>
        <p:spPr bwMode="auto">
          <a:xfrm>
            <a:off x="6351646" y="2940677"/>
            <a:ext cx="2543527" cy="302618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 </a:t>
            </a:r>
            <a:r>
              <a:rPr lang="ko-KR" altLang="en-US" sz="140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회수등록 후 완료처리</a:t>
            </a:r>
            <a:endParaRPr lang="en-US" altLang="ko-KR" sz="14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5760FDB7-9517-1955-8698-B7D045014AC8}"/>
              </a:ext>
            </a:extLst>
          </p:cNvPr>
          <p:cNvSpPr/>
          <p:nvPr/>
        </p:nvSpPr>
        <p:spPr>
          <a:xfrm>
            <a:off x="4219948" y="2940677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966C3771-0981-6F40-C617-19C1C395B9A5}"/>
              </a:ext>
            </a:extLst>
          </p:cNvPr>
          <p:cNvSpPr/>
          <p:nvPr/>
        </p:nvSpPr>
        <p:spPr>
          <a:xfrm>
            <a:off x="6075420" y="2958818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4702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DB14E-B90A-F962-20AD-D1F51C43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916AEE6-75E9-B146-E848-096B841F181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0FEBB20-90D9-A88C-38D2-86FC38C8DB9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8EB2E00-B8B7-388A-3788-1DA56028102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198E9B7C-3074-3CB2-2CD7-A3C4FF82585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14172F9-5237-DD01-D3CA-D447F7A57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5DD1A7B0-DB7C-D031-0AA6-8E2EF8F429C1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주문 및 매출 정산</a:t>
            </a:r>
          </a:p>
        </p:txBody>
      </p:sp>
      <p:sp>
        <p:nvSpPr>
          <p:cNvPr id="9" name="Rectangle: Rounded Corners 72">
            <a:extLst>
              <a:ext uri="{FF2B5EF4-FFF2-40B4-BE49-F238E27FC236}">
                <a16:creationId xmlns:a16="http://schemas.microsoft.com/office/drawing/2014/main" id="{6C5762FF-D301-F6D7-F739-A571D197761A}"/>
              </a:ext>
            </a:extLst>
          </p:cNvPr>
          <p:cNvSpPr>
            <a:spLocks/>
          </p:cNvSpPr>
          <p:nvPr/>
        </p:nvSpPr>
        <p:spPr>
          <a:xfrm>
            <a:off x="792343" y="2415101"/>
            <a:ext cx="1164189" cy="449157"/>
          </a:xfrm>
          <a:prstGeom prst="roundRect">
            <a:avLst>
              <a:gd name="adj" fmla="val 50000"/>
            </a:avLst>
          </a:prstGeom>
          <a:solidFill>
            <a:srgbClr val="A50034"/>
          </a:solidFill>
          <a:ln>
            <a:noFill/>
          </a:ln>
          <a:effectLst>
            <a:outerShdw blurRad="406400" dist="317500" dir="5400000" sx="90000" sy="90000" algn="t" rotWithShape="0">
              <a:schemeClr val="tx1">
                <a:alpha val="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</a:pPr>
            <a:r>
              <a:rPr lang="ko-KR" altLang="en-US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무재고</a:t>
            </a:r>
            <a:endParaRPr lang="en-ID" dirty="0">
              <a:solidFill>
                <a:schemeClr val="bg1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Group 70">
                <a:extLst>
                  <a:ext uri="{FF2B5EF4-FFF2-40B4-BE49-F238E27FC236}">
                    <a16:creationId xmlns:a16="http://schemas.microsoft.com/office/drawing/2014/main" id="{EF3069BD-8953-7E35-3E6C-7DCF7EEF7D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213713"/>
                  </p:ext>
                </p:extLst>
              </p:nvPr>
            </p:nvGraphicFramePr>
            <p:xfrm>
              <a:off x="966554" y="3584950"/>
              <a:ext cx="2805346" cy="1552162"/>
            </p:xfrm>
            <a:graphic>
              <a:graphicData uri="http://schemas.openxmlformats.org/drawingml/2006/table">
                <a:tbl>
                  <a:tblPr/>
                  <a:tblGrid>
                    <a:gridCol w="12536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9229">
                      <a:extLst>
                        <a:ext uri="{9D8B030D-6E8A-4147-A177-3AD203B41FA5}">
                          <a16:colId xmlns:a16="http://schemas.microsoft.com/office/drawing/2014/main" val="1837013349"/>
                        </a:ext>
                      </a:extLst>
                    </a:gridCol>
                    <a:gridCol w="662474">
                      <a:extLst>
                        <a:ext uri="{9D8B030D-6E8A-4147-A177-3AD203B41FA5}">
                          <a16:colId xmlns:a16="http://schemas.microsoft.com/office/drawing/2014/main" val="3414772887"/>
                        </a:ext>
                      </a:extLst>
                    </a:gridCol>
                  </a:tblGrid>
                  <a:tr h="147051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배송형태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반품주문상태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ko-KR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VOC</a:t>
                          </a: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상태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2774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무재고</a:t>
                          </a:r>
                          <a:b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</a:b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(</a:t>
                          </a:r>
                          <a:r>
                            <a:rPr kumimoji="0" lang="ko-KR" altLang="en-US" sz="105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입고허브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ko-KR" sz="105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출고허브</a:t>
                          </a: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)</a:t>
                          </a:r>
                          <a:endParaRPr kumimoji="0" lang="ko-KR" altLang="en-US" sz="105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반품 주문생성</a:t>
                          </a:r>
                        </a:p>
                      </a:txBody>
                      <a:tcPr marL="47645" marR="47645" marT="37785" marB="37785" anchor="ctr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처리종료</a:t>
                          </a:r>
                        </a:p>
                      </a:txBody>
                      <a:tcPr marL="47645" marR="47645" marT="37785" marB="37785" anchor="ctr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2774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무재고</a:t>
                          </a:r>
                          <a:b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</a:b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(</a:t>
                          </a:r>
                          <a:r>
                            <a:rPr kumimoji="0" lang="ko-KR" altLang="en-US" sz="105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입고허브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altLang="ko-KR" sz="1050" b="0" i="1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</m:oMath>
                          </a14:m>
                          <a:r>
                            <a:rPr kumimoji="0" lang="ko-KR" altLang="en-US" sz="105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출고허브</a:t>
                          </a: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)</a:t>
                          </a:r>
                          <a:endParaRPr kumimoji="0" lang="ko-KR" altLang="en-US" sz="105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924983"/>
                      </a:ext>
                    </a:extLst>
                  </a:tr>
                  <a:tr h="118748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센터</a:t>
                          </a: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187106"/>
                      </a:ext>
                    </a:extLst>
                  </a:tr>
                  <a:tr h="118748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VMI</a:t>
                          </a:r>
                          <a:endParaRPr kumimoji="0" lang="ko-KR" altLang="en-US" sz="105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47419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Group 70">
                <a:extLst>
                  <a:ext uri="{FF2B5EF4-FFF2-40B4-BE49-F238E27FC236}">
                    <a16:creationId xmlns:a16="http://schemas.microsoft.com/office/drawing/2014/main" id="{EF3069BD-8953-7E35-3E6C-7DCF7EEF7D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213713"/>
                  </p:ext>
                </p:extLst>
              </p:nvPr>
            </p:nvGraphicFramePr>
            <p:xfrm>
              <a:off x="966554" y="3584950"/>
              <a:ext cx="2805346" cy="1552162"/>
            </p:xfrm>
            <a:graphic>
              <a:graphicData uri="http://schemas.openxmlformats.org/drawingml/2006/table">
                <a:tbl>
                  <a:tblPr/>
                  <a:tblGrid>
                    <a:gridCol w="125364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9229">
                      <a:extLst>
                        <a:ext uri="{9D8B030D-6E8A-4147-A177-3AD203B41FA5}">
                          <a16:colId xmlns:a16="http://schemas.microsoft.com/office/drawing/2014/main" val="1837013349"/>
                        </a:ext>
                      </a:extLst>
                    </a:gridCol>
                    <a:gridCol w="662474">
                      <a:extLst>
                        <a:ext uri="{9D8B030D-6E8A-4147-A177-3AD203B41FA5}">
                          <a16:colId xmlns:a16="http://schemas.microsoft.com/office/drawing/2014/main" val="3414772887"/>
                        </a:ext>
                      </a:extLst>
                    </a:gridCol>
                  </a:tblGrid>
                  <a:tr h="289762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배송형태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반품주문상태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lang="en-US" altLang="ko-KR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VOC</a:t>
                          </a:r>
                          <a:r>
                            <a:rPr lang="ko-KR" altLang="en-US" sz="1050" b="0" kern="1200" dirty="0">
                              <a:solidFill>
                                <a:schemeClr val="bg1"/>
                              </a:solidFill>
                              <a:latin typeface="Pretendard Medium" panose="02000603000000020004" pitchFamily="2" charset="-127"/>
                              <a:ea typeface="Pretendard Medium" panose="02000603000000020004" pitchFamily="2" charset="-127"/>
                              <a:cs typeface="Pretendard Medium" panose="02000603000000020004" pitchFamily="2" charset="-127"/>
                            </a:rPr>
                            <a:t>상태</a:t>
                          </a:r>
                          <a:endParaRPr lang="en-US" altLang="ko-KR" sz="1050" b="0" kern="1200" dirty="0">
                            <a:solidFill>
                              <a:schemeClr val="bg1"/>
                            </a:solidFill>
                            <a:latin typeface="Pretendard Medium" panose="02000603000000020004" pitchFamily="2" charset="-127"/>
                            <a:ea typeface="Pretendard Medium" panose="02000603000000020004" pitchFamily="2" charset="-127"/>
                            <a:cs typeface="Pretendard Medium" panose="02000603000000020004" pitchFamily="2" charset="-127"/>
                          </a:endParaRPr>
                        </a:p>
                      </a:txBody>
                      <a:tcPr marL="46895" marR="46895" marT="38677" marB="38677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0807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56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71" t="-75385" r="-124757" b="-22923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반품 주문생성</a:t>
                          </a:r>
                        </a:p>
                      </a:txBody>
                      <a:tcPr marL="47645" marR="47645" marT="37785" marB="37785" anchor="ctr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rowSpan="4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처리종료</a:t>
                          </a:r>
                        </a:p>
                      </a:txBody>
                      <a:tcPr marL="47645" marR="47645" marT="37785" marB="37785" anchor="ctr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56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5"/>
                          <a:stretch>
                            <a:fillRect l="-971" t="-175385" r="-124757" b="-12923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924983"/>
                      </a:ext>
                    </a:extLst>
                  </a:tr>
                  <a:tr h="235590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ko-KR" altLang="en-US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센터</a:t>
                          </a: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2187106"/>
                      </a:ext>
                    </a:extLst>
                  </a:tr>
                  <a:tr h="235590">
                    <a:tc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altLang="ko-KR" sz="105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Pretendard Medium" panose="02000603000000020004" pitchFamily="50" charset="-127"/>
                              <a:ea typeface="Pretendard Medium" panose="02000603000000020004" pitchFamily="50" charset="-127"/>
                            </a:rPr>
                            <a:t>VMI</a:t>
                          </a:r>
                          <a:endParaRPr kumimoji="0" lang="ko-KR" altLang="en-US" sz="105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ctr" defTabSz="911225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5000"/>
                            </a:spcBef>
                            <a:spcAft>
                              <a:spcPct val="25000"/>
                            </a:spcAft>
                            <a:buClr>
                              <a:schemeClr val="tx1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ko-KR" alt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Pretendard Medium" panose="02000603000000020004" pitchFamily="50" charset="-127"/>
                            <a:ea typeface="Pretendard Medium" panose="02000603000000020004" pitchFamily="50" charset="-127"/>
                          </a:endParaRPr>
                        </a:p>
                      </a:txBody>
                      <a:tcPr marL="47645" marR="47645" marT="37785" marB="37785" horzOverflow="overflow">
                        <a:lnL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0807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5547419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2" name="Group 70">
            <a:extLst>
              <a:ext uri="{FF2B5EF4-FFF2-40B4-BE49-F238E27FC236}">
                <a16:creationId xmlns:a16="http://schemas.microsoft.com/office/drawing/2014/main" id="{F5367087-709C-08A9-FF76-D7AE98E7A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37"/>
              </p:ext>
            </p:extLst>
          </p:nvPr>
        </p:nvGraphicFramePr>
        <p:xfrm>
          <a:off x="3927764" y="3584950"/>
          <a:ext cx="1517072" cy="932806"/>
        </p:xfrm>
        <a:graphic>
          <a:graphicData uri="http://schemas.openxmlformats.org/drawingml/2006/table">
            <a:tbl>
              <a:tblPr/>
              <a:tblGrid>
                <a:gridCol w="869383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  <a:gridCol w="647689">
                  <a:extLst>
                    <a:ext uri="{9D8B030D-6E8A-4147-A177-3AD203B41FA5}">
                      <a16:colId xmlns:a16="http://schemas.microsoft.com/office/drawing/2014/main" val="3414772887"/>
                    </a:ext>
                  </a:extLst>
                </a:gridCol>
              </a:tblGrid>
              <a:tr h="147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4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지시 접수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처리종료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Group 70">
            <a:extLst>
              <a:ext uri="{FF2B5EF4-FFF2-40B4-BE49-F238E27FC236}">
                <a16:creationId xmlns:a16="http://schemas.microsoft.com/office/drawing/2014/main" id="{C345E5B3-0610-2959-F3A2-BA4B268BA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96043"/>
              </p:ext>
            </p:extLst>
          </p:nvPr>
        </p:nvGraphicFramePr>
        <p:xfrm>
          <a:off x="5600700" y="3584950"/>
          <a:ext cx="1838992" cy="1232122"/>
        </p:xfrm>
        <a:graphic>
          <a:graphicData uri="http://schemas.openxmlformats.org/drawingml/2006/table">
            <a:tbl>
              <a:tblPr/>
              <a:tblGrid>
                <a:gridCol w="1221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</a:tblGrid>
              <a:tr h="147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간선 출하 지시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완료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(Hub)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24983"/>
                  </a:ext>
                </a:extLst>
              </a:tr>
              <a:tr h="118748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+mn-cs"/>
                        </a:rPr>
                        <a:t>반품 완료</a:t>
                      </a:r>
                      <a:r>
                        <a:rPr kumimoji="0" lang="en-US" altLang="ko-KR" sz="10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+mn-cs"/>
                        </a:rPr>
                        <a:t>(Hub)</a:t>
                      </a:r>
                      <a:endParaRPr kumimoji="0" lang="ko-KR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+mn-cs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187106"/>
                  </a:ext>
                </a:extLst>
              </a:tr>
              <a:tr h="118748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prstClr val="black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+mn-cs"/>
                        </a:rPr>
                        <a:t>반품 완료</a:t>
                      </a:r>
                      <a:r>
                        <a:rPr kumimoji="0" lang="en-US" altLang="ko-KR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+mn-cs"/>
                        </a:rPr>
                        <a:t>(Hub)</a:t>
                      </a:r>
                      <a:endParaRPr kumimoji="0" lang="ko-KR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+mn-cs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74196"/>
                  </a:ext>
                </a:extLst>
              </a:tr>
            </a:tbl>
          </a:graphicData>
        </a:graphic>
      </p:graphicFrame>
      <p:graphicFrame>
        <p:nvGraphicFramePr>
          <p:cNvPr id="25" name="Group 70">
            <a:extLst>
              <a:ext uri="{FF2B5EF4-FFF2-40B4-BE49-F238E27FC236}">
                <a16:creationId xmlns:a16="http://schemas.microsoft.com/office/drawing/2014/main" id="{53D01CA4-CDD9-7AFA-7B59-F106CFA6D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862456"/>
              </p:ext>
            </p:extLst>
          </p:nvPr>
        </p:nvGraphicFramePr>
        <p:xfrm>
          <a:off x="7618416" y="3600772"/>
          <a:ext cx="1517072" cy="932806"/>
        </p:xfrm>
        <a:graphic>
          <a:graphicData uri="http://schemas.openxmlformats.org/drawingml/2006/table">
            <a:tbl>
              <a:tblPr/>
              <a:tblGrid>
                <a:gridCol w="869383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  <a:gridCol w="647689">
                  <a:extLst>
                    <a:ext uri="{9D8B030D-6E8A-4147-A177-3AD203B41FA5}">
                      <a16:colId xmlns:a16="http://schemas.microsoft.com/office/drawing/2014/main" val="3414772887"/>
                    </a:ext>
                  </a:extLst>
                </a:gridCol>
              </a:tblGrid>
              <a:tr h="147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4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간선 입고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Group 70">
            <a:extLst>
              <a:ext uri="{FF2B5EF4-FFF2-40B4-BE49-F238E27FC236}">
                <a16:creationId xmlns:a16="http://schemas.microsoft.com/office/drawing/2014/main" id="{75E381A0-17B8-EF95-782D-009ACF418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507406"/>
              </p:ext>
            </p:extLst>
          </p:nvPr>
        </p:nvGraphicFramePr>
        <p:xfrm>
          <a:off x="9425048" y="3600772"/>
          <a:ext cx="1517072" cy="932806"/>
        </p:xfrm>
        <a:graphic>
          <a:graphicData uri="http://schemas.openxmlformats.org/drawingml/2006/table">
            <a:tbl>
              <a:tblPr/>
              <a:tblGrid>
                <a:gridCol w="869383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  <a:gridCol w="647689">
                  <a:extLst>
                    <a:ext uri="{9D8B030D-6E8A-4147-A177-3AD203B41FA5}">
                      <a16:colId xmlns:a16="http://schemas.microsoft.com/office/drawing/2014/main" val="3414772887"/>
                    </a:ext>
                  </a:extLst>
                </a:gridCol>
              </a:tblGrid>
              <a:tr h="1470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044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완료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(Hub)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Group 70">
            <a:extLst>
              <a:ext uri="{FF2B5EF4-FFF2-40B4-BE49-F238E27FC236}">
                <a16:creationId xmlns:a16="http://schemas.microsoft.com/office/drawing/2014/main" id="{88771211-1146-C6F2-C044-1A47B5C49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015398"/>
              </p:ext>
            </p:extLst>
          </p:nvPr>
        </p:nvGraphicFramePr>
        <p:xfrm>
          <a:off x="11163100" y="3600089"/>
          <a:ext cx="1460700" cy="760942"/>
        </p:xfrm>
        <a:graphic>
          <a:graphicData uri="http://schemas.openxmlformats.org/drawingml/2006/table">
            <a:tbl>
              <a:tblPr/>
              <a:tblGrid>
                <a:gridCol w="84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val="18370133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반품주문상태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</a:t>
                      </a:r>
                      <a:r>
                        <a:rPr lang="ko-KR" altLang="en-US" sz="1050" b="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  <a:endParaRPr lang="en-US" altLang="ko-KR" sz="1050" b="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46895" marR="46895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협력사 반출</a:t>
                      </a:r>
                      <a:endParaRPr kumimoji="0" lang="ko-KR" alt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retendard Medium" panose="02000603000000020004" pitchFamily="50" charset="-127"/>
                        <a:ea typeface="Pretendard Medium" panose="02000603000000020004" pitchFamily="50" charset="-127"/>
                      </a:endParaRP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협력사 반출</a:t>
                      </a:r>
                    </a:p>
                  </a:txBody>
                  <a:tcPr marL="47645" marR="4764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</a:t>
                      </a:r>
                    </a:p>
                  </a:txBody>
                  <a:tcPr marL="47645" marR="47645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24983"/>
                  </a:ext>
                </a:extLst>
              </a:tr>
            </a:tbl>
          </a:graphicData>
        </a:graphic>
      </p:graphicFrame>
      <p:graphicFrame>
        <p:nvGraphicFramePr>
          <p:cNvPr id="29" name="Group 70">
            <a:extLst>
              <a:ext uri="{FF2B5EF4-FFF2-40B4-BE49-F238E27FC236}">
                <a16:creationId xmlns:a16="http://schemas.microsoft.com/office/drawing/2014/main" id="{3090AB0E-1747-6FB0-29F2-FF4EEDDB3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757539"/>
              </p:ext>
            </p:extLst>
          </p:nvPr>
        </p:nvGraphicFramePr>
        <p:xfrm>
          <a:off x="5665239" y="5296840"/>
          <a:ext cx="1664195" cy="471180"/>
        </p:xfrm>
        <a:graphic>
          <a:graphicData uri="http://schemas.openxmlformats.org/drawingml/2006/table">
            <a:tbl>
              <a:tblPr/>
              <a:tblGrid>
                <a:gridCol w="166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VOC </a:t>
                      </a: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완료 시점</a:t>
                      </a:r>
                    </a:p>
                  </a:txBody>
                  <a:tcPr marL="55955" marR="5595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반품 처리완료 시점</a:t>
                      </a:r>
                    </a:p>
                  </a:txBody>
                  <a:tcPr marL="55955" marR="55955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24983"/>
                  </a:ext>
                </a:extLst>
              </a:tr>
            </a:tbl>
          </a:graphicData>
        </a:graphic>
      </p:graphicFrame>
      <p:sp>
        <p:nvSpPr>
          <p:cNvPr id="30" name="직사각형 29">
            <a:extLst>
              <a:ext uri="{FF2B5EF4-FFF2-40B4-BE49-F238E27FC236}">
                <a16:creationId xmlns:a16="http://schemas.microsoft.com/office/drawing/2014/main" id="{1C029C93-FE8D-5C9A-6646-925B36D84E40}"/>
              </a:ext>
            </a:extLst>
          </p:cNvPr>
          <p:cNvSpPr/>
          <p:nvPr/>
        </p:nvSpPr>
        <p:spPr bwMode="auto">
          <a:xfrm>
            <a:off x="4015247" y="3098410"/>
            <a:ext cx="1343024" cy="250097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상품 회수 지시</a:t>
            </a:r>
            <a:endParaRPr lang="en-US" altLang="ko-KR" sz="9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0798D130-0067-F413-4455-89F7EB626BE7}"/>
              </a:ext>
            </a:extLst>
          </p:cNvPr>
          <p:cNvSpPr/>
          <p:nvPr/>
        </p:nvSpPr>
        <p:spPr>
          <a:xfrm>
            <a:off x="3745228" y="3098109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C5D712BC-A76E-5718-127E-065B4E2247C7}"/>
              </a:ext>
            </a:extLst>
          </p:cNvPr>
          <p:cNvSpPr/>
          <p:nvPr/>
        </p:nvSpPr>
        <p:spPr bwMode="auto">
          <a:xfrm>
            <a:off x="5650657" y="3098410"/>
            <a:ext cx="1650522" cy="250097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회수 완료</a:t>
            </a:r>
            <a:endParaRPr lang="en-US" altLang="ko-KR" sz="9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840EB5AD-3484-8A95-8409-604325F18402}"/>
              </a:ext>
            </a:extLst>
          </p:cNvPr>
          <p:cNvSpPr/>
          <p:nvPr/>
        </p:nvSpPr>
        <p:spPr>
          <a:xfrm>
            <a:off x="5380638" y="3098109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F20BA66D-E815-E67D-F4F0-602FE47CE275}"/>
              </a:ext>
            </a:extLst>
          </p:cNvPr>
          <p:cNvSpPr/>
          <p:nvPr/>
        </p:nvSpPr>
        <p:spPr bwMode="auto">
          <a:xfrm>
            <a:off x="7593565" y="3098410"/>
            <a:ext cx="1563004" cy="250097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9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입고허브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이송완료</a:t>
            </a:r>
            <a:endParaRPr lang="en-US" altLang="ko-KR" sz="9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D1F4CEC0-A877-5269-2624-3FD961E20CE9}"/>
              </a:ext>
            </a:extLst>
          </p:cNvPr>
          <p:cNvSpPr/>
          <p:nvPr/>
        </p:nvSpPr>
        <p:spPr>
          <a:xfrm>
            <a:off x="7323546" y="3098109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7921A45D-158E-77B1-1EEF-38B75697232B}"/>
              </a:ext>
            </a:extLst>
          </p:cNvPr>
          <p:cNvSpPr/>
          <p:nvPr/>
        </p:nvSpPr>
        <p:spPr bwMode="auto">
          <a:xfrm>
            <a:off x="9448955" y="3098410"/>
            <a:ext cx="1425654" cy="250097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회수완료</a:t>
            </a:r>
            <a:endParaRPr lang="en-US" altLang="ko-KR" sz="9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7" name="화살표: 오른쪽 36">
            <a:extLst>
              <a:ext uri="{FF2B5EF4-FFF2-40B4-BE49-F238E27FC236}">
                <a16:creationId xmlns:a16="http://schemas.microsoft.com/office/drawing/2014/main" id="{D9CEDEBE-D30A-611F-BEC9-00859E8F974E}"/>
              </a:ext>
            </a:extLst>
          </p:cNvPr>
          <p:cNvSpPr/>
          <p:nvPr/>
        </p:nvSpPr>
        <p:spPr>
          <a:xfrm>
            <a:off x="9178936" y="3098109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18CD751-84E2-2874-7F0B-13A28CD8C7B5}"/>
              </a:ext>
            </a:extLst>
          </p:cNvPr>
          <p:cNvSpPr/>
          <p:nvPr/>
        </p:nvSpPr>
        <p:spPr bwMode="auto">
          <a:xfrm>
            <a:off x="11166992" y="3098410"/>
            <a:ext cx="1425654" cy="250097"/>
          </a:xfrm>
          <a:prstGeom prst="rect">
            <a:avLst/>
          </a:prstGeom>
          <a:solidFill>
            <a:srgbClr val="FDEAEC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dirty="0" err="1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입고허브</a:t>
            </a:r>
            <a:r>
              <a:rPr lang="ko-KR" altLang="en-US" sz="9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협력사 반출</a:t>
            </a:r>
            <a:endParaRPr lang="en-US" altLang="ko-KR" sz="900" dirty="0">
              <a:solidFill>
                <a:srgbClr val="EE3042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39" name="화살표: 오른쪽 38">
            <a:extLst>
              <a:ext uri="{FF2B5EF4-FFF2-40B4-BE49-F238E27FC236}">
                <a16:creationId xmlns:a16="http://schemas.microsoft.com/office/drawing/2014/main" id="{BE9CAAF6-9516-BD30-80F5-F59259CF0ADF}"/>
              </a:ext>
            </a:extLst>
          </p:cNvPr>
          <p:cNvSpPr/>
          <p:nvPr/>
        </p:nvSpPr>
        <p:spPr>
          <a:xfrm>
            <a:off x="10896976" y="3098109"/>
            <a:ext cx="247652" cy="250699"/>
          </a:xfrm>
          <a:prstGeom prst="rightArrow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F5C4552-8363-14C5-E37E-0E46E4D18CB9}"/>
              </a:ext>
            </a:extLst>
          </p:cNvPr>
          <p:cNvSpPr/>
          <p:nvPr/>
        </p:nvSpPr>
        <p:spPr>
          <a:xfrm>
            <a:off x="5600700" y="4351506"/>
            <a:ext cx="1186072" cy="46556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F973C7E9-2DAE-BA34-7BFB-7F023D59E04D}"/>
              </a:ext>
            </a:extLst>
          </p:cNvPr>
          <p:cNvSpPr/>
          <p:nvPr/>
        </p:nvSpPr>
        <p:spPr>
          <a:xfrm>
            <a:off x="6836993" y="3856181"/>
            <a:ext cx="602699" cy="960891"/>
          </a:xfrm>
          <a:prstGeom prst="rect">
            <a:avLst/>
          </a:prstGeom>
          <a:noFill/>
          <a:ln w="28575">
            <a:solidFill>
              <a:srgbClr val="EE30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10B144C3-E966-4475-27DC-38E25086F265}"/>
              </a:ext>
            </a:extLst>
          </p:cNvPr>
          <p:cNvSpPr/>
          <p:nvPr/>
        </p:nvSpPr>
        <p:spPr>
          <a:xfrm>
            <a:off x="5669797" y="5519263"/>
            <a:ext cx="1631381" cy="24875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3F1A25EA-28C6-206C-44CF-03727848C4D4}"/>
              </a:ext>
            </a:extLst>
          </p:cNvPr>
          <p:cNvSpPr/>
          <p:nvPr/>
        </p:nvSpPr>
        <p:spPr>
          <a:xfrm>
            <a:off x="5665239" y="5268158"/>
            <a:ext cx="1635940" cy="226143"/>
          </a:xfrm>
          <a:prstGeom prst="rect">
            <a:avLst/>
          </a:prstGeom>
          <a:noFill/>
          <a:ln w="28575">
            <a:solidFill>
              <a:srgbClr val="EE30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2A4C398F-0848-EB95-F466-81D78951304D}"/>
              </a:ext>
            </a:extLst>
          </p:cNvPr>
          <p:cNvSpPr/>
          <p:nvPr/>
        </p:nvSpPr>
        <p:spPr>
          <a:xfrm>
            <a:off x="11163394" y="3885940"/>
            <a:ext cx="847631" cy="46556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44499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7E99E-7DA0-7F0E-DC82-96EFD4F41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A50EB3B-1BAB-B3DF-CD0C-5FDF1381D67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9A8E0342-EED6-2004-2804-704630A6DFE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취소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A2B0CCD-3EBF-F6E3-93E3-3B4183C5C85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5424863-61AA-B2EA-1650-EC4048196B1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4F2469E-133B-C58E-2E2E-BA9BD53B3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592FA6AB-F5AC-3573-651A-6F166624AC6D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취소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A526B12-05EB-CBB1-2863-5AB8A301398F}"/>
              </a:ext>
            </a:extLst>
          </p:cNvPr>
          <p:cNvSpPr/>
          <p:nvPr/>
        </p:nvSpPr>
        <p:spPr>
          <a:xfrm>
            <a:off x="1038856" y="2264946"/>
            <a:ext cx="11308142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출고확정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이전 상태의 주문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 대하여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요청 시 협력사와 협의 완료 후 주문 취소 진행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VOC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처리종료 시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76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실물 이동 없이 자동 완료</a:t>
            </a:r>
          </a:p>
        </p:txBody>
      </p:sp>
    </p:spTree>
    <p:extLst>
      <p:ext uri="{BB962C8B-B14F-4D97-AF65-F5344CB8AC3E}">
        <p14:creationId xmlns:p14="http://schemas.microsoft.com/office/powerpoint/2010/main" val="714567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2D0B2-E239-9859-058C-7B7BB007F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0FE3D70-D386-9612-674F-5FB89CA0399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3360653-7392-A713-94C9-3928A28EA56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취소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C6186F6-3827-0AE0-B27F-703C6A3148D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B39BB77-97A0-2E5B-AFF6-EB1AC70EBEE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3F2E9E4-B460-C3AA-D04B-51700C17D0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4D90464-A0AB-FD1D-394C-B37A3AB38EC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취소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9D88B10-9C44-830A-FDF5-9275C543E50F}"/>
              </a:ext>
            </a:extLst>
          </p:cNvPr>
          <p:cNvGrpSpPr/>
          <p:nvPr/>
        </p:nvGrpSpPr>
        <p:grpSpPr>
          <a:xfrm>
            <a:off x="742950" y="2555875"/>
            <a:ext cx="11788486" cy="4166106"/>
            <a:chOff x="579447" y="2739693"/>
            <a:chExt cx="9562567" cy="4166106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73C6A8F-3EEA-89AF-CF23-2F898D214F9B}"/>
                </a:ext>
              </a:extLst>
            </p:cNvPr>
            <p:cNvSpPr/>
            <p:nvPr/>
          </p:nvSpPr>
          <p:spPr>
            <a:xfrm>
              <a:off x="1927039" y="2746949"/>
              <a:ext cx="4820669" cy="4158850"/>
            </a:xfrm>
            <a:prstGeom prst="rect">
              <a:avLst/>
            </a:prstGeom>
            <a:noFill/>
            <a:ln w="31750">
              <a:solidFill>
                <a:srgbClr val="40404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8C510FBB-1FB7-1A30-DB94-D7E41DF2CCA1}"/>
                </a:ext>
              </a:extLst>
            </p:cNvPr>
            <p:cNvSpPr/>
            <p:nvPr/>
          </p:nvSpPr>
          <p:spPr>
            <a:xfrm>
              <a:off x="6849432" y="2739693"/>
              <a:ext cx="3292582" cy="4158850"/>
            </a:xfrm>
            <a:prstGeom prst="rect">
              <a:avLst/>
            </a:prstGeom>
            <a:noFill/>
            <a:ln w="31750">
              <a:solidFill>
                <a:srgbClr val="404040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1" name="AutoShape 120">
              <a:extLst>
                <a:ext uri="{FF2B5EF4-FFF2-40B4-BE49-F238E27FC236}">
                  <a16:creationId xmlns:a16="http://schemas.microsoft.com/office/drawing/2014/main" id="{1CD61868-C467-0FF3-85E9-FF2063A11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431" y="3608752"/>
              <a:ext cx="4086218" cy="618934"/>
            </a:xfrm>
            <a:prstGeom prst="homePlate">
              <a:avLst>
                <a:gd name="adj" fmla="val 19783"/>
              </a:avLst>
            </a:prstGeom>
            <a:solidFill>
              <a:srgbClr val="40404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32000" bIns="0" anchor="ctr"/>
            <a:lstStyle/>
            <a:p>
              <a:pPr marL="0" marR="0" lvl="0" indent="0" algn="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 </a:t>
              </a:r>
              <a:b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AutoShape 120">
              <a:extLst>
                <a:ext uri="{FF2B5EF4-FFF2-40B4-BE49-F238E27FC236}">
                  <a16:creationId xmlns:a16="http://schemas.microsoft.com/office/drawing/2014/main" id="{A539E08B-ACB0-EA5A-30C3-53BC93CA8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7783" y="3608752"/>
              <a:ext cx="4062962" cy="618934"/>
            </a:xfrm>
            <a:prstGeom prst="homePlate">
              <a:avLst>
                <a:gd name="adj" fmla="val 19783"/>
              </a:avLst>
            </a:prstGeom>
            <a:solidFill>
              <a:srgbClr val="404040">
                <a:alpha val="63000"/>
              </a:srgb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ct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             출고 확정</a:t>
              </a:r>
              <a:b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(</a:t>
              </a:r>
              <a:r>
                <a:rPr kumimoji="0" lang="ko-KR" altLang="en-US" sz="16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협려갓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</a:t>
              </a:r>
              <a:r>
                <a:rPr lang="en-US" altLang="ko-KR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AutoShape 120">
              <a:extLst>
                <a:ext uri="{FF2B5EF4-FFF2-40B4-BE49-F238E27FC236}">
                  <a16:creationId xmlns:a16="http://schemas.microsoft.com/office/drawing/2014/main" id="{DBB0814C-3DCC-1923-3C67-2EE57164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988" y="3608752"/>
              <a:ext cx="3428557" cy="618934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50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ct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출하 지시 </a:t>
              </a:r>
              <a:b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                           </a:t>
              </a:r>
              <a:r>
                <a:rPr lang="en-US" altLang="ko-KR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600" dirty="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4" name="AutoShape 120">
              <a:extLst>
                <a:ext uri="{FF2B5EF4-FFF2-40B4-BE49-F238E27FC236}">
                  <a16:creationId xmlns:a16="http://schemas.microsoft.com/office/drawing/2014/main" id="{1F6D6D58-57D7-DD72-7D0F-2F6690BC9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994" y="3608752"/>
              <a:ext cx="2003868" cy="618934"/>
            </a:xfrm>
            <a:prstGeom prst="homePlate">
              <a:avLst>
                <a:gd name="adj" fmla="val 19783"/>
              </a:avLst>
            </a:prstGeom>
            <a:solidFill>
              <a:schemeClr val="bg1">
                <a:lumMod val="7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ct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 발주 접수</a:t>
              </a:r>
              <a:b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</a:b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     (</a:t>
              </a: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kumimoji="0" lang="en-US" altLang="ko-KR" sz="1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ko-KR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5" name="AutoShape 121">
              <a:extLst>
                <a:ext uri="{FF2B5EF4-FFF2-40B4-BE49-F238E27FC236}">
                  <a16:creationId xmlns:a16="http://schemas.microsoft.com/office/drawing/2014/main" id="{0BBC7856-03E9-1F87-8DA9-72E9A043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140" y="3608752"/>
              <a:ext cx="1794709" cy="618934"/>
            </a:xfrm>
            <a:prstGeom prst="homePlate">
              <a:avLst>
                <a:gd name="adj" fmla="val 19277"/>
              </a:avLst>
            </a:prstGeom>
            <a:solidFill>
              <a:schemeClr val="bg1">
                <a:lumMod val="95000"/>
              </a:schemeClr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2700" dir="5400000" algn="ctr" rotWithShape="0">
                <a:schemeClr val="bg2"/>
              </a:outerShdw>
            </a:effectLst>
          </p:spPr>
          <p:txBody>
            <a:bodyPr lIns="36000" tIns="0" rIns="42164" bIns="0" anchor="ctr"/>
            <a:lstStyle/>
            <a:p>
              <a:pPr marL="0" marR="0" lvl="0" indent="0" algn="ct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 확정</a:t>
              </a:r>
              <a:endPara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0" marR="0" lvl="0" indent="0" algn="ctr" defTabSz="842963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6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45C1280E-158D-A6DB-F114-927197C95260}"/>
                </a:ext>
              </a:extLst>
            </p:cNvPr>
            <p:cNvSpPr/>
            <p:nvPr/>
          </p:nvSpPr>
          <p:spPr bwMode="auto">
            <a:xfrm>
              <a:off x="2024636" y="5216007"/>
              <a:ext cx="1457351" cy="402785"/>
            </a:xfrm>
            <a:prstGeom prst="rect">
              <a:avLst/>
            </a:prstGeom>
            <a:solidFill>
              <a:srgbClr val="A5003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불필요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4CE13C6-5B23-5E71-B56F-5AD2534CD376}"/>
                </a:ext>
              </a:extLst>
            </p:cNvPr>
            <p:cNvSpPr/>
            <p:nvPr/>
          </p:nvSpPr>
          <p:spPr bwMode="auto">
            <a:xfrm>
              <a:off x="2007367" y="6178691"/>
              <a:ext cx="4665575" cy="402785"/>
            </a:xfrm>
            <a:prstGeom prst="rect">
              <a:avLst/>
            </a:prstGeom>
            <a:solidFill>
              <a:srgbClr val="40404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취소 처리 가능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6F0689B0-3603-2EC6-A79B-40DF1583AC41}"/>
                </a:ext>
              </a:extLst>
            </p:cNvPr>
            <p:cNvSpPr/>
            <p:nvPr/>
          </p:nvSpPr>
          <p:spPr bwMode="auto">
            <a:xfrm>
              <a:off x="6930437" y="6178691"/>
              <a:ext cx="3095306" cy="402785"/>
            </a:xfrm>
            <a:prstGeom prst="rect">
              <a:avLst/>
            </a:prstGeom>
            <a:solidFill>
              <a:srgbClr val="40404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반품 처리 가능</a:t>
              </a:r>
              <a:endPara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92547E6-6E62-7D0A-66F3-C702623D7F84}"/>
                </a:ext>
              </a:extLst>
            </p:cNvPr>
            <p:cNvSpPr/>
            <p:nvPr/>
          </p:nvSpPr>
          <p:spPr>
            <a:xfrm>
              <a:off x="579450" y="3754665"/>
              <a:ext cx="1129142" cy="382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상태</a:t>
              </a: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  <a:endPara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501EBFCF-4DC8-45A1-90BF-8CB645CA100F}"/>
                </a:ext>
              </a:extLst>
            </p:cNvPr>
            <p:cNvSpPr/>
            <p:nvPr/>
          </p:nvSpPr>
          <p:spPr>
            <a:xfrm>
              <a:off x="579447" y="5028294"/>
              <a:ext cx="1129142" cy="702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</a:t>
              </a:r>
              <a:endParaRPr lang="en-US" altLang="ko-KR" sz="1600" spc="-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안내 및 협의</a:t>
              </a: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  <a:endPara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31337FCA-42EB-1CA4-111A-31F698EC3F5F}"/>
                </a:ext>
              </a:extLst>
            </p:cNvPr>
            <p:cNvSpPr/>
            <p:nvPr/>
          </p:nvSpPr>
          <p:spPr>
            <a:xfrm>
              <a:off x="579447" y="6029780"/>
              <a:ext cx="1129142" cy="7023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</a:t>
              </a:r>
              <a:r>
                <a:rPr lang="ko-KR" altLang="en-US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주문 취소</a:t>
              </a:r>
              <a:endParaRPr lang="en-US" altLang="ko-KR" sz="1600" spc="-1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>
                <a:lnSpc>
                  <a:spcPct val="130000"/>
                </a:lnSpc>
              </a:pPr>
              <a:r>
                <a:rPr lang="ko-KR" altLang="en-US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가능 여부</a:t>
              </a:r>
              <a:r>
                <a:rPr lang="en-US" altLang="ko-KR" sz="1600" spc="-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</a:t>
              </a:r>
              <a:endPara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709A8D0C-A437-8A51-55C3-3CB2FE1B68A3}"/>
                </a:ext>
              </a:extLst>
            </p:cNvPr>
            <p:cNvSpPr/>
            <p:nvPr/>
          </p:nvSpPr>
          <p:spPr>
            <a:xfrm>
              <a:off x="3539348" y="3350059"/>
              <a:ext cx="6543751" cy="2435758"/>
            </a:xfrm>
            <a:prstGeom prst="rect">
              <a:avLst/>
            </a:prstGeom>
            <a:noFill/>
            <a:ln w="31750">
              <a:solidFill>
                <a:srgbClr val="A50034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4E432161-B8A6-466D-C83F-0B2F27E42B0A}"/>
                </a:ext>
              </a:extLst>
            </p:cNvPr>
            <p:cNvSpPr/>
            <p:nvPr/>
          </p:nvSpPr>
          <p:spPr bwMode="auto">
            <a:xfrm>
              <a:off x="3593778" y="5216005"/>
              <a:ext cx="6431964" cy="402785"/>
            </a:xfrm>
            <a:prstGeom prst="rect">
              <a:avLst/>
            </a:prstGeom>
            <a:solidFill>
              <a:srgbClr val="A50034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협의 필요</a:t>
              </a:r>
              <a:endPara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152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31B88-A814-30B6-5EAA-D818305EA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247EEBD-8BEA-5E62-22FC-C698B38B1F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98F04921-956B-C400-C689-FFE4F0BDAB97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F842CDB-CDB4-ED22-D712-B7FB20AC4849}"/>
              </a:ext>
            </a:extLst>
          </p:cNvPr>
          <p:cNvGrpSpPr/>
          <p:nvPr/>
        </p:nvGrpSpPr>
        <p:grpSpPr>
          <a:xfrm>
            <a:off x="890988" y="1358267"/>
            <a:ext cx="6434602" cy="4163062"/>
            <a:chOff x="890988" y="1739267"/>
            <a:chExt cx="643460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326FCE58-746D-CA89-944D-A440F143B5C7}"/>
                </a:ext>
              </a:extLst>
            </p:cNvPr>
            <p:cNvGrpSpPr/>
            <p:nvPr/>
          </p:nvGrpSpPr>
          <p:grpSpPr>
            <a:xfrm>
              <a:off x="890988" y="1739267"/>
              <a:ext cx="6434602" cy="2676844"/>
              <a:chOff x="1714299" y="2827000"/>
              <a:chExt cx="4929577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546DF34-9EAB-85CE-DCC7-32D32A6DEFD8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D94618E-0BE5-2C72-DA69-B01006CA2BEB}"/>
                  </a:ext>
                </a:extLst>
              </p:cNvPr>
              <p:cNvSpPr txBox="1"/>
              <p:nvPr/>
            </p:nvSpPr>
            <p:spPr>
              <a:xfrm>
                <a:off x="1733348" y="4217534"/>
                <a:ext cx="4910528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FAQ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BDA295E5-A9AC-F81D-ABDC-7630AEDA691A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A20D4061-A42D-2E39-7296-76771650E531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E6B0ED27-8C30-790A-2957-CB5AFFBB8225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4B7F419-15CE-6D35-963D-736103F31CE1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2536013-D3C9-6C31-4D00-FF8F80ECDFE0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D234BE05-36EF-9DAD-6F17-2DC36845CFDB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74C2BF1-ED57-BCFB-BE98-989E149FE54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DF09922-D6B1-25FF-174A-F79F253174FF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983EA97C-6E57-332E-DBB9-9F627F5D83A0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140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720254C-424C-C933-9DE8-BC000D7C1C7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BF1671B-F47D-C348-8208-E5996A9E027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환불 규정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E80D44F-97BB-930F-A49B-DAE035FB8CF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D57D431E-A86F-8A31-9DED-7421EBA1D64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34DD05BB-49BA-9060-8DF6-8A3435991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70">
            <a:extLst>
              <a:ext uri="{FF2B5EF4-FFF2-40B4-BE49-F238E27FC236}">
                <a16:creationId xmlns:a16="http://schemas.microsoft.com/office/drawing/2014/main" id="{44B041B9-D444-F557-DAD9-BDEDCA02D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87326"/>
              </p:ext>
            </p:extLst>
          </p:nvPr>
        </p:nvGraphicFramePr>
        <p:xfrm>
          <a:off x="792343" y="1911929"/>
          <a:ext cx="11831457" cy="4778841"/>
        </p:xfrm>
        <a:graphic>
          <a:graphicData uri="http://schemas.openxmlformats.org/drawingml/2006/table">
            <a:tbl>
              <a:tblPr/>
              <a:tblGrid>
                <a:gridCol w="111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9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  <a:endParaRPr lang="en-US" altLang="ko-KR" sz="14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7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주문취소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주문취소는 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'</a:t>
                      </a:r>
                      <a:r>
                        <a:rPr kumimoji="0" lang="ko-KR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상품준비중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'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상태까지 주문취소가 가능합니다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.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단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제작품 또는 비표준품의 경우에는 원칙적으로 주문 취소가 불가합니다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상품 출고 이후 상태는 반품으로 진행되어 배송비가 부과될 수 있습니다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.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-</a:t>
                      </a:r>
                      <a:r>
                        <a:rPr kumimoji="0" lang="ko-KR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일부 수입품의 경우 취소 불가할 수 있습니다</a:t>
                      </a:r>
                      <a:r>
                        <a:rPr kumimoji="0" lang="en-US" altLang="ko-K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50" charset="-127"/>
                          <a:ea typeface="Pretendard Medium" panose="02000603000000020004" pitchFamily="50" charset="-127"/>
                        </a:rPr>
                        <a:t>.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60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반품</a:t>
                      </a:r>
                      <a:r>
                        <a:rPr lang="en-US" altLang="ko-KR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1.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가능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요구 기한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: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상품 수령 후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15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일 이내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배송된 상품이 주문내용과 상이하거나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MRO Mall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이 제공한 정보와 상이할 경우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배송된 상품이 파손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손상되었거나 오염되었을 경우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단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사진 등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파손증빙이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없는 경우 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교환불가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•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상품이 사전 서면 합의로 표시된 배송기간보다 늦게 배송되어 유효기간을 넘길 경우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제작품이 실제 도면과 달리 제작된 경우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.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명함의 도면 내용과 인쇄 내용이 상이 등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2.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불가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수령일과 관계 없이 교환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 불가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고객님의 귀책사유로 인하여 상품 및 구성품 등이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멸실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또는 훼손될 경우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포장을 개봉하여 사용하거나 또는 설치가 완료되어 상품의 가치가 훼손될 경우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설치가전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가구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식품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잉크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토너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컴퓨터 등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시간의 경과에 의하여 상품의 가치가 현저히 감소하여 재판매가 불가능한 상품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계절상품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식품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냉동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냉장상품 등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고객님의 귀책사유로 인한 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요청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인쇄물도면의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오제공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취급부주의로 인한 제품의 파손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고객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오주문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등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서브원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담당자와 사전 협의하지 않은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선입고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상품을 이중 수령할 경우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VOC 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Overview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42C87-37DD-2DDD-204A-594A6127D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D41A4AD-6220-38E4-4D90-CCA90284DD2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FA811F1-D892-6265-23C5-59E4E33C627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 환불 규정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8B355C7C-2E08-88A5-2F23-85D7205E78F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0E2DEFF-8A82-916E-AEAC-17BA98C43D9A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AD52DF6E-7CC7-33D0-9068-63D5BC7F34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Group 70">
            <a:extLst>
              <a:ext uri="{FF2B5EF4-FFF2-40B4-BE49-F238E27FC236}">
                <a16:creationId xmlns:a16="http://schemas.microsoft.com/office/drawing/2014/main" id="{6CE3B8C5-94BB-81D6-4C14-02DBA7AAB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964681"/>
              </p:ext>
            </p:extLst>
          </p:nvPr>
        </p:nvGraphicFramePr>
        <p:xfrm>
          <a:off x="792343" y="1911929"/>
          <a:ext cx="11831457" cy="4032081"/>
        </p:xfrm>
        <a:graphic>
          <a:graphicData uri="http://schemas.openxmlformats.org/drawingml/2006/table">
            <a:tbl>
              <a:tblPr/>
              <a:tblGrid>
                <a:gridCol w="1112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1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9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  <a:endParaRPr lang="en-US" altLang="ko-KR" sz="14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3077" marR="83077" marT="38677" marB="38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9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제조사 예외규정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1. SIGMA ALDRICH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제조사 상품 주문취소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규정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・국내 재고 보유 제품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: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위약금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미부담</a:t>
                      </a:r>
                      <a:endParaRPr kumimoji="1" lang="ko-KR" altLang="en-US" sz="14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285750" marR="0" lvl="0" indent="-28575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1" lang="ko-KR" altLang="en-US" sz="1400" b="0" kern="120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국내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재고 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미보유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제품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: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수입처가 책정한 일체 비용 부담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국제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국내 운송료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관세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제반 비용을 합하여 계산된 금액으로 통상적으로 제품가격의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20</a:t>
                      </a:r>
                      <a:r>
                        <a:rPr kumimoji="1" lang="en-US" altLang="ko-KR" sz="1400" b="0" kern="120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%) </a:t>
                      </a:r>
                      <a:r>
                        <a:rPr kumimoji="1" lang="ko-KR" altLang="en-US" sz="1400" b="0" kern="120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단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다음의 경우 반품이 불가합니다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제품 및 제품 라벨이 손상되거나 제품 외부에 불필요한 낙서를 한 경우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b, Wet ice/Dry ice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포장 배송 제품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서적류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컴퓨터용 소프트웨어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c,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제품 수령 후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2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주 이상 경과된 제품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d,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반송 승인 없이 제품을 보내는 경우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  <a:tr h="63882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4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참고사항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사용 중 발생한 하자의 환불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수리 등은 공정거래위원회 소비자분쟁해결기준에 준하여 처리됩니다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. 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제조사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브랜드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AS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센터로 문의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교환시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고객님 귀책사유로 인해 수거가 지연될 경우에는 반품이 제한될 수 있습니다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단순변심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등 고객님 귀책사유로 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시 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(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왕복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) 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배송비가 고객님에게 청구될 수 있습니다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.</a:t>
                      </a:r>
                    </a:p>
                    <a:p>
                      <a:pPr marL="0" marR="0" lvl="0" indent="0" algn="l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-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일부 수입품 및 제작품의 경우는 주문 전 반품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 가능여부를 담당자와 확인 부탁드립니다</a:t>
                      </a:r>
                      <a:r>
                        <a:rPr kumimoji="1" lang="en-US" altLang="ko-KR" sz="14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.</a:t>
                      </a:r>
                      <a:endParaRPr kumimoji="1" lang="ko-KR" altLang="en-US" sz="14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717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56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07EDD-D52B-FE7F-F747-469BC5326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2697D46-AD7A-3F94-FB4F-A33D368EABF5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01513A3D-1A89-3B7C-8962-09150DB1AF5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Q&amp;A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3E896DE-6407-CE82-B80A-6951B1333D7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DC4C917D-3822-8D77-CF8B-57A614FEC3B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1E0DF828-5661-D2E3-94C9-A44BDC097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362214-5E5C-80AB-3F40-E9049D0A0C17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진행중인 상품을 반품으로 진행하고 싶습니다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FF7CCB-D0F9-0C32-55AA-D8D238EF1274}"/>
              </a:ext>
            </a:extLst>
          </p:cNvPr>
          <p:cNvSpPr/>
          <p:nvPr/>
        </p:nvSpPr>
        <p:spPr>
          <a:xfrm>
            <a:off x="1038856" y="2264946"/>
            <a:ext cx="11584944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원칙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실물과 시스템의 흐름은 동일 해야함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교환과 반품은 실물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시스템의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 상이함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시스템상 교환 진행중인 상품을 실물 기준 반품으로 변경하는 것은 실물과 시스템 흐름의 불일치가 발생하게 되므로 변경 불가함</a:t>
            </a:r>
            <a:endParaRPr lang="ko-KR" altLang="en-US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864DCF5-9431-B352-AFDD-03A54C3AE8FC}"/>
              </a:ext>
            </a:extLst>
          </p:cNvPr>
          <p:cNvSpPr/>
          <p:nvPr/>
        </p:nvSpPr>
        <p:spPr>
          <a:xfrm>
            <a:off x="814115" y="4067175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고객이 회수된 반품 상품을 재사용 하겠다고 합니다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처리할 수 있는 방법이 있는지요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3AB54AB-BA75-505E-07A6-1DA3EB427FF7}"/>
              </a:ext>
            </a:extLst>
          </p:cNvPr>
          <p:cNvSpPr/>
          <p:nvPr/>
        </p:nvSpPr>
        <p:spPr>
          <a:xfrm>
            <a:off x="1038856" y="4578567"/>
            <a:ext cx="11584944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원칙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실물과 시스템의 흐름은 동일 해야함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이미 회수된 상태로 시스템 상 되돌릴 수 있는 방법이 없기 때문에 고객과 협의를 통해 재 주문 진행해야 함</a:t>
            </a:r>
          </a:p>
        </p:txBody>
      </p:sp>
    </p:spTree>
    <p:extLst>
      <p:ext uri="{BB962C8B-B14F-4D97-AF65-F5344CB8AC3E}">
        <p14:creationId xmlns:p14="http://schemas.microsoft.com/office/powerpoint/2010/main" val="3125177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46587-A8A6-D02E-7DCC-54CD792E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8BE1E8F0-7CDB-4C18-4F4C-B3F065B8657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BF319E7-D1EC-68A3-D55B-82D69EC73D6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Q&amp;A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3247DC3B-9CBA-198F-E4CC-4E31D4E10F91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96A1BD7A-DE2D-EDC3-6D31-C4404673A9B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FA84DEBE-9A37-9DB1-B075-2353AF8AD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423AC1F9-8C91-6A58-9994-DBA3B21F43F2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고객사 예산 사정으로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달 전에 주문한 상품에 대해서 반품 진행을 하고자 합니다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65CBF02-4DB7-57C2-CAE3-AE440FBA9483}"/>
              </a:ext>
            </a:extLst>
          </p:cNvPr>
          <p:cNvSpPr/>
          <p:nvPr/>
        </p:nvSpPr>
        <p:spPr>
          <a:xfrm>
            <a:off x="1038856" y="2264946"/>
            <a:ext cx="11584944" cy="12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기준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수령 후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15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이내 기준 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수령 후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15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이후 상품에 대해서는 반드시 사전에 협력사 협의가 진행 되어야 함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sz="1600" dirty="0"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고객의 요청에 따른 실물 없는 반품처리 하는 경우가 발생해서는 안됨</a:t>
            </a:r>
            <a:endParaRPr lang="ko-KR" altLang="en-US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6B6C2C81-E750-E296-87D5-A51BEB303107}"/>
              </a:ext>
            </a:extLst>
          </p:cNvPr>
          <p:cNvSpPr/>
          <p:nvPr/>
        </p:nvSpPr>
        <p:spPr>
          <a:xfrm>
            <a:off x="814115" y="4067175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/AS </a:t>
            </a: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처리 시 배송형태를 직접 지정하고 싶습니다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  <a:endParaRPr lang="ko-KR" altLang="en-US" sz="20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DE7FF43-548E-B730-D5F3-ED6CC5A01669}"/>
              </a:ext>
            </a:extLst>
          </p:cNvPr>
          <p:cNvSpPr/>
          <p:nvPr/>
        </p:nvSpPr>
        <p:spPr>
          <a:xfrm>
            <a:off x="1038856" y="4578567"/>
            <a:ext cx="11584944" cy="85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원칙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/AS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는 반드시 원주문의 배송형태와 동일하게 진행되어야 함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주문의 발주 시뮬레이션을 통해 배송형태가 자동 결정되므로 배송형태 직접 지정은 불가함</a:t>
            </a:r>
            <a:endParaRPr lang="en-US" altLang="ko-KR" sz="176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30690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8F0E-9C1A-11ED-977D-1CAE37D7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BDD1C2E-9ECE-7416-0D83-A58D7C6B95E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F2835C42-C6BF-A89A-B6A0-39C4DFC7046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교환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/AS 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취소 가능 상태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A745E09-EC0A-0F1B-654E-211A18B5C0C8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6D4E9819-88BA-8A6F-3672-F1BB9FECBA2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26DCF76-5087-5A06-C8BB-BE7A28A0B6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881E2460-40BE-0D6E-A5F1-F5645D8B00C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취소 가능 상태</a:t>
            </a:r>
          </a:p>
        </p:txBody>
      </p:sp>
      <p:graphicFrame>
        <p:nvGraphicFramePr>
          <p:cNvPr id="8" name="Group 70">
            <a:extLst>
              <a:ext uri="{FF2B5EF4-FFF2-40B4-BE49-F238E27FC236}">
                <a16:creationId xmlns:a16="http://schemas.microsoft.com/office/drawing/2014/main" id="{9FCB87D1-CD54-2534-1772-25DE1A959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733020"/>
              </p:ext>
            </p:extLst>
          </p:nvPr>
        </p:nvGraphicFramePr>
        <p:xfrm>
          <a:off x="995543" y="2381829"/>
          <a:ext cx="9329557" cy="1323990"/>
        </p:xfrm>
        <a:graphic>
          <a:graphicData uri="http://schemas.openxmlformats.org/drawingml/2006/table">
            <a:tbl>
              <a:tblPr/>
              <a:tblGrid>
                <a:gridCol w="151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092">
                  <a:extLst>
                    <a:ext uri="{9D8B030D-6E8A-4147-A177-3AD203B41FA5}">
                      <a16:colId xmlns:a16="http://schemas.microsoft.com/office/drawing/2014/main" val="1491134296"/>
                    </a:ext>
                  </a:extLst>
                </a:gridCol>
              </a:tblGrid>
              <a:tr h="26488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 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 주문상태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  <a:tr h="264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직송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무재고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센터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/VMI</a:t>
                      </a:r>
                      <a:endParaRPr kumimoji="1"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26394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처리종료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E03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반품주문생성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E04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반품주문접수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E03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반품주문생성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37830"/>
                  </a:ext>
                </a:extLst>
              </a:tr>
            </a:tbl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A8D51BFF-6327-2AAA-F2D8-F0AA205F6E91}"/>
              </a:ext>
            </a:extLst>
          </p:cNvPr>
          <p:cNvSpPr/>
          <p:nvPr/>
        </p:nvSpPr>
        <p:spPr>
          <a:xfrm>
            <a:off x="814115" y="4067175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취소 가능 상태</a:t>
            </a:r>
          </a:p>
        </p:txBody>
      </p:sp>
      <p:graphicFrame>
        <p:nvGraphicFramePr>
          <p:cNvPr id="10" name="Group 70">
            <a:extLst>
              <a:ext uri="{FF2B5EF4-FFF2-40B4-BE49-F238E27FC236}">
                <a16:creationId xmlns:a16="http://schemas.microsoft.com/office/drawing/2014/main" id="{37C66BD8-925C-955E-5D06-57CD2655C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12740"/>
              </p:ext>
            </p:extLst>
          </p:nvPr>
        </p:nvGraphicFramePr>
        <p:xfrm>
          <a:off x="995543" y="4695450"/>
          <a:ext cx="9329557" cy="1689750"/>
        </p:xfrm>
        <a:graphic>
          <a:graphicData uri="http://schemas.openxmlformats.org/drawingml/2006/table">
            <a:tbl>
              <a:tblPr/>
              <a:tblGrid>
                <a:gridCol w="151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4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6092">
                  <a:extLst>
                    <a:ext uri="{9D8B030D-6E8A-4147-A177-3AD203B41FA5}">
                      <a16:colId xmlns:a16="http://schemas.microsoft.com/office/drawing/2014/main" val="1491134296"/>
                    </a:ext>
                  </a:extLst>
                </a:gridCol>
              </a:tblGrid>
              <a:tr h="26488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 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예외처리상태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  <a:tr h="264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직송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무재고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센터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/VMI</a:t>
                      </a:r>
                      <a:endParaRPr kumimoji="1"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26394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처리종료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AAA VOC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시작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A00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협력사요청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C01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교환접수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AAA VOC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시작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3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555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C4BDA-D435-51AE-5CFA-9357A4342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FFBCC5D-5153-9249-E20D-9675F285DC9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DDC2CFB-0700-A3FA-B8E2-BC5D9D0D3EC0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반품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교환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/AS 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취소 가능 상태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7650B424-3896-836E-0708-FA7247C6A80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A12C9CF5-BD7E-BCF7-8AE2-6D7E5ECA73C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E02CB5C-29A6-F10A-DBAA-04C2A4B5A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F9320E82-3FE4-B074-3A03-B1349595F426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AS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취소 가능 상태</a:t>
            </a:r>
          </a:p>
        </p:txBody>
      </p:sp>
      <p:graphicFrame>
        <p:nvGraphicFramePr>
          <p:cNvPr id="8" name="Group 70">
            <a:extLst>
              <a:ext uri="{FF2B5EF4-FFF2-40B4-BE49-F238E27FC236}">
                <a16:creationId xmlns:a16="http://schemas.microsoft.com/office/drawing/2014/main" id="{8C5983C8-AA02-88E4-C2B5-73F989338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872362"/>
              </p:ext>
            </p:extLst>
          </p:nvPr>
        </p:nvGraphicFramePr>
        <p:xfrm>
          <a:off x="995543" y="2381829"/>
          <a:ext cx="9329558" cy="2989474"/>
        </p:xfrm>
        <a:graphic>
          <a:graphicData uri="http://schemas.openxmlformats.org/drawingml/2006/table">
            <a:tbl>
              <a:tblPr/>
              <a:tblGrid>
                <a:gridCol w="1807279">
                  <a:extLst>
                    <a:ext uri="{9D8B030D-6E8A-4147-A177-3AD203B41FA5}">
                      <a16:colId xmlns:a16="http://schemas.microsoft.com/office/drawing/2014/main" val="2471876328"/>
                    </a:ext>
                  </a:extLst>
                </a:gridCol>
                <a:gridCol w="180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1491134296"/>
                    </a:ext>
                  </a:extLst>
                </a:gridCol>
              </a:tblGrid>
              <a:tr h="26488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 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대분류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VOC 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상태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예외처리상태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75270"/>
                  </a:ext>
                </a:extLst>
              </a:tr>
              <a:tr h="2648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직송</a:t>
                      </a: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무재고</a:t>
                      </a:r>
                      <a:endParaRPr kumimoji="1"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526394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AS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(G11)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처리종료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AAA VOC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시작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A00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협력사요청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D01 AS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접수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D02 AS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회수지시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D03 AS</a:t>
                      </a:r>
                      <a:r>
                        <a:rPr kumimoji="1" lang="ko-KR" altLang="en-US" sz="1600" b="0" kern="1200" dirty="0" err="1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처리중</a:t>
                      </a:r>
                      <a:endParaRPr kumimoji="1"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AAA VOC 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시작</a:t>
                      </a: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37830"/>
                  </a:ext>
                </a:extLst>
              </a:tr>
              <a:tr h="56820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AS-</a:t>
                      </a: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서비스 </a:t>
                      </a:r>
                      <a:r>
                        <a:rPr lang="en-US" altLang="ko-KR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(G12)</a:t>
                      </a:r>
                      <a:endParaRPr lang="ko-KR" altLang="en-US" sz="1600" kern="120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ko-KR" altLang="en-US" sz="1600" kern="120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처리종료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AAA,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A00,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D01,</a:t>
                      </a:r>
                      <a:r>
                        <a:rPr kumimoji="1" lang="ko-KR" altLang="en-US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 </a:t>
                      </a:r>
                      <a:r>
                        <a:rPr kumimoji="1" lang="en-US" altLang="ko-KR" sz="1600" b="0" kern="1200" dirty="0">
                          <a:solidFill>
                            <a:schemeClr val="tx1"/>
                          </a:solidFill>
                          <a:latin typeface="Pretendard Medium" panose="02000603000000020004" pitchFamily="50" charset="-127"/>
                          <a:ea typeface="Pretendard Medium" panose="02000603000000020004" pitchFamily="50" charset="-127"/>
                          <a:cs typeface="Tahoma" pitchFamily="34" charset="0"/>
                        </a:rPr>
                        <a:t>D03</a:t>
                      </a:r>
                      <a:endParaRPr kumimoji="1" lang="ko-KR" altLang="en-US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1225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kern="1200" dirty="0">
                        <a:solidFill>
                          <a:schemeClr val="tx1"/>
                        </a:solidFill>
                        <a:latin typeface="Pretendard Medium" panose="02000603000000020004" pitchFamily="50" charset="-127"/>
                        <a:ea typeface="Pretendard Medium" panose="02000603000000020004" pitchFamily="50" charset="-127"/>
                        <a:cs typeface="Tahoma" pitchFamily="34" charset="0"/>
                      </a:endParaRPr>
                    </a:p>
                  </a:txBody>
                  <a:tcPr marL="84406" marR="84406" marT="37785" marB="37785" anchor="ctr" horzOverflow="overflow">
                    <a:lnL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8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67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5985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32D3194-8E67-03B9-DF16-819BFD78412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ABEA8FC-515F-276A-EF02-BCDA39C7D15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VOC(Voice Of Customer)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A76B32A7-AF01-6BCD-6515-3870496BFC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AA5E892-8795-D4A8-CF25-1423553966D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366431FE-6869-5D8E-C094-B33BD3853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2761A25-FC54-2EC0-3D6C-5F71846EED28}"/>
              </a:ext>
            </a:extLst>
          </p:cNvPr>
          <p:cNvSpPr/>
          <p:nvPr/>
        </p:nvSpPr>
        <p:spPr>
          <a:xfrm>
            <a:off x="814115" y="1753554"/>
            <a:ext cx="12486816" cy="96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일반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고객의 문의 및 요청사항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→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긴급 배송 요청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주문정보 변경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 문의 등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예외 </a:t>
            </a:r>
            <a:r>
              <a:rPr lang="en-US" altLang="ko-KR" sz="20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VOC: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상품 이동을 수반하는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→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교환 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AS +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취소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76D94-5992-EB06-D0C3-91E52762A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7547264-5876-2525-3C94-D775D9BADBBF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F0310FF-0A5A-833A-6991-D523F2CC293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06BFDC6-AFE9-F772-04FB-F36908D4682D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27AF527-A407-0186-7AB8-03F9CB50509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D8AD8461-5D13-2D02-62E2-4CC6BC612B3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EC4C1F5-EECB-EF66-A58F-94AF64C9830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4C757FB-C77D-ED28-1957-CB3B007BAEF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A586077-9729-7EFD-A0C4-C7BC549DF97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VOC(Voice Of Customer)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7284361C-4148-A4AD-785B-6023509AE3EC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2724557C-0AE0-8F7F-2629-687DC999967D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C9004C39-E15F-8E3F-5DD4-4A0CAAE93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6B25986-F5E7-0C05-8415-9E7DEEA38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469452"/>
              </p:ext>
            </p:extLst>
          </p:nvPr>
        </p:nvGraphicFramePr>
        <p:xfrm>
          <a:off x="742950" y="2258808"/>
          <a:ext cx="9807643" cy="4669832"/>
        </p:xfrm>
        <a:graphic>
          <a:graphicData uri="http://schemas.openxmlformats.org/drawingml/2006/table">
            <a:tbl>
              <a:tblPr/>
              <a:tblGrid>
                <a:gridCol w="486135">
                  <a:extLst>
                    <a:ext uri="{9D8B030D-6E8A-4147-A177-3AD203B41FA5}">
                      <a16:colId xmlns:a16="http://schemas.microsoft.com/office/drawing/2014/main" val="4163578752"/>
                    </a:ext>
                  </a:extLst>
                </a:gridCol>
                <a:gridCol w="3002692">
                  <a:extLst>
                    <a:ext uri="{9D8B030D-6E8A-4147-A177-3AD203B41FA5}">
                      <a16:colId xmlns:a16="http://schemas.microsoft.com/office/drawing/2014/main" val="2425445153"/>
                    </a:ext>
                  </a:extLst>
                </a:gridCol>
                <a:gridCol w="1400414">
                  <a:extLst>
                    <a:ext uri="{9D8B030D-6E8A-4147-A177-3AD203B41FA5}">
                      <a16:colId xmlns:a16="http://schemas.microsoft.com/office/drawing/2014/main" val="2718907028"/>
                    </a:ext>
                  </a:extLst>
                </a:gridCol>
                <a:gridCol w="514884">
                  <a:extLst>
                    <a:ext uri="{9D8B030D-6E8A-4147-A177-3AD203B41FA5}">
                      <a16:colId xmlns:a16="http://schemas.microsoft.com/office/drawing/2014/main" val="3344401883"/>
                    </a:ext>
                  </a:extLst>
                </a:gridCol>
                <a:gridCol w="3076832">
                  <a:extLst>
                    <a:ext uri="{9D8B030D-6E8A-4147-A177-3AD203B41FA5}">
                      <a16:colId xmlns:a16="http://schemas.microsoft.com/office/drawing/2014/main" val="1145640004"/>
                    </a:ext>
                  </a:extLst>
                </a:gridCol>
                <a:gridCol w="1326686">
                  <a:extLst>
                    <a:ext uri="{9D8B030D-6E8A-4147-A177-3AD203B41FA5}">
                      <a16:colId xmlns:a16="http://schemas.microsoft.com/office/drawing/2014/main" val="255320733"/>
                    </a:ext>
                  </a:extLst>
                </a:gridCol>
              </a:tblGrid>
              <a:tr h="274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순번</a:t>
                      </a:r>
                    </a:p>
                  </a:txBody>
                  <a:tcPr marL="0" marR="0" marT="33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문의 유형</a:t>
                      </a:r>
                    </a:p>
                  </a:txBody>
                  <a:tcPr marL="6380" marR="6380" marT="335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건수</a:t>
                      </a:r>
                    </a:p>
                  </a:txBody>
                  <a:tcPr marL="6380" marR="6380" marT="335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순번</a:t>
                      </a:r>
                    </a:p>
                  </a:txBody>
                  <a:tcPr marL="0" marR="0" marT="33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문의 유형</a:t>
                      </a:r>
                    </a:p>
                  </a:txBody>
                  <a:tcPr marL="6380" marR="6380" marT="335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건수</a:t>
                      </a:r>
                    </a:p>
                  </a:txBody>
                  <a:tcPr marL="6380" marR="6380" marT="3353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299988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배송일 확인요청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안내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defTabSz="987425" fontAlgn="ctr">
                        <a:spcAft>
                          <a:spcPts val="20"/>
                        </a:spcAft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230,927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대체품 제안요청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19,807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82010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정산 및 계산서요청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111,412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신규상품 등록일확인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18,554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93548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상품정보 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109,903                                   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긴급 배송요청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15,948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67942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주문진행 여부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106,373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시스템오류 확인요청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9,675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554225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신규상품 규격확인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102,578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배송수량 상이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7,507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292967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주문생성 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55,190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상품품질 불량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6,718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7142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오주문 취소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48,784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배송상품 파손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6,107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44633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배송서류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배송형태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분납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46,878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명세서현장전달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4,148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75437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기타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45,700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현장검수처리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3,692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91302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주문정보 변경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33,508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출고처리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3,593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53957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시스템 사용법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32,577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출고정보입력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2,669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196029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상품진열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32,020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직접배송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1,765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299583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회원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부서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계정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예산 반영요청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30,139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현장입고처리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827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742374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배송상품 상이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24,066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현장창고관리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256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941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배송지연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21,843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업무미팅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118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362031"/>
                  </a:ext>
                </a:extLst>
              </a:tr>
              <a:tr h="27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신규상품 대행등록요청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spcAft>
                          <a:spcPts val="20"/>
                        </a:spcAft>
                      </a:pP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 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20,280 </a:t>
                      </a: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0" marR="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8000" marR="9525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1" algn="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108000" marT="952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597199"/>
                  </a:ext>
                </a:extLst>
              </a:tr>
            </a:tbl>
          </a:graphicData>
        </a:graphic>
      </p:graphicFrame>
      <p:sp>
        <p:nvSpPr>
          <p:cNvPr id="10" name="Text Box 26">
            <a:extLst>
              <a:ext uri="{FF2B5EF4-FFF2-40B4-BE49-F238E27FC236}">
                <a16:creationId xmlns:a16="http://schemas.microsoft.com/office/drawing/2014/main" id="{9ADA3945-62FA-1194-A0FF-B8938DA0CBC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0779" y="1904429"/>
            <a:ext cx="9369761" cy="2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92075" indent="-92075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굴림" charset="-127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SzPct val="105000"/>
              <a:defRPr/>
            </a:pPr>
            <a:r>
              <a:rPr lang="en-US" altLang="ko-KR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[</a:t>
            </a:r>
            <a:r>
              <a:rPr lang="ko-KR" altLang="en-US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주요 </a:t>
            </a:r>
            <a:r>
              <a:rPr lang="en-US" altLang="ko-KR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</a:t>
            </a:r>
            <a:r>
              <a:rPr lang="ko-KR" altLang="en-US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현황</a:t>
            </a:r>
            <a:r>
              <a:rPr lang="en-US" altLang="ko-KR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]  ’24</a:t>
            </a:r>
            <a:r>
              <a:rPr lang="ko-KR" altLang="en-US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년 </a:t>
            </a:r>
            <a:r>
              <a:rPr lang="en-US" altLang="ko-KR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1~12</a:t>
            </a:r>
            <a:r>
              <a:rPr lang="ko-KR" altLang="en-US" sz="1400" kern="0" spc="-4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 누적</a:t>
            </a:r>
            <a:endParaRPr lang="en-US" altLang="ko-KR" kern="0" spc="-4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580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3AD64-23A8-6A9B-82EA-283D87B2E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336CE14-2581-9E6F-36B3-123E96F9AE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D5E5FE1F-9C03-A1E6-0BD8-BB259F0B2ECB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F1B1F30-6AA3-23B3-1658-211389DA61AE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CB75E277-3FCC-6EC3-ACFE-3B8DA8DACF80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3446286"/>
              <a:chOff x="1714299" y="2827000"/>
              <a:chExt cx="3792992" cy="264021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9052C87-17F3-C0D1-F174-602F007FF235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C8021F9-788F-F243-7090-BA6A85167301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124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VOC </a:t>
                </a:r>
                <a:br>
                  <a:rPr lang="en-US" altLang="ko-KR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</a:br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관리시스템 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D79EE86-9EAA-C370-5EF5-C01462B250C2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B2199D9F-37B1-8916-238E-9D1B89077D3A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3D2FB1F5-08D2-B709-E671-C3FA7833DC6E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940FD99-996C-D5CD-27B4-4A8354D9C21C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847773C-F205-C817-96E1-A14B55AFDB0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6EA7B5EF-7C85-4063-6E15-E76FA2CB779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14197A5E-8137-070B-DA71-5105D09A09F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7D908DE8-F6F8-98C5-8336-B01D1E6E0D9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3E15F51A-7B6F-558B-D35D-036A32EECACC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0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0826572-C698-55AC-1929-2C7680C01BC3}"/>
              </a:ext>
            </a:extLst>
          </p:cNvPr>
          <p:cNvSpPr/>
          <p:nvPr/>
        </p:nvSpPr>
        <p:spPr>
          <a:xfrm>
            <a:off x="814115" y="1753554"/>
            <a:ext cx="12486816" cy="131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젠데스크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 서비스 소프트웨어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endParaRPr lang="ko-KR" altLang="en-US" sz="20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다양한 채널로 유입되는 업무를 통합하여 이력을 관리하는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System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 요청 접수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~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완료까지 처리 과정에 대한 </a:t>
            </a: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Tracking </a:t>
            </a:r>
            <a:r>
              <a:rPr lang="ko-KR" altLang="en-US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가능 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86436073-57D7-1C70-69E3-7EBD03BB04A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1E237788-E514-D023-63DC-2BBFF4785BE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EC27D5E8-8E96-7EF4-35AA-DAA2CC85240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7352206C-FCFD-8312-34C4-04F7DB03DB1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E2FFDD8E-577A-0281-D84C-8658B8811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13102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7A320-BB79-085A-7207-8FDB28D22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F251C1D-2FC2-6D36-8E60-CB8500458323}"/>
              </a:ext>
            </a:extLst>
          </p:cNvPr>
          <p:cNvSpPr/>
          <p:nvPr/>
        </p:nvSpPr>
        <p:spPr>
          <a:xfrm>
            <a:off x="814115" y="1753554"/>
            <a:ext cx="12486816" cy="50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VOC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관리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Process </a:t>
            </a:r>
            <a:r>
              <a:rPr lang="ko-KR" altLang="en-US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시스템</a:t>
            </a:r>
            <a:r>
              <a:rPr lang="en-US" altLang="ko-KR" sz="2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(Zendesk)</a:t>
            </a:r>
            <a:endParaRPr lang="ko-KR" altLang="en-US" sz="16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B41F32CE-D5E8-E10F-D96A-04A4B690BE8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FAADDC5B-4281-D648-161A-A38B0080B45E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VOC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관리시스템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(Zendesk)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B52D7262-AA98-9274-7E99-1BEE457D7DF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7" name="Oval 66">
                <a:extLst>
                  <a:ext uri="{FF2B5EF4-FFF2-40B4-BE49-F238E27FC236}">
                    <a16:creationId xmlns:a16="http://schemas.microsoft.com/office/drawing/2014/main" id="{84ECF150-B8A2-8407-EA69-F28165BE6CD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8" name="Graphic 67">
                <a:extLst>
                  <a:ext uri="{FF2B5EF4-FFF2-40B4-BE49-F238E27FC236}">
                    <a16:creationId xmlns:a16="http://schemas.microsoft.com/office/drawing/2014/main" id="{75A8C022-C019-DC3B-C2B1-7E57F5097C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3C95333-B974-214A-2F6F-1B5CEC494AC8}"/>
              </a:ext>
            </a:extLst>
          </p:cNvPr>
          <p:cNvGrpSpPr/>
          <p:nvPr/>
        </p:nvGrpSpPr>
        <p:grpSpPr>
          <a:xfrm>
            <a:off x="792343" y="2418251"/>
            <a:ext cx="11427366" cy="4530237"/>
            <a:chOff x="329409" y="2719587"/>
            <a:chExt cx="10404928" cy="4265895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6E5141BC-02F0-F326-0B9C-37F0C80BB5C5}"/>
                </a:ext>
              </a:extLst>
            </p:cNvPr>
            <p:cNvSpPr/>
            <p:nvPr/>
          </p:nvSpPr>
          <p:spPr>
            <a:xfrm>
              <a:off x="7690813" y="3052803"/>
              <a:ext cx="2810302" cy="3932679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오각형 16">
              <a:extLst>
                <a:ext uri="{FF2B5EF4-FFF2-40B4-BE49-F238E27FC236}">
                  <a16:creationId xmlns:a16="http://schemas.microsoft.com/office/drawing/2014/main" id="{6412A99F-7016-C067-095E-D9B547B43C64}"/>
                </a:ext>
              </a:extLst>
            </p:cNvPr>
            <p:cNvSpPr/>
            <p:nvPr/>
          </p:nvSpPr>
          <p:spPr>
            <a:xfrm>
              <a:off x="7473701" y="2724159"/>
              <a:ext cx="3027414" cy="301759"/>
            </a:xfrm>
            <a:prstGeom prst="homePlate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수행</a:t>
              </a:r>
            </a:p>
          </p:txBody>
        </p:sp>
        <p:sp>
          <p:nvSpPr>
            <p:cNvPr id="11" name="오각형 18">
              <a:extLst>
                <a:ext uri="{FF2B5EF4-FFF2-40B4-BE49-F238E27FC236}">
                  <a16:creationId xmlns:a16="http://schemas.microsoft.com/office/drawing/2014/main" id="{62E87380-9C81-D6FE-15A9-BF9BFC02105F}"/>
                </a:ext>
              </a:extLst>
            </p:cNvPr>
            <p:cNvSpPr/>
            <p:nvPr/>
          </p:nvSpPr>
          <p:spPr>
            <a:xfrm>
              <a:off x="2200344" y="2719587"/>
              <a:ext cx="5700412" cy="310902"/>
            </a:xfrm>
            <a:prstGeom prst="homePlate">
              <a:avLst/>
            </a:prstGeom>
            <a:solidFill>
              <a:srgbClr val="FDEA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통합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(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데이터 통합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/ 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분석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오각형 19">
              <a:extLst>
                <a:ext uri="{FF2B5EF4-FFF2-40B4-BE49-F238E27FC236}">
                  <a16:creationId xmlns:a16="http://schemas.microsoft.com/office/drawing/2014/main" id="{FE82CE5E-6B84-798A-05B2-A63E66C34AAA}"/>
                </a:ext>
              </a:extLst>
            </p:cNvPr>
            <p:cNvSpPr/>
            <p:nvPr/>
          </p:nvSpPr>
          <p:spPr>
            <a:xfrm>
              <a:off x="329409" y="2719587"/>
              <a:ext cx="2383662" cy="310902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유입 채널 </a:t>
              </a:r>
              <a:endParaRPr lang="en-US" altLang="ko-KR" sz="14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D90D7BD-52C7-DC30-E1E0-A9C7267746B0}"/>
                </a:ext>
              </a:extLst>
            </p:cNvPr>
            <p:cNvSpPr/>
            <p:nvPr/>
          </p:nvSpPr>
          <p:spPr>
            <a:xfrm>
              <a:off x="2577881" y="3041704"/>
              <a:ext cx="5244671" cy="3929552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FE5D029-393A-5CD1-951D-822F99981101}"/>
                </a:ext>
              </a:extLst>
            </p:cNvPr>
            <p:cNvGrpSpPr/>
            <p:nvPr/>
          </p:nvGrpSpPr>
          <p:grpSpPr>
            <a:xfrm>
              <a:off x="437239" y="3310128"/>
              <a:ext cx="1678677" cy="1082920"/>
              <a:chOff x="393085" y="1800743"/>
              <a:chExt cx="1678677" cy="1480591"/>
            </a:xfrm>
          </p:grpSpPr>
          <p:grpSp>
            <p:nvGrpSpPr>
              <p:cNvPr id="109" name="그룹 108">
                <a:extLst>
                  <a:ext uri="{FF2B5EF4-FFF2-40B4-BE49-F238E27FC236}">
                    <a16:creationId xmlns:a16="http://schemas.microsoft.com/office/drawing/2014/main" id="{A94EC518-8597-1459-A8E2-A29C2DCB7F87}"/>
                  </a:ext>
                </a:extLst>
              </p:cNvPr>
              <p:cNvGrpSpPr/>
              <p:nvPr/>
            </p:nvGrpSpPr>
            <p:grpSpPr>
              <a:xfrm>
                <a:off x="393085" y="2152048"/>
                <a:ext cx="479342" cy="776204"/>
                <a:chOff x="658620" y="2413827"/>
                <a:chExt cx="552450" cy="944891"/>
              </a:xfrm>
            </p:grpSpPr>
            <p:sp>
              <p:nvSpPr>
                <p:cNvPr id="118" name="직사각형 117">
                  <a:extLst>
                    <a:ext uri="{FF2B5EF4-FFF2-40B4-BE49-F238E27FC236}">
                      <a16:creationId xmlns:a16="http://schemas.microsoft.com/office/drawing/2014/main" id="{D62CB2AA-CE2A-35FC-6B2A-5BFA9367C7A2}"/>
                    </a:ext>
                  </a:extLst>
                </p:cNvPr>
                <p:cNvSpPr/>
                <p:nvPr/>
              </p:nvSpPr>
              <p:spPr>
                <a:xfrm>
                  <a:off x="783569" y="3037826"/>
                  <a:ext cx="427501" cy="3208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1050" dirty="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고객</a:t>
                  </a:r>
                  <a:endPara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pic>
              <p:nvPicPr>
                <p:cNvPr id="119" name="Picture 3" descr="C:\Users\JEONGEUM\Desktop\icooooon\01.png">
                  <a:extLst>
                    <a:ext uri="{FF2B5EF4-FFF2-40B4-BE49-F238E27FC236}">
                      <a16:creationId xmlns:a16="http://schemas.microsoft.com/office/drawing/2014/main" id="{755FCC29-6332-BC59-2EA7-4AB9F8F90B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8620" y="2413827"/>
                  <a:ext cx="552450" cy="6327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0" name="그룹 109">
                <a:extLst>
                  <a:ext uri="{FF2B5EF4-FFF2-40B4-BE49-F238E27FC236}">
                    <a16:creationId xmlns:a16="http://schemas.microsoft.com/office/drawing/2014/main" id="{CED9114A-3EFA-6092-C263-6B2A4D353691}"/>
                  </a:ext>
                </a:extLst>
              </p:cNvPr>
              <p:cNvGrpSpPr/>
              <p:nvPr/>
            </p:nvGrpSpPr>
            <p:grpSpPr>
              <a:xfrm>
                <a:off x="972431" y="1800743"/>
                <a:ext cx="1089060" cy="1480591"/>
                <a:chOff x="1167639" y="1800743"/>
                <a:chExt cx="1089060" cy="1480591"/>
              </a:xfrm>
            </p:grpSpPr>
            <p:sp>
              <p:nvSpPr>
                <p:cNvPr id="114" name="직사각형 113">
                  <a:extLst>
                    <a:ext uri="{FF2B5EF4-FFF2-40B4-BE49-F238E27FC236}">
                      <a16:creationId xmlns:a16="http://schemas.microsoft.com/office/drawing/2014/main" id="{89B944F6-580C-9401-9742-CA0B64F6063B}"/>
                    </a:ext>
                  </a:extLst>
                </p:cNvPr>
                <p:cNvSpPr/>
                <p:nvPr/>
              </p:nvSpPr>
              <p:spPr>
                <a:xfrm>
                  <a:off x="1167639" y="2192676"/>
                  <a:ext cx="1089060" cy="2899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1:1 Chat (</a:t>
                  </a:r>
                  <a:r>
                    <a:rPr lang="ko-KR" altLang="en-US" sz="1200" dirty="0" err="1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챗봇</a:t>
                  </a:r>
                  <a:r>
                    <a:rPr lang="en-US" altLang="ko-KR" sz="1200" dirty="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)</a:t>
                  </a:r>
                  <a:endParaRPr lang="ko-KR" altLang="en-US" sz="120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5" name="직사각형 114">
                  <a:extLst>
                    <a:ext uri="{FF2B5EF4-FFF2-40B4-BE49-F238E27FC236}">
                      <a16:creationId xmlns:a16="http://schemas.microsoft.com/office/drawing/2014/main" id="{19561C68-4935-7C6B-0A5B-AA3889CFCF08}"/>
                    </a:ext>
                  </a:extLst>
                </p:cNvPr>
                <p:cNvSpPr/>
                <p:nvPr/>
              </p:nvSpPr>
              <p:spPr>
                <a:xfrm>
                  <a:off x="1167639" y="2584610"/>
                  <a:ext cx="1089060" cy="2899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Web-site</a:t>
                  </a:r>
                  <a:endParaRPr lang="ko-KR" altLang="en-US" sz="120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6" name="직사각형 115">
                  <a:extLst>
                    <a:ext uri="{FF2B5EF4-FFF2-40B4-BE49-F238E27FC236}">
                      <a16:creationId xmlns:a16="http://schemas.microsoft.com/office/drawing/2014/main" id="{703313BB-FEEB-2EE9-B8D7-C734BDE305C7}"/>
                    </a:ext>
                  </a:extLst>
                </p:cNvPr>
                <p:cNvSpPr/>
                <p:nvPr/>
              </p:nvSpPr>
              <p:spPr>
                <a:xfrm>
                  <a:off x="1167639" y="2991428"/>
                  <a:ext cx="1089060" cy="2899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E – Mail</a:t>
                  </a:r>
                  <a:endParaRPr lang="ko-KR" altLang="en-US" sz="120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117" name="직사각형 116">
                  <a:extLst>
                    <a:ext uri="{FF2B5EF4-FFF2-40B4-BE49-F238E27FC236}">
                      <a16:creationId xmlns:a16="http://schemas.microsoft.com/office/drawing/2014/main" id="{3CCA6EFD-517F-5A87-5D6E-55C99259C55A}"/>
                    </a:ext>
                  </a:extLst>
                </p:cNvPr>
                <p:cNvSpPr/>
                <p:nvPr/>
              </p:nvSpPr>
              <p:spPr>
                <a:xfrm>
                  <a:off x="1167639" y="1800743"/>
                  <a:ext cx="1089060" cy="28990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전화</a:t>
                  </a:r>
                </a:p>
              </p:txBody>
            </p:sp>
          </p:grpSp>
          <p:cxnSp>
            <p:nvCxnSpPr>
              <p:cNvPr id="111" name="꺾인 연결선 29">
                <a:extLst>
                  <a:ext uri="{FF2B5EF4-FFF2-40B4-BE49-F238E27FC236}">
                    <a16:creationId xmlns:a16="http://schemas.microsoft.com/office/drawing/2014/main" id="{BBA90252-F8C1-292D-50BE-3F7323476431}"/>
                  </a:ext>
                </a:extLst>
              </p:cNvPr>
              <p:cNvCxnSpPr/>
              <p:nvPr/>
            </p:nvCxnSpPr>
            <p:spPr>
              <a:xfrm>
                <a:off x="2059062" y="191592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꺾인 연결선 30">
                <a:extLst>
                  <a:ext uri="{FF2B5EF4-FFF2-40B4-BE49-F238E27FC236}">
                    <a16:creationId xmlns:a16="http://schemas.microsoft.com/office/drawing/2014/main" id="{49BFF745-3346-5504-1742-521D5B8E99AD}"/>
                  </a:ext>
                </a:extLst>
              </p:cNvPr>
              <p:cNvCxnSpPr/>
              <p:nvPr/>
            </p:nvCxnSpPr>
            <p:spPr>
              <a:xfrm>
                <a:off x="2059062" y="230520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꺾인 연결선 31">
                <a:extLst>
                  <a:ext uri="{FF2B5EF4-FFF2-40B4-BE49-F238E27FC236}">
                    <a16:creationId xmlns:a16="http://schemas.microsoft.com/office/drawing/2014/main" id="{1B08EA51-109E-D605-2CCB-D71F93D1DF54}"/>
                  </a:ext>
                </a:extLst>
              </p:cNvPr>
              <p:cNvCxnSpPr/>
              <p:nvPr/>
            </p:nvCxnSpPr>
            <p:spPr>
              <a:xfrm>
                <a:off x="2059062" y="269521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80132710-C7B7-8404-89EA-383A98932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7210" y="3637260"/>
              <a:ext cx="1704049" cy="1689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C0C99924-2E62-0CA5-7CF9-B30F18A84C1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2337210" y="3637259"/>
              <a:ext cx="430519" cy="12551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4EB90122-36E9-259D-0949-AFCBEB5D5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7729" y="3457981"/>
              <a:ext cx="421454" cy="358556"/>
            </a:xfrm>
            <a:prstGeom prst="rect">
              <a:avLst/>
            </a:prstGeom>
          </p:spPr>
        </p:pic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44B32F23-AAA9-A108-4DF2-B2477D1A5BF4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2337210" y="3637259"/>
              <a:ext cx="430519" cy="282007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C9215FD9-EB3B-06B1-5656-358CA07FDC06}"/>
                </a:ext>
              </a:extLst>
            </p:cNvPr>
            <p:cNvSpPr/>
            <p:nvPr/>
          </p:nvSpPr>
          <p:spPr>
            <a:xfrm>
              <a:off x="2966066" y="3123855"/>
              <a:ext cx="4437858" cy="216134"/>
            </a:xfrm>
            <a:prstGeom prst="rect">
              <a:avLst/>
            </a:prstGeom>
            <a:solidFill>
              <a:srgbClr val="FDEAE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Zendesk (Omni-Channel Platform)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6C488B2-F476-6081-53C7-FFD4DDB7B81F}"/>
                </a:ext>
              </a:extLst>
            </p:cNvPr>
            <p:cNvSpPr/>
            <p:nvPr/>
          </p:nvSpPr>
          <p:spPr>
            <a:xfrm>
              <a:off x="3924159" y="3553221"/>
              <a:ext cx="1025960" cy="233389"/>
            </a:xfrm>
            <a:prstGeom prst="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유입</a:t>
              </a: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E8529057-4FF2-7E84-46F1-A58D8B8C71CF}"/>
                </a:ext>
              </a:extLst>
            </p:cNvPr>
            <p:cNvSpPr/>
            <p:nvPr/>
          </p:nvSpPr>
          <p:spPr>
            <a:xfrm rot="5400000">
              <a:off x="2788717" y="4589225"/>
              <a:ext cx="515197" cy="3431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LG</a:t>
              </a:r>
            </a:p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전자</a:t>
              </a:r>
              <a:endParaRPr lang="en-US" altLang="ko-KR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54F7A332-7476-5FA5-AB08-B9AE73620E4C}"/>
                </a:ext>
              </a:extLst>
            </p:cNvPr>
            <p:cNvSpPr/>
            <p:nvPr/>
          </p:nvSpPr>
          <p:spPr>
            <a:xfrm rot="5400000">
              <a:off x="3204629" y="4589225"/>
              <a:ext cx="515197" cy="34315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LG</a:t>
              </a:r>
            </a:p>
            <a:p>
              <a:pPr algn="ctr"/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디스</a:t>
              </a:r>
              <a:endPara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플레이</a:t>
              </a:r>
              <a:endPara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0877B368-FCA3-CE1F-CBB7-8830E754A1CD}"/>
                </a:ext>
              </a:extLst>
            </p:cNvPr>
            <p:cNvSpPr/>
            <p:nvPr/>
          </p:nvSpPr>
          <p:spPr>
            <a:xfrm rot="5400000">
              <a:off x="5975739" y="3828943"/>
              <a:ext cx="319646" cy="1587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pPr algn="ctr"/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유베이스 접수</a:t>
              </a:r>
              <a:r>
                <a:rPr lang="en-US" altLang="ko-KR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및 안내종료</a:t>
              </a:r>
              <a:endPara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ko-KR" altLang="en-US" sz="10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또는 이관</a:t>
              </a:r>
              <a:endParaRPr lang="en-US" altLang="ko-KR" sz="10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F3055B17-5267-00C8-E656-ADA5D4E6DF2F}"/>
                </a:ext>
              </a:extLst>
            </p:cNvPr>
            <p:cNvSpPr/>
            <p:nvPr/>
          </p:nvSpPr>
          <p:spPr>
            <a:xfrm>
              <a:off x="5047902" y="3583718"/>
              <a:ext cx="190800" cy="1923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endParaRPr kumimoji="0" lang="ko-KR" altLang="en-US" sz="10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143CEB-BF6D-DE96-221B-BBCE6DE3EC97}"/>
                </a:ext>
              </a:extLst>
            </p:cNvPr>
            <p:cNvSpPr txBox="1"/>
            <p:nvPr/>
          </p:nvSpPr>
          <p:spPr>
            <a:xfrm>
              <a:off x="5125022" y="3556800"/>
              <a:ext cx="22635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다양한 채널을 한곳에서 통합 관리</a:t>
              </a:r>
            </a:p>
          </p:txBody>
        </p:sp>
        <p:cxnSp>
          <p:nvCxnSpPr>
            <p:cNvPr id="26" name="꺾인 연결선 52">
              <a:extLst>
                <a:ext uri="{FF2B5EF4-FFF2-40B4-BE49-F238E27FC236}">
                  <a16:creationId xmlns:a16="http://schemas.microsoft.com/office/drawing/2014/main" id="{B1DAE3F7-78DB-CE9A-5AD5-BA0F4B9A9BCD}"/>
                </a:ext>
              </a:extLst>
            </p:cNvPr>
            <p:cNvCxnSpPr>
              <a:cxnSpLocks/>
              <a:stCxn id="20" idx="2"/>
              <a:endCxn id="23" idx="1"/>
            </p:cNvCxnSpPr>
            <p:nvPr/>
          </p:nvCxnSpPr>
          <p:spPr>
            <a:xfrm rot="16200000" flipH="1">
              <a:off x="4948205" y="3275543"/>
              <a:ext cx="676290" cy="1698423"/>
            </a:xfrm>
            <a:prstGeom prst="bentConnector3">
              <a:avLst>
                <a:gd name="adj1" fmla="val 84929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67A71F-7321-30F3-76A2-DE3A2F37E17E}"/>
                </a:ext>
              </a:extLst>
            </p:cNvPr>
            <p:cNvSpPr txBox="1"/>
            <p:nvPr/>
          </p:nvSpPr>
          <p:spPr>
            <a:xfrm>
              <a:off x="3579678" y="4559673"/>
              <a:ext cx="302424" cy="289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…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67271E-7832-F6DB-2F36-3893484A3172}"/>
                </a:ext>
              </a:extLst>
            </p:cNvPr>
            <p:cNvSpPr txBox="1"/>
            <p:nvPr/>
          </p:nvSpPr>
          <p:spPr>
            <a:xfrm>
              <a:off x="2809171" y="4146960"/>
              <a:ext cx="170707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담당자  </a:t>
              </a:r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Direct </a:t>
              </a:r>
              <a:r>
                <a:rPr lang="ko-KR" altLang="en-US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연결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26E518-034C-6447-A25E-E151F95DEB2D}"/>
                </a:ext>
              </a:extLst>
            </p:cNvPr>
            <p:cNvSpPr txBox="1"/>
            <p:nvPr/>
          </p:nvSpPr>
          <p:spPr>
            <a:xfrm>
              <a:off x="5206469" y="4139056"/>
              <a:ext cx="2227212" cy="2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U-base: </a:t>
              </a:r>
              <a:r>
                <a:rPr lang="ko-KR" altLang="en-US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외주업체</a:t>
              </a:r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공용방식 </a:t>
              </a:r>
              <a:r>
                <a:rPr lang="en-US" altLang="ko-KR" sz="1050" dirty="0">
                  <a:solidFill>
                    <a:srgbClr val="90807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Call)</a:t>
              </a:r>
              <a:endParaRPr lang="ko-KR" altLang="en-US" sz="1050" dirty="0">
                <a:solidFill>
                  <a:srgbClr val="90807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4805F474-5BA4-771C-4804-E0F92819FF33}"/>
                </a:ext>
              </a:extLst>
            </p:cNvPr>
            <p:cNvGrpSpPr/>
            <p:nvPr/>
          </p:nvGrpSpPr>
          <p:grpSpPr>
            <a:xfrm>
              <a:off x="5049293" y="3893753"/>
              <a:ext cx="2838651" cy="239100"/>
              <a:chOff x="3610524" y="2717695"/>
              <a:chExt cx="2838651" cy="239100"/>
            </a:xfrm>
          </p:grpSpPr>
          <p:sp>
            <p:nvSpPr>
              <p:cNvPr id="107" name="타원 106">
                <a:extLst>
                  <a:ext uri="{FF2B5EF4-FFF2-40B4-BE49-F238E27FC236}">
                    <a16:creationId xmlns:a16="http://schemas.microsoft.com/office/drawing/2014/main" id="{1287CA6B-0B03-84EA-84F6-EB085DEE9CC8}"/>
                  </a:ext>
                </a:extLst>
              </p:cNvPr>
              <p:cNvSpPr/>
              <p:nvPr/>
            </p:nvSpPr>
            <p:spPr>
              <a:xfrm>
                <a:off x="3610524" y="2744612"/>
                <a:ext cx="190800" cy="192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50">
                    <a:solidFill>
                      <a:prstClr val="white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2</a:t>
                </a:r>
                <a:endParaRPr kumimoji="0" lang="ko-KR" altLang="en-US" sz="105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C802CBE-4899-70DC-3CEB-96EDB14C2F17}"/>
                  </a:ext>
                </a:extLst>
              </p:cNvPr>
              <p:cNvSpPr txBox="1"/>
              <p:nvPr/>
            </p:nvSpPr>
            <p:spPr>
              <a:xfrm>
                <a:off x="3687644" y="2717695"/>
                <a:ext cx="2761531" cy="23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 문의 유입 </a:t>
                </a:r>
                <a:r>
                  <a:rPr lang="en-US" altLang="ko-KR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Ticket </a:t>
                </a:r>
                <a:r>
                  <a:rPr lang="ko-KR" altLang="en-US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생성</a:t>
                </a:r>
                <a:r>
                  <a:rPr lang="en-US" altLang="ko-KR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, </a:t>
                </a:r>
                <a:r>
                  <a:rPr lang="ko-KR" altLang="en-US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완료까지 이력 관리</a:t>
                </a:r>
                <a:r>
                  <a:rPr lang="en-US" altLang="ko-KR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	</a:t>
                </a:r>
                <a:endPara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cxnSp>
          <p:nvCxnSpPr>
            <p:cNvPr id="31" name="꺾인 연결선 59">
              <a:extLst>
                <a:ext uri="{FF2B5EF4-FFF2-40B4-BE49-F238E27FC236}">
                  <a16:creationId xmlns:a16="http://schemas.microsoft.com/office/drawing/2014/main" id="{FDE1D84F-2D5A-7540-1259-D292E59EE476}"/>
                </a:ext>
              </a:extLst>
            </p:cNvPr>
            <p:cNvCxnSpPr>
              <a:cxnSpLocks/>
              <a:stCxn id="20" idx="2"/>
              <a:endCxn id="21" idx="1"/>
            </p:cNvCxnSpPr>
            <p:nvPr/>
          </p:nvCxnSpPr>
          <p:spPr>
            <a:xfrm rot="5400000">
              <a:off x="3383430" y="3449497"/>
              <a:ext cx="716596" cy="1390823"/>
            </a:xfrm>
            <a:prstGeom prst="bentConnector3">
              <a:avLst>
                <a:gd name="adj1" fmla="val 8038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62B6D3EE-FDE3-CCAF-B061-73B32CAED026}"/>
                </a:ext>
              </a:extLst>
            </p:cNvPr>
            <p:cNvGrpSpPr/>
            <p:nvPr/>
          </p:nvGrpSpPr>
          <p:grpSpPr>
            <a:xfrm>
              <a:off x="482577" y="6161946"/>
              <a:ext cx="649649" cy="579812"/>
              <a:chOff x="695863" y="2224806"/>
              <a:chExt cx="748733" cy="854036"/>
            </a:xfrm>
          </p:grpSpPr>
          <p:pic>
            <p:nvPicPr>
              <p:cNvPr id="105" name="Picture 6" descr="C:\Users\JEONGEUM\Desktop\icooooon\04.png">
                <a:extLst>
                  <a:ext uri="{FF2B5EF4-FFF2-40B4-BE49-F238E27FC236}">
                    <a16:creationId xmlns:a16="http://schemas.microsoft.com/office/drawing/2014/main" id="{1921E91F-4B0A-E21A-795E-FDC84B2A88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435" y="2224806"/>
                <a:ext cx="409575" cy="461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직사각형 105">
                <a:extLst>
                  <a:ext uri="{FF2B5EF4-FFF2-40B4-BE49-F238E27FC236}">
                    <a16:creationId xmlns:a16="http://schemas.microsoft.com/office/drawing/2014/main" id="{B875B77F-E63C-3EF7-B830-9FEE16EEC67B}"/>
                  </a:ext>
                </a:extLst>
              </p:cNvPr>
              <p:cNvSpPr/>
              <p:nvPr/>
            </p:nvSpPr>
            <p:spPr>
              <a:xfrm>
                <a:off x="695863" y="2757950"/>
                <a:ext cx="748733" cy="3208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내부직원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</p:grp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C3C62C36-A5EC-C927-C707-024CC4509EDC}"/>
                </a:ext>
              </a:extLst>
            </p:cNvPr>
            <p:cNvSpPr/>
            <p:nvPr/>
          </p:nvSpPr>
          <p:spPr>
            <a:xfrm>
              <a:off x="1017389" y="6003776"/>
              <a:ext cx="1089060" cy="21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전화</a:t>
              </a: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E76086CA-F321-6907-CEA3-8D3B568555F9}"/>
                </a:ext>
              </a:extLst>
            </p:cNvPr>
            <p:cNvSpPr/>
            <p:nvPr/>
          </p:nvSpPr>
          <p:spPr>
            <a:xfrm>
              <a:off x="1017389" y="6308622"/>
              <a:ext cx="1089060" cy="21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Web-site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5" name="꺾인 연결선 70">
              <a:extLst>
                <a:ext uri="{FF2B5EF4-FFF2-40B4-BE49-F238E27FC236}">
                  <a16:creationId xmlns:a16="http://schemas.microsoft.com/office/drawing/2014/main" id="{3C42A9A2-C922-0C46-883D-A39AFD5CF8A3}"/>
                </a:ext>
              </a:extLst>
            </p:cNvPr>
            <p:cNvCxnSpPr>
              <a:cxnSpLocks/>
              <a:stCxn id="20" idx="2"/>
              <a:endCxn id="22" idx="1"/>
            </p:cNvCxnSpPr>
            <p:nvPr/>
          </p:nvCxnSpPr>
          <p:spPr>
            <a:xfrm rot="5400000">
              <a:off x="3591386" y="3657453"/>
              <a:ext cx="716596" cy="974911"/>
            </a:xfrm>
            <a:prstGeom prst="bentConnector3">
              <a:avLst>
                <a:gd name="adj1" fmla="val 80382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ADE95AD-0506-ECB4-533D-86851D5576BE}"/>
                </a:ext>
              </a:extLst>
            </p:cNvPr>
            <p:cNvSpPr/>
            <p:nvPr/>
          </p:nvSpPr>
          <p:spPr>
            <a:xfrm>
              <a:off x="3924159" y="3910717"/>
              <a:ext cx="1025960" cy="233389"/>
            </a:xfrm>
            <a:prstGeom prst="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Ticket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생성</a:t>
              </a:r>
            </a:p>
          </p:txBody>
        </p:sp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5DAE48EE-BC5F-286D-964F-43CF39BC38A7}"/>
                </a:ext>
              </a:extLst>
            </p:cNvPr>
            <p:cNvSpPr/>
            <p:nvPr/>
          </p:nvSpPr>
          <p:spPr>
            <a:xfrm rot="10800000">
              <a:off x="2958182" y="5184171"/>
              <a:ext cx="3717723" cy="221118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tint val="66000"/>
                    <a:satMod val="160000"/>
                  </a:schemeClr>
                </a:gs>
                <a:gs pos="50000">
                  <a:schemeClr val="tx1">
                    <a:lumMod val="65000"/>
                    <a:lumOff val="35000"/>
                    <a:tint val="44500"/>
                    <a:satMod val="160000"/>
                  </a:schemeClr>
                </a:gs>
                <a:gs pos="100000">
                  <a:schemeClr val="tx1">
                    <a:lumMod val="65000"/>
                    <a:lumOff val="3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C939B886-F0FE-E959-E081-DCB9D225FD53}"/>
                </a:ext>
              </a:extLst>
            </p:cNvPr>
            <p:cNvGrpSpPr/>
            <p:nvPr/>
          </p:nvGrpSpPr>
          <p:grpSpPr>
            <a:xfrm>
              <a:off x="2626455" y="5599054"/>
              <a:ext cx="1381388" cy="765450"/>
              <a:chOff x="2269086" y="4282747"/>
              <a:chExt cx="1838627" cy="1018816"/>
            </a:xfrm>
          </p:grpSpPr>
          <p:pic>
            <p:nvPicPr>
              <p:cNvPr id="103" name="그림 102">
                <a:extLst>
                  <a:ext uri="{FF2B5EF4-FFF2-40B4-BE49-F238E27FC236}">
                    <a16:creationId xmlns:a16="http://schemas.microsoft.com/office/drawing/2014/main" id="{0E128A36-CEDB-5128-0E18-73AB7C4BC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7483" y="4282747"/>
                <a:ext cx="850050" cy="697712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AA9E2B36-CDEE-490F-0969-6F68A57261D6}"/>
                  </a:ext>
                </a:extLst>
              </p:cNvPr>
              <p:cNvSpPr txBox="1"/>
              <p:nvPr/>
            </p:nvSpPr>
            <p:spPr>
              <a:xfrm>
                <a:off x="2269086" y="4983320"/>
                <a:ext cx="1838627" cy="318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Zendesk </a:t>
                </a:r>
                <a:r>
                  <a:rPr lang="ko-KR" altLang="en-US" sz="105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업무 화면</a:t>
                </a:r>
              </a:p>
            </p:txBody>
          </p:sp>
        </p:grpSp>
        <p:sp>
          <p:nvSpPr>
            <p:cNvPr id="39" name="원통 79">
              <a:extLst>
                <a:ext uri="{FF2B5EF4-FFF2-40B4-BE49-F238E27FC236}">
                  <a16:creationId xmlns:a16="http://schemas.microsoft.com/office/drawing/2014/main" id="{8068F31C-B665-27F2-FE7B-89E55A63385F}"/>
                </a:ext>
              </a:extLst>
            </p:cNvPr>
            <p:cNvSpPr/>
            <p:nvPr/>
          </p:nvSpPr>
          <p:spPr>
            <a:xfrm>
              <a:off x="4312456" y="4608630"/>
              <a:ext cx="585627" cy="274818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ct val="80000"/>
                </a:lnSpc>
              </a:pPr>
              <a:r>
                <a:rPr lang="ko-KR" altLang="en-US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라우팅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6FFF49E-F23F-6748-502B-C458BC893024}"/>
                </a:ext>
              </a:extLst>
            </p:cNvPr>
            <p:cNvSpPr txBox="1"/>
            <p:nvPr/>
          </p:nvSpPr>
          <p:spPr>
            <a:xfrm>
              <a:off x="4027232" y="5162135"/>
              <a:ext cx="176166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담당운영 접수</a:t>
              </a:r>
              <a:r>
                <a:rPr lang="en-US" altLang="ko-KR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수행</a:t>
              </a:r>
            </a:p>
          </p:txBody>
        </p:sp>
        <p:sp>
          <p:nvSpPr>
            <p:cNvPr id="41" name="모서리가 둥근 직사각형 81">
              <a:extLst>
                <a:ext uri="{FF2B5EF4-FFF2-40B4-BE49-F238E27FC236}">
                  <a16:creationId xmlns:a16="http://schemas.microsoft.com/office/drawing/2014/main" id="{976A30A5-0330-B019-6A56-2FD969BB707D}"/>
                </a:ext>
              </a:extLst>
            </p:cNvPr>
            <p:cNvSpPr/>
            <p:nvPr/>
          </p:nvSpPr>
          <p:spPr>
            <a:xfrm>
              <a:off x="3830872" y="5678938"/>
              <a:ext cx="1178657" cy="531184"/>
            </a:xfrm>
            <a:prstGeom prst="round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indent="-85725" algn="ctr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고객의 문의 이력</a:t>
              </a:r>
            </a:p>
            <a:p>
              <a:pPr marL="85725" indent="-85725" algn="ctr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주문 정보 확인</a:t>
              </a: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3DF93885-E83A-5B32-48DE-4E73DC622E2D}"/>
                </a:ext>
              </a:extLst>
            </p:cNvPr>
            <p:cNvSpPr/>
            <p:nvPr/>
          </p:nvSpPr>
          <p:spPr>
            <a:xfrm>
              <a:off x="3819111" y="5501693"/>
              <a:ext cx="190800" cy="1923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5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endParaRPr kumimoji="0" lang="ko-KR" altLang="en-US" sz="10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3" name="꺾인 연결선 83">
              <a:extLst>
                <a:ext uri="{FF2B5EF4-FFF2-40B4-BE49-F238E27FC236}">
                  <a16:creationId xmlns:a16="http://schemas.microsoft.com/office/drawing/2014/main" id="{6764360A-33D8-8AD4-EBB3-671161CBB049}"/>
                </a:ext>
              </a:extLst>
            </p:cNvPr>
            <p:cNvCxnSpPr>
              <a:stCxn id="45" idx="3"/>
              <a:endCxn id="99" idx="1"/>
            </p:cNvCxnSpPr>
            <p:nvPr/>
          </p:nvCxnSpPr>
          <p:spPr>
            <a:xfrm flipV="1">
              <a:off x="6486141" y="4179994"/>
              <a:ext cx="1416045" cy="161635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1C1BE1D5-3195-3371-42D5-385DABBA02A6}"/>
                </a:ext>
              </a:extLst>
            </p:cNvPr>
            <p:cNvSpPr/>
            <p:nvPr/>
          </p:nvSpPr>
          <p:spPr>
            <a:xfrm>
              <a:off x="7938417" y="3123855"/>
              <a:ext cx="2410415" cy="216134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ko-KR" sz="14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S-MRO (</a:t>
              </a:r>
              <a:r>
                <a:rPr lang="ko-KR" altLang="en-US" sz="14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</a:t>
              </a:r>
              <a:r>
                <a:rPr lang="en-US" altLang="ko-KR" sz="140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System)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모서리가 둥근 직사각형 85">
              <a:extLst>
                <a:ext uri="{FF2B5EF4-FFF2-40B4-BE49-F238E27FC236}">
                  <a16:creationId xmlns:a16="http://schemas.microsoft.com/office/drawing/2014/main" id="{EAFCCEFF-C5C6-E18C-F059-6049FF69FB50}"/>
                </a:ext>
              </a:extLst>
            </p:cNvPr>
            <p:cNvSpPr/>
            <p:nvPr/>
          </p:nvSpPr>
          <p:spPr>
            <a:xfrm>
              <a:off x="5307484" y="5663049"/>
              <a:ext cx="1178657" cy="266589"/>
            </a:xfrm>
            <a:prstGeom prst="round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>
                <a:buFont typeface="Wingdings" panose="05000000000000000000" pitchFamily="2" charset="2"/>
                <a:buChar char="ü"/>
              </a:pPr>
              <a:r>
                <a:rPr lang="ko-KR" altLang="en-US" sz="105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내부</a:t>
              </a:r>
              <a:r>
                <a:rPr lang="en-US" altLang="ko-KR" sz="105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05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 요청</a:t>
              </a:r>
              <a:endParaRPr lang="en-US" altLang="ko-KR" sz="105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C2B19425-8114-3798-4971-BDE5557FE253}"/>
                </a:ext>
              </a:extLst>
            </p:cNvPr>
            <p:cNvSpPr/>
            <p:nvPr/>
          </p:nvSpPr>
          <p:spPr>
            <a:xfrm>
              <a:off x="5276673" y="5501693"/>
              <a:ext cx="190800" cy="1923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endParaRPr kumimoji="0" lang="ko-KR" altLang="en-US" sz="10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모서리가 둥근 직사각형 87">
              <a:extLst>
                <a:ext uri="{FF2B5EF4-FFF2-40B4-BE49-F238E27FC236}">
                  <a16:creationId xmlns:a16="http://schemas.microsoft.com/office/drawing/2014/main" id="{4860028A-4BEA-8C0B-CA71-0442545131DA}"/>
                </a:ext>
              </a:extLst>
            </p:cNvPr>
            <p:cNvSpPr/>
            <p:nvPr/>
          </p:nvSpPr>
          <p:spPr>
            <a:xfrm>
              <a:off x="5307483" y="5974379"/>
              <a:ext cx="1278702" cy="266589"/>
            </a:xfrm>
            <a:prstGeom prst="round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>
                <a:buFont typeface="Wingdings" panose="05000000000000000000" pitchFamily="2" charset="2"/>
                <a:buChar char="ü"/>
              </a:pPr>
              <a:r>
                <a: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r>
                <a: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업무수행 필요</a:t>
              </a:r>
              <a:endParaRPr lang="en-US" altLang="ko-KR" sz="105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21315288-B1C0-B89A-9F6D-A113378D094D}"/>
                </a:ext>
              </a:extLst>
            </p:cNvPr>
            <p:cNvGrpSpPr/>
            <p:nvPr/>
          </p:nvGrpSpPr>
          <p:grpSpPr>
            <a:xfrm>
              <a:off x="7860777" y="5782479"/>
              <a:ext cx="403590" cy="608051"/>
              <a:chOff x="7720083" y="3106679"/>
              <a:chExt cx="403590" cy="608051"/>
            </a:xfrm>
          </p:grpSpPr>
          <p:sp>
            <p:nvSpPr>
              <p:cNvPr id="101" name="직사각형 100">
                <a:extLst>
                  <a:ext uri="{FF2B5EF4-FFF2-40B4-BE49-F238E27FC236}">
                    <a16:creationId xmlns:a16="http://schemas.microsoft.com/office/drawing/2014/main" id="{96626448-BC56-27AF-C27E-F2AC7C581A29}"/>
                  </a:ext>
                </a:extLst>
              </p:cNvPr>
              <p:cNvSpPr/>
              <p:nvPr/>
            </p:nvSpPr>
            <p:spPr>
              <a:xfrm>
                <a:off x="7720083" y="3451126"/>
                <a:ext cx="403590" cy="2636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운영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102" name="Picture 5" descr="C:\Users\JEONGEUM\Desktop\icooooon\03.png">
                <a:extLst>
                  <a:ext uri="{FF2B5EF4-FFF2-40B4-BE49-F238E27FC236}">
                    <a16:creationId xmlns:a16="http://schemas.microsoft.com/office/drawing/2014/main" id="{DE9F0D1E-D007-43BC-1C42-97BB723A68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51778" y="3106679"/>
                <a:ext cx="340200" cy="37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49" name="꺾인 연결선 92">
              <a:extLst>
                <a:ext uri="{FF2B5EF4-FFF2-40B4-BE49-F238E27FC236}">
                  <a16:creationId xmlns:a16="http://schemas.microsoft.com/office/drawing/2014/main" id="{8D6B0DC6-296F-E9CD-44CE-7321B1BB3480}"/>
                </a:ext>
              </a:extLst>
            </p:cNvPr>
            <p:cNvCxnSpPr>
              <a:stCxn id="45" idx="3"/>
              <a:endCxn id="91" idx="1"/>
            </p:cNvCxnSpPr>
            <p:nvPr/>
          </p:nvCxnSpPr>
          <p:spPr>
            <a:xfrm flipV="1">
              <a:off x="6486141" y="4972934"/>
              <a:ext cx="1414615" cy="82341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>
              <a:extLst>
                <a:ext uri="{FF2B5EF4-FFF2-40B4-BE49-F238E27FC236}">
                  <a16:creationId xmlns:a16="http://schemas.microsoft.com/office/drawing/2014/main" id="{0508AB58-5466-0440-3C4A-0F75FBE88EFA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5009529" y="5944530"/>
              <a:ext cx="297954" cy="26587"/>
            </a:xfrm>
            <a:prstGeom prst="straightConnector1">
              <a:avLst/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8D4E5EC6-7853-CDC4-4C53-DFF280BC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55382" y="3863122"/>
              <a:ext cx="344648" cy="256024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77D0158A-6853-BDC8-E6A1-4A12C799B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33985" y="5449363"/>
              <a:ext cx="344648" cy="256024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286DB7FC-3A0D-85C3-CCC7-A7742805D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492778" y="5416705"/>
              <a:ext cx="344648" cy="256024"/>
            </a:xfrm>
            <a:prstGeom prst="rect">
              <a:avLst/>
            </a:prstGeom>
          </p:spPr>
        </p:pic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F8EA1B2F-7794-31E5-287B-3B4CD212E169}"/>
                </a:ext>
              </a:extLst>
            </p:cNvPr>
            <p:cNvGrpSpPr/>
            <p:nvPr/>
          </p:nvGrpSpPr>
          <p:grpSpPr>
            <a:xfrm>
              <a:off x="7802004" y="3960281"/>
              <a:ext cx="1919577" cy="687134"/>
              <a:chOff x="7626416" y="2122306"/>
              <a:chExt cx="1919577" cy="687134"/>
            </a:xfrm>
          </p:grpSpPr>
          <p:grpSp>
            <p:nvGrpSpPr>
              <p:cNvPr id="95" name="그룹 94">
                <a:extLst>
                  <a:ext uri="{FF2B5EF4-FFF2-40B4-BE49-F238E27FC236}">
                    <a16:creationId xmlns:a16="http://schemas.microsoft.com/office/drawing/2014/main" id="{35EEC377-BCEE-6792-2D81-6BBA03E4C1F8}"/>
                  </a:ext>
                </a:extLst>
              </p:cNvPr>
              <p:cNvGrpSpPr/>
              <p:nvPr/>
            </p:nvGrpSpPr>
            <p:grpSpPr>
              <a:xfrm>
                <a:off x="7626416" y="2152274"/>
                <a:ext cx="649649" cy="657166"/>
                <a:chOff x="7626416" y="2152274"/>
                <a:chExt cx="649649" cy="657166"/>
              </a:xfrm>
            </p:grpSpPr>
            <p:pic>
              <p:nvPicPr>
                <p:cNvPr id="99" name="Picture 6" descr="C:\Users\JEONGEUM\Desktop\icooooon\04.png">
                  <a:extLst>
                    <a:ext uri="{FF2B5EF4-FFF2-40B4-BE49-F238E27FC236}">
                      <a16:creationId xmlns:a16="http://schemas.microsoft.com/office/drawing/2014/main" id="{C329FA8E-500E-5E43-2BD1-3BA49BCAC2F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26598" y="2152274"/>
                  <a:ext cx="355374" cy="3794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0" name="직사각형 99">
                  <a:extLst>
                    <a:ext uri="{FF2B5EF4-FFF2-40B4-BE49-F238E27FC236}">
                      <a16:creationId xmlns:a16="http://schemas.microsoft.com/office/drawing/2014/main" id="{5D254107-742D-EAED-71CF-DD334D3F799F}"/>
                    </a:ext>
                  </a:extLst>
                </p:cNvPr>
                <p:cNvSpPr/>
                <p:nvPr/>
              </p:nvSpPr>
              <p:spPr>
                <a:xfrm>
                  <a:off x="7626416" y="2545836"/>
                  <a:ext cx="649649" cy="263604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ko-KR" altLang="en-US" sz="105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영업 </a:t>
                  </a:r>
                  <a:r>
                    <a:rPr lang="en-US" altLang="ko-KR" sz="105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/ </a:t>
                  </a:r>
                  <a:r>
                    <a:rPr lang="ko-KR" altLang="en-US" sz="105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구매</a:t>
                  </a:r>
                  <a:endParaRPr lang="en-US" altLang="ko-KR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sp>
            <p:nvSpPr>
              <p:cNvPr id="96" name="모서리가 둥근 직사각형 99">
                <a:extLst>
                  <a:ext uri="{FF2B5EF4-FFF2-40B4-BE49-F238E27FC236}">
                    <a16:creationId xmlns:a16="http://schemas.microsoft.com/office/drawing/2014/main" id="{65D67461-9DA5-2075-AFD3-A0A1666022F8}"/>
                  </a:ext>
                </a:extLst>
              </p:cNvPr>
              <p:cNvSpPr/>
              <p:nvPr/>
            </p:nvSpPr>
            <p:spPr>
              <a:xfrm>
                <a:off x="8367336" y="2398864"/>
                <a:ext cx="1178657" cy="293248"/>
              </a:xfrm>
              <a:prstGeom prst="roundRect">
                <a:avLst/>
              </a:prstGeom>
              <a:solidFill>
                <a:srgbClr val="FFFFFE"/>
              </a:solidFill>
              <a:ln>
                <a:solidFill>
                  <a:srgbClr val="A500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ko-KR" altLang="en-US" sz="105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요청 내용 확인</a:t>
                </a:r>
                <a:endParaRPr lang="en-US" altLang="ko-KR" sz="105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97" name="타원 96">
                <a:extLst>
                  <a:ext uri="{FF2B5EF4-FFF2-40B4-BE49-F238E27FC236}">
                    <a16:creationId xmlns:a16="http://schemas.microsoft.com/office/drawing/2014/main" id="{DCFF525A-D015-EF12-CB67-F0181CCAC983}"/>
                  </a:ext>
                </a:extLst>
              </p:cNvPr>
              <p:cNvSpPr/>
              <p:nvPr/>
            </p:nvSpPr>
            <p:spPr>
              <a:xfrm>
                <a:off x="8334442" y="2250838"/>
                <a:ext cx="190800" cy="192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5</a:t>
                </a:r>
                <a:endParaRPr kumimoji="0" lang="ko-KR" altLang="en-US" sz="105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98" name="그림 97">
                <a:extLst>
                  <a:ext uri="{FF2B5EF4-FFF2-40B4-BE49-F238E27FC236}">
                    <a16:creationId xmlns:a16="http://schemas.microsoft.com/office/drawing/2014/main" id="{4EA77912-AD05-EEE3-DDFC-73DBBE752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538090" y="2122306"/>
                <a:ext cx="344648" cy="256024"/>
              </a:xfrm>
              <a:prstGeom prst="rect">
                <a:avLst/>
              </a:prstGeom>
            </p:spPr>
          </p:pic>
        </p:grpSp>
        <p:cxnSp>
          <p:nvCxnSpPr>
            <p:cNvPr id="55" name="꺾인 연결선 105">
              <a:extLst>
                <a:ext uri="{FF2B5EF4-FFF2-40B4-BE49-F238E27FC236}">
                  <a16:creationId xmlns:a16="http://schemas.microsoft.com/office/drawing/2014/main" id="{17DF8076-1E11-DC4E-B4EB-28AB3838CAE2}"/>
                </a:ext>
              </a:extLst>
            </p:cNvPr>
            <p:cNvCxnSpPr>
              <a:stCxn id="96" idx="3"/>
              <a:endCxn id="79" idx="0"/>
            </p:cNvCxnSpPr>
            <p:nvPr/>
          </p:nvCxnSpPr>
          <p:spPr>
            <a:xfrm>
              <a:off x="9721581" y="4383463"/>
              <a:ext cx="269211" cy="1560941"/>
            </a:xfrm>
            <a:prstGeom prst="bentConnector2">
              <a:avLst/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>
              <a:extLst>
                <a:ext uri="{FF2B5EF4-FFF2-40B4-BE49-F238E27FC236}">
                  <a16:creationId xmlns:a16="http://schemas.microsoft.com/office/drawing/2014/main" id="{45C97D06-336D-BD92-78FC-F3150C0C7FD5}"/>
                </a:ext>
              </a:extLst>
            </p:cNvPr>
            <p:cNvCxnSpPr>
              <a:endCxn id="79" idx="1"/>
            </p:cNvCxnSpPr>
            <p:nvPr/>
          </p:nvCxnSpPr>
          <p:spPr>
            <a:xfrm>
              <a:off x="8273315" y="6077698"/>
              <a:ext cx="1345526" cy="1"/>
            </a:xfrm>
            <a:prstGeom prst="straightConnector1">
              <a:avLst/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모서리가 둥근 직사각형 107">
              <a:extLst>
                <a:ext uri="{FF2B5EF4-FFF2-40B4-BE49-F238E27FC236}">
                  <a16:creationId xmlns:a16="http://schemas.microsoft.com/office/drawing/2014/main" id="{AECD788B-A145-7FBE-5923-BED6ED4572AE}"/>
                </a:ext>
              </a:extLst>
            </p:cNvPr>
            <p:cNvSpPr/>
            <p:nvPr/>
          </p:nvSpPr>
          <p:spPr>
            <a:xfrm>
              <a:off x="5320148" y="6479702"/>
              <a:ext cx="1178657" cy="439037"/>
            </a:xfrm>
            <a:prstGeom prst="round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85725" indent="-85725" algn="ctr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업무 종료</a:t>
              </a:r>
              <a:endParaRPr lang="en-US" altLang="ko-KR" sz="105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marL="85725" indent="-85725" algn="ctr">
                <a:lnSpc>
                  <a:spcPct val="13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 </a:t>
              </a:r>
              <a:r>
                <a:rPr lang="en-US" altLang="ko-KR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F/B</a:t>
              </a:r>
              <a:endParaRPr lang="ko-KR" altLang="en-US" sz="105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F23644E0-5754-56A4-653D-EBA6CABD5F6A}"/>
                </a:ext>
              </a:extLst>
            </p:cNvPr>
            <p:cNvSpPr/>
            <p:nvPr/>
          </p:nvSpPr>
          <p:spPr>
            <a:xfrm>
              <a:off x="5308387" y="6327769"/>
              <a:ext cx="190800" cy="1923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1050">
                  <a:solidFill>
                    <a:prstClr val="white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</a:t>
              </a:r>
              <a:endParaRPr kumimoji="0" lang="ko-KR" altLang="en-US" sz="105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59" name="그림 58">
              <a:extLst>
                <a:ext uri="{FF2B5EF4-FFF2-40B4-BE49-F238E27FC236}">
                  <a16:creationId xmlns:a16="http://schemas.microsoft.com/office/drawing/2014/main" id="{719F92F0-A407-0BDB-3467-CD51B45D8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32786" y="6253667"/>
              <a:ext cx="344648" cy="256024"/>
            </a:xfrm>
            <a:prstGeom prst="rect">
              <a:avLst/>
            </a:prstGeom>
          </p:spPr>
        </p:pic>
        <p:cxnSp>
          <p:nvCxnSpPr>
            <p:cNvPr id="60" name="꺾인 연결선 110">
              <a:extLst>
                <a:ext uri="{FF2B5EF4-FFF2-40B4-BE49-F238E27FC236}">
                  <a16:creationId xmlns:a16="http://schemas.microsoft.com/office/drawing/2014/main" id="{52CFB565-5EBA-9B7D-8402-B7E269062FFD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rot="10800000" flipV="1">
              <a:off x="6498806" y="6039261"/>
              <a:ext cx="3491993" cy="659960"/>
            </a:xfrm>
            <a:prstGeom prst="bentConnector3">
              <a:avLst>
                <a:gd name="adj1" fmla="val 435"/>
              </a:avLst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286C788B-E82C-E8B4-9684-377C57BF6971}"/>
                </a:ext>
              </a:extLst>
            </p:cNvPr>
            <p:cNvGrpSpPr/>
            <p:nvPr/>
          </p:nvGrpSpPr>
          <p:grpSpPr>
            <a:xfrm>
              <a:off x="7822552" y="4777320"/>
              <a:ext cx="1931019" cy="633708"/>
              <a:chOff x="7646964" y="3200603"/>
              <a:chExt cx="1931019" cy="633708"/>
            </a:xfrm>
          </p:grpSpPr>
          <p:sp>
            <p:nvSpPr>
              <p:cNvPr id="90" name="직사각형 89">
                <a:extLst>
                  <a:ext uri="{FF2B5EF4-FFF2-40B4-BE49-F238E27FC236}">
                    <a16:creationId xmlns:a16="http://schemas.microsoft.com/office/drawing/2014/main" id="{F049710F-57E9-EB4F-648D-6815079F9B87}"/>
                  </a:ext>
                </a:extLst>
              </p:cNvPr>
              <p:cNvSpPr/>
              <p:nvPr/>
            </p:nvSpPr>
            <p:spPr>
              <a:xfrm>
                <a:off x="7646964" y="3570707"/>
                <a:ext cx="609154" cy="2636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91" name="Picture 5" descr="C:\Users\JEONGEUM\Desktop\icooooon\03.png">
                <a:extLst>
                  <a:ext uri="{FF2B5EF4-FFF2-40B4-BE49-F238E27FC236}">
                    <a16:creationId xmlns:a16="http://schemas.microsoft.com/office/drawing/2014/main" id="{6B6CAFBA-0474-9685-5F46-10F3A032B4F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5168" y="3200603"/>
                <a:ext cx="371904" cy="3912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모서리가 둥근 직사각형 114">
                <a:extLst>
                  <a:ext uri="{FF2B5EF4-FFF2-40B4-BE49-F238E27FC236}">
                    <a16:creationId xmlns:a16="http://schemas.microsoft.com/office/drawing/2014/main" id="{537D64CC-7B24-3D85-46A3-2F64FCE0E5D9}"/>
                  </a:ext>
                </a:extLst>
              </p:cNvPr>
              <p:cNvSpPr/>
              <p:nvPr/>
            </p:nvSpPr>
            <p:spPr>
              <a:xfrm>
                <a:off x="8399326" y="3477217"/>
                <a:ext cx="1178657" cy="293248"/>
              </a:xfrm>
              <a:prstGeom prst="roundRect">
                <a:avLst/>
              </a:prstGeom>
              <a:solidFill>
                <a:srgbClr val="FFFFFE"/>
              </a:solidFill>
              <a:ln>
                <a:solidFill>
                  <a:srgbClr val="A5003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ko-KR" altLang="en-US" sz="1050">
                    <a:solidFill>
                      <a:srgbClr val="A50034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 요청 내용 확인</a:t>
                </a:r>
                <a:endParaRPr lang="en-US" altLang="ko-KR" sz="105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sp>
            <p:nvSpPr>
              <p:cNvPr id="93" name="타원 92">
                <a:extLst>
                  <a:ext uri="{FF2B5EF4-FFF2-40B4-BE49-F238E27FC236}">
                    <a16:creationId xmlns:a16="http://schemas.microsoft.com/office/drawing/2014/main" id="{4FD3E7CB-2C1B-D591-3E97-7A27F298CD36}"/>
                  </a:ext>
                </a:extLst>
              </p:cNvPr>
              <p:cNvSpPr/>
              <p:nvPr/>
            </p:nvSpPr>
            <p:spPr>
              <a:xfrm>
                <a:off x="8366432" y="3329191"/>
                <a:ext cx="190800" cy="192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05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5</a:t>
                </a:r>
                <a:endParaRPr kumimoji="0" lang="ko-KR" altLang="en-US" sz="105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pic>
            <p:nvPicPr>
              <p:cNvPr id="94" name="그림 93">
                <a:extLst>
                  <a:ext uri="{FF2B5EF4-FFF2-40B4-BE49-F238E27FC236}">
                    <a16:creationId xmlns:a16="http://schemas.microsoft.com/office/drawing/2014/main" id="{521D2B1E-A2BB-E6F8-E3EF-9319664C7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8570080" y="3200659"/>
                <a:ext cx="344648" cy="256024"/>
              </a:xfrm>
              <a:prstGeom prst="rect">
                <a:avLst/>
              </a:prstGeom>
            </p:spPr>
          </p:pic>
        </p:grp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08143BF6-AEF4-C660-83B7-D0E66E759E81}"/>
                </a:ext>
              </a:extLst>
            </p:cNvPr>
            <p:cNvSpPr/>
            <p:nvPr/>
          </p:nvSpPr>
          <p:spPr>
            <a:xfrm>
              <a:off x="9598293" y="5726992"/>
              <a:ext cx="190800" cy="19238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05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</a:t>
              </a:r>
              <a:endParaRPr kumimoji="0" lang="ko-KR" altLang="en-US" sz="105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DC7C0132-909B-EF43-0EA5-1C2A8C9CE2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0090274" y="5698743"/>
              <a:ext cx="344648" cy="256024"/>
            </a:xfrm>
            <a:prstGeom prst="rect">
              <a:avLst/>
            </a:prstGeom>
          </p:spPr>
        </p:pic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88752205-084D-0031-55EE-0F5349130FAA}"/>
                </a:ext>
              </a:extLst>
            </p:cNvPr>
            <p:cNvCxnSpPr>
              <a:cxnSpLocks/>
              <a:stCxn id="47" idx="3"/>
            </p:cNvCxnSpPr>
            <p:nvPr/>
          </p:nvCxnSpPr>
          <p:spPr>
            <a:xfrm>
              <a:off x="6586185" y="6107674"/>
              <a:ext cx="1236367" cy="687"/>
            </a:xfrm>
            <a:prstGeom prst="straightConnector1">
              <a:avLst/>
            </a:prstGeom>
            <a:ln w="28575"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C3220A68-7595-8372-5CBD-AA7E36E789BE}"/>
                </a:ext>
              </a:extLst>
            </p:cNvPr>
            <p:cNvGrpSpPr/>
            <p:nvPr/>
          </p:nvGrpSpPr>
          <p:grpSpPr>
            <a:xfrm>
              <a:off x="487065" y="4659217"/>
              <a:ext cx="1628851" cy="1091573"/>
              <a:chOff x="442911" y="1902701"/>
              <a:chExt cx="1628851" cy="1320804"/>
            </a:xfrm>
          </p:grpSpPr>
          <p:sp>
            <p:nvSpPr>
              <p:cNvPr id="81" name="직사각형 80">
                <a:extLst>
                  <a:ext uri="{FF2B5EF4-FFF2-40B4-BE49-F238E27FC236}">
                    <a16:creationId xmlns:a16="http://schemas.microsoft.com/office/drawing/2014/main" id="{9DE62653-13FF-FD14-28F0-722E6563D115}"/>
                  </a:ext>
                </a:extLst>
              </p:cNvPr>
              <p:cNvSpPr/>
              <p:nvPr/>
            </p:nvSpPr>
            <p:spPr>
              <a:xfrm>
                <a:off x="442911" y="2597399"/>
                <a:ext cx="580696" cy="2636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05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rPr>
                  <a:t>협력사</a:t>
                </a:r>
                <a:endParaRPr lang="en-US" altLang="ko-KR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endParaRPr>
              </a:p>
            </p:txBody>
          </p:sp>
          <p:grpSp>
            <p:nvGrpSpPr>
              <p:cNvPr id="82" name="그룹 81">
                <a:extLst>
                  <a:ext uri="{FF2B5EF4-FFF2-40B4-BE49-F238E27FC236}">
                    <a16:creationId xmlns:a16="http://schemas.microsoft.com/office/drawing/2014/main" id="{1EBAF561-4EF8-8FFB-C37E-B54F293FC849}"/>
                  </a:ext>
                </a:extLst>
              </p:cNvPr>
              <p:cNvGrpSpPr/>
              <p:nvPr/>
            </p:nvGrpSpPr>
            <p:grpSpPr>
              <a:xfrm>
                <a:off x="972431" y="1902701"/>
                <a:ext cx="1089060" cy="1320804"/>
                <a:chOff x="1167639" y="1902701"/>
                <a:chExt cx="1089060" cy="1320804"/>
              </a:xfrm>
            </p:grpSpPr>
            <p:sp>
              <p:nvSpPr>
                <p:cNvPr id="86" name="직사각형 85">
                  <a:extLst>
                    <a:ext uri="{FF2B5EF4-FFF2-40B4-BE49-F238E27FC236}">
                      <a16:creationId xmlns:a16="http://schemas.microsoft.com/office/drawing/2014/main" id="{12B2E5AA-6A60-494A-5958-4B1FBDC02284}"/>
                    </a:ext>
                  </a:extLst>
                </p:cNvPr>
                <p:cNvSpPr/>
                <p:nvPr/>
              </p:nvSpPr>
              <p:spPr>
                <a:xfrm>
                  <a:off x="1167639" y="2241946"/>
                  <a:ext cx="1089060" cy="263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Chat-bot</a:t>
                  </a:r>
                  <a:endParaRPr lang="ko-KR" altLang="en-US" sz="120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87" name="직사각형 86">
                  <a:extLst>
                    <a:ext uri="{FF2B5EF4-FFF2-40B4-BE49-F238E27FC236}">
                      <a16:creationId xmlns:a16="http://schemas.microsoft.com/office/drawing/2014/main" id="{F77A4A6D-8D14-078F-9AEE-EECCF09EBE05}"/>
                    </a:ext>
                  </a:extLst>
                </p:cNvPr>
                <p:cNvSpPr/>
                <p:nvPr/>
              </p:nvSpPr>
              <p:spPr>
                <a:xfrm>
                  <a:off x="1167639" y="2607536"/>
                  <a:ext cx="1089060" cy="263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Web-site</a:t>
                  </a:r>
                  <a:endParaRPr lang="ko-KR" altLang="en-US" sz="1200" dirty="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88" name="직사각형 87">
                  <a:extLst>
                    <a:ext uri="{FF2B5EF4-FFF2-40B4-BE49-F238E27FC236}">
                      <a16:creationId xmlns:a16="http://schemas.microsoft.com/office/drawing/2014/main" id="{28240728-4888-5AC0-F590-14A551E08E40}"/>
                    </a:ext>
                  </a:extLst>
                </p:cNvPr>
                <p:cNvSpPr/>
                <p:nvPr/>
              </p:nvSpPr>
              <p:spPr>
                <a:xfrm>
                  <a:off x="1167639" y="2959954"/>
                  <a:ext cx="1089060" cy="263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E – Mail</a:t>
                  </a:r>
                  <a:endParaRPr lang="ko-KR" altLang="en-US" sz="1200">
                    <a:solidFill>
                      <a:schemeClr val="tx1"/>
                    </a:solidFill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  <p:sp>
              <p:nvSpPr>
                <p:cNvPr id="89" name="직사각형 88">
                  <a:extLst>
                    <a:ext uri="{FF2B5EF4-FFF2-40B4-BE49-F238E27FC236}">
                      <a16:creationId xmlns:a16="http://schemas.microsoft.com/office/drawing/2014/main" id="{49382393-7002-DE37-56B5-CCBF195D48A2}"/>
                    </a:ext>
                  </a:extLst>
                </p:cNvPr>
                <p:cNvSpPr/>
                <p:nvPr/>
              </p:nvSpPr>
              <p:spPr>
                <a:xfrm>
                  <a:off x="1167639" y="1902701"/>
                  <a:ext cx="1089060" cy="26355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200">
                      <a:solidFill>
                        <a:schemeClr val="tx1"/>
                      </a:solidFill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전화</a:t>
                  </a:r>
                </a:p>
              </p:txBody>
            </p:sp>
          </p:grpSp>
          <p:cxnSp>
            <p:nvCxnSpPr>
              <p:cNvPr id="83" name="꺾인 연결선 127">
                <a:extLst>
                  <a:ext uri="{FF2B5EF4-FFF2-40B4-BE49-F238E27FC236}">
                    <a16:creationId xmlns:a16="http://schemas.microsoft.com/office/drawing/2014/main" id="{CA1503D8-D841-BE65-88C5-C00532DD1318}"/>
                  </a:ext>
                </a:extLst>
              </p:cNvPr>
              <p:cNvCxnSpPr/>
              <p:nvPr/>
            </p:nvCxnSpPr>
            <p:spPr>
              <a:xfrm>
                <a:off x="2059062" y="191592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꺾인 연결선 128">
                <a:extLst>
                  <a:ext uri="{FF2B5EF4-FFF2-40B4-BE49-F238E27FC236}">
                    <a16:creationId xmlns:a16="http://schemas.microsoft.com/office/drawing/2014/main" id="{29A7B7D3-643F-EEA8-30B2-1783D1C7BB1A}"/>
                  </a:ext>
                </a:extLst>
              </p:cNvPr>
              <p:cNvCxnSpPr/>
              <p:nvPr/>
            </p:nvCxnSpPr>
            <p:spPr>
              <a:xfrm>
                <a:off x="2059062" y="230520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꺾인 연결선 129">
                <a:extLst>
                  <a:ext uri="{FF2B5EF4-FFF2-40B4-BE49-F238E27FC236}">
                    <a16:creationId xmlns:a16="http://schemas.microsoft.com/office/drawing/2014/main" id="{F94BC7D7-EF19-76E1-A701-C24FC3ADED42}"/>
                  </a:ext>
                </a:extLst>
              </p:cNvPr>
              <p:cNvCxnSpPr/>
              <p:nvPr/>
            </p:nvCxnSpPr>
            <p:spPr>
              <a:xfrm>
                <a:off x="2059062" y="2695219"/>
                <a:ext cx="12700" cy="391934"/>
              </a:xfrm>
              <a:prstGeom prst="bentConnector3">
                <a:avLst>
                  <a:gd name="adj1" fmla="val 1800000"/>
                </a:avLst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5" descr="C:\Users\JEONGEUM\Desktop\icooooon\03.png">
              <a:extLst>
                <a:ext uri="{FF2B5EF4-FFF2-40B4-BE49-F238E27FC236}">
                  <a16:creationId xmlns:a16="http://schemas.microsoft.com/office/drawing/2014/main" id="{2CDDA538-9B1C-2082-0FD7-76CE4DAAA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77" y="4862920"/>
              <a:ext cx="338095" cy="355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2" descr="C:\Users\JEONGEUM\Desktop\icooooon\40.png">
              <a:extLst>
                <a:ext uri="{FF2B5EF4-FFF2-40B4-BE49-F238E27FC236}">
                  <a16:creationId xmlns:a16="http://schemas.microsoft.com/office/drawing/2014/main" id="{07FEAD27-D006-D4D5-A40D-25757BB72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5926" y="3524382"/>
              <a:ext cx="409575" cy="4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E6CCAB4-73B0-395E-2EBA-41AF5A68DA75}"/>
                </a:ext>
              </a:extLst>
            </p:cNvPr>
            <p:cNvSpPr txBox="1"/>
            <p:nvPr/>
          </p:nvSpPr>
          <p:spPr>
            <a:xfrm>
              <a:off x="9478530" y="3930307"/>
              <a:ext cx="12558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</a:t>
              </a:r>
              <a:r>
                <a:rPr lang="en-US" altLang="ko-KR" sz="105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5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업무 화면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35265B3-3E29-49D2-7205-36CEFC47EFB2}"/>
                </a:ext>
              </a:extLst>
            </p:cNvPr>
            <p:cNvSpPr txBox="1"/>
            <p:nvPr/>
          </p:nvSpPr>
          <p:spPr>
            <a:xfrm>
              <a:off x="1229762" y="3156950"/>
              <a:ext cx="354331" cy="239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</a:t>
              </a:r>
              <a:r>
                <a:rPr lang="en-US" altLang="ko-KR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*</a:t>
              </a:r>
              <a:endParaRPr lang="ko-KR" altLang="en-US" sz="105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4F80BCBF-4B91-D0E1-9280-0532825B19DE}"/>
                </a:ext>
              </a:extLst>
            </p:cNvPr>
            <p:cNvSpPr/>
            <p:nvPr/>
          </p:nvSpPr>
          <p:spPr>
            <a:xfrm rot="5400000">
              <a:off x="6048312" y="4165666"/>
              <a:ext cx="174501" cy="158755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square" lIns="0" tIns="0" rIns="0" bIns="0" rtlCol="0" anchor="ctr"/>
            <a:lstStyle/>
            <a:p>
              <a:pPr algn="ctr"/>
              <a:r>
                <a:rPr lang="en-US" altLang="ko-KR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담당조</a:t>
              </a:r>
              <a:r>
                <a:rPr lang="en-US" altLang="ko-KR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그룹</a:t>
              </a:r>
              <a:r>
                <a:rPr lang="en-US" altLang="ko-KR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 </a:t>
              </a:r>
              <a:r>
                <a:rPr lang="ko-KR" altLang="en-US" sz="100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배정</a:t>
              </a:r>
              <a:endParaRPr lang="en-US" altLang="ko-KR" sz="100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1" name="직선 연결선 70">
              <a:extLst>
                <a:ext uri="{FF2B5EF4-FFF2-40B4-BE49-F238E27FC236}">
                  <a16:creationId xmlns:a16="http://schemas.microsoft.com/office/drawing/2014/main" id="{44B6C760-F41A-344A-F86C-96CDCA41C5F1}"/>
                </a:ext>
              </a:extLst>
            </p:cNvPr>
            <p:cNvCxnSpPr>
              <a:cxnSpLocks/>
              <a:stCxn id="23" idx="3"/>
              <a:endCxn id="70" idx="1"/>
            </p:cNvCxnSpPr>
            <p:nvPr/>
          </p:nvCxnSpPr>
          <p:spPr>
            <a:xfrm>
              <a:off x="6135562" y="4782546"/>
              <a:ext cx="0" cy="896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5DAB12CA-7CC6-A5DA-BE10-5653BDF4AA2A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5928163" y="4782546"/>
              <a:ext cx="207399" cy="896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AB98DD39-BFD6-4DBB-E93B-0CFC7973054C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H="1">
              <a:off x="6135562" y="4782546"/>
              <a:ext cx="207402" cy="896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A035874E-0323-6501-7C6C-FE342531E699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H="1">
              <a:off x="6135562" y="4782546"/>
              <a:ext cx="622202" cy="8964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직사각형 74">
              <a:extLst>
                <a:ext uri="{FF2B5EF4-FFF2-40B4-BE49-F238E27FC236}">
                  <a16:creationId xmlns:a16="http://schemas.microsoft.com/office/drawing/2014/main" id="{C294F76B-9247-63B8-F480-DE39DA9050DB}"/>
                </a:ext>
              </a:extLst>
            </p:cNvPr>
            <p:cNvSpPr/>
            <p:nvPr/>
          </p:nvSpPr>
          <p:spPr>
            <a:xfrm>
              <a:off x="2791718" y="4455640"/>
              <a:ext cx="4230752" cy="61287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A1DAEFE1-F26D-403C-62A2-C0B5752BD884}"/>
                </a:ext>
              </a:extLst>
            </p:cNvPr>
            <p:cNvSpPr/>
            <p:nvPr/>
          </p:nvSpPr>
          <p:spPr>
            <a:xfrm>
              <a:off x="1026856" y="6593697"/>
              <a:ext cx="1089060" cy="2178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E – Mail</a:t>
              </a:r>
              <a:endParaRPr lang="ko-KR" altLang="en-US" sz="12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77" name="꺾인 연결선 29">
              <a:extLst>
                <a:ext uri="{FF2B5EF4-FFF2-40B4-BE49-F238E27FC236}">
                  <a16:creationId xmlns:a16="http://schemas.microsoft.com/office/drawing/2014/main" id="{BBE57140-3DCC-AEEC-03C0-94626B89DBE5}"/>
                </a:ext>
              </a:extLst>
            </p:cNvPr>
            <p:cNvCxnSpPr/>
            <p:nvPr/>
          </p:nvCxnSpPr>
          <p:spPr>
            <a:xfrm>
              <a:off x="2114021" y="5996010"/>
              <a:ext cx="12700" cy="28666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꺾인 연결선 30">
              <a:extLst>
                <a:ext uri="{FF2B5EF4-FFF2-40B4-BE49-F238E27FC236}">
                  <a16:creationId xmlns:a16="http://schemas.microsoft.com/office/drawing/2014/main" id="{4B51433A-4E3B-5B25-128D-445C27FA64D9}"/>
                </a:ext>
              </a:extLst>
            </p:cNvPr>
            <p:cNvCxnSpPr/>
            <p:nvPr/>
          </p:nvCxnSpPr>
          <p:spPr>
            <a:xfrm>
              <a:off x="2114021" y="6454904"/>
              <a:ext cx="12700" cy="286664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모서리가 둥근 직사각형 104">
              <a:extLst>
                <a:ext uri="{FF2B5EF4-FFF2-40B4-BE49-F238E27FC236}">
                  <a16:creationId xmlns:a16="http://schemas.microsoft.com/office/drawing/2014/main" id="{F5592840-0E7E-5066-C35F-B3B463D7C4FB}"/>
                </a:ext>
              </a:extLst>
            </p:cNvPr>
            <p:cNvSpPr/>
            <p:nvPr/>
          </p:nvSpPr>
          <p:spPr>
            <a:xfrm>
              <a:off x="9618841" y="5944404"/>
              <a:ext cx="743901" cy="266589"/>
            </a:xfrm>
            <a:prstGeom prst="roundRect">
              <a:avLst/>
            </a:prstGeom>
            <a:solidFill>
              <a:srgbClr val="FFFFFE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ko-KR" altLang="en-US" sz="105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처리 완료</a:t>
              </a:r>
              <a:endParaRPr lang="en-US" altLang="ko-KR" sz="105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AE6A0294-927B-356D-F895-42B0D089C018}"/>
                </a:ext>
              </a:extLst>
            </p:cNvPr>
            <p:cNvSpPr/>
            <p:nvPr/>
          </p:nvSpPr>
          <p:spPr>
            <a:xfrm>
              <a:off x="7780051" y="6160301"/>
              <a:ext cx="609154" cy="26360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ko-KR" altLang="en-US" sz="1050" dirty="0">
                  <a:solidFill>
                    <a:schemeClr val="tx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운영</a:t>
              </a:r>
              <a:endParaRPr lang="en-US" altLang="ko-KR" sz="105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23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9C367F35F0B4043A96932D702461302" ma:contentTypeVersion="7" ma:contentTypeDescription="새 문서를 만듭니다." ma:contentTypeScope="" ma:versionID="a70d22ede7e3536d916374b0723e36cc">
  <xsd:schema xmlns:xsd="http://www.w3.org/2001/XMLSchema" xmlns:xs="http://www.w3.org/2001/XMLSchema" xmlns:p="http://schemas.microsoft.com/office/2006/metadata/properties" xmlns:ns2="925c204a-fa47-4bb1-8891-50b1916a8d33" targetNamespace="http://schemas.microsoft.com/office/2006/metadata/properties" ma:root="true" ma:fieldsID="103c372e5fdd763ac479a0fd9e97dfdc" ns2:_="">
    <xsd:import namespace="925c204a-fa47-4bb1-8891-50b1916a8d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c204a-fa47-4bb1-8891-50b1916a8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59FB6B-200E-46CA-8932-6693EAC79D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060470-0979-4AE0-9F86-FD61651B41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5c204a-fa47-4bb1-8891-50b1916a8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5235</TotalTime>
  <Words>6196</Words>
  <Application>Microsoft Office PowerPoint</Application>
  <PresentationFormat>사용자 지정</PresentationFormat>
  <Paragraphs>1099</Paragraphs>
  <Slides>45</Slides>
  <Notes>45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45</vt:i4>
      </vt:variant>
    </vt:vector>
  </HeadingPairs>
  <TitlesOfParts>
    <vt:vector size="60" baseType="lpstr">
      <vt:lpstr>Pretendard Light</vt:lpstr>
      <vt:lpstr>Pretendard Medium</vt:lpstr>
      <vt:lpstr>돋움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Arial Narrow</vt:lpstr>
      <vt:lpstr>Calibri</vt:lpstr>
      <vt:lpstr>Calibri Light</vt:lpstr>
      <vt:lpstr>Cambria Math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402</cp:revision>
  <dcterms:created xsi:type="dcterms:W3CDTF">2022-03-15T04:45:55Z</dcterms:created>
  <dcterms:modified xsi:type="dcterms:W3CDTF">2025-09-19T02:21:29Z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0x010100E9C367F35F0B4043A96932D702461302</vt:lpwstr>
  </property>
</Properties>
</file>