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34"/>
  </p:notesMasterIdLst>
  <p:handoutMasterIdLst>
    <p:handoutMasterId r:id="rId35"/>
  </p:handoutMasterIdLst>
  <p:sldIdLst>
    <p:sldId id="1063" r:id="rId5"/>
    <p:sldId id="1067" r:id="rId6"/>
    <p:sldId id="1244" r:id="rId7"/>
    <p:sldId id="1068" r:id="rId8"/>
    <p:sldId id="1094" r:id="rId9"/>
    <p:sldId id="1193" r:id="rId10"/>
    <p:sldId id="1194" r:id="rId11"/>
    <p:sldId id="1195" r:id="rId12"/>
    <p:sldId id="1196" r:id="rId13"/>
    <p:sldId id="1197" r:id="rId14"/>
    <p:sldId id="1198" r:id="rId15"/>
    <p:sldId id="1199" r:id="rId16"/>
    <p:sldId id="1200" r:id="rId17"/>
    <p:sldId id="1201" r:id="rId18"/>
    <p:sldId id="1202" r:id="rId19"/>
    <p:sldId id="1203" r:id="rId20"/>
    <p:sldId id="1204" r:id="rId21"/>
    <p:sldId id="1205" r:id="rId22"/>
    <p:sldId id="1206" r:id="rId23"/>
    <p:sldId id="1207" r:id="rId24"/>
    <p:sldId id="1208" r:id="rId25"/>
    <p:sldId id="1209" r:id="rId26"/>
    <p:sldId id="1210" r:id="rId27"/>
    <p:sldId id="1211" r:id="rId28"/>
    <p:sldId id="1212" r:id="rId29"/>
    <p:sldId id="1213" r:id="rId30"/>
    <p:sldId id="1214" r:id="rId31"/>
    <p:sldId id="1215" r:id="rId32"/>
    <p:sldId id="1060" r:id="rId33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244"/>
            <p14:sldId id="1068"/>
            <p14:sldId id="1094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orient="horz" pos="545" userDrawn="1">
          <p15:clr>
            <a:srgbClr val="A4A3A4"/>
          </p15:clr>
        </p15:guide>
        <p15:guide id="4" pos="474" userDrawn="1">
          <p15:clr>
            <a:srgbClr val="A4A3A4"/>
          </p15:clr>
        </p15:guide>
        <p15:guide id="6" orient="horz" pos="4422" userDrawn="1">
          <p15:clr>
            <a:srgbClr val="A4A3A4"/>
          </p15:clr>
        </p15:guide>
        <p15:guide id="7" orient="horz" pos="771" userDrawn="1">
          <p15:clr>
            <a:srgbClr val="A4A3A4"/>
          </p15:clr>
        </p15:guide>
        <p15:guide id="8" orient="horz" pos="1655" userDrawn="1">
          <p15:clr>
            <a:srgbClr val="A4A3A4"/>
          </p15:clr>
        </p15:guide>
        <p15:guide id="9" pos="7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34"/>
    <a:srgbClr val="E2E2E2"/>
    <a:srgbClr val="EE3042"/>
    <a:srgbClr val="9CAAAF"/>
    <a:srgbClr val="908070"/>
    <a:srgbClr val="404040"/>
    <a:srgbClr val="FDEAEC"/>
    <a:srgbClr val="FFFFFE"/>
    <a:srgbClr val="FFFFFF"/>
    <a:srgbClr val="B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0862" autoAdjust="0"/>
  </p:normalViewPr>
  <p:slideViewPr>
    <p:cSldViewPr snapToGrid="0">
      <p:cViewPr varScale="1">
        <p:scale>
          <a:sx n="92" d="100"/>
          <a:sy n="92" d="100"/>
        </p:scale>
        <p:origin x="1158" y="90"/>
      </p:cViewPr>
      <p:guideLst>
        <p:guide orient="horz" pos="2608"/>
        <p:guide pos="4234"/>
        <p:guide orient="horz" pos="545"/>
        <p:guide pos="474"/>
        <p:guide orient="horz" pos="4422"/>
        <p:guide orient="horz" pos="771"/>
        <p:guide orient="horz" pos="1655"/>
        <p:guide pos="79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2025-09-04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. 2025 </a:t>
            </a:r>
            <a:r>
              <a:rPr lang="ko-KR" altLang="en-US" dirty="0" err="1"/>
              <a:t>서브원</a:t>
            </a:r>
            <a:r>
              <a:rPr lang="ko-KR" altLang="en-US" dirty="0"/>
              <a:t> </a:t>
            </a:r>
            <a:r>
              <a:rPr lang="en-US" altLang="ko-KR" dirty="0"/>
              <a:t>MRO </a:t>
            </a:r>
            <a:r>
              <a:rPr lang="ko-KR" altLang="en-US" dirty="0"/>
              <a:t>프로세스 과정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첫번째</a:t>
            </a:r>
            <a:r>
              <a:rPr lang="en-US" altLang="ko-KR" dirty="0"/>
              <a:t>,</a:t>
            </a:r>
            <a:r>
              <a:rPr lang="ko-KR" altLang="en-US" dirty="0"/>
              <a:t> 플랫폼의 이해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32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9C30-E0F6-CB13-C043-FF863914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74A85-3831-E28B-9988-35D58A779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5AD881-79A1-CB7B-3860-BCF6132B5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두번째 챕터</a:t>
            </a:r>
            <a:r>
              <a:rPr lang="en-US" altLang="ko-KR" dirty="0"/>
              <a:t>, </a:t>
            </a:r>
            <a:r>
              <a:rPr lang="ko-KR" altLang="en-US" dirty="0" err="1"/>
              <a:t>서브원</a:t>
            </a:r>
            <a:r>
              <a:rPr lang="ko-KR" altLang="en-US" dirty="0"/>
              <a:t> 플랫폼 소개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8DD81A-8F59-BB5D-63DA-9CFAE31C0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75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각 플랫폼 별로 간략히 </a:t>
            </a:r>
            <a:r>
              <a:rPr lang="ko-KR" altLang="en-US" dirty="0" err="1"/>
              <a:t>소개드리겠습니다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첫번째는 </a:t>
            </a:r>
            <a:r>
              <a:rPr lang="ko-KR" altLang="en-US" dirty="0" err="1"/>
              <a:t>서브원</a:t>
            </a:r>
            <a:r>
              <a:rPr lang="ko-KR" altLang="en-US" dirty="0"/>
              <a:t> 스토어 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서브원</a:t>
            </a:r>
            <a:r>
              <a:rPr lang="ko-KR" altLang="en-US" dirty="0"/>
              <a:t> 스토어는 대표상품을 지속적으로 추천하고 이를 통해 얻어지는 물량 통합과 가격 절감기회를 계속해서 발굴하기 위한 서브원의 새로운 온라인 몰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주요 특징으로는 </a:t>
            </a:r>
            <a:endParaRPr lang="en-US" altLang="ko-KR" dirty="0"/>
          </a:p>
          <a:p>
            <a:r>
              <a:rPr lang="ko-KR" altLang="en-US" dirty="0"/>
              <a:t>모든 사업자를 위한 </a:t>
            </a:r>
            <a:r>
              <a:rPr lang="en-US" altLang="ko-KR" dirty="0"/>
              <a:t>B2B</a:t>
            </a:r>
            <a:r>
              <a:rPr lang="ko-KR" altLang="en-US" dirty="0"/>
              <a:t>거래 플랫폼이라는 점</a:t>
            </a:r>
            <a:r>
              <a:rPr lang="en-US" altLang="ko-KR" dirty="0"/>
              <a:t>, </a:t>
            </a:r>
            <a:r>
              <a:rPr lang="ko-KR" altLang="en-US" dirty="0"/>
              <a:t>서브원의 대표상품을 제공한다는 점</a:t>
            </a:r>
            <a:r>
              <a:rPr lang="en-US" altLang="ko-KR" dirty="0"/>
              <a:t>, </a:t>
            </a:r>
            <a:r>
              <a:rPr lang="ko-KR" altLang="en-US" dirty="0"/>
              <a:t>또한 산업 분야별 추천 상품을 제공한다는 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주요 고객으로는</a:t>
            </a:r>
            <a:endParaRPr lang="en-US" altLang="ko-KR" dirty="0"/>
          </a:p>
          <a:p>
            <a:r>
              <a:rPr lang="ko-KR" altLang="en-US" dirty="0"/>
              <a:t>중견</a:t>
            </a:r>
            <a:r>
              <a:rPr lang="en-US" altLang="ko-KR" dirty="0"/>
              <a:t>/</a:t>
            </a:r>
            <a:r>
              <a:rPr lang="ko-KR" altLang="en-US" dirty="0"/>
              <a:t>중소규모의 구매</a:t>
            </a:r>
            <a:r>
              <a:rPr lang="en-US" altLang="ko-KR" dirty="0"/>
              <a:t>, </a:t>
            </a:r>
            <a:r>
              <a:rPr lang="ko-KR" altLang="en-US" dirty="0"/>
              <a:t>생산</a:t>
            </a:r>
            <a:r>
              <a:rPr lang="en-US" altLang="ko-KR" dirty="0"/>
              <a:t>, </a:t>
            </a:r>
            <a:r>
              <a:rPr lang="ko-KR" altLang="en-US" dirty="0"/>
              <a:t>총무팀</a:t>
            </a:r>
            <a:r>
              <a:rPr lang="en-US" altLang="ko-KR" dirty="0"/>
              <a:t>/ </a:t>
            </a:r>
            <a:r>
              <a:rPr lang="ko-KR" altLang="en-US" dirty="0"/>
              <a:t>구매채널 확대를 위한 </a:t>
            </a:r>
            <a:r>
              <a:rPr lang="ko-KR" altLang="en-US" dirty="0" err="1"/>
              <a:t>원오브</a:t>
            </a:r>
            <a:r>
              <a:rPr lang="ko-KR" altLang="en-US" dirty="0"/>
              <a:t> 벤더를 찾는 대기업</a:t>
            </a:r>
            <a:r>
              <a:rPr lang="en-US" altLang="ko-KR" dirty="0"/>
              <a:t>, </a:t>
            </a:r>
            <a:r>
              <a:rPr lang="ko-KR" altLang="en-US" dirty="0"/>
              <a:t>재판매 목적의 도소매업 관계자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95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서브원</a:t>
            </a:r>
            <a:r>
              <a:rPr lang="ko-KR" altLang="en-US" dirty="0"/>
              <a:t> 스토어는 큰 틀에서 기존 서브원의 대분류와 동일한 대분류를 가집니다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동력기기</a:t>
            </a:r>
            <a:r>
              <a:rPr lang="en-US" altLang="ko-KR" dirty="0"/>
              <a:t>, </a:t>
            </a:r>
            <a:r>
              <a:rPr lang="ko-KR" altLang="en-US" dirty="0"/>
              <a:t>기계요소</a:t>
            </a:r>
            <a:r>
              <a:rPr lang="en-US" altLang="ko-KR" dirty="0"/>
              <a:t>, </a:t>
            </a:r>
            <a:r>
              <a:rPr lang="ko-KR" altLang="en-US" dirty="0"/>
              <a:t>소방안전 등 각 대분류의 상품 중에서</a:t>
            </a:r>
            <a:r>
              <a:rPr lang="en-US" altLang="ko-KR" dirty="0"/>
              <a:t> </a:t>
            </a:r>
            <a:r>
              <a:rPr lang="ko-KR" altLang="en-US" dirty="0"/>
              <a:t>표준성 상품을 대표상품으로 선정하고</a:t>
            </a:r>
            <a:r>
              <a:rPr lang="en-US" altLang="ko-KR" dirty="0"/>
              <a:t>, </a:t>
            </a:r>
            <a:r>
              <a:rPr lang="ko-KR" altLang="en-US" dirty="0"/>
              <a:t>이 대표상품에 한해서 </a:t>
            </a:r>
            <a:r>
              <a:rPr lang="ko-KR" altLang="en-US" dirty="0" err="1"/>
              <a:t>서브원</a:t>
            </a:r>
            <a:r>
              <a:rPr lang="ko-KR" altLang="en-US" dirty="0"/>
              <a:t> 스토어를 통해 판매하고있습니다  </a:t>
            </a:r>
            <a:endParaRPr lang="en-US" altLang="ko-KR" dirty="0"/>
          </a:p>
          <a:p>
            <a:r>
              <a:rPr lang="ko-KR" altLang="en-US" dirty="0"/>
              <a:t>대표상품에 대한 자세한 설명은 세번째 챕터에서 상세하게 설명드릴 예정입니다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9185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번째 플랫폼은 </a:t>
            </a:r>
            <a:r>
              <a:rPr lang="ko-KR" altLang="en-US" dirty="0" err="1"/>
              <a:t>지랩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지랩은</a:t>
            </a:r>
            <a:r>
              <a:rPr lang="ko-KR" altLang="en-US" dirty="0"/>
              <a:t> </a:t>
            </a:r>
            <a:r>
              <a:rPr lang="ko-KR" altLang="en-US" dirty="0" err="1"/>
              <a:t>알앤디</a:t>
            </a:r>
            <a:r>
              <a:rPr lang="ko-KR" altLang="en-US" dirty="0"/>
              <a:t> 유통 전용 몰이며</a:t>
            </a:r>
            <a:r>
              <a:rPr lang="en-US" altLang="ko-KR" dirty="0"/>
              <a:t>, </a:t>
            </a:r>
            <a:r>
              <a:rPr lang="ko-KR" altLang="en-US" dirty="0"/>
              <a:t>국내 유통되는 광범위한 </a:t>
            </a:r>
            <a:r>
              <a:rPr lang="ko-KR" altLang="en-US" dirty="0" err="1"/>
              <a:t>알앤디</a:t>
            </a:r>
            <a:r>
              <a:rPr lang="ko-KR" altLang="en-US" dirty="0"/>
              <a:t> 상품에 대해 정보 접근이 용이한 원</a:t>
            </a:r>
            <a:r>
              <a:rPr lang="en-US" altLang="ko-KR" dirty="0"/>
              <a:t>-</a:t>
            </a:r>
            <a:r>
              <a:rPr lang="ko-KR" altLang="en-US" dirty="0" err="1"/>
              <a:t>스탑</a:t>
            </a:r>
            <a:r>
              <a:rPr lang="ko-KR" altLang="en-US" dirty="0"/>
              <a:t> 온라인 쇼핑몰입니다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주요 특징으로는</a:t>
            </a:r>
            <a:endParaRPr lang="en-US" altLang="ko-KR" dirty="0"/>
          </a:p>
          <a:p>
            <a:r>
              <a:rPr lang="ko-KR" altLang="en-US" dirty="0"/>
              <a:t>국내</a:t>
            </a:r>
            <a:r>
              <a:rPr lang="en-US" altLang="ko-KR" dirty="0"/>
              <a:t> </a:t>
            </a:r>
            <a:r>
              <a:rPr lang="ko-KR" altLang="en-US" dirty="0" err="1"/>
              <a:t>엠알오</a:t>
            </a:r>
            <a:r>
              <a:rPr lang="ko-KR" altLang="en-US" dirty="0"/>
              <a:t> </a:t>
            </a:r>
            <a:r>
              <a:rPr lang="ko-KR" altLang="en-US" dirty="0" err="1"/>
              <a:t>알엔디</a:t>
            </a:r>
            <a:r>
              <a:rPr lang="ko-KR" altLang="en-US" dirty="0"/>
              <a:t> 영역 최대의 온라인 쇼핑몰이란 점과 상품정보</a:t>
            </a:r>
            <a:r>
              <a:rPr lang="en-US" altLang="ko-KR" dirty="0"/>
              <a:t>,</a:t>
            </a:r>
            <a:r>
              <a:rPr lang="ko-KR" altLang="en-US" dirty="0"/>
              <a:t>구매관리</a:t>
            </a:r>
            <a:r>
              <a:rPr lang="en-US" altLang="ko-KR" dirty="0"/>
              <a:t>, </a:t>
            </a:r>
            <a:r>
              <a:rPr lang="ko-KR" altLang="en-US" dirty="0"/>
              <a:t>사용편의성</a:t>
            </a:r>
            <a:r>
              <a:rPr lang="en-US" altLang="ko-KR" dirty="0"/>
              <a:t>, </a:t>
            </a:r>
            <a:r>
              <a:rPr lang="ko-KR" altLang="en-US" dirty="0"/>
              <a:t>규제관리 등에서 다양한 서비스를 제공한다는 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주요 고객은 기업 </a:t>
            </a:r>
            <a:r>
              <a:rPr lang="ko-KR" altLang="en-US" dirty="0" err="1"/>
              <a:t>알엔디</a:t>
            </a:r>
            <a:r>
              <a:rPr lang="ko-KR" altLang="en-US" dirty="0"/>
              <a:t> 연구소</a:t>
            </a:r>
            <a:r>
              <a:rPr lang="en-US" altLang="ko-KR" dirty="0"/>
              <a:t>, </a:t>
            </a:r>
            <a:r>
              <a:rPr lang="ko-KR" altLang="en-US" dirty="0"/>
              <a:t>바이오 벤처기업</a:t>
            </a:r>
            <a:r>
              <a:rPr lang="en-US" altLang="ko-KR" dirty="0"/>
              <a:t>, </a:t>
            </a:r>
            <a:r>
              <a:rPr lang="ko-KR" altLang="en-US" dirty="0"/>
              <a:t>대학연구실</a:t>
            </a:r>
            <a:r>
              <a:rPr lang="en-US" altLang="ko-KR" dirty="0"/>
              <a:t> </a:t>
            </a:r>
            <a:r>
              <a:rPr lang="ko-KR" altLang="en-US" dirty="0"/>
              <a:t>및 공공기관입니다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0311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지랩의</a:t>
            </a:r>
            <a:r>
              <a:rPr lang="ko-KR" altLang="en-US" dirty="0"/>
              <a:t> 판매아이템은 시약</a:t>
            </a:r>
            <a:r>
              <a:rPr lang="en-US" altLang="ko-KR" dirty="0"/>
              <a:t>/</a:t>
            </a:r>
            <a:r>
              <a:rPr lang="ko-KR" altLang="en-US" dirty="0"/>
              <a:t>바이오</a:t>
            </a:r>
            <a:r>
              <a:rPr lang="en-US" altLang="ko-KR" dirty="0"/>
              <a:t>/ </a:t>
            </a:r>
            <a:r>
              <a:rPr lang="ko-KR" altLang="en-US" dirty="0"/>
              <a:t>실험 소모품</a:t>
            </a:r>
            <a:r>
              <a:rPr lang="en-US" altLang="ko-KR" dirty="0"/>
              <a:t>/ </a:t>
            </a:r>
            <a:r>
              <a:rPr lang="ko-KR" altLang="en-US" dirty="0"/>
              <a:t>실험가구</a:t>
            </a:r>
            <a:r>
              <a:rPr lang="en-US" altLang="ko-KR" dirty="0"/>
              <a:t>/ </a:t>
            </a:r>
            <a:r>
              <a:rPr lang="ko-KR" altLang="en-US" dirty="0"/>
              <a:t>분석장비</a:t>
            </a:r>
            <a:r>
              <a:rPr lang="en-US" altLang="ko-KR" dirty="0"/>
              <a:t> / </a:t>
            </a:r>
            <a:r>
              <a:rPr lang="ko-KR" altLang="en-US" dirty="0"/>
              <a:t>광학기기</a:t>
            </a:r>
            <a:r>
              <a:rPr lang="en-US" altLang="ko-KR" dirty="0"/>
              <a:t>/ </a:t>
            </a:r>
            <a:r>
              <a:rPr lang="ko-KR" altLang="en-US" dirty="0"/>
              <a:t>계측기</a:t>
            </a:r>
            <a:r>
              <a:rPr lang="en-US" altLang="ko-KR" dirty="0"/>
              <a:t> </a:t>
            </a:r>
            <a:r>
              <a:rPr lang="ko-KR" altLang="en-US" dirty="0"/>
              <a:t>및 기초장비 등입니다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51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세번째 플랫폼은 </a:t>
            </a:r>
            <a:r>
              <a:rPr lang="ko-KR" altLang="en-US" dirty="0" err="1"/>
              <a:t>브이멤버스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브이멤버스는</a:t>
            </a:r>
            <a:r>
              <a:rPr lang="ko-KR" altLang="en-US" dirty="0"/>
              <a:t> 서브원의 구매력을 모든 고객사 임직원들께 돌려드리는 새로운 쇼핑 공간을 표방합니다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주요 특징으로는</a:t>
            </a:r>
            <a:endParaRPr lang="en-US" altLang="ko-KR" dirty="0"/>
          </a:p>
          <a:p>
            <a:r>
              <a:rPr lang="ko-KR" altLang="en-US" dirty="0"/>
              <a:t>온라인 최저가보다 저렴한 상품을 기업 임직원 누구나 구매 할 수 있다는 점과</a:t>
            </a:r>
            <a:r>
              <a:rPr lang="en-US" altLang="ko-KR" dirty="0"/>
              <a:t>, </a:t>
            </a:r>
            <a:r>
              <a:rPr lang="ko-KR" altLang="en-US" dirty="0"/>
              <a:t>임직원 복지를 위한 풍성한 이벤트 혜택이 있다는 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주요 고객으로는</a:t>
            </a:r>
            <a:endParaRPr lang="en-US" altLang="ko-KR" dirty="0"/>
          </a:p>
          <a:p>
            <a:r>
              <a:rPr lang="ko-KR" altLang="en-US" dirty="0"/>
              <a:t>임직원 복지 혜택을 고민하시는 총무팀 담당자와 진정한 복지 할인가를 원하는 임직원 모두가 대상입니다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162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브이멤버스의</a:t>
            </a:r>
            <a:r>
              <a:rPr lang="ko-KR" altLang="en-US" dirty="0"/>
              <a:t> 판매아이템을 살펴보면</a:t>
            </a:r>
            <a:r>
              <a:rPr lang="en-US" altLang="ko-KR" dirty="0"/>
              <a:t>, </a:t>
            </a:r>
            <a:r>
              <a:rPr lang="ko-KR" altLang="en-US" dirty="0"/>
              <a:t>대형가전 및 소형</a:t>
            </a:r>
            <a:r>
              <a:rPr lang="en-US" altLang="ko-KR" dirty="0"/>
              <a:t>, </a:t>
            </a:r>
            <a:r>
              <a:rPr lang="ko-KR" altLang="en-US" dirty="0"/>
              <a:t>계절가전류</a:t>
            </a:r>
            <a:r>
              <a:rPr lang="en-US" altLang="ko-KR" dirty="0"/>
              <a:t>, </a:t>
            </a:r>
            <a:r>
              <a:rPr lang="ko-KR" altLang="en-US" dirty="0"/>
              <a:t>주방용품 및 생활용품</a:t>
            </a:r>
            <a:r>
              <a:rPr lang="en-US" altLang="ko-KR" dirty="0"/>
              <a:t>, </a:t>
            </a:r>
            <a:r>
              <a:rPr lang="ko-KR" altLang="en-US" dirty="0"/>
              <a:t>식품</a:t>
            </a:r>
            <a:r>
              <a:rPr lang="en-US" altLang="ko-KR" dirty="0"/>
              <a:t>, </a:t>
            </a:r>
            <a:r>
              <a:rPr lang="ko-KR" altLang="en-US" dirty="0" err="1"/>
              <a:t>뷰티용품</a:t>
            </a:r>
            <a:r>
              <a:rPr lang="en-US" altLang="ko-KR" dirty="0"/>
              <a:t>, it</a:t>
            </a:r>
            <a:r>
              <a:rPr lang="ko-KR" altLang="en-US" dirty="0"/>
              <a:t>용품</a:t>
            </a:r>
            <a:r>
              <a:rPr lang="en-US" altLang="ko-KR" dirty="0"/>
              <a:t>, </a:t>
            </a:r>
            <a:r>
              <a:rPr lang="ko-KR" altLang="en-US" dirty="0"/>
              <a:t>캠핑용품</a:t>
            </a:r>
            <a:r>
              <a:rPr lang="en-US" altLang="ko-KR" dirty="0"/>
              <a:t>, </a:t>
            </a:r>
            <a:r>
              <a:rPr lang="ko-KR" altLang="en-US" dirty="0"/>
              <a:t>건강용품 등이 다양하게 준비되어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en-US" altLang="ko-KR" dirty="0"/>
              <a:t>N</a:t>
            </a:r>
            <a:r>
              <a:rPr lang="ko-KR" altLang="en-US" dirty="0"/>
              <a:t>사와 비교하여 더 저렴한 가격으로 판매하고</a:t>
            </a:r>
            <a:r>
              <a:rPr lang="en-US" altLang="ko-KR" dirty="0"/>
              <a:t>, </a:t>
            </a:r>
            <a:r>
              <a:rPr lang="ko-KR" altLang="en-US" dirty="0"/>
              <a:t>해당 가격을 실제 몰에도 표기하여 구매고객 입장에서도 얼마나 저렴한지 한 눈에 보기 쉽게 노출하고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4992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네번째 플랫폼은 </a:t>
            </a:r>
            <a:r>
              <a:rPr lang="ko-KR" altLang="en-US" dirty="0" err="1"/>
              <a:t>오너하이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오너하이는</a:t>
            </a:r>
            <a:r>
              <a:rPr lang="ko-KR" altLang="en-US" dirty="0"/>
              <a:t> 대기업과 동일한 조건과 가격으로 사업체 운영에 필요한 각종 상품을 쉽고 빠르게 구매할 수 있는 중소기업</a:t>
            </a:r>
            <a:r>
              <a:rPr lang="en-US" altLang="ko-KR" dirty="0"/>
              <a:t>/</a:t>
            </a:r>
            <a:r>
              <a:rPr lang="ko-KR" altLang="en-US" dirty="0"/>
              <a:t>소상공인 대상 산업용품 </a:t>
            </a:r>
            <a:r>
              <a:rPr lang="ko-KR" altLang="en-US" dirty="0" err="1"/>
              <a:t>전문몰입니다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주요 특징으로는</a:t>
            </a:r>
            <a:endParaRPr lang="en-US" altLang="ko-KR" dirty="0"/>
          </a:p>
          <a:p>
            <a:r>
              <a:rPr lang="ko-KR" altLang="en-US" dirty="0"/>
              <a:t>기업 운영에 필요한 각종 산업용품을 편리하게 구매할 수 있는 전문몰이라는 점과</a:t>
            </a:r>
            <a:r>
              <a:rPr lang="en-US" altLang="ko-KR" dirty="0"/>
              <a:t>, </a:t>
            </a:r>
            <a:r>
              <a:rPr lang="ko-KR" altLang="en-US" dirty="0"/>
              <a:t>매장 운영에 필요한 상품을 국내 최저가로 구매가능한 </a:t>
            </a:r>
            <a:r>
              <a:rPr lang="ko-KR" altLang="en-US" dirty="0" err="1"/>
              <a:t>특가몰</a:t>
            </a:r>
            <a:r>
              <a:rPr lang="ko-KR" altLang="en-US" dirty="0"/>
              <a:t> 이라는 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주요 고객으로는</a:t>
            </a:r>
            <a:endParaRPr lang="en-US" altLang="ko-KR" dirty="0"/>
          </a:p>
          <a:p>
            <a:r>
              <a:rPr lang="ko-KR" altLang="en-US" dirty="0"/>
              <a:t>오프라인 매장을 운영하는 사업자와</a:t>
            </a:r>
            <a:r>
              <a:rPr lang="en-US" altLang="ko-KR" dirty="0"/>
              <a:t>, </a:t>
            </a:r>
            <a:r>
              <a:rPr lang="ko-KR" altLang="en-US" dirty="0"/>
              <a:t>다양한 상품에 대해 </a:t>
            </a:r>
            <a:r>
              <a:rPr lang="ko-KR" altLang="en-US" dirty="0" err="1"/>
              <a:t>원스탑</a:t>
            </a:r>
            <a:r>
              <a:rPr lang="ko-KR" altLang="en-US" dirty="0"/>
              <a:t> 쇼핑을 원하는 소상공인이 대상입니다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425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오너하이는</a:t>
            </a:r>
            <a:r>
              <a:rPr lang="ko-KR" altLang="en-US" dirty="0"/>
              <a:t> 소상공인이 주로 구매하시는 가공식품</a:t>
            </a:r>
            <a:r>
              <a:rPr lang="en-US" altLang="ko-KR" dirty="0"/>
              <a:t>, </a:t>
            </a:r>
            <a:r>
              <a:rPr lang="ko-KR" altLang="en-US" dirty="0"/>
              <a:t>배달용품</a:t>
            </a:r>
            <a:r>
              <a:rPr lang="en-US" altLang="ko-KR" dirty="0"/>
              <a:t>, </a:t>
            </a:r>
            <a:r>
              <a:rPr lang="ko-KR" altLang="en-US" dirty="0"/>
              <a:t>주방용품</a:t>
            </a:r>
            <a:r>
              <a:rPr lang="en-US" altLang="ko-KR" dirty="0"/>
              <a:t>, </a:t>
            </a:r>
            <a:r>
              <a:rPr lang="ko-KR" altLang="en-US" dirty="0"/>
              <a:t>매장용품</a:t>
            </a:r>
            <a:r>
              <a:rPr lang="en-US" altLang="ko-KR" dirty="0"/>
              <a:t>, </a:t>
            </a:r>
            <a:r>
              <a:rPr lang="ko-KR" altLang="en-US" dirty="0"/>
              <a:t>사무용품이 전문적으로 판매되고 있으며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이외에도 사장님 복지관과 </a:t>
            </a:r>
            <a:r>
              <a:rPr lang="en-US" altLang="ko-KR" dirty="0"/>
              <a:t>pb</a:t>
            </a:r>
            <a:r>
              <a:rPr lang="ko-KR" altLang="en-US" dirty="0"/>
              <a:t>상품을 판매하는 </a:t>
            </a:r>
            <a:r>
              <a:rPr lang="ko-KR" altLang="en-US" dirty="0" err="1"/>
              <a:t>오너메이드</a:t>
            </a:r>
            <a:r>
              <a:rPr lang="en-US" altLang="ko-KR" dirty="0"/>
              <a:t>, </a:t>
            </a:r>
            <a:r>
              <a:rPr lang="ko-KR" altLang="en-US" dirty="0"/>
              <a:t>서브원스토어 대표상품의 일부상품도 구매할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1204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 플랫폼은 </a:t>
            </a:r>
            <a:r>
              <a:rPr lang="ko-KR" altLang="en-US" dirty="0" err="1"/>
              <a:t>서브원</a:t>
            </a:r>
            <a:r>
              <a:rPr lang="ko-KR" altLang="en-US" dirty="0"/>
              <a:t> 몰입니다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서브원몰은 대표상품을 지속적으로 추천하고 이를 통해 얻어지는 물량 통합과 가격 절감 기회를 지속 발굴하기 위한 서브원의 계약고객 전용 몰입니다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 err="1"/>
              <a:t>서브원</a:t>
            </a:r>
            <a:r>
              <a:rPr lang="ko-KR" altLang="en-US" dirty="0"/>
              <a:t> 몰의 주요특징으로는</a:t>
            </a:r>
            <a:endParaRPr lang="en-US" altLang="ko-KR" dirty="0"/>
          </a:p>
          <a:p>
            <a:r>
              <a:rPr lang="ko-KR" altLang="en-US" dirty="0"/>
              <a:t>계약고객을 위한 토탈 아웃소싱 플랫폼이라는 점</a:t>
            </a:r>
            <a:r>
              <a:rPr lang="en-US" altLang="ko-KR" dirty="0"/>
              <a:t>, </a:t>
            </a:r>
            <a:r>
              <a:rPr lang="ko-KR" altLang="en-US" dirty="0"/>
              <a:t>고객이 요청한 모든 상품이 판매된다는 점에 더하여 대표상품도 서비스로 제공하고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주요 특징으로는 대기업 위주의 계약고객만 단독 공급 조건으로 몰의 이용이 가능하다는 점입니다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733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과정은 </a:t>
            </a:r>
            <a:r>
              <a:rPr lang="en-US" altLang="ko-KR" dirty="0"/>
              <a:t>1.</a:t>
            </a:r>
            <a:r>
              <a:rPr lang="ko-KR" altLang="en-US" dirty="0"/>
              <a:t> </a:t>
            </a:r>
            <a:r>
              <a:rPr lang="ko-KR" altLang="en-US" dirty="0" err="1"/>
              <a:t>서브원</a:t>
            </a:r>
            <a:r>
              <a:rPr lang="ko-KR" altLang="en-US" dirty="0"/>
              <a:t> 플랫폼의 시작</a:t>
            </a:r>
            <a:r>
              <a:rPr lang="en-US" altLang="ko-KR" dirty="0"/>
              <a:t>/ 2. </a:t>
            </a:r>
            <a:r>
              <a:rPr lang="ko-KR" altLang="en-US" dirty="0" err="1"/>
              <a:t>서브원</a:t>
            </a:r>
            <a:r>
              <a:rPr lang="ko-KR" altLang="en-US" dirty="0"/>
              <a:t> 플랫폼 소개 </a:t>
            </a:r>
            <a:r>
              <a:rPr lang="en-US" altLang="ko-KR" dirty="0"/>
              <a:t>/ 3. </a:t>
            </a:r>
            <a:r>
              <a:rPr lang="ko-KR" altLang="en-US" dirty="0"/>
              <a:t>대표상품 </a:t>
            </a:r>
            <a:r>
              <a:rPr lang="en-US" altLang="ko-KR" dirty="0"/>
              <a:t>/ 4. </a:t>
            </a:r>
            <a:r>
              <a:rPr lang="ko-KR" altLang="en-US" dirty="0" err="1"/>
              <a:t>서브원</a:t>
            </a:r>
            <a:r>
              <a:rPr lang="ko-KR" altLang="en-US" dirty="0"/>
              <a:t> 플랫폼의 구성 으로 </a:t>
            </a:r>
            <a:r>
              <a:rPr lang="ko-KR" altLang="en-US" dirty="0" err="1"/>
              <a:t>이루어져있습니다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6707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서브원</a:t>
            </a:r>
            <a:r>
              <a:rPr lang="ko-KR" altLang="en-US" dirty="0"/>
              <a:t> 몰의 판매 아이템은 서브원의 대분류 기준으로 고객이 원하는 모든 카테고리 상품이 진열되어 판매되고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424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소개해드린 </a:t>
            </a:r>
            <a:r>
              <a:rPr lang="en-US" altLang="ko-KR" dirty="0"/>
              <a:t>5</a:t>
            </a:r>
            <a:r>
              <a:rPr lang="ko-KR" altLang="en-US" dirty="0"/>
              <a:t>가지 </a:t>
            </a:r>
            <a:r>
              <a:rPr lang="ko-KR" altLang="en-US" dirty="0" err="1"/>
              <a:t>서브원</a:t>
            </a:r>
            <a:r>
              <a:rPr lang="ko-KR" altLang="en-US" dirty="0"/>
              <a:t> 플랫폼의 특징을 요약한 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플랫폼은 제공가치 및 주요고객</a:t>
            </a:r>
            <a:r>
              <a:rPr lang="en-US" altLang="ko-KR" dirty="0"/>
              <a:t>, </a:t>
            </a:r>
            <a:r>
              <a:rPr lang="ko-KR" altLang="en-US" dirty="0"/>
              <a:t>운영방침</a:t>
            </a:r>
            <a:r>
              <a:rPr lang="en-US" altLang="ko-KR" dirty="0"/>
              <a:t>, </a:t>
            </a:r>
            <a:r>
              <a:rPr lang="ko-KR" altLang="en-US" dirty="0"/>
              <a:t>계약형태</a:t>
            </a:r>
            <a:r>
              <a:rPr lang="en-US" altLang="ko-KR" dirty="0"/>
              <a:t>, </a:t>
            </a:r>
            <a:r>
              <a:rPr lang="ko-KR" altLang="en-US" dirty="0"/>
              <a:t>거래형태</a:t>
            </a:r>
            <a:r>
              <a:rPr lang="en-US" altLang="ko-KR" dirty="0"/>
              <a:t>, </a:t>
            </a:r>
            <a:r>
              <a:rPr lang="ko-KR" altLang="en-US" dirty="0"/>
              <a:t>거래방식에 따라 차별점을 가집니다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 특징 중에서 가장 큰 차이는 </a:t>
            </a:r>
            <a:r>
              <a:rPr lang="ko-KR" altLang="en-US" dirty="0" err="1"/>
              <a:t>운영방침입니다</a:t>
            </a:r>
            <a:r>
              <a:rPr lang="en-US" altLang="ko-KR" dirty="0"/>
              <a:t>. </a:t>
            </a:r>
            <a:r>
              <a:rPr lang="ko-KR" altLang="en-US" dirty="0"/>
              <a:t>각 몰의 운영방침을 살펴보겠습니다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 서브원몰은 고객이 요청한 모든 상품을 운영하고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그러나 </a:t>
            </a:r>
            <a:r>
              <a:rPr lang="ko-KR" altLang="en-US" dirty="0" err="1"/>
              <a:t>서브원</a:t>
            </a:r>
            <a:r>
              <a:rPr lang="ko-KR" altLang="en-US" dirty="0"/>
              <a:t> 스토어는 서브원이 </a:t>
            </a:r>
            <a:r>
              <a:rPr lang="ko-KR" altLang="en-US" dirty="0" err="1"/>
              <a:t>자신있는</a:t>
            </a:r>
            <a:r>
              <a:rPr lang="ko-KR" altLang="en-US" dirty="0"/>
              <a:t> 대표상품을 선정하여 운영하고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지랩은</a:t>
            </a:r>
            <a:r>
              <a:rPr lang="ko-KR" altLang="en-US" dirty="0"/>
              <a:t> 시약과 초자류를 총망라하여 상품을 운영한다는 점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브이멤버스는</a:t>
            </a:r>
            <a:r>
              <a:rPr lang="ko-KR" altLang="en-US" dirty="0"/>
              <a:t> </a:t>
            </a:r>
            <a:r>
              <a:rPr lang="en-US" altLang="ko-KR" dirty="0"/>
              <a:t>n</a:t>
            </a:r>
            <a:r>
              <a:rPr lang="ko-KR" altLang="en-US" dirty="0"/>
              <a:t>사 대비 최저가 품목만 판매한다는 점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오너하이는</a:t>
            </a:r>
            <a:r>
              <a:rPr lang="ko-KR" altLang="en-US" dirty="0"/>
              <a:t> 자영업에 필요한 소량</a:t>
            </a:r>
            <a:r>
              <a:rPr lang="en-US" altLang="ko-KR" dirty="0"/>
              <a:t>/</a:t>
            </a:r>
            <a:r>
              <a:rPr lang="ko-KR" altLang="en-US" dirty="0"/>
              <a:t>소액품목을 위주로 운영한다는 점이 다르다고 볼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433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9747D-7B5E-472A-0368-BCD0D969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B90EE4-4713-BD34-880A-82DC66FF3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0216E2-326A-7CFF-B49C-9936E0E5B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세번째 챕터에서는 대표상품에 대해 알아보겠습니다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AB2EDB-9953-7BDC-7276-394D63349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130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이전 챕터에서 서브원스토어에 판매되는 상품은</a:t>
            </a:r>
            <a:endParaRPr lang="en-US" altLang="ko-KR" dirty="0"/>
          </a:p>
          <a:p>
            <a:r>
              <a:rPr lang="ko-KR" altLang="en-US" dirty="0"/>
              <a:t>각 대분류의 상품 중에서</a:t>
            </a:r>
            <a:r>
              <a:rPr lang="en-US" altLang="ko-KR" dirty="0"/>
              <a:t> </a:t>
            </a:r>
            <a:r>
              <a:rPr lang="ko-KR" altLang="en-US" dirty="0"/>
              <a:t>표준성 상품을 대표상품으로 선정하고</a:t>
            </a:r>
            <a:r>
              <a:rPr lang="en-US" altLang="ko-KR" dirty="0"/>
              <a:t>, </a:t>
            </a:r>
            <a:r>
              <a:rPr lang="ko-KR" altLang="en-US" dirty="0"/>
              <a:t>이 대표상품에 한해서 </a:t>
            </a:r>
            <a:r>
              <a:rPr lang="ko-KR" altLang="en-US" dirty="0" err="1"/>
              <a:t>서브원</a:t>
            </a:r>
            <a:r>
              <a:rPr lang="ko-KR" altLang="en-US" dirty="0"/>
              <a:t> 스토어를 통해 판매한다고 말씀드렸습니다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이번 챕터에서는 대표상품을 선정하는 구성과 방식</a:t>
            </a:r>
            <a:r>
              <a:rPr lang="en-US" altLang="ko-KR" dirty="0"/>
              <a:t>/</a:t>
            </a:r>
            <a:r>
              <a:rPr lang="ko-KR" altLang="en-US" dirty="0"/>
              <a:t>기준을 살펴보겠습니다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대표상품의 구성을 먼저 살펴보면</a:t>
            </a:r>
            <a:r>
              <a:rPr lang="en-US" altLang="ko-KR" dirty="0"/>
              <a:t>, </a:t>
            </a:r>
            <a:r>
              <a:rPr lang="ko-KR" altLang="en-US" dirty="0"/>
              <a:t>대표상품은 대표상품과 피통합상품으로 구분할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대표상품은 </a:t>
            </a:r>
            <a:r>
              <a:rPr lang="en-US" altLang="ko-KR" dirty="0"/>
              <a:t>MD</a:t>
            </a:r>
            <a:r>
              <a:rPr lang="ko-KR" altLang="en-US" dirty="0"/>
              <a:t>가 시장 선호도</a:t>
            </a:r>
            <a:r>
              <a:rPr lang="en-US" altLang="ko-KR" dirty="0"/>
              <a:t>, </a:t>
            </a:r>
            <a:r>
              <a:rPr lang="ko-KR" altLang="en-US" dirty="0"/>
              <a:t>정산실적</a:t>
            </a:r>
            <a:r>
              <a:rPr lang="en-US" altLang="ko-KR" dirty="0"/>
              <a:t>, </a:t>
            </a:r>
            <a:r>
              <a:rPr lang="ko-KR" altLang="en-US" dirty="0"/>
              <a:t>품질</a:t>
            </a:r>
            <a:r>
              <a:rPr lang="en-US" altLang="ko-KR" dirty="0"/>
              <a:t>, </a:t>
            </a:r>
            <a:r>
              <a:rPr lang="ko-KR" altLang="en-US" dirty="0"/>
              <a:t>가격경쟁력 등을 고려하여 선정하며</a:t>
            </a:r>
            <a:r>
              <a:rPr lang="en-US" altLang="ko-KR" dirty="0"/>
              <a:t>, </a:t>
            </a:r>
            <a:r>
              <a:rPr lang="ko-KR" altLang="en-US" dirty="0"/>
              <a:t>단독 또는 연결되는 </a:t>
            </a:r>
            <a:r>
              <a:rPr lang="ko-KR" altLang="en-US" dirty="0" err="1"/>
              <a:t>피통합</a:t>
            </a:r>
            <a:r>
              <a:rPr lang="ko-KR" altLang="en-US" dirty="0"/>
              <a:t> 상품과 함께 정의될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피통합</a:t>
            </a:r>
            <a:r>
              <a:rPr lang="ko-KR" altLang="en-US" dirty="0"/>
              <a:t> 상품은 공용상품 중에서 </a:t>
            </a:r>
            <a:r>
              <a:rPr lang="ko-KR" altLang="en-US" dirty="0" err="1"/>
              <a:t>대표상픔으로</a:t>
            </a:r>
            <a:r>
              <a:rPr lang="ko-KR" altLang="en-US" dirty="0"/>
              <a:t> 대체가 가능한 나머지 상품을 뜻합니다</a:t>
            </a:r>
            <a:r>
              <a:rPr lang="en-US" altLang="ko-KR" dirty="0"/>
              <a:t>. </a:t>
            </a:r>
            <a:r>
              <a:rPr lang="ko-KR" altLang="en-US" dirty="0"/>
              <a:t>대표상품과 </a:t>
            </a:r>
            <a:r>
              <a:rPr lang="ko-KR" altLang="en-US" dirty="0" err="1"/>
              <a:t>피통합</a:t>
            </a:r>
            <a:r>
              <a:rPr lang="ko-KR" altLang="en-US" dirty="0"/>
              <a:t> 상품은 </a:t>
            </a:r>
            <a:r>
              <a:rPr lang="en-US" altLang="ko-KR" dirty="0"/>
              <a:t>1:1 </a:t>
            </a:r>
            <a:r>
              <a:rPr lang="ko-KR" altLang="en-US" dirty="0"/>
              <a:t>또는 </a:t>
            </a:r>
            <a:r>
              <a:rPr lang="en-US" altLang="ko-KR" dirty="0"/>
              <a:t>1:n</a:t>
            </a:r>
            <a:r>
              <a:rPr lang="ko-KR" altLang="en-US" dirty="0"/>
              <a:t>의 관계라서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하나의 대표상품에 하나의 </a:t>
            </a:r>
            <a:r>
              <a:rPr lang="ko-KR" altLang="en-US" dirty="0" err="1"/>
              <a:t>피통합</a:t>
            </a:r>
            <a:r>
              <a:rPr lang="ko-KR" altLang="en-US" dirty="0"/>
              <a:t> 상품이 연결되거나</a:t>
            </a:r>
            <a:r>
              <a:rPr lang="en-US" altLang="ko-KR" dirty="0"/>
              <a:t>, </a:t>
            </a:r>
            <a:r>
              <a:rPr lang="ko-KR" altLang="en-US" dirty="0"/>
              <a:t>하나의 대표상품에 여러 개의 </a:t>
            </a:r>
            <a:r>
              <a:rPr lang="ko-KR" altLang="en-US" dirty="0" err="1"/>
              <a:t>피통합</a:t>
            </a:r>
            <a:r>
              <a:rPr lang="ko-KR" altLang="en-US" dirty="0"/>
              <a:t> 상품이 연결 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피통합상품은 대표상품을 추천하기 위한 용도로 사용하며</a:t>
            </a:r>
            <a:r>
              <a:rPr lang="en-US" altLang="ko-KR" dirty="0"/>
              <a:t>, </a:t>
            </a:r>
            <a:r>
              <a:rPr lang="ko-KR" altLang="en-US" dirty="0"/>
              <a:t>반드시 대표상품이 지정되어야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380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대표상품의 선정 방식에 대하여 알아보겠습니다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대표상품의 선정 방식은 </a:t>
            </a:r>
            <a:r>
              <a:rPr lang="en-US" altLang="ko-KR" dirty="0"/>
              <a:t>MHS</a:t>
            </a:r>
            <a:r>
              <a:rPr lang="ko-KR" altLang="en-US" dirty="0"/>
              <a:t>대표상품</a:t>
            </a:r>
            <a:r>
              <a:rPr lang="en-US" altLang="ko-KR" dirty="0"/>
              <a:t>, </a:t>
            </a:r>
            <a:r>
              <a:rPr lang="ko-KR" altLang="en-US" dirty="0" err="1"/>
              <a:t>피통합없는</a:t>
            </a:r>
            <a:r>
              <a:rPr lang="ko-KR" altLang="en-US" dirty="0"/>
              <a:t> 대표상품</a:t>
            </a:r>
            <a:r>
              <a:rPr lang="en-US" altLang="ko-KR" dirty="0"/>
              <a:t>, </a:t>
            </a:r>
            <a:r>
              <a:rPr lang="ko-KR" altLang="en-US" dirty="0" err="1"/>
              <a:t>탑티어</a:t>
            </a:r>
            <a:r>
              <a:rPr lang="ko-KR" altLang="en-US" dirty="0"/>
              <a:t> 세가지로 나눌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첫번째 </a:t>
            </a:r>
            <a:r>
              <a:rPr lang="en-US" altLang="ko-KR" dirty="0"/>
              <a:t>MHS</a:t>
            </a:r>
            <a:r>
              <a:rPr lang="ko-KR" altLang="en-US" dirty="0"/>
              <a:t>대표상품은 </a:t>
            </a:r>
            <a:r>
              <a:rPr lang="ko-KR" altLang="en-US" dirty="0" err="1"/>
              <a:t>상품군</a:t>
            </a:r>
            <a:r>
              <a:rPr lang="ko-KR" altLang="en-US" dirty="0"/>
              <a:t> 내 </a:t>
            </a:r>
            <a:r>
              <a:rPr lang="en-US" altLang="ko-KR" dirty="0"/>
              <a:t>MHS</a:t>
            </a:r>
            <a:r>
              <a:rPr lang="ko-KR" altLang="en-US" dirty="0"/>
              <a:t>가 동일한 상품을 </a:t>
            </a:r>
            <a:r>
              <a:rPr lang="ko-KR" altLang="en-US" dirty="0" err="1"/>
              <a:t>그룹핑하고</a:t>
            </a:r>
            <a:r>
              <a:rPr lang="en-US" altLang="ko-KR" dirty="0"/>
              <a:t>, </a:t>
            </a:r>
            <a:r>
              <a:rPr lang="ko-KR" altLang="en-US" dirty="0"/>
              <a:t>그룹 내에서 선정기준을 적용하여 대표상품을 선정합니다</a:t>
            </a:r>
            <a:r>
              <a:rPr lang="en-US" altLang="ko-KR" dirty="0"/>
              <a:t>. </a:t>
            </a:r>
            <a:r>
              <a:rPr lang="ko-KR" altLang="en-US" dirty="0" err="1"/>
              <a:t>상품군</a:t>
            </a:r>
            <a:r>
              <a:rPr lang="ko-KR" altLang="en-US" dirty="0"/>
              <a:t> 내에 최저가상품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다빈도 상품 </a:t>
            </a:r>
            <a:r>
              <a:rPr lang="en-US" altLang="ko-KR" dirty="0"/>
              <a:t>1</a:t>
            </a:r>
            <a:r>
              <a:rPr lang="ko-KR" altLang="en-US" dirty="0"/>
              <a:t>개 지정이 기본 원칙입니다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두번째 </a:t>
            </a:r>
            <a:r>
              <a:rPr lang="ko-KR" altLang="en-US" dirty="0" err="1"/>
              <a:t>피통합</a:t>
            </a:r>
            <a:r>
              <a:rPr lang="ko-KR" altLang="en-US" dirty="0"/>
              <a:t> 없는 대표상품은 시장 유통상품을 중심으로 구색이 필요하거나 제조사 측면에서 라인업이 필요하다고 판단되는 상품을 선정합니다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노트북의 경우에는 시장의 인기상품을 정기적으로 </a:t>
            </a:r>
            <a:r>
              <a:rPr lang="ko-KR" altLang="en-US" dirty="0" err="1"/>
              <a:t>리뉴얼하여</a:t>
            </a:r>
            <a:r>
              <a:rPr lang="ko-KR" altLang="en-US" dirty="0"/>
              <a:t> </a:t>
            </a:r>
            <a:r>
              <a:rPr lang="ko-KR" altLang="en-US" dirty="0" err="1"/>
              <a:t>피통합없는</a:t>
            </a:r>
            <a:r>
              <a:rPr lang="ko-KR" altLang="en-US" dirty="0"/>
              <a:t> 대표상품으로 선정합니다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세번째 탑</a:t>
            </a:r>
            <a:r>
              <a:rPr lang="en-US" altLang="ko-KR" dirty="0"/>
              <a:t>-</a:t>
            </a:r>
            <a:r>
              <a:rPr lang="ko-KR" altLang="en-US" dirty="0" err="1"/>
              <a:t>티어</a:t>
            </a:r>
            <a:r>
              <a:rPr lang="ko-KR" altLang="en-US" dirty="0"/>
              <a:t> 상품은 공장 부속품류를 중심으로 시장 내에 주요 제조사의 주요 품번을 포함한 시리즈 상품 </a:t>
            </a:r>
            <a:r>
              <a:rPr lang="en-US" altLang="ko-KR" dirty="0"/>
              <a:t>3</a:t>
            </a:r>
            <a:r>
              <a:rPr lang="ko-KR" altLang="en-US" dirty="0"/>
              <a:t>개 제조사 선정이 기본원칙입니다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예로 베어링을 시장 점유율이 높은 </a:t>
            </a:r>
            <a:r>
              <a:rPr lang="en-US" altLang="ko-KR" dirty="0"/>
              <a:t>3</a:t>
            </a:r>
            <a:r>
              <a:rPr lang="ko-KR" altLang="en-US" dirty="0"/>
              <a:t>개 제조원의 라인업을 모두 구축하는 것을 목표로 운영합니다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공통적인 선정기준으로는 </a:t>
            </a:r>
            <a:endParaRPr lang="en-US" altLang="ko-KR" dirty="0"/>
          </a:p>
          <a:p>
            <a:r>
              <a:rPr lang="ko-KR" altLang="en-US" dirty="0"/>
              <a:t>자사의 매입</a:t>
            </a:r>
            <a:r>
              <a:rPr lang="en-US" altLang="ko-KR" dirty="0"/>
              <a:t>/</a:t>
            </a:r>
            <a:r>
              <a:rPr lang="ko-KR" altLang="en-US" dirty="0"/>
              <a:t>매출 최상위 제조사의 품목인지</a:t>
            </a:r>
            <a:r>
              <a:rPr lang="en-US" altLang="ko-KR" dirty="0"/>
              <a:t>, </a:t>
            </a:r>
            <a:r>
              <a:rPr lang="ko-KR" altLang="en-US" dirty="0"/>
              <a:t>구매경쟁력이 높은 품목인지</a:t>
            </a:r>
            <a:r>
              <a:rPr lang="en-US" altLang="ko-KR" dirty="0"/>
              <a:t>, </a:t>
            </a:r>
            <a:r>
              <a:rPr lang="ko-KR" altLang="en-US" dirty="0"/>
              <a:t>시장점유율 최상위 제조사의 제품인지</a:t>
            </a:r>
            <a:r>
              <a:rPr lang="en-US" altLang="ko-KR" dirty="0"/>
              <a:t>, </a:t>
            </a:r>
            <a:r>
              <a:rPr lang="ko-KR" altLang="en-US" dirty="0"/>
              <a:t>고객선호도가 높은 상품인지</a:t>
            </a:r>
            <a:r>
              <a:rPr lang="en-US" altLang="ko-KR" dirty="0"/>
              <a:t>, </a:t>
            </a:r>
            <a:r>
              <a:rPr lang="ko-KR" altLang="en-US" dirty="0"/>
              <a:t>마지막으로 시장 트렌드에 맞는 수요가 있는지를 기준으로 선정합니다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6956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대표상품 </a:t>
            </a:r>
            <a:r>
              <a:rPr lang="en-US" altLang="ko-KR" dirty="0"/>
              <a:t>In/Out</a:t>
            </a:r>
            <a:r>
              <a:rPr lang="ko-KR" altLang="en-US" dirty="0"/>
              <a:t>기준에 대해 알아보겠습니다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대표상품은 신규로 추가되거나 제외될 수 있으며 아래 기준에 의해서 인</a:t>
            </a:r>
            <a:r>
              <a:rPr lang="en-US" altLang="ko-KR" dirty="0"/>
              <a:t>/</a:t>
            </a:r>
            <a:r>
              <a:rPr lang="ko-KR" altLang="en-US" dirty="0"/>
              <a:t>아웃이 이루어집니다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대표상품</a:t>
            </a:r>
            <a:r>
              <a:rPr lang="en-US" altLang="ko-KR" dirty="0"/>
              <a:t>in</a:t>
            </a:r>
            <a:r>
              <a:rPr lang="ko-KR" altLang="en-US" dirty="0"/>
              <a:t>의 유형을 살펴보면</a:t>
            </a:r>
            <a:endParaRPr lang="en-US" altLang="ko-KR" dirty="0"/>
          </a:p>
          <a:p>
            <a:r>
              <a:rPr lang="ko-KR" altLang="en-US" dirty="0"/>
              <a:t>기본적으로 </a:t>
            </a:r>
            <a:r>
              <a:rPr lang="en-US" altLang="ko-KR" dirty="0"/>
              <a:t>3</a:t>
            </a:r>
            <a:r>
              <a:rPr lang="ko-KR" altLang="en-US" dirty="0"/>
              <a:t>개월 이상 지속 구매하고 다수 사업장에 공급이 가능한 경쟁력 있는 범용성 상품이어야 합니다</a:t>
            </a:r>
            <a:r>
              <a:rPr lang="en-US" altLang="ko-KR" dirty="0"/>
              <a:t>. </a:t>
            </a:r>
            <a:r>
              <a:rPr lang="ko-KR" altLang="en-US" dirty="0"/>
              <a:t>특정 고객사를 위한 전용상품은 해당되지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복수 사업장에 동일 판매가로 제공이 가능한 상품이어야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구체적으로 대표상품 내에 구색을 보강해야 하거나</a:t>
            </a:r>
            <a:r>
              <a:rPr lang="en-US" altLang="ko-KR" dirty="0"/>
              <a:t>, </a:t>
            </a:r>
            <a:r>
              <a:rPr lang="ko-KR" altLang="en-US" dirty="0"/>
              <a:t>메이커 추가가 필요한 경우</a:t>
            </a:r>
            <a:r>
              <a:rPr lang="en-US" altLang="ko-KR" dirty="0"/>
              <a:t>, </a:t>
            </a:r>
            <a:r>
              <a:rPr lang="ko-KR" altLang="en-US" dirty="0"/>
              <a:t>또는 </a:t>
            </a:r>
            <a:r>
              <a:rPr lang="ko-KR" altLang="en-US" dirty="0" err="1"/>
              <a:t>미구축</a:t>
            </a:r>
            <a:r>
              <a:rPr lang="ko-KR" altLang="en-US" dirty="0"/>
              <a:t> 신규상품군을 추가하거나 인기</a:t>
            </a:r>
            <a:r>
              <a:rPr lang="en-US" altLang="ko-KR" dirty="0"/>
              <a:t>/</a:t>
            </a:r>
            <a:r>
              <a:rPr lang="ko-KR" altLang="en-US" dirty="0"/>
              <a:t>히트 상품을 추가하는 경우 대표상품</a:t>
            </a:r>
            <a:r>
              <a:rPr lang="en-US" altLang="ko-KR" dirty="0"/>
              <a:t>IN</a:t>
            </a:r>
            <a:r>
              <a:rPr lang="ko-KR" altLang="en-US" dirty="0"/>
              <a:t>이 가능합니다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대표상품 </a:t>
            </a:r>
            <a:r>
              <a:rPr lang="en-US" altLang="ko-KR" dirty="0"/>
              <a:t>OUT</a:t>
            </a:r>
            <a:r>
              <a:rPr lang="ko-KR" altLang="en-US" dirty="0"/>
              <a:t>의 경우는 크게 두 가지 이며</a:t>
            </a:r>
            <a:r>
              <a:rPr lang="en-US" altLang="ko-KR" dirty="0"/>
              <a:t>, </a:t>
            </a:r>
            <a:r>
              <a:rPr lang="ko-KR" altLang="en-US" dirty="0"/>
              <a:t>상품이 단종되거나</a:t>
            </a:r>
            <a:r>
              <a:rPr lang="en-US" altLang="ko-KR" dirty="0"/>
              <a:t>, </a:t>
            </a:r>
            <a:r>
              <a:rPr lang="ko-KR" altLang="en-US" dirty="0"/>
              <a:t>취급불가상품인 경우입니다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상품 단종은 시장 내 수급이 불가하기 때문에 즉시 제외되며</a:t>
            </a:r>
            <a:r>
              <a:rPr lang="en-US" altLang="ko-KR" dirty="0"/>
              <a:t>, </a:t>
            </a:r>
            <a:r>
              <a:rPr lang="ko-KR" altLang="en-US" dirty="0"/>
              <a:t>상품인증 정보 </a:t>
            </a:r>
            <a:r>
              <a:rPr lang="ko-KR" altLang="en-US" dirty="0" err="1"/>
              <a:t>미갱신</a:t>
            </a:r>
            <a:r>
              <a:rPr lang="ko-KR" altLang="en-US" dirty="0"/>
              <a:t> 등에 따른 취급불가가 확인되는 상품인 경우에도 수시로 대표상품에서 제외하고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014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대표상품의 기준 판매가에 대해 알아보겠습니다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대표상품의 가격은 내부 수익성과 외부 경쟁력확보를 위해 시장판매가와 당사 최저판매가를 고려하여 산출됩니다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대표상품은 하나의 기준판매가를 가지게 되는데</a:t>
            </a:r>
            <a:r>
              <a:rPr lang="en-US" altLang="ko-KR" dirty="0"/>
              <a:t>,</a:t>
            </a:r>
            <a:r>
              <a:rPr lang="ko-KR" altLang="en-US" dirty="0"/>
              <a:t> 모든 고객에게 적용하는 단일 판매가격을 시스템을 통해 자동 산출합니다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우선 기준가를 산정하는데</a:t>
            </a:r>
            <a:r>
              <a:rPr lang="en-US" altLang="ko-KR" dirty="0"/>
              <a:t>,</a:t>
            </a:r>
            <a:r>
              <a:rPr lang="ko-KR" altLang="en-US" dirty="0"/>
              <a:t> 기준가는 </a:t>
            </a:r>
            <a:r>
              <a:rPr lang="ko-KR" altLang="en-US" dirty="0" err="1"/>
              <a:t>상품군별</a:t>
            </a:r>
            <a:r>
              <a:rPr lang="ko-KR" altLang="en-US" dirty="0"/>
              <a:t> </a:t>
            </a:r>
            <a:r>
              <a:rPr lang="ko-KR" altLang="en-US" dirty="0" err="1"/>
              <a:t>계획매익율을</a:t>
            </a:r>
            <a:r>
              <a:rPr lang="ko-KR" altLang="en-US" dirty="0"/>
              <a:t> 계산하여 결정하고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그 기준가를 </a:t>
            </a:r>
            <a:r>
              <a:rPr lang="en-US" altLang="ko-KR" dirty="0"/>
              <a:t>1</a:t>
            </a:r>
            <a:r>
              <a:rPr lang="ko-KR" altLang="en-US" dirty="0"/>
              <a:t>순위 시장 최저판매가</a:t>
            </a:r>
            <a:r>
              <a:rPr lang="en-US" altLang="ko-KR" dirty="0"/>
              <a:t>, 2</a:t>
            </a:r>
            <a:r>
              <a:rPr lang="ko-KR" altLang="en-US" dirty="0"/>
              <a:t>순위 내부최저판매가와 비교하여 결정하게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기준가보다 시장최저판매가가 높은 경우에는</a:t>
            </a:r>
            <a:r>
              <a:rPr lang="en-US" altLang="ko-KR" dirty="0"/>
              <a:t>, </a:t>
            </a:r>
            <a:r>
              <a:rPr lang="ko-KR" altLang="en-US" dirty="0"/>
              <a:t>시장최저판매가가 적용되며</a:t>
            </a:r>
            <a:r>
              <a:rPr lang="en-US" altLang="ko-KR" dirty="0"/>
              <a:t>, </a:t>
            </a:r>
            <a:r>
              <a:rPr lang="ko-KR" altLang="en-US" dirty="0"/>
              <a:t>반대로 기준가가 시장 최저판매가보다 높은 경우에는 기준가를 유지합니다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시장가</a:t>
            </a:r>
            <a:r>
              <a:rPr lang="ko-KR" altLang="en-US" dirty="0"/>
              <a:t> 확인이 불가한 경우에는 내부 최저판매가를 기준판매가로 적용하고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2927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1DEC2-48D6-EB2E-57DD-F98BB0C4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46A124E-BFF9-C116-74F3-9007740CB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D363E1-9ED2-517E-8CC8-9E8B782B6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 </a:t>
            </a:r>
            <a:r>
              <a:rPr lang="en-US" altLang="ko-KR" dirty="0"/>
              <a:t>4</a:t>
            </a:r>
            <a:r>
              <a:rPr lang="ko-KR" altLang="en-US" dirty="0"/>
              <a:t>번째 챕터는 </a:t>
            </a:r>
            <a:r>
              <a:rPr lang="ko-KR" altLang="en-US" dirty="0" err="1"/>
              <a:t>서브원</a:t>
            </a:r>
            <a:r>
              <a:rPr lang="ko-KR" altLang="en-US" dirty="0"/>
              <a:t> 플랫폼의 구조입니다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ECAC84-0BC4-CE15-D837-872A7C74C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030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서브원</a:t>
            </a:r>
            <a:r>
              <a:rPr lang="ko-KR" altLang="en-US" dirty="0"/>
              <a:t> 플랫폼의 구조는 세세한 부분은 각 플랫폼마다 차이가 있지만</a:t>
            </a:r>
            <a:r>
              <a:rPr lang="en-US" altLang="ko-KR" dirty="0"/>
              <a:t>, </a:t>
            </a:r>
            <a:r>
              <a:rPr lang="ko-KR" altLang="en-US" dirty="0"/>
              <a:t>큰 틀에서는 기존의 </a:t>
            </a:r>
            <a:r>
              <a:rPr lang="ko-KR" altLang="en-US" dirty="0" err="1"/>
              <a:t>서브원</a:t>
            </a:r>
            <a:r>
              <a:rPr lang="ko-KR" altLang="en-US" dirty="0"/>
              <a:t> 몰과 동일합니다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서브원몰의 경우에는 </a:t>
            </a:r>
            <a:r>
              <a:rPr lang="en-US" altLang="ko-KR" dirty="0"/>
              <a:t>S-MRO</a:t>
            </a:r>
            <a:r>
              <a:rPr lang="ko-KR" altLang="en-US" dirty="0"/>
              <a:t>업무시스템에서 바로 관리가 가능하지만</a:t>
            </a:r>
            <a:r>
              <a:rPr lang="en-US" altLang="ko-KR" dirty="0"/>
              <a:t>, </a:t>
            </a:r>
            <a:r>
              <a:rPr lang="ko-KR" altLang="en-US" dirty="0"/>
              <a:t>그 외의 각 몰은 각각의 백오피스를 가지고 있으며</a:t>
            </a:r>
            <a:r>
              <a:rPr lang="en-US" altLang="ko-KR" dirty="0"/>
              <a:t>,</a:t>
            </a:r>
            <a:r>
              <a:rPr lang="ko-KR" altLang="en-US" dirty="0"/>
              <a:t> 각각의 백오피스에서 상품관리 및 판매가관리</a:t>
            </a:r>
            <a:r>
              <a:rPr lang="en-US" altLang="ko-KR" dirty="0"/>
              <a:t>, </a:t>
            </a:r>
            <a:r>
              <a:rPr lang="ko-KR" altLang="en-US" dirty="0"/>
              <a:t>마케팅관리가 이루어집니다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각 몰에서 발생한 주문은 모두 </a:t>
            </a:r>
            <a:r>
              <a:rPr lang="en-US" altLang="ko-KR" dirty="0"/>
              <a:t>S-MRO</a:t>
            </a:r>
            <a:r>
              <a:rPr lang="ko-KR" altLang="en-US" dirty="0"/>
              <a:t>업무시스템과 </a:t>
            </a:r>
            <a:r>
              <a:rPr lang="en-US" altLang="ko-KR" dirty="0"/>
              <a:t>ERP</a:t>
            </a:r>
            <a:r>
              <a:rPr lang="ko-KR" altLang="en-US" dirty="0"/>
              <a:t>로 연계되고</a:t>
            </a:r>
            <a:r>
              <a:rPr lang="en-US" altLang="ko-KR" dirty="0"/>
              <a:t>, S-MRO</a:t>
            </a:r>
            <a:r>
              <a:rPr lang="ko-KR" altLang="en-US" dirty="0"/>
              <a:t>를 통해 협력사에게 발주처리</a:t>
            </a:r>
            <a:r>
              <a:rPr lang="en-US" altLang="ko-KR" dirty="0"/>
              <a:t>, </a:t>
            </a:r>
            <a:r>
              <a:rPr lang="ko-KR" altLang="en-US" dirty="0"/>
              <a:t>배송</a:t>
            </a:r>
            <a:r>
              <a:rPr lang="en-US" altLang="ko-KR" dirty="0"/>
              <a:t>, </a:t>
            </a:r>
            <a:r>
              <a:rPr lang="ko-KR" altLang="en-US" dirty="0"/>
              <a:t>정산이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협력사 입장에서도 </a:t>
            </a:r>
            <a:r>
              <a:rPr lang="ko-KR" altLang="en-US" dirty="0" err="1"/>
              <a:t>협력사프론트</a:t>
            </a:r>
            <a:r>
              <a:rPr lang="ko-KR" altLang="en-US" dirty="0"/>
              <a:t> 하나의 시스템을 통해 각 플랫폼의 배송처리가 가능하게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오늘은 이처럼 서브원의 플랫폼에 대하여 알아보았습니다</a:t>
            </a:r>
            <a:r>
              <a:rPr lang="en-US" altLang="ko-KR" dirty="0"/>
              <a:t>. </a:t>
            </a:r>
            <a:r>
              <a:rPr lang="ko-KR" altLang="en-US" dirty="0"/>
              <a:t>이번 과정을 통해 여러분들이 </a:t>
            </a:r>
            <a:r>
              <a:rPr lang="ko-KR" altLang="en-US" dirty="0" err="1"/>
              <a:t>서브원</a:t>
            </a:r>
            <a:r>
              <a:rPr lang="ko-KR" altLang="en-US" dirty="0"/>
              <a:t> 플랫폼을 </a:t>
            </a:r>
            <a:r>
              <a:rPr lang="ko-KR" altLang="en-US" dirty="0" err="1"/>
              <a:t>이해하시는데</a:t>
            </a:r>
            <a:r>
              <a:rPr lang="ko-KR" altLang="en-US" dirty="0"/>
              <a:t> 조금이라도 도움이 되었으면 하는 마음입니다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8672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그럼 이만 마치겠습니다</a:t>
            </a:r>
            <a:r>
              <a:rPr lang="en-US" altLang="ko-KR" dirty="0"/>
              <a:t>. </a:t>
            </a:r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강의에 앞서서 제 소개를 간단히 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영업본부 </a:t>
            </a:r>
            <a:r>
              <a:rPr lang="en-US" altLang="ko-KR" dirty="0"/>
              <a:t>SSP</a:t>
            </a:r>
            <a:r>
              <a:rPr lang="ko-KR" altLang="en-US" dirty="0"/>
              <a:t>사업담당 대표상품</a:t>
            </a:r>
            <a:r>
              <a:rPr lang="en-US" altLang="ko-KR" dirty="0"/>
              <a:t>MD</a:t>
            </a:r>
            <a:r>
              <a:rPr lang="ko-KR" altLang="en-US" dirty="0"/>
              <a:t>팀 </a:t>
            </a:r>
            <a:r>
              <a:rPr lang="ko-KR" altLang="en-US" dirty="0" err="1"/>
              <a:t>임혜란책임입니다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서브원에 </a:t>
            </a:r>
            <a:r>
              <a:rPr lang="ko-KR" altLang="en-US" dirty="0" err="1"/>
              <a:t>경력입사해서</a:t>
            </a:r>
            <a:r>
              <a:rPr lang="ko-KR" altLang="en-US" dirty="0"/>
              <a:t> 횟수로 </a:t>
            </a:r>
            <a:r>
              <a:rPr lang="en-US" altLang="ko-KR" dirty="0"/>
              <a:t>4</a:t>
            </a:r>
            <a:r>
              <a:rPr lang="ko-KR" altLang="en-US" dirty="0"/>
              <a:t>년째 근무중이고</a:t>
            </a:r>
            <a:r>
              <a:rPr lang="en-US" altLang="ko-KR" dirty="0"/>
              <a:t>, </a:t>
            </a:r>
            <a:r>
              <a:rPr lang="ko-KR" altLang="en-US" dirty="0"/>
              <a:t>입사와 동시에 대표상품 구축업무를 진행했습니다</a:t>
            </a:r>
            <a:r>
              <a:rPr lang="en-US" altLang="ko-KR" dirty="0"/>
              <a:t>.</a:t>
            </a:r>
            <a:r>
              <a:rPr lang="ko-KR" altLang="en-US" dirty="0"/>
              <a:t> 이후 몰 오픈후부터 현재까지 </a:t>
            </a:r>
            <a:r>
              <a:rPr lang="en-US" altLang="ko-KR" dirty="0"/>
              <a:t>SSP</a:t>
            </a:r>
            <a:r>
              <a:rPr lang="ko-KR" altLang="en-US" dirty="0"/>
              <a:t> </a:t>
            </a:r>
            <a:r>
              <a:rPr lang="en-US" altLang="ko-KR" dirty="0"/>
              <a:t>MD</a:t>
            </a:r>
            <a:r>
              <a:rPr lang="ko-KR" altLang="en-US" dirty="0"/>
              <a:t>업무를 맡고있습니다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서브원</a:t>
            </a:r>
            <a:r>
              <a:rPr lang="ko-KR" altLang="en-US" dirty="0"/>
              <a:t> 입사전에는 구매</a:t>
            </a:r>
            <a:r>
              <a:rPr lang="en-US" altLang="ko-KR" dirty="0"/>
              <a:t>/</a:t>
            </a:r>
            <a:r>
              <a:rPr lang="ko-KR" altLang="en-US" dirty="0"/>
              <a:t>온라인몰 상품</a:t>
            </a:r>
            <a:r>
              <a:rPr lang="en-US" altLang="ko-KR" dirty="0"/>
              <a:t>MD, </a:t>
            </a:r>
            <a:r>
              <a:rPr lang="ko-KR" altLang="en-US" dirty="0"/>
              <a:t>몰</a:t>
            </a:r>
            <a:r>
              <a:rPr lang="en-US" altLang="ko-KR" dirty="0"/>
              <a:t> </a:t>
            </a:r>
            <a:r>
              <a:rPr lang="ko-KR" altLang="en-US" dirty="0"/>
              <a:t>운영 업무 등을 경험했습니다</a:t>
            </a:r>
            <a:r>
              <a:rPr lang="en-US" altLang="ko-KR" dirty="0"/>
              <a:t>. </a:t>
            </a:r>
            <a:r>
              <a:rPr lang="ko-KR" altLang="en-US" dirty="0"/>
              <a:t>간단한 제 소개를 마치고 이제 본격적으로 교육과정을 시작하겠습니다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43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첫번째 챕터</a:t>
            </a:r>
            <a:r>
              <a:rPr lang="en-US" altLang="ko-KR" dirty="0"/>
              <a:t>, </a:t>
            </a:r>
            <a:r>
              <a:rPr lang="ko-KR" altLang="en-US" dirty="0" err="1"/>
              <a:t>서브원</a:t>
            </a:r>
            <a:r>
              <a:rPr lang="ko-KR" altLang="en-US" dirty="0"/>
              <a:t> 플랫폼의 시작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5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서브원은 </a:t>
            </a:r>
            <a:r>
              <a:rPr lang="ko-KR" altLang="en-US" dirty="0" err="1"/>
              <a:t>엠알오</a:t>
            </a:r>
            <a:r>
              <a:rPr lang="ko-KR" altLang="en-US" dirty="0"/>
              <a:t> 사업으로 지난 </a:t>
            </a:r>
            <a:r>
              <a:rPr lang="en-US" altLang="ko-KR" dirty="0"/>
              <a:t>20</a:t>
            </a:r>
            <a:r>
              <a:rPr lang="ko-KR" altLang="en-US" dirty="0"/>
              <a:t>여년간 많은 어려운 속에서도 지속적으로 국내 </a:t>
            </a:r>
            <a:r>
              <a:rPr lang="en-US" altLang="ko-KR" dirty="0"/>
              <a:t>1</a:t>
            </a:r>
            <a:r>
              <a:rPr lang="ko-KR" altLang="en-US" dirty="0"/>
              <a:t>위 </a:t>
            </a:r>
            <a:r>
              <a:rPr lang="en-US" altLang="ko-KR" dirty="0"/>
              <a:t>MRO </a:t>
            </a:r>
            <a:r>
              <a:rPr lang="ko-KR" altLang="en-US" dirty="0"/>
              <a:t>전문기업으로 성장했습니다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과거에는 </a:t>
            </a:r>
            <a:r>
              <a:rPr lang="en-US" altLang="ko-KR" dirty="0"/>
              <a:t>LG</a:t>
            </a:r>
            <a:r>
              <a:rPr lang="ko-KR" altLang="en-US" dirty="0"/>
              <a:t>계열사들이 핵심사업에 집중할 수 있도록 </a:t>
            </a:r>
            <a:r>
              <a:rPr lang="en-US" altLang="ko-KR" dirty="0"/>
              <a:t>MRO</a:t>
            </a:r>
            <a:r>
              <a:rPr lang="ko-KR" altLang="en-US" dirty="0" err="1"/>
              <a:t>토탈아웃소싱을</a:t>
            </a:r>
            <a:r>
              <a:rPr lang="ko-KR" altLang="en-US" dirty="0"/>
              <a:t> 수행하면서 구매투명성과</a:t>
            </a:r>
            <a:r>
              <a:rPr lang="en-US" altLang="ko-KR" dirty="0"/>
              <a:t> </a:t>
            </a:r>
            <a:r>
              <a:rPr lang="ko-KR" altLang="en-US" dirty="0"/>
              <a:t>업무효율화를 미션으로 </a:t>
            </a:r>
            <a:endParaRPr lang="en-US" altLang="ko-KR" dirty="0"/>
          </a:p>
          <a:p>
            <a:r>
              <a:rPr lang="en-US" altLang="ko-KR" dirty="0"/>
              <a:t>Captive </a:t>
            </a:r>
            <a:r>
              <a:rPr lang="ko-KR" altLang="en-US" dirty="0"/>
              <a:t>물량 중심으로 사업을 성장 시켜왔습니다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</a:t>
            </a:r>
            <a:r>
              <a:rPr lang="ko-KR" altLang="en-US" dirty="0" err="1"/>
              <a:t>서브원</a:t>
            </a:r>
            <a:r>
              <a:rPr lang="ko-KR" altLang="en-US" dirty="0"/>
              <a:t> 독립과 함께 </a:t>
            </a:r>
            <a:r>
              <a:rPr lang="ko-KR" altLang="en-US" dirty="0" err="1"/>
              <a:t>토탈아웃소싱을</a:t>
            </a:r>
            <a:r>
              <a:rPr lang="ko-KR" altLang="en-US" dirty="0"/>
              <a:t> 기반으로 </a:t>
            </a:r>
            <a:r>
              <a:rPr lang="ko-KR" altLang="en-US" dirty="0" err="1"/>
              <a:t>캡티브</a:t>
            </a:r>
            <a:r>
              <a:rPr lang="ko-KR" altLang="en-US" dirty="0"/>
              <a:t> 물량 </a:t>
            </a:r>
            <a:r>
              <a:rPr lang="ko-KR" altLang="en-US" dirty="0" err="1"/>
              <a:t>뿐아니라</a:t>
            </a:r>
            <a:r>
              <a:rPr lang="en-US" altLang="ko-KR" dirty="0"/>
              <a:t>, CJ</a:t>
            </a:r>
            <a:r>
              <a:rPr lang="ko-KR" altLang="en-US" dirty="0"/>
              <a:t>그룹</a:t>
            </a:r>
            <a:r>
              <a:rPr lang="en-US" altLang="ko-KR" dirty="0"/>
              <a:t>, </a:t>
            </a:r>
            <a:r>
              <a:rPr lang="ko-KR" altLang="en-US" dirty="0" err="1"/>
              <a:t>오비맥주</a:t>
            </a:r>
            <a:r>
              <a:rPr lang="en-US" altLang="ko-KR" dirty="0"/>
              <a:t>, </a:t>
            </a:r>
            <a:r>
              <a:rPr lang="ko-KR" altLang="en-US" dirty="0"/>
              <a:t>깨끗한나라</a:t>
            </a:r>
            <a:r>
              <a:rPr lang="en-US" altLang="ko-KR" dirty="0"/>
              <a:t>, </a:t>
            </a:r>
            <a:r>
              <a:rPr lang="ko-KR" altLang="en-US" dirty="0"/>
              <a:t>한미약품 등 논</a:t>
            </a:r>
            <a:r>
              <a:rPr lang="en-US" altLang="ko-KR" dirty="0"/>
              <a:t>-</a:t>
            </a:r>
            <a:r>
              <a:rPr lang="ko-KR" altLang="en-US" dirty="0" err="1"/>
              <a:t>캡티브</a:t>
            </a:r>
            <a:r>
              <a:rPr lang="ko-KR" altLang="en-US" dirty="0"/>
              <a:t> 매출규모도 빠르게 성장시켰습니다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9938-1E5C-E65B-9446-B14518DB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D2C2E0D-FD36-5746-1423-75087D433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F44C465-A6D2-BEEC-4099-ECC91BC0E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우리회사는 </a:t>
            </a:r>
            <a:r>
              <a:rPr lang="ko-KR" altLang="en-US" dirty="0" err="1"/>
              <a:t>엠알오</a:t>
            </a:r>
            <a:r>
              <a:rPr lang="ko-KR" altLang="en-US" dirty="0"/>
              <a:t> 자재 </a:t>
            </a:r>
            <a:r>
              <a:rPr lang="en-US" altLang="ko-KR" dirty="0"/>
              <a:t>(</a:t>
            </a:r>
            <a:r>
              <a:rPr lang="ko-KR" altLang="en-US" dirty="0"/>
              <a:t>즉 소모품</a:t>
            </a:r>
            <a:r>
              <a:rPr lang="en-US" altLang="ko-KR" dirty="0"/>
              <a:t>. </a:t>
            </a:r>
            <a:r>
              <a:rPr lang="ko-KR" altLang="en-US" dirty="0"/>
              <a:t>수선자재</a:t>
            </a:r>
            <a:r>
              <a:rPr lang="en-US" altLang="ko-KR" dirty="0"/>
              <a:t>) </a:t>
            </a:r>
            <a:r>
              <a:rPr lang="ko-KR" altLang="en-US" dirty="0"/>
              <a:t>등을 중점적으로 </a:t>
            </a:r>
            <a:r>
              <a:rPr lang="ko-KR" altLang="en-US" dirty="0" err="1"/>
              <a:t>토탈아웃소싱을</a:t>
            </a:r>
            <a:r>
              <a:rPr lang="ko-KR" altLang="en-US" dirty="0"/>
              <a:t> 운영 해왔습니다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표를 보시면 </a:t>
            </a:r>
            <a:r>
              <a:rPr lang="ko-KR" altLang="en-US" dirty="0" err="1"/>
              <a:t>엠알오라고</a:t>
            </a:r>
            <a:r>
              <a:rPr lang="ko-KR" altLang="en-US" dirty="0"/>
              <a:t> </a:t>
            </a:r>
            <a:r>
              <a:rPr lang="ko-KR" altLang="en-US" dirty="0" err="1"/>
              <a:t>박스쳐져있는</a:t>
            </a:r>
            <a:r>
              <a:rPr lang="ko-KR" altLang="en-US" dirty="0"/>
              <a:t> 부분이 주로 우리 회사가 </a:t>
            </a:r>
            <a:r>
              <a:rPr lang="ko-KR" altLang="en-US" dirty="0" err="1"/>
              <a:t>소싱하는</a:t>
            </a:r>
            <a:r>
              <a:rPr lang="ko-KR" altLang="en-US" dirty="0"/>
              <a:t> </a:t>
            </a:r>
            <a:r>
              <a:rPr lang="ko-KR" altLang="en-US" dirty="0" err="1"/>
              <a:t>상품군</a:t>
            </a:r>
            <a:r>
              <a:rPr lang="ko-KR" altLang="en-US" dirty="0"/>
              <a:t> 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시장상황에 맞추어 우리회사도 </a:t>
            </a:r>
            <a:r>
              <a:rPr lang="ko-KR" altLang="en-US" dirty="0" err="1"/>
              <a:t>엠알오</a:t>
            </a:r>
            <a:r>
              <a:rPr lang="ko-KR" altLang="en-US" dirty="0"/>
              <a:t> 자재 외에</a:t>
            </a:r>
            <a:endParaRPr lang="en-US" altLang="ko-KR" dirty="0"/>
          </a:p>
          <a:p>
            <a:r>
              <a:rPr lang="ko-KR" altLang="en-US" dirty="0"/>
              <a:t>고객의 다양한 니즈가 있는 </a:t>
            </a:r>
            <a:r>
              <a:rPr lang="ko-KR" altLang="en-US" dirty="0" err="1"/>
              <a:t>판촉물</a:t>
            </a:r>
            <a:r>
              <a:rPr lang="en-US" altLang="ko-KR" dirty="0"/>
              <a:t>/</a:t>
            </a:r>
            <a:r>
              <a:rPr lang="ko-KR" altLang="en-US" dirty="0"/>
              <a:t>부자재</a:t>
            </a:r>
            <a:r>
              <a:rPr lang="en-US" altLang="ko-KR" dirty="0"/>
              <a:t>/</a:t>
            </a:r>
            <a:r>
              <a:rPr lang="ko-KR" altLang="en-US" dirty="0"/>
              <a:t>원자재 등의 다양한 상품군에 대해서도 범위를 확대하면서 경쟁력을 확보할 필요가 있었습니다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B03D6D-A1B2-D824-9EF2-E043B9C84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50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B574-7ADB-63C2-9933-6C0BD383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0FDB3C-A820-6680-E54B-56F691726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3678E8-065A-820F-0A14-35063ED3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그러던 중 서브원이 독립법인을 설립하고 </a:t>
            </a:r>
            <a:r>
              <a:rPr lang="ko-KR" altLang="en-US" dirty="0" err="1"/>
              <a:t>캡티브</a:t>
            </a:r>
            <a:r>
              <a:rPr lang="ko-KR" altLang="en-US" dirty="0"/>
              <a:t> 시장에서 독립하여 급변하는 환경 속에서 다양한 도전을 받고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대외적으로 디지털화 및 대형 이</a:t>
            </a:r>
            <a:r>
              <a:rPr lang="en-US" altLang="ko-KR" dirty="0"/>
              <a:t>-</a:t>
            </a:r>
            <a:r>
              <a:rPr lang="ko-KR" altLang="en-US" dirty="0" err="1"/>
              <a:t>커머스사의</a:t>
            </a:r>
            <a:r>
              <a:rPr lang="ko-KR" altLang="en-US" dirty="0"/>
              <a:t> 위협이 계속되는 </a:t>
            </a:r>
            <a:r>
              <a:rPr lang="ko-KR" altLang="en-US" dirty="0" err="1"/>
              <a:t>상황이다보니</a:t>
            </a:r>
            <a:endParaRPr lang="en-US" altLang="ko-KR" dirty="0"/>
          </a:p>
          <a:p>
            <a:r>
              <a:rPr lang="ko-KR" altLang="en-US" dirty="0"/>
              <a:t>서브원에서 자체적으로 플랫폼을 만들고</a:t>
            </a:r>
            <a:r>
              <a:rPr lang="en-US" altLang="ko-KR" dirty="0"/>
              <a:t>,</a:t>
            </a:r>
            <a:r>
              <a:rPr lang="ko-KR" altLang="en-US" dirty="0"/>
              <a:t> 기존의 사업방식에서 변화를 도모하게 되었습니다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서브원의 </a:t>
            </a:r>
            <a:r>
              <a:rPr lang="ko-KR" altLang="en-US" dirty="0" err="1"/>
              <a:t>밸류를</a:t>
            </a:r>
            <a:r>
              <a:rPr lang="ko-KR" altLang="en-US" dirty="0"/>
              <a:t> 높이고</a:t>
            </a:r>
            <a:r>
              <a:rPr lang="en-US" altLang="ko-KR" dirty="0"/>
              <a:t>, </a:t>
            </a:r>
            <a:r>
              <a:rPr lang="ko-KR" altLang="en-US" dirty="0"/>
              <a:t>지속가능한 성장을 위해 유통 사업으로 전환하게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구체적으로는 </a:t>
            </a:r>
            <a:r>
              <a:rPr lang="ko-KR" altLang="en-US" dirty="0" err="1"/>
              <a:t>오픈몰</a:t>
            </a:r>
            <a:r>
              <a:rPr lang="ko-KR" altLang="en-US" dirty="0"/>
              <a:t> 형태의 </a:t>
            </a:r>
            <a:r>
              <a:rPr lang="ko-KR" altLang="en-US" dirty="0" err="1"/>
              <a:t>비즈플랫폼을</a:t>
            </a:r>
            <a:r>
              <a:rPr lang="ko-KR" altLang="en-US" dirty="0"/>
              <a:t> 만들면서</a:t>
            </a:r>
            <a:r>
              <a:rPr lang="en-US" altLang="ko-KR" dirty="0"/>
              <a:t>, </a:t>
            </a:r>
            <a:r>
              <a:rPr lang="ko-KR" altLang="en-US" dirty="0"/>
              <a:t>트래픽을 확보하고</a:t>
            </a:r>
            <a:r>
              <a:rPr lang="en-US" altLang="ko-KR" dirty="0"/>
              <a:t>, </a:t>
            </a:r>
            <a:r>
              <a:rPr lang="ko-KR" altLang="en-US" dirty="0"/>
              <a:t>글로벌 상품 경쟁력을 높이는 방향으로 나아가게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69198A-E7CE-1C35-1632-552299BCB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54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08B25-C924-EDD6-452F-C3774B01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82F6E8F-2497-DF6D-E777-5F783E5AF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645D31B-482F-B922-E3C1-D42857B56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플랫폼 구축을 통해 기존 역량에 새로운 노력을 더해서 유통 사업으로의 변화를 추진하였습니다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우리회사의 기존 핵심역량으로 세가지를 꼽아 볼 수 있는데요</a:t>
            </a:r>
            <a:endParaRPr lang="en-US" altLang="ko-KR" dirty="0"/>
          </a:p>
          <a:p>
            <a:r>
              <a:rPr lang="ko-KR" altLang="en-US" dirty="0"/>
              <a:t>첫번째는 </a:t>
            </a:r>
            <a:r>
              <a:rPr lang="en-US" altLang="ko-KR" dirty="0"/>
              <a:t>20</a:t>
            </a:r>
            <a:r>
              <a:rPr lang="ko-KR" altLang="en-US" dirty="0"/>
              <a:t>년간 누적된 </a:t>
            </a:r>
            <a:r>
              <a:rPr lang="en-US" altLang="ko-KR" dirty="0"/>
              <a:t>DB, SSM</a:t>
            </a:r>
            <a:r>
              <a:rPr lang="ko-KR" altLang="en-US" dirty="0"/>
              <a:t>상품구축</a:t>
            </a:r>
            <a:r>
              <a:rPr lang="en-US" altLang="ko-KR" dirty="0"/>
              <a:t>, PB/PNB</a:t>
            </a:r>
            <a:r>
              <a:rPr lang="ko-KR" altLang="en-US" dirty="0"/>
              <a:t>상품 등의 </a:t>
            </a:r>
            <a:r>
              <a:rPr lang="en-US" altLang="ko-KR" dirty="0"/>
              <a:t>DB</a:t>
            </a:r>
            <a:r>
              <a:rPr lang="ko-KR" altLang="en-US" dirty="0" err="1"/>
              <a:t>관리노하우이고</a:t>
            </a:r>
            <a:endParaRPr lang="en-US" altLang="ko-KR" dirty="0"/>
          </a:p>
          <a:p>
            <a:r>
              <a:rPr lang="ko-KR" altLang="en-US" dirty="0"/>
              <a:t>두번째로 카테고리킬러</a:t>
            </a:r>
            <a:r>
              <a:rPr lang="en-US" altLang="ko-KR" dirty="0"/>
              <a:t>, </a:t>
            </a:r>
            <a:r>
              <a:rPr lang="ko-KR" altLang="en-US" dirty="0"/>
              <a:t>포장 솔루션</a:t>
            </a:r>
            <a:r>
              <a:rPr lang="en-US" altLang="ko-KR" dirty="0"/>
              <a:t>, CMS </a:t>
            </a:r>
            <a:r>
              <a:rPr lang="ko-KR" altLang="en-US" dirty="0"/>
              <a:t>등의 전문성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세번째로는 대형고객 및 </a:t>
            </a:r>
            <a:r>
              <a:rPr lang="en-US" altLang="ko-KR" dirty="0"/>
              <a:t>Pi</a:t>
            </a:r>
            <a:r>
              <a:rPr lang="ko-KR" altLang="en-US" dirty="0"/>
              <a:t>기반 업무프로세스</a:t>
            </a:r>
            <a:r>
              <a:rPr lang="en-US" altLang="ko-KR" dirty="0"/>
              <a:t>, </a:t>
            </a:r>
            <a:r>
              <a:rPr lang="ko-KR" altLang="en-US" dirty="0" err="1"/>
              <a:t>젠데스크</a:t>
            </a:r>
            <a:r>
              <a:rPr lang="ko-KR" altLang="en-US" dirty="0"/>
              <a:t> 등의 운영경험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이에 더하여</a:t>
            </a:r>
            <a:r>
              <a:rPr lang="en-US" altLang="ko-KR" dirty="0"/>
              <a:t> </a:t>
            </a:r>
            <a:r>
              <a:rPr lang="ko-KR" altLang="en-US" dirty="0"/>
              <a:t>신규추가역량으로</a:t>
            </a:r>
            <a:endParaRPr lang="en-US" altLang="ko-KR" dirty="0"/>
          </a:p>
          <a:p>
            <a:r>
              <a:rPr lang="ko-KR" altLang="en-US" dirty="0"/>
              <a:t>상품물량통합</a:t>
            </a:r>
            <a:r>
              <a:rPr lang="en-US" altLang="ko-KR" dirty="0"/>
              <a:t>, </a:t>
            </a:r>
            <a:r>
              <a:rPr lang="ko-KR" altLang="en-US" dirty="0"/>
              <a:t>카테고리 </a:t>
            </a:r>
            <a:r>
              <a:rPr lang="ko-KR" altLang="en-US" dirty="0" err="1"/>
              <a:t>전문몰</a:t>
            </a:r>
            <a:r>
              <a:rPr lang="en-US" altLang="ko-KR" dirty="0"/>
              <a:t>, </a:t>
            </a:r>
            <a:r>
              <a:rPr lang="ko-KR" altLang="en-US" dirty="0"/>
              <a:t>기획전 등의 상품 측면 역량을 강화하고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구매 </a:t>
            </a:r>
            <a:r>
              <a:rPr lang="en-US" altLang="ko-KR" dirty="0"/>
              <a:t>workflow </a:t>
            </a:r>
            <a:r>
              <a:rPr lang="ko-KR" altLang="en-US" dirty="0"/>
              <a:t>제공</a:t>
            </a:r>
            <a:r>
              <a:rPr lang="en-US" altLang="ko-KR" dirty="0"/>
              <a:t>, </a:t>
            </a:r>
            <a:r>
              <a:rPr lang="ko-KR" altLang="en-US" dirty="0"/>
              <a:t>등급별 서비스 정책</a:t>
            </a:r>
            <a:r>
              <a:rPr lang="en-US" altLang="ko-KR" dirty="0"/>
              <a:t>, </a:t>
            </a:r>
            <a:r>
              <a:rPr lang="ko-KR" altLang="en-US" dirty="0"/>
              <a:t>고객 할인정책 등의 서비스 역량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Pre-set</a:t>
            </a:r>
            <a:r>
              <a:rPr lang="ko-KR" altLang="en-US" dirty="0"/>
              <a:t>기반 영업</a:t>
            </a:r>
            <a:r>
              <a:rPr lang="en-US" altLang="ko-KR" dirty="0"/>
              <a:t>, </a:t>
            </a:r>
            <a:r>
              <a:rPr lang="ko-KR" altLang="en-US" dirty="0"/>
              <a:t>디지털마케팅</a:t>
            </a:r>
            <a:r>
              <a:rPr lang="en-US" altLang="ko-KR" dirty="0"/>
              <a:t>, Data analysis </a:t>
            </a:r>
            <a:r>
              <a:rPr lang="ko-KR" altLang="en-US" dirty="0"/>
              <a:t>등의 마케팅 측면 역량을 더하여</a:t>
            </a:r>
            <a:r>
              <a:rPr lang="en-US" altLang="ko-KR" dirty="0"/>
              <a:t> </a:t>
            </a:r>
            <a:r>
              <a:rPr lang="ko-KR" altLang="en-US" dirty="0"/>
              <a:t>플랫폼 구축을 통해 유통 사업으로 변화를 추진하게 되었습니다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CE263A-B5DA-75AE-702C-E8D37CC3D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24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5EF02-5D05-41F5-45B3-52EB10FE6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DF97919-39C7-57AE-C6FD-B2E9874B3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FD498C1-D830-BEDC-0E24-1258A7B50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변화하는 고객의 다양한 니즈에 부응하고자</a:t>
            </a:r>
            <a:r>
              <a:rPr lang="en-US" altLang="ko-KR" dirty="0"/>
              <a:t>, </a:t>
            </a:r>
            <a:r>
              <a:rPr lang="ko-KR" altLang="en-US" dirty="0"/>
              <a:t>서브원은 이렇게 </a:t>
            </a:r>
            <a:r>
              <a:rPr lang="ko-KR" altLang="en-US" dirty="0" err="1"/>
              <a:t>다년한</a:t>
            </a:r>
            <a:r>
              <a:rPr lang="ko-KR" altLang="en-US" dirty="0"/>
              <a:t> 축적한 데이터와 노하우를 바탕으로 신규 플랫폼을 도입하였습니다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각각의 플랫폼은 최적화된 운영방침과 다양한 가치를 제공합니다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아래 그래프를 보시면</a:t>
            </a:r>
            <a:r>
              <a:rPr lang="en-US" altLang="ko-KR" dirty="0"/>
              <a:t>, </a:t>
            </a:r>
            <a:r>
              <a:rPr lang="ko-KR" altLang="en-US" dirty="0"/>
              <a:t>기업의 규모와 품목의 성격에 따라 </a:t>
            </a:r>
            <a:r>
              <a:rPr lang="en-US" altLang="ko-KR" dirty="0"/>
              <a:t>4</a:t>
            </a:r>
            <a:r>
              <a:rPr lang="ko-KR" altLang="en-US" dirty="0"/>
              <a:t>가지로 구분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기존의 </a:t>
            </a:r>
            <a:r>
              <a:rPr lang="ko-KR" altLang="en-US" dirty="0" err="1"/>
              <a:t>서브원</a:t>
            </a:r>
            <a:r>
              <a:rPr lang="ko-KR" altLang="en-US" dirty="0"/>
              <a:t> 영역이 우측 상단의 회색 영역이고</a:t>
            </a:r>
            <a:r>
              <a:rPr lang="en-US" altLang="ko-KR" dirty="0"/>
              <a:t>, </a:t>
            </a:r>
            <a:r>
              <a:rPr lang="ko-KR" altLang="en-US" dirty="0"/>
              <a:t>기존 </a:t>
            </a:r>
            <a:r>
              <a:rPr lang="en-US" altLang="ko-KR" dirty="0"/>
              <a:t>MRO</a:t>
            </a:r>
            <a:r>
              <a:rPr lang="ko-KR" altLang="en-US" dirty="0"/>
              <a:t>제공범위보다 작은 규모의 기업을 대상으로 붉은색 영역인 </a:t>
            </a:r>
            <a:r>
              <a:rPr lang="ko-KR" altLang="en-US" dirty="0" err="1"/>
              <a:t>서브원</a:t>
            </a:r>
            <a:r>
              <a:rPr lang="ko-KR" altLang="en-US" dirty="0"/>
              <a:t> 스토어 및 </a:t>
            </a:r>
            <a:r>
              <a:rPr lang="ko-KR" altLang="en-US" dirty="0" err="1"/>
              <a:t>지랩이</a:t>
            </a:r>
            <a:r>
              <a:rPr lang="ko-KR" altLang="en-US" dirty="0"/>
              <a:t> 커버할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기존 </a:t>
            </a:r>
            <a:r>
              <a:rPr lang="ko-KR" altLang="en-US" dirty="0" err="1"/>
              <a:t>엠알오와</a:t>
            </a:r>
            <a:r>
              <a:rPr lang="ko-KR" altLang="en-US" dirty="0"/>
              <a:t> 성격이 약간 다른 </a:t>
            </a:r>
            <a:r>
              <a:rPr lang="ko-KR" altLang="en-US" dirty="0" err="1"/>
              <a:t>판촉물</a:t>
            </a:r>
            <a:r>
              <a:rPr lang="en-US" altLang="ko-KR" dirty="0"/>
              <a:t> </a:t>
            </a:r>
            <a:r>
              <a:rPr lang="ko-KR" altLang="en-US" dirty="0"/>
              <a:t>및 복리후생용품도 좌측의 두 가지로 영역을 나누어</a:t>
            </a:r>
            <a:r>
              <a:rPr lang="en-US" altLang="ko-KR" dirty="0"/>
              <a:t>, </a:t>
            </a:r>
            <a:r>
              <a:rPr lang="ko-KR" altLang="en-US" dirty="0"/>
              <a:t>대기업 및 중견</a:t>
            </a:r>
            <a:r>
              <a:rPr lang="en-US" altLang="ko-KR" dirty="0"/>
              <a:t>.</a:t>
            </a:r>
            <a:r>
              <a:rPr lang="ko-KR" altLang="en-US" dirty="0"/>
              <a:t>중소기업은 초록색 영역의 </a:t>
            </a:r>
            <a:r>
              <a:rPr lang="en-US" altLang="ko-KR" dirty="0"/>
              <a:t>V</a:t>
            </a:r>
            <a:r>
              <a:rPr lang="ko-KR" altLang="en-US" dirty="0" err="1"/>
              <a:t>멤버스가</a:t>
            </a:r>
            <a:r>
              <a:rPr lang="en-US" altLang="ko-KR" dirty="0"/>
              <a:t>, </a:t>
            </a:r>
            <a:r>
              <a:rPr lang="ko-KR" altLang="en-US" dirty="0"/>
              <a:t>소상공인은 노란색 영역의 </a:t>
            </a:r>
            <a:r>
              <a:rPr lang="ko-KR" altLang="en-US" dirty="0" err="1"/>
              <a:t>오너하이</a:t>
            </a:r>
            <a:r>
              <a:rPr lang="ko-KR" altLang="en-US" dirty="0"/>
              <a:t> 및 기타 </a:t>
            </a:r>
            <a:r>
              <a:rPr lang="ko-KR" altLang="en-US" dirty="0" err="1"/>
              <a:t>입점몰이</a:t>
            </a:r>
            <a:r>
              <a:rPr lang="ko-KR" altLang="en-US" dirty="0"/>
              <a:t> 담당하고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DCDA41-675C-3DF7-B925-423CAA551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32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 err="1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서브원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 플랫폼의 시작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 err="1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서브원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 플랫폼 소개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대표상품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 err="1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서브원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 플랫폼의 구조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4" Type="http://schemas.openxmlformats.org/officeDocument/2006/relationships/image" Target="../media/image13.sv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1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13.sv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47" Type="http://schemas.openxmlformats.org/officeDocument/2006/relationships/image" Target="../media/image107.png"/><Relationship Id="rId50" Type="http://schemas.openxmlformats.org/officeDocument/2006/relationships/image" Target="../media/image110.png"/><Relationship Id="rId55" Type="http://schemas.openxmlformats.org/officeDocument/2006/relationships/image" Target="../media/image115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png"/><Relationship Id="rId29" Type="http://schemas.openxmlformats.org/officeDocument/2006/relationships/image" Target="../media/image89.png"/><Relationship Id="rId11" Type="http://schemas.openxmlformats.org/officeDocument/2006/relationships/image" Target="../media/image71.svg"/><Relationship Id="rId24" Type="http://schemas.openxmlformats.org/officeDocument/2006/relationships/image" Target="../media/image84.png"/><Relationship Id="rId32" Type="http://schemas.openxmlformats.org/officeDocument/2006/relationships/image" Target="../media/image92.jpe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105.png"/><Relationship Id="rId53" Type="http://schemas.openxmlformats.org/officeDocument/2006/relationships/image" Target="../media/image113.png"/><Relationship Id="rId58" Type="http://schemas.openxmlformats.org/officeDocument/2006/relationships/image" Target="../media/image118.jpeg"/><Relationship Id="rId5" Type="http://schemas.openxmlformats.org/officeDocument/2006/relationships/image" Target="../media/image65.png"/><Relationship Id="rId19" Type="http://schemas.openxmlformats.org/officeDocument/2006/relationships/image" Target="../media/image79.png"/><Relationship Id="rId4" Type="http://schemas.openxmlformats.org/officeDocument/2006/relationships/image" Target="../media/image13.sv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image" Target="../media/image108.png"/><Relationship Id="rId56" Type="http://schemas.openxmlformats.org/officeDocument/2006/relationships/image" Target="../media/image116.png"/><Relationship Id="rId8" Type="http://schemas.openxmlformats.org/officeDocument/2006/relationships/image" Target="../media/image68.png"/><Relationship Id="rId51" Type="http://schemas.openxmlformats.org/officeDocument/2006/relationships/image" Target="../media/image111.png"/><Relationship Id="rId3" Type="http://schemas.openxmlformats.org/officeDocument/2006/relationships/image" Target="../media/image12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46" Type="http://schemas.openxmlformats.org/officeDocument/2006/relationships/image" Target="../media/image106.png"/><Relationship Id="rId59" Type="http://schemas.openxmlformats.org/officeDocument/2006/relationships/image" Target="../media/image119.png"/><Relationship Id="rId20" Type="http://schemas.openxmlformats.org/officeDocument/2006/relationships/image" Target="../media/image80.png"/><Relationship Id="rId41" Type="http://schemas.openxmlformats.org/officeDocument/2006/relationships/image" Target="../media/image101.png"/><Relationship Id="rId54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sv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49" Type="http://schemas.openxmlformats.org/officeDocument/2006/relationships/image" Target="../media/image109.png"/><Relationship Id="rId57" Type="http://schemas.openxmlformats.org/officeDocument/2006/relationships/image" Target="../media/image117.jpeg"/><Relationship Id="rId10" Type="http://schemas.openxmlformats.org/officeDocument/2006/relationships/image" Target="../media/image70.png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52" Type="http://schemas.openxmlformats.org/officeDocument/2006/relationships/image" Target="../media/image112.jpeg"/><Relationship Id="rId60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2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3.svg"/><Relationship Id="rId9" Type="http://schemas.openxmlformats.org/officeDocument/2006/relationships/image" Target="../media/image1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2.jpe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130.png"/><Relationship Id="rId4" Type="http://schemas.openxmlformats.org/officeDocument/2006/relationships/image" Target="../media/image13.sv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13.svg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132.png"/><Relationship Id="rId4" Type="http://schemas.openxmlformats.org/officeDocument/2006/relationships/image" Target="../media/image13.sv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1.jpeg"/><Relationship Id="rId4" Type="http://schemas.openxmlformats.org/officeDocument/2006/relationships/image" Target="../media/image13.svg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1807904" y="3078826"/>
            <a:ext cx="9823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01. </a:t>
            </a:r>
            <a:r>
              <a:rPr lang="ko-KR" altLang="en-US" sz="90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플랫폼의 이해</a:t>
            </a:r>
            <a:endParaRPr lang="en-US" altLang="ko-KR" sz="90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959D94-CCEF-555E-93BC-300ED0D1E03D}"/>
              </a:ext>
            </a:extLst>
          </p:cNvPr>
          <p:cNvSpPr txBox="1"/>
          <p:nvPr/>
        </p:nvSpPr>
        <p:spPr>
          <a:xfrm>
            <a:off x="3220285" y="1854442"/>
            <a:ext cx="3499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2025 </a:t>
            </a:r>
            <a:r>
              <a:rPr lang="ko-KR" altLang="en-US"/>
              <a:t>서브원 </a:t>
            </a:r>
            <a:r>
              <a:rPr lang="en-US" altLang="ko-KR"/>
              <a:t>MRO </a:t>
            </a:r>
            <a:r>
              <a:rPr lang="ko-KR" altLang="en-US"/>
              <a:t>프로세스 과정</a:t>
            </a:r>
          </a:p>
        </p:txBody>
      </p: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1F6B-F0BA-819F-95DB-9554AA4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49C8859-B1DC-880C-68EB-D64CB651E3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F6A739E-C02B-5912-4211-92A6BDBA6C3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4FEDB37-4089-1DFB-CE78-F5B677941F14}"/>
              </a:ext>
            </a:extLst>
          </p:cNvPr>
          <p:cNvGrpSpPr/>
          <p:nvPr/>
        </p:nvGrpSpPr>
        <p:grpSpPr>
          <a:xfrm>
            <a:off x="890988" y="1358267"/>
            <a:ext cx="4951012" cy="4215728"/>
            <a:chOff x="890988" y="1739267"/>
            <a:chExt cx="4951012" cy="4215728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92232E92-20F8-99CB-D9AA-A7BD8AFACC00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4215728"/>
              <a:chOff x="1714299" y="2827000"/>
              <a:chExt cx="3792992" cy="322968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2918FB-2795-B6BE-DE28-8A67324EADA2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38EADD9-16C4-026E-51AC-AE62D1503CAF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839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 err="1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서브원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 플랫폼</a:t>
                </a:r>
              </a:p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소개</a:t>
                </a:r>
              </a:p>
              <a:p>
                <a:endParaRPr lang="ko-KR" altLang="en-US" sz="5000" dirty="0" err="1">
                  <a:solidFill>
                    <a:srgbClr val="FDEAEC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endParaRP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1CC1ABF2-20E1-5127-123F-33D37690904D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54F2B6AE-7D05-91D2-9308-05A76CF2DCAA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913A000-8D62-2069-BC3D-0CB63BEF915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3032C15-3662-AADA-117E-1AEAA8B7F538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BF6B0F2-D26C-6756-3B87-513B64DCAB2E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55C0EAE-EE77-603F-4B4B-CDEAF267458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E939433-DE30-687C-D689-CF6DD5D4447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1D24AAD-9CDC-EE65-1BAB-9A6F5671C06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885B8FF1-0A36-786A-2C34-F079986E5C7B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4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7885A6-F4E9-3E3B-E245-8F96A8B29F7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B9D486A-DAE6-24C3-20CD-5F409F91D7D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SERVEONE STORE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53E618F-37F8-63D5-4151-4EB872B6E75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933BEC1-388E-FD41-5107-50DD79AA975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A074229-98BC-4F47-AB61-EB98D2C57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B4F38E9-EF5D-4DEF-2513-16A731F1E04B}"/>
              </a:ext>
            </a:extLst>
          </p:cNvPr>
          <p:cNvGrpSpPr/>
          <p:nvPr/>
        </p:nvGrpSpPr>
        <p:grpSpPr>
          <a:xfrm>
            <a:off x="1108176" y="2910050"/>
            <a:ext cx="10046989" cy="2530150"/>
            <a:chOff x="502039" y="1724606"/>
            <a:chExt cx="5671263" cy="129473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8682493E-2E59-975C-B669-4C91789591F5}"/>
                </a:ext>
              </a:extLst>
            </p:cNvPr>
            <p:cNvGrpSpPr/>
            <p:nvPr/>
          </p:nvGrpSpPr>
          <p:grpSpPr>
            <a:xfrm>
              <a:off x="502039" y="1736632"/>
              <a:ext cx="2559763" cy="1282706"/>
              <a:chOff x="5700864" y="3671240"/>
              <a:chExt cx="2559763" cy="1264554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FC2FDB48-3125-5C8F-C3D7-E65237ABCA37}"/>
                  </a:ext>
                </a:extLst>
              </p:cNvPr>
              <p:cNvSpPr/>
              <p:nvPr/>
            </p:nvSpPr>
            <p:spPr>
              <a:xfrm>
                <a:off x="5700865" y="3674369"/>
                <a:ext cx="2559762" cy="1261425"/>
              </a:xfrm>
              <a:prstGeom prst="roundRect">
                <a:avLst>
                  <a:gd name="adj" fmla="val 5592"/>
                </a:avLst>
              </a:prstGeom>
              <a:solidFill>
                <a:srgbClr val="EFF1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22" name="사각형: 둥근 위쪽 모서리 21">
                <a:extLst>
                  <a:ext uri="{FF2B5EF4-FFF2-40B4-BE49-F238E27FC236}">
                    <a16:creationId xmlns:a16="http://schemas.microsoft.com/office/drawing/2014/main" id="{B372EC9B-5A93-95F2-60E8-3A91FB081C3D}"/>
                  </a:ext>
                </a:extLst>
              </p:cNvPr>
              <p:cNvSpPr/>
              <p:nvPr/>
            </p:nvSpPr>
            <p:spPr>
              <a:xfrm rot="16200000">
                <a:off x="5461980" y="3910124"/>
                <a:ext cx="1261425" cy="783657"/>
              </a:xfrm>
              <a:prstGeom prst="round2SameRect">
                <a:avLst>
                  <a:gd name="adj1" fmla="val 9678"/>
                  <a:gd name="adj2" fmla="val 0"/>
                </a:avLst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3E28E7-1345-8B41-CE9A-CA7700B979CB}"/>
                </a:ext>
              </a:extLst>
            </p:cNvPr>
            <p:cNvSpPr txBox="1"/>
            <p:nvPr/>
          </p:nvSpPr>
          <p:spPr>
            <a:xfrm>
              <a:off x="1454156" y="1931630"/>
              <a:ext cx="1478747" cy="7123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83937" indent="-83937">
                <a:spcAft>
                  <a:spcPts val="587"/>
                </a:spcAft>
                <a:buFont typeface="Arial" panose="020B0604020202020204" pitchFamily="34" charset="0"/>
                <a:buChar char="•"/>
              </a:pP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모든 사업자를 위한 </a:t>
              </a:r>
              <a:r>
                <a:rPr lang="en-US" altLang="ko-KR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B2B</a:t>
              </a: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 플랫폼</a:t>
              </a:r>
              <a:endPara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marL="83937" indent="-83937">
                <a:spcAft>
                  <a:spcPts val="587"/>
                </a:spcAft>
                <a:buFont typeface="Arial" panose="020B0604020202020204" pitchFamily="34" charset="0"/>
                <a:buChar char="•"/>
              </a:pPr>
              <a:r>
                <a:rPr lang="ko-KR" altLang="en-US" dirty="0" err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서브원</a:t>
              </a: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대표상품 제공</a:t>
              </a:r>
              <a:endPara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marL="83937" indent="-83937">
                <a:spcAft>
                  <a:spcPts val="587"/>
                </a:spcAft>
                <a:buFont typeface="Arial" panose="020B0604020202020204" pitchFamily="34" charset="0"/>
                <a:buChar char="•"/>
              </a:pP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산업 분야별 추천 상품</a:t>
              </a:r>
              <a:endPara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04C59-61A9-7A99-ED83-A7628E6E3167}"/>
                </a:ext>
              </a:extLst>
            </p:cNvPr>
            <p:cNvSpPr txBox="1"/>
            <p:nvPr/>
          </p:nvSpPr>
          <p:spPr>
            <a:xfrm>
              <a:off x="732787" y="2308987"/>
              <a:ext cx="346740" cy="399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20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주요</a:t>
              </a:r>
              <a:endParaRPr lang="en-US" altLang="ko-KR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r>
                <a:rPr lang="ko-KR" altLang="en-US" sz="20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특징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08E155E-A171-C6B5-C5AC-3CC1D52E8E1D}"/>
                </a:ext>
              </a:extLst>
            </p:cNvPr>
            <p:cNvGrpSpPr/>
            <p:nvPr/>
          </p:nvGrpSpPr>
          <p:grpSpPr>
            <a:xfrm>
              <a:off x="3613538" y="1724606"/>
              <a:ext cx="2559764" cy="1282705"/>
              <a:chOff x="5700863" y="5198383"/>
              <a:chExt cx="2559764" cy="1109637"/>
            </a:xfrm>
          </p:grpSpPr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5BA81E0B-94DD-909A-77D9-46FB8A2C3BE5}"/>
                  </a:ext>
                </a:extLst>
              </p:cNvPr>
              <p:cNvSpPr/>
              <p:nvPr/>
            </p:nvSpPr>
            <p:spPr>
              <a:xfrm>
                <a:off x="5700865" y="5201128"/>
                <a:ext cx="2559762" cy="1106892"/>
              </a:xfrm>
              <a:prstGeom prst="roundRect">
                <a:avLst>
                  <a:gd name="adj" fmla="val 5592"/>
                </a:avLst>
              </a:prstGeom>
              <a:solidFill>
                <a:srgbClr val="EFF1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20" name="사각형: 둥근 위쪽 모서리 19">
                <a:extLst>
                  <a:ext uri="{FF2B5EF4-FFF2-40B4-BE49-F238E27FC236}">
                    <a16:creationId xmlns:a16="http://schemas.microsoft.com/office/drawing/2014/main" id="{348A6C72-0C11-E589-6950-26439522DABF}"/>
                  </a:ext>
                </a:extLst>
              </p:cNvPr>
              <p:cNvSpPr/>
              <p:nvPr/>
            </p:nvSpPr>
            <p:spPr>
              <a:xfrm rot="16200000">
                <a:off x="5539246" y="5360000"/>
                <a:ext cx="1106892" cy="783657"/>
              </a:xfrm>
              <a:prstGeom prst="round2SameRect">
                <a:avLst>
                  <a:gd name="adj1" fmla="val 9678"/>
                  <a:gd name="adj2" fmla="val 0"/>
                </a:avLst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AD936B-09E7-492A-161F-2865820B27AA}"/>
                </a:ext>
              </a:extLst>
            </p:cNvPr>
            <p:cNvSpPr txBox="1"/>
            <p:nvPr/>
          </p:nvSpPr>
          <p:spPr>
            <a:xfrm>
              <a:off x="4565656" y="1931630"/>
              <a:ext cx="1478747" cy="86865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83937" indent="-83937">
                <a:spcAft>
                  <a:spcPts val="587"/>
                </a:spcAft>
                <a:buFont typeface="Arial" panose="020B0604020202020204" pitchFamily="34" charset="0"/>
                <a:buChar char="•"/>
              </a:pP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중견</a:t>
              </a:r>
              <a:r>
                <a:rPr lang="en-US" altLang="ko-KR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중소 구매</a:t>
              </a:r>
              <a:r>
                <a:rPr lang="en-US" altLang="ko-KR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생산</a:t>
              </a:r>
              <a:r>
                <a:rPr lang="en-US" altLang="ko-KR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총무팀</a:t>
              </a:r>
            </a:p>
            <a:p>
              <a:pPr marL="83937" indent="-83937">
                <a:spcAft>
                  <a:spcPts val="587"/>
                </a:spcAft>
                <a:buFont typeface="Arial" panose="020B0604020202020204" pitchFamily="34" charset="0"/>
                <a:buChar char="•"/>
              </a:pP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구매채널 확대를 위한</a:t>
              </a:r>
              <a:b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</a:br>
              <a:r>
                <a:rPr lang="en-US" altLang="ko-KR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One-of-vendor</a:t>
              </a: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를 찾는 대기업</a:t>
              </a:r>
            </a:p>
            <a:p>
              <a:pPr marL="83937" indent="-83937">
                <a:spcAft>
                  <a:spcPts val="587"/>
                </a:spcAft>
                <a:buFont typeface="Arial" panose="020B0604020202020204" pitchFamily="34" charset="0"/>
                <a:buChar char="•"/>
              </a:pPr>
              <a:r>
                <a:rPr lang="ko-KR" altLang="en-US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재판매 목적의 도소매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E67632-0A80-86CC-5E6A-559F004D0CDB}"/>
                </a:ext>
              </a:extLst>
            </p:cNvPr>
            <p:cNvSpPr txBox="1"/>
            <p:nvPr/>
          </p:nvSpPr>
          <p:spPr>
            <a:xfrm>
              <a:off x="3858281" y="2308435"/>
              <a:ext cx="346740" cy="3995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20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주요</a:t>
              </a:r>
              <a:endParaRPr lang="en-US" altLang="ko-KR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r>
                <a:rPr lang="ko-KR" altLang="en-US" sz="20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9E701757-1B3E-86F8-EF5A-57098527E236}"/>
                </a:ext>
              </a:extLst>
            </p:cNvPr>
            <p:cNvGrpSpPr/>
            <p:nvPr/>
          </p:nvGrpSpPr>
          <p:grpSpPr>
            <a:xfrm rot="16200000">
              <a:off x="3235364" y="2256063"/>
              <a:ext cx="216277" cy="234952"/>
              <a:chOff x="2757329" y="4374921"/>
              <a:chExt cx="252573" cy="2525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BFF6697-2198-8B55-9888-2FE2514CF7BC}"/>
                  </a:ext>
                </a:extLst>
              </p:cNvPr>
              <p:cNvSpPr/>
              <p:nvPr/>
            </p:nvSpPr>
            <p:spPr>
              <a:xfrm>
                <a:off x="2757329" y="4374921"/>
                <a:ext cx="252573" cy="252570"/>
              </a:xfrm>
              <a:prstGeom prst="ellipse">
                <a:avLst/>
              </a:prstGeom>
              <a:solidFill>
                <a:srgbClr val="B500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8" name="십자형 17">
                <a:extLst>
                  <a:ext uri="{FF2B5EF4-FFF2-40B4-BE49-F238E27FC236}">
                    <a16:creationId xmlns:a16="http://schemas.microsoft.com/office/drawing/2014/main" id="{3BA1B177-BF0F-4D17-8186-D172373B442C}"/>
                  </a:ext>
                </a:extLst>
              </p:cNvPr>
              <p:cNvSpPr/>
              <p:nvPr/>
            </p:nvSpPr>
            <p:spPr>
              <a:xfrm>
                <a:off x="2808230" y="4425825"/>
                <a:ext cx="150770" cy="150768"/>
              </a:xfrm>
              <a:prstGeom prst="plus">
                <a:avLst>
                  <a:gd name="adj" fmla="val 371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FD06CCF4-11C3-260E-5A66-D349B0341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2787" y="1963283"/>
              <a:ext cx="408354" cy="293177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5E1CA82F-8074-0EF9-DFB0-EC46C5B7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9396" y="1967305"/>
              <a:ext cx="304800" cy="261938"/>
            </a:xfrm>
            <a:prstGeom prst="rect">
              <a:avLst/>
            </a:prstGeom>
          </p:spPr>
        </p:pic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8FF6F37-A3FA-D268-E20D-A8B5734BC7E5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대표상품을 지속적으로 추천하고 이를 통해 얻어지는 물량 통합과 가격 절감 기회를 계속해서 발굴하기 위한 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서브원의 새로운 온라인 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F717155-2629-C12C-93E0-A32262C322F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E0B91FF-A333-3780-E219-31D4F021AB6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3AC5F59-CE23-3916-3D24-85AD24220D13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77ADA6C-69F6-1E55-5490-7107796CEBE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D245337-AF44-1EF8-EB15-4AA8DDAD873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F5B2C47-1119-42DB-74A4-0BA865B794D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980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A431A-84FE-0A3E-2AF9-8203BFD0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A5A5806-4D98-AB9B-C5AA-95755FF05FE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00C7830-CA4C-8DC1-3AA2-9E38753A4D1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SERVEONE STORE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45CEC6DD-AD4F-CA8C-F6D4-1706020725C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681A5DD-BD60-E885-97D4-E34BD118802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756F0AE-A888-510C-A4C7-34EC3B158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E33868B-6434-61C4-6517-541FFFD4450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DFDEEA6-A6AE-9651-2BD9-39DDD1DED69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12EBD21-3151-C849-7CD7-663C629F5F60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CBA86EF-51A9-E884-382F-778A330101F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3D0C177-8612-1917-972E-8F5A7E59FE8C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7A24D02-1043-429A-71F8-7D80FC82CD8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AFCF7EE-ABB5-3179-CE40-23B55F147750}"/>
              </a:ext>
            </a:extLst>
          </p:cNvPr>
          <p:cNvGrpSpPr/>
          <p:nvPr/>
        </p:nvGrpSpPr>
        <p:grpSpPr>
          <a:xfrm>
            <a:off x="792342" y="2034753"/>
            <a:ext cx="7399158" cy="4985172"/>
            <a:chOff x="6309060" y="2906064"/>
            <a:chExt cx="5400000" cy="3565530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8AAD5014-61D4-A2D2-5133-7F4E6E67227A}"/>
                </a:ext>
              </a:extLst>
            </p:cNvPr>
            <p:cNvSpPr/>
            <p:nvPr/>
          </p:nvSpPr>
          <p:spPr>
            <a:xfrm>
              <a:off x="6309060" y="2906064"/>
              <a:ext cx="5400000" cy="356553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C7D3301A-4181-2E6E-61B1-85AFD5767E30}"/>
                </a:ext>
              </a:extLst>
            </p:cNvPr>
            <p:cNvSpPr/>
            <p:nvPr/>
          </p:nvSpPr>
          <p:spPr>
            <a:xfrm>
              <a:off x="6309060" y="2906064"/>
              <a:ext cx="5400000" cy="332814"/>
            </a:xfrm>
            <a:prstGeom prst="roundRect">
              <a:avLst>
                <a:gd name="adj" fmla="val 0"/>
              </a:avLst>
            </a:prstGeom>
            <a:solidFill>
              <a:srgbClr val="908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판매 </a:t>
              </a: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Item</a:t>
              </a:r>
            </a:p>
          </p:txBody>
        </p:sp>
        <p:sp>
          <p:nvSpPr>
            <p:cNvPr id="33" name="사각형: 둥근 모서리 47">
              <a:extLst>
                <a:ext uri="{FF2B5EF4-FFF2-40B4-BE49-F238E27FC236}">
                  <a16:creationId xmlns:a16="http://schemas.microsoft.com/office/drawing/2014/main" id="{1DBCDC86-00D6-AD56-0559-9275F67807F7}"/>
                </a:ext>
              </a:extLst>
            </p:cNvPr>
            <p:cNvSpPr/>
            <p:nvPr/>
          </p:nvSpPr>
          <p:spPr>
            <a:xfrm>
              <a:off x="7019248" y="5057249"/>
              <a:ext cx="288000" cy="288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4" name="사각형: 둥근 모서리 71">
              <a:extLst>
                <a:ext uri="{FF2B5EF4-FFF2-40B4-BE49-F238E27FC236}">
                  <a16:creationId xmlns:a16="http://schemas.microsoft.com/office/drawing/2014/main" id="{31C2AE7E-5152-9DE9-FFF1-E739A6B461EC}"/>
                </a:ext>
              </a:extLst>
            </p:cNvPr>
            <p:cNvSpPr/>
            <p:nvPr/>
          </p:nvSpPr>
          <p:spPr>
            <a:xfrm>
              <a:off x="10260411" y="5057249"/>
              <a:ext cx="288000" cy="288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5" name="사각형: 둥근 모서리 14">
              <a:extLst>
                <a:ext uri="{FF2B5EF4-FFF2-40B4-BE49-F238E27FC236}">
                  <a16:creationId xmlns:a16="http://schemas.microsoft.com/office/drawing/2014/main" id="{9C7B8633-B424-7D5E-BD09-38ED0824F8FA}"/>
                </a:ext>
              </a:extLst>
            </p:cNvPr>
            <p:cNvSpPr/>
            <p:nvPr/>
          </p:nvSpPr>
          <p:spPr>
            <a:xfrm>
              <a:off x="9177769" y="5057249"/>
              <a:ext cx="288000" cy="288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6" name="사각형: 둥근 모서리 87">
              <a:extLst>
                <a:ext uri="{FF2B5EF4-FFF2-40B4-BE49-F238E27FC236}">
                  <a16:creationId xmlns:a16="http://schemas.microsoft.com/office/drawing/2014/main" id="{97763008-F56D-EDA8-81AC-C635C3FF8FE8}"/>
                </a:ext>
              </a:extLst>
            </p:cNvPr>
            <p:cNvSpPr/>
            <p:nvPr/>
          </p:nvSpPr>
          <p:spPr>
            <a:xfrm>
              <a:off x="8103575" y="5057249"/>
              <a:ext cx="288000" cy="288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7" name="사각형: 둥근 모서리 63">
              <a:extLst>
                <a:ext uri="{FF2B5EF4-FFF2-40B4-BE49-F238E27FC236}">
                  <a16:creationId xmlns:a16="http://schemas.microsoft.com/office/drawing/2014/main" id="{3011ABD3-1F2E-6A09-EBBE-8B0FC9B10E09}"/>
                </a:ext>
              </a:extLst>
            </p:cNvPr>
            <p:cNvSpPr/>
            <p:nvPr/>
          </p:nvSpPr>
          <p:spPr>
            <a:xfrm>
              <a:off x="11283709" y="5057249"/>
              <a:ext cx="288000" cy="288000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8" name="사각형: 둥근 모서리 83">
              <a:extLst>
                <a:ext uri="{FF2B5EF4-FFF2-40B4-BE49-F238E27FC236}">
                  <a16:creationId xmlns:a16="http://schemas.microsoft.com/office/drawing/2014/main" id="{3B212AC4-F6A6-98A5-0652-A30129305DBD}"/>
                </a:ext>
              </a:extLst>
            </p:cNvPr>
            <p:cNvSpPr/>
            <p:nvPr/>
          </p:nvSpPr>
          <p:spPr>
            <a:xfrm>
              <a:off x="8626384" y="6096862"/>
              <a:ext cx="288000" cy="288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4817A0E4-2F77-935C-D538-817FFEF0C252}"/>
                </a:ext>
              </a:extLst>
            </p:cNvPr>
            <p:cNvSpPr/>
            <p:nvPr/>
          </p:nvSpPr>
          <p:spPr>
            <a:xfrm>
              <a:off x="7267527" y="6096862"/>
              <a:ext cx="288000" cy="288000"/>
            </a:xfrm>
            <a:prstGeom prst="ellipse">
              <a:avLst/>
            </a:prstGeom>
            <a:blipFill>
              <a:blip r:embed="rId11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0" name="사각형: 둥근 모서리 26">
              <a:extLst>
                <a:ext uri="{FF2B5EF4-FFF2-40B4-BE49-F238E27FC236}">
                  <a16:creationId xmlns:a16="http://schemas.microsoft.com/office/drawing/2014/main" id="{20F0ED51-83AF-D6A7-560F-F26E35689FAE}"/>
                </a:ext>
              </a:extLst>
            </p:cNvPr>
            <p:cNvSpPr/>
            <p:nvPr/>
          </p:nvSpPr>
          <p:spPr>
            <a:xfrm>
              <a:off x="9972411" y="6096862"/>
              <a:ext cx="288000" cy="288000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1" name="사각형: 둥근 모서리 51">
              <a:extLst>
                <a:ext uri="{FF2B5EF4-FFF2-40B4-BE49-F238E27FC236}">
                  <a16:creationId xmlns:a16="http://schemas.microsoft.com/office/drawing/2014/main" id="{B4F86278-F98E-3470-C2C3-F68AE8DA141B}"/>
                </a:ext>
              </a:extLst>
            </p:cNvPr>
            <p:cNvSpPr/>
            <p:nvPr/>
          </p:nvSpPr>
          <p:spPr>
            <a:xfrm>
              <a:off x="11248818" y="6096862"/>
              <a:ext cx="288000" cy="288000"/>
            </a:xfrm>
            <a:prstGeom prst="ellipse">
              <a:avLst/>
            </a:prstGeom>
            <a:blipFill>
              <a:blip r:embed="rId13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77ECA80-346D-C2FC-8492-D8E0502DDFC4}"/>
                </a:ext>
              </a:extLst>
            </p:cNvPr>
            <p:cNvCxnSpPr>
              <a:cxnSpLocks/>
            </p:cNvCxnSpPr>
            <p:nvPr/>
          </p:nvCxnSpPr>
          <p:spPr>
            <a:xfrm>
              <a:off x="6309060" y="2906065"/>
              <a:ext cx="5399999" cy="0"/>
            </a:xfrm>
            <a:prstGeom prst="line">
              <a:avLst/>
            </a:prstGeom>
            <a:ln w="25400"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4B293FAC-2E9C-7ACD-DFF6-CE20F75AC2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3060" y="5424138"/>
              <a:ext cx="511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FD3FE757-1BD7-1FFA-8E3F-144201013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3060" y="4376682"/>
              <a:ext cx="511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사각형: 둥근 모서리 8">
              <a:extLst>
                <a:ext uri="{FF2B5EF4-FFF2-40B4-BE49-F238E27FC236}">
                  <a16:creationId xmlns:a16="http://schemas.microsoft.com/office/drawing/2014/main" id="{98DF71F1-59FE-5798-5FEE-29A4BBD96D73}"/>
                </a:ext>
              </a:extLst>
            </p:cNvPr>
            <p:cNvSpPr/>
            <p:nvPr/>
          </p:nvSpPr>
          <p:spPr>
            <a:xfrm>
              <a:off x="8103575" y="4005031"/>
              <a:ext cx="288000" cy="288000"/>
            </a:xfrm>
            <a:prstGeom prst="ellipse">
              <a:avLst/>
            </a:prstGeom>
            <a:blipFill>
              <a:blip r:embed="rId14"/>
              <a:srcRect/>
              <a:stretch>
                <a:fillRect l="-1491" r="-1491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6" name="사각형: 둥근 모서리 34">
              <a:extLst>
                <a:ext uri="{FF2B5EF4-FFF2-40B4-BE49-F238E27FC236}">
                  <a16:creationId xmlns:a16="http://schemas.microsoft.com/office/drawing/2014/main" id="{DBA707F5-52DD-17F1-1D85-D45F20754351}"/>
                </a:ext>
              </a:extLst>
            </p:cNvPr>
            <p:cNvSpPr/>
            <p:nvPr/>
          </p:nvSpPr>
          <p:spPr>
            <a:xfrm>
              <a:off x="10260411" y="4005031"/>
              <a:ext cx="288000" cy="288000"/>
            </a:xfrm>
            <a:prstGeom prst="ellipse">
              <a:avLst/>
            </a:prstGeom>
            <a:blipFill>
              <a:blip r:embed="rId15"/>
              <a:srcRect/>
              <a:stretch>
                <a:fillRect l="-1491" r="-1491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7" name="사각형: 둥근 모서리 59">
              <a:extLst>
                <a:ext uri="{FF2B5EF4-FFF2-40B4-BE49-F238E27FC236}">
                  <a16:creationId xmlns:a16="http://schemas.microsoft.com/office/drawing/2014/main" id="{50990708-3F74-BF0B-C867-67DF8667B614}"/>
                </a:ext>
              </a:extLst>
            </p:cNvPr>
            <p:cNvSpPr/>
            <p:nvPr/>
          </p:nvSpPr>
          <p:spPr>
            <a:xfrm>
              <a:off x="9177769" y="4005031"/>
              <a:ext cx="288000" cy="288000"/>
            </a:xfrm>
            <a:prstGeom prst="ellipse">
              <a:avLst/>
            </a:prstGeom>
            <a:blipFill>
              <a:blip r:embed="rId16"/>
              <a:srcRect/>
              <a:stretch>
                <a:fillRect l="-1491" r="-1491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8" name="사각형: 둥근 모서리 75">
              <a:extLst>
                <a:ext uri="{FF2B5EF4-FFF2-40B4-BE49-F238E27FC236}">
                  <a16:creationId xmlns:a16="http://schemas.microsoft.com/office/drawing/2014/main" id="{1030ADBD-2712-A5A6-21A6-C4DB76D4FA51}"/>
                </a:ext>
              </a:extLst>
            </p:cNvPr>
            <p:cNvSpPr/>
            <p:nvPr/>
          </p:nvSpPr>
          <p:spPr>
            <a:xfrm>
              <a:off x="11283709" y="4005031"/>
              <a:ext cx="288000" cy="288000"/>
            </a:xfrm>
            <a:prstGeom prst="ellipse">
              <a:avLst/>
            </a:prstGeom>
            <a:blipFill>
              <a:blip r:embed="rId17"/>
              <a:srcRect/>
              <a:stretch>
                <a:fillRect l="-7919" r="-7919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9" name="사각형: 둥근 모서리 22">
              <a:extLst>
                <a:ext uri="{FF2B5EF4-FFF2-40B4-BE49-F238E27FC236}">
                  <a16:creationId xmlns:a16="http://schemas.microsoft.com/office/drawing/2014/main" id="{941ADF9D-96F8-C85C-658E-87D03F37D42B}"/>
                </a:ext>
              </a:extLst>
            </p:cNvPr>
            <p:cNvSpPr/>
            <p:nvPr/>
          </p:nvSpPr>
          <p:spPr>
            <a:xfrm>
              <a:off x="7019248" y="4005031"/>
              <a:ext cx="288000" cy="288000"/>
            </a:xfrm>
            <a:prstGeom prst="ellipse">
              <a:avLst/>
            </a:prstGeom>
            <a:blipFill>
              <a:blip r:embed="rId18"/>
              <a:srcRect/>
              <a:stretch>
                <a:fillRect l="-54135" t="-51119" r="-54135" b="-51119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87B216AE-C496-B2DE-6908-71C8892FBAB4}"/>
                </a:ext>
              </a:extLst>
            </p:cNvPr>
            <p:cNvGrpSpPr/>
            <p:nvPr/>
          </p:nvGrpSpPr>
          <p:grpSpPr>
            <a:xfrm>
              <a:off x="6390299" y="3400859"/>
              <a:ext cx="879884" cy="587180"/>
              <a:chOff x="6493285" y="3763263"/>
              <a:chExt cx="879884" cy="587180"/>
            </a:xfrm>
          </p:grpSpPr>
          <p:sp>
            <p:nvSpPr>
              <p:cNvPr id="101" name="모서리가 둥근 직사각형 65">
                <a:extLst>
                  <a:ext uri="{FF2B5EF4-FFF2-40B4-BE49-F238E27FC236}">
                    <a16:creationId xmlns:a16="http://schemas.microsoft.com/office/drawing/2014/main" id="{0DBCEFF2-F898-9180-E0AB-2A3051A1DCB8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모터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컨트롤러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벨트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체인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기어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커플링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5BF278-6362-C1AB-7F93-3DAD77B07C98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41464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동력기기</a:t>
                </a:r>
              </a:p>
            </p:txBody>
          </p:sp>
        </p:grp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535CA7AE-7F34-D50B-6D58-DB1B02DC2E72}"/>
                </a:ext>
              </a:extLst>
            </p:cNvPr>
            <p:cNvCxnSpPr/>
            <p:nvPr/>
          </p:nvCxnSpPr>
          <p:spPr>
            <a:xfrm>
              <a:off x="7391332" y="3455343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1E758CF-0F4C-FD89-E754-5AC148FEE269}"/>
                </a:ext>
              </a:extLst>
            </p:cNvPr>
            <p:cNvCxnSpPr/>
            <p:nvPr/>
          </p:nvCxnSpPr>
          <p:spPr>
            <a:xfrm>
              <a:off x="8470764" y="3455343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CCA9785C-DD68-FE63-0FB4-A233BF27328F}"/>
                </a:ext>
              </a:extLst>
            </p:cNvPr>
            <p:cNvCxnSpPr/>
            <p:nvPr/>
          </p:nvCxnSpPr>
          <p:spPr>
            <a:xfrm>
              <a:off x="9550196" y="3455343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E290144-44A0-3572-48DC-B6C02A4DABC9}"/>
                </a:ext>
              </a:extLst>
            </p:cNvPr>
            <p:cNvCxnSpPr/>
            <p:nvPr/>
          </p:nvCxnSpPr>
          <p:spPr>
            <a:xfrm>
              <a:off x="10629628" y="3455343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B458BEA8-BCFB-DB3B-8EFD-A5F713B3F245}"/>
                </a:ext>
              </a:extLst>
            </p:cNvPr>
            <p:cNvGrpSpPr/>
            <p:nvPr/>
          </p:nvGrpSpPr>
          <p:grpSpPr>
            <a:xfrm>
              <a:off x="7439823" y="3400859"/>
              <a:ext cx="879884" cy="587180"/>
              <a:chOff x="6493285" y="3763263"/>
              <a:chExt cx="879884" cy="587180"/>
            </a:xfrm>
          </p:grpSpPr>
          <p:sp>
            <p:nvSpPr>
              <p:cNvPr id="99" name="모서리가 둥근 직사각형 65">
                <a:extLst>
                  <a:ext uri="{FF2B5EF4-FFF2-40B4-BE49-F238E27FC236}">
                    <a16:creationId xmlns:a16="http://schemas.microsoft.com/office/drawing/2014/main" id="{84F37C53-450A-A7F9-F3FB-95032A82EA8B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볼트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너트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핀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베어링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스프링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8AAE1F2-94E3-4C39-078E-70AC58773565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41464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기계요소</a:t>
                </a:r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F00E0BE2-0438-4090-FCA9-D0EF4EFA700D}"/>
                </a:ext>
              </a:extLst>
            </p:cNvPr>
            <p:cNvGrpSpPr/>
            <p:nvPr/>
          </p:nvGrpSpPr>
          <p:grpSpPr>
            <a:xfrm>
              <a:off x="8487876" y="3400859"/>
              <a:ext cx="879884" cy="587180"/>
              <a:chOff x="6493285" y="3763263"/>
              <a:chExt cx="879884" cy="587180"/>
            </a:xfrm>
          </p:grpSpPr>
          <p:sp>
            <p:nvSpPr>
              <p:cNvPr id="97" name="모서리가 둥근 직사각형 65">
                <a:extLst>
                  <a:ext uri="{FF2B5EF4-FFF2-40B4-BE49-F238E27FC236}">
                    <a16:creationId xmlns:a16="http://schemas.microsoft.com/office/drawing/2014/main" id="{1987A920-50B5-07D4-E95F-323271B60090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배관밸브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공압기기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산업용 펌프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323A592-11D5-82E3-5F25-F857DC228DB4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812320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유공압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공조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유체</a:t>
                </a:r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06DE71B6-792B-9DB2-F6C0-BA2F2CF4872F}"/>
                </a:ext>
              </a:extLst>
            </p:cNvPr>
            <p:cNvGrpSpPr/>
            <p:nvPr/>
          </p:nvGrpSpPr>
          <p:grpSpPr>
            <a:xfrm>
              <a:off x="9597235" y="3400859"/>
              <a:ext cx="879884" cy="587180"/>
              <a:chOff x="6493285" y="3763263"/>
              <a:chExt cx="879884" cy="587180"/>
            </a:xfrm>
          </p:grpSpPr>
          <p:sp>
            <p:nvSpPr>
              <p:cNvPr id="95" name="모서리가 둥근 직사각형 65">
                <a:extLst>
                  <a:ext uri="{FF2B5EF4-FFF2-40B4-BE49-F238E27FC236}">
                    <a16:creationId xmlns:a16="http://schemas.microsoft.com/office/drawing/2014/main" id="{DA97661B-97E0-7314-D0DA-9F7B5D56082B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절삭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연마공구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용접공구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작업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전동공구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A9F8C65-EFF9-F7CD-7CB5-09ECE3584D1B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344363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공기구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08928EA1-CF3B-C724-BE3C-DF1E231A66E9}"/>
                </a:ext>
              </a:extLst>
            </p:cNvPr>
            <p:cNvGrpSpPr/>
            <p:nvPr/>
          </p:nvGrpSpPr>
          <p:grpSpPr>
            <a:xfrm>
              <a:off x="10691825" y="3400859"/>
              <a:ext cx="879884" cy="466109"/>
              <a:chOff x="6493285" y="3763263"/>
              <a:chExt cx="879884" cy="466109"/>
            </a:xfrm>
          </p:grpSpPr>
          <p:sp>
            <p:nvSpPr>
              <p:cNvPr id="93" name="모서리가 둥근 직사각형 65">
                <a:extLst>
                  <a:ext uri="{FF2B5EF4-FFF2-40B4-BE49-F238E27FC236}">
                    <a16:creationId xmlns:a16="http://schemas.microsoft.com/office/drawing/2014/main" id="{3887E571-5151-F00B-5C9E-69C20ECEB3FD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284393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철강재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공조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저장장비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44BC581-946A-596B-98B8-EB821AD6CE22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675442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건설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설비보수</a:t>
                </a:r>
              </a:p>
            </p:txBody>
          </p: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41376201-6965-74AB-B789-4A5E36AEDCF0}"/>
                </a:ext>
              </a:extLst>
            </p:cNvPr>
            <p:cNvGrpSpPr/>
            <p:nvPr/>
          </p:nvGrpSpPr>
          <p:grpSpPr>
            <a:xfrm>
              <a:off x="6390299" y="4455011"/>
              <a:ext cx="879884" cy="587180"/>
              <a:chOff x="6493285" y="3763263"/>
              <a:chExt cx="879884" cy="587180"/>
            </a:xfrm>
          </p:grpSpPr>
          <p:sp>
            <p:nvSpPr>
              <p:cNvPr id="91" name="모서리가 둥근 직사각형 65">
                <a:extLst>
                  <a:ext uri="{FF2B5EF4-FFF2-40B4-BE49-F238E27FC236}">
                    <a16:creationId xmlns:a16="http://schemas.microsoft.com/office/drawing/2014/main" id="{D9320A77-61FB-269E-C959-3CEF94035861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제어부품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케이블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배터리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E95AECB-59CC-8DD3-7646-8F2AD95104E5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662574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전기전자 부품</a:t>
                </a:r>
              </a:p>
            </p:txBody>
          </p:sp>
        </p:grp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EAD78659-94D8-2F73-EA70-80E657F428CC}"/>
                </a:ext>
              </a:extLst>
            </p:cNvPr>
            <p:cNvCxnSpPr/>
            <p:nvPr/>
          </p:nvCxnSpPr>
          <p:spPr>
            <a:xfrm>
              <a:off x="7391332" y="4509495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DB02B7D1-C719-BDF7-025A-56DA35F25ED0}"/>
                </a:ext>
              </a:extLst>
            </p:cNvPr>
            <p:cNvCxnSpPr/>
            <p:nvPr/>
          </p:nvCxnSpPr>
          <p:spPr>
            <a:xfrm>
              <a:off x="8470764" y="4509495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BA8343E8-10D6-72BD-9A5E-6FEB0EE8A1B9}"/>
                </a:ext>
              </a:extLst>
            </p:cNvPr>
            <p:cNvCxnSpPr/>
            <p:nvPr/>
          </p:nvCxnSpPr>
          <p:spPr>
            <a:xfrm>
              <a:off x="9550196" y="4509495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7A72D119-FA0F-2F63-0D6F-01A08D767A29}"/>
                </a:ext>
              </a:extLst>
            </p:cNvPr>
            <p:cNvCxnSpPr/>
            <p:nvPr/>
          </p:nvCxnSpPr>
          <p:spPr>
            <a:xfrm>
              <a:off x="10629628" y="4509495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D403FF38-D93D-8A52-649C-FCEDA977E1BC}"/>
                </a:ext>
              </a:extLst>
            </p:cNvPr>
            <p:cNvGrpSpPr/>
            <p:nvPr/>
          </p:nvGrpSpPr>
          <p:grpSpPr>
            <a:xfrm>
              <a:off x="7439823" y="4455011"/>
              <a:ext cx="879884" cy="587180"/>
              <a:chOff x="6493285" y="3763263"/>
              <a:chExt cx="879884" cy="587180"/>
            </a:xfrm>
          </p:grpSpPr>
          <p:sp>
            <p:nvSpPr>
              <p:cNvPr id="89" name="모서리가 둥근 직사각형 65">
                <a:extLst>
                  <a:ext uri="{FF2B5EF4-FFF2-40B4-BE49-F238E27FC236}">
                    <a16:creationId xmlns:a16="http://schemas.microsoft.com/office/drawing/2014/main" id="{55590D5F-6C34-451E-F215-4A6CC5636B4E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생산자동화설비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대차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캐스터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벨트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와이어로프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6A7D2DC-5565-A1C9-B274-828F0AF11467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81240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생산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운반</a:t>
                </a:r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30DE2B28-AA05-98D5-F59C-6A4644DF8732}"/>
                </a:ext>
              </a:extLst>
            </p:cNvPr>
            <p:cNvGrpSpPr/>
            <p:nvPr/>
          </p:nvGrpSpPr>
          <p:grpSpPr>
            <a:xfrm>
              <a:off x="8487876" y="4455011"/>
              <a:ext cx="879884" cy="587180"/>
              <a:chOff x="6493285" y="3763263"/>
              <a:chExt cx="879884" cy="587180"/>
            </a:xfrm>
          </p:grpSpPr>
          <p:sp>
            <p:nvSpPr>
              <p:cNvPr id="87" name="모서리가 둥근 직사각형 65">
                <a:extLst>
                  <a:ext uri="{FF2B5EF4-FFF2-40B4-BE49-F238E27FC236}">
                    <a16:creationId xmlns:a16="http://schemas.microsoft.com/office/drawing/2014/main" id="{831AC172-20EE-FAE8-D9A7-3816E5DE82C2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접착제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수처리제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오일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윤활유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산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염기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CEB128F-D23A-E494-2BB7-BE7B971F9981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247262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화학</a:t>
                </a:r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C8E12A47-B56B-0100-2450-BA54AD07C421}"/>
                </a:ext>
              </a:extLst>
            </p:cNvPr>
            <p:cNvGrpSpPr/>
            <p:nvPr/>
          </p:nvGrpSpPr>
          <p:grpSpPr>
            <a:xfrm>
              <a:off x="9597235" y="4455011"/>
              <a:ext cx="1032392" cy="587180"/>
              <a:chOff x="6493285" y="3763263"/>
              <a:chExt cx="1032392" cy="587180"/>
            </a:xfrm>
          </p:grpSpPr>
          <p:sp>
            <p:nvSpPr>
              <p:cNvPr id="85" name="모서리가 둥근 직사각형 65">
                <a:extLst>
                  <a:ext uri="{FF2B5EF4-FFF2-40B4-BE49-F238E27FC236}">
                    <a16:creationId xmlns:a16="http://schemas.microsoft.com/office/drawing/2014/main" id="{515980E7-CBB3-9FC3-2A9C-481845428FF1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1032392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골판지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단프라박스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파렛트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테이프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필름류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86D1840-C6FD-82A4-E89F-770F003090B8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81240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포장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저장</a:t>
                </a: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6DDAEE45-B4A1-1189-A075-CF8C8F8C0FBE}"/>
                </a:ext>
              </a:extLst>
            </p:cNvPr>
            <p:cNvGrpSpPr/>
            <p:nvPr/>
          </p:nvGrpSpPr>
          <p:grpSpPr>
            <a:xfrm>
              <a:off x="10691824" y="4455011"/>
              <a:ext cx="947671" cy="587180"/>
              <a:chOff x="6493284" y="3763263"/>
              <a:chExt cx="947671" cy="587180"/>
            </a:xfrm>
          </p:grpSpPr>
          <p:sp>
            <p:nvSpPr>
              <p:cNvPr id="83" name="모서리가 둥근 직사각형 65">
                <a:extLst>
                  <a:ext uri="{FF2B5EF4-FFF2-40B4-BE49-F238E27FC236}">
                    <a16:creationId xmlns:a16="http://schemas.microsoft.com/office/drawing/2014/main" id="{E280DE9B-DFE6-D68B-C3DC-519EF437C072}"/>
                  </a:ext>
                </a:extLst>
              </p:cNvPr>
              <p:cNvSpPr/>
              <p:nvPr/>
            </p:nvSpPr>
            <p:spPr>
              <a:xfrm>
                <a:off x="6493284" y="3944979"/>
                <a:ext cx="947671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생활가전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통신장비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영상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음향기기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조명기기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4568209-B76B-8E55-19BC-4D14C78C64B2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662574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전기전자 제품</a:t>
                </a: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80CC0323-7D07-6574-C0C5-150B07F56133}"/>
                </a:ext>
              </a:extLst>
            </p:cNvPr>
            <p:cNvGrpSpPr/>
            <p:nvPr/>
          </p:nvGrpSpPr>
          <p:grpSpPr>
            <a:xfrm>
              <a:off x="6390299" y="5492690"/>
              <a:ext cx="879884" cy="587180"/>
              <a:chOff x="6493285" y="3763263"/>
              <a:chExt cx="879884" cy="587180"/>
            </a:xfrm>
          </p:grpSpPr>
          <p:sp>
            <p:nvSpPr>
              <p:cNvPr id="81" name="모서리가 둥근 직사각형 65">
                <a:extLst>
                  <a:ext uri="{FF2B5EF4-FFF2-40B4-BE49-F238E27FC236}">
                    <a16:creationId xmlns:a16="http://schemas.microsoft.com/office/drawing/2014/main" id="{278FE4F4-2814-6390-275A-39CB5531494C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제지류</a:t>
                </a:r>
                <a:endParaRPr kumimoji="0" lang="ko-KR" altLang="en-US" sz="1100" b="0" i="0" u="none" strike="noStrike" kern="1200" cap="none" spc="-7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주방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일회용품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건물관리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청소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FA8F589-4CBA-E82C-53AC-B8B1E6362752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722238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환경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청소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생활</a:t>
                </a: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0963F83F-0A02-4364-E5B0-08054D050BE9}"/>
                </a:ext>
              </a:extLst>
            </p:cNvPr>
            <p:cNvCxnSpPr/>
            <p:nvPr/>
          </p:nvCxnSpPr>
          <p:spPr>
            <a:xfrm>
              <a:off x="7659059" y="5547174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D55D47E4-AE9D-EF94-35FF-D4E50A33D16B}"/>
                </a:ext>
              </a:extLst>
            </p:cNvPr>
            <p:cNvCxnSpPr/>
            <p:nvPr/>
          </p:nvCxnSpPr>
          <p:spPr>
            <a:xfrm>
              <a:off x="9009059" y="5547174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27966784-7DF3-9DBA-E5CD-7A0B8303BD58}"/>
                </a:ext>
              </a:extLst>
            </p:cNvPr>
            <p:cNvCxnSpPr/>
            <p:nvPr/>
          </p:nvCxnSpPr>
          <p:spPr>
            <a:xfrm>
              <a:off x="10359058" y="5547174"/>
              <a:ext cx="0" cy="8312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8CEF1076-6933-115B-37D3-94F180D89DDB}"/>
                </a:ext>
              </a:extLst>
            </p:cNvPr>
            <p:cNvGrpSpPr/>
            <p:nvPr/>
          </p:nvGrpSpPr>
          <p:grpSpPr>
            <a:xfrm>
              <a:off x="7745593" y="5492690"/>
              <a:ext cx="879884" cy="587180"/>
              <a:chOff x="6493285" y="3763263"/>
              <a:chExt cx="879884" cy="587180"/>
            </a:xfrm>
          </p:grpSpPr>
          <p:sp>
            <p:nvSpPr>
              <p:cNvPr id="79" name="모서리가 둥근 직사각형 65">
                <a:extLst>
                  <a:ext uri="{FF2B5EF4-FFF2-40B4-BE49-F238E27FC236}">
                    <a16:creationId xmlns:a16="http://schemas.microsoft.com/office/drawing/2014/main" id="{8F05BA9A-01D2-B0C7-C999-7B156CC429AA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산업용 장갑류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소화기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소방용품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개인 안전 보호구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F5C2CF-5B9C-11AD-1D5E-8CF6B10403AF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81240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소방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안전</a:t>
                </a: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67A6B6AA-0143-DFD8-F3BA-581A9B65E13F}"/>
                </a:ext>
              </a:extLst>
            </p:cNvPr>
            <p:cNvGrpSpPr/>
            <p:nvPr/>
          </p:nvGrpSpPr>
          <p:grpSpPr>
            <a:xfrm>
              <a:off x="9098426" y="5492690"/>
              <a:ext cx="879884" cy="587180"/>
              <a:chOff x="6493285" y="3763263"/>
              <a:chExt cx="879884" cy="587180"/>
            </a:xfrm>
          </p:grpSpPr>
          <p:sp>
            <p:nvSpPr>
              <p:cNvPr id="77" name="모서리가 둥근 직사각형 65">
                <a:extLst>
                  <a:ext uri="{FF2B5EF4-FFF2-40B4-BE49-F238E27FC236}">
                    <a16:creationId xmlns:a16="http://schemas.microsoft.com/office/drawing/2014/main" id="{A049113B-F582-C81C-31BD-EC019DBAE0B8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사무용지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인쇄류</a:t>
                </a:r>
                <a:endParaRPr kumimoji="0" lang="ko-KR" altLang="en-US" sz="1100" b="0" i="0" u="none" strike="noStrike" kern="1200" cap="none" spc="-7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가구집기류</a:t>
                </a:r>
                <a:endParaRPr kumimoji="0" lang="ko-KR" altLang="en-US" sz="1100" b="0" i="0" u="none" strike="noStrike" kern="1200" cap="none" spc="-7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식품류</a:t>
                </a:r>
                <a:endParaRPr kumimoji="0" lang="ko-KR" altLang="en-US" sz="1100" b="0" i="0" u="none" strike="noStrike" kern="1200" cap="none" spc="-7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0766139-0097-2FFB-B292-7B78F90CF8E5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41464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사무용품</a:t>
                </a:r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95C1B051-1786-9BCC-A3CD-FA1CD1015EE3}"/>
                </a:ext>
              </a:extLst>
            </p:cNvPr>
            <p:cNvGrpSpPr/>
            <p:nvPr/>
          </p:nvGrpSpPr>
          <p:grpSpPr>
            <a:xfrm>
              <a:off x="10401550" y="5492690"/>
              <a:ext cx="879884" cy="587180"/>
              <a:chOff x="6493285" y="3763263"/>
              <a:chExt cx="879884" cy="587180"/>
            </a:xfrm>
          </p:grpSpPr>
          <p:sp>
            <p:nvSpPr>
              <p:cNvPr id="75" name="모서리가 둥근 직사각형 65">
                <a:extLst>
                  <a:ext uri="{FF2B5EF4-FFF2-40B4-BE49-F238E27FC236}">
                    <a16:creationId xmlns:a16="http://schemas.microsoft.com/office/drawing/2014/main" id="{91D0A35E-D882-1651-1627-EE2418D71790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546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데스크탑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노트북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키보드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마우스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프린터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토너류</a:t>
                </a:r>
                <a:endParaRPr kumimoji="0" lang="ko-KR" altLang="en-US" sz="1100" b="0" i="0" u="none" strike="noStrike" kern="1200" cap="none" spc="-7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0675AAE-D11B-8CD0-8771-456A325E12FE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538565" cy="19811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사무자동화</a:t>
                </a:r>
              </a:p>
            </p:txBody>
          </p:sp>
        </p:grpSp>
      </p:grpSp>
      <p:pic>
        <p:nvPicPr>
          <p:cNvPr id="103" name="그림 102">
            <a:extLst>
              <a:ext uri="{FF2B5EF4-FFF2-40B4-BE49-F238E27FC236}">
                <a16:creationId xmlns:a16="http://schemas.microsoft.com/office/drawing/2014/main" id="{691ADF67-750D-07DF-1FB2-3A3F4D989F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8810" y="2004591"/>
            <a:ext cx="3487803" cy="4985171"/>
          </a:xfrm>
          <a:prstGeom prst="rect">
            <a:avLst/>
          </a:prstGeom>
        </p:spPr>
      </p:pic>
      <p:sp>
        <p:nvSpPr>
          <p:cNvPr id="7" name="설명선: 왼쪽 화살표 6">
            <a:extLst>
              <a:ext uri="{FF2B5EF4-FFF2-40B4-BE49-F238E27FC236}">
                <a16:creationId xmlns:a16="http://schemas.microsoft.com/office/drawing/2014/main" id="{9D55E1B0-0C8E-3507-93D6-46CF833D7D1C}"/>
              </a:ext>
            </a:extLst>
          </p:cNvPr>
          <p:cNvSpPr/>
          <p:nvPr/>
        </p:nvSpPr>
        <p:spPr>
          <a:xfrm>
            <a:off x="11993527" y="2004591"/>
            <a:ext cx="2708916" cy="1473872"/>
          </a:xfrm>
          <a:prstGeom prst="leftArrowCallout">
            <a:avLst>
              <a:gd name="adj1" fmla="val 19229"/>
              <a:gd name="adj2" fmla="val 25000"/>
              <a:gd name="adj3" fmla="val 30771"/>
              <a:gd name="adj4" fmla="val 64977"/>
            </a:avLst>
          </a:prstGeom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해당 붉은 박스 안의 </a:t>
            </a:r>
            <a:endParaRPr lang="en-US" altLang="ko-KR" sz="1100"/>
          </a:p>
          <a:p>
            <a:pPr algn="ctr"/>
            <a:r>
              <a:rPr lang="ko-KR" altLang="en-US" sz="1100"/>
              <a:t>한글은 </a:t>
            </a:r>
            <a:endParaRPr lang="en-US" altLang="ko-KR" sz="1100"/>
          </a:p>
          <a:p>
            <a:pPr algn="ctr"/>
            <a:r>
              <a:rPr lang="ko-KR" altLang="en-US" sz="1100"/>
              <a:t>번역 하지않아도 됩니다</a:t>
            </a:r>
            <a:r>
              <a:rPr lang="en-US" altLang="ko-KR" sz="1100"/>
              <a:t>.</a:t>
            </a:r>
            <a:endParaRPr lang="ko-KR" altLang="en-US" sz="11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E3E2EB-7C58-0CB4-1043-351FBA00BCDD}"/>
              </a:ext>
            </a:extLst>
          </p:cNvPr>
          <p:cNvSpPr/>
          <p:nvPr/>
        </p:nvSpPr>
        <p:spPr>
          <a:xfrm>
            <a:off x="8388810" y="2004591"/>
            <a:ext cx="3604716" cy="5015334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44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86475-6071-92E4-A962-1B49BCC2A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C14880D-5A70-0529-8062-B6DFD4203A1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283FA28-6D30-0CE0-912C-ECF828BC156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G-lab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AC33CA4D-3116-C51F-1473-1309D759CF0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6671E83B-DEF3-8BC2-1720-08030956846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1DA2DD0D-C5DC-DBAA-BF04-AED485D2C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F52BDEB-2327-EAEA-B40E-174D456EC2B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FFF3287-CB89-5211-71CC-BFB130A7C744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789EFBB-49C0-B9F0-0CFD-5778EE16EE9C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CBB4D89-3F1E-2772-C88D-5D5687970B7B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4FA2C37-4469-1D29-152C-44EC6275ACE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B2235AC-FBA1-398A-E834-049BF92186D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251649-F244-92B6-E511-C4F853EE217F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R&amp;D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유통 전용 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바탕으로 국내 유통되는 광범위한 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R&amp;D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상품에 대해서 정보 접근이 용이한 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One-Stop Online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쇼핑몰</a:t>
            </a:r>
            <a:endParaRPr lang="en-US" altLang="ko-KR" sz="20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4039C49-EDAC-95EF-A93C-CEDD37A9EADC}"/>
              </a:ext>
            </a:extLst>
          </p:cNvPr>
          <p:cNvGrpSpPr/>
          <p:nvPr/>
        </p:nvGrpSpPr>
        <p:grpSpPr>
          <a:xfrm>
            <a:off x="1088727" y="2938757"/>
            <a:ext cx="10028338" cy="2494945"/>
            <a:chOff x="465525" y="1729448"/>
            <a:chExt cx="5709363" cy="12827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4B87B-6D88-0CED-A0A1-43C6ABE0870F}"/>
                </a:ext>
              </a:extLst>
            </p:cNvPr>
            <p:cNvSpPr txBox="1"/>
            <p:nvPr/>
          </p:nvSpPr>
          <p:spPr>
            <a:xfrm>
              <a:off x="644056" y="2311596"/>
              <a:ext cx="47961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주요</a:t>
              </a:r>
              <a:endParaRPr lang="en-US" altLang="ko-KR" sz="12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특징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5ECB8E-A555-D371-824F-074E1130ABA8}"/>
                </a:ext>
              </a:extLst>
            </p:cNvPr>
            <p:cNvSpPr txBox="1"/>
            <p:nvPr/>
          </p:nvSpPr>
          <p:spPr>
            <a:xfrm>
              <a:off x="3755556" y="2296868"/>
              <a:ext cx="47961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기대</a:t>
              </a:r>
              <a:endParaRPr lang="en-US" altLang="ko-KR" sz="12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고객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FF753A3-5AED-FA6A-DAF7-D44166732CD5}"/>
                </a:ext>
              </a:extLst>
            </p:cNvPr>
            <p:cNvGrpSpPr/>
            <p:nvPr/>
          </p:nvGrpSpPr>
          <p:grpSpPr>
            <a:xfrm rot="16200000">
              <a:off x="3235364" y="2253325"/>
              <a:ext cx="216277" cy="234952"/>
              <a:chOff x="2757329" y="4374921"/>
              <a:chExt cx="252573" cy="252570"/>
            </a:xfrm>
          </p:grpSpPr>
          <p:sp>
            <p:nvSpPr>
              <p:cNvPr id="108" name="타원 107">
                <a:extLst>
                  <a:ext uri="{FF2B5EF4-FFF2-40B4-BE49-F238E27FC236}">
                    <a16:creationId xmlns:a16="http://schemas.microsoft.com/office/drawing/2014/main" id="{B182CD35-ABD8-42B1-6CEB-923FF4541EA3}"/>
                  </a:ext>
                </a:extLst>
              </p:cNvPr>
              <p:cNvSpPr/>
              <p:nvPr/>
            </p:nvSpPr>
            <p:spPr>
              <a:xfrm>
                <a:off x="2757329" y="4374921"/>
                <a:ext cx="252573" cy="252570"/>
              </a:xfrm>
              <a:prstGeom prst="ellipse">
                <a:avLst/>
              </a:prstGeom>
              <a:solidFill>
                <a:srgbClr val="908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67">
                  <a:latin typeface="Arial Narrow" panose="020B0606020202030204" pitchFamily="34" charset="0"/>
                </a:endParaRPr>
              </a:p>
            </p:txBody>
          </p:sp>
          <p:sp>
            <p:nvSpPr>
              <p:cNvPr id="109" name="십자형 108">
                <a:extLst>
                  <a:ext uri="{FF2B5EF4-FFF2-40B4-BE49-F238E27FC236}">
                    <a16:creationId xmlns:a16="http://schemas.microsoft.com/office/drawing/2014/main" id="{A3C27FE2-8D67-8A95-19B0-B4183BB9FA3B}"/>
                  </a:ext>
                </a:extLst>
              </p:cNvPr>
              <p:cNvSpPr/>
              <p:nvPr/>
            </p:nvSpPr>
            <p:spPr>
              <a:xfrm>
                <a:off x="2808230" y="4425824"/>
                <a:ext cx="150770" cy="150768"/>
              </a:xfrm>
              <a:prstGeom prst="plus">
                <a:avLst>
                  <a:gd name="adj" fmla="val 371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67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2BE92A63-C8D8-5D14-0AEE-49E40096C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2787" y="1963283"/>
              <a:ext cx="408354" cy="293177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DD4386CC-1804-959B-050E-007D2C12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9396" y="1967305"/>
              <a:ext cx="304800" cy="261938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3E25B81-5F07-95F0-E95D-DBF942E30A9E}"/>
                </a:ext>
              </a:extLst>
            </p:cNvPr>
            <p:cNvGrpSpPr/>
            <p:nvPr/>
          </p:nvGrpSpPr>
          <p:grpSpPr>
            <a:xfrm>
              <a:off x="3615124" y="1729449"/>
              <a:ext cx="2559764" cy="1282705"/>
              <a:chOff x="4007010" y="4729706"/>
              <a:chExt cx="2559764" cy="1282705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8DB6F8B4-38AA-B2EC-5F01-0A6CDDF55C7B}"/>
                  </a:ext>
                </a:extLst>
              </p:cNvPr>
              <p:cNvGrpSpPr/>
              <p:nvPr/>
            </p:nvGrpSpPr>
            <p:grpSpPr>
              <a:xfrm>
                <a:off x="4007010" y="4729706"/>
                <a:ext cx="2559764" cy="1282705"/>
                <a:chOff x="5700863" y="5198383"/>
                <a:chExt cx="2559764" cy="1109637"/>
              </a:xfrm>
            </p:grpSpPr>
            <p:sp>
              <p:nvSpPr>
                <p:cNvPr id="106" name="사각형: 둥근 모서리 105">
                  <a:extLst>
                    <a:ext uri="{FF2B5EF4-FFF2-40B4-BE49-F238E27FC236}">
                      <a16:creationId xmlns:a16="http://schemas.microsoft.com/office/drawing/2014/main" id="{991AC7A6-0678-E227-0F02-8D2F18284BE6}"/>
                    </a:ext>
                  </a:extLst>
                </p:cNvPr>
                <p:cNvSpPr/>
                <p:nvPr/>
              </p:nvSpPr>
              <p:spPr>
                <a:xfrm>
                  <a:off x="5700865" y="5201128"/>
                  <a:ext cx="2559762" cy="1106892"/>
                </a:xfrm>
                <a:prstGeom prst="roundRect">
                  <a:avLst>
                    <a:gd name="adj" fmla="val 5592"/>
                  </a:avLst>
                </a:prstGeom>
                <a:solidFill>
                  <a:srgbClr val="EF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사각형: 둥근 위쪽 모서리 106">
                  <a:extLst>
                    <a:ext uri="{FF2B5EF4-FFF2-40B4-BE49-F238E27FC236}">
                      <a16:creationId xmlns:a16="http://schemas.microsoft.com/office/drawing/2014/main" id="{5F4DAA68-7464-1195-6337-58616C28585B}"/>
                    </a:ext>
                  </a:extLst>
                </p:cNvPr>
                <p:cNvSpPr/>
                <p:nvPr/>
              </p:nvSpPr>
              <p:spPr>
                <a:xfrm rot="16200000">
                  <a:off x="5539246" y="5360000"/>
                  <a:ext cx="1106892" cy="783657"/>
                </a:xfrm>
                <a:prstGeom prst="round2SameRect">
                  <a:avLst>
                    <a:gd name="adj1" fmla="val 9678"/>
                    <a:gd name="adj2" fmla="val 0"/>
                  </a:avLst>
                </a:prstGeom>
                <a:solidFill>
                  <a:srgbClr val="9080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05" name="그래픽 104">
                <a:extLst>
                  <a:ext uri="{FF2B5EF4-FFF2-40B4-BE49-F238E27FC236}">
                    <a16:creationId xmlns:a16="http://schemas.microsoft.com/office/drawing/2014/main" id="{0D463AB2-C46E-3F13-BFCA-7258A57CB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52868" y="4972405"/>
                <a:ext cx="304800" cy="261938"/>
              </a:xfrm>
              <a:prstGeom prst="rect">
                <a:avLst/>
              </a:prstGeom>
            </p:spPr>
          </p:pic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16658ED-7B82-5A13-140A-F7A3AB5B8AAB}"/>
                </a:ext>
              </a:extLst>
            </p:cNvPr>
            <p:cNvGrpSpPr/>
            <p:nvPr/>
          </p:nvGrpSpPr>
          <p:grpSpPr>
            <a:xfrm>
              <a:off x="465525" y="1729448"/>
              <a:ext cx="2559763" cy="1282706"/>
              <a:chOff x="4007011" y="3243132"/>
              <a:chExt cx="2559763" cy="1282706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9574063E-25A3-99E6-34A8-CF264FAA69F4}"/>
                  </a:ext>
                </a:extLst>
              </p:cNvPr>
              <p:cNvGrpSpPr/>
              <p:nvPr/>
            </p:nvGrpSpPr>
            <p:grpSpPr>
              <a:xfrm>
                <a:off x="4007011" y="3243132"/>
                <a:ext cx="2559763" cy="1282706"/>
                <a:chOff x="5700864" y="3671240"/>
                <a:chExt cx="2559763" cy="1264554"/>
              </a:xfrm>
            </p:grpSpPr>
            <p:sp>
              <p:nvSpPr>
                <p:cNvPr id="20" name="사각형: 둥근 모서리 19">
                  <a:extLst>
                    <a:ext uri="{FF2B5EF4-FFF2-40B4-BE49-F238E27FC236}">
                      <a16:creationId xmlns:a16="http://schemas.microsoft.com/office/drawing/2014/main" id="{BEBACEAE-593A-1771-ED97-2C34760F6657}"/>
                    </a:ext>
                  </a:extLst>
                </p:cNvPr>
                <p:cNvSpPr/>
                <p:nvPr/>
              </p:nvSpPr>
              <p:spPr>
                <a:xfrm>
                  <a:off x="5700865" y="3674369"/>
                  <a:ext cx="2559762" cy="1261425"/>
                </a:xfrm>
                <a:prstGeom prst="roundRect">
                  <a:avLst>
                    <a:gd name="adj" fmla="val 5592"/>
                  </a:avLst>
                </a:prstGeom>
                <a:solidFill>
                  <a:srgbClr val="EF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사각형: 둥근 위쪽 모서리 20">
                  <a:extLst>
                    <a:ext uri="{FF2B5EF4-FFF2-40B4-BE49-F238E27FC236}">
                      <a16:creationId xmlns:a16="http://schemas.microsoft.com/office/drawing/2014/main" id="{BDE2FD5E-B67A-572F-D4F0-43AA51EFF18B}"/>
                    </a:ext>
                  </a:extLst>
                </p:cNvPr>
                <p:cNvSpPr/>
                <p:nvPr/>
              </p:nvSpPr>
              <p:spPr>
                <a:xfrm rot="16200000">
                  <a:off x="5461980" y="3910124"/>
                  <a:ext cx="1261425" cy="783657"/>
                </a:xfrm>
                <a:prstGeom prst="round2SameRect">
                  <a:avLst>
                    <a:gd name="adj1" fmla="val 9678"/>
                    <a:gd name="adj2" fmla="val 0"/>
                  </a:avLst>
                </a:prstGeom>
                <a:solidFill>
                  <a:srgbClr val="9080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9" name="그래픽 18">
                <a:extLst>
                  <a:ext uri="{FF2B5EF4-FFF2-40B4-BE49-F238E27FC236}">
                    <a16:creationId xmlns:a16="http://schemas.microsoft.com/office/drawing/2014/main" id="{64009818-6A10-D22A-3305-F0498AA63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7759" y="3469783"/>
                <a:ext cx="408354" cy="293177"/>
              </a:xfrm>
              <a:prstGeom prst="rect">
                <a:avLst/>
              </a:prstGeom>
            </p:spPr>
          </p:pic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C89BD515-7D5A-CAAF-8C84-34F019B0BD27}"/>
              </a:ext>
            </a:extLst>
          </p:cNvPr>
          <p:cNvSpPr txBox="1"/>
          <p:nvPr/>
        </p:nvSpPr>
        <p:spPr>
          <a:xfrm>
            <a:off x="2794909" y="3279629"/>
            <a:ext cx="2619691" cy="14619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국내 </a:t>
            </a: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MRO R&amp;D </a:t>
            </a: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영역 </a:t>
            </a:r>
            <a:b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최대 온라인 쇼핑몰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상품정보</a:t>
            </a: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구매관리</a:t>
            </a: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b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사용 편의성</a:t>
            </a: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규제관리 등 다양한 서비스를 제공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43D941A-E7FC-A6E1-138E-50131BF0642F}"/>
              </a:ext>
            </a:extLst>
          </p:cNvPr>
          <p:cNvSpPr txBox="1"/>
          <p:nvPr/>
        </p:nvSpPr>
        <p:spPr>
          <a:xfrm>
            <a:off x="8307122" y="3279629"/>
            <a:ext cx="2619691" cy="13388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기업 </a:t>
            </a: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R&amp;D </a:t>
            </a: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연구소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바이오 벤처 기업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대학연구실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공공기관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65AAB0F-EAAA-CD66-B165-5FA6851639F9}"/>
              </a:ext>
            </a:extLst>
          </p:cNvPr>
          <p:cNvSpPr txBox="1"/>
          <p:nvPr/>
        </p:nvSpPr>
        <p:spPr>
          <a:xfrm>
            <a:off x="1516960" y="4052040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특징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749F433-D5B9-B26B-6D88-52B9594295E5}"/>
              </a:ext>
            </a:extLst>
          </p:cNvPr>
          <p:cNvSpPr txBox="1"/>
          <p:nvPr/>
        </p:nvSpPr>
        <p:spPr>
          <a:xfrm>
            <a:off x="7053964" y="4050962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고객</a:t>
            </a:r>
          </a:p>
        </p:txBody>
      </p:sp>
    </p:spTree>
    <p:extLst>
      <p:ext uri="{BB962C8B-B14F-4D97-AF65-F5344CB8AC3E}">
        <p14:creationId xmlns:p14="http://schemas.microsoft.com/office/powerpoint/2010/main" val="226842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53253-E3A8-3BAA-A815-28F1CC59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F283C80-E4BB-F142-66A5-D684A32DF41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56B2567-2D59-4986-DCFC-08578D0673A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G-lab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44DA42EF-5704-2CC4-AB6F-4DA81FF0C7B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7BA5210-8D70-629C-88D2-208843C798A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FB70C1C4-EB99-79F0-365B-4D7EF502E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042BEE5-69E2-F23A-3563-CD175DE464F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BA82A01-BFE1-E23E-E7F1-1C2B08BD90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A991CE5-36E8-80FC-E858-B5AB1199A8E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1F86742-568F-9F8B-49C1-753DA6925E5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CE4325C-2DE7-1F57-7E79-EC9A48AC4C1E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EDFF872-F274-0AD9-57CE-1196F49B3B7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50943EF4-39C5-6648-232B-36347B4F2B20}"/>
              </a:ext>
            </a:extLst>
          </p:cNvPr>
          <p:cNvGrpSpPr/>
          <p:nvPr/>
        </p:nvGrpSpPr>
        <p:grpSpPr>
          <a:xfrm>
            <a:off x="792341" y="2032663"/>
            <a:ext cx="7399157" cy="4987262"/>
            <a:chOff x="6204625" y="2906064"/>
            <a:chExt cx="5400000" cy="3565530"/>
          </a:xfrm>
        </p:grpSpPr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79604E71-48F5-BE50-FFB3-4E174939CBA0}"/>
                </a:ext>
              </a:extLst>
            </p:cNvPr>
            <p:cNvSpPr/>
            <p:nvPr/>
          </p:nvSpPr>
          <p:spPr>
            <a:xfrm>
              <a:off x="6204625" y="2906064"/>
              <a:ext cx="5400000" cy="356553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E54BA316-482F-1D16-C1D0-CB653AE58242}"/>
                </a:ext>
              </a:extLst>
            </p:cNvPr>
            <p:cNvSpPr/>
            <p:nvPr/>
          </p:nvSpPr>
          <p:spPr>
            <a:xfrm>
              <a:off x="6204625" y="2906064"/>
              <a:ext cx="5400000" cy="432000"/>
            </a:xfrm>
            <a:prstGeom prst="roundRect">
              <a:avLst>
                <a:gd name="adj" fmla="val 0"/>
              </a:avLst>
            </a:prstGeom>
            <a:solidFill>
              <a:srgbClr val="908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 defTabSz="914400" latinLnBrk="1">
                <a:defRPr/>
              </a:pPr>
              <a:r>
                <a:rPr lang="ko-KR" altLang="en-US" sz="2400" b="1" dirty="0">
                  <a:solidFill>
                    <a:schemeClr val="bg1"/>
                  </a:soli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판매 </a:t>
              </a:r>
              <a:r>
                <a:rPr lang="en-US" altLang="ko-KR" sz="2400" b="1" dirty="0">
                  <a:solidFill>
                    <a:schemeClr val="bg1"/>
                  </a:soli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Item</a:t>
              </a:r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7DA4F6F9-82FA-8D6F-CD24-12ACBEBC68A7}"/>
                </a:ext>
              </a:extLst>
            </p:cNvPr>
            <p:cNvCxnSpPr>
              <a:cxnSpLocks/>
            </p:cNvCxnSpPr>
            <p:nvPr/>
          </p:nvCxnSpPr>
          <p:spPr>
            <a:xfrm>
              <a:off x="6204625" y="2906065"/>
              <a:ext cx="5399999" cy="0"/>
            </a:xfrm>
            <a:prstGeom prst="line">
              <a:avLst/>
            </a:prstGeom>
            <a:ln w="25400"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C97960D5-E2B5-80FE-7C84-18C25D876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625" y="4923359"/>
              <a:ext cx="511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402095A4-6491-59E0-64F0-22D66D670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011" y="3502115"/>
              <a:ext cx="729181" cy="495030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AC9E520F-CCAE-2F60-83C0-EF4917EFC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728" y="3498903"/>
              <a:ext cx="535764" cy="501454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1646CFEB-7C0F-CA1C-AA7A-4BBD63C1D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148" y="3512843"/>
              <a:ext cx="377116" cy="473575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356E0482-8AAE-95DA-17BA-848B82C0D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309" y="3476446"/>
              <a:ext cx="617398" cy="546369"/>
            </a:xfrm>
            <a:prstGeom prst="rect">
              <a:avLst/>
            </a:prstGeom>
          </p:spPr>
        </p:pic>
        <p:sp>
          <p:nvSpPr>
            <p:cNvPr id="71" name="모서리가 둥근 직사각형 65">
              <a:extLst>
                <a:ext uri="{FF2B5EF4-FFF2-40B4-BE49-F238E27FC236}">
                  <a16:creationId xmlns:a16="http://schemas.microsoft.com/office/drawing/2014/main" id="{2FA20768-9AC0-D458-9A16-D6328F7E970C}"/>
                </a:ext>
              </a:extLst>
            </p:cNvPr>
            <p:cNvSpPr/>
            <p:nvPr/>
          </p:nvSpPr>
          <p:spPr>
            <a:xfrm>
              <a:off x="6285863" y="4295466"/>
              <a:ext cx="1300025" cy="40529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Solvent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Powder Chemical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표준시약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57D0786-F2E2-7DDE-5C63-55518F3EADC7}"/>
                </a:ext>
              </a:extLst>
            </p:cNvPr>
            <p:cNvSpPr txBox="1"/>
            <p:nvPr/>
          </p:nvSpPr>
          <p:spPr>
            <a:xfrm>
              <a:off x="6285864" y="4113750"/>
              <a:ext cx="230884" cy="187032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시약</a:t>
              </a:r>
            </a:p>
          </p:txBody>
        </p:sp>
        <p:sp>
          <p:nvSpPr>
            <p:cNvPr id="115" name="모서리가 둥근 직사각형 65">
              <a:extLst>
                <a:ext uri="{FF2B5EF4-FFF2-40B4-BE49-F238E27FC236}">
                  <a16:creationId xmlns:a16="http://schemas.microsoft.com/office/drawing/2014/main" id="{9ADF414D-BD50-468E-7C1E-88226FBC7C94}"/>
                </a:ext>
              </a:extLst>
            </p:cNvPr>
            <p:cNvSpPr/>
            <p:nvPr/>
          </p:nvSpPr>
          <p:spPr>
            <a:xfrm>
              <a:off x="7641157" y="4295466"/>
              <a:ext cx="1313025" cy="40529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배양배지</a:t>
              </a:r>
            </a:p>
            <a:p>
              <a:pPr marL="68200" indent="-68200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Oligo / </a:t>
              </a:r>
              <a:r>
                <a:rPr lang="en-US" altLang="ko-KR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ABio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 reagent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ntibody</a:t>
              </a:r>
              <a:endParaRPr lang="en-US" altLang="ko-KR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65D252A-47BC-F2CF-8571-2A33D07307D4}"/>
                </a:ext>
              </a:extLst>
            </p:cNvPr>
            <p:cNvSpPr txBox="1"/>
            <p:nvPr/>
          </p:nvSpPr>
          <p:spPr>
            <a:xfrm>
              <a:off x="7641158" y="4113750"/>
              <a:ext cx="319795" cy="187032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바이오</a:t>
              </a:r>
            </a:p>
          </p:txBody>
        </p:sp>
        <p:sp>
          <p:nvSpPr>
            <p:cNvPr id="117" name="모서리가 둥근 직사각형 65">
              <a:extLst>
                <a:ext uri="{FF2B5EF4-FFF2-40B4-BE49-F238E27FC236}">
                  <a16:creationId xmlns:a16="http://schemas.microsoft.com/office/drawing/2014/main" id="{A9D5999F-C24D-4D93-3312-B2035A0142AD}"/>
                </a:ext>
              </a:extLst>
            </p:cNvPr>
            <p:cNvSpPr/>
            <p:nvPr/>
          </p:nvSpPr>
          <p:spPr>
            <a:xfrm>
              <a:off x="8993990" y="4295466"/>
              <a:ext cx="1100493" cy="40529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초자류</a:t>
              </a:r>
              <a:endParaRPr lang="ko-KR" altLang="en-US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Plastic wares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니트릴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 장갑류</a:t>
              </a:r>
              <a:endParaRPr kumimoji="0" lang="ko-KR" altLang="en-US" sz="1100" b="0" i="0" u="none" strike="noStrike" kern="1200" cap="none" spc="-7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E2D2014-C5AF-3F16-9668-B10804DD7E33}"/>
                </a:ext>
              </a:extLst>
            </p:cNvPr>
            <p:cNvSpPr txBox="1"/>
            <p:nvPr/>
          </p:nvSpPr>
          <p:spPr>
            <a:xfrm>
              <a:off x="8993991" y="4113750"/>
              <a:ext cx="521016" cy="187032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실험 소모품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sp>
          <p:nvSpPr>
            <p:cNvPr id="119" name="모서리가 둥근 직사각형 65">
              <a:extLst>
                <a:ext uri="{FF2B5EF4-FFF2-40B4-BE49-F238E27FC236}">
                  <a16:creationId xmlns:a16="http://schemas.microsoft.com/office/drawing/2014/main" id="{11215617-1E03-C1E8-4C0E-B3E9D411949B}"/>
                </a:ext>
              </a:extLst>
            </p:cNvPr>
            <p:cNvSpPr/>
            <p:nvPr/>
          </p:nvSpPr>
          <p:spPr>
            <a:xfrm>
              <a:off x="10297114" y="4295466"/>
              <a:ext cx="1100493" cy="40529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실험 테이블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Bio Safety Cabinet(BSC)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실험 </a:t>
              </a: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집기류</a:t>
              </a:r>
              <a:endParaRPr kumimoji="0" lang="ko-KR" altLang="en-US" sz="1100" b="0" i="0" u="none" strike="noStrike" kern="1200" cap="none" spc="-7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912B6F0-DD14-E54C-F10E-15C48693EC47}"/>
                </a:ext>
              </a:extLst>
            </p:cNvPr>
            <p:cNvSpPr txBox="1"/>
            <p:nvPr/>
          </p:nvSpPr>
          <p:spPr>
            <a:xfrm>
              <a:off x="10297115" y="4113750"/>
              <a:ext cx="432105" cy="187032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실험 가구</a:t>
              </a:r>
            </a:p>
          </p:txBody>
        </p: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68337851-C477-F492-8AD7-EA19B975BF3C}"/>
                </a:ext>
              </a:extLst>
            </p:cNvPr>
            <p:cNvGrpSpPr/>
            <p:nvPr/>
          </p:nvGrpSpPr>
          <p:grpSpPr>
            <a:xfrm>
              <a:off x="7554624" y="3486852"/>
              <a:ext cx="2699999" cy="1356201"/>
              <a:chOff x="7659059" y="3503830"/>
              <a:chExt cx="2699999" cy="1248054"/>
            </a:xfrm>
          </p:grpSpPr>
          <p:cxnSp>
            <p:nvCxnSpPr>
              <p:cNvPr id="137" name="직선 연결선 136">
                <a:extLst>
                  <a:ext uri="{FF2B5EF4-FFF2-40B4-BE49-F238E27FC236}">
                    <a16:creationId xmlns:a16="http://schemas.microsoft.com/office/drawing/2014/main" id="{BDBD94EB-DA35-0D1B-747C-4421DA361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9059" y="3503830"/>
                <a:ext cx="0" cy="12480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2ABFD739-B28F-8A68-2537-825EF2E5E8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9059" y="3503830"/>
                <a:ext cx="0" cy="12480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138">
                <a:extLst>
                  <a:ext uri="{FF2B5EF4-FFF2-40B4-BE49-F238E27FC236}">
                    <a16:creationId xmlns:a16="http://schemas.microsoft.com/office/drawing/2014/main" id="{3DF1CF8C-71AD-F22D-65C4-77B7E99CA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9058" y="3503830"/>
                <a:ext cx="0" cy="12480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모서리가 둥근 직사각형 65">
              <a:extLst>
                <a:ext uri="{FF2B5EF4-FFF2-40B4-BE49-F238E27FC236}">
                  <a16:creationId xmlns:a16="http://schemas.microsoft.com/office/drawing/2014/main" id="{6C3B5821-15FC-FCA1-C165-D2E366058A20}"/>
                </a:ext>
              </a:extLst>
            </p:cNvPr>
            <p:cNvSpPr/>
            <p:nvPr/>
          </p:nvSpPr>
          <p:spPr>
            <a:xfrm>
              <a:off x="6285863" y="5842254"/>
              <a:ext cx="1583327" cy="40529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유세포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 분석기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en-US" altLang="ko-KR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Chemi-lumininescence</a:t>
              </a:r>
              <a:endParaRPr lang="en-US" altLang="ko-KR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입도분석기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0ADBB43-39FB-C374-FD54-B6D2EEC7B9EF}"/>
                </a:ext>
              </a:extLst>
            </p:cNvPr>
            <p:cNvSpPr txBox="1"/>
            <p:nvPr/>
          </p:nvSpPr>
          <p:spPr>
            <a:xfrm>
              <a:off x="6285864" y="5660538"/>
              <a:ext cx="408707" cy="187032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분석장비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sp>
          <p:nvSpPr>
            <p:cNvPr id="124" name="모서리가 둥근 직사각형 65">
              <a:extLst>
                <a:ext uri="{FF2B5EF4-FFF2-40B4-BE49-F238E27FC236}">
                  <a16:creationId xmlns:a16="http://schemas.microsoft.com/office/drawing/2014/main" id="{6B4B37CC-A2A1-4B6B-FBE7-01CE4D600250}"/>
                </a:ext>
              </a:extLst>
            </p:cNvPr>
            <p:cNvSpPr/>
            <p:nvPr/>
          </p:nvSpPr>
          <p:spPr>
            <a:xfrm>
              <a:off x="7641157" y="5842254"/>
              <a:ext cx="1313025" cy="40529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도립현미경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비선광도측정기</a:t>
              </a:r>
              <a:endParaRPr lang="ko-KR" altLang="en-US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흡광광도계</a:t>
              </a:r>
              <a:endParaRPr lang="en-US" altLang="ko-KR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2C3E0C2-2BA6-366A-C25E-21863B76DB4F}"/>
                </a:ext>
              </a:extLst>
            </p:cNvPr>
            <p:cNvSpPr txBox="1"/>
            <p:nvPr/>
          </p:nvSpPr>
          <p:spPr>
            <a:xfrm>
              <a:off x="7641158" y="5660538"/>
              <a:ext cx="408707" cy="187032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광학기기</a:t>
              </a:r>
            </a:p>
          </p:txBody>
        </p:sp>
        <p:sp>
          <p:nvSpPr>
            <p:cNvPr id="126" name="모서리가 둥근 직사각형 65">
              <a:extLst>
                <a:ext uri="{FF2B5EF4-FFF2-40B4-BE49-F238E27FC236}">
                  <a16:creationId xmlns:a16="http://schemas.microsoft.com/office/drawing/2014/main" id="{02E71853-6633-4DA8-007B-05EBC130D112}"/>
                </a:ext>
              </a:extLst>
            </p:cNvPr>
            <p:cNvSpPr/>
            <p:nvPr/>
          </p:nvSpPr>
          <p:spPr>
            <a:xfrm>
              <a:off x="8993990" y="5842254"/>
              <a:ext cx="1100493" cy="40529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디지털 계측기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비중계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미립자 측정기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4379B02-BC57-A0C4-8EDF-244884A4E7FF}"/>
                </a:ext>
              </a:extLst>
            </p:cNvPr>
            <p:cNvSpPr txBox="1"/>
            <p:nvPr/>
          </p:nvSpPr>
          <p:spPr>
            <a:xfrm>
              <a:off x="8993991" y="5660538"/>
              <a:ext cx="319795" cy="187032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계측기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sp>
          <p:nvSpPr>
            <p:cNvPr id="128" name="모서리가 둥근 직사각형 65">
              <a:extLst>
                <a:ext uri="{FF2B5EF4-FFF2-40B4-BE49-F238E27FC236}">
                  <a16:creationId xmlns:a16="http://schemas.microsoft.com/office/drawing/2014/main" id="{4535AFC0-05A0-668E-0011-248D12C42158}"/>
                </a:ext>
              </a:extLst>
            </p:cNvPr>
            <p:cNvSpPr/>
            <p:nvPr/>
          </p:nvSpPr>
          <p:spPr>
            <a:xfrm>
              <a:off x="10297114" y="5842254"/>
              <a:ext cx="1100493" cy="40529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원심분리기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진탕배양기</a:t>
              </a:r>
              <a:endParaRPr lang="ko-KR" altLang="en-US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멸균기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1A2AA3E-B837-9A67-4830-82D25B3A6DC3}"/>
                </a:ext>
              </a:extLst>
            </p:cNvPr>
            <p:cNvSpPr txBox="1"/>
            <p:nvPr/>
          </p:nvSpPr>
          <p:spPr>
            <a:xfrm>
              <a:off x="10297115" y="5660538"/>
              <a:ext cx="408707" cy="187032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기초장비</a:t>
              </a:r>
            </a:p>
          </p:txBody>
        </p: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C37C0DBA-C9F3-50E6-B154-0CDAE69D545C}"/>
                </a:ext>
              </a:extLst>
            </p:cNvPr>
            <p:cNvCxnSpPr>
              <a:cxnSpLocks/>
            </p:cNvCxnSpPr>
            <p:nvPr/>
          </p:nvCxnSpPr>
          <p:spPr>
            <a:xfrm>
              <a:off x="7554624" y="5033640"/>
              <a:ext cx="0" cy="13562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EB29EE02-909B-196C-73F3-4B70676185BB}"/>
                </a:ext>
              </a:extLst>
            </p:cNvPr>
            <p:cNvCxnSpPr>
              <a:cxnSpLocks/>
            </p:cNvCxnSpPr>
            <p:nvPr/>
          </p:nvCxnSpPr>
          <p:spPr>
            <a:xfrm>
              <a:off x="8904624" y="5033640"/>
              <a:ext cx="0" cy="13562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03534689-57DF-DE7F-756D-9A85A46E1FA2}"/>
                </a:ext>
              </a:extLst>
            </p:cNvPr>
            <p:cNvCxnSpPr>
              <a:cxnSpLocks/>
            </p:cNvCxnSpPr>
            <p:nvPr/>
          </p:nvCxnSpPr>
          <p:spPr>
            <a:xfrm>
              <a:off x="10254623" y="5033640"/>
              <a:ext cx="0" cy="13562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295EF88D-DC0C-0824-2EEA-7F520D27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012" y="5001423"/>
              <a:ext cx="664932" cy="639894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F9074FEB-01BC-9204-760E-1905C02F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592" y="5043930"/>
              <a:ext cx="515160" cy="569493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5C1DF48E-A311-EA16-C66F-93F1ADF53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101" y="5043930"/>
              <a:ext cx="441091" cy="542234"/>
            </a:xfrm>
            <a:prstGeom prst="rect">
              <a:avLst/>
            </a:prstGeom>
          </p:spPr>
        </p:pic>
        <p:pic>
          <p:nvPicPr>
            <p:cNvPr id="136" name="Picture 10" descr="연구용 원심분리기 | 한일사이메드">
              <a:extLst>
                <a:ext uri="{FF2B5EF4-FFF2-40B4-BE49-F238E27FC236}">
                  <a16:creationId xmlns:a16="http://schemas.microsoft.com/office/drawing/2014/main" id="{312147EE-4022-F29D-9417-8D367611C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120" y="5033863"/>
              <a:ext cx="484253" cy="57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0" name="그림 139">
            <a:extLst>
              <a:ext uri="{FF2B5EF4-FFF2-40B4-BE49-F238E27FC236}">
                <a16:creationId xmlns:a16="http://schemas.microsoft.com/office/drawing/2014/main" id="{6590CDD7-C3AF-AD7F-5B4E-E1A7FB5864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8480" y="1964670"/>
            <a:ext cx="3487804" cy="5055255"/>
          </a:xfrm>
          <a:prstGeom prst="rect">
            <a:avLst/>
          </a:prstGeom>
        </p:spPr>
      </p:pic>
      <p:sp>
        <p:nvSpPr>
          <p:cNvPr id="7" name="설명선: 왼쪽 화살표 6">
            <a:extLst>
              <a:ext uri="{FF2B5EF4-FFF2-40B4-BE49-F238E27FC236}">
                <a16:creationId xmlns:a16="http://schemas.microsoft.com/office/drawing/2014/main" id="{B8AF10DE-83B2-7421-15D9-E4577E0F3E9A}"/>
              </a:ext>
            </a:extLst>
          </p:cNvPr>
          <p:cNvSpPr/>
          <p:nvPr/>
        </p:nvSpPr>
        <p:spPr>
          <a:xfrm>
            <a:off x="11993527" y="2004591"/>
            <a:ext cx="2708916" cy="1473872"/>
          </a:xfrm>
          <a:prstGeom prst="leftArrowCallout">
            <a:avLst>
              <a:gd name="adj1" fmla="val 19229"/>
              <a:gd name="adj2" fmla="val 25000"/>
              <a:gd name="adj3" fmla="val 30771"/>
              <a:gd name="adj4" fmla="val 64977"/>
            </a:avLst>
          </a:prstGeom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해당 붉은 박스 안의 </a:t>
            </a:r>
            <a:endParaRPr lang="en-US" altLang="ko-KR" sz="1100"/>
          </a:p>
          <a:p>
            <a:pPr algn="ctr"/>
            <a:r>
              <a:rPr lang="ko-KR" altLang="en-US" sz="1100"/>
              <a:t>한글은 </a:t>
            </a:r>
            <a:endParaRPr lang="en-US" altLang="ko-KR" sz="1100"/>
          </a:p>
          <a:p>
            <a:pPr algn="ctr"/>
            <a:r>
              <a:rPr lang="ko-KR" altLang="en-US" sz="1100"/>
              <a:t>번역 하지않아도 됩니다</a:t>
            </a:r>
            <a:r>
              <a:rPr lang="en-US" altLang="ko-KR" sz="1100"/>
              <a:t>.</a:t>
            </a:r>
            <a:endParaRPr lang="ko-KR" altLang="en-US" sz="11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787E6D0-FCED-A107-2EE4-41D649619D0C}"/>
              </a:ext>
            </a:extLst>
          </p:cNvPr>
          <p:cNvSpPr/>
          <p:nvPr/>
        </p:nvSpPr>
        <p:spPr>
          <a:xfrm>
            <a:off x="8388810" y="2004591"/>
            <a:ext cx="3604716" cy="5015334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185A9-44A4-0AA8-E041-C1123E5E8316}"/>
              </a:ext>
            </a:extLst>
          </p:cNvPr>
          <p:cNvSpPr txBox="1"/>
          <p:nvPr/>
        </p:nvSpPr>
        <p:spPr>
          <a:xfrm>
            <a:off x="8304028" y="7092541"/>
            <a:ext cx="1544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카테고리공통 </a:t>
            </a:r>
            <a:r>
              <a:rPr lang="en-US" altLang="ko-KR" sz="1200" b="1"/>
              <a:t>Preset</a:t>
            </a:r>
            <a:endParaRPr lang="ko-KR" altLang="en-US" sz="1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CEC07-E777-4613-EEAB-971C51690FD3}"/>
              </a:ext>
            </a:extLst>
          </p:cNvPr>
          <p:cNvSpPr txBox="1"/>
          <p:nvPr/>
        </p:nvSpPr>
        <p:spPr>
          <a:xfrm>
            <a:off x="9954816" y="7092541"/>
            <a:ext cx="2241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카테고리공통 </a:t>
            </a:r>
            <a:r>
              <a:rPr lang="en-US" altLang="ko-KR" sz="1200" b="1"/>
              <a:t>Pre-set </a:t>
            </a:r>
            <a:r>
              <a:rPr lang="ko-KR" altLang="en-US" sz="1200" b="1"/>
              <a:t>추천상품</a:t>
            </a:r>
          </a:p>
        </p:txBody>
      </p:sp>
    </p:spTree>
    <p:extLst>
      <p:ext uri="{BB962C8B-B14F-4D97-AF65-F5344CB8AC3E}">
        <p14:creationId xmlns:p14="http://schemas.microsoft.com/office/powerpoint/2010/main" val="192522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B8A9C-4CC7-2AC0-771C-DB7BE75A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52BC8B2-B7C0-87E9-DDAB-8FF7287D9F1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4C5BBC3-5C8C-1624-9226-38839AA14DD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V-members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AB04FF6-11F5-8067-E90D-65E23E15B12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8079F52F-5520-2A5B-F058-4E95D1C0D8C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02D3EC3-8C2A-659E-5811-CB5ACE0A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7343748-8A95-37C1-37CC-672384CBC794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B20A4B1-438A-D5E1-6CF9-1F671A53861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115A312-62DB-E512-78E9-E468AC362E6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B4E7E36-3661-2790-A149-EF3C5FBBB77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7A48848-51D0-2F5F-305A-2F89A2403C5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7C168C4-1221-2B0C-065F-52D128207410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3AC5E45-4D28-E31D-21A7-EE5AB746A244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서브원의 구매력을 모든 고객사 임직원들께 돌려드리는 새로운 쇼핑 공간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B865F06-E77E-E290-8FA7-A16DBB922A9B}"/>
              </a:ext>
            </a:extLst>
          </p:cNvPr>
          <p:cNvGrpSpPr/>
          <p:nvPr/>
        </p:nvGrpSpPr>
        <p:grpSpPr>
          <a:xfrm>
            <a:off x="1113161" y="2960831"/>
            <a:ext cx="10003904" cy="2466698"/>
            <a:chOff x="465525" y="1729448"/>
            <a:chExt cx="5709363" cy="12827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CA78F4-657B-DB9E-FCE9-146720627E9A}"/>
                </a:ext>
              </a:extLst>
            </p:cNvPr>
            <p:cNvSpPr txBox="1"/>
            <p:nvPr/>
          </p:nvSpPr>
          <p:spPr>
            <a:xfrm>
              <a:off x="644056" y="2311596"/>
              <a:ext cx="47961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주요</a:t>
              </a:r>
              <a:endParaRPr lang="en-US" altLang="ko-KR" sz="12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특징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80B8D7-C068-A404-EBAB-3DB62596C6C3}"/>
                </a:ext>
              </a:extLst>
            </p:cNvPr>
            <p:cNvSpPr txBox="1"/>
            <p:nvPr/>
          </p:nvSpPr>
          <p:spPr>
            <a:xfrm>
              <a:off x="3755556" y="2296868"/>
              <a:ext cx="47961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기대</a:t>
              </a:r>
              <a:endParaRPr lang="en-US" altLang="ko-KR" sz="12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고객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C7CDC97-61CD-8598-2D62-FCC26F533C3D}"/>
                </a:ext>
              </a:extLst>
            </p:cNvPr>
            <p:cNvGrpSpPr/>
            <p:nvPr/>
          </p:nvGrpSpPr>
          <p:grpSpPr>
            <a:xfrm rot="16200000">
              <a:off x="3235364" y="2253325"/>
              <a:ext cx="216277" cy="234952"/>
              <a:chOff x="2757329" y="4374921"/>
              <a:chExt cx="252573" cy="252570"/>
            </a:xfrm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53450136-5AA6-8664-1CCD-2031E3BA83CB}"/>
                  </a:ext>
                </a:extLst>
              </p:cNvPr>
              <p:cNvSpPr/>
              <p:nvPr/>
            </p:nvSpPr>
            <p:spPr>
              <a:xfrm>
                <a:off x="2757329" y="4374921"/>
                <a:ext cx="252573" cy="252570"/>
              </a:xfrm>
              <a:prstGeom prst="ellipse">
                <a:avLst/>
              </a:prstGeom>
              <a:solidFill>
                <a:srgbClr val="EE30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67"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십자형 34">
                <a:extLst>
                  <a:ext uri="{FF2B5EF4-FFF2-40B4-BE49-F238E27FC236}">
                    <a16:creationId xmlns:a16="http://schemas.microsoft.com/office/drawing/2014/main" id="{EF26B1F7-E7F4-E6E7-5B27-427609A621A9}"/>
                  </a:ext>
                </a:extLst>
              </p:cNvPr>
              <p:cNvSpPr/>
              <p:nvPr/>
            </p:nvSpPr>
            <p:spPr>
              <a:xfrm>
                <a:off x="2804374" y="4429720"/>
                <a:ext cx="150770" cy="150768"/>
              </a:xfrm>
              <a:prstGeom prst="plus">
                <a:avLst>
                  <a:gd name="adj" fmla="val 371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67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BCE5DF50-F06A-0D8F-87DC-504AA2DF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2787" y="1963283"/>
              <a:ext cx="408354" cy="293177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96B1413-7A96-22A9-DE2B-9CBA24819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9396" y="1967305"/>
              <a:ext cx="304800" cy="261938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742E538-2940-91DD-E40C-AF22F8B973C7}"/>
                </a:ext>
              </a:extLst>
            </p:cNvPr>
            <p:cNvGrpSpPr/>
            <p:nvPr/>
          </p:nvGrpSpPr>
          <p:grpSpPr>
            <a:xfrm>
              <a:off x="3615124" y="1729449"/>
              <a:ext cx="2559764" cy="1282705"/>
              <a:chOff x="4007010" y="4729706"/>
              <a:chExt cx="2559764" cy="1282705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B43C541B-BC8E-254B-97C4-C0FA80E7B6B1}"/>
                  </a:ext>
                </a:extLst>
              </p:cNvPr>
              <p:cNvGrpSpPr/>
              <p:nvPr/>
            </p:nvGrpSpPr>
            <p:grpSpPr>
              <a:xfrm>
                <a:off x="4007010" y="4729706"/>
                <a:ext cx="2559764" cy="1282705"/>
                <a:chOff x="5700863" y="5198383"/>
                <a:chExt cx="2559764" cy="1109637"/>
              </a:xfrm>
            </p:grpSpPr>
            <p:sp>
              <p:nvSpPr>
                <p:cNvPr id="32" name="사각형: 둥근 모서리 31">
                  <a:extLst>
                    <a:ext uri="{FF2B5EF4-FFF2-40B4-BE49-F238E27FC236}">
                      <a16:creationId xmlns:a16="http://schemas.microsoft.com/office/drawing/2014/main" id="{950C44F8-E2B8-2D1A-32DF-C7DC78D53EA0}"/>
                    </a:ext>
                  </a:extLst>
                </p:cNvPr>
                <p:cNvSpPr/>
                <p:nvPr/>
              </p:nvSpPr>
              <p:spPr>
                <a:xfrm>
                  <a:off x="5700865" y="5201128"/>
                  <a:ext cx="2559762" cy="1106892"/>
                </a:xfrm>
                <a:prstGeom prst="roundRect">
                  <a:avLst>
                    <a:gd name="adj" fmla="val 5592"/>
                  </a:avLst>
                </a:prstGeom>
                <a:solidFill>
                  <a:srgbClr val="EF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사각형: 둥근 위쪽 모서리 32">
                  <a:extLst>
                    <a:ext uri="{FF2B5EF4-FFF2-40B4-BE49-F238E27FC236}">
                      <a16:creationId xmlns:a16="http://schemas.microsoft.com/office/drawing/2014/main" id="{6D195578-8E74-9A4B-247B-1B29F659B57D}"/>
                    </a:ext>
                  </a:extLst>
                </p:cNvPr>
                <p:cNvSpPr/>
                <p:nvPr/>
              </p:nvSpPr>
              <p:spPr>
                <a:xfrm rot="16200000">
                  <a:off x="5539246" y="5360000"/>
                  <a:ext cx="1106892" cy="783657"/>
                </a:xfrm>
                <a:prstGeom prst="round2SameRect">
                  <a:avLst>
                    <a:gd name="adj1" fmla="val 9678"/>
                    <a:gd name="adj2" fmla="val 0"/>
                  </a:avLst>
                </a:prstGeom>
                <a:solidFill>
                  <a:srgbClr val="EE30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31" name="그래픽 30">
                <a:extLst>
                  <a:ext uri="{FF2B5EF4-FFF2-40B4-BE49-F238E27FC236}">
                    <a16:creationId xmlns:a16="http://schemas.microsoft.com/office/drawing/2014/main" id="{2A29A6D5-2320-9F28-A394-562838157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52868" y="4972405"/>
                <a:ext cx="304800" cy="261938"/>
              </a:xfrm>
              <a:prstGeom prst="rect">
                <a:avLst/>
              </a:prstGeom>
            </p:spPr>
          </p:pic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1DEDD197-C058-A2B6-BDAE-0D8FC16C8619}"/>
                </a:ext>
              </a:extLst>
            </p:cNvPr>
            <p:cNvGrpSpPr/>
            <p:nvPr/>
          </p:nvGrpSpPr>
          <p:grpSpPr>
            <a:xfrm>
              <a:off x="465525" y="1729448"/>
              <a:ext cx="2559763" cy="1282706"/>
              <a:chOff x="4007011" y="3243132"/>
              <a:chExt cx="2559763" cy="1282706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82D71FE2-DB31-7EAB-1AD2-F2C02568593F}"/>
                  </a:ext>
                </a:extLst>
              </p:cNvPr>
              <p:cNvGrpSpPr/>
              <p:nvPr/>
            </p:nvGrpSpPr>
            <p:grpSpPr>
              <a:xfrm>
                <a:off x="4007011" y="3243132"/>
                <a:ext cx="2559763" cy="1282706"/>
                <a:chOff x="5700864" y="3671240"/>
                <a:chExt cx="2559763" cy="1264554"/>
              </a:xfrm>
            </p:grpSpPr>
            <p:sp>
              <p:nvSpPr>
                <p:cNvPr id="20" name="사각형: 둥근 모서리 19">
                  <a:extLst>
                    <a:ext uri="{FF2B5EF4-FFF2-40B4-BE49-F238E27FC236}">
                      <a16:creationId xmlns:a16="http://schemas.microsoft.com/office/drawing/2014/main" id="{FBA2C8A3-02C5-1A05-6B8E-67F68146DBA8}"/>
                    </a:ext>
                  </a:extLst>
                </p:cNvPr>
                <p:cNvSpPr/>
                <p:nvPr/>
              </p:nvSpPr>
              <p:spPr>
                <a:xfrm>
                  <a:off x="5700865" y="3674369"/>
                  <a:ext cx="2559762" cy="1261425"/>
                </a:xfrm>
                <a:prstGeom prst="roundRect">
                  <a:avLst>
                    <a:gd name="adj" fmla="val 5592"/>
                  </a:avLst>
                </a:prstGeom>
                <a:solidFill>
                  <a:srgbClr val="EF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사각형: 둥근 위쪽 모서리 20">
                  <a:extLst>
                    <a:ext uri="{FF2B5EF4-FFF2-40B4-BE49-F238E27FC236}">
                      <a16:creationId xmlns:a16="http://schemas.microsoft.com/office/drawing/2014/main" id="{FD03E219-7F7F-E265-D29F-7534AC143EA4}"/>
                    </a:ext>
                  </a:extLst>
                </p:cNvPr>
                <p:cNvSpPr/>
                <p:nvPr/>
              </p:nvSpPr>
              <p:spPr>
                <a:xfrm rot="16200000">
                  <a:off x="5461980" y="3910124"/>
                  <a:ext cx="1261425" cy="783657"/>
                </a:xfrm>
                <a:prstGeom prst="round2SameRect">
                  <a:avLst>
                    <a:gd name="adj1" fmla="val 9678"/>
                    <a:gd name="adj2" fmla="val 0"/>
                  </a:avLst>
                </a:prstGeom>
                <a:solidFill>
                  <a:srgbClr val="EE30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9" name="그래픽 18">
                <a:extLst>
                  <a:ext uri="{FF2B5EF4-FFF2-40B4-BE49-F238E27FC236}">
                    <a16:creationId xmlns:a16="http://schemas.microsoft.com/office/drawing/2014/main" id="{5D7F37E0-E8A2-35A7-D816-DAB37C34E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7759" y="3469783"/>
                <a:ext cx="408354" cy="293177"/>
              </a:xfrm>
              <a:prstGeom prst="rect">
                <a:avLst/>
              </a:prstGeom>
            </p:spPr>
          </p:pic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1005FC8-A0D9-63E6-6977-F360CBBF578E}"/>
              </a:ext>
            </a:extLst>
          </p:cNvPr>
          <p:cNvSpPr txBox="1"/>
          <p:nvPr/>
        </p:nvSpPr>
        <p:spPr>
          <a:xfrm>
            <a:off x="2794909" y="3356573"/>
            <a:ext cx="2619691" cy="11849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온라인 최저가보다 </a:t>
            </a:r>
            <a:b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저렴한 상품을 </a:t>
            </a:r>
            <a:b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기업 임직원 누구나 구매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임직원 복지를 위한 이벤트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37C2EB-3799-F30E-B9AC-5B2DF783F5F1}"/>
              </a:ext>
            </a:extLst>
          </p:cNvPr>
          <p:cNvSpPr txBox="1"/>
          <p:nvPr/>
        </p:nvSpPr>
        <p:spPr>
          <a:xfrm>
            <a:off x="8307122" y="3356573"/>
            <a:ext cx="2619691" cy="11849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임직원 복지 혜택을 고민하시는 총무팀 담당자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진정한 복지 할인가를 </a:t>
            </a:r>
            <a:b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원하는 임직원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E9FCD5-E336-4E1B-2BDB-9855C4883ECC}"/>
              </a:ext>
            </a:extLst>
          </p:cNvPr>
          <p:cNvSpPr txBox="1"/>
          <p:nvPr/>
        </p:nvSpPr>
        <p:spPr>
          <a:xfrm>
            <a:off x="1516960" y="4052040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특징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F846B0-EEE8-51B8-18FA-65FE4FF9C0F8}"/>
              </a:ext>
            </a:extLst>
          </p:cNvPr>
          <p:cNvSpPr txBox="1"/>
          <p:nvPr/>
        </p:nvSpPr>
        <p:spPr>
          <a:xfrm>
            <a:off x="7053964" y="4050962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고객</a:t>
            </a:r>
          </a:p>
        </p:txBody>
      </p:sp>
    </p:spTree>
    <p:extLst>
      <p:ext uri="{BB962C8B-B14F-4D97-AF65-F5344CB8AC3E}">
        <p14:creationId xmlns:p14="http://schemas.microsoft.com/office/powerpoint/2010/main" val="101776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8C03A-CE16-D2B8-F3E0-BB44F344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E1F84FC-E6B6-C623-A600-F153E2E35AB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0308268-E689-4521-7976-E8BCD1561FF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V-members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8E95961-2311-6D29-2395-ABAD071A2C3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890B718A-62A4-20AF-462A-185FFD04523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7EE3A15A-7F44-76E1-F14B-769FD06AA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ABA3AB7-BD87-1735-4ED0-69C8595C693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0D81080-B930-39B3-09E7-F15F299D242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9C1FC7B-6D65-9536-DD22-DF3007506D5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857F7A8-A948-2B4D-4096-238F62D24C3B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7C8EA27-DAC1-A869-8334-5281CB78E57D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C5F20F9-CB39-E35F-AC73-5D1346D8130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B07569-45BB-CB50-AEA7-60F96BCCC5D8}"/>
              </a:ext>
            </a:extLst>
          </p:cNvPr>
          <p:cNvSpPr txBox="1"/>
          <p:nvPr/>
        </p:nvSpPr>
        <p:spPr>
          <a:xfrm>
            <a:off x="1516960" y="4052040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특징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B9B27-C2C8-15B6-B304-9CF70F7CED4A}"/>
              </a:ext>
            </a:extLst>
          </p:cNvPr>
          <p:cNvSpPr txBox="1"/>
          <p:nvPr/>
        </p:nvSpPr>
        <p:spPr>
          <a:xfrm>
            <a:off x="7053964" y="4050962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고객</a:t>
            </a:r>
          </a:p>
        </p:txBody>
      </p: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992197F5-C854-CCFA-5DA6-5A465B18853A}"/>
              </a:ext>
            </a:extLst>
          </p:cNvPr>
          <p:cNvGrpSpPr/>
          <p:nvPr/>
        </p:nvGrpSpPr>
        <p:grpSpPr>
          <a:xfrm>
            <a:off x="792339" y="2022113"/>
            <a:ext cx="7399155" cy="4987259"/>
            <a:chOff x="6204625" y="2545256"/>
            <a:chExt cx="5400000" cy="3907932"/>
          </a:xfrm>
        </p:grpSpPr>
        <p:sp>
          <p:nvSpPr>
            <p:cNvPr id="165" name="사각형: 둥근 모서리 164">
              <a:extLst>
                <a:ext uri="{FF2B5EF4-FFF2-40B4-BE49-F238E27FC236}">
                  <a16:creationId xmlns:a16="http://schemas.microsoft.com/office/drawing/2014/main" id="{FF7A5961-8479-3F5A-5EC0-B8C0D5591E76}"/>
                </a:ext>
              </a:extLst>
            </p:cNvPr>
            <p:cNvSpPr/>
            <p:nvPr/>
          </p:nvSpPr>
          <p:spPr>
            <a:xfrm>
              <a:off x="6204625" y="2545256"/>
              <a:ext cx="5400000" cy="390793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66" name="사각형: 둥근 모서리 165">
              <a:extLst>
                <a:ext uri="{FF2B5EF4-FFF2-40B4-BE49-F238E27FC236}">
                  <a16:creationId xmlns:a16="http://schemas.microsoft.com/office/drawing/2014/main" id="{6D578BF8-DC7A-0D59-111B-5644006CAE2D}"/>
                </a:ext>
              </a:extLst>
            </p:cNvPr>
            <p:cNvSpPr/>
            <p:nvPr/>
          </p:nvSpPr>
          <p:spPr>
            <a:xfrm>
              <a:off x="6204625" y="2545256"/>
              <a:ext cx="5400000" cy="432000"/>
            </a:xfrm>
            <a:prstGeom prst="roundRect">
              <a:avLst>
                <a:gd name="adj" fmla="val 0"/>
              </a:avLst>
            </a:prstGeom>
            <a:solidFill>
              <a:srgbClr val="908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판매 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Item</a:t>
              </a:r>
            </a:p>
          </p:txBody>
        </p:sp>
        <p:cxnSp>
          <p:nvCxnSpPr>
            <p:cNvPr id="167" name="직선 연결선 166">
              <a:extLst>
                <a:ext uri="{FF2B5EF4-FFF2-40B4-BE49-F238E27FC236}">
                  <a16:creationId xmlns:a16="http://schemas.microsoft.com/office/drawing/2014/main" id="{66A667AF-DD32-5165-9C7E-CF14EC1A0BCF}"/>
                </a:ext>
              </a:extLst>
            </p:cNvPr>
            <p:cNvCxnSpPr>
              <a:cxnSpLocks/>
            </p:cNvCxnSpPr>
            <p:nvPr/>
          </p:nvCxnSpPr>
          <p:spPr>
            <a:xfrm>
              <a:off x="6204625" y="2545257"/>
              <a:ext cx="5399999" cy="0"/>
            </a:xfrm>
            <a:prstGeom prst="line">
              <a:avLst/>
            </a:prstGeom>
            <a:ln w="25400"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BBFE3474-2DB5-8A60-FB32-C8F22A25B1CC}"/>
                </a:ext>
              </a:extLst>
            </p:cNvPr>
            <p:cNvSpPr/>
            <p:nvPr/>
          </p:nvSpPr>
          <p:spPr>
            <a:xfrm>
              <a:off x="10539955" y="3105147"/>
              <a:ext cx="989739" cy="956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id="{0D3D5099-E042-D371-41CC-3A63AF6EC447}"/>
                </a:ext>
              </a:extLst>
            </p:cNvPr>
            <p:cNvSpPr/>
            <p:nvPr/>
          </p:nvSpPr>
          <p:spPr>
            <a:xfrm>
              <a:off x="9479370" y="3102104"/>
              <a:ext cx="989739" cy="956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70" name="직사각형 169">
              <a:extLst>
                <a:ext uri="{FF2B5EF4-FFF2-40B4-BE49-F238E27FC236}">
                  <a16:creationId xmlns:a16="http://schemas.microsoft.com/office/drawing/2014/main" id="{F9357542-AD53-7840-47C5-0DEAAB46E606}"/>
                </a:ext>
              </a:extLst>
            </p:cNvPr>
            <p:cNvSpPr/>
            <p:nvPr/>
          </p:nvSpPr>
          <p:spPr>
            <a:xfrm>
              <a:off x="6313018" y="3102105"/>
              <a:ext cx="989739" cy="95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71" name="직사각형 170">
              <a:extLst>
                <a:ext uri="{FF2B5EF4-FFF2-40B4-BE49-F238E27FC236}">
                  <a16:creationId xmlns:a16="http://schemas.microsoft.com/office/drawing/2014/main" id="{27E3C56A-E4D0-1891-670D-7257F042B9DF}"/>
                </a:ext>
              </a:extLst>
            </p:cNvPr>
            <p:cNvSpPr/>
            <p:nvPr/>
          </p:nvSpPr>
          <p:spPr>
            <a:xfrm>
              <a:off x="7359510" y="3102109"/>
              <a:ext cx="989739" cy="95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72" name="직사각형 171">
              <a:extLst>
                <a:ext uri="{FF2B5EF4-FFF2-40B4-BE49-F238E27FC236}">
                  <a16:creationId xmlns:a16="http://schemas.microsoft.com/office/drawing/2014/main" id="{3B88C8E6-1D02-7EE3-0229-E952A1D64B9B}"/>
                </a:ext>
              </a:extLst>
            </p:cNvPr>
            <p:cNvSpPr/>
            <p:nvPr/>
          </p:nvSpPr>
          <p:spPr>
            <a:xfrm>
              <a:off x="8424523" y="3102110"/>
              <a:ext cx="989739" cy="95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948CA7EE-45D7-2F7A-DD50-85580712C16A}"/>
                </a:ext>
              </a:extLst>
            </p:cNvPr>
            <p:cNvGrpSpPr/>
            <p:nvPr/>
          </p:nvGrpSpPr>
          <p:grpSpPr>
            <a:xfrm>
              <a:off x="6369304" y="2982822"/>
              <a:ext cx="5160390" cy="2078378"/>
              <a:chOff x="6312259" y="2965914"/>
              <a:chExt cx="5260884" cy="2118853"/>
            </a:xfrm>
          </p:grpSpPr>
          <p:grpSp>
            <p:nvGrpSpPr>
              <p:cNvPr id="182" name="그룹 181">
                <a:extLst>
                  <a:ext uri="{FF2B5EF4-FFF2-40B4-BE49-F238E27FC236}">
                    <a16:creationId xmlns:a16="http://schemas.microsoft.com/office/drawing/2014/main" id="{F74BA804-0F5A-0962-0041-F48689560C8E}"/>
                  </a:ext>
                </a:extLst>
              </p:cNvPr>
              <p:cNvGrpSpPr/>
              <p:nvPr/>
            </p:nvGrpSpPr>
            <p:grpSpPr>
              <a:xfrm>
                <a:off x="6312259" y="2965914"/>
                <a:ext cx="5260884" cy="993637"/>
                <a:chOff x="6312259" y="2965914"/>
                <a:chExt cx="5260884" cy="993637"/>
              </a:xfrm>
            </p:grpSpPr>
            <p:cxnSp>
              <p:nvCxnSpPr>
                <p:cNvPr id="240" name="직선 연결선 239">
                  <a:extLst>
                    <a:ext uri="{FF2B5EF4-FFF2-40B4-BE49-F238E27FC236}">
                      <a16:creationId xmlns:a16="http://schemas.microsoft.com/office/drawing/2014/main" id="{C0990DEA-FE68-1BEE-7BA0-88967D03A4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39797" y="3128715"/>
                  <a:ext cx="991043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5C722033-61DB-5A10-210E-F13488253F5A}"/>
                    </a:ext>
                  </a:extLst>
                </p:cNvPr>
                <p:cNvSpPr txBox="1"/>
                <p:nvPr/>
              </p:nvSpPr>
              <p:spPr>
                <a:xfrm>
                  <a:off x="10774477" y="3204718"/>
                  <a:ext cx="515180" cy="15299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생활용품</a:t>
                  </a:r>
                </a:p>
              </p:txBody>
            </p:sp>
            <p:cxnSp>
              <p:nvCxnSpPr>
                <p:cNvPr id="242" name="직선 연결선 241">
                  <a:extLst>
                    <a:ext uri="{FF2B5EF4-FFF2-40B4-BE49-F238E27FC236}">
                      <a16:creationId xmlns:a16="http://schemas.microsoft.com/office/drawing/2014/main" id="{51B1F2F9-6C21-4E19-87F7-626231827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8611" y="3125670"/>
                  <a:ext cx="996002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2AD62822-CA29-341E-26DC-3D5B32733845}"/>
                    </a:ext>
                  </a:extLst>
                </p:cNvPr>
                <p:cNvSpPr txBox="1"/>
                <p:nvPr/>
              </p:nvSpPr>
              <p:spPr>
                <a:xfrm>
                  <a:off x="9720253" y="3204718"/>
                  <a:ext cx="515180" cy="15376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주방용품</a:t>
                  </a:r>
                </a:p>
              </p:txBody>
            </p:sp>
            <p:grpSp>
              <p:nvGrpSpPr>
                <p:cNvPr id="244" name="그룹 243">
                  <a:extLst>
                    <a:ext uri="{FF2B5EF4-FFF2-40B4-BE49-F238E27FC236}">
                      <a16:creationId xmlns:a16="http://schemas.microsoft.com/office/drawing/2014/main" id="{454FFA19-48E2-44A5-B814-29BBB634E60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200231" y="2993310"/>
                  <a:ext cx="307520" cy="331543"/>
                  <a:chOff x="7300400" y="3996691"/>
                  <a:chExt cx="452839" cy="488215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90" name="직각 삼각형 289">
                    <a:extLst>
                      <a:ext uri="{FF2B5EF4-FFF2-40B4-BE49-F238E27FC236}">
                        <a16:creationId xmlns:a16="http://schemas.microsoft.com/office/drawing/2014/main" id="{B4E73A12-8355-DAEF-D6B8-5BD2352D1580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5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91" name="타원 290">
                    <a:extLst>
                      <a:ext uri="{FF2B5EF4-FFF2-40B4-BE49-F238E27FC236}">
                        <a16:creationId xmlns:a16="http://schemas.microsoft.com/office/drawing/2014/main" id="{895F2387-4083-7146-3552-7BDED67C71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00400" y="3996691"/>
                    <a:ext cx="452839" cy="452839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62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</a:t>
                    </a:r>
                    <a:r>
                      <a:rPr kumimoji="0" lang="en-US" altLang="ko-KR" sz="7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cxnSp>
              <p:nvCxnSpPr>
                <p:cNvPr id="245" name="직선 연결선 244">
                  <a:extLst>
                    <a:ext uri="{FF2B5EF4-FFF2-40B4-BE49-F238E27FC236}">
                      <a16:creationId xmlns:a16="http://schemas.microsoft.com/office/drawing/2014/main" id="{CC908EEF-26DC-1F2B-7BB1-E547815407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2259" y="3125674"/>
                  <a:ext cx="996002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2E69441B-DAC6-0B22-C647-E22A5F9AE47D}"/>
                    </a:ext>
                  </a:extLst>
                </p:cNvPr>
                <p:cNvSpPr txBox="1"/>
                <p:nvPr/>
              </p:nvSpPr>
              <p:spPr>
                <a:xfrm>
                  <a:off x="6550297" y="3204718"/>
                  <a:ext cx="515180" cy="14660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대형가전</a:t>
                  </a:r>
                </a:p>
              </p:txBody>
            </p:sp>
            <p:cxnSp>
              <p:nvCxnSpPr>
                <p:cNvPr id="247" name="직선 연결선 246">
                  <a:extLst>
                    <a:ext uri="{FF2B5EF4-FFF2-40B4-BE49-F238E27FC236}">
                      <a16:creationId xmlns:a16="http://schemas.microsoft.com/office/drawing/2014/main" id="{1C9C2A92-4699-AFCF-2968-E3DEBC92B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58751" y="3125677"/>
                  <a:ext cx="996002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61416C85-183C-A177-988E-F2738E9DEAED}"/>
                    </a:ext>
                  </a:extLst>
                </p:cNvPr>
                <p:cNvSpPr txBox="1"/>
                <p:nvPr/>
              </p:nvSpPr>
              <p:spPr>
                <a:xfrm>
                  <a:off x="7559768" y="3204718"/>
                  <a:ext cx="515180" cy="15376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소형가전</a:t>
                  </a:r>
                </a:p>
              </p:txBody>
            </p:sp>
            <p:cxnSp>
              <p:nvCxnSpPr>
                <p:cNvPr id="249" name="직선 연결선 248">
                  <a:extLst>
                    <a:ext uri="{FF2B5EF4-FFF2-40B4-BE49-F238E27FC236}">
                      <a16:creationId xmlns:a16="http://schemas.microsoft.com/office/drawing/2014/main" id="{DF497CF2-96F3-DBF3-11CB-6385134A26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23764" y="3125677"/>
                  <a:ext cx="996002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68048E16-1005-9AE6-0BF9-79657B808713}"/>
                    </a:ext>
                  </a:extLst>
                </p:cNvPr>
                <p:cNvSpPr txBox="1"/>
                <p:nvPr/>
              </p:nvSpPr>
              <p:spPr>
                <a:xfrm>
                  <a:off x="8642484" y="3204718"/>
                  <a:ext cx="515180" cy="15376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계절가전</a:t>
                  </a:r>
                </a:p>
              </p:txBody>
            </p:sp>
            <p:grpSp>
              <p:nvGrpSpPr>
                <p:cNvPr id="251" name="그룹 250">
                  <a:extLst>
                    <a:ext uri="{FF2B5EF4-FFF2-40B4-BE49-F238E27FC236}">
                      <a16:creationId xmlns:a16="http://schemas.microsoft.com/office/drawing/2014/main" id="{DD868113-5DC8-A026-6AA0-9401AC4B39E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056976" y="2992966"/>
                  <a:ext cx="307520" cy="331543"/>
                  <a:chOff x="7300400" y="3996691"/>
                  <a:chExt cx="452839" cy="488215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88" name="직각 삼각형 287">
                    <a:extLst>
                      <a:ext uri="{FF2B5EF4-FFF2-40B4-BE49-F238E27FC236}">
                        <a16:creationId xmlns:a16="http://schemas.microsoft.com/office/drawing/2014/main" id="{A3DC1C97-838B-4676-716C-7183F97240C6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0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89" name="타원 288">
                    <a:extLst>
                      <a:ext uri="{FF2B5EF4-FFF2-40B4-BE49-F238E27FC236}">
                        <a16:creationId xmlns:a16="http://schemas.microsoft.com/office/drawing/2014/main" id="{9FDB1608-37C7-72E2-76BF-8B5413D2FD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00400" y="3996691"/>
                    <a:ext cx="452839" cy="452839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35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</a:t>
                    </a:r>
                    <a:r>
                      <a:rPr kumimoji="0" lang="en-US" altLang="ko-KR" sz="7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grpSp>
              <p:nvGrpSpPr>
                <p:cNvPr id="252" name="그룹 251">
                  <a:extLst>
                    <a:ext uri="{FF2B5EF4-FFF2-40B4-BE49-F238E27FC236}">
                      <a16:creationId xmlns:a16="http://schemas.microsoft.com/office/drawing/2014/main" id="{3CA43729-98D1-F711-EA43-82047E65D88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107718" y="2993310"/>
                  <a:ext cx="307520" cy="331543"/>
                  <a:chOff x="7300400" y="3996691"/>
                  <a:chExt cx="452839" cy="488215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86" name="직각 삼각형 285">
                    <a:extLst>
                      <a:ext uri="{FF2B5EF4-FFF2-40B4-BE49-F238E27FC236}">
                        <a16:creationId xmlns:a16="http://schemas.microsoft.com/office/drawing/2014/main" id="{B791500F-690E-FAB3-37AB-D94171A0FBD8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5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87" name="타원 286">
                    <a:extLst>
                      <a:ext uri="{FF2B5EF4-FFF2-40B4-BE49-F238E27FC236}">
                        <a16:creationId xmlns:a16="http://schemas.microsoft.com/office/drawing/2014/main" id="{90224CA0-B0DF-66AB-3466-D143B81618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00400" y="3996691"/>
                    <a:ext cx="452839" cy="452839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45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grpSp>
              <p:nvGrpSpPr>
                <p:cNvPr id="253" name="그룹 252">
                  <a:extLst>
                    <a:ext uri="{FF2B5EF4-FFF2-40B4-BE49-F238E27FC236}">
                      <a16:creationId xmlns:a16="http://schemas.microsoft.com/office/drawing/2014/main" id="{289C95D3-B02D-BDB9-5CFD-C586D250FB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10606" y="2993310"/>
                  <a:ext cx="307520" cy="331543"/>
                  <a:chOff x="7300400" y="3996691"/>
                  <a:chExt cx="452839" cy="488215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84" name="직각 삼각형 283">
                    <a:extLst>
                      <a:ext uri="{FF2B5EF4-FFF2-40B4-BE49-F238E27FC236}">
                        <a16:creationId xmlns:a16="http://schemas.microsoft.com/office/drawing/2014/main" id="{9D33EA2E-0CD6-B58F-B3E7-22A7E2625148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5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85" name="타원 284">
                    <a:extLst>
                      <a:ext uri="{FF2B5EF4-FFF2-40B4-BE49-F238E27FC236}">
                        <a16:creationId xmlns:a16="http://schemas.microsoft.com/office/drawing/2014/main" id="{FD619639-4845-FD13-6CC6-21099663D5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00400" y="3996691"/>
                    <a:ext cx="452839" cy="452839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46</a:t>
                    </a:r>
                    <a:r>
                      <a:rPr kumimoji="0" lang="en-US" altLang="ko-KR" sz="500" b="0" i="0" u="none" strike="noStrike" kern="1200" cap="none" spc="-150" normalizeH="0" baseline="0" noProof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 </a:t>
                    </a:r>
                    <a:r>
                      <a:rPr kumimoji="0" lang="en-US" altLang="ko-KR" sz="500" b="0" i="0" u="none" strike="noStrike" kern="1200" cap="none" spc="0" normalizeH="0" baseline="0" noProof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grpSp>
              <p:nvGrpSpPr>
                <p:cNvPr id="254" name="그룹 253">
                  <a:extLst>
                    <a:ext uri="{FF2B5EF4-FFF2-40B4-BE49-F238E27FC236}">
                      <a16:creationId xmlns:a16="http://schemas.microsoft.com/office/drawing/2014/main" id="{F2F16B82-27E1-913F-8F40-54DB567AFB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239762" y="2965914"/>
                  <a:ext cx="333381" cy="357285"/>
                  <a:chOff x="7259860" y="3956151"/>
                  <a:chExt cx="493379" cy="528755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82" name="직각 삼각형 281">
                    <a:extLst>
                      <a:ext uri="{FF2B5EF4-FFF2-40B4-BE49-F238E27FC236}">
                        <a16:creationId xmlns:a16="http://schemas.microsoft.com/office/drawing/2014/main" id="{545B3353-9CB2-4E83-377B-4F33C82ED923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5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83" name="타원 282">
                    <a:extLst>
                      <a:ext uri="{FF2B5EF4-FFF2-40B4-BE49-F238E27FC236}">
                        <a16:creationId xmlns:a16="http://schemas.microsoft.com/office/drawing/2014/main" id="{4E34C40D-F47F-1BA1-085C-67CB50438F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59860" y="3956151"/>
                    <a:ext cx="493379" cy="493378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30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pic>
              <p:nvPicPr>
                <p:cNvPr id="255" name="그래픽 254">
                  <a:extLst>
                    <a:ext uri="{FF2B5EF4-FFF2-40B4-BE49-F238E27FC236}">
                      <a16:creationId xmlns:a16="http://schemas.microsoft.com/office/drawing/2014/main" id="{B1001967-52E9-8231-9C6D-789A7059F9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2676" y="3424117"/>
                  <a:ext cx="407290" cy="170621"/>
                </a:xfrm>
                <a:prstGeom prst="rect">
                  <a:avLst/>
                </a:prstGeom>
              </p:spPr>
            </p:pic>
            <p:pic>
              <p:nvPicPr>
                <p:cNvPr id="256" name="그림 255">
                  <a:extLst>
                    <a:ext uri="{FF2B5EF4-FFF2-40B4-BE49-F238E27FC236}">
                      <a16:creationId xmlns:a16="http://schemas.microsoft.com/office/drawing/2014/main" id="{838133C0-0086-E197-E2AB-598F410AB6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30937" y="3650084"/>
                  <a:ext cx="441604" cy="120227"/>
                </a:xfrm>
                <a:prstGeom prst="rect">
                  <a:avLst/>
                </a:prstGeom>
              </p:spPr>
            </p:pic>
            <p:pic>
              <p:nvPicPr>
                <p:cNvPr id="257" name="그림 256">
                  <a:extLst>
                    <a:ext uri="{FF2B5EF4-FFF2-40B4-BE49-F238E27FC236}">
                      <a16:creationId xmlns:a16="http://schemas.microsoft.com/office/drawing/2014/main" id="{700FF959-E956-31EB-D26E-4CE5A4CA4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90067" y="3471983"/>
                  <a:ext cx="483370" cy="74888"/>
                </a:xfrm>
                <a:prstGeom prst="rect">
                  <a:avLst/>
                </a:prstGeom>
              </p:spPr>
            </p:pic>
            <p:pic>
              <p:nvPicPr>
                <p:cNvPr id="258" name="그림 257">
                  <a:extLst>
                    <a:ext uri="{FF2B5EF4-FFF2-40B4-BE49-F238E27FC236}">
                      <a16:creationId xmlns:a16="http://schemas.microsoft.com/office/drawing/2014/main" id="{CD832BE2-E428-BDE5-DEA3-88ABFB2676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75217" y="3668031"/>
                  <a:ext cx="493343" cy="81846"/>
                </a:xfrm>
                <a:prstGeom prst="rect">
                  <a:avLst/>
                </a:prstGeom>
              </p:spPr>
            </p:pic>
            <p:pic>
              <p:nvPicPr>
                <p:cNvPr id="259" name="그래픽 258">
                  <a:extLst>
                    <a:ext uri="{FF2B5EF4-FFF2-40B4-BE49-F238E27FC236}">
                      <a16:creationId xmlns:a16="http://schemas.microsoft.com/office/drawing/2014/main" id="{99B63A2B-5BCB-3041-B83C-C139B82861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3458" y="3830253"/>
                  <a:ext cx="365001" cy="91250"/>
                </a:xfrm>
                <a:prstGeom prst="rect">
                  <a:avLst/>
                </a:prstGeom>
              </p:spPr>
            </p:pic>
            <p:pic>
              <p:nvPicPr>
                <p:cNvPr id="260" name="그래픽 259">
                  <a:extLst>
                    <a:ext uri="{FF2B5EF4-FFF2-40B4-BE49-F238E27FC236}">
                      <a16:creationId xmlns:a16="http://schemas.microsoft.com/office/drawing/2014/main" id="{4A8D53D4-67EB-F406-2DD9-7A54FD5FA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8100" y="3641006"/>
                  <a:ext cx="398970" cy="129079"/>
                </a:xfrm>
                <a:prstGeom prst="rect">
                  <a:avLst/>
                </a:prstGeom>
              </p:spPr>
            </p:pic>
            <p:pic>
              <p:nvPicPr>
                <p:cNvPr id="261" name="그림 260">
                  <a:extLst>
                    <a:ext uri="{FF2B5EF4-FFF2-40B4-BE49-F238E27FC236}">
                      <a16:creationId xmlns:a16="http://schemas.microsoft.com/office/drawing/2014/main" id="{FF78CE6E-9CA4-A228-89EB-D1E7BA3BF9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90887" y="3652747"/>
                  <a:ext cx="518529" cy="113823"/>
                </a:xfrm>
                <a:prstGeom prst="rect">
                  <a:avLst/>
                </a:prstGeom>
              </p:spPr>
            </p:pic>
            <p:pic>
              <p:nvPicPr>
                <p:cNvPr id="262" name="그림 261">
                  <a:extLst>
                    <a:ext uri="{FF2B5EF4-FFF2-40B4-BE49-F238E27FC236}">
                      <a16:creationId xmlns:a16="http://schemas.microsoft.com/office/drawing/2014/main" id="{9157CA7B-81BF-9AB8-1CB9-86B2FAC46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7813" y="3437557"/>
                  <a:ext cx="432539" cy="143741"/>
                </a:xfrm>
                <a:prstGeom prst="rect">
                  <a:avLst/>
                </a:prstGeom>
              </p:spPr>
            </p:pic>
            <p:pic>
              <p:nvPicPr>
                <p:cNvPr id="263" name="그림 262">
                  <a:extLst>
                    <a:ext uri="{FF2B5EF4-FFF2-40B4-BE49-F238E27FC236}">
                      <a16:creationId xmlns:a16="http://schemas.microsoft.com/office/drawing/2014/main" id="{0ABC8EFE-AA9B-C5FD-0299-DF501EE814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83756" y="3467946"/>
                  <a:ext cx="189460" cy="108764"/>
                </a:xfrm>
                <a:prstGeom prst="rect">
                  <a:avLst/>
                </a:prstGeom>
              </p:spPr>
            </p:pic>
            <p:pic>
              <p:nvPicPr>
                <p:cNvPr id="264" name="그림 263">
                  <a:extLst>
                    <a:ext uri="{FF2B5EF4-FFF2-40B4-BE49-F238E27FC236}">
                      <a16:creationId xmlns:a16="http://schemas.microsoft.com/office/drawing/2014/main" id="{F020F75E-4C9C-6D13-EB7F-CB7BE7113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93212" y="3666358"/>
                  <a:ext cx="417649" cy="103277"/>
                </a:xfrm>
                <a:prstGeom prst="rect">
                  <a:avLst/>
                </a:prstGeom>
              </p:spPr>
            </p:pic>
            <p:pic>
              <p:nvPicPr>
                <p:cNvPr id="265" name="그림 264">
                  <a:extLst>
                    <a:ext uri="{FF2B5EF4-FFF2-40B4-BE49-F238E27FC236}">
                      <a16:creationId xmlns:a16="http://schemas.microsoft.com/office/drawing/2014/main" id="{E6D4D80B-C6EE-9D58-5B0C-5FC5A0119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89709" y="3471188"/>
                  <a:ext cx="490046" cy="108764"/>
                </a:xfrm>
                <a:prstGeom prst="rect">
                  <a:avLst/>
                </a:prstGeom>
              </p:spPr>
            </p:pic>
            <p:sp>
              <p:nvSpPr>
                <p:cNvPr id="266" name="AutoShape 2" descr="https://cdn-pro-web-40-6.cdn-nhncommerce.com/hutech2_godomall_com/data/skin/front/moment/htcs/images/common/hutech_logo_black.svg">
                  <a:extLst>
                    <a:ext uri="{FF2B5EF4-FFF2-40B4-BE49-F238E27FC236}">
                      <a16:creationId xmlns:a16="http://schemas.microsoft.com/office/drawing/2014/main" id="{AC138BEC-6ED8-6211-7642-E67C9BCAD5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809251" y="3436881"/>
                  <a:ext cx="162007" cy="1620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endParaRPr>
                </a:p>
              </p:txBody>
            </p:sp>
            <p:pic>
              <p:nvPicPr>
                <p:cNvPr id="267" name="그림 266">
                  <a:extLst>
                    <a:ext uri="{FF2B5EF4-FFF2-40B4-BE49-F238E27FC236}">
                      <a16:creationId xmlns:a16="http://schemas.microsoft.com/office/drawing/2014/main" id="{6593523F-BE6B-8BC5-A171-84FF58C2D3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/>
                <a:srcRect r="70799"/>
                <a:stretch/>
              </p:blipFill>
              <p:spPr>
                <a:xfrm>
                  <a:off x="7454391" y="3445083"/>
                  <a:ext cx="353006" cy="128688"/>
                </a:xfrm>
                <a:prstGeom prst="rect">
                  <a:avLst/>
                </a:prstGeom>
              </p:spPr>
            </p:pic>
            <p:pic>
              <p:nvPicPr>
                <p:cNvPr id="268" name="그림 267">
                  <a:extLst>
                    <a:ext uri="{FF2B5EF4-FFF2-40B4-BE49-F238E27FC236}">
                      <a16:creationId xmlns:a16="http://schemas.microsoft.com/office/drawing/2014/main" id="{594C9F2B-44C2-595C-33A5-12BD4240BA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38051" y="3807397"/>
                  <a:ext cx="329932" cy="152154"/>
                </a:xfrm>
                <a:prstGeom prst="rect">
                  <a:avLst/>
                </a:prstGeom>
              </p:spPr>
            </p:pic>
            <p:pic>
              <p:nvPicPr>
                <p:cNvPr id="269" name="그래픽 268">
                  <a:extLst>
                    <a:ext uri="{FF2B5EF4-FFF2-40B4-BE49-F238E27FC236}">
                      <a16:creationId xmlns:a16="http://schemas.microsoft.com/office/drawing/2014/main" id="{525EA1A0-97A8-3A39-39F2-C637A65E98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0740" y="3420243"/>
                  <a:ext cx="425783" cy="178368"/>
                </a:xfrm>
                <a:prstGeom prst="rect">
                  <a:avLst/>
                </a:prstGeom>
              </p:spPr>
            </p:pic>
            <p:pic>
              <p:nvPicPr>
                <p:cNvPr id="270" name="그림 269">
                  <a:extLst>
                    <a:ext uri="{FF2B5EF4-FFF2-40B4-BE49-F238E27FC236}">
                      <a16:creationId xmlns:a16="http://schemas.microsoft.com/office/drawing/2014/main" id="{43A63058-AA3F-8388-8284-DC9D9AAE27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9649" y="3644988"/>
                  <a:ext cx="465838" cy="133502"/>
                </a:xfrm>
                <a:prstGeom prst="rect">
                  <a:avLst/>
                </a:prstGeom>
              </p:spPr>
            </p:pic>
            <p:pic>
              <p:nvPicPr>
                <p:cNvPr id="271" name="그림 270">
                  <a:extLst>
                    <a:ext uri="{FF2B5EF4-FFF2-40B4-BE49-F238E27FC236}">
                      <a16:creationId xmlns:a16="http://schemas.microsoft.com/office/drawing/2014/main" id="{B995D42A-34F5-3A69-8864-B3C8955FB8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7343" y="3457707"/>
                  <a:ext cx="368507" cy="103441"/>
                </a:xfrm>
                <a:prstGeom prst="rect">
                  <a:avLst/>
                </a:prstGeom>
              </p:spPr>
            </p:pic>
            <p:pic>
              <p:nvPicPr>
                <p:cNvPr id="272" name="그림 271">
                  <a:extLst>
                    <a:ext uri="{FF2B5EF4-FFF2-40B4-BE49-F238E27FC236}">
                      <a16:creationId xmlns:a16="http://schemas.microsoft.com/office/drawing/2014/main" id="{7129157E-A580-1390-832E-3088330BBD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/>
                <a:srcRect l="9834" t="11023" r="7659" b="14542"/>
                <a:stretch/>
              </p:blipFill>
              <p:spPr>
                <a:xfrm>
                  <a:off x="8940613" y="3660607"/>
                  <a:ext cx="471674" cy="103442"/>
                </a:xfrm>
                <a:prstGeom prst="rect">
                  <a:avLst/>
                </a:prstGeom>
              </p:spPr>
            </p:pic>
            <p:pic>
              <p:nvPicPr>
                <p:cNvPr id="273" name="그림 272">
                  <a:extLst>
                    <a:ext uri="{FF2B5EF4-FFF2-40B4-BE49-F238E27FC236}">
                      <a16:creationId xmlns:a16="http://schemas.microsoft.com/office/drawing/2014/main" id="{FB97E662-E46A-3C75-273D-6808DCBB2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/>
                <a:srcRect l="3716" t="13513" r="-1" b="12126"/>
                <a:stretch/>
              </p:blipFill>
              <p:spPr>
                <a:xfrm>
                  <a:off x="8832090" y="3818320"/>
                  <a:ext cx="326825" cy="138922"/>
                </a:xfrm>
                <a:prstGeom prst="rect">
                  <a:avLst/>
                </a:prstGeom>
              </p:spPr>
            </p:pic>
            <p:grpSp>
              <p:nvGrpSpPr>
                <p:cNvPr id="274" name="그룹 273">
                  <a:extLst>
                    <a:ext uri="{FF2B5EF4-FFF2-40B4-BE49-F238E27FC236}">
                      <a16:creationId xmlns:a16="http://schemas.microsoft.com/office/drawing/2014/main" id="{E312DCB9-B80A-AC68-83A1-0788D8168463}"/>
                    </a:ext>
                  </a:extLst>
                </p:cNvPr>
                <p:cNvGrpSpPr/>
                <p:nvPr/>
              </p:nvGrpSpPr>
              <p:grpSpPr>
                <a:xfrm>
                  <a:off x="9561688" y="3466947"/>
                  <a:ext cx="872737" cy="460949"/>
                  <a:chOff x="9577123" y="3503322"/>
                  <a:chExt cx="857302" cy="452797"/>
                </a:xfrm>
              </p:grpSpPr>
              <p:pic>
                <p:nvPicPr>
                  <p:cNvPr id="277" name="그림 276">
                    <a:extLst>
                      <a:ext uri="{FF2B5EF4-FFF2-40B4-BE49-F238E27FC236}">
                        <a16:creationId xmlns:a16="http://schemas.microsoft.com/office/drawing/2014/main" id="{683A18AF-1072-5903-AA9C-988EFEE497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77123" y="3503322"/>
                    <a:ext cx="263635" cy="105454"/>
                  </a:xfrm>
                  <a:prstGeom prst="rect">
                    <a:avLst/>
                  </a:prstGeom>
                </p:spPr>
              </p:pic>
              <p:pic>
                <p:nvPicPr>
                  <p:cNvPr id="278" name="그림 277">
                    <a:extLst>
                      <a:ext uri="{FF2B5EF4-FFF2-40B4-BE49-F238E27FC236}">
                        <a16:creationId xmlns:a16="http://schemas.microsoft.com/office/drawing/2014/main" id="{E441DC1E-5130-83D5-7B43-94B37EFE24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986919" y="3508279"/>
                    <a:ext cx="373232" cy="124032"/>
                  </a:xfrm>
                  <a:prstGeom prst="rect">
                    <a:avLst/>
                  </a:prstGeom>
                </p:spPr>
              </p:pic>
              <p:pic>
                <p:nvPicPr>
                  <p:cNvPr id="279" name="그림 278">
                    <a:extLst>
                      <a:ext uri="{FF2B5EF4-FFF2-40B4-BE49-F238E27FC236}">
                        <a16:creationId xmlns:a16="http://schemas.microsoft.com/office/drawing/2014/main" id="{A5B32933-A92B-A187-7FD4-40EEE509DB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593298" y="3684879"/>
                    <a:ext cx="266964" cy="117464"/>
                  </a:xfrm>
                  <a:prstGeom prst="rect">
                    <a:avLst/>
                  </a:prstGeom>
                </p:spPr>
              </p:pic>
              <p:pic>
                <p:nvPicPr>
                  <p:cNvPr id="280" name="그림 279">
                    <a:extLst>
                      <a:ext uri="{FF2B5EF4-FFF2-40B4-BE49-F238E27FC236}">
                        <a16:creationId xmlns:a16="http://schemas.microsoft.com/office/drawing/2014/main" id="{26895B08-12E6-04BC-7450-E51C436993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9960393" y="3702898"/>
                    <a:ext cx="474032" cy="98245"/>
                  </a:xfrm>
                  <a:prstGeom prst="rect">
                    <a:avLst/>
                  </a:prstGeom>
                </p:spPr>
              </p:pic>
              <p:pic>
                <p:nvPicPr>
                  <p:cNvPr id="281" name="그림 280">
                    <a:extLst>
                      <a:ext uri="{FF2B5EF4-FFF2-40B4-BE49-F238E27FC236}">
                        <a16:creationId xmlns:a16="http://schemas.microsoft.com/office/drawing/2014/main" id="{86C874F5-E872-0FEE-9BE4-2A94C52A28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776839" y="3886409"/>
                    <a:ext cx="474032" cy="6971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5" name="그림 274">
                  <a:extLst>
                    <a:ext uri="{FF2B5EF4-FFF2-40B4-BE49-F238E27FC236}">
                      <a16:creationId xmlns:a16="http://schemas.microsoft.com/office/drawing/2014/main" id="{9DBA163F-2474-50E6-2A0B-1CFD2F33D9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65683" y="3639045"/>
                  <a:ext cx="416857" cy="122278"/>
                </a:xfrm>
                <a:prstGeom prst="rect">
                  <a:avLst/>
                </a:prstGeom>
              </p:spPr>
            </p:pic>
            <p:pic>
              <p:nvPicPr>
                <p:cNvPr id="276" name="그림 275">
                  <a:extLst>
                    <a:ext uri="{FF2B5EF4-FFF2-40B4-BE49-F238E27FC236}">
                      <a16:creationId xmlns:a16="http://schemas.microsoft.com/office/drawing/2014/main" id="{CBA3635C-3AE8-E689-1F7B-83A6ED4081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45766" y="3839360"/>
                  <a:ext cx="387728" cy="94447"/>
                </a:xfrm>
                <a:prstGeom prst="rect">
                  <a:avLst/>
                </a:prstGeom>
              </p:spPr>
            </p:pic>
          </p:grpSp>
          <p:grpSp>
            <p:nvGrpSpPr>
              <p:cNvPr id="183" name="그룹 182">
                <a:extLst>
                  <a:ext uri="{FF2B5EF4-FFF2-40B4-BE49-F238E27FC236}">
                    <a16:creationId xmlns:a16="http://schemas.microsoft.com/office/drawing/2014/main" id="{7B2582DD-6F55-C65A-FCF0-D9B33F57D7EA}"/>
                  </a:ext>
                </a:extLst>
              </p:cNvPr>
              <p:cNvGrpSpPr/>
              <p:nvPr/>
            </p:nvGrpSpPr>
            <p:grpSpPr>
              <a:xfrm>
                <a:off x="6312259" y="3988906"/>
                <a:ext cx="5251560" cy="1095861"/>
                <a:chOff x="6312259" y="3988906"/>
                <a:chExt cx="5251560" cy="1095861"/>
              </a:xfrm>
            </p:grpSpPr>
            <p:sp>
              <p:nvSpPr>
                <p:cNvPr id="184" name="직사각형 183">
                  <a:extLst>
                    <a:ext uri="{FF2B5EF4-FFF2-40B4-BE49-F238E27FC236}">
                      <a16:creationId xmlns:a16="http://schemas.microsoft.com/office/drawing/2014/main" id="{2EE440D4-11EF-1E49-ED6A-02D8FE93BDC7}"/>
                    </a:ext>
                  </a:extLst>
                </p:cNvPr>
                <p:cNvSpPr/>
                <p:nvPr/>
              </p:nvSpPr>
              <p:spPr>
                <a:xfrm>
                  <a:off x="10539955" y="4128269"/>
                  <a:ext cx="989739" cy="956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endParaRPr>
                </a:p>
              </p:txBody>
            </p:sp>
            <p:cxnSp>
              <p:nvCxnSpPr>
                <p:cNvPr id="185" name="직선 연결선 184">
                  <a:extLst>
                    <a:ext uri="{FF2B5EF4-FFF2-40B4-BE49-F238E27FC236}">
                      <a16:creationId xmlns:a16="http://schemas.microsoft.com/office/drawing/2014/main" id="{48E8D0D6-B1C7-E9FB-D5B9-8E45659974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39797" y="4128270"/>
                  <a:ext cx="991043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A8FD5710-9123-7E7F-65EB-D00EC45F11C3}"/>
                    </a:ext>
                  </a:extLst>
                </p:cNvPr>
                <p:cNvSpPr txBox="1"/>
                <p:nvPr/>
              </p:nvSpPr>
              <p:spPr>
                <a:xfrm>
                  <a:off x="10774477" y="4204273"/>
                  <a:ext cx="515180" cy="15299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건강</a:t>
                  </a:r>
                </a:p>
              </p:txBody>
            </p:sp>
            <p:sp>
              <p:nvSpPr>
                <p:cNvPr id="187" name="직사각형 186">
                  <a:extLst>
                    <a:ext uri="{FF2B5EF4-FFF2-40B4-BE49-F238E27FC236}">
                      <a16:creationId xmlns:a16="http://schemas.microsoft.com/office/drawing/2014/main" id="{72584AAD-FA84-293D-89B8-6CCBC3846A0E}"/>
                    </a:ext>
                  </a:extLst>
                </p:cNvPr>
                <p:cNvSpPr/>
                <p:nvPr/>
              </p:nvSpPr>
              <p:spPr>
                <a:xfrm>
                  <a:off x="9479370" y="4125226"/>
                  <a:ext cx="989739" cy="956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endParaRPr>
                </a:p>
              </p:txBody>
            </p:sp>
            <p:cxnSp>
              <p:nvCxnSpPr>
                <p:cNvPr id="188" name="직선 연결선 187">
                  <a:extLst>
                    <a:ext uri="{FF2B5EF4-FFF2-40B4-BE49-F238E27FC236}">
                      <a16:creationId xmlns:a16="http://schemas.microsoft.com/office/drawing/2014/main" id="{D5EA39F0-1F88-C07C-7F3B-0CB986A27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8611" y="4125225"/>
                  <a:ext cx="996002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DE87FE4E-62F4-7D89-5787-C4729AF5B51F}"/>
                    </a:ext>
                  </a:extLst>
                </p:cNvPr>
                <p:cNvSpPr txBox="1"/>
                <p:nvPr/>
              </p:nvSpPr>
              <p:spPr>
                <a:xfrm>
                  <a:off x="9720253" y="4204273"/>
                  <a:ext cx="515180" cy="15376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캠핑용품</a:t>
                  </a:r>
                </a:p>
              </p:txBody>
            </p:sp>
            <p:grpSp>
              <p:nvGrpSpPr>
                <p:cNvPr id="190" name="그룹 189">
                  <a:extLst>
                    <a:ext uri="{FF2B5EF4-FFF2-40B4-BE49-F238E27FC236}">
                      <a16:creationId xmlns:a16="http://schemas.microsoft.com/office/drawing/2014/main" id="{3A8AD3B9-C83E-0E76-DEB6-12A60DD616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200231" y="3992865"/>
                  <a:ext cx="307520" cy="331543"/>
                  <a:chOff x="7300400" y="3996691"/>
                  <a:chExt cx="452839" cy="488215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38" name="직각 삼각형 237">
                    <a:extLst>
                      <a:ext uri="{FF2B5EF4-FFF2-40B4-BE49-F238E27FC236}">
                        <a16:creationId xmlns:a16="http://schemas.microsoft.com/office/drawing/2014/main" id="{D49DEADC-B15E-D522-C1BD-1FFBB1231558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5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39" name="타원 238">
                    <a:extLst>
                      <a:ext uri="{FF2B5EF4-FFF2-40B4-BE49-F238E27FC236}">
                        <a16:creationId xmlns:a16="http://schemas.microsoft.com/office/drawing/2014/main" id="{D1765AC6-F47E-048C-C839-9206434924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00400" y="3996691"/>
                    <a:ext cx="452839" cy="452839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25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</a:t>
                    </a:r>
                    <a:r>
                      <a:rPr kumimoji="0" lang="en-US" altLang="ko-KR" sz="7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sp>
              <p:nvSpPr>
                <p:cNvPr id="191" name="직사각형 190">
                  <a:extLst>
                    <a:ext uri="{FF2B5EF4-FFF2-40B4-BE49-F238E27FC236}">
                      <a16:creationId xmlns:a16="http://schemas.microsoft.com/office/drawing/2014/main" id="{544BA815-4345-1DC0-3D8A-B53F230563B2}"/>
                    </a:ext>
                  </a:extLst>
                </p:cNvPr>
                <p:cNvSpPr/>
                <p:nvPr/>
              </p:nvSpPr>
              <p:spPr>
                <a:xfrm>
                  <a:off x="6313018" y="4125227"/>
                  <a:ext cx="989739" cy="9529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endParaRPr>
                </a:p>
              </p:txBody>
            </p:sp>
            <p:cxnSp>
              <p:nvCxnSpPr>
                <p:cNvPr id="192" name="직선 연결선 191">
                  <a:extLst>
                    <a:ext uri="{FF2B5EF4-FFF2-40B4-BE49-F238E27FC236}">
                      <a16:creationId xmlns:a16="http://schemas.microsoft.com/office/drawing/2014/main" id="{9F5DF80B-0B38-341C-8E44-B87A87E6A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2259" y="4125229"/>
                  <a:ext cx="996002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B58539FA-74F2-0F41-CF0D-B32AE2C17EC5}"/>
                    </a:ext>
                  </a:extLst>
                </p:cNvPr>
                <p:cNvSpPr txBox="1"/>
                <p:nvPr/>
              </p:nvSpPr>
              <p:spPr>
                <a:xfrm>
                  <a:off x="6550297" y="4204273"/>
                  <a:ext cx="515180" cy="14660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식품</a:t>
                  </a:r>
                </a:p>
              </p:txBody>
            </p:sp>
            <p:sp>
              <p:nvSpPr>
                <p:cNvPr id="194" name="직사각형 193">
                  <a:extLst>
                    <a:ext uri="{FF2B5EF4-FFF2-40B4-BE49-F238E27FC236}">
                      <a16:creationId xmlns:a16="http://schemas.microsoft.com/office/drawing/2014/main" id="{5731273D-605B-EF7A-B2DC-A9C932C59924}"/>
                    </a:ext>
                  </a:extLst>
                </p:cNvPr>
                <p:cNvSpPr/>
                <p:nvPr/>
              </p:nvSpPr>
              <p:spPr>
                <a:xfrm>
                  <a:off x="7359510" y="4125231"/>
                  <a:ext cx="989739" cy="9529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endParaRPr>
                </a:p>
              </p:txBody>
            </p:sp>
            <p:cxnSp>
              <p:nvCxnSpPr>
                <p:cNvPr id="195" name="직선 연결선 194">
                  <a:extLst>
                    <a:ext uri="{FF2B5EF4-FFF2-40B4-BE49-F238E27FC236}">
                      <a16:creationId xmlns:a16="http://schemas.microsoft.com/office/drawing/2014/main" id="{CD1BB893-A4AF-70CA-CF5D-D8B21A45C9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58751" y="4125232"/>
                  <a:ext cx="996002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73423A9A-0897-298A-FD04-78F1489A9C23}"/>
                    </a:ext>
                  </a:extLst>
                </p:cNvPr>
                <p:cNvSpPr txBox="1"/>
                <p:nvPr/>
              </p:nvSpPr>
              <p:spPr>
                <a:xfrm>
                  <a:off x="7559768" y="4204273"/>
                  <a:ext cx="515180" cy="15376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ko-KR" altLang="en-US" sz="1100" spc="-20" dirty="0" err="1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뷰티용품</a:t>
                  </a:r>
                  <a:endParaRPr lang="ko-KR" altLang="en-US" sz="1100" spc="-20" dirty="0">
                    <a:solidFill>
                      <a:schemeClr val="bg1"/>
                    </a:solidFill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endParaRPr>
                </a:p>
              </p:txBody>
            </p:sp>
            <p:sp>
              <p:nvSpPr>
                <p:cNvPr id="197" name="직사각형 196">
                  <a:extLst>
                    <a:ext uri="{FF2B5EF4-FFF2-40B4-BE49-F238E27FC236}">
                      <a16:creationId xmlns:a16="http://schemas.microsoft.com/office/drawing/2014/main" id="{7E58C52B-A864-DCFC-58DE-154AB41F3DA4}"/>
                    </a:ext>
                  </a:extLst>
                </p:cNvPr>
                <p:cNvSpPr/>
                <p:nvPr/>
              </p:nvSpPr>
              <p:spPr>
                <a:xfrm>
                  <a:off x="8424523" y="4125232"/>
                  <a:ext cx="989739" cy="9529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endParaRPr>
                </a:p>
              </p:txBody>
            </p:sp>
            <p:cxnSp>
              <p:nvCxnSpPr>
                <p:cNvPr id="198" name="직선 연결선 197">
                  <a:extLst>
                    <a:ext uri="{FF2B5EF4-FFF2-40B4-BE49-F238E27FC236}">
                      <a16:creationId xmlns:a16="http://schemas.microsoft.com/office/drawing/2014/main" id="{373A08CB-DA8E-6258-89F5-5B939C494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23764" y="4125232"/>
                  <a:ext cx="996002" cy="0"/>
                </a:xfrm>
                <a:prstGeom prst="line">
                  <a:avLst/>
                </a:prstGeom>
                <a:ln w="12700">
                  <a:gradFill flip="none" rotWithShape="1">
                    <a:gsLst>
                      <a:gs pos="0">
                        <a:srgbClr val="E6005D"/>
                      </a:gs>
                      <a:gs pos="50000">
                        <a:srgbClr val="C30036"/>
                      </a:gs>
                      <a:gs pos="100000">
                        <a:srgbClr val="A80000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865F30BA-C983-D38B-6EE7-9321184477AA}"/>
                    </a:ext>
                  </a:extLst>
                </p:cNvPr>
                <p:cNvSpPr txBox="1"/>
                <p:nvPr/>
              </p:nvSpPr>
              <p:spPr>
                <a:xfrm>
                  <a:off x="8642484" y="4204273"/>
                  <a:ext cx="515180" cy="15376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ko-KR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IT</a:t>
                  </a:r>
                  <a:r>
                    <a:rPr lang="ko-KR" altLang="en-US" sz="1100" spc="-20" dirty="0">
                      <a:solidFill>
                        <a:schemeClr val="bg1"/>
                      </a:solidFill>
                      <a:latin typeface="Pretendard ExtraBold" panose="02000903000000020004" pitchFamily="2" charset="-127"/>
                      <a:ea typeface="Pretendard ExtraBold" panose="02000903000000020004" pitchFamily="2" charset="-127"/>
                      <a:cs typeface="Pretendard ExtraBold" panose="02000903000000020004" pitchFamily="2" charset="-127"/>
                    </a:rPr>
                    <a:t>용품</a:t>
                  </a:r>
                </a:p>
              </p:txBody>
            </p:sp>
            <p:grpSp>
              <p:nvGrpSpPr>
                <p:cNvPr id="200" name="그룹 199">
                  <a:extLst>
                    <a:ext uri="{FF2B5EF4-FFF2-40B4-BE49-F238E27FC236}">
                      <a16:creationId xmlns:a16="http://schemas.microsoft.com/office/drawing/2014/main" id="{076C9A7A-A59E-EC1D-37C6-3C55C8E050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053360" y="3988906"/>
                  <a:ext cx="311134" cy="335157"/>
                  <a:chOff x="7295078" y="3991369"/>
                  <a:chExt cx="458161" cy="493537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36" name="직각 삼각형 235">
                    <a:extLst>
                      <a:ext uri="{FF2B5EF4-FFF2-40B4-BE49-F238E27FC236}">
                        <a16:creationId xmlns:a16="http://schemas.microsoft.com/office/drawing/2014/main" id="{F8A180FB-1408-2577-CAA5-8EC66E979D38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0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37" name="타원 236">
                    <a:extLst>
                      <a:ext uri="{FF2B5EF4-FFF2-40B4-BE49-F238E27FC236}">
                        <a16:creationId xmlns:a16="http://schemas.microsoft.com/office/drawing/2014/main" id="{BF2EFC05-41F3-0AB6-5EFF-A6D20B7CCE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95078" y="3991369"/>
                    <a:ext cx="458161" cy="458160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30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</a:t>
                    </a:r>
                    <a:r>
                      <a:rPr kumimoji="0" lang="en-US" altLang="ko-KR" sz="7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grpSp>
              <p:nvGrpSpPr>
                <p:cNvPr id="201" name="그룹 200">
                  <a:extLst>
                    <a:ext uri="{FF2B5EF4-FFF2-40B4-BE49-F238E27FC236}">
                      <a16:creationId xmlns:a16="http://schemas.microsoft.com/office/drawing/2014/main" id="{4A656CB8-3066-3F08-67AB-E854ACC02C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115867" y="3988906"/>
                  <a:ext cx="311134" cy="335157"/>
                  <a:chOff x="7295078" y="3991369"/>
                  <a:chExt cx="458161" cy="493537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34" name="직각 삼각형 233">
                    <a:extLst>
                      <a:ext uri="{FF2B5EF4-FFF2-40B4-BE49-F238E27FC236}">
                        <a16:creationId xmlns:a16="http://schemas.microsoft.com/office/drawing/2014/main" id="{B8BAB93B-C6F4-FA78-9073-E79F60B93C38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0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35" name="타원 234">
                    <a:extLst>
                      <a:ext uri="{FF2B5EF4-FFF2-40B4-BE49-F238E27FC236}">
                        <a16:creationId xmlns:a16="http://schemas.microsoft.com/office/drawing/2014/main" id="{165589AA-DEA8-BA8B-BCCE-D16880E694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95078" y="3991369"/>
                    <a:ext cx="458161" cy="458160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40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</a:t>
                    </a:r>
                    <a:r>
                      <a:rPr kumimoji="0" lang="en-US" altLang="ko-KR" sz="7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grpSp>
              <p:nvGrpSpPr>
                <p:cNvPr id="202" name="그룹 201">
                  <a:extLst>
                    <a:ext uri="{FF2B5EF4-FFF2-40B4-BE49-F238E27FC236}">
                      <a16:creationId xmlns:a16="http://schemas.microsoft.com/office/drawing/2014/main" id="{C755A817-A326-CB9D-6232-5FBFFF45722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84813" y="3988906"/>
                  <a:ext cx="311134" cy="335157"/>
                  <a:chOff x="7295078" y="3991369"/>
                  <a:chExt cx="458161" cy="493537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32" name="직각 삼각형 231">
                    <a:extLst>
                      <a:ext uri="{FF2B5EF4-FFF2-40B4-BE49-F238E27FC236}">
                        <a16:creationId xmlns:a16="http://schemas.microsoft.com/office/drawing/2014/main" id="{34E6AF9F-86D0-0725-14A6-7EEC27474960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0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33" name="타원 232">
                    <a:extLst>
                      <a:ext uri="{FF2B5EF4-FFF2-40B4-BE49-F238E27FC236}">
                        <a16:creationId xmlns:a16="http://schemas.microsoft.com/office/drawing/2014/main" id="{44F8A53C-694C-AC2A-C98D-324AFB5B11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95078" y="3991369"/>
                    <a:ext cx="458161" cy="458160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30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</a:t>
                    </a:r>
                    <a:r>
                      <a:rPr kumimoji="0" lang="en-US" altLang="ko-KR" sz="7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grpSp>
              <p:nvGrpSpPr>
                <p:cNvPr id="203" name="그룹 202">
                  <a:extLst>
                    <a:ext uri="{FF2B5EF4-FFF2-40B4-BE49-F238E27FC236}">
                      <a16:creationId xmlns:a16="http://schemas.microsoft.com/office/drawing/2014/main" id="{EF6EF922-A3D7-3AAB-3B4E-2749F4505D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256299" y="3992865"/>
                  <a:ext cx="307520" cy="331543"/>
                  <a:chOff x="7300400" y="3996691"/>
                  <a:chExt cx="452839" cy="488215"/>
                </a:xfrm>
                <a:effectLst>
                  <a:outerShdw dist="1905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grpSpPr>
              <p:sp>
                <p:nvSpPr>
                  <p:cNvPr id="230" name="직각 삼각형 229">
                    <a:extLst>
                      <a:ext uri="{FF2B5EF4-FFF2-40B4-BE49-F238E27FC236}">
                        <a16:creationId xmlns:a16="http://schemas.microsoft.com/office/drawing/2014/main" id="{5ED5FD08-5721-9300-8E5A-3B67F00EC917}"/>
                      </a:ext>
                    </a:extLst>
                  </p:cNvPr>
                  <p:cNvSpPr/>
                  <p:nvPr/>
                </p:nvSpPr>
                <p:spPr>
                  <a:xfrm rot="14280767">
                    <a:off x="7396124" y="4325191"/>
                    <a:ext cx="126084" cy="193345"/>
                  </a:xfrm>
                  <a:prstGeom prst="rtTriangl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050"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  <p:sp>
                <p:nvSpPr>
                  <p:cNvPr id="231" name="타원 230">
                    <a:extLst>
                      <a:ext uri="{FF2B5EF4-FFF2-40B4-BE49-F238E27FC236}">
                        <a16:creationId xmlns:a16="http://schemas.microsoft.com/office/drawing/2014/main" id="{146FA15D-E332-DF90-7426-E0808439EE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00400" y="3996691"/>
                    <a:ext cx="452839" cy="452839"/>
                  </a:xfrm>
                  <a:prstGeom prst="ellipse">
                    <a:avLst/>
                  </a:prstGeom>
                  <a:solidFill>
                    <a:srgbClr val="CFA26D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25</a:t>
                    </a:r>
                    <a:r>
                      <a:rPr kumimoji="0" lang="en-US" altLang="ko-KR" sz="5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%</a:t>
                    </a:r>
                    <a:r>
                      <a:rPr kumimoji="0" lang="en-US" altLang="ko-KR" sz="700" b="0" i="0" u="none" strike="noStrike" kern="1200" cap="none" spc="-15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 </a:t>
                    </a:r>
                    <a:r>
                      <a:rPr kumimoji="0" lang="en-US" altLang="ko-KR" sz="5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0">
                              <a:prstClr val="white"/>
                            </a:gs>
                            <a:gs pos="28000">
                              <a:prstClr val="white"/>
                            </a:gs>
                          </a:gsLst>
                          <a:lin ang="5400000" scaled="1"/>
                        </a:gradFill>
                        <a:effectLst/>
                        <a:uLnTx/>
                        <a:uFillTx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rPr>
                      <a:t>OFF</a:t>
                    </a:r>
                    <a:endParaRPr kumimoji="0" lang="ko-KR" altLang="en-US" sz="1000" b="0" i="0" u="none" strike="noStrike" kern="1200" cap="none" spc="0" normalizeH="0" baseline="0" noProof="0" dirty="0">
                      <a:ln>
                        <a:noFill/>
                      </a:ln>
                      <a:gradFill>
                        <a:gsLst>
                          <a:gs pos="0">
                            <a:prstClr val="white"/>
                          </a:gs>
                          <a:gs pos="28000">
                            <a:prstClr val="white"/>
                          </a:gs>
                        </a:gsLst>
                        <a:lin ang="5400000" scaled="1"/>
                      </a:gradFill>
                      <a:effectLst/>
                      <a:uLnTx/>
                      <a:uFillTx/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endParaRPr>
                  </a:p>
                </p:txBody>
              </p:sp>
            </p:grpSp>
            <p:pic>
              <p:nvPicPr>
                <p:cNvPr id="204" name="Picture 4" descr="매일유업 로고">
                  <a:extLst>
                    <a:ext uri="{FF2B5EF4-FFF2-40B4-BE49-F238E27FC236}">
                      <a16:creationId xmlns:a16="http://schemas.microsoft.com/office/drawing/2014/main" id="{5B132B7C-EBC1-039F-046E-945EC6CFD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29902" y="4657013"/>
                  <a:ext cx="289851" cy="1726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" name="그림 204">
                  <a:extLst>
                    <a:ext uri="{FF2B5EF4-FFF2-40B4-BE49-F238E27FC236}">
                      <a16:creationId xmlns:a16="http://schemas.microsoft.com/office/drawing/2014/main" id="{CFC5A63D-16AF-4F86-D2F5-5AEA575E6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0233" y="4392461"/>
                  <a:ext cx="242930" cy="170216"/>
                </a:xfrm>
                <a:prstGeom prst="rect">
                  <a:avLst/>
                </a:prstGeom>
              </p:spPr>
            </p:pic>
            <p:pic>
              <p:nvPicPr>
                <p:cNvPr id="206" name="그림 205">
                  <a:extLst>
                    <a:ext uri="{FF2B5EF4-FFF2-40B4-BE49-F238E27FC236}">
                      <a16:creationId xmlns:a16="http://schemas.microsoft.com/office/drawing/2014/main" id="{226313BF-328A-F821-4150-BC72DF40CB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9165" y="4361081"/>
                  <a:ext cx="285150" cy="243978"/>
                </a:xfrm>
                <a:prstGeom prst="rect">
                  <a:avLst/>
                </a:prstGeom>
              </p:spPr>
            </p:pic>
            <p:pic>
              <p:nvPicPr>
                <p:cNvPr id="207" name="그림 206">
                  <a:extLst>
                    <a:ext uri="{FF2B5EF4-FFF2-40B4-BE49-F238E27FC236}">
                      <a16:creationId xmlns:a16="http://schemas.microsoft.com/office/drawing/2014/main" id="{7F6AA720-F48B-58AA-D30B-52EFD39D64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9416" y="4454042"/>
                  <a:ext cx="388575" cy="89114"/>
                </a:xfrm>
                <a:prstGeom prst="rect">
                  <a:avLst/>
                </a:prstGeom>
              </p:spPr>
            </p:pic>
            <p:pic>
              <p:nvPicPr>
                <p:cNvPr id="208" name="그림 207">
                  <a:extLst>
                    <a:ext uri="{FF2B5EF4-FFF2-40B4-BE49-F238E27FC236}">
                      <a16:creationId xmlns:a16="http://schemas.microsoft.com/office/drawing/2014/main" id="{2A2DDCF6-9674-0765-B200-37F13A1431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3768" y="4658219"/>
                  <a:ext cx="356537" cy="95412"/>
                </a:xfrm>
                <a:prstGeom prst="rect">
                  <a:avLst/>
                </a:prstGeom>
              </p:spPr>
            </p:pic>
            <p:pic>
              <p:nvPicPr>
                <p:cNvPr id="209" name="그림 208">
                  <a:extLst>
                    <a:ext uri="{FF2B5EF4-FFF2-40B4-BE49-F238E27FC236}">
                      <a16:creationId xmlns:a16="http://schemas.microsoft.com/office/drawing/2014/main" id="{D0AB19C6-C56E-7C02-4AC6-38DA3D2307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5048" y="4469273"/>
                  <a:ext cx="466560" cy="58653"/>
                </a:xfrm>
                <a:prstGeom prst="rect">
                  <a:avLst/>
                </a:prstGeom>
              </p:spPr>
            </p:pic>
            <p:pic>
              <p:nvPicPr>
                <p:cNvPr id="210" name="그림 209">
                  <a:extLst>
                    <a:ext uri="{FF2B5EF4-FFF2-40B4-BE49-F238E27FC236}">
                      <a16:creationId xmlns:a16="http://schemas.microsoft.com/office/drawing/2014/main" id="{388DEF73-B0BD-A8F7-2D6D-BA1B9100E3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3301" y="4793598"/>
                  <a:ext cx="339047" cy="184455"/>
                </a:xfrm>
                <a:prstGeom prst="rect">
                  <a:avLst/>
                </a:prstGeom>
              </p:spPr>
            </p:pic>
            <p:pic>
              <p:nvPicPr>
                <p:cNvPr id="211" name="그림 210">
                  <a:extLst>
                    <a:ext uri="{FF2B5EF4-FFF2-40B4-BE49-F238E27FC236}">
                      <a16:creationId xmlns:a16="http://schemas.microsoft.com/office/drawing/2014/main" id="{8E6F2F60-E3A8-0AAD-0F74-6F0C41307D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19273" y="4826146"/>
                  <a:ext cx="227563" cy="119358"/>
                </a:xfrm>
                <a:prstGeom prst="rect">
                  <a:avLst/>
                </a:prstGeom>
              </p:spPr>
            </p:pic>
            <p:pic>
              <p:nvPicPr>
                <p:cNvPr id="212" name="그림 211">
                  <a:extLst>
                    <a:ext uri="{FF2B5EF4-FFF2-40B4-BE49-F238E27FC236}">
                      <a16:creationId xmlns:a16="http://schemas.microsoft.com/office/drawing/2014/main" id="{8814C11E-1080-4C7A-B632-5D0B83154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0"/>
                <a:srcRect l="40003" r="12423"/>
                <a:stretch/>
              </p:blipFill>
              <p:spPr>
                <a:xfrm>
                  <a:off x="6790067" y="4686024"/>
                  <a:ext cx="408952" cy="114615"/>
                </a:xfrm>
                <a:prstGeom prst="rect">
                  <a:avLst/>
                </a:prstGeom>
              </p:spPr>
            </p:pic>
            <p:pic>
              <p:nvPicPr>
                <p:cNvPr id="213" name="그림 212">
                  <a:extLst>
                    <a:ext uri="{FF2B5EF4-FFF2-40B4-BE49-F238E27FC236}">
                      <a16:creationId xmlns:a16="http://schemas.microsoft.com/office/drawing/2014/main" id="{E204F46F-016D-BB8C-ACCE-1787E95312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21316" y="4899796"/>
                  <a:ext cx="346268" cy="84163"/>
                </a:xfrm>
                <a:prstGeom prst="rect">
                  <a:avLst/>
                </a:prstGeom>
              </p:spPr>
            </p:pic>
            <p:pic>
              <p:nvPicPr>
                <p:cNvPr id="214" name="그림 213">
                  <a:extLst>
                    <a:ext uri="{FF2B5EF4-FFF2-40B4-BE49-F238E27FC236}">
                      <a16:creationId xmlns:a16="http://schemas.microsoft.com/office/drawing/2014/main" id="{D8930C10-729D-4F1B-2B13-60FA3D25A5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18033" y="4653812"/>
                  <a:ext cx="475863" cy="95412"/>
                </a:xfrm>
                <a:prstGeom prst="rect">
                  <a:avLst/>
                </a:prstGeom>
              </p:spPr>
            </p:pic>
            <p:pic>
              <p:nvPicPr>
                <p:cNvPr id="215" name="그림 214">
                  <a:extLst>
                    <a:ext uri="{FF2B5EF4-FFF2-40B4-BE49-F238E27FC236}">
                      <a16:creationId xmlns:a16="http://schemas.microsoft.com/office/drawing/2014/main" id="{A3338E9B-CEE3-1492-66AD-7219E1BC9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26916" y="4890149"/>
                  <a:ext cx="541044" cy="66278"/>
                </a:xfrm>
                <a:prstGeom prst="rect">
                  <a:avLst/>
                </a:prstGeom>
              </p:spPr>
            </p:pic>
            <p:pic>
              <p:nvPicPr>
                <p:cNvPr id="216" name="그래픽 215">
                  <a:extLst>
                    <a:ext uri="{FF2B5EF4-FFF2-40B4-BE49-F238E27FC236}">
                      <a16:creationId xmlns:a16="http://schemas.microsoft.com/office/drawing/2014/main" id="{26CB3FD3-F58B-AACC-585B-829B1A8956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9415" y="4396089"/>
                  <a:ext cx="423727" cy="177508"/>
                </a:xfrm>
                <a:prstGeom prst="rect">
                  <a:avLst/>
                </a:prstGeom>
              </p:spPr>
            </p:pic>
            <p:pic>
              <p:nvPicPr>
                <p:cNvPr id="217" name="그림 216">
                  <a:extLst>
                    <a:ext uri="{FF2B5EF4-FFF2-40B4-BE49-F238E27FC236}">
                      <a16:creationId xmlns:a16="http://schemas.microsoft.com/office/drawing/2014/main" id="{44D33699-15A7-8790-7F71-939DD8B827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68822" y="4667051"/>
                  <a:ext cx="464913" cy="72028"/>
                </a:xfrm>
                <a:prstGeom prst="rect">
                  <a:avLst/>
                </a:prstGeom>
              </p:spPr>
            </p:pic>
            <p:pic>
              <p:nvPicPr>
                <p:cNvPr id="218" name="그림 217">
                  <a:extLst>
                    <a:ext uri="{FF2B5EF4-FFF2-40B4-BE49-F238E27FC236}">
                      <a16:creationId xmlns:a16="http://schemas.microsoft.com/office/drawing/2014/main" id="{DCD9D418-BE52-2CE7-617D-DF024AE7C6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20698" y="4788708"/>
                  <a:ext cx="162313" cy="179956"/>
                </a:xfrm>
                <a:prstGeom prst="rect">
                  <a:avLst/>
                </a:prstGeom>
              </p:spPr>
            </p:pic>
            <p:grpSp>
              <p:nvGrpSpPr>
                <p:cNvPr id="219" name="그룹 218">
                  <a:extLst>
                    <a:ext uri="{FF2B5EF4-FFF2-40B4-BE49-F238E27FC236}">
                      <a16:creationId xmlns:a16="http://schemas.microsoft.com/office/drawing/2014/main" id="{BD299A72-8809-9147-442E-721105DA8A7A}"/>
                    </a:ext>
                  </a:extLst>
                </p:cNvPr>
                <p:cNvGrpSpPr/>
                <p:nvPr/>
              </p:nvGrpSpPr>
              <p:grpSpPr>
                <a:xfrm>
                  <a:off x="9504134" y="4422615"/>
                  <a:ext cx="955179" cy="570719"/>
                  <a:chOff x="9479246" y="4496542"/>
                  <a:chExt cx="1022067" cy="610685"/>
                </a:xfrm>
              </p:grpSpPr>
              <p:pic>
                <p:nvPicPr>
                  <p:cNvPr id="225" name="그림 224">
                    <a:extLst>
                      <a:ext uri="{FF2B5EF4-FFF2-40B4-BE49-F238E27FC236}">
                        <a16:creationId xmlns:a16="http://schemas.microsoft.com/office/drawing/2014/main" id="{42320A97-3968-48F0-55BC-F7D81282E3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79246" y="4756862"/>
                    <a:ext cx="538248" cy="124327"/>
                  </a:xfrm>
                  <a:prstGeom prst="rect">
                    <a:avLst/>
                  </a:prstGeom>
                </p:spPr>
              </p:pic>
              <p:pic>
                <p:nvPicPr>
                  <p:cNvPr id="226" name="그림 225">
                    <a:extLst>
                      <a:ext uri="{FF2B5EF4-FFF2-40B4-BE49-F238E27FC236}">
                        <a16:creationId xmlns:a16="http://schemas.microsoft.com/office/drawing/2014/main" id="{E2E18099-C921-9819-360B-B301DA468D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93463" y="4496542"/>
                    <a:ext cx="388879" cy="168961"/>
                  </a:xfrm>
                  <a:prstGeom prst="rect">
                    <a:avLst/>
                  </a:prstGeom>
                </p:spPr>
              </p:pic>
              <p:pic>
                <p:nvPicPr>
                  <p:cNvPr id="227" name="그림 226">
                    <a:extLst>
                      <a:ext uri="{FF2B5EF4-FFF2-40B4-BE49-F238E27FC236}">
                        <a16:creationId xmlns:a16="http://schemas.microsoft.com/office/drawing/2014/main" id="{DBF04B61-7FA9-EC94-C5FF-4B9554A8E7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927079" y="4517946"/>
                    <a:ext cx="478656" cy="135717"/>
                  </a:xfrm>
                  <a:prstGeom prst="rect">
                    <a:avLst/>
                  </a:prstGeom>
                </p:spPr>
              </p:pic>
              <p:pic>
                <p:nvPicPr>
                  <p:cNvPr id="228" name="그림 227">
                    <a:extLst>
                      <a:ext uri="{FF2B5EF4-FFF2-40B4-BE49-F238E27FC236}">
                        <a16:creationId xmlns:a16="http://schemas.microsoft.com/office/drawing/2014/main" id="{CCBAB705-A0E5-7A62-4955-E47ED6DB30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0069892" y="4731349"/>
                    <a:ext cx="431421" cy="125112"/>
                  </a:xfrm>
                  <a:prstGeom prst="rect">
                    <a:avLst/>
                  </a:prstGeom>
                </p:spPr>
              </p:pic>
              <p:pic>
                <p:nvPicPr>
                  <p:cNvPr id="229" name="그림 228">
                    <a:extLst>
                      <a:ext uri="{FF2B5EF4-FFF2-40B4-BE49-F238E27FC236}">
                        <a16:creationId xmlns:a16="http://schemas.microsoft.com/office/drawing/2014/main" id="{1FDDE06C-6436-015C-3C0F-20CC41CE1D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9695879" y="4982900"/>
                    <a:ext cx="547885" cy="1243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0" name="Picture 6" descr="정관장 브랜드 플랫폼">
                  <a:extLst>
                    <a:ext uri="{FF2B5EF4-FFF2-40B4-BE49-F238E27FC236}">
                      <a16:creationId xmlns:a16="http://schemas.microsoft.com/office/drawing/2014/main" id="{EFD0DFB7-A275-2935-A14A-3AF7F0E310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44" t="19833" r="15242" b="21501"/>
                <a:stretch/>
              </p:blipFill>
              <p:spPr bwMode="auto">
                <a:xfrm>
                  <a:off x="10633520" y="4425434"/>
                  <a:ext cx="370786" cy="1684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1" name="그림 220">
                  <a:extLst>
                    <a:ext uri="{FF2B5EF4-FFF2-40B4-BE49-F238E27FC236}">
                      <a16:creationId xmlns:a16="http://schemas.microsoft.com/office/drawing/2014/main" id="{286FEB50-CE21-4755-6577-C728F8F46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29967" y="4439064"/>
                  <a:ext cx="431128" cy="143064"/>
                </a:xfrm>
                <a:prstGeom prst="rect">
                  <a:avLst/>
                </a:prstGeom>
              </p:spPr>
            </p:pic>
            <p:pic>
              <p:nvPicPr>
                <p:cNvPr id="222" name="Picture 8" descr="홍보센터 | 회사소개 | inno.N">
                  <a:extLst>
                    <a:ext uri="{FF2B5EF4-FFF2-40B4-BE49-F238E27FC236}">
                      <a16:creationId xmlns:a16="http://schemas.microsoft.com/office/drawing/2014/main" id="{E81D3D5D-8B20-1E27-177B-0831506FBF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16023" y="4587581"/>
                  <a:ext cx="421142" cy="1684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3" name="그림 222">
                  <a:extLst>
                    <a:ext uri="{FF2B5EF4-FFF2-40B4-BE49-F238E27FC236}">
                      <a16:creationId xmlns:a16="http://schemas.microsoft.com/office/drawing/2014/main" id="{0AC80C80-1479-227B-AE31-73434A426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62826" y="4585038"/>
                  <a:ext cx="339047" cy="169524"/>
                </a:xfrm>
                <a:prstGeom prst="rect">
                  <a:avLst/>
                </a:prstGeom>
              </p:spPr>
            </p:pic>
            <p:pic>
              <p:nvPicPr>
                <p:cNvPr id="224" name="그림 223">
                  <a:extLst>
                    <a:ext uri="{FF2B5EF4-FFF2-40B4-BE49-F238E27FC236}">
                      <a16:creationId xmlns:a16="http://schemas.microsoft.com/office/drawing/2014/main" id="{0329B489-2DE8-7A1B-9604-B660AA1B2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4"/>
                <a:srcRect r="49159" b="3797"/>
                <a:stretch/>
              </p:blipFill>
              <p:spPr>
                <a:xfrm>
                  <a:off x="10821369" y="4770986"/>
                  <a:ext cx="382806" cy="168457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4" name="그림 173">
              <a:extLst>
                <a:ext uri="{FF2B5EF4-FFF2-40B4-BE49-F238E27FC236}">
                  <a16:creationId xmlns:a16="http://schemas.microsoft.com/office/drawing/2014/main" id="{D249146F-A18E-1689-F894-184926675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" t="6870" r="9109" b="7242"/>
            <a:stretch/>
          </p:blipFill>
          <p:spPr>
            <a:xfrm>
              <a:off x="6248760" y="5280398"/>
              <a:ext cx="1441816" cy="1007649"/>
            </a:xfrm>
            <a:prstGeom prst="rect">
              <a:avLst/>
            </a:prstGeom>
          </p:spPr>
        </p:pic>
        <p:pic>
          <p:nvPicPr>
            <p:cNvPr id="175" name="그림 174">
              <a:extLst>
                <a:ext uri="{FF2B5EF4-FFF2-40B4-BE49-F238E27FC236}">
                  <a16:creationId xmlns:a16="http://schemas.microsoft.com/office/drawing/2014/main" id="{8E1C8075-4922-C324-A874-6F7F635BD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72" t="75226" r="39574" b="14341"/>
            <a:stretch/>
          </p:blipFill>
          <p:spPr>
            <a:xfrm>
              <a:off x="7491778" y="5608197"/>
              <a:ext cx="1375534" cy="451952"/>
            </a:xfrm>
            <a:prstGeom prst="rect">
              <a:avLst/>
            </a:prstGeom>
          </p:spPr>
        </p:pic>
        <p:pic>
          <p:nvPicPr>
            <p:cNvPr id="176" name="그림 175">
              <a:extLst>
                <a:ext uri="{FF2B5EF4-FFF2-40B4-BE49-F238E27FC236}">
                  <a16:creationId xmlns:a16="http://schemas.microsoft.com/office/drawing/2014/main" id="{8E741A5E-FB8F-5103-D751-919EB8F5C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887" y="5185942"/>
              <a:ext cx="722054" cy="7220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" name="그림 176">
              <a:extLst>
                <a:ext uri="{FF2B5EF4-FFF2-40B4-BE49-F238E27FC236}">
                  <a16:creationId xmlns:a16="http://schemas.microsoft.com/office/drawing/2014/main" id="{39D15D19-89D8-40FD-83DD-15EAC688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103" y="5181997"/>
              <a:ext cx="722054" cy="722054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178" name="직선 연결선 177">
              <a:extLst>
                <a:ext uri="{FF2B5EF4-FFF2-40B4-BE49-F238E27FC236}">
                  <a16:creationId xmlns:a16="http://schemas.microsoft.com/office/drawing/2014/main" id="{4096B334-C297-A0FC-DD60-A3BE3AE2A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2454" y="5074466"/>
              <a:ext cx="49983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직사각형 178">
              <a:extLst>
                <a:ext uri="{FF2B5EF4-FFF2-40B4-BE49-F238E27FC236}">
                  <a16:creationId xmlns:a16="http://schemas.microsoft.com/office/drawing/2014/main" id="{17C7C9B7-CC78-0A81-C251-C8252DF055A4}"/>
                </a:ext>
              </a:extLst>
            </p:cNvPr>
            <p:cNvSpPr/>
            <p:nvPr/>
          </p:nvSpPr>
          <p:spPr>
            <a:xfrm>
              <a:off x="7482304" y="5610255"/>
              <a:ext cx="1375535" cy="391669"/>
            </a:xfrm>
            <a:prstGeom prst="rect">
              <a:avLst/>
            </a:prstGeom>
            <a:noFill/>
            <a:ln w="28575">
              <a:solidFill>
                <a:srgbClr val="B61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80" name="사각형: 둥근 모서리 179">
              <a:extLst>
                <a:ext uri="{FF2B5EF4-FFF2-40B4-BE49-F238E27FC236}">
                  <a16:creationId xmlns:a16="http://schemas.microsoft.com/office/drawing/2014/main" id="{4397429C-15C7-1DF6-BBDD-6505C1C11143}"/>
                </a:ext>
              </a:extLst>
            </p:cNvPr>
            <p:cNvSpPr/>
            <p:nvPr/>
          </p:nvSpPr>
          <p:spPr>
            <a:xfrm>
              <a:off x="7469040" y="5388080"/>
              <a:ext cx="1398272" cy="241347"/>
            </a:xfrm>
            <a:prstGeom prst="roundRect">
              <a:avLst>
                <a:gd name="adj" fmla="val 15836"/>
              </a:avLst>
            </a:prstGeom>
            <a:solidFill>
              <a:srgbClr val="B61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rIns="144000" bIns="0" rtlCol="0" anchor="ctr"/>
            <a:lstStyle/>
            <a:p>
              <a:pPr lvl="0" algn="ctr">
                <a:spcAft>
                  <a:spcPts val="200"/>
                </a:spcAft>
                <a:defRPr/>
              </a:pPr>
              <a:r>
                <a:rPr lang="en-US" altLang="ko-KR" sz="900" spc="-50" dirty="0">
                  <a:solidFill>
                    <a:srgbClr val="00B05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N</a:t>
              </a:r>
              <a:r>
                <a:rPr lang="ko-KR" altLang="en-US" sz="900" spc="-5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사 대비 최저가 운영</a:t>
              </a:r>
            </a:p>
          </p:txBody>
        </p:sp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649D1E7C-2176-F2EC-9FD4-A9245A131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147" y="5774071"/>
              <a:ext cx="1479756" cy="597844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93" name="그림 292">
            <a:extLst>
              <a:ext uri="{FF2B5EF4-FFF2-40B4-BE49-F238E27FC236}">
                <a16:creationId xmlns:a16="http://schemas.microsoft.com/office/drawing/2014/main" id="{EA0DA61E-2D47-3584-0315-928A7EA8A2B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10922" y="1975261"/>
            <a:ext cx="3475361" cy="4930311"/>
          </a:xfrm>
          <a:prstGeom prst="rect">
            <a:avLst/>
          </a:prstGeom>
        </p:spPr>
      </p:pic>
      <p:sp>
        <p:nvSpPr>
          <p:cNvPr id="7" name="설명선: 왼쪽 화살표 6">
            <a:extLst>
              <a:ext uri="{FF2B5EF4-FFF2-40B4-BE49-F238E27FC236}">
                <a16:creationId xmlns:a16="http://schemas.microsoft.com/office/drawing/2014/main" id="{8754C1A9-07A1-FF9D-93A4-13F2C6DD061D}"/>
              </a:ext>
            </a:extLst>
          </p:cNvPr>
          <p:cNvSpPr/>
          <p:nvPr/>
        </p:nvSpPr>
        <p:spPr>
          <a:xfrm>
            <a:off x="11993527" y="2004591"/>
            <a:ext cx="2708916" cy="1473872"/>
          </a:xfrm>
          <a:prstGeom prst="leftArrowCallout">
            <a:avLst>
              <a:gd name="adj1" fmla="val 19229"/>
              <a:gd name="adj2" fmla="val 25000"/>
              <a:gd name="adj3" fmla="val 30771"/>
              <a:gd name="adj4" fmla="val 64977"/>
            </a:avLst>
          </a:prstGeom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해당 붉은 박스 안의 </a:t>
            </a:r>
            <a:endParaRPr lang="en-US" altLang="ko-KR" sz="1100"/>
          </a:p>
          <a:p>
            <a:pPr algn="ctr"/>
            <a:r>
              <a:rPr lang="ko-KR" altLang="en-US" sz="1100"/>
              <a:t>한글은 </a:t>
            </a:r>
            <a:endParaRPr lang="en-US" altLang="ko-KR" sz="1100"/>
          </a:p>
          <a:p>
            <a:pPr algn="ctr"/>
            <a:r>
              <a:rPr lang="ko-KR" altLang="en-US" sz="1100"/>
              <a:t>번역 하지않아도 됩니다</a:t>
            </a:r>
            <a:r>
              <a:rPr lang="en-US" altLang="ko-KR" sz="1100"/>
              <a:t>.</a:t>
            </a:r>
            <a:endParaRPr lang="ko-KR" altLang="en-US" sz="11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97EE7CA-FAB3-9989-9767-7188ECB6D477}"/>
              </a:ext>
            </a:extLst>
          </p:cNvPr>
          <p:cNvSpPr/>
          <p:nvPr/>
        </p:nvSpPr>
        <p:spPr>
          <a:xfrm>
            <a:off x="8388810" y="2004591"/>
            <a:ext cx="3604716" cy="5015334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54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1756F-542C-E338-46C5-B9FC23AE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910FAD5-A69B-ECD2-C69E-03909ED6F38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53C32C6-BF32-E101-369D-53DB18EEA5FA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오너하이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32888E5-DB7C-7A80-0E1B-6A1617315A7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3A7A76D-B32D-EC28-394A-B5094682B15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0DE105A-9CE8-FC5F-5064-FDCF7C59B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1D816D0-50A3-62AA-29A8-7EF56701041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FA122D8-4E0C-9F4D-99E9-47863C37579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7EDC14-C1E3-931B-8816-F613CADAD9A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2277C95-5B4D-B7EC-3D85-3869556B0CB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6B54647-29D9-4F1D-AB04-DF5F961D34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5D20EE4-816E-30A5-4402-5F8ECD1A7D1F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081022C-2633-444E-27DB-F142B67E1180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대기업 고객과 동일한 조건과 가격으로 사업체 운영에 필요한 각종 상품을 쉽고 빠르게 구매할 수 있는 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중소기업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소상공인 대상 산업용품 </a:t>
            </a:r>
            <a:r>
              <a:rPr lang="ko-KR" altLang="en-US" sz="20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전문몰</a:t>
            </a:r>
            <a:endParaRPr lang="ko-KR" altLang="en-US" sz="20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E48D8CF-428A-5ABE-1EA0-856349B82697}"/>
              </a:ext>
            </a:extLst>
          </p:cNvPr>
          <p:cNvGrpSpPr/>
          <p:nvPr/>
        </p:nvGrpSpPr>
        <p:grpSpPr>
          <a:xfrm>
            <a:off x="1113161" y="2960831"/>
            <a:ext cx="10003904" cy="2466698"/>
            <a:chOff x="465525" y="1729448"/>
            <a:chExt cx="5709363" cy="12827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20095D-48EA-699A-CE63-950B72750C1C}"/>
                </a:ext>
              </a:extLst>
            </p:cNvPr>
            <p:cNvSpPr txBox="1"/>
            <p:nvPr/>
          </p:nvSpPr>
          <p:spPr>
            <a:xfrm>
              <a:off x="644056" y="2311596"/>
              <a:ext cx="47961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주요</a:t>
              </a:r>
              <a:endParaRPr lang="en-US" altLang="ko-KR" sz="12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특징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A489E9-C4C1-D8B1-020B-4BBAA9533D90}"/>
                </a:ext>
              </a:extLst>
            </p:cNvPr>
            <p:cNvSpPr txBox="1"/>
            <p:nvPr/>
          </p:nvSpPr>
          <p:spPr>
            <a:xfrm>
              <a:off x="3755556" y="2296868"/>
              <a:ext cx="47961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기대</a:t>
              </a:r>
              <a:endParaRPr lang="en-US" altLang="ko-KR" sz="12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고객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ED374C4-9E21-0052-B31F-5A667BFB1C03}"/>
                </a:ext>
              </a:extLst>
            </p:cNvPr>
            <p:cNvGrpSpPr/>
            <p:nvPr/>
          </p:nvGrpSpPr>
          <p:grpSpPr>
            <a:xfrm rot="16200000">
              <a:off x="3235364" y="2253325"/>
              <a:ext cx="216277" cy="234952"/>
              <a:chOff x="2757329" y="4374921"/>
              <a:chExt cx="252573" cy="252570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AF34AAC5-A45C-A29A-BA33-8D4340BCDB29}"/>
                  </a:ext>
                </a:extLst>
              </p:cNvPr>
              <p:cNvSpPr/>
              <p:nvPr/>
            </p:nvSpPr>
            <p:spPr>
              <a:xfrm>
                <a:off x="2757329" y="4374921"/>
                <a:ext cx="252573" cy="25257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67"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십자형 30">
                <a:extLst>
                  <a:ext uri="{FF2B5EF4-FFF2-40B4-BE49-F238E27FC236}">
                    <a16:creationId xmlns:a16="http://schemas.microsoft.com/office/drawing/2014/main" id="{F8449FE5-FAAD-998E-D821-2D197E33F10B}"/>
                  </a:ext>
                </a:extLst>
              </p:cNvPr>
              <p:cNvSpPr/>
              <p:nvPr/>
            </p:nvSpPr>
            <p:spPr>
              <a:xfrm>
                <a:off x="2804374" y="4429720"/>
                <a:ext cx="150770" cy="150768"/>
              </a:xfrm>
              <a:prstGeom prst="plus">
                <a:avLst>
                  <a:gd name="adj" fmla="val 371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67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1CFFA051-C8D6-E759-4D3D-6B98CA89E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2787" y="1963283"/>
              <a:ext cx="408354" cy="293177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5E61E2A1-3B3B-19BE-BE35-513F9598C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9396" y="1967305"/>
              <a:ext cx="304800" cy="261938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B1D2DC4-5F25-9329-9861-3981869F6A41}"/>
                </a:ext>
              </a:extLst>
            </p:cNvPr>
            <p:cNvGrpSpPr/>
            <p:nvPr/>
          </p:nvGrpSpPr>
          <p:grpSpPr>
            <a:xfrm>
              <a:off x="3615124" y="1729449"/>
              <a:ext cx="2559764" cy="1282705"/>
              <a:chOff x="4007010" y="4729706"/>
              <a:chExt cx="2559764" cy="1282705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20B2798D-1132-D65E-C541-40C12C206A59}"/>
                  </a:ext>
                </a:extLst>
              </p:cNvPr>
              <p:cNvGrpSpPr/>
              <p:nvPr/>
            </p:nvGrpSpPr>
            <p:grpSpPr>
              <a:xfrm>
                <a:off x="4007010" y="4729706"/>
                <a:ext cx="2559764" cy="1282705"/>
                <a:chOff x="5700863" y="5198383"/>
                <a:chExt cx="2559764" cy="1109637"/>
              </a:xfrm>
            </p:grpSpPr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ED1413C9-72C9-74BB-AABD-F0021B9A7B3D}"/>
                    </a:ext>
                  </a:extLst>
                </p:cNvPr>
                <p:cNvSpPr/>
                <p:nvPr/>
              </p:nvSpPr>
              <p:spPr>
                <a:xfrm>
                  <a:off x="5700865" y="5201128"/>
                  <a:ext cx="2559762" cy="1106892"/>
                </a:xfrm>
                <a:prstGeom prst="roundRect">
                  <a:avLst>
                    <a:gd name="adj" fmla="val 5592"/>
                  </a:avLst>
                </a:prstGeom>
                <a:solidFill>
                  <a:srgbClr val="EF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사각형: 둥근 위쪽 모서리 22">
                  <a:extLst>
                    <a:ext uri="{FF2B5EF4-FFF2-40B4-BE49-F238E27FC236}">
                      <a16:creationId xmlns:a16="http://schemas.microsoft.com/office/drawing/2014/main" id="{799B4F0B-426B-E09D-8C55-C3714A4B4756}"/>
                    </a:ext>
                  </a:extLst>
                </p:cNvPr>
                <p:cNvSpPr/>
                <p:nvPr/>
              </p:nvSpPr>
              <p:spPr>
                <a:xfrm rot="16200000">
                  <a:off x="5539246" y="5360000"/>
                  <a:ext cx="1106892" cy="783657"/>
                </a:xfrm>
                <a:prstGeom prst="round2SameRect">
                  <a:avLst>
                    <a:gd name="adj1" fmla="val 9678"/>
                    <a:gd name="adj2" fmla="val 0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pic>
            <p:nvPicPr>
              <p:cNvPr id="21" name="그래픽 20">
                <a:extLst>
                  <a:ext uri="{FF2B5EF4-FFF2-40B4-BE49-F238E27FC236}">
                    <a16:creationId xmlns:a16="http://schemas.microsoft.com/office/drawing/2014/main" id="{6BFB1B39-04B1-E6C0-9129-CD275076E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52868" y="4972405"/>
                <a:ext cx="304800" cy="261938"/>
              </a:xfrm>
              <a:prstGeom prst="rect">
                <a:avLst/>
              </a:prstGeom>
            </p:spPr>
          </p:pic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E398A8D-960E-36C5-5C27-1DD91D7EA71D}"/>
                </a:ext>
              </a:extLst>
            </p:cNvPr>
            <p:cNvGrpSpPr/>
            <p:nvPr/>
          </p:nvGrpSpPr>
          <p:grpSpPr>
            <a:xfrm>
              <a:off x="465525" y="1729448"/>
              <a:ext cx="2559763" cy="1282706"/>
              <a:chOff x="4007011" y="3243132"/>
              <a:chExt cx="2559763" cy="1282706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EB8BB67D-CF72-DB0D-7DE0-5F80AD3BE990}"/>
                  </a:ext>
                </a:extLst>
              </p:cNvPr>
              <p:cNvGrpSpPr/>
              <p:nvPr/>
            </p:nvGrpSpPr>
            <p:grpSpPr>
              <a:xfrm>
                <a:off x="4007011" y="3243132"/>
                <a:ext cx="2559763" cy="1282706"/>
                <a:chOff x="5700864" y="3671240"/>
                <a:chExt cx="2559763" cy="1264554"/>
              </a:xfrm>
            </p:grpSpPr>
            <p:sp>
              <p:nvSpPr>
                <p:cNvPr id="18" name="사각형: 둥근 모서리 17">
                  <a:extLst>
                    <a:ext uri="{FF2B5EF4-FFF2-40B4-BE49-F238E27FC236}">
                      <a16:creationId xmlns:a16="http://schemas.microsoft.com/office/drawing/2014/main" id="{AC7C4F03-7FBC-4A1D-C581-EA5959F46837}"/>
                    </a:ext>
                  </a:extLst>
                </p:cNvPr>
                <p:cNvSpPr/>
                <p:nvPr/>
              </p:nvSpPr>
              <p:spPr>
                <a:xfrm>
                  <a:off x="5700865" y="3674369"/>
                  <a:ext cx="2559762" cy="1261425"/>
                </a:xfrm>
                <a:prstGeom prst="roundRect">
                  <a:avLst>
                    <a:gd name="adj" fmla="val 5592"/>
                  </a:avLst>
                </a:prstGeom>
                <a:solidFill>
                  <a:srgbClr val="EF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사각형: 둥근 위쪽 모서리 18">
                  <a:extLst>
                    <a:ext uri="{FF2B5EF4-FFF2-40B4-BE49-F238E27FC236}">
                      <a16:creationId xmlns:a16="http://schemas.microsoft.com/office/drawing/2014/main" id="{B5090D3D-9947-8280-8E03-15185972A628}"/>
                    </a:ext>
                  </a:extLst>
                </p:cNvPr>
                <p:cNvSpPr/>
                <p:nvPr/>
              </p:nvSpPr>
              <p:spPr>
                <a:xfrm rot="16200000">
                  <a:off x="5461980" y="3910124"/>
                  <a:ext cx="1261425" cy="783657"/>
                </a:xfrm>
                <a:prstGeom prst="round2SameRect">
                  <a:avLst>
                    <a:gd name="adj1" fmla="val 9678"/>
                    <a:gd name="adj2" fmla="val 0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7" name="그래픽 16">
                <a:extLst>
                  <a:ext uri="{FF2B5EF4-FFF2-40B4-BE49-F238E27FC236}">
                    <a16:creationId xmlns:a16="http://schemas.microsoft.com/office/drawing/2014/main" id="{B64CCF7E-5C5F-85AB-4146-B92B947C2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7759" y="3469783"/>
                <a:ext cx="408354" cy="293177"/>
              </a:xfrm>
              <a:prstGeom prst="rect">
                <a:avLst/>
              </a:prstGeom>
            </p:spPr>
          </p:pic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F56F8F6-0300-4535-1F78-2990E93BF1AF}"/>
              </a:ext>
            </a:extLst>
          </p:cNvPr>
          <p:cNvSpPr txBox="1"/>
          <p:nvPr/>
        </p:nvSpPr>
        <p:spPr>
          <a:xfrm>
            <a:off x="2794909" y="3206574"/>
            <a:ext cx="2619691" cy="17389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기업 운영에 필요한 </a:t>
            </a:r>
            <a:b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각종 산업용품을 편리하게 구매 가능한 </a:t>
            </a:r>
            <a:r>
              <a:rPr lang="ko-KR" altLang="en-US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전문몰</a:t>
            </a:r>
            <a:endParaRPr lang="ko-KR" altLang="en-US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매장 운영에 필요한 </a:t>
            </a:r>
            <a:b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상품을 국내 최저가로 </a:t>
            </a:r>
            <a:b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 가능한 </a:t>
            </a:r>
            <a:r>
              <a:rPr lang="ko-KR" altLang="en-US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특가몰</a:t>
            </a:r>
            <a:endParaRPr lang="ko-KR" altLang="en-US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3F3F90-22AA-F239-B4D8-8D94A730E1C3}"/>
              </a:ext>
            </a:extLst>
          </p:cNvPr>
          <p:cNvSpPr txBox="1"/>
          <p:nvPr/>
        </p:nvSpPr>
        <p:spPr>
          <a:xfrm>
            <a:off x="8307122" y="3206574"/>
            <a:ext cx="2619691" cy="9079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Off-line </a:t>
            </a: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매장 운영사업자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One-stop </a:t>
            </a: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쇼핑 원하는 소상공인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C61541-1995-2F54-9617-95797386588B}"/>
              </a:ext>
            </a:extLst>
          </p:cNvPr>
          <p:cNvSpPr txBox="1"/>
          <p:nvPr/>
        </p:nvSpPr>
        <p:spPr>
          <a:xfrm>
            <a:off x="1516960" y="4052040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특징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C29035-462D-8093-7C9F-CA7A8B26F589}"/>
              </a:ext>
            </a:extLst>
          </p:cNvPr>
          <p:cNvSpPr txBox="1"/>
          <p:nvPr/>
        </p:nvSpPr>
        <p:spPr>
          <a:xfrm>
            <a:off x="7053964" y="4050962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고객</a:t>
            </a:r>
          </a:p>
        </p:txBody>
      </p:sp>
    </p:spTree>
    <p:extLst>
      <p:ext uri="{BB962C8B-B14F-4D97-AF65-F5344CB8AC3E}">
        <p14:creationId xmlns:p14="http://schemas.microsoft.com/office/powerpoint/2010/main" val="387746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662F7-BFB0-5D9F-23A4-88869152C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461CB61-3CAF-5C12-A6C0-C8DB993E488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796A7DD-537D-859E-13B5-D7D6405F225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오너하이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D9179CD-7BE8-7A12-942F-D0BF0035289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8FB4190A-7F0E-2010-8DA4-D576955B205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EA15C8C-80BA-BF47-005C-2A3674687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C30224F-97D5-F77D-2CE9-EB9D8697EDF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A5D027D-907C-DDF4-E06E-B7562DD2F71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BFD23F5-BA28-8EFB-6497-56F6A0E51CBC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4C9AA9F-E6DE-031D-F580-DD44BAB219FB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E9880A-9C69-4231-9497-13710CC819C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D91B4C-32BB-B78F-4D56-CB682C258E2F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04AC48ED-0B37-55CD-9A10-78CC7A542B85}"/>
              </a:ext>
            </a:extLst>
          </p:cNvPr>
          <p:cNvGrpSpPr/>
          <p:nvPr/>
        </p:nvGrpSpPr>
        <p:grpSpPr>
          <a:xfrm>
            <a:off x="792338" y="2008961"/>
            <a:ext cx="7399154" cy="5010964"/>
            <a:chOff x="792338" y="2008961"/>
            <a:chExt cx="7399154" cy="5010964"/>
          </a:xfrm>
        </p:grpSpPr>
        <p:sp>
          <p:nvSpPr>
            <p:cNvPr id="295" name="사각형: 둥근 모서리 294">
              <a:extLst>
                <a:ext uri="{FF2B5EF4-FFF2-40B4-BE49-F238E27FC236}">
                  <a16:creationId xmlns:a16="http://schemas.microsoft.com/office/drawing/2014/main" id="{7B1C7A9B-7F88-DFB9-83AD-E7526B63A8F0}"/>
                </a:ext>
              </a:extLst>
            </p:cNvPr>
            <p:cNvSpPr/>
            <p:nvPr/>
          </p:nvSpPr>
          <p:spPr>
            <a:xfrm>
              <a:off x="792338" y="2008961"/>
              <a:ext cx="7399154" cy="501096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96" name="사각형: 둥근 모서리 295">
              <a:extLst>
                <a:ext uri="{FF2B5EF4-FFF2-40B4-BE49-F238E27FC236}">
                  <a16:creationId xmlns:a16="http://schemas.microsoft.com/office/drawing/2014/main" id="{06280BBC-69D7-6393-14A6-32290CE0F2FD}"/>
                </a:ext>
              </a:extLst>
            </p:cNvPr>
            <p:cNvSpPr/>
            <p:nvPr/>
          </p:nvSpPr>
          <p:spPr>
            <a:xfrm>
              <a:off x="792338" y="2008961"/>
              <a:ext cx="7399154" cy="607129"/>
            </a:xfrm>
            <a:prstGeom prst="roundRect">
              <a:avLst>
                <a:gd name="adj" fmla="val 0"/>
              </a:avLst>
            </a:prstGeom>
            <a:solidFill>
              <a:srgbClr val="908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판매 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Item</a:t>
              </a:r>
            </a:p>
          </p:txBody>
        </p:sp>
        <p:cxnSp>
          <p:nvCxnSpPr>
            <p:cNvPr id="297" name="직선 연결선 296">
              <a:extLst>
                <a:ext uri="{FF2B5EF4-FFF2-40B4-BE49-F238E27FC236}">
                  <a16:creationId xmlns:a16="http://schemas.microsoft.com/office/drawing/2014/main" id="{E5E48056-A9B2-7AE7-65F8-E8D7C0AEFA3F}"/>
                </a:ext>
              </a:extLst>
            </p:cNvPr>
            <p:cNvCxnSpPr>
              <a:cxnSpLocks/>
            </p:cNvCxnSpPr>
            <p:nvPr/>
          </p:nvCxnSpPr>
          <p:spPr>
            <a:xfrm>
              <a:off x="792338" y="2008962"/>
              <a:ext cx="7399153" cy="0"/>
            </a:xfrm>
            <a:prstGeom prst="line">
              <a:avLst/>
            </a:prstGeom>
            <a:ln w="25400"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직선 연결선 297">
              <a:extLst>
                <a:ext uri="{FF2B5EF4-FFF2-40B4-BE49-F238E27FC236}">
                  <a16:creationId xmlns:a16="http://schemas.microsoft.com/office/drawing/2014/main" id="{3D482918-F0FF-512E-BB22-6934CC7FA9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649" y="4844049"/>
              <a:ext cx="70045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모서리가 둥근 직사각형 65">
              <a:extLst>
                <a:ext uri="{FF2B5EF4-FFF2-40B4-BE49-F238E27FC236}">
                  <a16:creationId xmlns:a16="http://schemas.microsoft.com/office/drawing/2014/main" id="{DAD8F58A-7357-8BEE-4441-13CAFA1AF3BE}"/>
                </a:ext>
              </a:extLst>
            </p:cNvPr>
            <p:cNvSpPr/>
            <p:nvPr/>
          </p:nvSpPr>
          <p:spPr>
            <a:xfrm>
              <a:off x="903651" y="4063214"/>
              <a:ext cx="1424223" cy="5669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편의식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간편기타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장류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소스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양념류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유제품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음료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스낵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88D37940-6965-C39B-1249-846B33EF745B}"/>
                </a:ext>
              </a:extLst>
            </p:cNvPr>
            <p:cNvSpPr txBox="1"/>
            <p:nvPr/>
          </p:nvSpPr>
          <p:spPr>
            <a:xfrm>
              <a:off x="903653" y="3807832"/>
              <a:ext cx="560016" cy="261610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가공식품</a:t>
              </a:r>
            </a:p>
          </p:txBody>
        </p:sp>
        <p:sp>
          <p:nvSpPr>
            <p:cNvPr id="301" name="모서리가 둥근 직사각형 65">
              <a:extLst>
                <a:ext uri="{FF2B5EF4-FFF2-40B4-BE49-F238E27FC236}">
                  <a16:creationId xmlns:a16="http://schemas.microsoft.com/office/drawing/2014/main" id="{6D0D1462-E759-B471-A196-5281CEE025E1}"/>
                </a:ext>
              </a:extLst>
            </p:cNvPr>
            <p:cNvSpPr/>
            <p:nvPr/>
          </p:nvSpPr>
          <p:spPr>
            <a:xfrm>
              <a:off x="2760694" y="4063214"/>
              <a:ext cx="1438465" cy="5669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플라스틱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종이용기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종이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비닐봉투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수저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위생용품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882C6AA7-0A03-EC1A-51CB-8EF26CF161CE}"/>
                </a:ext>
              </a:extLst>
            </p:cNvPr>
            <p:cNvSpPr txBox="1"/>
            <p:nvPr/>
          </p:nvSpPr>
          <p:spPr>
            <a:xfrm>
              <a:off x="2760695" y="3807832"/>
              <a:ext cx="560016" cy="261610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배달용품</a:t>
              </a:r>
            </a:p>
          </p:txBody>
        </p:sp>
        <p:sp>
          <p:nvSpPr>
            <p:cNvPr id="303" name="모서리가 둥근 직사각형 65">
              <a:extLst>
                <a:ext uri="{FF2B5EF4-FFF2-40B4-BE49-F238E27FC236}">
                  <a16:creationId xmlns:a16="http://schemas.microsoft.com/office/drawing/2014/main" id="{1CD2EFA1-A551-BA8C-1520-D8A7AB968D45}"/>
                </a:ext>
              </a:extLst>
            </p:cNvPr>
            <p:cNvSpPr/>
            <p:nvPr/>
          </p:nvSpPr>
          <p:spPr>
            <a:xfrm>
              <a:off x="4614366" y="4063214"/>
              <a:ext cx="1205629" cy="5669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조리도구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주방가전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설비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랩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호일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위생백</a:t>
              </a:r>
              <a:endParaRPr lang="ko-KR" altLang="en-US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4104B9F-4FB5-ABAD-0C67-10F69833AA92}"/>
                </a:ext>
              </a:extLst>
            </p:cNvPr>
            <p:cNvSpPr txBox="1"/>
            <p:nvPr/>
          </p:nvSpPr>
          <p:spPr>
            <a:xfrm>
              <a:off x="4614366" y="3807832"/>
              <a:ext cx="560016" cy="261610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주방용품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sp>
          <p:nvSpPr>
            <p:cNvPr id="305" name="모서리가 둥근 직사각형 65">
              <a:extLst>
                <a:ext uri="{FF2B5EF4-FFF2-40B4-BE49-F238E27FC236}">
                  <a16:creationId xmlns:a16="http://schemas.microsoft.com/office/drawing/2014/main" id="{1B45FC58-5B2C-9C12-2423-626167AA36D2}"/>
                </a:ext>
              </a:extLst>
            </p:cNvPr>
            <p:cNvSpPr/>
            <p:nvPr/>
          </p:nvSpPr>
          <p:spPr>
            <a:xfrm>
              <a:off x="6399923" y="4063214"/>
              <a:ext cx="1477941" cy="5669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매대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/POP/</a:t>
              </a: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디스펜서</a:t>
              </a:r>
              <a:endParaRPr lang="ko-KR" altLang="en-US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인테리어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청소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위생용품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90A99BD4-DE83-B8BE-9C20-93A10B5A6C8D}"/>
                </a:ext>
              </a:extLst>
            </p:cNvPr>
            <p:cNvSpPr txBox="1"/>
            <p:nvPr/>
          </p:nvSpPr>
          <p:spPr>
            <a:xfrm>
              <a:off x="6399924" y="3807832"/>
              <a:ext cx="560016" cy="261610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매장용품</a:t>
              </a:r>
            </a:p>
          </p:txBody>
        </p:sp>
        <p:grpSp>
          <p:nvGrpSpPr>
            <p:cNvPr id="307" name="그룹 306">
              <a:extLst>
                <a:ext uri="{FF2B5EF4-FFF2-40B4-BE49-F238E27FC236}">
                  <a16:creationId xmlns:a16="http://schemas.microsoft.com/office/drawing/2014/main" id="{880A77F1-253A-CDD1-520F-CECA73CDDE83}"/>
                </a:ext>
              </a:extLst>
            </p:cNvPr>
            <p:cNvGrpSpPr/>
            <p:nvPr/>
          </p:nvGrpSpPr>
          <p:grpSpPr>
            <a:xfrm>
              <a:off x="2642125" y="2825195"/>
              <a:ext cx="3699576" cy="1905993"/>
              <a:chOff x="7659059" y="3503830"/>
              <a:chExt cx="2699999" cy="1248054"/>
            </a:xfrm>
          </p:grpSpPr>
          <p:cxnSp>
            <p:nvCxnSpPr>
              <p:cNvPr id="324" name="직선 연결선 323">
                <a:extLst>
                  <a:ext uri="{FF2B5EF4-FFF2-40B4-BE49-F238E27FC236}">
                    <a16:creationId xmlns:a16="http://schemas.microsoft.com/office/drawing/2014/main" id="{4BF85E4D-3848-0FF2-1BB8-999B27D74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9059" y="3503830"/>
                <a:ext cx="0" cy="12480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직선 연결선 324">
                <a:extLst>
                  <a:ext uri="{FF2B5EF4-FFF2-40B4-BE49-F238E27FC236}">
                    <a16:creationId xmlns:a16="http://schemas.microsoft.com/office/drawing/2014/main" id="{883538A6-DA91-EE56-530E-B671F5C55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9059" y="3503830"/>
                <a:ext cx="0" cy="12480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직선 연결선 325">
                <a:extLst>
                  <a:ext uri="{FF2B5EF4-FFF2-40B4-BE49-F238E27FC236}">
                    <a16:creationId xmlns:a16="http://schemas.microsoft.com/office/drawing/2014/main" id="{53743ACB-7831-742C-F7CB-C018B81B6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9058" y="3503830"/>
                <a:ext cx="0" cy="12480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" name="모서리가 둥근 직사각형 65">
              <a:extLst>
                <a:ext uri="{FF2B5EF4-FFF2-40B4-BE49-F238E27FC236}">
                  <a16:creationId xmlns:a16="http://schemas.microsoft.com/office/drawing/2014/main" id="{2ABD3F54-C1B9-A84D-2F9B-48EE1CECFC86}"/>
                </a:ext>
              </a:extLst>
            </p:cNvPr>
            <p:cNvSpPr/>
            <p:nvPr/>
          </p:nvSpPr>
          <p:spPr>
            <a:xfrm>
              <a:off x="903651" y="6225061"/>
              <a:ext cx="1734591" cy="5669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매장사무용품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파일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바인더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학용품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학습준비물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E80798DA-EFA5-438D-4254-575BB86F7ECF}"/>
                </a:ext>
              </a:extLst>
            </p:cNvPr>
            <p:cNvSpPr txBox="1"/>
            <p:nvPr/>
          </p:nvSpPr>
          <p:spPr>
            <a:xfrm>
              <a:off x="903653" y="5969679"/>
              <a:ext cx="560016" cy="261610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사무용품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sp>
          <p:nvSpPr>
            <p:cNvPr id="310" name="모서리가 둥근 직사각형 65">
              <a:extLst>
                <a:ext uri="{FF2B5EF4-FFF2-40B4-BE49-F238E27FC236}">
                  <a16:creationId xmlns:a16="http://schemas.microsoft.com/office/drawing/2014/main" id="{90F5E5C5-3ACE-ED68-34D7-6936B9126B9E}"/>
                </a:ext>
              </a:extLst>
            </p:cNvPr>
            <p:cNvSpPr/>
            <p:nvPr/>
          </p:nvSpPr>
          <p:spPr>
            <a:xfrm>
              <a:off x="2760694" y="6225061"/>
              <a:ext cx="1438465" cy="5669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가전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디지털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건강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식품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뷰티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패션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B7784CD-DD26-F7E6-3F47-3AA3808F4C79}"/>
                </a:ext>
              </a:extLst>
            </p:cNvPr>
            <p:cNvSpPr txBox="1"/>
            <p:nvPr/>
          </p:nvSpPr>
          <p:spPr>
            <a:xfrm>
              <a:off x="2760695" y="5969679"/>
              <a:ext cx="803672" cy="261610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사장님복지관</a:t>
              </a:r>
            </a:p>
          </p:txBody>
        </p:sp>
        <p:sp>
          <p:nvSpPr>
            <p:cNvPr id="312" name="모서리가 둥근 직사각형 65">
              <a:extLst>
                <a:ext uri="{FF2B5EF4-FFF2-40B4-BE49-F238E27FC236}">
                  <a16:creationId xmlns:a16="http://schemas.microsoft.com/office/drawing/2014/main" id="{A0A738AE-CF3C-4FE9-A4D1-59BF7AB52905}"/>
                </a:ext>
              </a:extLst>
            </p:cNvPr>
            <p:cNvSpPr/>
            <p:nvPr/>
          </p:nvSpPr>
          <p:spPr>
            <a:xfrm>
              <a:off x="4614364" y="6225061"/>
              <a:ext cx="1422193" cy="5669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비닐봉투</a:t>
              </a: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수저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젓가락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물티슈</a:t>
              </a:r>
              <a:endParaRPr lang="ko-KR" altLang="en-US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택배박스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61B4178D-1435-6E7A-2028-F30A4C1D47CE}"/>
                </a:ext>
              </a:extLst>
            </p:cNvPr>
            <p:cNvSpPr txBox="1"/>
            <p:nvPr/>
          </p:nvSpPr>
          <p:spPr>
            <a:xfrm>
              <a:off x="4614366" y="5969679"/>
              <a:ext cx="1207629" cy="261610"/>
            </a:xfrm>
            <a:prstGeom prst="rect">
              <a:avLst/>
            </a:prstGeom>
            <a:noFill/>
          </p:spPr>
          <p:txBody>
            <a:bodyPr wrap="non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 err="1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오너메이드</a:t>
              </a:r>
              <a:r>
                <a:rPr lang="en-US" altLang="ko-KR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(PB</a:t>
              </a: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상품</a:t>
              </a:r>
              <a:r>
                <a:rPr lang="en-US" altLang="ko-KR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)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cxnSp>
          <p:nvCxnSpPr>
            <p:cNvPr id="314" name="직선 연결선 313">
              <a:extLst>
                <a:ext uri="{FF2B5EF4-FFF2-40B4-BE49-F238E27FC236}">
                  <a16:creationId xmlns:a16="http://schemas.microsoft.com/office/drawing/2014/main" id="{D3134759-40E5-B3B5-9544-B496DB03AF09}"/>
                </a:ext>
              </a:extLst>
            </p:cNvPr>
            <p:cNvCxnSpPr>
              <a:cxnSpLocks/>
            </p:cNvCxnSpPr>
            <p:nvPr/>
          </p:nvCxnSpPr>
          <p:spPr>
            <a:xfrm>
              <a:off x="2642125" y="4999037"/>
              <a:ext cx="0" cy="19059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직선 연결선 314">
              <a:extLst>
                <a:ext uri="{FF2B5EF4-FFF2-40B4-BE49-F238E27FC236}">
                  <a16:creationId xmlns:a16="http://schemas.microsoft.com/office/drawing/2014/main" id="{F65FC517-A7F3-DDA0-B546-C8B1B5C71C46}"/>
                </a:ext>
              </a:extLst>
            </p:cNvPr>
            <p:cNvCxnSpPr>
              <a:cxnSpLocks/>
            </p:cNvCxnSpPr>
            <p:nvPr/>
          </p:nvCxnSpPr>
          <p:spPr>
            <a:xfrm>
              <a:off x="4491914" y="4999037"/>
              <a:ext cx="0" cy="19059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직선 연결선 315">
              <a:extLst>
                <a:ext uri="{FF2B5EF4-FFF2-40B4-BE49-F238E27FC236}">
                  <a16:creationId xmlns:a16="http://schemas.microsoft.com/office/drawing/2014/main" id="{AE8953BA-CEAA-EEA6-BE53-E87E5A891E30}"/>
                </a:ext>
              </a:extLst>
            </p:cNvPr>
            <p:cNvCxnSpPr>
              <a:cxnSpLocks/>
            </p:cNvCxnSpPr>
            <p:nvPr/>
          </p:nvCxnSpPr>
          <p:spPr>
            <a:xfrm>
              <a:off x="6341701" y="4999037"/>
              <a:ext cx="0" cy="19059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7" name="그림 316">
              <a:extLst>
                <a:ext uri="{FF2B5EF4-FFF2-40B4-BE49-F238E27FC236}">
                  <a16:creationId xmlns:a16="http://schemas.microsoft.com/office/drawing/2014/main" id="{F246AB3D-8E59-B355-55D3-3D2735D32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4590" y="2955335"/>
              <a:ext cx="560679" cy="762056"/>
            </a:xfrm>
            <a:prstGeom prst="rect">
              <a:avLst/>
            </a:prstGeom>
          </p:spPr>
        </p:pic>
        <p:pic>
          <p:nvPicPr>
            <p:cNvPr id="318" name="그림 317">
              <a:extLst>
                <a:ext uri="{FF2B5EF4-FFF2-40B4-BE49-F238E27FC236}">
                  <a16:creationId xmlns:a16="http://schemas.microsoft.com/office/drawing/2014/main" id="{0D2E78CB-B039-4678-2381-C19815075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8937" y="3009529"/>
              <a:ext cx="896608" cy="741872"/>
            </a:xfrm>
            <a:prstGeom prst="rect">
              <a:avLst/>
            </a:prstGeom>
          </p:spPr>
        </p:pic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155EBDE3-4E79-B4D7-7017-667761104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0479" y="3084920"/>
              <a:ext cx="1176078" cy="611063"/>
            </a:xfrm>
            <a:prstGeom prst="rect">
              <a:avLst/>
            </a:prstGeom>
          </p:spPr>
        </p:pic>
        <p:pic>
          <p:nvPicPr>
            <p:cNvPr id="320" name="그림 319">
              <a:extLst>
                <a:ext uri="{FF2B5EF4-FFF2-40B4-BE49-F238E27FC236}">
                  <a16:creationId xmlns:a16="http://schemas.microsoft.com/office/drawing/2014/main" id="{26826AF4-CFCD-FB3C-CFE6-AF7C3FF85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26776" y="2914785"/>
              <a:ext cx="685360" cy="868414"/>
            </a:xfrm>
            <a:prstGeom prst="rect">
              <a:avLst/>
            </a:prstGeom>
          </p:spPr>
        </p:pic>
        <p:pic>
          <p:nvPicPr>
            <p:cNvPr id="321" name="그림 320">
              <a:extLst>
                <a:ext uri="{FF2B5EF4-FFF2-40B4-BE49-F238E27FC236}">
                  <a16:creationId xmlns:a16="http://schemas.microsoft.com/office/drawing/2014/main" id="{33A9E6CF-8725-6739-6D66-0579F293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14003" y="4990446"/>
              <a:ext cx="830321" cy="860649"/>
            </a:xfrm>
            <a:prstGeom prst="rect">
              <a:avLst/>
            </a:prstGeom>
          </p:spPr>
        </p:pic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74095335-5A82-74BA-FE94-A83208A18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4947" y="5024100"/>
              <a:ext cx="828453" cy="828961"/>
            </a:xfrm>
            <a:prstGeom prst="rect">
              <a:avLst/>
            </a:prstGeom>
          </p:spPr>
        </p:pic>
        <p:pic>
          <p:nvPicPr>
            <p:cNvPr id="323" name="그림 322">
              <a:extLst>
                <a:ext uri="{FF2B5EF4-FFF2-40B4-BE49-F238E27FC236}">
                  <a16:creationId xmlns:a16="http://schemas.microsoft.com/office/drawing/2014/main" id="{65DC5750-8BCE-0241-F1B1-5C79A68F8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13863" y="4903221"/>
              <a:ext cx="671047" cy="1056088"/>
            </a:xfrm>
            <a:prstGeom prst="rect">
              <a:avLst/>
            </a:prstGeom>
          </p:spPr>
        </p:pic>
        <p:pic>
          <p:nvPicPr>
            <p:cNvPr id="327" name="그림 326">
              <a:extLst>
                <a:ext uri="{FF2B5EF4-FFF2-40B4-BE49-F238E27FC236}">
                  <a16:creationId xmlns:a16="http://schemas.microsoft.com/office/drawing/2014/main" id="{1511B2B9-3132-E445-5CDF-F0C96CBBD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03215" y="5154637"/>
              <a:ext cx="608706" cy="759837"/>
            </a:xfrm>
            <a:prstGeom prst="rect">
              <a:avLst/>
            </a:prstGeom>
          </p:spPr>
        </p:pic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CD69E9F6-D993-FA3F-D20D-4EC698914946}"/>
                </a:ext>
              </a:extLst>
            </p:cNvPr>
            <p:cNvSpPr txBox="1"/>
            <p:nvPr/>
          </p:nvSpPr>
          <p:spPr>
            <a:xfrm>
              <a:off x="6435793" y="5975353"/>
              <a:ext cx="1525912" cy="261610"/>
            </a:xfrm>
            <a:prstGeom prst="rect">
              <a:avLst/>
            </a:prstGeom>
            <a:noFill/>
          </p:spPr>
          <p:txBody>
            <a:bodyPr wrap="square" lIns="72000" rIns="0">
              <a:spAutoFit/>
            </a:bodyPr>
            <a:lstStyle/>
            <a:p>
              <a:pPr lvl="0">
                <a:defRPr/>
              </a:pPr>
              <a:r>
                <a:rPr lang="ko-KR" altLang="en-US" sz="110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서브원스토어 대표상품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sp>
          <p:nvSpPr>
            <p:cNvPr id="329" name="모서리가 둥근 직사각형 65">
              <a:extLst>
                <a:ext uri="{FF2B5EF4-FFF2-40B4-BE49-F238E27FC236}">
                  <a16:creationId xmlns:a16="http://schemas.microsoft.com/office/drawing/2014/main" id="{B5FC517F-C2D6-4AF0-DB40-EFF92BCC9621}"/>
                </a:ext>
              </a:extLst>
            </p:cNvPr>
            <p:cNvSpPr/>
            <p:nvPr/>
          </p:nvSpPr>
          <p:spPr>
            <a:xfrm>
              <a:off x="6455671" y="6225061"/>
              <a:ext cx="1422193" cy="5669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7750" tIns="29250" rIns="0" bIns="2925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200" lvl="0" indent="-68200" latinLnBrk="1">
                <a:buFont typeface="Arial" panose="020B0604020202020204" pitchFamily="34" charset="0"/>
                <a:buChar char="•"/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환경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청소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생활용품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,</a:t>
              </a:r>
            </a:p>
            <a:p>
              <a:pPr lvl="0" latinLnBrk="1">
                <a:defRPr/>
              </a:pP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  공기구</a:t>
              </a: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, 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전기전자제품 등</a:t>
              </a:r>
              <a:endParaRPr lang="en-US" altLang="ko-KR" sz="1100" spc="-7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lvl="0" latinLnBrk="1">
                <a:defRPr/>
              </a:pPr>
              <a:r>
                <a: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  </a:t>
              </a:r>
              <a:r>
                <a:rPr lang="ko-KR" altLang="en-US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주요 대표상품</a:t>
              </a:r>
            </a:p>
          </p:txBody>
        </p:sp>
      </p:grpSp>
      <p:pic>
        <p:nvPicPr>
          <p:cNvPr id="330" name="그림 329">
            <a:extLst>
              <a:ext uri="{FF2B5EF4-FFF2-40B4-BE49-F238E27FC236}">
                <a16:creationId xmlns:a16="http://schemas.microsoft.com/office/drawing/2014/main" id="{BD85DD0E-E027-A901-5932-0D50BCE8442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23264"/>
          <a:stretch/>
        </p:blipFill>
        <p:spPr>
          <a:xfrm>
            <a:off x="8424872" y="1963530"/>
            <a:ext cx="3693047" cy="5045842"/>
          </a:xfrm>
          <a:prstGeom prst="rect">
            <a:avLst/>
          </a:prstGeom>
        </p:spPr>
      </p:pic>
      <p:sp>
        <p:nvSpPr>
          <p:cNvPr id="7" name="설명선: 왼쪽 화살표 6">
            <a:extLst>
              <a:ext uri="{FF2B5EF4-FFF2-40B4-BE49-F238E27FC236}">
                <a16:creationId xmlns:a16="http://schemas.microsoft.com/office/drawing/2014/main" id="{47A8ACC1-A444-5638-924C-B145C0054481}"/>
              </a:ext>
            </a:extLst>
          </p:cNvPr>
          <p:cNvSpPr/>
          <p:nvPr/>
        </p:nvSpPr>
        <p:spPr>
          <a:xfrm>
            <a:off x="11993527" y="2004591"/>
            <a:ext cx="2708916" cy="1473872"/>
          </a:xfrm>
          <a:prstGeom prst="leftArrowCallout">
            <a:avLst>
              <a:gd name="adj1" fmla="val 19229"/>
              <a:gd name="adj2" fmla="val 25000"/>
              <a:gd name="adj3" fmla="val 30771"/>
              <a:gd name="adj4" fmla="val 64977"/>
            </a:avLst>
          </a:prstGeom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해당 붉은 박스 안의 </a:t>
            </a:r>
            <a:endParaRPr lang="en-US" altLang="ko-KR" sz="1100"/>
          </a:p>
          <a:p>
            <a:pPr algn="ctr"/>
            <a:r>
              <a:rPr lang="ko-KR" altLang="en-US" sz="1100"/>
              <a:t>한글은 </a:t>
            </a:r>
            <a:endParaRPr lang="en-US" altLang="ko-KR" sz="1100"/>
          </a:p>
          <a:p>
            <a:pPr algn="ctr"/>
            <a:r>
              <a:rPr lang="ko-KR" altLang="en-US" sz="1100"/>
              <a:t>번역 하지않아도 됩니다</a:t>
            </a:r>
            <a:r>
              <a:rPr lang="en-US" altLang="ko-KR" sz="1100"/>
              <a:t>.</a:t>
            </a:r>
            <a:endParaRPr lang="ko-KR" altLang="en-US" sz="11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CEB87C5-0C15-0B24-966B-CD32B042CBAE}"/>
              </a:ext>
            </a:extLst>
          </p:cNvPr>
          <p:cNvSpPr/>
          <p:nvPr/>
        </p:nvSpPr>
        <p:spPr>
          <a:xfrm>
            <a:off x="8388810" y="2004591"/>
            <a:ext cx="3604716" cy="5015334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25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E941-5E20-EE3B-E9B7-F0F79AB3E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374B48F-F574-9A7C-2779-9A764986F9A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7456AE4-8A2B-C4C9-5A3A-47FC9F1BD67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SERVEONE MALL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3F0CEDC7-30CB-446B-0A3D-4D343492C9D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9BF755E-59B0-C3F2-4AB6-F0A1FBB3547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6A6E132-FDB6-5D12-C08F-A3BE97265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88BFDC4-3E76-5C09-B0A4-96C97960AB6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EB938C7-FC0A-55B9-BCFD-D526A1BE8C3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F4EFB78-D63A-08A6-6B47-E49B5B221D7F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95494BD-BA05-DFC1-6737-EB0BB8F14DE3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4F8C9A1-BF36-924B-F3DB-5CDC28A0D78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20E644C-16E1-F46C-1749-6D2670973CC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EFFC9E3-C08F-15FE-31A7-005962FD68CD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대표상품을 지속적으로 추천하고 이를 통해 얻어지는 물량 통합과 가격 절감 기회를 지속 발굴하기 위한 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서브원의 계약고객 전용 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FA920A9-2CA3-2870-BBD5-0FB9663645F1}"/>
              </a:ext>
            </a:extLst>
          </p:cNvPr>
          <p:cNvGrpSpPr/>
          <p:nvPr/>
        </p:nvGrpSpPr>
        <p:grpSpPr>
          <a:xfrm>
            <a:off x="1113161" y="2960831"/>
            <a:ext cx="10003904" cy="2466698"/>
            <a:chOff x="465525" y="1729448"/>
            <a:chExt cx="5709363" cy="12827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C620CA-C53A-BBD4-1053-C55E0F7523A8}"/>
                </a:ext>
              </a:extLst>
            </p:cNvPr>
            <p:cNvSpPr txBox="1"/>
            <p:nvPr/>
          </p:nvSpPr>
          <p:spPr>
            <a:xfrm>
              <a:off x="644056" y="2311596"/>
              <a:ext cx="47961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주요</a:t>
              </a:r>
              <a:endParaRPr lang="en-US" altLang="ko-KR" sz="12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특징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15E127-FDAB-0078-BBF3-4C049DD137A0}"/>
                </a:ext>
              </a:extLst>
            </p:cNvPr>
            <p:cNvSpPr txBox="1"/>
            <p:nvPr/>
          </p:nvSpPr>
          <p:spPr>
            <a:xfrm>
              <a:off x="3755556" y="2296868"/>
              <a:ext cx="47961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기대</a:t>
              </a:r>
              <a:endParaRPr lang="en-US" altLang="ko-KR" sz="12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Noto Sans CJK KR Black" panose="020B0A00000000000000" pitchFamily="34" charset="-127"/>
                <a:ea typeface="Noto Sans CJK KR Black" panose="020B0A00000000000000" pitchFamily="34" charset="-127"/>
                <a:cs typeface="Arial" panose="020B0604020202020204" pitchFamily="34" charset="0"/>
              </a:endParaRPr>
            </a:p>
            <a:p>
              <a:r>
                <a:rPr lang="ko-KR" altLang="en-US" sz="1200" spc="-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Noto Sans CJK KR Black" panose="020B0A00000000000000" pitchFamily="34" charset="-127"/>
                  <a:ea typeface="Noto Sans CJK KR Black" panose="020B0A00000000000000" pitchFamily="34" charset="-127"/>
                  <a:cs typeface="Arial" panose="020B0604020202020204" pitchFamily="34" charset="0"/>
                </a:rPr>
                <a:t>고객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F7AEDFC-6212-EE88-7280-B1E50727E364}"/>
                </a:ext>
              </a:extLst>
            </p:cNvPr>
            <p:cNvGrpSpPr/>
            <p:nvPr/>
          </p:nvGrpSpPr>
          <p:grpSpPr>
            <a:xfrm rot="16200000">
              <a:off x="3235364" y="2253325"/>
              <a:ext cx="216277" cy="234952"/>
              <a:chOff x="2757329" y="4374921"/>
              <a:chExt cx="252573" cy="252570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E71182F7-4694-41C6-B7B4-5056EF256A31}"/>
                  </a:ext>
                </a:extLst>
              </p:cNvPr>
              <p:cNvSpPr/>
              <p:nvPr/>
            </p:nvSpPr>
            <p:spPr>
              <a:xfrm>
                <a:off x="2757329" y="4374921"/>
                <a:ext cx="252573" cy="25257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67"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십자형 30">
                <a:extLst>
                  <a:ext uri="{FF2B5EF4-FFF2-40B4-BE49-F238E27FC236}">
                    <a16:creationId xmlns:a16="http://schemas.microsoft.com/office/drawing/2014/main" id="{EC42F7BA-81CF-135F-7DA3-04D622AC825F}"/>
                  </a:ext>
                </a:extLst>
              </p:cNvPr>
              <p:cNvSpPr/>
              <p:nvPr/>
            </p:nvSpPr>
            <p:spPr>
              <a:xfrm>
                <a:off x="2804374" y="4429720"/>
                <a:ext cx="150770" cy="150768"/>
              </a:xfrm>
              <a:prstGeom prst="plus">
                <a:avLst>
                  <a:gd name="adj" fmla="val 371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67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2CA95E82-9E31-97DB-8395-49872D678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2787" y="1963283"/>
              <a:ext cx="408354" cy="293177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3E4E4A6C-8DCA-A2B5-976F-5B6CD77BD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59396" y="1967305"/>
              <a:ext cx="304800" cy="261938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59C5514-9F7B-C521-1234-A74BFAED3B73}"/>
                </a:ext>
              </a:extLst>
            </p:cNvPr>
            <p:cNvGrpSpPr/>
            <p:nvPr/>
          </p:nvGrpSpPr>
          <p:grpSpPr>
            <a:xfrm>
              <a:off x="3615124" y="1729449"/>
              <a:ext cx="2559764" cy="1282705"/>
              <a:chOff x="4007010" y="4729706"/>
              <a:chExt cx="2559764" cy="1282705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CE8F3BC2-75BF-B553-6ED6-7A636D0BCCCA}"/>
                  </a:ext>
                </a:extLst>
              </p:cNvPr>
              <p:cNvGrpSpPr/>
              <p:nvPr/>
            </p:nvGrpSpPr>
            <p:grpSpPr>
              <a:xfrm>
                <a:off x="4007010" y="4729706"/>
                <a:ext cx="2559764" cy="1282705"/>
                <a:chOff x="5700863" y="5198383"/>
                <a:chExt cx="2559764" cy="1109637"/>
              </a:xfrm>
            </p:grpSpPr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8B2FC00D-1129-3078-B793-3C6C9F5287D9}"/>
                    </a:ext>
                  </a:extLst>
                </p:cNvPr>
                <p:cNvSpPr/>
                <p:nvPr/>
              </p:nvSpPr>
              <p:spPr>
                <a:xfrm>
                  <a:off x="5700865" y="5201128"/>
                  <a:ext cx="2559762" cy="1106892"/>
                </a:xfrm>
                <a:prstGeom prst="roundRect">
                  <a:avLst>
                    <a:gd name="adj" fmla="val 5592"/>
                  </a:avLst>
                </a:prstGeom>
                <a:solidFill>
                  <a:srgbClr val="EF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사각형: 둥근 위쪽 모서리 22">
                  <a:extLst>
                    <a:ext uri="{FF2B5EF4-FFF2-40B4-BE49-F238E27FC236}">
                      <a16:creationId xmlns:a16="http://schemas.microsoft.com/office/drawing/2014/main" id="{1A864E75-F6EB-B692-B509-5ACC08C2E363}"/>
                    </a:ext>
                  </a:extLst>
                </p:cNvPr>
                <p:cNvSpPr/>
                <p:nvPr/>
              </p:nvSpPr>
              <p:spPr>
                <a:xfrm rot="16200000">
                  <a:off x="5539246" y="5360000"/>
                  <a:ext cx="1106892" cy="783657"/>
                </a:xfrm>
                <a:prstGeom prst="round2SameRect">
                  <a:avLst>
                    <a:gd name="adj1" fmla="val 9678"/>
                    <a:gd name="adj2" fmla="val 0"/>
                  </a:avLst>
                </a:prstGeom>
                <a:solidFill>
                  <a:srgbClr val="A500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pic>
            <p:nvPicPr>
              <p:cNvPr id="21" name="그래픽 20">
                <a:extLst>
                  <a:ext uri="{FF2B5EF4-FFF2-40B4-BE49-F238E27FC236}">
                    <a16:creationId xmlns:a16="http://schemas.microsoft.com/office/drawing/2014/main" id="{6140FEEA-5F79-6E1A-0170-B2CE9AEFE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52868" y="4972405"/>
                <a:ext cx="304800" cy="261938"/>
              </a:xfrm>
              <a:prstGeom prst="rect">
                <a:avLst/>
              </a:prstGeom>
            </p:spPr>
          </p:pic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1E1A654-888F-9B4A-1FED-DC12F8B0E8D5}"/>
                </a:ext>
              </a:extLst>
            </p:cNvPr>
            <p:cNvGrpSpPr/>
            <p:nvPr/>
          </p:nvGrpSpPr>
          <p:grpSpPr>
            <a:xfrm>
              <a:off x="465525" y="1729448"/>
              <a:ext cx="2559763" cy="1282706"/>
              <a:chOff x="4007011" y="3243132"/>
              <a:chExt cx="2559763" cy="1282706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8A0BEA33-4243-9712-D6F2-B33D8D6D3837}"/>
                  </a:ext>
                </a:extLst>
              </p:cNvPr>
              <p:cNvGrpSpPr/>
              <p:nvPr/>
            </p:nvGrpSpPr>
            <p:grpSpPr>
              <a:xfrm>
                <a:off x="4007011" y="3243132"/>
                <a:ext cx="2559763" cy="1282706"/>
                <a:chOff x="5700864" y="3671240"/>
                <a:chExt cx="2559763" cy="1264554"/>
              </a:xfrm>
            </p:grpSpPr>
            <p:sp>
              <p:nvSpPr>
                <p:cNvPr id="18" name="사각형: 둥근 모서리 17">
                  <a:extLst>
                    <a:ext uri="{FF2B5EF4-FFF2-40B4-BE49-F238E27FC236}">
                      <a16:creationId xmlns:a16="http://schemas.microsoft.com/office/drawing/2014/main" id="{C75D6318-3C42-928C-9E48-BEDBA18DC390}"/>
                    </a:ext>
                  </a:extLst>
                </p:cNvPr>
                <p:cNvSpPr/>
                <p:nvPr/>
              </p:nvSpPr>
              <p:spPr>
                <a:xfrm>
                  <a:off x="5700865" y="3674369"/>
                  <a:ext cx="2559762" cy="1261425"/>
                </a:xfrm>
                <a:prstGeom prst="roundRect">
                  <a:avLst>
                    <a:gd name="adj" fmla="val 5592"/>
                  </a:avLst>
                </a:prstGeom>
                <a:solidFill>
                  <a:srgbClr val="EF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사각형: 둥근 위쪽 모서리 18">
                  <a:extLst>
                    <a:ext uri="{FF2B5EF4-FFF2-40B4-BE49-F238E27FC236}">
                      <a16:creationId xmlns:a16="http://schemas.microsoft.com/office/drawing/2014/main" id="{EEFF36E2-82D1-1FA6-06C2-B3CEA4DBF2F2}"/>
                    </a:ext>
                  </a:extLst>
                </p:cNvPr>
                <p:cNvSpPr/>
                <p:nvPr/>
              </p:nvSpPr>
              <p:spPr>
                <a:xfrm rot="16200000">
                  <a:off x="5461980" y="3910124"/>
                  <a:ext cx="1261425" cy="783657"/>
                </a:xfrm>
                <a:prstGeom prst="round2SameRect">
                  <a:avLst>
                    <a:gd name="adj1" fmla="val 9678"/>
                    <a:gd name="adj2" fmla="val 0"/>
                  </a:avLst>
                </a:prstGeom>
                <a:solidFill>
                  <a:srgbClr val="A500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7" name="그래픽 16">
                <a:extLst>
                  <a:ext uri="{FF2B5EF4-FFF2-40B4-BE49-F238E27FC236}">
                    <a16:creationId xmlns:a16="http://schemas.microsoft.com/office/drawing/2014/main" id="{74CE7C07-9026-5107-EB8A-7BA0C02C4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7759" y="3469783"/>
                <a:ext cx="408354" cy="293177"/>
              </a:xfrm>
              <a:prstGeom prst="rect">
                <a:avLst/>
              </a:prstGeom>
            </p:spPr>
          </p:pic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8E5FFF4-42D1-CFAA-EBB5-E03448F60795}"/>
              </a:ext>
            </a:extLst>
          </p:cNvPr>
          <p:cNvSpPr txBox="1"/>
          <p:nvPr/>
        </p:nvSpPr>
        <p:spPr>
          <a:xfrm>
            <a:off x="2794909" y="3306601"/>
            <a:ext cx="2619691" cy="15388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계약고객을 위한 </a:t>
            </a: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Total outsourcing </a:t>
            </a: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플랫폼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고객이 요청한</a:t>
            </a:r>
            <a:r>
              <a:rPr lang="en-US" altLang="ko-KR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모든 상품 판매</a:t>
            </a:r>
          </a:p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대표상품 서비스 제공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B15CB9-AC14-D46F-8952-786DA87EFBC2}"/>
              </a:ext>
            </a:extLst>
          </p:cNvPr>
          <p:cNvSpPr txBox="1"/>
          <p:nvPr/>
        </p:nvSpPr>
        <p:spPr>
          <a:xfrm>
            <a:off x="8307122" y="3306601"/>
            <a:ext cx="2619691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83937" indent="-83937">
              <a:spcAft>
                <a:spcPts val="587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대기업 위주의 계약고객 </a:t>
            </a: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(</a:t>
            </a:r>
            <a:r>
              <a:rPr lang="ko-KR" alt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단독 공급 조건</a:t>
            </a:r>
            <a:r>
              <a:rPr lang="en-US" altLang="ko-KR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83FA4-1D6B-8601-7659-BF2C6A099701}"/>
              </a:ext>
            </a:extLst>
          </p:cNvPr>
          <p:cNvSpPr txBox="1"/>
          <p:nvPr/>
        </p:nvSpPr>
        <p:spPr>
          <a:xfrm>
            <a:off x="1516960" y="4052040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특징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AB9BC6-4E63-4988-BB7F-CD46E707B169}"/>
              </a:ext>
            </a:extLst>
          </p:cNvPr>
          <p:cNvSpPr txBox="1"/>
          <p:nvPr/>
        </p:nvSpPr>
        <p:spPr>
          <a:xfrm>
            <a:off x="7053964" y="4050962"/>
            <a:ext cx="614271" cy="7808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</a:t>
            </a:r>
            <a:endParaRPr lang="en-US" altLang="ko-KR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고객</a:t>
            </a:r>
          </a:p>
        </p:txBody>
      </p:sp>
    </p:spTree>
    <p:extLst>
      <p:ext uri="{BB962C8B-B14F-4D97-AF65-F5344CB8AC3E}">
        <p14:creationId xmlns:p14="http://schemas.microsoft.com/office/powerpoint/2010/main" val="106900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3834436"/>
            <a:chOff x="7590731" y="739885"/>
            <a:chExt cx="4636323" cy="383443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3217556"/>
              <a:chOff x="6124411" y="2335506"/>
              <a:chExt cx="4636323" cy="321755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201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</a:t>
                </a:r>
                <a:r>
                  <a:rPr lang="ko-KR" altLang="en-US" sz="1899" dirty="0" err="1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서브원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 플랫폼의 시작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</a:t>
                </a:r>
                <a:r>
                  <a:rPr lang="ko-KR" altLang="en-US" sz="1899" dirty="0" err="1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서브원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 플랫폼 소개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03.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대표상품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04. </a:t>
                </a:r>
                <a:r>
                  <a:rPr lang="ko-KR" altLang="en-US" sz="1899" dirty="0" err="1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서브원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 플랫폼의 구성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C17F2-B753-DD31-9E3F-17244014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3BFB543-A170-EC01-EB11-BF5E83E8C5C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8F2E733-AFBC-EF01-3F01-E6E384E6952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SERVEONE MALL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BFD500B6-E201-7669-2679-0C2FAE509B1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461C660-3122-EFF0-6C1D-F1671F4393A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5F89CC8-00CB-A920-BFCA-C762B2482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95839C3-0958-7E6E-066B-A7FD89D07FD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3CA5976-8405-1749-F4FB-40E6D172F72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7CA2900-9A4A-A724-B1A6-3FF89D99018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0A46D0D-CB34-18C4-F4C3-4DA3586F09B7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9C19D4F-84BC-D448-404B-F587161DAF3E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78FDB12-E140-ADB9-D52B-1D4CF7464FF2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17FDB41-DC2E-EE75-D0EC-FB56FC83F979}"/>
              </a:ext>
            </a:extLst>
          </p:cNvPr>
          <p:cNvGrpSpPr/>
          <p:nvPr/>
        </p:nvGrpSpPr>
        <p:grpSpPr>
          <a:xfrm>
            <a:off x="792336" y="1994363"/>
            <a:ext cx="7399153" cy="5010961"/>
            <a:chOff x="269871" y="3368253"/>
            <a:chExt cx="6178782" cy="400273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D145973C-EDA0-0927-BF10-3F22EE100D24}"/>
                </a:ext>
              </a:extLst>
            </p:cNvPr>
            <p:cNvSpPr/>
            <p:nvPr/>
          </p:nvSpPr>
          <p:spPr>
            <a:xfrm>
              <a:off x="269871" y="3368253"/>
              <a:ext cx="6178782" cy="40027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F79CCAC7-42F7-5D9C-6D37-BAB024874B99}"/>
                </a:ext>
              </a:extLst>
            </p:cNvPr>
            <p:cNvSpPr/>
            <p:nvPr/>
          </p:nvSpPr>
          <p:spPr>
            <a:xfrm>
              <a:off x="269871" y="3368254"/>
              <a:ext cx="6178782" cy="373626"/>
            </a:xfrm>
            <a:prstGeom prst="roundRect">
              <a:avLst>
                <a:gd name="adj" fmla="val 0"/>
              </a:avLst>
            </a:prstGeom>
            <a:solidFill>
              <a:srgbClr val="908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판매 </a:t>
              </a: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Item</a:t>
              </a:r>
            </a:p>
          </p:txBody>
        </p:sp>
        <p:sp>
          <p:nvSpPr>
            <p:cNvPr id="41" name="사각형: 둥근 모서리 47">
              <a:extLst>
                <a:ext uri="{FF2B5EF4-FFF2-40B4-BE49-F238E27FC236}">
                  <a16:creationId xmlns:a16="http://schemas.microsoft.com/office/drawing/2014/main" id="{153AFE17-BAD5-37B6-1780-AB2F61E22439}"/>
                </a:ext>
              </a:extLst>
            </p:cNvPr>
            <p:cNvSpPr/>
            <p:nvPr/>
          </p:nvSpPr>
          <p:spPr>
            <a:xfrm>
              <a:off x="1082482" y="5783217"/>
              <a:ext cx="329535" cy="323315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2" name="사각형: 둥근 모서리 71">
              <a:extLst>
                <a:ext uri="{FF2B5EF4-FFF2-40B4-BE49-F238E27FC236}">
                  <a16:creationId xmlns:a16="http://schemas.microsoft.com/office/drawing/2014/main" id="{1FB8C01A-F3E5-E5B9-1DFA-20265AF5A79D}"/>
                </a:ext>
              </a:extLst>
            </p:cNvPr>
            <p:cNvSpPr/>
            <p:nvPr/>
          </p:nvSpPr>
          <p:spPr>
            <a:xfrm>
              <a:off x="4791081" y="5783217"/>
              <a:ext cx="329535" cy="323315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3" name="사각형: 둥근 모서리 14">
              <a:extLst>
                <a:ext uri="{FF2B5EF4-FFF2-40B4-BE49-F238E27FC236}">
                  <a16:creationId xmlns:a16="http://schemas.microsoft.com/office/drawing/2014/main" id="{1213CE15-D780-68B3-48F7-EABBB63A0AC7}"/>
                </a:ext>
              </a:extLst>
            </p:cNvPr>
            <p:cNvSpPr/>
            <p:nvPr/>
          </p:nvSpPr>
          <p:spPr>
            <a:xfrm>
              <a:off x="3552302" y="5783217"/>
              <a:ext cx="329535" cy="323315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4" name="사각형: 둥근 모서리 87">
              <a:extLst>
                <a:ext uri="{FF2B5EF4-FFF2-40B4-BE49-F238E27FC236}">
                  <a16:creationId xmlns:a16="http://schemas.microsoft.com/office/drawing/2014/main" id="{C652370D-F56D-B28C-E592-00769E2FA068}"/>
                </a:ext>
              </a:extLst>
            </p:cNvPr>
            <p:cNvSpPr/>
            <p:nvPr/>
          </p:nvSpPr>
          <p:spPr>
            <a:xfrm>
              <a:off x="2323189" y="5783217"/>
              <a:ext cx="329535" cy="323315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5" name="사각형: 둥근 모서리 63">
              <a:extLst>
                <a:ext uri="{FF2B5EF4-FFF2-40B4-BE49-F238E27FC236}">
                  <a16:creationId xmlns:a16="http://schemas.microsoft.com/office/drawing/2014/main" id="{4C8D4C60-33FF-5017-2B85-887CDF47000A}"/>
                </a:ext>
              </a:extLst>
            </p:cNvPr>
            <p:cNvSpPr/>
            <p:nvPr/>
          </p:nvSpPr>
          <p:spPr>
            <a:xfrm>
              <a:off x="5955608" y="5783217"/>
              <a:ext cx="329535" cy="323315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6" name="사각형: 둥근 모서리 83">
              <a:extLst>
                <a:ext uri="{FF2B5EF4-FFF2-40B4-BE49-F238E27FC236}">
                  <a16:creationId xmlns:a16="http://schemas.microsoft.com/office/drawing/2014/main" id="{733D87F8-6E70-A49C-A001-78C2CF6CB380}"/>
                </a:ext>
              </a:extLst>
            </p:cNvPr>
            <p:cNvSpPr/>
            <p:nvPr/>
          </p:nvSpPr>
          <p:spPr>
            <a:xfrm>
              <a:off x="2323189" y="6950307"/>
              <a:ext cx="329535" cy="323315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7" name="사각형: 둥근 모서리 38">
              <a:extLst>
                <a:ext uri="{FF2B5EF4-FFF2-40B4-BE49-F238E27FC236}">
                  <a16:creationId xmlns:a16="http://schemas.microsoft.com/office/drawing/2014/main" id="{C38BC808-231D-79C1-0731-E55DD5D2D38F}"/>
                </a:ext>
              </a:extLst>
            </p:cNvPr>
            <p:cNvSpPr/>
            <p:nvPr/>
          </p:nvSpPr>
          <p:spPr>
            <a:xfrm>
              <a:off x="1042103" y="6920810"/>
              <a:ext cx="329535" cy="323315"/>
            </a:xfrm>
            <a:prstGeom prst="ellipse">
              <a:avLst/>
            </a:prstGeom>
            <a:blipFill>
              <a:blip r:embed="rId11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8" name="사각형: 둥근 모서리 26">
              <a:extLst>
                <a:ext uri="{FF2B5EF4-FFF2-40B4-BE49-F238E27FC236}">
                  <a16:creationId xmlns:a16="http://schemas.microsoft.com/office/drawing/2014/main" id="{968F336E-A4C5-7921-192F-C3B56959A697}"/>
                </a:ext>
              </a:extLst>
            </p:cNvPr>
            <p:cNvSpPr/>
            <p:nvPr/>
          </p:nvSpPr>
          <p:spPr>
            <a:xfrm>
              <a:off x="3552302" y="6950307"/>
              <a:ext cx="329535" cy="323315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9" name="사각형: 둥근 모서리 51">
              <a:extLst>
                <a:ext uri="{FF2B5EF4-FFF2-40B4-BE49-F238E27FC236}">
                  <a16:creationId xmlns:a16="http://schemas.microsoft.com/office/drawing/2014/main" id="{835561F4-4EE9-41EE-F97D-BB35D2935BBD}"/>
                </a:ext>
              </a:extLst>
            </p:cNvPr>
            <p:cNvSpPr/>
            <p:nvPr/>
          </p:nvSpPr>
          <p:spPr>
            <a:xfrm>
              <a:off x="4791081" y="6950307"/>
              <a:ext cx="329535" cy="323315"/>
            </a:xfrm>
            <a:prstGeom prst="ellipse">
              <a:avLst/>
            </a:prstGeom>
            <a:blipFill>
              <a:blip r:embed="rId13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1000781F-C6C8-89BC-DE5B-83F4474B604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71" y="3368254"/>
              <a:ext cx="6178781" cy="0"/>
            </a:xfrm>
            <a:prstGeom prst="line">
              <a:avLst/>
            </a:prstGeom>
            <a:ln w="25400"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B053751E-09E1-3B4F-0D37-F258C714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639" y="6195094"/>
              <a:ext cx="58492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45CCD303-CC3B-3DBB-2770-4A3E5C1A4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639" y="5019198"/>
              <a:ext cx="58492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사각형: 둥근 모서리 8">
              <a:extLst>
                <a:ext uri="{FF2B5EF4-FFF2-40B4-BE49-F238E27FC236}">
                  <a16:creationId xmlns:a16="http://schemas.microsoft.com/office/drawing/2014/main" id="{A93B506E-FE67-A50D-384B-5DE1A29C8896}"/>
                </a:ext>
              </a:extLst>
            </p:cNvPr>
            <p:cNvSpPr/>
            <p:nvPr/>
          </p:nvSpPr>
          <p:spPr>
            <a:xfrm>
              <a:off x="2323189" y="4601976"/>
              <a:ext cx="329535" cy="323315"/>
            </a:xfrm>
            <a:prstGeom prst="ellipse">
              <a:avLst/>
            </a:prstGeom>
            <a:blipFill>
              <a:blip r:embed="rId14"/>
              <a:srcRect/>
              <a:stretch>
                <a:fillRect l="-1491" r="-1491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54" name="사각형: 둥근 모서리 34">
              <a:extLst>
                <a:ext uri="{FF2B5EF4-FFF2-40B4-BE49-F238E27FC236}">
                  <a16:creationId xmlns:a16="http://schemas.microsoft.com/office/drawing/2014/main" id="{07836559-CC35-0CAD-8765-5CDA2A8D93F5}"/>
                </a:ext>
              </a:extLst>
            </p:cNvPr>
            <p:cNvSpPr/>
            <p:nvPr/>
          </p:nvSpPr>
          <p:spPr>
            <a:xfrm>
              <a:off x="4791081" y="4601976"/>
              <a:ext cx="329535" cy="323315"/>
            </a:xfrm>
            <a:prstGeom prst="ellipse">
              <a:avLst/>
            </a:prstGeom>
            <a:blipFill>
              <a:blip r:embed="rId15"/>
              <a:srcRect/>
              <a:stretch>
                <a:fillRect l="-1491" r="-1491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55" name="사각형: 둥근 모서리 59">
              <a:extLst>
                <a:ext uri="{FF2B5EF4-FFF2-40B4-BE49-F238E27FC236}">
                  <a16:creationId xmlns:a16="http://schemas.microsoft.com/office/drawing/2014/main" id="{BA30F212-2187-3AE1-D95C-D7E306D68F87}"/>
                </a:ext>
              </a:extLst>
            </p:cNvPr>
            <p:cNvSpPr/>
            <p:nvPr/>
          </p:nvSpPr>
          <p:spPr>
            <a:xfrm>
              <a:off x="3552302" y="4601976"/>
              <a:ext cx="329535" cy="323315"/>
            </a:xfrm>
            <a:prstGeom prst="ellipse">
              <a:avLst/>
            </a:prstGeom>
            <a:blipFill>
              <a:blip r:embed="rId16"/>
              <a:srcRect/>
              <a:stretch>
                <a:fillRect l="-1491" r="-1491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56" name="사각형: 둥근 모서리 75">
              <a:extLst>
                <a:ext uri="{FF2B5EF4-FFF2-40B4-BE49-F238E27FC236}">
                  <a16:creationId xmlns:a16="http://schemas.microsoft.com/office/drawing/2014/main" id="{5D3DB320-E6FB-15C0-9618-6AA81E6B8359}"/>
                </a:ext>
              </a:extLst>
            </p:cNvPr>
            <p:cNvSpPr/>
            <p:nvPr/>
          </p:nvSpPr>
          <p:spPr>
            <a:xfrm>
              <a:off x="5955608" y="4601976"/>
              <a:ext cx="329535" cy="323315"/>
            </a:xfrm>
            <a:prstGeom prst="ellipse">
              <a:avLst/>
            </a:prstGeom>
            <a:blipFill>
              <a:blip r:embed="rId17"/>
              <a:srcRect/>
              <a:stretch>
                <a:fillRect l="-7919" r="-7919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57" name="사각형: 둥근 모서리 22">
              <a:extLst>
                <a:ext uri="{FF2B5EF4-FFF2-40B4-BE49-F238E27FC236}">
                  <a16:creationId xmlns:a16="http://schemas.microsoft.com/office/drawing/2014/main" id="{D2497A9C-6564-CD93-A5F8-65F87354BFB2}"/>
                </a:ext>
              </a:extLst>
            </p:cNvPr>
            <p:cNvSpPr/>
            <p:nvPr/>
          </p:nvSpPr>
          <p:spPr>
            <a:xfrm>
              <a:off x="1082482" y="4601976"/>
              <a:ext cx="329535" cy="323315"/>
            </a:xfrm>
            <a:prstGeom prst="ellipse">
              <a:avLst/>
            </a:prstGeom>
            <a:blipFill>
              <a:blip r:embed="rId18"/>
              <a:srcRect/>
              <a:stretch>
                <a:fillRect l="-54135" t="-51119" r="-54135" b="-51119"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E761D913-9663-7EEC-BE53-988A32BB6CE9}"/>
                </a:ext>
              </a:extLst>
            </p:cNvPr>
            <p:cNvGrpSpPr/>
            <p:nvPr/>
          </p:nvGrpSpPr>
          <p:grpSpPr>
            <a:xfrm>
              <a:off x="362826" y="3923717"/>
              <a:ext cx="1006780" cy="656838"/>
              <a:chOff x="6493285" y="3763263"/>
              <a:chExt cx="879884" cy="585094"/>
            </a:xfrm>
          </p:grpSpPr>
          <p:sp>
            <p:nvSpPr>
              <p:cNvPr id="344" name="모서리가 둥근 직사각형 65">
                <a:extLst>
                  <a:ext uri="{FF2B5EF4-FFF2-40B4-BE49-F238E27FC236}">
                    <a16:creationId xmlns:a16="http://schemas.microsoft.com/office/drawing/2014/main" id="{451C7D6B-4091-C73E-46F9-F9FE14CFBE09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모터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컨트롤러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벨트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체인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기어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커플링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21E5E0F4-10EA-A055-8FBF-03E2BFD417A8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08707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동력기기</a:t>
                </a:r>
              </a:p>
            </p:txBody>
          </p:sp>
        </p:grp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80D683C3-484F-816F-2E39-6E7DF7EF2569}"/>
                </a:ext>
              </a:extLst>
            </p:cNvPr>
            <p:cNvCxnSpPr/>
            <p:nvPr/>
          </p:nvCxnSpPr>
          <p:spPr>
            <a:xfrm>
              <a:off x="1499933" y="3984885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E2485388-C37B-BBBC-005A-9BAA1A4B4AA2}"/>
                </a:ext>
              </a:extLst>
            </p:cNvPr>
            <p:cNvCxnSpPr/>
            <p:nvPr/>
          </p:nvCxnSpPr>
          <p:spPr>
            <a:xfrm>
              <a:off x="2743334" y="3984885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C1DFA696-0FF1-88B9-4B0C-77B2F9CE9CAB}"/>
                </a:ext>
              </a:extLst>
            </p:cNvPr>
            <p:cNvCxnSpPr/>
            <p:nvPr/>
          </p:nvCxnSpPr>
          <p:spPr>
            <a:xfrm>
              <a:off x="3978440" y="3984885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E27CFB79-410F-423B-7E49-91D358C7C208}"/>
                </a:ext>
              </a:extLst>
            </p:cNvPr>
            <p:cNvCxnSpPr/>
            <p:nvPr/>
          </p:nvCxnSpPr>
          <p:spPr>
            <a:xfrm>
              <a:off x="5213547" y="3984885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D445FAD4-7AB2-BAC3-DE52-B0E3946142CE}"/>
                </a:ext>
              </a:extLst>
            </p:cNvPr>
            <p:cNvGrpSpPr/>
            <p:nvPr/>
          </p:nvGrpSpPr>
          <p:grpSpPr>
            <a:xfrm>
              <a:off x="1563711" y="3923717"/>
              <a:ext cx="1006780" cy="656838"/>
              <a:chOff x="6493285" y="3763263"/>
              <a:chExt cx="879884" cy="585094"/>
            </a:xfrm>
          </p:grpSpPr>
          <p:sp>
            <p:nvSpPr>
              <p:cNvPr id="342" name="모서리가 둥근 직사각형 65">
                <a:extLst>
                  <a:ext uri="{FF2B5EF4-FFF2-40B4-BE49-F238E27FC236}">
                    <a16:creationId xmlns:a16="http://schemas.microsoft.com/office/drawing/2014/main" id="{30EE8D1B-6BBF-E1B8-E83C-173BB39D21D0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볼트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너트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핀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베어링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스프링</a:t>
                </a: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4191CE30-EAC7-9C8A-8F75-05968DFC5FAE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08707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기계요소</a:t>
                </a:r>
              </a:p>
            </p:txBody>
          </p:sp>
        </p:grpSp>
        <p:grpSp>
          <p:nvGrpSpPr>
            <p:cNvPr id="256" name="그룹 255">
              <a:extLst>
                <a:ext uri="{FF2B5EF4-FFF2-40B4-BE49-F238E27FC236}">
                  <a16:creationId xmlns:a16="http://schemas.microsoft.com/office/drawing/2014/main" id="{BEA76784-25B1-9975-BAFD-4374B9E40F29}"/>
                </a:ext>
              </a:extLst>
            </p:cNvPr>
            <p:cNvGrpSpPr/>
            <p:nvPr/>
          </p:nvGrpSpPr>
          <p:grpSpPr>
            <a:xfrm>
              <a:off x="2762915" y="3923717"/>
              <a:ext cx="1006780" cy="656838"/>
              <a:chOff x="6493285" y="3763263"/>
              <a:chExt cx="879884" cy="585094"/>
            </a:xfrm>
          </p:grpSpPr>
          <p:sp>
            <p:nvSpPr>
              <p:cNvPr id="340" name="모서리가 둥근 직사각형 65">
                <a:extLst>
                  <a:ext uri="{FF2B5EF4-FFF2-40B4-BE49-F238E27FC236}">
                    <a16:creationId xmlns:a16="http://schemas.microsoft.com/office/drawing/2014/main" id="{9F08BE37-7DD1-E5AD-02F5-28504BFA1E97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배관밸브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공압기기</a:t>
                </a:r>
                <a:endParaRPr kumimoji="0" lang="ko-KR" altLang="en-US" sz="1100" b="0" i="0" u="none" strike="noStrike" kern="1200" cap="none" spc="-7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산업용 펌프</a:t>
                </a: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FB771B8F-A116-A1AD-F7F9-90C2FAE6FD12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754995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유공압</a:t>
                </a: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공조</a:t>
                </a: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유체</a:t>
                </a:r>
              </a:p>
            </p:txBody>
          </p:sp>
        </p:grpSp>
        <p:grpSp>
          <p:nvGrpSpPr>
            <p:cNvPr id="257" name="그룹 256">
              <a:extLst>
                <a:ext uri="{FF2B5EF4-FFF2-40B4-BE49-F238E27FC236}">
                  <a16:creationId xmlns:a16="http://schemas.microsoft.com/office/drawing/2014/main" id="{7DFF80EC-2E4F-421D-79BA-968E160B5725}"/>
                </a:ext>
              </a:extLst>
            </p:cNvPr>
            <p:cNvGrpSpPr/>
            <p:nvPr/>
          </p:nvGrpSpPr>
          <p:grpSpPr>
            <a:xfrm>
              <a:off x="4032263" y="3923717"/>
              <a:ext cx="1006780" cy="656838"/>
              <a:chOff x="6493285" y="3763263"/>
              <a:chExt cx="879884" cy="585094"/>
            </a:xfrm>
          </p:grpSpPr>
          <p:sp>
            <p:nvSpPr>
              <p:cNvPr id="338" name="모서리가 둥근 직사각형 65">
                <a:extLst>
                  <a:ext uri="{FF2B5EF4-FFF2-40B4-BE49-F238E27FC236}">
                    <a16:creationId xmlns:a16="http://schemas.microsoft.com/office/drawing/2014/main" id="{2E7DA925-4988-4A7A-AB9C-5119F125E27E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절삭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연마공구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용접공구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작업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전동공구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8B2D5C92-7A4E-0009-F495-48F6EBEE2D9D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319795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공기구</a:t>
                </a:r>
              </a:p>
            </p:txBody>
          </p:sp>
        </p:grpSp>
        <p:grpSp>
          <p:nvGrpSpPr>
            <p:cNvPr id="258" name="그룹 257">
              <a:extLst>
                <a:ext uri="{FF2B5EF4-FFF2-40B4-BE49-F238E27FC236}">
                  <a16:creationId xmlns:a16="http://schemas.microsoft.com/office/drawing/2014/main" id="{F74BD0EA-CE36-634A-0F92-D6814AF42DB4}"/>
                </a:ext>
              </a:extLst>
            </p:cNvPr>
            <p:cNvGrpSpPr/>
            <p:nvPr/>
          </p:nvGrpSpPr>
          <p:grpSpPr>
            <a:xfrm>
              <a:off x="5284713" y="3923722"/>
              <a:ext cx="1006780" cy="521620"/>
              <a:chOff x="6493285" y="3763263"/>
              <a:chExt cx="879884" cy="464645"/>
            </a:xfrm>
          </p:grpSpPr>
          <p:sp>
            <p:nvSpPr>
              <p:cNvPr id="336" name="모서리가 둥근 직사각형 65">
                <a:extLst>
                  <a:ext uri="{FF2B5EF4-FFF2-40B4-BE49-F238E27FC236}">
                    <a16:creationId xmlns:a16="http://schemas.microsoft.com/office/drawing/2014/main" id="{58EEAF4B-3687-1364-5FE7-F5DAD377AB37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282929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철강재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공조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저장장비</a:t>
                </a:r>
              </a:p>
            </p:txBody>
          </p: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BBDDEFDD-978B-0892-1D0F-1C06B4948C45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626307" cy="186147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건설</a:t>
                </a: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설비보수</a:t>
                </a:r>
              </a:p>
            </p:txBody>
          </p:sp>
        </p:grpSp>
        <p:grpSp>
          <p:nvGrpSpPr>
            <p:cNvPr id="259" name="그룹 258">
              <a:extLst>
                <a:ext uri="{FF2B5EF4-FFF2-40B4-BE49-F238E27FC236}">
                  <a16:creationId xmlns:a16="http://schemas.microsoft.com/office/drawing/2014/main" id="{D901C923-84D1-5548-352A-17E356352F2E}"/>
                </a:ext>
              </a:extLst>
            </p:cNvPr>
            <p:cNvGrpSpPr/>
            <p:nvPr/>
          </p:nvGrpSpPr>
          <p:grpSpPr>
            <a:xfrm>
              <a:off x="362826" y="5107129"/>
              <a:ext cx="1006780" cy="656838"/>
              <a:chOff x="6493285" y="3763263"/>
              <a:chExt cx="879884" cy="585094"/>
            </a:xfrm>
          </p:grpSpPr>
          <p:sp>
            <p:nvSpPr>
              <p:cNvPr id="334" name="모서리가 둥근 직사각형 65">
                <a:extLst>
                  <a:ext uri="{FF2B5EF4-FFF2-40B4-BE49-F238E27FC236}">
                    <a16:creationId xmlns:a16="http://schemas.microsoft.com/office/drawing/2014/main" id="{05435987-110B-B7A9-028E-6CB9E4C79965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제어부품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케이블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배터리</a:t>
                </a: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A142A92-44D1-DED0-D340-436DB24EB7FF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609929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전기전자 부품</a:t>
                </a:r>
              </a:p>
            </p:txBody>
          </p:sp>
        </p:grpSp>
        <p:cxnSp>
          <p:nvCxnSpPr>
            <p:cNvPr id="260" name="직선 연결선 259">
              <a:extLst>
                <a:ext uri="{FF2B5EF4-FFF2-40B4-BE49-F238E27FC236}">
                  <a16:creationId xmlns:a16="http://schemas.microsoft.com/office/drawing/2014/main" id="{CBFBB1CE-E9EA-D09A-3D0A-048841BBCF1C}"/>
                </a:ext>
              </a:extLst>
            </p:cNvPr>
            <p:cNvCxnSpPr/>
            <p:nvPr/>
          </p:nvCxnSpPr>
          <p:spPr>
            <a:xfrm>
              <a:off x="1499933" y="5168297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>
              <a:extLst>
                <a:ext uri="{FF2B5EF4-FFF2-40B4-BE49-F238E27FC236}">
                  <a16:creationId xmlns:a16="http://schemas.microsoft.com/office/drawing/2014/main" id="{A916498C-AABD-D33A-D2C7-A316688A9E20}"/>
                </a:ext>
              </a:extLst>
            </p:cNvPr>
            <p:cNvCxnSpPr/>
            <p:nvPr/>
          </p:nvCxnSpPr>
          <p:spPr>
            <a:xfrm>
              <a:off x="2743334" y="5168297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A144D0D8-56B5-4211-1061-74589C2F4B8B}"/>
                </a:ext>
              </a:extLst>
            </p:cNvPr>
            <p:cNvCxnSpPr/>
            <p:nvPr/>
          </p:nvCxnSpPr>
          <p:spPr>
            <a:xfrm>
              <a:off x="3978440" y="5168297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직선 연결선 262">
              <a:extLst>
                <a:ext uri="{FF2B5EF4-FFF2-40B4-BE49-F238E27FC236}">
                  <a16:creationId xmlns:a16="http://schemas.microsoft.com/office/drawing/2014/main" id="{85FB560F-A3DB-8895-1B94-56C70D765800}"/>
                </a:ext>
              </a:extLst>
            </p:cNvPr>
            <p:cNvCxnSpPr/>
            <p:nvPr/>
          </p:nvCxnSpPr>
          <p:spPr>
            <a:xfrm>
              <a:off x="5213547" y="5168297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그룹 263">
              <a:extLst>
                <a:ext uri="{FF2B5EF4-FFF2-40B4-BE49-F238E27FC236}">
                  <a16:creationId xmlns:a16="http://schemas.microsoft.com/office/drawing/2014/main" id="{FA815862-1D67-AADA-2C56-C681782921EB}"/>
                </a:ext>
              </a:extLst>
            </p:cNvPr>
            <p:cNvGrpSpPr/>
            <p:nvPr/>
          </p:nvGrpSpPr>
          <p:grpSpPr>
            <a:xfrm>
              <a:off x="1563711" y="5107129"/>
              <a:ext cx="1006780" cy="656838"/>
              <a:chOff x="6493285" y="3763263"/>
              <a:chExt cx="879884" cy="585094"/>
            </a:xfrm>
          </p:grpSpPr>
          <p:sp>
            <p:nvSpPr>
              <p:cNvPr id="332" name="모서리가 둥근 직사각형 65">
                <a:extLst>
                  <a:ext uri="{FF2B5EF4-FFF2-40B4-BE49-F238E27FC236}">
                    <a16:creationId xmlns:a16="http://schemas.microsoft.com/office/drawing/2014/main" id="{C2F787C1-48EF-9C29-59FD-DB5520A909C7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생산자동화설비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대차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캐스터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벨트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와이어로프</a:t>
                </a: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5DAF22CA-BED3-2CF5-DDBF-6776AB54D44E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48483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생산</a:t>
                </a: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운반</a:t>
                </a:r>
              </a:p>
            </p:txBody>
          </p:sp>
        </p:grp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1A93C92D-2B8D-2F74-AA1F-0848F7EBDC95}"/>
                </a:ext>
              </a:extLst>
            </p:cNvPr>
            <p:cNvGrpSpPr/>
            <p:nvPr/>
          </p:nvGrpSpPr>
          <p:grpSpPr>
            <a:xfrm>
              <a:off x="2762913" y="5107129"/>
              <a:ext cx="1006780" cy="656838"/>
              <a:chOff x="6493285" y="3763263"/>
              <a:chExt cx="879884" cy="585094"/>
            </a:xfrm>
          </p:grpSpPr>
          <p:sp>
            <p:nvSpPr>
              <p:cNvPr id="293" name="모서리가 둥근 직사각형 65">
                <a:extLst>
                  <a:ext uri="{FF2B5EF4-FFF2-40B4-BE49-F238E27FC236}">
                    <a16:creationId xmlns:a16="http://schemas.microsoft.com/office/drawing/2014/main" id="{A3EEBFA6-6992-48C4-4480-0B7BB8725067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접착제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수처리제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오일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윤활유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산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염기</a:t>
                </a: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676DF012-1916-6E71-C21C-A06CCF6BC748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230884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화학</a:t>
                </a:r>
              </a:p>
            </p:txBody>
          </p:sp>
        </p:grpSp>
        <p:grpSp>
          <p:nvGrpSpPr>
            <p:cNvPr id="266" name="그룹 265">
              <a:extLst>
                <a:ext uri="{FF2B5EF4-FFF2-40B4-BE49-F238E27FC236}">
                  <a16:creationId xmlns:a16="http://schemas.microsoft.com/office/drawing/2014/main" id="{D6B2F5F5-70AC-420E-4183-0C2E8CABAB5F}"/>
                </a:ext>
              </a:extLst>
            </p:cNvPr>
            <p:cNvGrpSpPr/>
            <p:nvPr/>
          </p:nvGrpSpPr>
          <p:grpSpPr>
            <a:xfrm>
              <a:off x="4032263" y="5107129"/>
              <a:ext cx="1181282" cy="656838"/>
              <a:chOff x="6493285" y="3763263"/>
              <a:chExt cx="1032392" cy="585094"/>
            </a:xfrm>
          </p:grpSpPr>
          <p:sp>
            <p:nvSpPr>
              <p:cNvPr id="291" name="모서리가 둥근 직사각형 65">
                <a:extLst>
                  <a:ext uri="{FF2B5EF4-FFF2-40B4-BE49-F238E27FC236}">
                    <a16:creationId xmlns:a16="http://schemas.microsoft.com/office/drawing/2014/main" id="{D7B38CF9-6109-3619-0F93-B580BC82AC81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1032392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골판지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단프라박스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파렛트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테이프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필름류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52628EC1-8AA9-3E8B-250F-299359262B4D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48484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포장</a:t>
                </a: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저장</a:t>
                </a:r>
              </a:p>
            </p:txBody>
          </p:sp>
        </p:grpSp>
        <p:grpSp>
          <p:nvGrpSpPr>
            <p:cNvPr id="267" name="그룹 266">
              <a:extLst>
                <a:ext uri="{FF2B5EF4-FFF2-40B4-BE49-F238E27FC236}">
                  <a16:creationId xmlns:a16="http://schemas.microsoft.com/office/drawing/2014/main" id="{10603B35-19BD-24E7-A849-030165246822}"/>
                </a:ext>
              </a:extLst>
            </p:cNvPr>
            <p:cNvGrpSpPr/>
            <p:nvPr/>
          </p:nvGrpSpPr>
          <p:grpSpPr>
            <a:xfrm>
              <a:off x="5284712" y="5107129"/>
              <a:ext cx="1084343" cy="656838"/>
              <a:chOff x="6493284" y="3763263"/>
              <a:chExt cx="947671" cy="585094"/>
            </a:xfrm>
          </p:grpSpPr>
          <p:sp>
            <p:nvSpPr>
              <p:cNvPr id="289" name="모서리가 둥근 직사각형 65">
                <a:extLst>
                  <a:ext uri="{FF2B5EF4-FFF2-40B4-BE49-F238E27FC236}">
                    <a16:creationId xmlns:a16="http://schemas.microsoft.com/office/drawing/2014/main" id="{EC35491D-CE34-EDDA-D668-ACC7B676A8C2}"/>
                  </a:ext>
                </a:extLst>
              </p:cNvPr>
              <p:cNvSpPr/>
              <p:nvPr/>
            </p:nvSpPr>
            <p:spPr>
              <a:xfrm>
                <a:off x="6493284" y="3944979"/>
                <a:ext cx="947671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생활가전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통신장비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영상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음향기기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조명기기</a:t>
                </a: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4B104B3E-E461-637D-5493-F437CDE41058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609929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전기전자 제품</a:t>
                </a:r>
              </a:p>
            </p:txBody>
          </p:sp>
        </p:grpSp>
        <p:grpSp>
          <p:nvGrpSpPr>
            <p:cNvPr id="268" name="그룹 267">
              <a:extLst>
                <a:ext uri="{FF2B5EF4-FFF2-40B4-BE49-F238E27FC236}">
                  <a16:creationId xmlns:a16="http://schemas.microsoft.com/office/drawing/2014/main" id="{4C6750C7-2237-1BC1-7818-27EF4043C087}"/>
                </a:ext>
              </a:extLst>
            </p:cNvPr>
            <p:cNvGrpSpPr/>
            <p:nvPr/>
          </p:nvGrpSpPr>
          <p:grpSpPr>
            <a:xfrm>
              <a:off x="362826" y="6272049"/>
              <a:ext cx="1006780" cy="656838"/>
              <a:chOff x="6493285" y="3763263"/>
              <a:chExt cx="879884" cy="585094"/>
            </a:xfrm>
          </p:grpSpPr>
          <p:sp>
            <p:nvSpPr>
              <p:cNvPr id="287" name="모서리가 둥근 직사각형 65">
                <a:extLst>
                  <a:ext uri="{FF2B5EF4-FFF2-40B4-BE49-F238E27FC236}">
                    <a16:creationId xmlns:a16="http://schemas.microsoft.com/office/drawing/2014/main" id="{E05524CB-DE1E-4306-0B63-E295672EFE5F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제지류</a:t>
                </a:r>
                <a:endParaRPr kumimoji="0" lang="ko-KR" altLang="en-US" sz="1100" b="0" i="0" u="none" strike="noStrike" kern="1200" cap="none" spc="-7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주방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일회용품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건물관리</a:t>
                </a:r>
                <a:r>
                  <a:rPr kumimoji="0" lang="en-US" altLang="ko-KR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청소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BFD9C0B8-80C9-D759-A654-4C75818AB964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666084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환경</a:t>
                </a: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청소</a:t>
                </a: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생활</a:t>
                </a:r>
              </a:p>
            </p:txBody>
          </p:sp>
        </p:grpSp>
        <p:cxnSp>
          <p:nvCxnSpPr>
            <p:cNvPr id="269" name="직선 연결선 268">
              <a:extLst>
                <a:ext uri="{FF2B5EF4-FFF2-40B4-BE49-F238E27FC236}">
                  <a16:creationId xmlns:a16="http://schemas.microsoft.com/office/drawing/2014/main" id="{9259B2EA-A39F-8501-1BA3-3913DF55409F}"/>
                </a:ext>
              </a:extLst>
            </p:cNvPr>
            <p:cNvCxnSpPr/>
            <p:nvPr/>
          </p:nvCxnSpPr>
          <p:spPr>
            <a:xfrm>
              <a:off x="1499933" y="6281751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직선 연결선 269">
              <a:extLst>
                <a:ext uri="{FF2B5EF4-FFF2-40B4-BE49-F238E27FC236}">
                  <a16:creationId xmlns:a16="http://schemas.microsoft.com/office/drawing/2014/main" id="{98D8DCA2-5634-ECA6-0EA7-1E1A897038E6}"/>
                </a:ext>
              </a:extLst>
            </p:cNvPr>
            <p:cNvCxnSpPr/>
            <p:nvPr/>
          </p:nvCxnSpPr>
          <p:spPr>
            <a:xfrm>
              <a:off x="2743334" y="6274222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직선 연결선 270">
              <a:extLst>
                <a:ext uri="{FF2B5EF4-FFF2-40B4-BE49-F238E27FC236}">
                  <a16:creationId xmlns:a16="http://schemas.microsoft.com/office/drawing/2014/main" id="{4B30291A-8AC0-C5A6-5223-25BBB95EF744}"/>
                </a:ext>
              </a:extLst>
            </p:cNvPr>
            <p:cNvCxnSpPr/>
            <p:nvPr/>
          </p:nvCxnSpPr>
          <p:spPr>
            <a:xfrm>
              <a:off x="3978440" y="6333216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2" name="그룹 271">
              <a:extLst>
                <a:ext uri="{FF2B5EF4-FFF2-40B4-BE49-F238E27FC236}">
                  <a16:creationId xmlns:a16="http://schemas.microsoft.com/office/drawing/2014/main" id="{846C0110-3042-8465-111F-FF43AE696B79}"/>
                </a:ext>
              </a:extLst>
            </p:cNvPr>
            <p:cNvGrpSpPr/>
            <p:nvPr/>
          </p:nvGrpSpPr>
          <p:grpSpPr>
            <a:xfrm>
              <a:off x="1563711" y="6272049"/>
              <a:ext cx="1006780" cy="656838"/>
              <a:chOff x="6187515" y="3763263"/>
              <a:chExt cx="879884" cy="585094"/>
            </a:xfrm>
          </p:grpSpPr>
          <p:sp>
            <p:nvSpPr>
              <p:cNvPr id="285" name="모서리가 둥근 직사각형 65">
                <a:extLst>
                  <a:ext uri="{FF2B5EF4-FFF2-40B4-BE49-F238E27FC236}">
                    <a16:creationId xmlns:a16="http://schemas.microsoft.com/office/drawing/2014/main" id="{AC3F812D-6485-C64A-00B1-D5BD2678C215}"/>
                  </a:ext>
                </a:extLst>
              </p:cNvPr>
              <p:cNvSpPr/>
              <p:nvPr/>
            </p:nvSpPr>
            <p:spPr>
              <a:xfrm>
                <a:off x="618751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산업용 장갑류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소화기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소방용품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개인 안전 보호구</a:t>
                </a:r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8AC7A532-1D9D-CEDC-29BC-77F3CE15C081}"/>
                  </a:ext>
                </a:extLst>
              </p:cNvPr>
              <p:cNvSpPr txBox="1"/>
              <p:nvPr/>
            </p:nvSpPr>
            <p:spPr>
              <a:xfrm>
                <a:off x="6187515" y="3763263"/>
                <a:ext cx="448483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소방</a:t>
                </a:r>
                <a:r>
                  <a:rPr kumimoji="0" lang="en-US" altLang="ko-KR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안전</a:t>
                </a:r>
              </a:p>
            </p:txBody>
          </p:sp>
        </p:grpSp>
        <p:grpSp>
          <p:nvGrpSpPr>
            <p:cNvPr id="273" name="그룹 272">
              <a:extLst>
                <a:ext uri="{FF2B5EF4-FFF2-40B4-BE49-F238E27FC236}">
                  <a16:creationId xmlns:a16="http://schemas.microsoft.com/office/drawing/2014/main" id="{CAC0742C-5352-F892-49BA-26C0EDD68EAD}"/>
                </a:ext>
              </a:extLst>
            </p:cNvPr>
            <p:cNvGrpSpPr/>
            <p:nvPr/>
          </p:nvGrpSpPr>
          <p:grpSpPr>
            <a:xfrm>
              <a:off x="2762913" y="6272049"/>
              <a:ext cx="1006780" cy="656838"/>
              <a:chOff x="6493285" y="3763263"/>
              <a:chExt cx="879884" cy="585094"/>
            </a:xfrm>
          </p:grpSpPr>
          <p:sp>
            <p:nvSpPr>
              <p:cNvPr id="283" name="모서리가 둥근 직사각형 65">
                <a:extLst>
                  <a:ext uri="{FF2B5EF4-FFF2-40B4-BE49-F238E27FC236}">
                    <a16:creationId xmlns:a16="http://schemas.microsoft.com/office/drawing/2014/main" id="{574E177B-837B-1214-EECE-E0363F45626A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사무용지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인쇄류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가구집기류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식품류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5AF908C2-7354-77A7-07F3-4E1C22883621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08707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사무용품</a:t>
                </a:r>
              </a:p>
            </p:txBody>
          </p:sp>
        </p:grpSp>
        <p:grpSp>
          <p:nvGrpSpPr>
            <p:cNvPr id="274" name="그룹 273">
              <a:extLst>
                <a:ext uri="{FF2B5EF4-FFF2-40B4-BE49-F238E27FC236}">
                  <a16:creationId xmlns:a16="http://schemas.microsoft.com/office/drawing/2014/main" id="{B30CBF30-F76A-67AD-AB7F-9802751F3273}"/>
                </a:ext>
              </a:extLst>
            </p:cNvPr>
            <p:cNvGrpSpPr/>
            <p:nvPr/>
          </p:nvGrpSpPr>
          <p:grpSpPr>
            <a:xfrm>
              <a:off x="4032263" y="6272049"/>
              <a:ext cx="1006780" cy="656838"/>
              <a:chOff x="6493285" y="3763263"/>
              <a:chExt cx="879884" cy="585094"/>
            </a:xfrm>
          </p:grpSpPr>
          <p:sp>
            <p:nvSpPr>
              <p:cNvPr id="281" name="모서리가 둥근 직사각형 65">
                <a:extLst>
                  <a:ext uri="{FF2B5EF4-FFF2-40B4-BE49-F238E27FC236}">
                    <a16:creationId xmlns:a16="http://schemas.microsoft.com/office/drawing/2014/main" id="{F855CF7E-1D70-4C18-CC9C-0B74D59DD957}"/>
                  </a:ext>
                </a:extLst>
              </p:cNvPr>
              <p:cNvSpPr/>
              <p:nvPr/>
            </p:nvSpPr>
            <p:spPr>
              <a:xfrm>
                <a:off x="6493285" y="3944979"/>
                <a:ext cx="879884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데스크탑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노트북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키보드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마우스</a:t>
                </a: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프린터</a:t>
                </a:r>
                <a:r>
                  <a:rPr kumimoji="0" lang="en-US" altLang="ko-KR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/</a:t>
                </a:r>
                <a:r>
                  <a:rPr kumimoji="0" lang="ko-KR" altLang="en-US" sz="1100" b="0" i="0" u="none" strike="noStrike" kern="1200" cap="none" spc="-7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토너류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2D7A50B7-4142-2B7E-E5D5-C0A58D5AC95E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97619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사무자동화</a:t>
                </a:r>
              </a:p>
            </p:txBody>
          </p:sp>
        </p:grpSp>
        <p:cxnSp>
          <p:nvCxnSpPr>
            <p:cNvPr id="275" name="직선 연결선 274">
              <a:extLst>
                <a:ext uri="{FF2B5EF4-FFF2-40B4-BE49-F238E27FC236}">
                  <a16:creationId xmlns:a16="http://schemas.microsoft.com/office/drawing/2014/main" id="{EBAF23DB-8243-DCAD-855A-6C1F1B1A8CD2}"/>
                </a:ext>
              </a:extLst>
            </p:cNvPr>
            <p:cNvCxnSpPr/>
            <p:nvPr/>
          </p:nvCxnSpPr>
          <p:spPr>
            <a:xfrm>
              <a:off x="5213547" y="6343252"/>
              <a:ext cx="0" cy="933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" name="그룹 275">
              <a:extLst>
                <a:ext uri="{FF2B5EF4-FFF2-40B4-BE49-F238E27FC236}">
                  <a16:creationId xmlns:a16="http://schemas.microsoft.com/office/drawing/2014/main" id="{00FB9249-82F5-A7DF-615C-10D9E04875E3}"/>
                </a:ext>
              </a:extLst>
            </p:cNvPr>
            <p:cNvGrpSpPr/>
            <p:nvPr/>
          </p:nvGrpSpPr>
          <p:grpSpPr>
            <a:xfrm>
              <a:off x="5269964" y="6282169"/>
              <a:ext cx="1084343" cy="656838"/>
              <a:chOff x="6493284" y="3763263"/>
              <a:chExt cx="947671" cy="585094"/>
            </a:xfrm>
          </p:grpSpPr>
          <p:sp>
            <p:nvSpPr>
              <p:cNvPr id="279" name="모서리가 둥근 직사각형 65">
                <a:extLst>
                  <a:ext uri="{FF2B5EF4-FFF2-40B4-BE49-F238E27FC236}">
                    <a16:creationId xmlns:a16="http://schemas.microsoft.com/office/drawing/2014/main" id="{9F76EDF0-8373-3776-8C72-4C35770CFB53}"/>
                  </a:ext>
                </a:extLst>
              </p:cNvPr>
              <p:cNvSpPr/>
              <p:nvPr/>
            </p:nvSpPr>
            <p:spPr>
              <a:xfrm>
                <a:off x="6493284" y="3944979"/>
                <a:ext cx="947671" cy="40337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7750" tIns="29250" rIns="0" bIns="2925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100" b="0" i="0" u="none" strike="noStrike" kern="1200" cap="none" spc="-7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계측기</a:t>
                </a:r>
                <a:endParaRPr kumimoji="0" lang="en-US" altLang="ko-KR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ko-KR" altLang="en-US" sz="1100" spc="-70" dirty="0" err="1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시약류</a:t>
                </a:r>
                <a:endParaRPr lang="en-US" altLang="ko-KR" sz="1100" spc="-70" dirty="0"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  <a:p>
                <a:pPr marL="68200" marR="0" lvl="0" indent="-68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ko-KR" altLang="en-US" sz="1100" spc="-70" dirty="0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  <a:sym typeface="Arial Narrow" panose="020B0606020202030204" pitchFamily="34" charset="0"/>
                  </a:rPr>
                  <a:t>실험기구</a:t>
                </a:r>
                <a:endPara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endParaRP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82FAD09C-3EDD-2D71-21AD-A7B790FE9F65}"/>
                  </a:ext>
                </a:extLst>
              </p:cNvPr>
              <p:cNvSpPr txBox="1"/>
              <p:nvPr/>
            </p:nvSpPr>
            <p:spPr>
              <a:xfrm>
                <a:off x="6493285" y="3763263"/>
                <a:ext cx="448483" cy="186148"/>
              </a:xfrm>
              <a:prstGeom prst="rect">
                <a:avLst/>
              </a:prstGeom>
              <a:noFill/>
            </p:spPr>
            <p:txBody>
              <a:bodyPr wrap="none" lIns="72000" rIns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100" dirty="0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실험</a:t>
                </a:r>
                <a:r>
                  <a:rPr lang="en-US" altLang="ko-KR" sz="1100" dirty="0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/</a:t>
                </a:r>
                <a:r>
                  <a:rPr lang="ko-KR" altLang="en-US" sz="1100" dirty="0">
                    <a:gradFill>
                      <a:gsLst>
                        <a:gs pos="0">
                          <a:prstClr val="black"/>
                        </a:gs>
                        <a:gs pos="100000">
                          <a:prstClr val="black"/>
                        </a:gs>
                      </a:gsLst>
                      <a:lin ang="5400000" scaled="1"/>
                    </a:gradFill>
                    <a:latin typeface="Pretendard ExtraBold" panose="02000903000000020004" pitchFamily="2" charset="-127"/>
                    <a:ea typeface="Pretendard ExtraBold" panose="02000903000000020004" pitchFamily="2" charset="-127"/>
                    <a:cs typeface="Pretendard ExtraBold" panose="02000903000000020004" pitchFamily="2" charset="-127"/>
                  </a:rPr>
                  <a:t>측정</a:t>
                </a:r>
                <a:endParaRPr kumimoji="0" lang="ko-KR" altLang="en-US" sz="11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endParaRPr>
              </a:p>
            </p:txBody>
          </p:sp>
        </p:grpSp>
        <p:sp>
          <p:nvSpPr>
            <p:cNvPr id="277" name="사각형: 둥근 모서리 63">
              <a:extLst>
                <a:ext uri="{FF2B5EF4-FFF2-40B4-BE49-F238E27FC236}">
                  <a16:creationId xmlns:a16="http://schemas.microsoft.com/office/drawing/2014/main" id="{DD7816C2-AF30-2155-008E-A23ABF7145DF}"/>
                </a:ext>
              </a:extLst>
            </p:cNvPr>
            <p:cNvSpPr/>
            <p:nvPr/>
          </p:nvSpPr>
          <p:spPr>
            <a:xfrm>
              <a:off x="5955608" y="6945267"/>
              <a:ext cx="329535" cy="323315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 w="6350">
              <a:solidFill>
                <a:srgbClr val="D0D6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endParaRPr>
            </a:p>
          </p:txBody>
        </p:sp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FF2F28A8-3E46-952D-653B-6C10D1C27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07100" y="7016750"/>
              <a:ext cx="238948" cy="201612"/>
            </a:xfrm>
            <a:prstGeom prst="rect">
              <a:avLst/>
            </a:prstGeom>
          </p:spPr>
        </p:pic>
      </p:grpSp>
      <p:pic>
        <p:nvPicPr>
          <p:cNvPr id="346" name="그림 345">
            <a:extLst>
              <a:ext uri="{FF2B5EF4-FFF2-40B4-BE49-F238E27FC236}">
                <a16:creationId xmlns:a16="http://schemas.microsoft.com/office/drawing/2014/main" id="{5E21FC77-A252-0513-D4AB-C0A572049D7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3026" r="14074" b="22623"/>
          <a:stretch/>
        </p:blipFill>
        <p:spPr>
          <a:xfrm>
            <a:off x="8428795" y="1963530"/>
            <a:ext cx="3151241" cy="5148470"/>
          </a:xfrm>
          <a:prstGeom prst="rect">
            <a:avLst/>
          </a:prstGeom>
        </p:spPr>
      </p:pic>
      <p:sp>
        <p:nvSpPr>
          <p:cNvPr id="7" name="설명선: 왼쪽 화살표 6">
            <a:extLst>
              <a:ext uri="{FF2B5EF4-FFF2-40B4-BE49-F238E27FC236}">
                <a16:creationId xmlns:a16="http://schemas.microsoft.com/office/drawing/2014/main" id="{6E1224AB-9932-78BA-0119-05611CE597C2}"/>
              </a:ext>
            </a:extLst>
          </p:cNvPr>
          <p:cNvSpPr/>
          <p:nvPr/>
        </p:nvSpPr>
        <p:spPr>
          <a:xfrm>
            <a:off x="11993527" y="2004591"/>
            <a:ext cx="2708916" cy="1473872"/>
          </a:xfrm>
          <a:prstGeom prst="leftArrowCallout">
            <a:avLst>
              <a:gd name="adj1" fmla="val 19229"/>
              <a:gd name="adj2" fmla="val 25000"/>
              <a:gd name="adj3" fmla="val 30771"/>
              <a:gd name="adj4" fmla="val 64977"/>
            </a:avLst>
          </a:prstGeom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해당 붉은 박스 안의 </a:t>
            </a:r>
            <a:endParaRPr lang="en-US" altLang="ko-KR" sz="1100"/>
          </a:p>
          <a:p>
            <a:pPr algn="ctr"/>
            <a:r>
              <a:rPr lang="ko-KR" altLang="en-US" sz="1100"/>
              <a:t>한글은 </a:t>
            </a:r>
            <a:endParaRPr lang="en-US" altLang="ko-KR" sz="1100"/>
          </a:p>
          <a:p>
            <a:pPr algn="ctr"/>
            <a:r>
              <a:rPr lang="ko-KR" altLang="en-US" sz="1100"/>
              <a:t>번역 하지않아도 됩니다</a:t>
            </a:r>
            <a:r>
              <a:rPr lang="en-US" altLang="ko-KR" sz="1100"/>
              <a:t>.</a:t>
            </a:r>
            <a:endParaRPr lang="ko-KR" altLang="en-US" sz="11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4B9B3C-EAB6-4249-DC16-DB2EC2912F72}"/>
              </a:ext>
            </a:extLst>
          </p:cNvPr>
          <p:cNvSpPr/>
          <p:nvPr/>
        </p:nvSpPr>
        <p:spPr>
          <a:xfrm>
            <a:off x="8388810" y="2004591"/>
            <a:ext cx="3604716" cy="5015334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66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DD14E-1B90-3602-C426-E5DAB0BA7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FD24ED2-F887-6B7F-35B7-BB3F075B4E8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2D6230F-F5C0-1AF8-D3EF-E0338BE89ACA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서브원의 현재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B2510438-C18E-F8A0-7BFC-E8347C4C5CC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103B810A-DC37-3176-03E1-360B2794E87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8E0EC2A0-7299-D5A3-8519-5E65F47A1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6C9C83F-80E1-B9C2-027E-C8CFADCAEF4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9C2453B-E8E3-33B6-8A29-360436A44872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D928A00-14A8-5A60-3940-030F3C3981E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A0C1BC3-73C5-71C8-5B28-834FFE69176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A717468-F2F5-FDB7-C6CE-717AAAF8193E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4B14AA5-126B-E171-342C-8A28E45ABDD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8" name="사각형: 둥근 모서리 175">
            <a:extLst>
              <a:ext uri="{FF2B5EF4-FFF2-40B4-BE49-F238E27FC236}">
                <a16:creationId xmlns:a16="http://schemas.microsoft.com/office/drawing/2014/main" id="{756F048C-0058-5F99-7DB9-A404E1491762}"/>
              </a:ext>
            </a:extLst>
          </p:cNvPr>
          <p:cNvSpPr/>
          <p:nvPr/>
        </p:nvSpPr>
        <p:spPr>
          <a:xfrm>
            <a:off x="792343" y="2776363"/>
            <a:ext cx="1118028" cy="564354"/>
          </a:xfrm>
          <a:prstGeom prst="round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제공가치</a:t>
            </a:r>
          </a:p>
        </p:txBody>
      </p:sp>
      <p:sp>
        <p:nvSpPr>
          <p:cNvPr id="9" name="사각형: 둥근 모서리 176">
            <a:extLst>
              <a:ext uri="{FF2B5EF4-FFF2-40B4-BE49-F238E27FC236}">
                <a16:creationId xmlns:a16="http://schemas.microsoft.com/office/drawing/2014/main" id="{B1E02D66-C4CD-B924-AA90-6A8C9EC683DE}"/>
              </a:ext>
            </a:extLst>
          </p:cNvPr>
          <p:cNvSpPr/>
          <p:nvPr/>
        </p:nvSpPr>
        <p:spPr>
          <a:xfrm>
            <a:off x="792343" y="3495378"/>
            <a:ext cx="1118028" cy="564354"/>
          </a:xfrm>
          <a:prstGeom prst="round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주요 고객</a:t>
            </a:r>
          </a:p>
        </p:txBody>
      </p:sp>
      <p:sp>
        <p:nvSpPr>
          <p:cNvPr id="10" name="사각형: 둥근 모서리 177">
            <a:extLst>
              <a:ext uri="{FF2B5EF4-FFF2-40B4-BE49-F238E27FC236}">
                <a16:creationId xmlns:a16="http://schemas.microsoft.com/office/drawing/2014/main" id="{DB851876-67A0-2E70-9C36-4448B2BDAB54}"/>
              </a:ext>
            </a:extLst>
          </p:cNvPr>
          <p:cNvSpPr/>
          <p:nvPr/>
        </p:nvSpPr>
        <p:spPr>
          <a:xfrm>
            <a:off x="792343" y="4214393"/>
            <a:ext cx="1118028" cy="564354"/>
          </a:xfrm>
          <a:prstGeom prst="round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운영 방침</a:t>
            </a:r>
          </a:p>
        </p:txBody>
      </p:sp>
      <p:sp>
        <p:nvSpPr>
          <p:cNvPr id="11" name="사각형: 둥근 모서리 178">
            <a:extLst>
              <a:ext uri="{FF2B5EF4-FFF2-40B4-BE49-F238E27FC236}">
                <a16:creationId xmlns:a16="http://schemas.microsoft.com/office/drawing/2014/main" id="{EEDEE8C8-4DDD-2CED-02C7-DFEE6556E48A}"/>
              </a:ext>
            </a:extLst>
          </p:cNvPr>
          <p:cNvSpPr/>
          <p:nvPr/>
        </p:nvSpPr>
        <p:spPr>
          <a:xfrm>
            <a:off x="792343" y="4933409"/>
            <a:ext cx="1118028" cy="564354"/>
          </a:xfrm>
          <a:prstGeom prst="round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계약 형태</a:t>
            </a:r>
          </a:p>
        </p:txBody>
      </p:sp>
      <p:sp>
        <p:nvSpPr>
          <p:cNvPr id="12" name="사각형: 둥근 모서리 179">
            <a:extLst>
              <a:ext uri="{FF2B5EF4-FFF2-40B4-BE49-F238E27FC236}">
                <a16:creationId xmlns:a16="http://schemas.microsoft.com/office/drawing/2014/main" id="{8315D9A4-D470-9A6C-3F86-501E5D8A87A6}"/>
              </a:ext>
            </a:extLst>
          </p:cNvPr>
          <p:cNvSpPr/>
          <p:nvPr/>
        </p:nvSpPr>
        <p:spPr>
          <a:xfrm>
            <a:off x="792343" y="5652424"/>
            <a:ext cx="1118028" cy="564354"/>
          </a:xfrm>
          <a:prstGeom prst="round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거래 형태</a:t>
            </a:r>
          </a:p>
        </p:txBody>
      </p:sp>
      <p:sp>
        <p:nvSpPr>
          <p:cNvPr id="13" name="사각형: 둥근 모서리 180">
            <a:extLst>
              <a:ext uri="{FF2B5EF4-FFF2-40B4-BE49-F238E27FC236}">
                <a16:creationId xmlns:a16="http://schemas.microsoft.com/office/drawing/2014/main" id="{B8087741-9927-03A0-257A-75FA964DBDEF}"/>
              </a:ext>
            </a:extLst>
          </p:cNvPr>
          <p:cNvSpPr/>
          <p:nvPr/>
        </p:nvSpPr>
        <p:spPr>
          <a:xfrm>
            <a:off x="792343" y="6371440"/>
            <a:ext cx="1118028" cy="564354"/>
          </a:xfrm>
          <a:prstGeom prst="round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거래 방식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B76693D-9A4B-6642-C734-EE4B22128326}"/>
              </a:ext>
            </a:extLst>
          </p:cNvPr>
          <p:cNvGrpSpPr/>
          <p:nvPr/>
        </p:nvGrpSpPr>
        <p:grpSpPr>
          <a:xfrm>
            <a:off x="2277105" y="1992971"/>
            <a:ext cx="1544979" cy="5019159"/>
            <a:chOff x="487881" y="2531528"/>
            <a:chExt cx="11224693" cy="3921660"/>
          </a:xfrm>
        </p:grpSpPr>
        <p:sp>
          <p:nvSpPr>
            <p:cNvPr id="380" name="사각형: 둥근 모서리 5">
              <a:extLst>
                <a:ext uri="{FF2B5EF4-FFF2-40B4-BE49-F238E27FC236}">
                  <a16:creationId xmlns:a16="http://schemas.microsoft.com/office/drawing/2014/main" id="{1DA0B5E7-BFD2-4D69-F829-E0B401199FEF}"/>
                </a:ext>
              </a:extLst>
            </p:cNvPr>
            <p:cNvSpPr/>
            <p:nvPr/>
          </p:nvSpPr>
          <p:spPr>
            <a:xfrm>
              <a:off x="488948" y="2531528"/>
              <a:ext cx="11223626" cy="39216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81" name="직선 연결선 380">
              <a:extLst>
                <a:ext uri="{FF2B5EF4-FFF2-40B4-BE49-F238E27FC236}">
                  <a16:creationId xmlns:a16="http://schemas.microsoft.com/office/drawing/2014/main" id="{4134A00A-FD9F-825A-CEC3-EC6E91430F09}"/>
                </a:ext>
              </a:extLst>
            </p:cNvPr>
            <p:cNvCxnSpPr>
              <a:cxnSpLocks/>
            </p:cNvCxnSpPr>
            <p:nvPr/>
          </p:nvCxnSpPr>
          <p:spPr>
            <a:xfrm>
              <a:off x="487881" y="2531528"/>
              <a:ext cx="11224693" cy="0"/>
            </a:xfrm>
            <a:prstGeom prst="line">
              <a:avLst/>
            </a:prstGeom>
            <a:ln w="25400">
              <a:solidFill>
                <a:srgbClr val="64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EC277D5-1E94-AA7A-7B43-71248499939A}"/>
              </a:ext>
            </a:extLst>
          </p:cNvPr>
          <p:cNvGrpSpPr/>
          <p:nvPr/>
        </p:nvGrpSpPr>
        <p:grpSpPr>
          <a:xfrm>
            <a:off x="4243321" y="1992971"/>
            <a:ext cx="1544979" cy="5019159"/>
            <a:chOff x="487881" y="2531528"/>
            <a:chExt cx="11224693" cy="3921660"/>
          </a:xfrm>
        </p:grpSpPr>
        <p:sp>
          <p:nvSpPr>
            <p:cNvPr id="378" name="사각형: 둥근 모서리 17">
              <a:extLst>
                <a:ext uri="{FF2B5EF4-FFF2-40B4-BE49-F238E27FC236}">
                  <a16:creationId xmlns:a16="http://schemas.microsoft.com/office/drawing/2014/main" id="{5E62675D-36A7-4334-5ED9-BFB4ECFEABBC}"/>
                </a:ext>
              </a:extLst>
            </p:cNvPr>
            <p:cNvSpPr/>
            <p:nvPr/>
          </p:nvSpPr>
          <p:spPr>
            <a:xfrm>
              <a:off x="488948" y="2531528"/>
              <a:ext cx="11223626" cy="39216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79" name="직선 연결선 378">
              <a:extLst>
                <a:ext uri="{FF2B5EF4-FFF2-40B4-BE49-F238E27FC236}">
                  <a16:creationId xmlns:a16="http://schemas.microsoft.com/office/drawing/2014/main" id="{ED78C600-21F1-879B-9564-F40C3BA9C3C5}"/>
                </a:ext>
              </a:extLst>
            </p:cNvPr>
            <p:cNvCxnSpPr>
              <a:cxnSpLocks/>
            </p:cNvCxnSpPr>
            <p:nvPr/>
          </p:nvCxnSpPr>
          <p:spPr>
            <a:xfrm>
              <a:off x="487881" y="2531528"/>
              <a:ext cx="11224693" cy="0"/>
            </a:xfrm>
            <a:prstGeom prst="line">
              <a:avLst/>
            </a:prstGeom>
            <a:ln w="25400">
              <a:solidFill>
                <a:srgbClr val="64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537A5DA-E54F-5682-36DF-99AEC3A1312A}"/>
              </a:ext>
            </a:extLst>
          </p:cNvPr>
          <p:cNvGrpSpPr/>
          <p:nvPr/>
        </p:nvGrpSpPr>
        <p:grpSpPr>
          <a:xfrm>
            <a:off x="6285962" y="1992971"/>
            <a:ext cx="1544979" cy="5019159"/>
            <a:chOff x="487881" y="2531528"/>
            <a:chExt cx="11224693" cy="3921660"/>
          </a:xfrm>
        </p:grpSpPr>
        <p:sp>
          <p:nvSpPr>
            <p:cNvPr id="376" name="사각형: 둥근 모서리 20">
              <a:extLst>
                <a:ext uri="{FF2B5EF4-FFF2-40B4-BE49-F238E27FC236}">
                  <a16:creationId xmlns:a16="http://schemas.microsoft.com/office/drawing/2014/main" id="{F447F866-2E05-13F7-CEEB-01BD06B6BD51}"/>
                </a:ext>
              </a:extLst>
            </p:cNvPr>
            <p:cNvSpPr/>
            <p:nvPr/>
          </p:nvSpPr>
          <p:spPr>
            <a:xfrm>
              <a:off x="488948" y="2531528"/>
              <a:ext cx="11223626" cy="39216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77" name="직선 연결선 376">
              <a:extLst>
                <a:ext uri="{FF2B5EF4-FFF2-40B4-BE49-F238E27FC236}">
                  <a16:creationId xmlns:a16="http://schemas.microsoft.com/office/drawing/2014/main" id="{8CE97EC1-D674-4E55-4BC7-4696FE4C8D17}"/>
                </a:ext>
              </a:extLst>
            </p:cNvPr>
            <p:cNvCxnSpPr>
              <a:cxnSpLocks/>
            </p:cNvCxnSpPr>
            <p:nvPr/>
          </p:nvCxnSpPr>
          <p:spPr>
            <a:xfrm>
              <a:off x="487881" y="2531528"/>
              <a:ext cx="11224693" cy="0"/>
            </a:xfrm>
            <a:prstGeom prst="line">
              <a:avLst/>
            </a:prstGeom>
            <a:ln w="25400">
              <a:solidFill>
                <a:srgbClr val="64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8503576-B3F7-49BD-5891-0D05B3C71386}"/>
              </a:ext>
            </a:extLst>
          </p:cNvPr>
          <p:cNvGrpSpPr/>
          <p:nvPr/>
        </p:nvGrpSpPr>
        <p:grpSpPr>
          <a:xfrm>
            <a:off x="8261937" y="1992971"/>
            <a:ext cx="1544979" cy="5019159"/>
            <a:chOff x="487881" y="2531528"/>
            <a:chExt cx="11224693" cy="3921660"/>
          </a:xfrm>
        </p:grpSpPr>
        <p:sp>
          <p:nvSpPr>
            <p:cNvPr id="374" name="사각형: 둥근 모서리 60">
              <a:extLst>
                <a:ext uri="{FF2B5EF4-FFF2-40B4-BE49-F238E27FC236}">
                  <a16:creationId xmlns:a16="http://schemas.microsoft.com/office/drawing/2014/main" id="{5BCE2BDF-3911-1733-8906-40F304C78C7F}"/>
                </a:ext>
              </a:extLst>
            </p:cNvPr>
            <p:cNvSpPr/>
            <p:nvPr/>
          </p:nvSpPr>
          <p:spPr>
            <a:xfrm>
              <a:off x="488948" y="2531528"/>
              <a:ext cx="11223626" cy="39216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75" name="직선 연결선 374">
              <a:extLst>
                <a:ext uri="{FF2B5EF4-FFF2-40B4-BE49-F238E27FC236}">
                  <a16:creationId xmlns:a16="http://schemas.microsoft.com/office/drawing/2014/main" id="{C0F0FE5B-F106-763F-407E-0EA180A5DC8D}"/>
                </a:ext>
              </a:extLst>
            </p:cNvPr>
            <p:cNvCxnSpPr>
              <a:cxnSpLocks/>
            </p:cNvCxnSpPr>
            <p:nvPr/>
          </p:nvCxnSpPr>
          <p:spPr>
            <a:xfrm>
              <a:off x="487881" y="2531528"/>
              <a:ext cx="11224693" cy="0"/>
            </a:xfrm>
            <a:prstGeom prst="line">
              <a:avLst/>
            </a:prstGeom>
            <a:ln w="25400">
              <a:solidFill>
                <a:srgbClr val="64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55ED764-20C1-8CC0-D0AA-71F1E00E8581}"/>
              </a:ext>
            </a:extLst>
          </p:cNvPr>
          <p:cNvGrpSpPr/>
          <p:nvPr/>
        </p:nvGrpSpPr>
        <p:grpSpPr>
          <a:xfrm>
            <a:off x="10151721" y="1992971"/>
            <a:ext cx="1544979" cy="5019159"/>
            <a:chOff x="487881" y="2531528"/>
            <a:chExt cx="11224693" cy="3921660"/>
          </a:xfrm>
        </p:grpSpPr>
        <p:sp>
          <p:nvSpPr>
            <p:cNvPr id="372" name="사각형: 둥근 모서리 63">
              <a:extLst>
                <a:ext uri="{FF2B5EF4-FFF2-40B4-BE49-F238E27FC236}">
                  <a16:creationId xmlns:a16="http://schemas.microsoft.com/office/drawing/2014/main" id="{A4C18E73-E48F-CF5D-8F7B-20DD4A7D2AE5}"/>
                </a:ext>
              </a:extLst>
            </p:cNvPr>
            <p:cNvSpPr/>
            <p:nvPr/>
          </p:nvSpPr>
          <p:spPr>
            <a:xfrm>
              <a:off x="488948" y="2531528"/>
              <a:ext cx="11223626" cy="39216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dist="38100" dir="2700000" algn="tl" rotWithShape="0">
                <a:srgbClr val="444241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73" name="직선 연결선 372">
              <a:extLst>
                <a:ext uri="{FF2B5EF4-FFF2-40B4-BE49-F238E27FC236}">
                  <a16:creationId xmlns:a16="http://schemas.microsoft.com/office/drawing/2014/main" id="{747DBD98-91BB-8150-0910-3AD820BB1C4C}"/>
                </a:ext>
              </a:extLst>
            </p:cNvPr>
            <p:cNvCxnSpPr>
              <a:cxnSpLocks/>
            </p:cNvCxnSpPr>
            <p:nvPr/>
          </p:nvCxnSpPr>
          <p:spPr>
            <a:xfrm>
              <a:off x="487881" y="2531528"/>
              <a:ext cx="11224693" cy="0"/>
            </a:xfrm>
            <a:prstGeom prst="line">
              <a:avLst/>
            </a:prstGeom>
            <a:ln w="25400">
              <a:solidFill>
                <a:srgbClr val="64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53BA5A31-CB42-6AF1-DC24-F25C6FB0B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30" y="2255314"/>
            <a:ext cx="1389185" cy="23098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D88FF9C-DE4E-3045-5651-2F8EA0AC4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357" y="2207215"/>
            <a:ext cx="944187" cy="35092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84AFD25-0707-CC96-78F4-FEC130565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4307" y="2246934"/>
            <a:ext cx="1060240" cy="25182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F12E291-0766-CA23-66B7-607167A8B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2731" y="2240617"/>
            <a:ext cx="1143075" cy="279186"/>
          </a:xfrm>
          <a:prstGeom prst="rect">
            <a:avLst/>
          </a:prstGeom>
        </p:spPr>
      </p:pic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5E5B8BFA-02B1-896A-C3CC-9B3F03CD69F8}"/>
              </a:ext>
            </a:extLst>
          </p:cNvPr>
          <p:cNvCxnSpPr>
            <a:cxnSpLocks/>
          </p:cNvCxnSpPr>
          <p:nvPr/>
        </p:nvCxnSpPr>
        <p:spPr>
          <a:xfrm flipH="1">
            <a:off x="792343" y="3427016"/>
            <a:ext cx="11180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8D69FDF9-666A-C5D3-2060-9303FAF89483}"/>
              </a:ext>
            </a:extLst>
          </p:cNvPr>
          <p:cNvCxnSpPr>
            <a:cxnSpLocks/>
          </p:cNvCxnSpPr>
          <p:nvPr/>
        </p:nvCxnSpPr>
        <p:spPr>
          <a:xfrm flipH="1">
            <a:off x="792343" y="4144039"/>
            <a:ext cx="11180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8B366C2-866C-6630-AD02-98949ADE6DAB}"/>
              </a:ext>
            </a:extLst>
          </p:cNvPr>
          <p:cNvCxnSpPr>
            <a:cxnSpLocks/>
          </p:cNvCxnSpPr>
          <p:nvPr/>
        </p:nvCxnSpPr>
        <p:spPr>
          <a:xfrm flipH="1">
            <a:off x="792343" y="4861061"/>
            <a:ext cx="11180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23216434-D914-6CAB-A1A6-C01EB52EFF49}"/>
              </a:ext>
            </a:extLst>
          </p:cNvPr>
          <p:cNvCxnSpPr>
            <a:cxnSpLocks/>
          </p:cNvCxnSpPr>
          <p:nvPr/>
        </p:nvCxnSpPr>
        <p:spPr>
          <a:xfrm flipH="1">
            <a:off x="792343" y="5578083"/>
            <a:ext cx="11180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D4E2FCE1-EDF4-3675-843A-471659992A51}"/>
              </a:ext>
            </a:extLst>
          </p:cNvPr>
          <p:cNvCxnSpPr>
            <a:cxnSpLocks/>
          </p:cNvCxnSpPr>
          <p:nvPr/>
        </p:nvCxnSpPr>
        <p:spPr>
          <a:xfrm flipH="1">
            <a:off x="792343" y="6295106"/>
            <a:ext cx="11180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사각형: 둥근 모서리 77">
            <a:extLst>
              <a:ext uri="{FF2B5EF4-FFF2-40B4-BE49-F238E27FC236}">
                <a16:creationId xmlns:a16="http://schemas.microsoft.com/office/drawing/2014/main" id="{0333C44A-D96B-7162-FBCA-BBB304095EDB}"/>
              </a:ext>
            </a:extLst>
          </p:cNvPr>
          <p:cNvSpPr/>
          <p:nvPr/>
        </p:nvSpPr>
        <p:spPr>
          <a:xfrm>
            <a:off x="4255524" y="2709991"/>
            <a:ext cx="1551486" cy="4309933"/>
          </a:xfrm>
          <a:prstGeom prst="roundRect">
            <a:avLst>
              <a:gd name="adj" fmla="val 0"/>
            </a:avLst>
          </a:prstGeom>
          <a:solidFill>
            <a:srgbClr val="FDEAEC"/>
          </a:solidFill>
          <a:ln>
            <a:noFill/>
          </a:ln>
          <a:effectLst>
            <a:outerShdw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rgbClr val="EE3042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5" name="사각형: 둥근 모서리 125">
            <a:extLst>
              <a:ext uri="{FF2B5EF4-FFF2-40B4-BE49-F238E27FC236}">
                <a16:creationId xmlns:a16="http://schemas.microsoft.com/office/drawing/2014/main" id="{E2E385DD-BE36-BDA3-5E69-843F0B7E528C}"/>
              </a:ext>
            </a:extLst>
          </p:cNvPr>
          <p:cNvSpPr/>
          <p:nvPr/>
        </p:nvSpPr>
        <p:spPr>
          <a:xfrm>
            <a:off x="10151341" y="2709994"/>
            <a:ext cx="1545286" cy="4302136"/>
          </a:xfrm>
          <a:prstGeom prst="roundRect">
            <a:avLst>
              <a:gd name="adj" fmla="val 0"/>
            </a:avLst>
          </a:prstGeom>
          <a:solidFill>
            <a:srgbClr val="FDEAEC"/>
          </a:solidFill>
          <a:ln>
            <a:noFill/>
          </a:ln>
          <a:effectLst>
            <a:outerShdw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rgbClr val="40404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6" name="사각형: 둥근 모서리 134">
            <a:extLst>
              <a:ext uri="{FF2B5EF4-FFF2-40B4-BE49-F238E27FC236}">
                <a16:creationId xmlns:a16="http://schemas.microsoft.com/office/drawing/2014/main" id="{30BDD38B-14CA-3D6F-9AA0-745BD1F093EC}"/>
              </a:ext>
            </a:extLst>
          </p:cNvPr>
          <p:cNvSpPr/>
          <p:nvPr/>
        </p:nvSpPr>
        <p:spPr>
          <a:xfrm>
            <a:off x="8257951" y="2709990"/>
            <a:ext cx="1548440" cy="4301632"/>
          </a:xfrm>
          <a:prstGeom prst="roundRect">
            <a:avLst>
              <a:gd name="adj" fmla="val 0"/>
            </a:avLst>
          </a:prstGeom>
          <a:solidFill>
            <a:srgbClr val="FDEAEC"/>
          </a:solidFill>
          <a:ln>
            <a:noFill/>
          </a:ln>
          <a:effectLst>
            <a:outerShdw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rgbClr val="EE3042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CB7A20A-B7A5-B16B-D134-DD150504AB8D}"/>
              </a:ext>
            </a:extLst>
          </p:cNvPr>
          <p:cNvSpPr/>
          <p:nvPr/>
        </p:nvSpPr>
        <p:spPr>
          <a:xfrm>
            <a:off x="4243394" y="2834213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B2B </a:t>
            </a:r>
            <a:r>
              <a:rPr kumimoji="0" lang="ko-KR" altLang="en-US" sz="1600" b="0" i="0" u="none" strike="noStrike" kern="1200" cap="none" spc="-5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산업재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대표상품 유통</a:t>
            </a:r>
          </a:p>
        </p:txBody>
      </p:sp>
      <p:sp>
        <p:nvSpPr>
          <p:cNvPr id="294" name="직사각형 293">
            <a:extLst>
              <a:ext uri="{FF2B5EF4-FFF2-40B4-BE49-F238E27FC236}">
                <a16:creationId xmlns:a16="http://schemas.microsoft.com/office/drawing/2014/main" id="{BA08E568-BE18-D103-C9D6-EDF0868C9E7A}"/>
              </a:ext>
            </a:extLst>
          </p:cNvPr>
          <p:cNvSpPr/>
          <p:nvPr/>
        </p:nvSpPr>
        <p:spPr>
          <a:xfrm>
            <a:off x="4243394" y="3423036"/>
            <a:ext cx="1544833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중견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중소기업</a:t>
            </a:r>
            <a:b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대기업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(One-of-Vendor)</a:t>
            </a:r>
          </a:p>
        </p:txBody>
      </p:sp>
      <p:sp>
        <p:nvSpPr>
          <p:cNvPr id="295" name="직사각형 294">
            <a:extLst>
              <a:ext uri="{FF2B5EF4-FFF2-40B4-BE49-F238E27FC236}">
                <a16:creationId xmlns:a16="http://schemas.microsoft.com/office/drawing/2014/main" id="{8D0DDC89-C892-ACDF-7D6E-B3B17C5B5819}"/>
              </a:ext>
            </a:extLst>
          </p:cNvPr>
          <p:cNvSpPr/>
          <p:nvPr/>
        </p:nvSpPr>
        <p:spPr>
          <a:xfrm>
            <a:off x="4243394" y="4260516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서브원이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 dirty="0" err="1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자신있는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 상품</a:t>
            </a:r>
          </a:p>
        </p:txBody>
      </p:sp>
      <p:sp>
        <p:nvSpPr>
          <p:cNvPr id="296" name="직사각형 295">
            <a:extLst>
              <a:ext uri="{FF2B5EF4-FFF2-40B4-BE49-F238E27FC236}">
                <a16:creationId xmlns:a16="http://schemas.microsoft.com/office/drawing/2014/main" id="{32E5DAA0-8CDD-7B86-0EF2-13BAD350CD12}"/>
              </a:ext>
            </a:extLst>
          </p:cNvPr>
          <p:cNvSpPr/>
          <p:nvPr/>
        </p:nvSpPr>
        <p:spPr>
          <a:xfrm>
            <a:off x="4243394" y="4979762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사업자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주문자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약관 동의</a:t>
            </a:r>
          </a:p>
        </p:txBody>
      </p:sp>
      <p:sp>
        <p:nvSpPr>
          <p:cNvPr id="297" name="직사각형 296">
            <a:extLst>
              <a:ext uri="{FF2B5EF4-FFF2-40B4-BE49-F238E27FC236}">
                <a16:creationId xmlns:a16="http://schemas.microsoft.com/office/drawing/2014/main" id="{6E7417EC-8F1B-04F8-F70C-81958FD27786}"/>
              </a:ext>
            </a:extLst>
          </p:cNvPr>
          <p:cNvSpPr/>
          <p:nvPr/>
        </p:nvSpPr>
        <p:spPr>
          <a:xfrm>
            <a:off x="4243394" y="5814807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오픈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전용 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Mall</a:t>
            </a:r>
          </a:p>
        </p:txBody>
      </p:sp>
      <p:sp>
        <p:nvSpPr>
          <p:cNvPr id="298" name="직사각형 297">
            <a:extLst>
              <a:ext uri="{FF2B5EF4-FFF2-40B4-BE49-F238E27FC236}">
                <a16:creationId xmlns:a16="http://schemas.microsoft.com/office/drawing/2014/main" id="{677CDB80-9ECA-45D6-3B9D-BCC644517D49}"/>
              </a:ext>
            </a:extLst>
          </p:cNvPr>
          <p:cNvSpPr/>
          <p:nvPr/>
        </p:nvSpPr>
        <p:spPr>
          <a:xfrm>
            <a:off x="4243394" y="6413380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법인카드 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&amp; </a:t>
            </a:r>
            <a:r>
              <a:rPr kumimoji="0" lang="ko-KR" altLang="en-US" sz="1600" b="0" i="0" u="none" strike="noStrike" kern="1200" cap="none" spc="-5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월정산거래</a:t>
            </a:r>
            <a:endParaRPr kumimoji="0" lang="en-US" altLang="ko-KR" sz="1600" b="0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  <a:sym typeface="Arial Narrow" panose="020B0606020202030204" pitchFamily="34" charset="0"/>
            </a:endParaRPr>
          </a:p>
        </p:txBody>
      </p:sp>
      <p:cxnSp>
        <p:nvCxnSpPr>
          <p:cNvPr id="299" name="직선 연결선 298">
            <a:extLst>
              <a:ext uri="{FF2B5EF4-FFF2-40B4-BE49-F238E27FC236}">
                <a16:creationId xmlns:a16="http://schemas.microsoft.com/office/drawing/2014/main" id="{2681177E-2592-0558-5404-BC290FC31F69}"/>
              </a:ext>
            </a:extLst>
          </p:cNvPr>
          <p:cNvCxnSpPr>
            <a:cxnSpLocks/>
          </p:cNvCxnSpPr>
          <p:nvPr/>
        </p:nvCxnSpPr>
        <p:spPr>
          <a:xfrm flipH="1">
            <a:off x="4384211" y="2709994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>
            <a:extLst>
              <a:ext uri="{FF2B5EF4-FFF2-40B4-BE49-F238E27FC236}">
                <a16:creationId xmlns:a16="http://schemas.microsoft.com/office/drawing/2014/main" id="{42331762-E224-F44D-2DCB-8D074FC25E0C}"/>
              </a:ext>
            </a:extLst>
          </p:cNvPr>
          <p:cNvCxnSpPr>
            <a:cxnSpLocks/>
          </p:cNvCxnSpPr>
          <p:nvPr/>
        </p:nvCxnSpPr>
        <p:spPr>
          <a:xfrm flipH="1">
            <a:off x="4384211" y="342701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연결선 300">
            <a:extLst>
              <a:ext uri="{FF2B5EF4-FFF2-40B4-BE49-F238E27FC236}">
                <a16:creationId xmlns:a16="http://schemas.microsoft.com/office/drawing/2014/main" id="{CECD0401-E8C9-1A0B-D117-1C2DE7202535}"/>
              </a:ext>
            </a:extLst>
          </p:cNvPr>
          <p:cNvCxnSpPr>
            <a:cxnSpLocks/>
          </p:cNvCxnSpPr>
          <p:nvPr/>
        </p:nvCxnSpPr>
        <p:spPr>
          <a:xfrm flipH="1">
            <a:off x="4384211" y="4144039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직선 연결선 301">
            <a:extLst>
              <a:ext uri="{FF2B5EF4-FFF2-40B4-BE49-F238E27FC236}">
                <a16:creationId xmlns:a16="http://schemas.microsoft.com/office/drawing/2014/main" id="{441FF1F7-03FE-C364-7F7A-A846CFA35A30}"/>
              </a:ext>
            </a:extLst>
          </p:cNvPr>
          <p:cNvCxnSpPr>
            <a:cxnSpLocks/>
          </p:cNvCxnSpPr>
          <p:nvPr/>
        </p:nvCxnSpPr>
        <p:spPr>
          <a:xfrm flipH="1">
            <a:off x="4384211" y="4861061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직선 연결선 302">
            <a:extLst>
              <a:ext uri="{FF2B5EF4-FFF2-40B4-BE49-F238E27FC236}">
                <a16:creationId xmlns:a16="http://schemas.microsoft.com/office/drawing/2014/main" id="{DBD0038F-A504-7D7F-67D1-53377647D449}"/>
              </a:ext>
            </a:extLst>
          </p:cNvPr>
          <p:cNvCxnSpPr>
            <a:cxnSpLocks/>
          </p:cNvCxnSpPr>
          <p:nvPr/>
        </p:nvCxnSpPr>
        <p:spPr>
          <a:xfrm flipH="1">
            <a:off x="4384211" y="5578083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연결선 303">
            <a:extLst>
              <a:ext uri="{FF2B5EF4-FFF2-40B4-BE49-F238E27FC236}">
                <a16:creationId xmlns:a16="http://schemas.microsoft.com/office/drawing/2014/main" id="{9F2397E9-6E2D-711F-6FD1-4E79978E56C3}"/>
              </a:ext>
            </a:extLst>
          </p:cNvPr>
          <p:cNvCxnSpPr>
            <a:cxnSpLocks/>
          </p:cNvCxnSpPr>
          <p:nvPr/>
        </p:nvCxnSpPr>
        <p:spPr>
          <a:xfrm flipH="1">
            <a:off x="4384211" y="629510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사각형: 둥근 모서리 77">
            <a:extLst>
              <a:ext uri="{FF2B5EF4-FFF2-40B4-BE49-F238E27FC236}">
                <a16:creationId xmlns:a16="http://schemas.microsoft.com/office/drawing/2014/main" id="{B7B5E4E2-C00C-1C0B-D5B8-E9AC7E74FF0B}"/>
              </a:ext>
            </a:extLst>
          </p:cNvPr>
          <p:cNvSpPr/>
          <p:nvPr/>
        </p:nvSpPr>
        <p:spPr>
          <a:xfrm>
            <a:off x="6290847" y="2709991"/>
            <a:ext cx="1551486" cy="4309933"/>
          </a:xfrm>
          <a:prstGeom prst="roundRect">
            <a:avLst>
              <a:gd name="adj" fmla="val 0"/>
            </a:avLst>
          </a:prstGeom>
          <a:solidFill>
            <a:srgbClr val="FDEAEC"/>
          </a:solidFill>
          <a:ln>
            <a:noFill/>
          </a:ln>
          <a:effectLst>
            <a:outerShdw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rgbClr val="EE3042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06" name="직사각형 305">
            <a:extLst>
              <a:ext uri="{FF2B5EF4-FFF2-40B4-BE49-F238E27FC236}">
                <a16:creationId xmlns:a16="http://schemas.microsoft.com/office/drawing/2014/main" id="{5C3F81E4-4343-B3AB-1768-7A05FE6B64DD}"/>
              </a:ext>
            </a:extLst>
          </p:cNvPr>
          <p:cNvSpPr/>
          <p:nvPr/>
        </p:nvSpPr>
        <p:spPr>
          <a:xfrm>
            <a:off x="8262010" y="2834213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기업특가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판촉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복지몰</a:t>
            </a:r>
            <a:endParaRPr kumimoji="0" lang="ko-KR" altLang="en-US" sz="1600" b="0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  <a:sym typeface="Arial Narrow" panose="020B0606020202030204" pitchFamily="34" charset="0"/>
            </a:endParaRPr>
          </a:p>
        </p:txBody>
      </p:sp>
      <p:sp>
        <p:nvSpPr>
          <p:cNvPr id="307" name="직사각형 306">
            <a:extLst>
              <a:ext uri="{FF2B5EF4-FFF2-40B4-BE49-F238E27FC236}">
                <a16:creationId xmlns:a16="http://schemas.microsoft.com/office/drawing/2014/main" id="{7B01B584-6706-A439-F591-4031B25D87D9}"/>
              </a:ext>
            </a:extLst>
          </p:cNvPr>
          <p:cNvSpPr/>
          <p:nvPr/>
        </p:nvSpPr>
        <p:spPr>
          <a:xfrm>
            <a:off x="8262010" y="3546145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기업 소속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임직원</a:t>
            </a: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1C343DCC-735E-604A-9061-367AD5677B16}"/>
              </a:ext>
            </a:extLst>
          </p:cNvPr>
          <p:cNvSpPr/>
          <p:nvPr/>
        </p:nvSpPr>
        <p:spPr>
          <a:xfrm>
            <a:off x="8262010" y="4260516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N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사 대비</a:t>
            </a:r>
            <a:b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최저가 품목만</a:t>
            </a:r>
          </a:p>
        </p:txBody>
      </p:sp>
      <p:sp>
        <p:nvSpPr>
          <p:cNvPr id="309" name="직사각형 308">
            <a:extLst>
              <a:ext uri="{FF2B5EF4-FFF2-40B4-BE49-F238E27FC236}">
                <a16:creationId xmlns:a16="http://schemas.microsoft.com/office/drawing/2014/main" id="{EFAD4C05-8A37-2E9C-F542-69377242C503}"/>
              </a:ext>
            </a:extLst>
          </p:cNvPr>
          <p:cNvSpPr/>
          <p:nvPr/>
        </p:nvSpPr>
        <p:spPr>
          <a:xfrm>
            <a:off x="8262010" y="4979762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주문자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약관 동의</a:t>
            </a:r>
          </a:p>
        </p:txBody>
      </p:sp>
      <p:sp>
        <p:nvSpPr>
          <p:cNvPr id="310" name="직사각형 309">
            <a:extLst>
              <a:ext uri="{FF2B5EF4-FFF2-40B4-BE49-F238E27FC236}">
                <a16:creationId xmlns:a16="http://schemas.microsoft.com/office/drawing/2014/main" id="{E547F56D-16BF-CBFF-8E20-10E634C49A13}"/>
              </a:ext>
            </a:extLst>
          </p:cNvPr>
          <p:cNvSpPr/>
          <p:nvPr/>
        </p:nvSpPr>
        <p:spPr>
          <a:xfrm>
            <a:off x="8262010" y="5814807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spc="-50" dirty="0">
                <a:solidFill>
                  <a:srgbClr val="40404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폐쇄</a:t>
            </a:r>
            <a:r>
              <a:rPr lang="en-US" altLang="ko-KR" sz="1600" spc="-50" dirty="0">
                <a:solidFill>
                  <a:srgbClr val="40404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/</a:t>
            </a:r>
            <a:r>
              <a:rPr lang="ko-KR" altLang="en-US" sz="1600" spc="-50" dirty="0">
                <a:solidFill>
                  <a:srgbClr val="40404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전용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 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Mall</a:t>
            </a:r>
          </a:p>
        </p:txBody>
      </p: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4EB3D3FF-5A39-0E3F-6007-B53865875098}"/>
              </a:ext>
            </a:extLst>
          </p:cNvPr>
          <p:cNvSpPr/>
          <p:nvPr/>
        </p:nvSpPr>
        <p:spPr>
          <a:xfrm>
            <a:off x="8262010" y="6413380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법인카드 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&amp; 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개인카드</a:t>
            </a:r>
          </a:p>
        </p:txBody>
      </p:sp>
      <p:cxnSp>
        <p:nvCxnSpPr>
          <p:cNvPr id="312" name="직선 연결선 311">
            <a:extLst>
              <a:ext uri="{FF2B5EF4-FFF2-40B4-BE49-F238E27FC236}">
                <a16:creationId xmlns:a16="http://schemas.microsoft.com/office/drawing/2014/main" id="{0EF792FC-59A8-4551-7AA8-60A2B72D37CC}"/>
              </a:ext>
            </a:extLst>
          </p:cNvPr>
          <p:cNvCxnSpPr>
            <a:cxnSpLocks/>
          </p:cNvCxnSpPr>
          <p:nvPr/>
        </p:nvCxnSpPr>
        <p:spPr>
          <a:xfrm flipH="1">
            <a:off x="8402829" y="2709994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직선 연결선 312">
            <a:extLst>
              <a:ext uri="{FF2B5EF4-FFF2-40B4-BE49-F238E27FC236}">
                <a16:creationId xmlns:a16="http://schemas.microsoft.com/office/drawing/2014/main" id="{319D3A63-A9C3-6D63-14A0-20824B155D71}"/>
              </a:ext>
            </a:extLst>
          </p:cNvPr>
          <p:cNvCxnSpPr>
            <a:cxnSpLocks/>
          </p:cNvCxnSpPr>
          <p:nvPr/>
        </p:nvCxnSpPr>
        <p:spPr>
          <a:xfrm flipH="1">
            <a:off x="8402829" y="342701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직선 연결선 313">
            <a:extLst>
              <a:ext uri="{FF2B5EF4-FFF2-40B4-BE49-F238E27FC236}">
                <a16:creationId xmlns:a16="http://schemas.microsoft.com/office/drawing/2014/main" id="{05301C6B-7ECC-115E-BF37-7D5E74219F43}"/>
              </a:ext>
            </a:extLst>
          </p:cNvPr>
          <p:cNvCxnSpPr>
            <a:cxnSpLocks/>
          </p:cNvCxnSpPr>
          <p:nvPr/>
        </p:nvCxnSpPr>
        <p:spPr>
          <a:xfrm flipH="1">
            <a:off x="8402829" y="4144039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직선 연결선 314">
            <a:extLst>
              <a:ext uri="{FF2B5EF4-FFF2-40B4-BE49-F238E27FC236}">
                <a16:creationId xmlns:a16="http://schemas.microsoft.com/office/drawing/2014/main" id="{95E509C9-35B3-E229-2927-774806A41F19}"/>
              </a:ext>
            </a:extLst>
          </p:cNvPr>
          <p:cNvCxnSpPr>
            <a:cxnSpLocks/>
          </p:cNvCxnSpPr>
          <p:nvPr/>
        </p:nvCxnSpPr>
        <p:spPr>
          <a:xfrm flipH="1">
            <a:off x="8402829" y="4861061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직선 연결선 315">
            <a:extLst>
              <a:ext uri="{FF2B5EF4-FFF2-40B4-BE49-F238E27FC236}">
                <a16:creationId xmlns:a16="http://schemas.microsoft.com/office/drawing/2014/main" id="{2F8F9C3D-782D-9ADC-7B70-B07FD763C9F8}"/>
              </a:ext>
            </a:extLst>
          </p:cNvPr>
          <p:cNvCxnSpPr>
            <a:cxnSpLocks/>
          </p:cNvCxnSpPr>
          <p:nvPr/>
        </p:nvCxnSpPr>
        <p:spPr>
          <a:xfrm flipH="1">
            <a:off x="8402829" y="5578083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직선 연결선 316">
            <a:extLst>
              <a:ext uri="{FF2B5EF4-FFF2-40B4-BE49-F238E27FC236}">
                <a16:creationId xmlns:a16="http://schemas.microsoft.com/office/drawing/2014/main" id="{1885CE6C-9D5A-D97B-7811-CD895EF649A7}"/>
              </a:ext>
            </a:extLst>
          </p:cNvPr>
          <p:cNvCxnSpPr>
            <a:cxnSpLocks/>
          </p:cNvCxnSpPr>
          <p:nvPr/>
        </p:nvCxnSpPr>
        <p:spPr>
          <a:xfrm flipH="1">
            <a:off x="8402829" y="629510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0300575B-F356-B361-44BE-DC8373EA627A}"/>
              </a:ext>
            </a:extLst>
          </p:cNvPr>
          <p:cNvSpPr/>
          <p:nvPr/>
        </p:nvSpPr>
        <p:spPr>
          <a:xfrm>
            <a:off x="10151794" y="2834213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소상공인</a:t>
            </a:r>
            <a:b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전용 솔루션</a:t>
            </a:r>
          </a:p>
        </p:txBody>
      </p:sp>
      <p:sp>
        <p:nvSpPr>
          <p:cNvPr id="319" name="직사각형 318">
            <a:extLst>
              <a:ext uri="{FF2B5EF4-FFF2-40B4-BE49-F238E27FC236}">
                <a16:creationId xmlns:a16="http://schemas.microsoft.com/office/drawing/2014/main" id="{218C40D4-7729-6E6F-8F7F-CC6EFF3CF625}"/>
              </a:ext>
            </a:extLst>
          </p:cNvPr>
          <p:cNvSpPr/>
          <p:nvPr/>
        </p:nvSpPr>
        <p:spPr>
          <a:xfrm>
            <a:off x="10151794" y="3669257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개인사업자</a:t>
            </a: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F5587958-D6B2-8546-2942-A5E569BB43EA}"/>
              </a:ext>
            </a:extLst>
          </p:cNvPr>
          <p:cNvSpPr/>
          <p:nvPr/>
        </p:nvSpPr>
        <p:spPr>
          <a:xfrm>
            <a:off x="10151794" y="4260516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자영업에 필요한</a:t>
            </a:r>
            <a:b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소량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소액 품목</a:t>
            </a:r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3C6830F1-6B20-B119-DBF7-A53F05CC7C83}"/>
              </a:ext>
            </a:extLst>
          </p:cNvPr>
          <p:cNvSpPr/>
          <p:nvPr/>
        </p:nvSpPr>
        <p:spPr>
          <a:xfrm>
            <a:off x="10151794" y="4979762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사업자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약관 동의</a:t>
            </a:r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625D8FAE-0819-C33F-C4C1-C8F4CDA33B74}"/>
              </a:ext>
            </a:extLst>
          </p:cNvPr>
          <p:cNvSpPr/>
          <p:nvPr/>
        </p:nvSpPr>
        <p:spPr>
          <a:xfrm>
            <a:off x="10151794" y="5814807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오픈 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Mall</a:t>
            </a:r>
          </a:p>
        </p:txBody>
      </p:sp>
      <p:sp>
        <p:nvSpPr>
          <p:cNvPr id="323" name="직사각형 322">
            <a:extLst>
              <a:ext uri="{FF2B5EF4-FFF2-40B4-BE49-F238E27FC236}">
                <a16:creationId xmlns:a16="http://schemas.microsoft.com/office/drawing/2014/main" id="{5C5919E0-E85D-E65F-2F58-A7A4688E5579}"/>
              </a:ext>
            </a:extLst>
          </p:cNvPr>
          <p:cNvSpPr/>
          <p:nvPr/>
        </p:nvSpPr>
        <p:spPr>
          <a:xfrm>
            <a:off x="10151794" y="6536491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개인카드</a:t>
            </a:r>
          </a:p>
        </p:txBody>
      </p:sp>
      <p:cxnSp>
        <p:nvCxnSpPr>
          <p:cNvPr id="324" name="직선 연결선 323">
            <a:extLst>
              <a:ext uri="{FF2B5EF4-FFF2-40B4-BE49-F238E27FC236}">
                <a16:creationId xmlns:a16="http://schemas.microsoft.com/office/drawing/2014/main" id="{993FB45B-6929-08D4-2FDB-75FCF10D8798}"/>
              </a:ext>
            </a:extLst>
          </p:cNvPr>
          <p:cNvCxnSpPr>
            <a:cxnSpLocks/>
          </p:cNvCxnSpPr>
          <p:nvPr/>
        </p:nvCxnSpPr>
        <p:spPr>
          <a:xfrm flipH="1">
            <a:off x="10292612" y="2709994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직선 연결선 324">
            <a:extLst>
              <a:ext uri="{FF2B5EF4-FFF2-40B4-BE49-F238E27FC236}">
                <a16:creationId xmlns:a16="http://schemas.microsoft.com/office/drawing/2014/main" id="{A215022F-FDB4-1988-4FF4-D5078BEFC372}"/>
              </a:ext>
            </a:extLst>
          </p:cNvPr>
          <p:cNvCxnSpPr>
            <a:cxnSpLocks/>
          </p:cNvCxnSpPr>
          <p:nvPr/>
        </p:nvCxnSpPr>
        <p:spPr>
          <a:xfrm flipH="1">
            <a:off x="10292612" y="342701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직선 연결선 325">
            <a:extLst>
              <a:ext uri="{FF2B5EF4-FFF2-40B4-BE49-F238E27FC236}">
                <a16:creationId xmlns:a16="http://schemas.microsoft.com/office/drawing/2014/main" id="{3EEF31E5-1FE0-FDA2-7724-B3D70751BCE7}"/>
              </a:ext>
            </a:extLst>
          </p:cNvPr>
          <p:cNvCxnSpPr>
            <a:cxnSpLocks/>
          </p:cNvCxnSpPr>
          <p:nvPr/>
        </p:nvCxnSpPr>
        <p:spPr>
          <a:xfrm flipH="1">
            <a:off x="10292612" y="4144039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직선 연결선 326">
            <a:extLst>
              <a:ext uri="{FF2B5EF4-FFF2-40B4-BE49-F238E27FC236}">
                <a16:creationId xmlns:a16="http://schemas.microsoft.com/office/drawing/2014/main" id="{C64D7BFB-3708-949D-FA10-F982D668AA4B}"/>
              </a:ext>
            </a:extLst>
          </p:cNvPr>
          <p:cNvCxnSpPr>
            <a:cxnSpLocks/>
          </p:cNvCxnSpPr>
          <p:nvPr/>
        </p:nvCxnSpPr>
        <p:spPr>
          <a:xfrm flipH="1">
            <a:off x="10292612" y="4861061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직선 연결선 327">
            <a:extLst>
              <a:ext uri="{FF2B5EF4-FFF2-40B4-BE49-F238E27FC236}">
                <a16:creationId xmlns:a16="http://schemas.microsoft.com/office/drawing/2014/main" id="{26CFDFFA-A7B7-99ED-DDBD-50A98B8CBA09}"/>
              </a:ext>
            </a:extLst>
          </p:cNvPr>
          <p:cNvCxnSpPr>
            <a:cxnSpLocks/>
          </p:cNvCxnSpPr>
          <p:nvPr/>
        </p:nvCxnSpPr>
        <p:spPr>
          <a:xfrm flipH="1">
            <a:off x="10292612" y="5578083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직선 연결선 328">
            <a:extLst>
              <a:ext uri="{FF2B5EF4-FFF2-40B4-BE49-F238E27FC236}">
                <a16:creationId xmlns:a16="http://schemas.microsoft.com/office/drawing/2014/main" id="{FA6BB4A1-A45B-986C-718D-813EBDEA572A}"/>
              </a:ext>
            </a:extLst>
          </p:cNvPr>
          <p:cNvCxnSpPr>
            <a:cxnSpLocks/>
          </p:cNvCxnSpPr>
          <p:nvPr/>
        </p:nvCxnSpPr>
        <p:spPr>
          <a:xfrm flipH="1">
            <a:off x="10292612" y="629510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사각형: 둥근 모서리 77">
            <a:extLst>
              <a:ext uri="{FF2B5EF4-FFF2-40B4-BE49-F238E27FC236}">
                <a16:creationId xmlns:a16="http://schemas.microsoft.com/office/drawing/2014/main" id="{4D65F0DC-EB58-68A7-D4ED-07F361760EE7}"/>
              </a:ext>
            </a:extLst>
          </p:cNvPr>
          <p:cNvSpPr/>
          <p:nvPr/>
        </p:nvSpPr>
        <p:spPr>
          <a:xfrm>
            <a:off x="2270452" y="2709991"/>
            <a:ext cx="1551486" cy="4309933"/>
          </a:xfrm>
          <a:prstGeom prst="roundRect">
            <a:avLst>
              <a:gd name="adj" fmla="val 0"/>
            </a:avLst>
          </a:prstGeom>
          <a:solidFill>
            <a:srgbClr val="FDEAEC"/>
          </a:solidFill>
          <a:ln>
            <a:noFill/>
          </a:ln>
          <a:effectLst>
            <a:outerShdw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rgbClr val="40404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347" name="직선 연결선 346">
            <a:extLst>
              <a:ext uri="{FF2B5EF4-FFF2-40B4-BE49-F238E27FC236}">
                <a16:creationId xmlns:a16="http://schemas.microsoft.com/office/drawing/2014/main" id="{59FE750F-FDBA-FE37-674F-249C688CEB44}"/>
              </a:ext>
            </a:extLst>
          </p:cNvPr>
          <p:cNvCxnSpPr>
            <a:cxnSpLocks/>
          </p:cNvCxnSpPr>
          <p:nvPr/>
        </p:nvCxnSpPr>
        <p:spPr>
          <a:xfrm flipH="1">
            <a:off x="2417997" y="2709994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직선 연결선 347">
            <a:extLst>
              <a:ext uri="{FF2B5EF4-FFF2-40B4-BE49-F238E27FC236}">
                <a16:creationId xmlns:a16="http://schemas.microsoft.com/office/drawing/2014/main" id="{144DDD5C-22A4-4E3F-36FA-088E7BA93A6E}"/>
              </a:ext>
            </a:extLst>
          </p:cNvPr>
          <p:cNvCxnSpPr>
            <a:cxnSpLocks/>
          </p:cNvCxnSpPr>
          <p:nvPr/>
        </p:nvCxnSpPr>
        <p:spPr>
          <a:xfrm flipH="1">
            <a:off x="2417997" y="342701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직선 연결선 348">
            <a:extLst>
              <a:ext uri="{FF2B5EF4-FFF2-40B4-BE49-F238E27FC236}">
                <a16:creationId xmlns:a16="http://schemas.microsoft.com/office/drawing/2014/main" id="{5E86FB4B-F4D9-C7CD-0595-43DC696B8133}"/>
              </a:ext>
            </a:extLst>
          </p:cNvPr>
          <p:cNvCxnSpPr>
            <a:cxnSpLocks/>
          </p:cNvCxnSpPr>
          <p:nvPr/>
        </p:nvCxnSpPr>
        <p:spPr>
          <a:xfrm flipH="1">
            <a:off x="2417997" y="4144039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직선 연결선 349">
            <a:extLst>
              <a:ext uri="{FF2B5EF4-FFF2-40B4-BE49-F238E27FC236}">
                <a16:creationId xmlns:a16="http://schemas.microsoft.com/office/drawing/2014/main" id="{94C4FDE1-4094-58B9-A72F-A452BF4B902F}"/>
              </a:ext>
            </a:extLst>
          </p:cNvPr>
          <p:cNvCxnSpPr>
            <a:cxnSpLocks/>
          </p:cNvCxnSpPr>
          <p:nvPr/>
        </p:nvCxnSpPr>
        <p:spPr>
          <a:xfrm flipH="1">
            <a:off x="2417997" y="4861061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연결선 350">
            <a:extLst>
              <a:ext uri="{FF2B5EF4-FFF2-40B4-BE49-F238E27FC236}">
                <a16:creationId xmlns:a16="http://schemas.microsoft.com/office/drawing/2014/main" id="{1C91B825-C18F-88B6-7192-AA12F4453B04}"/>
              </a:ext>
            </a:extLst>
          </p:cNvPr>
          <p:cNvCxnSpPr>
            <a:cxnSpLocks/>
          </p:cNvCxnSpPr>
          <p:nvPr/>
        </p:nvCxnSpPr>
        <p:spPr>
          <a:xfrm flipH="1">
            <a:off x="2417997" y="5578083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직선 연결선 351">
            <a:extLst>
              <a:ext uri="{FF2B5EF4-FFF2-40B4-BE49-F238E27FC236}">
                <a16:creationId xmlns:a16="http://schemas.microsoft.com/office/drawing/2014/main" id="{CE630770-14B4-88F6-82AE-4CFB028365F2}"/>
              </a:ext>
            </a:extLst>
          </p:cNvPr>
          <p:cNvCxnSpPr>
            <a:cxnSpLocks/>
          </p:cNvCxnSpPr>
          <p:nvPr/>
        </p:nvCxnSpPr>
        <p:spPr>
          <a:xfrm flipH="1">
            <a:off x="2417997" y="629510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직사각형 352">
            <a:extLst>
              <a:ext uri="{FF2B5EF4-FFF2-40B4-BE49-F238E27FC236}">
                <a16:creationId xmlns:a16="http://schemas.microsoft.com/office/drawing/2014/main" id="{70CDFE2F-F0AB-564E-9FA5-217C3D873463}"/>
              </a:ext>
            </a:extLst>
          </p:cNvPr>
          <p:cNvSpPr/>
          <p:nvPr/>
        </p:nvSpPr>
        <p:spPr>
          <a:xfrm>
            <a:off x="2277105" y="2834213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Customized</a:t>
            </a:r>
            <a:b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Outsourcing</a:t>
            </a:r>
          </a:p>
        </p:txBody>
      </p:sp>
      <p:sp>
        <p:nvSpPr>
          <p:cNvPr id="354" name="직사각형 353">
            <a:extLst>
              <a:ext uri="{FF2B5EF4-FFF2-40B4-BE49-F238E27FC236}">
                <a16:creationId xmlns:a16="http://schemas.microsoft.com/office/drawing/2014/main" id="{79D0DFE0-0F59-F428-7A4D-C5567DED41AB}"/>
              </a:ext>
            </a:extLst>
          </p:cNvPr>
          <p:cNvSpPr/>
          <p:nvPr/>
        </p:nvSpPr>
        <p:spPr>
          <a:xfrm>
            <a:off x="2277105" y="3546145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대기업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(</a:t>
            </a: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단독 공급 조건</a:t>
            </a:r>
            <a:r>
              <a:rPr kumimoji="0" lang="en-US" altLang="ko-KR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)</a:t>
            </a:r>
          </a:p>
        </p:txBody>
      </p:sp>
      <p:sp>
        <p:nvSpPr>
          <p:cNvPr id="355" name="직사각형 354">
            <a:extLst>
              <a:ext uri="{FF2B5EF4-FFF2-40B4-BE49-F238E27FC236}">
                <a16:creationId xmlns:a16="http://schemas.microsoft.com/office/drawing/2014/main" id="{F6789A4E-3A27-20CD-6FE4-CAE88D9879E4}"/>
              </a:ext>
            </a:extLst>
          </p:cNvPr>
          <p:cNvSpPr/>
          <p:nvPr/>
        </p:nvSpPr>
        <p:spPr>
          <a:xfrm>
            <a:off x="2277105" y="4260516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고객이 요청한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모든 상품</a:t>
            </a:r>
          </a:p>
        </p:txBody>
      </p:sp>
      <p:sp>
        <p:nvSpPr>
          <p:cNvPr id="356" name="직사각형 355">
            <a:extLst>
              <a:ext uri="{FF2B5EF4-FFF2-40B4-BE49-F238E27FC236}">
                <a16:creationId xmlns:a16="http://schemas.microsoft.com/office/drawing/2014/main" id="{2F73C496-9C5D-DF0C-E9C5-5F02CF06F343}"/>
              </a:ext>
            </a:extLst>
          </p:cNvPr>
          <p:cNvSpPr/>
          <p:nvPr/>
        </p:nvSpPr>
        <p:spPr>
          <a:xfrm>
            <a:off x="2277105" y="4979762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전속 구매거래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담보 계약</a:t>
            </a:r>
          </a:p>
        </p:txBody>
      </p:sp>
      <p:sp>
        <p:nvSpPr>
          <p:cNvPr id="357" name="직사각형 356">
            <a:extLst>
              <a:ext uri="{FF2B5EF4-FFF2-40B4-BE49-F238E27FC236}">
                <a16:creationId xmlns:a16="http://schemas.microsoft.com/office/drawing/2014/main" id="{3E37184A-4A0D-840F-B617-671EA329FE46}"/>
              </a:ext>
            </a:extLst>
          </p:cNvPr>
          <p:cNvSpPr/>
          <p:nvPr/>
        </p:nvSpPr>
        <p:spPr>
          <a:xfrm>
            <a:off x="2277105" y="5814807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폐쇄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전용 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Mall</a:t>
            </a:r>
          </a:p>
        </p:txBody>
      </p:sp>
      <p:sp>
        <p:nvSpPr>
          <p:cNvPr id="358" name="직사각형 357">
            <a:extLst>
              <a:ext uri="{FF2B5EF4-FFF2-40B4-BE49-F238E27FC236}">
                <a16:creationId xmlns:a16="http://schemas.microsoft.com/office/drawing/2014/main" id="{59BDFDEB-6096-4C6D-C873-56C8C9C66EA3}"/>
              </a:ext>
            </a:extLst>
          </p:cNvPr>
          <p:cNvSpPr/>
          <p:nvPr/>
        </p:nvSpPr>
        <p:spPr>
          <a:xfrm>
            <a:off x="2277105" y="6536491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월정산거래</a:t>
            </a:r>
          </a:p>
        </p:txBody>
      </p:sp>
      <p:sp>
        <p:nvSpPr>
          <p:cNvPr id="359" name="직사각형 358">
            <a:extLst>
              <a:ext uri="{FF2B5EF4-FFF2-40B4-BE49-F238E27FC236}">
                <a16:creationId xmlns:a16="http://schemas.microsoft.com/office/drawing/2014/main" id="{6E0B68E7-6362-E713-0AD4-B19300B02B79}"/>
              </a:ext>
            </a:extLst>
          </p:cNvPr>
          <p:cNvSpPr/>
          <p:nvPr/>
        </p:nvSpPr>
        <p:spPr>
          <a:xfrm>
            <a:off x="6286035" y="2834213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연구 소모품</a:t>
            </a:r>
            <a:br>
              <a:rPr kumimoji="0" lang="ko-KR" alt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전용몰</a:t>
            </a:r>
            <a:endParaRPr kumimoji="0" lang="ko-KR" altLang="en-US" sz="1600" b="0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  <a:sym typeface="Arial Narrow" panose="020B0606020202030204" pitchFamily="34" charset="0"/>
            </a:endParaRPr>
          </a:p>
        </p:txBody>
      </p:sp>
      <p:sp>
        <p:nvSpPr>
          <p:cNvPr id="360" name="직사각형 359">
            <a:extLst>
              <a:ext uri="{FF2B5EF4-FFF2-40B4-BE49-F238E27FC236}">
                <a16:creationId xmlns:a16="http://schemas.microsoft.com/office/drawing/2014/main" id="{FB935FA2-1AC4-4CA5-B47F-9C120D8091C1}"/>
              </a:ext>
            </a:extLst>
          </p:cNvPr>
          <p:cNvSpPr/>
          <p:nvPr/>
        </p:nvSpPr>
        <p:spPr>
          <a:xfrm>
            <a:off x="6286035" y="3669257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R&amp;D, 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대학교</a:t>
            </a:r>
          </a:p>
        </p:txBody>
      </p:sp>
      <p:sp>
        <p:nvSpPr>
          <p:cNvPr id="361" name="직사각형 360">
            <a:extLst>
              <a:ext uri="{FF2B5EF4-FFF2-40B4-BE49-F238E27FC236}">
                <a16:creationId xmlns:a16="http://schemas.microsoft.com/office/drawing/2014/main" id="{E0481B18-3976-6D76-99D4-690F882C874A}"/>
              </a:ext>
            </a:extLst>
          </p:cNvPr>
          <p:cNvSpPr/>
          <p:nvPr/>
        </p:nvSpPr>
        <p:spPr>
          <a:xfrm>
            <a:off x="6286035" y="4260516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시약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 err="1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초자류</a:t>
            </a:r>
            <a:b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</a:b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  <a:sym typeface="Arial Narrow" panose="020B0606020202030204" pitchFamily="34" charset="0"/>
              </a:rPr>
              <a:t>총망라</a:t>
            </a:r>
          </a:p>
        </p:txBody>
      </p:sp>
      <p:sp>
        <p:nvSpPr>
          <p:cNvPr id="362" name="직사각형 361">
            <a:extLst>
              <a:ext uri="{FF2B5EF4-FFF2-40B4-BE49-F238E27FC236}">
                <a16:creationId xmlns:a16="http://schemas.microsoft.com/office/drawing/2014/main" id="{F5F76D98-4642-B286-9F1F-D8F9B060C4C1}"/>
              </a:ext>
            </a:extLst>
          </p:cNvPr>
          <p:cNvSpPr/>
          <p:nvPr/>
        </p:nvSpPr>
        <p:spPr>
          <a:xfrm>
            <a:off x="6286035" y="4979762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사업자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주문자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약관 동의</a:t>
            </a:r>
          </a:p>
        </p:txBody>
      </p:sp>
      <p:sp>
        <p:nvSpPr>
          <p:cNvPr id="363" name="직사각형 362">
            <a:extLst>
              <a:ext uri="{FF2B5EF4-FFF2-40B4-BE49-F238E27FC236}">
                <a16:creationId xmlns:a16="http://schemas.microsoft.com/office/drawing/2014/main" id="{30695E9F-9F7E-CB3E-B1FB-8DADF6F96592}"/>
              </a:ext>
            </a:extLst>
          </p:cNvPr>
          <p:cNvSpPr/>
          <p:nvPr/>
        </p:nvSpPr>
        <p:spPr>
          <a:xfrm>
            <a:off x="6286035" y="5814807"/>
            <a:ext cx="154483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오픈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/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전용 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Mall</a:t>
            </a:r>
          </a:p>
        </p:txBody>
      </p:sp>
      <p:sp>
        <p:nvSpPr>
          <p:cNvPr id="364" name="직사각형 363">
            <a:extLst>
              <a:ext uri="{FF2B5EF4-FFF2-40B4-BE49-F238E27FC236}">
                <a16:creationId xmlns:a16="http://schemas.microsoft.com/office/drawing/2014/main" id="{8BA075A9-7F64-2FAD-8423-A53EDC66CA65}"/>
              </a:ext>
            </a:extLst>
          </p:cNvPr>
          <p:cNvSpPr/>
          <p:nvPr/>
        </p:nvSpPr>
        <p:spPr>
          <a:xfrm>
            <a:off x="6286035" y="6413380"/>
            <a:ext cx="1544833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법인카드 </a:t>
            </a:r>
            <a:r>
              <a:rPr kumimoji="0" lang="en-US" altLang="ko-KR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&amp; </a:t>
            </a:r>
            <a:r>
              <a:rPr kumimoji="0" lang="ko-KR" altLang="en-US" sz="1600" b="0" i="0" u="none" strike="noStrike" kern="1200" cap="none" spc="-5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rPr>
              <a:t>월정산거래</a:t>
            </a:r>
            <a:endParaRPr kumimoji="0" lang="en-US" altLang="ko-KR" sz="1600" b="0" i="0" u="none" strike="noStrike" kern="1200" cap="none" spc="-5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  <a:sym typeface="Arial Narrow" panose="020B0606020202030204" pitchFamily="34" charset="0"/>
            </a:endParaRPr>
          </a:p>
        </p:txBody>
      </p:sp>
      <p:cxnSp>
        <p:nvCxnSpPr>
          <p:cNvPr id="365" name="직선 연결선 364">
            <a:extLst>
              <a:ext uri="{FF2B5EF4-FFF2-40B4-BE49-F238E27FC236}">
                <a16:creationId xmlns:a16="http://schemas.microsoft.com/office/drawing/2014/main" id="{62E629FC-B2C5-5B64-E6A5-7709B341E646}"/>
              </a:ext>
            </a:extLst>
          </p:cNvPr>
          <p:cNvCxnSpPr>
            <a:cxnSpLocks/>
          </p:cNvCxnSpPr>
          <p:nvPr/>
        </p:nvCxnSpPr>
        <p:spPr>
          <a:xfrm flipH="1">
            <a:off x="6426853" y="2709994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연결선 365">
            <a:extLst>
              <a:ext uri="{FF2B5EF4-FFF2-40B4-BE49-F238E27FC236}">
                <a16:creationId xmlns:a16="http://schemas.microsoft.com/office/drawing/2014/main" id="{2C9EB694-8FC2-31D6-B986-E4CCE4D5C8DF}"/>
              </a:ext>
            </a:extLst>
          </p:cNvPr>
          <p:cNvCxnSpPr>
            <a:cxnSpLocks/>
          </p:cNvCxnSpPr>
          <p:nvPr/>
        </p:nvCxnSpPr>
        <p:spPr>
          <a:xfrm flipH="1">
            <a:off x="6426853" y="342701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직선 연결선 366">
            <a:extLst>
              <a:ext uri="{FF2B5EF4-FFF2-40B4-BE49-F238E27FC236}">
                <a16:creationId xmlns:a16="http://schemas.microsoft.com/office/drawing/2014/main" id="{9F18F1D1-BA42-BFAA-4FE6-63A73F2EE3A5}"/>
              </a:ext>
            </a:extLst>
          </p:cNvPr>
          <p:cNvCxnSpPr>
            <a:cxnSpLocks/>
          </p:cNvCxnSpPr>
          <p:nvPr/>
        </p:nvCxnSpPr>
        <p:spPr>
          <a:xfrm flipH="1">
            <a:off x="6426853" y="4144039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직선 연결선 367">
            <a:extLst>
              <a:ext uri="{FF2B5EF4-FFF2-40B4-BE49-F238E27FC236}">
                <a16:creationId xmlns:a16="http://schemas.microsoft.com/office/drawing/2014/main" id="{FC70391A-30CF-4D62-292E-A249733FE26A}"/>
              </a:ext>
            </a:extLst>
          </p:cNvPr>
          <p:cNvCxnSpPr>
            <a:cxnSpLocks/>
          </p:cNvCxnSpPr>
          <p:nvPr/>
        </p:nvCxnSpPr>
        <p:spPr>
          <a:xfrm flipH="1">
            <a:off x="6426853" y="4861061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직선 연결선 368">
            <a:extLst>
              <a:ext uri="{FF2B5EF4-FFF2-40B4-BE49-F238E27FC236}">
                <a16:creationId xmlns:a16="http://schemas.microsoft.com/office/drawing/2014/main" id="{73C53A8E-3B8E-9CAC-CADF-86F637A60FF6}"/>
              </a:ext>
            </a:extLst>
          </p:cNvPr>
          <p:cNvCxnSpPr>
            <a:cxnSpLocks/>
          </p:cNvCxnSpPr>
          <p:nvPr/>
        </p:nvCxnSpPr>
        <p:spPr>
          <a:xfrm flipH="1">
            <a:off x="6426853" y="5578083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직선 연결선 369">
            <a:extLst>
              <a:ext uri="{FF2B5EF4-FFF2-40B4-BE49-F238E27FC236}">
                <a16:creationId xmlns:a16="http://schemas.microsoft.com/office/drawing/2014/main" id="{03BAA218-37BC-688C-AC88-C68A45668957}"/>
              </a:ext>
            </a:extLst>
          </p:cNvPr>
          <p:cNvCxnSpPr>
            <a:cxnSpLocks/>
          </p:cNvCxnSpPr>
          <p:nvPr/>
        </p:nvCxnSpPr>
        <p:spPr>
          <a:xfrm flipH="1">
            <a:off x="6426853" y="6295106"/>
            <a:ext cx="12631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1" name="그림 370">
            <a:extLst>
              <a:ext uri="{FF2B5EF4-FFF2-40B4-BE49-F238E27FC236}">
                <a16:creationId xmlns:a16="http://schemas.microsoft.com/office/drawing/2014/main" id="{DA5EAD9F-710C-E265-5553-3ADFFFEC9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0645" y="2162398"/>
            <a:ext cx="1331652" cy="3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815B9-A1BA-6EEF-3550-33F210B1B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D1A58FE-F264-F79A-429A-0BB321093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7F2CFE89-3ECF-44EE-E102-F04B5B69BF58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859031F-511F-76B2-2CFE-D052465146C1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A88CC231-E02C-3D79-6A6C-C31D0CE20473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5031AE2-1C88-E1B8-87C8-D101D73B9DE0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03.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831F47-E672-3A1A-A199-DFB663A049D0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대표상품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CCA36398-D05A-F17E-28BA-7E8659406200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F9BDF483-824D-4400-4D93-AF87B8ED275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B4568CF-453C-73D5-D1E7-1039C0AEFA9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DD0AB23-5133-9ECD-C2A7-8EC7EBE1A95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3F58C57-1EFE-25E5-3CD2-9194822BAD5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1EC467C-E45D-CD41-05EF-929CC51EDA2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189EBD4-1C69-1BEA-8D2B-AC1272E3B69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7B0F6FE-9475-42DE-8813-CFB4E335499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0F734015-3CFE-982D-8CB5-B716E1C0781F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14A474-9CA2-4166-757E-4BC4721D2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03411"/>
              </p:ext>
            </p:extLst>
          </p:nvPr>
        </p:nvGraphicFramePr>
        <p:xfrm>
          <a:off x="752475" y="2065142"/>
          <a:ext cx="11944350" cy="2075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9325">
                  <a:extLst>
                    <a:ext uri="{9D8B030D-6E8A-4147-A177-3AD203B41FA5}">
                      <a16:colId xmlns:a16="http://schemas.microsoft.com/office/drawing/2014/main" val="2486856365"/>
                    </a:ext>
                  </a:extLst>
                </a:gridCol>
                <a:gridCol w="10025025">
                  <a:extLst>
                    <a:ext uri="{9D8B030D-6E8A-4147-A177-3AD203B41FA5}">
                      <a16:colId xmlns:a16="http://schemas.microsoft.com/office/drawing/2014/main" val="2246878502"/>
                    </a:ext>
                  </a:extLst>
                </a:gridCol>
              </a:tblGrid>
              <a:tr h="414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구분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정의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57775"/>
                  </a:ext>
                </a:extLst>
              </a:tr>
              <a:tr h="691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SSP </a:t>
                      </a:r>
                      <a:r>
                        <a:rPr lang="ko-KR" altLang="en-US" sz="1500" b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대표상품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대표상품은 </a:t>
                      </a:r>
                      <a:r>
                        <a:rPr lang="en-US" altLang="ko-KR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MD</a:t>
                      </a: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가 시장 선호도</a:t>
                      </a:r>
                      <a:r>
                        <a:rPr lang="en-US" altLang="ko-KR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정산 실적</a:t>
                      </a:r>
                      <a:r>
                        <a:rPr lang="en-US" altLang="ko-KR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품질</a:t>
                      </a:r>
                      <a:r>
                        <a:rPr lang="en-US" altLang="ko-KR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가격 경쟁력 등을 고려하여 선정한 상품</a:t>
                      </a:r>
                      <a:endParaRPr lang="en-US" altLang="ko-KR" sz="1500" b="0" dirty="0">
                        <a:solidFill>
                          <a:prstClr val="black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  <a:p>
                      <a:pPr marL="285750" lvl="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단독 또는 연결되는 피통합상품과 함께 정의될 수 있음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6247909"/>
                  </a:ext>
                </a:extLst>
              </a:tr>
              <a:tr h="96893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SSP </a:t>
                      </a:r>
                      <a:r>
                        <a:rPr lang="ko-KR" altLang="en-US" sz="1500" b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피통합상품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공용상품 중에서 대표상품으로 대체가 가능한 나머지 상품을 뜻함</a:t>
                      </a:r>
                      <a:r>
                        <a:rPr lang="en-US" altLang="ko-KR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. </a:t>
                      </a: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대표상품과 피통합상품은 </a:t>
                      </a:r>
                      <a:r>
                        <a:rPr lang="en-US" altLang="ko-KR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1:1 </a:t>
                      </a: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또는 </a:t>
                      </a:r>
                      <a:r>
                        <a:rPr lang="en-US" altLang="ko-KR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1:N</a:t>
                      </a: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의 관계</a:t>
                      </a:r>
                      <a:endParaRPr lang="en-US" altLang="ko-KR" sz="1500" b="0" dirty="0">
                        <a:solidFill>
                          <a:prstClr val="black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ko-KR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피통합상품은 대표상품을 추천하기 위한 용도로 사용</a:t>
                      </a:r>
                      <a:endParaRPr lang="en-US" altLang="ko-KR" sz="1500" b="0" dirty="0">
                        <a:solidFill>
                          <a:prstClr val="black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b="0" dirty="0">
                          <a:solidFill>
                            <a:prstClr val="black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피통합상품 등록 시 반드시 대표상품이 지정되어야 함</a:t>
                      </a:r>
                      <a:endParaRPr lang="en-US" altLang="ko-KR" sz="1500" b="0" dirty="0">
                        <a:solidFill>
                          <a:prstClr val="black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970218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AE259882-8A12-2032-71B4-702FA91CACD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3648731-5B39-9F8E-AD53-F5196A49A99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대표상품 구성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55E74CB3-EB05-20E6-BDA8-27411B564A5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848F7BAB-768C-DCD7-1896-BBB91A834F4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6ECBF62E-E5E8-B564-3FA4-0B4FECF3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AA9F4ED-3622-1588-9F8E-DE9149FE3173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5492D6-3629-2E0A-696B-BDDA7512CD64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B4365A-65F1-CEC0-20E5-0D50820776A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7393626-91C2-4CEA-97F3-856EFEF0B7B7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C0E6964-BAC3-649C-0A2E-B7CA92A0440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79B49ED-B08B-934C-972B-27F6F96F3C1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500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CFC3F-A5BC-508B-7F24-FDC219D76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64C2267-EAC5-815F-4539-48575B456E3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5D55768-2D23-E722-C8D6-3AB8128E13E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대표상품 선정 방식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7194AD8D-7C41-F81C-4EF9-9CE1276A8B4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B9134181-A3ED-09E9-6CAA-AB7808FE217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ECF3A437-05F5-F081-D0BB-3D02E2AFF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2749CEF-C880-D696-B65C-4B121FE39BB3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086A365-F150-2E54-7DED-2720FDB228B1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067B-DDD3-B2ED-F6ED-BB26CABE559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5278DA9-A1FC-381B-A81B-79F4278C731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1CB3904-8A04-7E57-51F2-795888B6150C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AE517BF-AFA1-AC80-C6B6-538E63423141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0BA6F2F-9E12-EE2E-C8BC-855FFBB80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53427"/>
              </p:ext>
            </p:extLst>
          </p:nvPr>
        </p:nvGraphicFramePr>
        <p:xfrm>
          <a:off x="752474" y="2065142"/>
          <a:ext cx="11934826" cy="3536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813">
                  <a:extLst>
                    <a:ext uri="{9D8B030D-6E8A-4147-A177-3AD203B41FA5}">
                      <a16:colId xmlns:a16="http://schemas.microsoft.com/office/drawing/2014/main" val="2486856365"/>
                    </a:ext>
                  </a:extLst>
                </a:gridCol>
                <a:gridCol w="6640817">
                  <a:extLst>
                    <a:ext uri="{9D8B030D-6E8A-4147-A177-3AD203B41FA5}">
                      <a16:colId xmlns:a16="http://schemas.microsoft.com/office/drawing/2014/main" val="2246878502"/>
                    </a:ext>
                  </a:extLst>
                </a:gridCol>
                <a:gridCol w="3301196">
                  <a:extLst>
                    <a:ext uri="{9D8B030D-6E8A-4147-A177-3AD203B41FA5}">
                      <a16:colId xmlns:a16="http://schemas.microsoft.com/office/drawing/2014/main" val="2250161346"/>
                    </a:ext>
                  </a:extLst>
                </a:gridCol>
              </a:tblGrid>
              <a:tr h="383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구분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정의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선정 기준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57775"/>
                  </a:ext>
                </a:extLst>
              </a:tr>
              <a:tr h="896311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MHS 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대표상품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500" dirty="0" err="1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상품군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내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MHS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가 동일한 상품을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Grouping</a:t>
                      </a:r>
                      <a:r>
                        <a:rPr lang="en-US" altLang="ko-KR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하고</a:t>
                      </a:r>
                      <a:r>
                        <a:rPr lang="en-US" altLang="ko-KR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Group</a:t>
                      </a:r>
                      <a:r>
                        <a:rPr lang="ko-KR" altLang="en-US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내에서 선정 기준을 적용하여</a:t>
                      </a:r>
                      <a:r>
                        <a:rPr lang="en-US" altLang="ko-KR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대표상품 선정 </a:t>
                      </a:r>
                      <a:r>
                        <a:rPr lang="en-US" altLang="ko-KR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(MHS : Must Have Spec.) </a:t>
                      </a:r>
                      <a:r>
                        <a:rPr lang="ko-KR" altLang="en-US" sz="1500" baseline="0" dirty="0" err="1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상품군</a:t>
                      </a:r>
                      <a:r>
                        <a:rPr lang="ko-KR" altLang="en-US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내 최저가 </a:t>
                      </a:r>
                      <a:r>
                        <a:rPr lang="en-US" altLang="ko-KR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1</a:t>
                      </a:r>
                      <a:r>
                        <a:rPr lang="ko-KR" altLang="en-US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개</a:t>
                      </a:r>
                      <a:r>
                        <a:rPr lang="en-US" altLang="ko-KR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다빈도 </a:t>
                      </a:r>
                      <a:r>
                        <a:rPr lang="en-US" altLang="ko-KR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1</a:t>
                      </a:r>
                      <a:r>
                        <a:rPr lang="ko-KR" altLang="en-US" sz="1500" baseline="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개 선정이 기본 원칙</a:t>
                      </a:r>
                      <a:endParaRPr lang="en-US" altLang="ko-KR" sz="1500" baseline="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85725" indent="-85725" latinLnBrk="1">
                        <a:lnSpc>
                          <a:spcPct val="13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자사매입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/ 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매출 최상위 제조사의 품목</a:t>
                      </a:r>
                      <a:endParaRPr lang="en-US" altLang="ko-KR" sz="15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  <a:p>
                      <a:pPr marL="85725" indent="-85725" latinLnBrk="1">
                        <a:lnSpc>
                          <a:spcPct val="13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구매경쟁력 높은 품목</a:t>
                      </a:r>
                      <a:endParaRPr lang="en-US" altLang="ko-KR" sz="15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  <a:p>
                      <a:pPr marL="85725" indent="-85725" latinLnBrk="1">
                        <a:lnSpc>
                          <a:spcPct val="13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시장점유율 최상위 제조사</a:t>
                      </a:r>
                      <a:endParaRPr lang="en-US" altLang="ko-KR" sz="15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  <a:p>
                      <a:pPr marL="85725" indent="-85725" latinLnBrk="1">
                        <a:lnSpc>
                          <a:spcPct val="13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고객선호도 반영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품질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원산지 등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</a:t>
                      </a:r>
                    </a:p>
                    <a:p>
                      <a:pPr marL="85725" indent="-85725" latinLnBrk="1">
                        <a:lnSpc>
                          <a:spcPct val="13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시장 트렌드 반영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6247909"/>
                  </a:ext>
                </a:extLst>
              </a:tr>
              <a:tr h="652827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500" err="1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피통합</a:t>
                      </a:r>
                      <a:r>
                        <a:rPr lang="ko-KR" altLang="en-US" sz="150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없는 대표상품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시장 유통상품 중심으로 구색 및 제조사 측면에서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line up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이 필요하다고 </a:t>
                      </a:r>
                      <a:b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판단되는 상품을 선정한 것</a:t>
                      </a:r>
                      <a:b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예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: 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노트북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복잡한 사양을 모두 나열하지 않고 시장 인기상품들을 정기적으로 리뉴얼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</a:t>
                      </a:r>
                      <a:endParaRPr lang="ko-KR" altLang="en-US" sz="15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85725" indent="-85725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ko-KR" altLang="en-US" sz="1100">
                        <a:latin typeface="Arial Narrow" panose="020B0606020202030204" pitchFamily="34" charset="0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970218"/>
                  </a:ext>
                </a:extLst>
              </a:tr>
              <a:tr h="1048596"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Top-Tier</a:t>
                      </a:r>
                      <a:endParaRPr lang="ko-KR" altLang="en-US" sz="15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공장 부속품류 중심으로 시장 내 주요 제조사의 주요 품번을 포함한 시리즈 상품 </a:t>
                      </a:r>
                      <a:endParaRPr lang="en-US" altLang="ko-KR" sz="15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3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개 제조사 선정이 기본 원칙 </a:t>
                      </a:r>
                      <a:b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예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: 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베어링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_ 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시장 점유율이 높은 제조원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3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개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점유율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70% 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이상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의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line-up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을 </a:t>
                      </a:r>
                      <a:b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모두 구축하는 것을 목표로 함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베어링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: NSK(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일본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), SKF(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스웨덴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), FAG(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독일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 </a:t>
                      </a: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등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58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71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FCE0B-3321-9DCE-3771-C8178D0A6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B1CD5B18-D460-68B0-FDEC-FB7CB1D57DA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A82B64B-470C-1C3E-56AE-B637BC9ECFE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대표상품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IN/OUT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기준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48DFEEDE-5F73-770F-18D8-BCDBE77978A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CABE99C8-09AA-F8FC-313C-43529D55888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4AE2EF35-D02F-5C52-0F3A-8D928BFE5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67A117F-A02C-C6C5-A672-0664FC299E4E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1F74F1-FEE5-8F08-BCB5-138B173B83C1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611A7FD-E2DA-3309-80ED-BF8730B59C8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44D624-8E2B-1CB2-E483-9C634DDD74F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ECDB88C-3E93-ECBC-BE6F-9DDC3EABC42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B8D043B-A3F6-68DF-DEE4-1EAF6B51722F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99578C6-05A4-EB8E-5D5E-3BBE07785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76335"/>
              </p:ext>
            </p:extLst>
          </p:nvPr>
        </p:nvGraphicFramePr>
        <p:xfrm>
          <a:off x="752473" y="2065141"/>
          <a:ext cx="11944351" cy="4893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427">
                  <a:extLst>
                    <a:ext uri="{9D8B030D-6E8A-4147-A177-3AD203B41FA5}">
                      <a16:colId xmlns:a16="http://schemas.microsoft.com/office/drawing/2014/main" val="2486856365"/>
                    </a:ext>
                  </a:extLst>
                </a:gridCol>
                <a:gridCol w="10448924">
                  <a:extLst>
                    <a:ext uri="{9D8B030D-6E8A-4147-A177-3AD203B41FA5}">
                      <a16:colId xmlns:a16="http://schemas.microsoft.com/office/drawing/2014/main" val="2246878502"/>
                    </a:ext>
                  </a:extLst>
                </a:gridCol>
              </a:tblGrid>
              <a:tr h="417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구분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상세 내용</a:t>
                      </a: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57775"/>
                  </a:ext>
                </a:extLst>
              </a:tr>
              <a:tr h="259022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대표상품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In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endParaRPr lang="en-US" altLang="ko-KR" sz="1500" baseline="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82953" marR="82953" marT="41476" marB="4147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6247909"/>
                  </a:ext>
                </a:extLst>
              </a:tr>
              <a:tr h="18865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대표상품 </a:t>
                      </a:r>
                      <a:r>
                        <a:rPr lang="en-US" altLang="ko-KR" sz="15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Out</a:t>
                      </a:r>
                    </a:p>
                  </a:txBody>
                  <a:tcPr marL="82953" marR="82953" marT="41476" marB="41476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endParaRPr lang="ko-KR" altLang="en-US" sz="15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9702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453579-6534-5EF5-1436-F96F95614DA7}"/>
              </a:ext>
            </a:extLst>
          </p:cNvPr>
          <p:cNvSpPr txBox="1"/>
          <p:nvPr/>
        </p:nvSpPr>
        <p:spPr>
          <a:xfrm>
            <a:off x="2339662" y="2546207"/>
            <a:ext cx="311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500" b="1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대표상품 </a:t>
            </a:r>
            <a:r>
              <a:rPr lang="en-US" altLang="ko-KR" sz="1500" b="1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 </a:t>
            </a:r>
            <a:r>
              <a:rPr lang="ko-KR" altLang="en-US" sz="1500" b="1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유형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9AB1C50-7D51-FA4B-0FB9-993C4F67B8D5}"/>
              </a:ext>
            </a:extLst>
          </p:cNvPr>
          <p:cNvSpPr/>
          <p:nvPr/>
        </p:nvSpPr>
        <p:spPr>
          <a:xfrm>
            <a:off x="2524978" y="3531194"/>
            <a:ext cx="1923197" cy="2880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0288">
              <a:defRPr/>
            </a:pPr>
            <a:r>
              <a:rPr lang="en-US" altLang="ko-KR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1) </a:t>
            </a:r>
            <a:r>
              <a:rPr lang="ko-KR" altLang="en-US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대표상품 內 구색 보강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029B5F8-F28A-72C9-56CA-EB3D1636CA97}"/>
              </a:ext>
            </a:extLst>
          </p:cNvPr>
          <p:cNvSpPr/>
          <p:nvPr/>
        </p:nvSpPr>
        <p:spPr>
          <a:xfrm>
            <a:off x="2524978" y="3902313"/>
            <a:ext cx="1937692" cy="2880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0288">
              <a:defRPr/>
            </a:pPr>
            <a:r>
              <a:rPr lang="en-US" altLang="ko-KR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2) </a:t>
            </a:r>
            <a:r>
              <a:rPr lang="ko-KR" altLang="en-US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대표상품 內  </a:t>
            </a:r>
            <a:r>
              <a:rPr lang="en-US" altLang="ko-KR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Maker </a:t>
            </a:r>
            <a:r>
              <a:rPr lang="ko-KR" altLang="en-US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추가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8FAF329-8674-1FC6-274E-909C15076350}"/>
              </a:ext>
            </a:extLst>
          </p:cNvPr>
          <p:cNvSpPr/>
          <p:nvPr/>
        </p:nvSpPr>
        <p:spPr>
          <a:xfrm>
            <a:off x="2524978" y="4266577"/>
            <a:ext cx="1923197" cy="2880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0288">
              <a:defRPr/>
            </a:pPr>
            <a:r>
              <a:rPr lang="en-US" altLang="ko-KR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3) </a:t>
            </a:r>
            <a:r>
              <a:rPr lang="ko-KR" altLang="en-US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신규상품군 추가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3F62BC-7FD4-F1FB-5345-59653EAF5EAA}"/>
              </a:ext>
            </a:extLst>
          </p:cNvPr>
          <p:cNvSpPr/>
          <p:nvPr/>
        </p:nvSpPr>
        <p:spPr>
          <a:xfrm>
            <a:off x="2524978" y="4593724"/>
            <a:ext cx="1923197" cy="2880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0288">
              <a:defRPr/>
            </a:pPr>
            <a:r>
              <a:rPr lang="en-US" altLang="ko-KR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4) </a:t>
            </a:r>
            <a:r>
              <a:rPr lang="ko-KR" altLang="en-US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인기</a:t>
            </a:r>
            <a:r>
              <a:rPr lang="en-US" altLang="ko-KR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/Hit </a:t>
            </a:r>
            <a:r>
              <a:rPr lang="ko-KR" altLang="en-US" sz="14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 추가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A1623F2-2369-E00D-F702-6F6F72C3870E}"/>
              </a:ext>
            </a:extLst>
          </p:cNvPr>
          <p:cNvSpPr/>
          <p:nvPr/>
        </p:nvSpPr>
        <p:spPr>
          <a:xfrm>
            <a:off x="4412698" y="3506681"/>
            <a:ext cx="3932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4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상품군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운영전략 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Maker 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기준 필요 구색 분석 후 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IN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1182B0-5DB1-86DE-B8FE-EA5303ADE41E}"/>
              </a:ext>
            </a:extLst>
          </p:cNvPr>
          <p:cNvSpPr/>
          <p:nvPr/>
        </p:nvSpPr>
        <p:spPr>
          <a:xfrm>
            <a:off x="4412698" y="3860473"/>
            <a:ext cx="5983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4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상품군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내 통합 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Maker Coverage 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확대를 위해 상품 운영전략기준 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Maker 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확대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8CF8307-A61A-A4CC-7F5B-7CC55C83F770}"/>
              </a:ext>
            </a:extLst>
          </p:cNvPr>
          <p:cNvSpPr/>
          <p:nvPr/>
        </p:nvSpPr>
        <p:spPr>
          <a:xfrm>
            <a:off x="4412698" y="4214265"/>
            <a:ext cx="5983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4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미구축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신규 상품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계절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시황 상품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PB/PNB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출시를 위해 신규 </a:t>
            </a:r>
            <a:r>
              <a:rPr lang="ko-KR" altLang="en-US" sz="14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상품군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추가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8793EA6-D0C8-EB34-EF3C-744DD05DF0DE}"/>
              </a:ext>
            </a:extLst>
          </p:cNvPr>
          <p:cNvSpPr/>
          <p:nvPr/>
        </p:nvSpPr>
        <p:spPr>
          <a:xfrm>
            <a:off x="4412698" y="4568058"/>
            <a:ext cx="6257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시장 카테고리 상위 품목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Global Sourcing 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품목 추가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Hit 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(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외부 대중상품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)</a:t>
            </a:r>
            <a:endParaRPr lang="ko-KR" altLang="en-US" sz="120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54361E9A-2028-1052-4094-C641997A86DB}"/>
              </a:ext>
            </a:extLst>
          </p:cNvPr>
          <p:cNvSpPr/>
          <p:nvPr/>
        </p:nvSpPr>
        <p:spPr>
          <a:xfrm rot="5400000">
            <a:off x="10266307" y="4156002"/>
            <a:ext cx="953413" cy="22320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A91D5-D86A-EB29-984F-DBDB7F4E65C5}"/>
              </a:ext>
            </a:extLst>
          </p:cNvPr>
          <p:cNvSpPr txBox="1"/>
          <p:nvPr/>
        </p:nvSpPr>
        <p:spPr>
          <a:xfrm>
            <a:off x="10945567" y="3902313"/>
            <a:ext cx="1246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월 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1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회 </a:t>
            </a:r>
            <a:r>
              <a:rPr lang="en-US" altLang="ko-KR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Update </a:t>
            </a:r>
            <a:r>
              <a:rPr lang="ko-KR" altLang="en-US" sz="14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및 영업 공유</a:t>
            </a:r>
            <a:endParaRPr lang="en-US" altLang="ko-KR" sz="140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138AAF1-03B1-CF9C-2788-F0802EBCD837}"/>
              </a:ext>
            </a:extLst>
          </p:cNvPr>
          <p:cNvSpPr/>
          <p:nvPr/>
        </p:nvSpPr>
        <p:spPr>
          <a:xfrm>
            <a:off x="2524978" y="2867860"/>
            <a:ext cx="8268795" cy="4118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ko-KR" sz="15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3</a:t>
            </a:r>
            <a:r>
              <a:rPr lang="ko-KR" altLang="en-US" sz="15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개월 이상 지속 구매하고 다수 사업장 공급 가능한 경쟁력 있는 범용상품</a:t>
            </a:r>
            <a:br>
              <a:rPr lang="en-US" altLang="ko-KR" sz="15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1500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복수 사업장에 동일 판매가 제공 가능 상품</a:t>
            </a:r>
            <a:endParaRPr lang="en-US" altLang="ko-KR" sz="1500" dirty="0">
              <a:solidFill>
                <a:prstClr val="black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3E03F81B-902F-D4D6-F748-910016E08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78597"/>
              </p:ext>
            </p:extLst>
          </p:nvPr>
        </p:nvGraphicFramePr>
        <p:xfrm>
          <a:off x="2524978" y="5612647"/>
          <a:ext cx="8766558" cy="965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7780">
                  <a:extLst>
                    <a:ext uri="{9D8B030D-6E8A-4147-A177-3AD203B41FA5}">
                      <a16:colId xmlns:a16="http://schemas.microsoft.com/office/drawing/2014/main" val="2486856365"/>
                    </a:ext>
                  </a:extLst>
                </a:gridCol>
                <a:gridCol w="4240387">
                  <a:extLst>
                    <a:ext uri="{9D8B030D-6E8A-4147-A177-3AD203B41FA5}">
                      <a16:colId xmlns:a16="http://schemas.microsoft.com/office/drawing/2014/main" val="2246878502"/>
                    </a:ext>
                  </a:extLst>
                </a:gridCol>
                <a:gridCol w="2818391">
                  <a:extLst>
                    <a:ext uri="{9D8B030D-6E8A-4147-A177-3AD203B41FA5}">
                      <a16:colId xmlns:a16="http://schemas.microsoft.com/office/drawing/2014/main" val="1386059889"/>
                    </a:ext>
                  </a:extLst>
                </a:gridCol>
              </a:tblGrid>
              <a:tr h="321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유형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상세내용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주기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57775"/>
                  </a:ext>
                </a:extLst>
              </a:tr>
              <a:tr h="321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상품단종</a:t>
                      </a:r>
                      <a:endParaRPr lang="ko-KR" altLang="en-US" sz="14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시장내 </a:t>
                      </a:r>
                      <a:r>
                        <a:rPr lang="en-US" altLang="ko-KR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Maker </a:t>
                      </a:r>
                      <a:r>
                        <a:rPr lang="ko-KR" altLang="en-US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단종 의한 제품 수급이 불가한 경우</a:t>
                      </a:r>
                      <a:endParaRPr lang="en-US" altLang="ko-KR" sz="1400" baseline="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즉시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247909"/>
                  </a:ext>
                </a:extLst>
              </a:tr>
              <a:tr h="321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취급불가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상품인증정보</a:t>
                      </a:r>
                      <a:r>
                        <a:rPr lang="en-US" altLang="ko-KR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</a:t>
                      </a:r>
                      <a:r>
                        <a:rPr lang="ko-KR" altLang="en-US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안전인증 등 </a:t>
                      </a:r>
                      <a:r>
                        <a:rPr lang="ko-KR" altLang="en-US" sz="1400" dirty="0" err="1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미갱신</a:t>
                      </a:r>
                      <a:r>
                        <a:rPr lang="en-US" altLang="ko-KR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 </a:t>
                      </a:r>
                      <a:r>
                        <a:rPr lang="ko-KR" altLang="en-US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업데이트 누락상품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400" dirty="0"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수시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97021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863FC0EE-0DD5-4860-F142-32784FCD079D}"/>
              </a:ext>
            </a:extLst>
          </p:cNvPr>
          <p:cNvSpPr txBox="1"/>
          <p:nvPr/>
        </p:nvSpPr>
        <p:spPr>
          <a:xfrm>
            <a:off x="2339662" y="5170153"/>
            <a:ext cx="311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500" b="1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대표상품 </a:t>
            </a:r>
            <a:r>
              <a:rPr lang="en-US" altLang="ko-KR" sz="1500" b="1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Out </a:t>
            </a:r>
            <a:r>
              <a:rPr lang="ko-KR" altLang="en-US" sz="1500" b="1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유형</a:t>
            </a:r>
          </a:p>
        </p:txBody>
      </p:sp>
    </p:spTree>
    <p:extLst>
      <p:ext uri="{BB962C8B-B14F-4D97-AF65-F5344CB8AC3E}">
        <p14:creationId xmlns:p14="http://schemas.microsoft.com/office/powerpoint/2010/main" val="2208515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A70AD-ACCF-A9CE-816B-09691A1D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310AD4AD-2B14-9A92-B820-B994BB34304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F9C2DA7-1849-2089-B5DE-02D5C9AC422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대표상품 기준판매가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94BB5B16-8C0F-4E76-A97B-2C182D4275D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C3BDD853-B38C-3DF9-9815-0C49CB39918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55072DC3-A619-6A65-6800-FCF6B6B1B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34FED2D-8EB7-928D-8B85-2479B11D250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E296B26-5C32-BB7C-6BE0-A84EDA82C31D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F97224-942B-0ECA-10BC-95C937EE5FC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6C63ED3-D6E7-684E-A43B-15D32EB7AC5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71BF381-569C-E04F-9C9B-EB5C0F4D5AD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8C70C61-EA29-2ADB-EF6D-5B4887690218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76517C-D310-11C3-DAE7-20390C94EF5E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SSP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대표상품 가격은 내부 수익성 및 외부 경쟁력 확보를 위해 시장판매가와 당사 최저판매가를 고려하여 산출 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B84D075-B34F-FF62-E1C6-9035AD8B21D4}"/>
              </a:ext>
            </a:extLst>
          </p:cNvPr>
          <p:cNvGrpSpPr/>
          <p:nvPr/>
        </p:nvGrpSpPr>
        <p:grpSpPr>
          <a:xfrm>
            <a:off x="814115" y="2331096"/>
            <a:ext cx="8977585" cy="4688829"/>
            <a:chOff x="724825" y="1742193"/>
            <a:chExt cx="8634152" cy="4455482"/>
          </a:xfrm>
        </p:grpSpPr>
        <p:sp>
          <p:nvSpPr>
            <p:cNvPr id="30" name="오른쪽 화살표 2">
              <a:extLst>
                <a:ext uri="{FF2B5EF4-FFF2-40B4-BE49-F238E27FC236}">
                  <a16:creationId xmlns:a16="http://schemas.microsoft.com/office/drawing/2014/main" id="{F929D728-FB07-A6AA-2218-E162E0D17B90}"/>
                </a:ext>
              </a:extLst>
            </p:cNvPr>
            <p:cNvSpPr/>
            <p:nvPr/>
          </p:nvSpPr>
          <p:spPr>
            <a:xfrm rot="16200000">
              <a:off x="4796795" y="4227192"/>
              <a:ext cx="300497" cy="20995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200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1" name="오른쪽 화살표 2">
              <a:extLst>
                <a:ext uri="{FF2B5EF4-FFF2-40B4-BE49-F238E27FC236}">
                  <a16:creationId xmlns:a16="http://schemas.microsoft.com/office/drawing/2014/main" id="{421386B8-5F66-4A34-E19F-4D7E62E1AAC2}"/>
                </a:ext>
              </a:extLst>
            </p:cNvPr>
            <p:cNvSpPr/>
            <p:nvPr/>
          </p:nvSpPr>
          <p:spPr>
            <a:xfrm rot="5400000">
              <a:off x="8076354" y="4522923"/>
              <a:ext cx="300497" cy="20995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200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FCD24EA-2386-FD04-DD62-8CC9C65197F2}"/>
                </a:ext>
              </a:extLst>
            </p:cNvPr>
            <p:cNvSpPr/>
            <p:nvPr/>
          </p:nvSpPr>
          <p:spPr>
            <a:xfrm>
              <a:off x="1721866" y="2678073"/>
              <a:ext cx="1128074" cy="415707"/>
            </a:xfrm>
            <a:prstGeom prst="rect">
              <a:avLst/>
            </a:prstGeom>
            <a:solidFill>
              <a:srgbClr val="EE3042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r>
                <a:rPr lang="ko-KR" altLang="en-US" sz="1100" b="1" dirty="0">
                  <a:solidFill>
                    <a:prstClr val="white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기준가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A43F9C6-8099-2B42-D6AB-6203869BE02D}"/>
                </a:ext>
              </a:extLst>
            </p:cNvPr>
            <p:cNvSpPr/>
            <p:nvPr/>
          </p:nvSpPr>
          <p:spPr>
            <a:xfrm>
              <a:off x="2889938" y="2678073"/>
              <a:ext cx="6464771" cy="415707"/>
            </a:xfrm>
            <a:prstGeom prst="rect">
              <a:avLst/>
            </a:prstGeom>
            <a:solidFill>
              <a:srgbClr val="E2E2E2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r>
                <a:rPr lang="ko-KR" altLang="en-US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en-US" altLang="ko-KR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{ </a:t>
              </a:r>
              <a:r>
                <a:rPr lang="ko-KR" altLang="en-US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최저매입가 </a:t>
              </a:r>
              <a:r>
                <a:rPr lang="en-US" altLang="ko-KR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X ( 1 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+ </a:t>
              </a:r>
              <a:r>
                <a:rPr lang="ko-KR" altLang="en-US" sz="1400" b="1" dirty="0" err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표준품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400" b="1" err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비표준품</a:t>
              </a:r>
              <a:r>
                <a:rPr lang="ko-KR" altLang="en-US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상품군 계획매익율 </a:t>
              </a:r>
              <a:r>
                <a:rPr lang="en-US" altLang="ko-KR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 } * </a:t>
              </a:r>
              <a:r>
                <a:rPr lang="ko-KR" altLang="en-US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절사</a:t>
              </a:r>
              <a:endParaRPr lang="ko-KR" altLang="en-US" sz="14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C8135BB-CDE3-B5A3-D0D9-BCEB599281E7}"/>
                </a:ext>
              </a:extLst>
            </p:cNvPr>
            <p:cNvSpPr/>
            <p:nvPr/>
          </p:nvSpPr>
          <p:spPr>
            <a:xfrm>
              <a:off x="1723195" y="3154527"/>
              <a:ext cx="1126747" cy="24945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1978" rIns="31978" rtlCol="0" anchor="ctr"/>
            <a:lstStyle/>
            <a:p>
              <a:pPr algn="ctr" defTabSz="447663"/>
              <a:r>
                <a:rPr lang="ko-KR" altLang="en-US" sz="11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시장가</a:t>
              </a:r>
              <a:endParaRPr lang="en-US" altLang="ko-KR" sz="11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defTabSz="447663"/>
              <a:r>
                <a:rPr lang="ko-KR" altLang="en-US" sz="11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확인 가능</a:t>
              </a: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B7BDC3D-0C53-4B63-09BE-14B915EE9256}"/>
                </a:ext>
              </a:extLst>
            </p:cNvPr>
            <p:cNvCxnSpPr>
              <a:cxnSpLocks/>
            </p:cNvCxnSpPr>
            <p:nvPr/>
          </p:nvCxnSpPr>
          <p:spPr>
            <a:xfrm>
              <a:off x="4037040" y="4475590"/>
              <a:ext cx="1087062" cy="0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1178304-6D0B-E917-1D46-EBFC1EBC9F9E}"/>
                </a:ext>
              </a:extLst>
            </p:cNvPr>
            <p:cNvCxnSpPr>
              <a:cxnSpLocks/>
            </p:cNvCxnSpPr>
            <p:nvPr/>
          </p:nvCxnSpPr>
          <p:spPr>
            <a:xfrm>
              <a:off x="4733666" y="4182051"/>
              <a:ext cx="390436" cy="0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2C71E32F-A560-6E8B-E136-E1F011176A0C}"/>
                </a:ext>
              </a:extLst>
            </p:cNvPr>
            <p:cNvCxnSpPr>
              <a:cxnSpLocks/>
            </p:cNvCxnSpPr>
            <p:nvPr/>
          </p:nvCxnSpPr>
          <p:spPr>
            <a:xfrm>
              <a:off x="3609709" y="5356544"/>
              <a:ext cx="20641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DBEE4F8-E1CE-D170-6934-E9D2FF262312}"/>
                </a:ext>
              </a:extLst>
            </p:cNvPr>
            <p:cNvSpPr/>
            <p:nvPr/>
          </p:nvSpPr>
          <p:spPr>
            <a:xfrm>
              <a:off x="3713570" y="4467636"/>
              <a:ext cx="323470" cy="8889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1400" b="1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7FA309-98CD-BE2A-EED6-6A8B716289B7}"/>
                </a:ext>
              </a:extLst>
            </p:cNvPr>
            <p:cNvSpPr txBox="1"/>
            <p:nvPr/>
          </p:nvSpPr>
          <p:spPr>
            <a:xfrm>
              <a:off x="4074281" y="5381686"/>
              <a:ext cx="1005526" cy="24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7663"/>
              <a:r>
                <a:rPr lang="ko-KR" altLang="en-US" sz="1050" dirty="0" err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시장최저가</a:t>
              </a:r>
              <a:endParaRPr lang="ko-KR" altLang="en-US" sz="1050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35F309-9186-E1D8-5ED3-208FB4C3DF6F}"/>
                </a:ext>
              </a:extLst>
            </p:cNvPr>
            <p:cNvSpPr txBox="1"/>
            <p:nvPr/>
          </p:nvSpPr>
          <p:spPr>
            <a:xfrm>
              <a:off x="4873951" y="5381686"/>
              <a:ext cx="823771" cy="24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7663"/>
              <a:r>
                <a:rPr lang="ko-KR" altLang="en-US" sz="1050" dirty="0" err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기준판매가</a:t>
              </a:r>
              <a:endParaRPr lang="ko-KR" altLang="en-US" sz="1050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6F1BAB9-8F1F-5696-2336-D41E5B62013F}"/>
                </a:ext>
              </a:extLst>
            </p:cNvPr>
            <p:cNvSpPr/>
            <p:nvPr/>
          </p:nvSpPr>
          <p:spPr>
            <a:xfrm>
              <a:off x="5124102" y="4177079"/>
              <a:ext cx="323470" cy="11794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1400" b="1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A72974DB-5BB1-CF79-587E-EDF17685DDDF}"/>
                </a:ext>
              </a:extLst>
            </p:cNvPr>
            <p:cNvSpPr/>
            <p:nvPr/>
          </p:nvSpPr>
          <p:spPr>
            <a:xfrm>
              <a:off x="4415309" y="4182746"/>
              <a:ext cx="323470" cy="1173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1400" b="1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1701D3-77EF-2D1E-7405-8D7AC8CF395F}"/>
                </a:ext>
              </a:extLst>
            </p:cNvPr>
            <p:cNvSpPr txBox="1"/>
            <p:nvPr/>
          </p:nvSpPr>
          <p:spPr>
            <a:xfrm>
              <a:off x="3462444" y="5381686"/>
              <a:ext cx="854636" cy="24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7663"/>
              <a:r>
                <a:rPr lang="ko-KR" altLang="en-US" sz="105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기준가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0341A65A-B358-1F5B-807C-750D124F6CD4}"/>
                </a:ext>
              </a:extLst>
            </p:cNvPr>
            <p:cNvSpPr/>
            <p:nvPr/>
          </p:nvSpPr>
          <p:spPr>
            <a:xfrm>
              <a:off x="1723197" y="5709872"/>
              <a:ext cx="1126745" cy="48780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1978" rIns="31978" rtlCol="0" anchor="ctr"/>
            <a:lstStyle/>
            <a:p>
              <a:pPr algn="ctr" defTabSz="447663"/>
              <a:r>
                <a:rPr lang="ko-KR" altLang="en-US" sz="11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시장가</a:t>
              </a:r>
              <a:endParaRPr lang="en-US" altLang="ko-KR" sz="11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defTabSz="447663"/>
              <a:r>
                <a:rPr lang="ko-KR" altLang="en-US" sz="11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확인 불가</a:t>
              </a: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DEE9A33-B018-D4FF-3C7F-4E94310F7C78}"/>
                </a:ext>
              </a:extLst>
            </p:cNvPr>
            <p:cNvSpPr/>
            <p:nvPr/>
          </p:nvSpPr>
          <p:spPr>
            <a:xfrm>
              <a:off x="2889938" y="5709872"/>
              <a:ext cx="6464771" cy="48780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47663"/>
              <a:r>
                <a:rPr lang="ko-KR" altLang="en-US" sz="140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시장가 확인 불가 시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</a:t>
              </a:r>
              <a:r>
                <a:rPr lang="en-US" altLang="ko-KR" sz="140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‘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내부 최저판매가 적용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’</a:t>
              </a:r>
              <a:br>
                <a:rPr lang="en-US" altLang="ko-KR" sz="11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</a:br>
              <a:r>
                <a:rPr lang="en-US" altLang="ko-KR" sz="110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  * </a:t>
              </a:r>
              <a:r>
                <a:rPr lang="ko-KR" altLang="en-US" sz="110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내부 최저판매가 </a:t>
              </a:r>
              <a:r>
                <a:rPr lang="ko-KR" altLang="en-US" sz="1100" dirty="0" err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미존재</a:t>
              </a:r>
              <a:r>
                <a:rPr lang="ko-KR" altLang="en-US" sz="110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시 기준가를 판매가로 적용함</a:t>
              </a: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AD8AF7B0-CF41-699A-8091-E94EE3E4444F}"/>
                </a:ext>
              </a:extLst>
            </p:cNvPr>
            <p:cNvSpPr/>
            <p:nvPr/>
          </p:nvSpPr>
          <p:spPr>
            <a:xfrm>
              <a:off x="3640226" y="3285995"/>
              <a:ext cx="175876" cy="1758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r>
                <a:rPr lang="en-US" altLang="ko-KR" sz="1400" b="1" dirty="0">
                  <a:solidFill>
                    <a:prstClr val="white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</a:t>
              </a:r>
              <a:endParaRPr lang="ko-KR" altLang="en-US" sz="1400" b="1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7" name="TextBox 51">
              <a:extLst>
                <a:ext uri="{FF2B5EF4-FFF2-40B4-BE49-F238E27FC236}">
                  <a16:creationId xmlns:a16="http://schemas.microsoft.com/office/drawing/2014/main" id="{510D34C1-0702-8D7F-52FD-0E50710AFCEF}"/>
                </a:ext>
              </a:extLst>
            </p:cNvPr>
            <p:cNvSpPr txBox="1"/>
            <p:nvPr/>
          </p:nvSpPr>
          <p:spPr>
            <a:xfrm>
              <a:off x="3712033" y="3250908"/>
              <a:ext cx="2053437" cy="29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95327"/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기준가 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≤ 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 최저판매가</a:t>
              </a:r>
            </a:p>
          </p:txBody>
        </p:sp>
        <p:sp>
          <p:nvSpPr>
            <p:cNvPr id="48" name="아래쪽 화살표 21">
              <a:extLst>
                <a:ext uri="{FF2B5EF4-FFF2-40B4-BE49-F238E27FC236}">
                  <a16:creationId xmlns:a16="http://schemas.microsoft.com/office/drawing/2014/main" id="{8BB4D8E4-0F3A-447A-FDE2-715602D75409}"/>
                </a:ext>
              </a:extLst>
            </p:cNvPr>
            <p:cNvSpPr/>
            <p:nvPr/>
          </p:nvSpPr>
          <p:spPr>
            <a:xfrm>
              <a:off x="4626830" y="3525836"/>
              <a:ext cx="223843" cy="159888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200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9" name="TextBox 51">
              <a:extLst>
                <a:ext uri="{FF2B5EF4-FFF2-40B4-BE49-F238E27FC236}">
                  <a16:creationId xmlns:a16="http://schemas.microsoft.com/office/drawing/2014/main" id="{D32CCABE-7FDC-56AD-D5A1-907BB7D24A75}"/>
                </a:ext>
              </a:extLst>
            </p:cNvPr>
            <p:cNvSpPr txBox="1"/>
            <p:nvPr/>
          </p:nvSpPr>
          <p:spPr>
            <a:xfrm>
              <a:off x="3745908" y="3697681"/>
              <a:ext cx="1985687" cy="497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95327"/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“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 최저판매가 적용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”</a:t>
              </a:r>
            </a:p>
            <a:p>
              <a:pPr algn="ctr" defTabSz="895327"/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 경쟁력 확보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4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E6DEB0E8-3490-28EF-6C63-0DB728258093}"/>
                </a:ext>
              </a:extLst>
            </p:cNvPr>
            <p:cNvSpPr/>
            <p:nvPr/>
          </p:nvSpPr>
          <p:spPr>
            <a:xfrm>
              <a:off x="6884787" y="3285995"/>
              <a:ext cx="175876" cy="1758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r>
                <a:rPr lang="en-US" altLang="ko-KR" sz="1400" b="1" dirty="0">
                  <a:solidFill>
                    <a:prstClr val="white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</a:t>
              </a:r>
              <a:endParaRPr lang="ko-KR" altLang="en-US" sz="1400" b="1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B4B2401B-1E72-7936-766D-97074FB47EB3}"/>
                </a:ext>
              </a:extLst>
            </p:cNvPr>
            <p:cNvSpPr txBox="1"/>
            <p:nvPr/>
          </p:nvSpPr>
          <p:spPr>
            <a:xfrm>
              <a:off x="6956595" y="3250908"/>
              <a:ext cx="2033888" cy="29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95327"/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기준가 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&gt; 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 최저판매가</a:t>
              </a:r>
            </a:p>
          </p:txBody>
        </p:sp>
        <p:sp>
          <p:nvSpPr>
            <p:cNvPr id="52" name="아래쪽 화살표 26">
              <a:extLst>
                <a:ext uri="{FF2B5EF4-FFF2-40B4-BE49-F238E27FC236}">
                  <a16:creationId xmlns:a16="http://schemas.microsoft.com/office/drawing/2014/main" id="{F8FD3582-3D2C-F881-9453-F1FAFD78258C}"/>
                </a:ext>
              </a:extLst>
            </p:cNvPr>
            <p:cNvSpPr/>
            <p:nvPr/>
          </p:nvSpPr>
          <p:spPr>
            <a:xfrm>
              <a:off x="7861618" y="3501700"/>
              <a:ext cx="223843" cy="159888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200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3" name="TextBox 51">
              <a:extLst>
                <a:ext uri="{FF2B5EF4-FFF2-40B4-BE49-F238E27FC236}">
                  <a16:creationId xmlns:a16="http://schemas.microsoft.com/office/drawing/2014/main" id="{B21F39B2-2FBA-0F02-53C2-5BD11E38536D}"/>
                </a:ext>
              </a:extLst>
            </p:cNvPr>
            <p:cNvSpPr txBox="1"/>
            <p:nvPr/>
          </p:nvSpPr>
          <p:spPr>
            <a:xfrm>
              <a:off x="7078072" y="3697681"/>
              <a:ext cx="1790936" cy="497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95327"/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“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기준가 </a:t>
              </a:r>
              <a:r>
                <a:rPr lang="ko-KR" altLang="en-US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유지</a:t>
              </a:r>
              <a:r>
                <a:rPr lang="en-US" altLang="ko-KR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”</a:t>
              </a:r>
            </a:p>
            <a:p>
              <a:pPr algn="ctr" defTabSz="895327"/>
              <a:r>
                <a:rPr lang="en-US" altLang="ko-KR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내부 최소 수익성 확보</a:t>
              </a:r>
              <a:r>
                <a:rPr lang="en-US" altLang="ko-KR" sz="1400" b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4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5E75DC70-B8FD-2FCC-0850-897599651CD6}"/>
                </a:ext>
              </a:extLst>
            </p:cNvPr>
            <p:cNvCxnSpPr>
              <a:cxnSpLocks/>
            </p:cNvCxnSpPr>
            <p:nvPr/>
          </p:nvCxnSpPr>
          <p:spPr>
            <a:xfrm>
              <a:off x="7353676" y="4475590"/>
              <a:ext cx="1087062" cy="0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4FE94DDF-089D-60E6-02C2-15FE15D09420}"/>
                </a:ext>
              </a:extLst>
            </p:cNvPr>
            <p:cNvCxnSpPr>
              <a:cxnSpLocks/>
            </p:cNvCxnSpPr>
            <p:nvPr/>
          </p:nvCxnSpPr>
          <p:spPr>
            <a:xfrm>
              <a:off x="6926344" y="5356544"/>
              <a:ext cx="20641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A3E940BF-B506-BC06-7241-8F19BDE32B7C}"/>
                </a:ext>
              </a:extLst>
            </p:cNvPr>
            <p:cNvSpPr/>
            <p:nvPr/>
          </p:nvSpPr>
          <p:spPr>
            <a:xfrm>
              <a:off x="7030206" y="4467636"/>
              <a:ext cx="323470" cy="8889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1400" b="1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4C2FDE-7432-7F28-AE75-BD979B75000D}"/>
                </a:ext>
              </a:extLst>
            </p:cNvPr>
            <p:cNvSpPr txBox="1"/>
            <p:nvPr/>
          </p:nvSpPr>
          <p:spPr>
            <a:xfrm>
              <a:off x="7390916" y="5381686"/>
              <a:ext cx="1005526" cy="24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7663"/>
              <a:r>
                <a:rPr lang="ko-KR" altLang="en-US" sz="1050" dirty="0" err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시장최저가</a:t>
              </a:r>
              <a:endParaRPr lang="ko-KR" altLang="en-US" sz="1050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1299F3-7F00-1158-D059-0EAE2CDEA7DE}"/>
                </a:ext>
              </a:extLst>
            </p:cNvPr>
            <p:cNvSpPr txBox="1"/>
            <p:nvPr/>
          </p:nvSpPr>
          <p:spPr>
            <a:xfrm>
              <a:off x="8190587" y="5381686"/>
              <a:ext cx="823771" cy="24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7663"/>
              <a:r>
                <a:rPr lang="ko-KR" altLang="en-US" sz="1050" dirty="0" err="1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기준판매가</a:t>
              </a:r>
              <a:endParaRPr lang="ko-KR" altLang="en-US" sz="1050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286E238-C395-C39B-E966-1FE042F68DB3}"/>
                </a:ext>
              </a:extLst>
            </p:cNvPr>
            <p:cNvSpPr/>
            <p:nvPr/>
          </p:nvSpPr>
          <p:spPr>
            <a:xfrm>
              <a:off x="8440738" y="4467635"/>
              <a:ext cx="323470" cy="8889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1400" b="1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A167849E-2E95-CE21-7B59-31E28E1B9221}"/>
                </a:ext>
              </a:extLst>
            </p:cNvPr>
            <p:cNvSpPr/>
            <p:nvPr/>
          </p:nvSpPr>
          <p:spPr>
            <a:xfrm>
              <a:off x="7731944" y="4774722"/>
              <a:ext cx="323470" cy="5783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1400" b="1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565B0BC-19DB-6ECE-FD3E-8BF40551FF35}"/>
                </a:ext>
              </a:extLst>
            </p:cNvPr>
            <p:cNvSpPr txBox="1"/>
            <p:nvPr/>
          </p:nvSpPr>
          <p:spPr>
            <a:xfrm>
              <a:off x="6779079" y="5381686"/>
              <a:ext cx="854636" cy="24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7663"/>
              <a:r>
                <a:rPr lang="ko-KR" altLang="en-US" sz="105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기준가</a:t>
              </a: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CF19BFD7-2E16-F82B-8F6D-8051F5CB4D4A}"/>
                </a:ext>
              </a:extLst>
            </p:cNvPr>
            <p:cNvCxnSpPr>
              <a:cxnSpLocks/>
            </p:cNvCxnSpPr>
            <p:nvPr/>
          </p:nvCxnSpPr>
          <p:spPr>
            <a:xfrm>
              <a:off x="8044543" y="4774721"/>
              <a:ext cx="389139" cy="0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곱셈 기호 37">
              <a:extLst>
                <a:ext uri="{FF2B5EF4-FFF2-40B4-BE49-F238E27FC236}">
                  <a16:creationId xmlns:a16="http://schemas.microsoft.com/office/drawing/2014/main" id="{3224A3AB-CBB0-E514-344E-48B2A13165A3}"/>
                </a:ext>
              </a:extLst>
            </p:cNvPr>
            <p:cNvSpPr/>
            <p:nvPr/>
          </p:nvSpPr>
          <p:spPr>
            <a:xfrm>
              <a:off x="8095758" y="4451794"/>
              <a:ext cx="261690" cy="232830"/>
            </a:xfrm>
            <a:prstGeom prst="mathMultipl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7663"/>
              <a:endParaRPr lang="ko-KR" altLang="en-US" sz="200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F30C4BEB-B744-05B4-9D33-164D4ABBB76F}"/>
                </a:ext>
              </a:extLst>
            </p:cNvPr>
            <p:cNvSpPr/>
            <p:nvPr/>
          </p:nvSpPr>
          <p:spPr>
            <a:xfrm>
              <a:off x="724825" y="1744741"/>
              <a:ext cx="933992" cy="415707"/>
            </a:xfrm>
            <a:prstGeom prst="rect">
              <a:avLst/>
            </a:prstGeom>
            <a:solidFill>
              <a:srgbClr val="A50034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1978" rIns="31978" rtlCol="0" anchor="ctr"/>
            <a:lstStyle/>
            <a:p>
              <a:pPr algn="ctr" defTabSz="447663"/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기준판매가</a:t>
              </a: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0D043C01-6D55-FAF7-8B75-3B5FA8C0F74E}"/>
                </a:ext>
              </a:extLst>
            </p:cNvPr>
            <p:cNvSpPr/>
            <p:nvPr/>
          </p:nvSpPr>
          <p:spPr>
            <a:xfrm>
              <a:off x="1726135" y="1742193"/>
              <a:ext cx="7632842" cy="4157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1978" rIns="31978" rtlCol="0" anchor="ctr"/>
            <a:lstStyle/>
            <a:p>
              <a:pPr algn="ctr" defTabSz="447663"/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모든 계약고객에게 적용하는 단일 판매가격 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자동 산출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4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3A906286-F8EE-88A5-5186-2D020D6D622E}"/>
                </a:ext>
              </a:extLst>
            </p:cNvPr>
            <p:cNvSpPr/>
            <p:nvPr/>
          </p:nvSpPr>
          <p:spPr>
            <a:xfrm>
              <a:off x="724825" y="2210186"/>
              <a:ext cx="933992" cy="3987489"/>
            </a:xfrm>
            <a:prstGeom prst="rect">
              <a:avLst/>
            </a:prstGeom>
            <a:solidFill>
              <a:srgbClr val="A50034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1978" rIns="31978" rtlCol="0" anchor="ctr"/>
            <a:lstStyle/>
            <a:p>
              <a:pPr algn="ctr" defTabSz="447663"/>
              <a:r>
                <a:rPr lang="ko-KR" altLang="en-US" sz="1400" b="1" dirty="0" err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산출방식</a:t>
              </a:r>
              <a:endPara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B2C60947-8B85-DABD-92DA-CC041B137349}"/>
                </a:ext>
              </a:extLst>
            </p:cNvPr>
            <p:cNvSpPr/>
            <p:nvPr/>
          </p:nvSpPr>
          <p:spPr>
            <a:xfrm>
              <a:off x="1726135" y="2210186"/>
              <a:ext cx="7632842" cy="4157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1978" rIns="31978" rtlCol="0" anchor="ctr"/>
            <a:lstStyle/>
            <a:p>
              <a:pPr algn="ctr" defTabSz="447663"/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상품별 기준가를 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순위 시장 최저판매가</a:t>
              </a:r>
              <a:r>
                <a:rPr lang="en-US" altLang="ko-KR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2</a:t>
              </a: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순위 내부 최저판매가와 비교하여 기준판매가 결정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142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B4B17-893B-5542-462B-4DAF8EE8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F51D817-AD94-DB5D-41E5-C224502104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CD84A699-12C4-5D3C-8F22-6ABFFF516D34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8589EF4-F932-FBBD-ABD8-B85875639CE1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880519E0-0AAC-D7DC-602C-BFD6D40D6046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DC9FCA-C5E7-F15D-3DCE-1EAEB4C85886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04.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E4A337E-B6F0-AF08-0B6B-7FC4F5EA318B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 err="1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서브원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 플랫폼의</a:t>
                </a:r>
              </a:p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구조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0A7784C6-CCE8-24D3-F536-09310C086B8B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74DA902F-288B-1318-5E1F-62F3201269AA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FCA70CA-B73A-DC74-1F23-B1C297A2A59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5AE48E5-6B5D-477E-4C24-3F8408FA2BD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680E249-8724-6089-F91F-D23B226BFB7F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E0B2ECF-6379-B1E2-D0EE-2F279382B6A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4A04A00-E4CA-66B2-DD30-CEEB17D5D88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5300B7B-812C-1AF8-8CD8-A8F0B55ABC7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0BCA2F8B-A932-DB2B-1E32-3B408B279C32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16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137C9-4604-C3E3-83B3-38E6F6543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2196935D-101D-5B61-75F8-5D7A92ABF19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D802423-8A5B-4C84-A04F-932721C4149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플랫폼 구조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25AFF3AC-FE18-0A8A-AE6F-6A9B2CB6D51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D501404D-CFEC-49CE-C23F-7AFB5F15B65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1687B230-05B7-A6A9-611D-15FE8689E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E990204-6BD3-0905-81A8-248BD289944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C0EF60-4EDB-47CC-870E-F823CB1B966C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1496EAC-6C6A-C5E8-5265-1BDD3A235A2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F057BB5-67D0-6172-E470-1B0971B05B9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74424D6-AE9C-C057-54D8-BEE9F2C0BE4B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0589986-C70C-650C-1AA5-6D1BE2957E2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3157E654-881F-D84E-4E9A-4DAE6D0A16D0}"/>
              </a:ext>
            </a:extLst>
          </p:cNvPr>
          <p:cNvGrpSpPr/>
          <p:nvPr/>
        </p:nvGrpSpPr>
        <p:grpSpPr>
          <a:xfrm>
            <a:off x="792343" y="1879600"/>
            <a:ext cx="9418457" cy="5140325"/>
            <a:chOff x="792343" y="1879600"/>
            <a:chExt cx="9993709" cy="6146799"/>
          </a:xfrm>
        </p:grpSpPr>
        <p:sp>
          <p:nvSpPr>
            <p:cNvPr id="2" name="모서리가 둥근 직사각형 1">
              <a:extLst>
                <a:ext uri="{FF2B5EF4-FFF2-40B4-BE49-F238E27FC236}">
                  <a16:creationId xmlns:a16="http://schemas.microsoft.com/office/drawing/2014/main" id="{85E91240-12A5-8CF5-69A5-29A6BE91D125}"/>
                </a:ext>
              </a:extLst>
            </p:cNvPr>
            <p:cNvSpPr/>
            <p:nvPr/>
          </p:nvSpPr>
          <p:spPr>
            <a:xfrm>
              <a:off x="5621518" y="1879600"/>
              <a:ext cx="2903537" cy="61467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000" tIns="0" rIns="18000" bIns="0" anchor="ctr"/>
            <a:lstStyle/>
            <a:p>
              <a:pPr algn="ctr" latinLnBrk="0"/>
              <a:endParaRPr lang="ko-KR" altLang="en-US" sz="1050" b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" name="직사각형 312">
              <a:extLst>
                <a:ext uri="{FF2B5EF4-FFF2-40B4-BE49-F238E27FC236}">
                  <a16:creationId xmlns:a16="http://schemas.microsoft.com/office/drawing/2014/main" id="{220627CB-7DE0-5364-AEE9-BC7FA56C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513" y="2020698"/>
              <a:ext cx="2119546" cy="40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S-MRO/ERP</a:t>
              </a: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0EB905A-51A5-8461-299A-4D96810EB388}"/>
                </a:ext>
              </a:extLst>
            </p:cNvPr>
            <p:cNvSpPr/>
            <p:nvPr/>
          </p:nvSpPr>
          <p:spPr>
            <a:xfrm>
              <a:off x="5994054" y="2545336"/>
              <a:ext cx="2158464" cy="56486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defTabSz="62028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DE93C81-F9A1-D14F-5738-894AD8C09461}"/>
                </a:ext>
              </a:extLst>
            </p:cNvPr>
            <p:cNvSpPr/>
            <p:nvPr/>
          </p:nvSpPr>
          <p:spPr>
            <a:xfrm>
              <a:off x="5994054" y="3337885"/>
              <a:ext cx="2158464" cy="56486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288">
                <a:defRPr/>
              </a:pP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</a:t>
              </a:r>
              <a:endParaRPr lang="en-US" altLang="ko-KR" sz="15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defTabSz="620288">
                <a:defRPr/>
              </a:pP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매입가</a:t>
              </a:r>
              <a:r>
                <a:rPr lang="en-US" altLang="ko-KR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판매가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AFC47D7-78E2-FA86-AEE4-287564510312}"/>
                </a:ext>
              </a:extLst>
            </p:cNvPr>
            <p:cNvSpPr/>
            <p:nvPr/>
          </p:nvSpPr>
          <p:spPr>
            <a:xfrm>
              <a:off x="5994054" y="4130432"/>
              <a:ext cx="2158464" cy="56486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288">
                <a:defRPr/>
              </a:pP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1D49408-ABF0-FAB4-15C7-583FAD13059E}"/>
                </a:ext>
              </a:extLst>
            </p:cNvPr>
            <p:cNvSpPr/>
            <p:nvPr/>
          </p:nvSpPr>
          <p:spPr>
            <a:xfrm>
              <a:off x="5994054" y="4922981"/>
              <a:ext cx="2158464" cy="56486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288">
                <a:defRPr/>
              </a:pP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주문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53CA725-232C-BAFD-1161-06DD18146521}"/>
                </a:ext>
              </a:extLst>
            </p:cNvPr>
            <p:cNvSpPr/>
            <p:nvPr/>
          </p:nvSpPr>
          <p:spPr>
            <a:xfrm>
              <a:off x="5994054" y="5715528"/>
              <a:ext cx="2158464" cy="56486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288">
                <a:defRPr/>
              </a:pP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발주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2C70818-30CE-3AE9-D8D4-98021EDEEB96}"/>
                </a:ext>
              </a:extLst>
            </p:cNvPr>
            <p:cNvSpPr/>
            <p:nvPr/>
          </p:nvSpPr>
          <p:spPr>
            <a:xfrm>
              <a:off x="5994054" y="6508077"/>
              <a:ext cx="2158464" cy="56486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288">
                <a:defRPr/>
              </a:pP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배송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DD249C6-52C2-2DA2-6B35-C200D5C8633C}"/>
                </a:ext>
              </a:extLst>
            </p:cNvPr>
            <p:cNvSpPr/>
            <p:nvPr/>
          </p:nvSpPr>
          <p:spPr>
            <a:xfrm>
              <a:off x="5994054" y="7300623"/>
              <a:ext cx="2158464" cy="564868"/>
            </a:xfrm>
            <a:prstGeom prst="rect">
              <a:avLst/>
            </a:prstGeom>
            <a:solidFill>
              <a:srgbClr val="E2E2E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0288">
                <a:defRPr/>
              </a:pPr>
              <a:r>
                <a:rPr lang="ko-KR" altLang="en-US" sz="15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정산</a:t>
              </a:r>
            </a:p>
          </p:txBody>
        </p: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54B56FD5-C39D-2609-AF6A-09A4AC84E7FC}"/>
                </a:ext>
              </a:extLst>
            </p:cNvPr>
            <p:cNvCxnSpPr>
              <a:cxnSpLocks/>
            </p:cNvCxnSpPr>
            <p:nvPr/>
          </p:nvCxnSpPr>
          <p:spPr>
            <a:xfrm>
              <a:off x="7073286" y="5547160"/>
              <a:ext cx="0" cy="1090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CD232D43-7A58-E7F5-7DC8-2A626B48612C}"/>
                </a:ext>
              </a:extLst>
            </p:cNvPr>
            <p:cNvCxnSpPr>
              <a:cxnSpLocks/>
            </p:cNvCxnSpPr>
            <p:nvPr/>
          </p:nvCxnSpPr>
          <p:spPr>
            <a:xfrm>
              <a:off x="7073286" y="6339708"/>
              <a:ext cx="0" cy="1090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A17EC601-78EF-9645-A6F7-C221B631AF01}"/>
                </a:ext>
              </a:extLst>
            </p:cNvPr>
            <p:cNvCxnSpPr>
              <a:cxnSpLocks/>
            </p:cNvCxnSpPr>
            <p:nvPr/>
          </p:nvCxnSpPr>
          <p:spPr>
            <a:xfrm>
              <a:off x="7073286" y="7132256"/>
              <a:ext cx="0" cy="1090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모서리가 둥근 직사각형 1">
              <a:extLst>
                <a:ext uri="{FF2B5EF4-FFF2-40B4-BE49-F238E27FC236}">
                  <a16:creationId xmlns:a16="http://schemas.microsoft.com/office/drawing/2014/main" id="{387B3B92-F7C4-5857-8925-CCB6F72A15C7}"/>
                </a:ext>
              </a:extLst>
            </p:cNvPr>
            <p:cNvSpPr/>
            <p:nvPr/>
          </p:nvSpPr>
          <p:spPr>
            <a:xfrm>
              <a:off x="8959237" y="1879600"/>
              <a:ext cx="1824831" cy="61467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000" tIns="0" rIns="18000" bIns="0" anchor="ctr"/>
            <a:lstStyle/>
            <a:p>
              <a:pPr algn="ctr" latinLnBrk="0"/>
              <a:endParaRPr lang="ko-KR" altLang="en-US" sz="1050" b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AC6CA90C-DFB7-0E30-1C4B-F6D08F90E501}"/>
                </a:ext>
              </a:extLst>
            </p:cNvPr>
            <p:cNvSpPr/>
            <p:nvPr/>
          </p:nvSpPr>
          <p:spPr>
            <a:xfrm>
              <a:off x="9236127" y="2501467"/>
              <a:ext cx="1271051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500" i="0" u="none" strike="noStrike" kern="1200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</a:t>
              </a:r>
              <a:endParaRPr kumimoji="0" lang="en-US" altLang="ko-KR" sz="15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500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매입가</a:t>
              </a:r>
              <a:endParaRPr kumimoji="0" lang="ko-KR" altLang="en-US" sz="15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A480E2BC-18AD-DECC-1927-5E5BE4AB4438}"/>
                </a:ext>
              </a:extLst>
            </p:cNvPr>
            <p:cNvSpPr/>
            <p:nvPr/>
          </p:nvSpPr>
          <p:spPr>
            <a:xfrm>
              <a:off x="9236127" y="4851401"/>
              <a:ext cx="1271051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500" i="0" u="none" strike="noStrike" kern="1200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배송</a:t>
              </a: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99D02C59-5EE6-3096-AAA1-788D815A6956}"/>
                </a:ext>
              </a:extLst>
            </p:cNvPr>
            <p:cNvSpPr/>
            <p:nvPr/>
          </p:nvSpPr>
          <p:spPr>
            <a:xfrm>
              <a:off x="9236127" y="7188201"/>
              <a:ext cx="1271051" cy="749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500" i="0" u="none" strike="noStrike" kern="1200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정산</a:t>
              </a:r>
              <a:r>
                <a:rPr lang="ko-KR" altLang="en-US" sz="1500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조회</a:t>
              </a:r>
              <a:endParaRPr kumimoji="0" lang="ko-KR" altLang="en-US" sz="15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9" name="직사각형 312">
              <a:extLst>
                <a:ext uri="{FF2B5EF4-FFF2-40B4-BE49-F238E27FC236}">
                  <a16:creationId xmlns:a16="http://schemas.microsoft.com/office/drawing/2014/main" id="{37A08EE7-6EB1-E5A9-EA5A-4179AE960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252" y="2046098"/>
              <a:ext cx="1828800" cy="40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</a:t>
              </a:r>
              <a:r>
                <a:rPr lang="en-US" altLang="ko-KR" sz="16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Front</a:t>
              </a:r>
            </a:p>
          </p:txBody>
        </p:sp>
        <p:sp>
          <p:nvSpPr>
            <p:cNvPr id="70" name="모서리가 둥근 직사각형 1">
              <a:extLst>
                <a:ext uri="{FF2B5EF4-FFF2-40B4-BE49-F238E27FC236}">
                  <a16:creationId xmlns:a16="http://schemas.microsoft.com/office/drawing/2014/main" id="{713CA0C5-F3C6-D979-F72C-AB8F6347132B}"/>
                </a:ext>
              </a:extLst>
            </p:cNvPr>
            <p:cNvSpPr/>
            <p:nvPr/>
          </p:nvSpPr>
          <p:spPr>
            <a:xfrm>
              <a:off x="792343" y="1879600"/>
              <a:ext cx="4211637" cy="61467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000" tIns="0" rIns="18000" bIns="0" anchor="ctr"/>
            <a:lstStyle/>
            <a:p>
              <a:pPr algn="ctr" latinLnBrk="0"/>
              <a:endParaRPr lang="ko-KR" altLang="en-US" sz="1050" b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71" name="왼쪽/오른쪽 화살표 188">
              <a:extLst>
                <a:ext uri="{FF2B5EF4-FFF2-40B4-BE49-F238E27FC236}">
                  <a16:creationId xmlns:a16="http://schemas.microsoft.com/office/drawing/2014/main" id="{7FD7193D-E3E7-5C53-6F06-9F679F70B5E6}"/>
                </a:ext>
              </a:extLst>
            </p:cNvPr>
            <p:cNvSpPr/>
            <p:nvPr/>
          </p:nvSpPr>
          <p:spPr>
            <a:xfrm>
              <a:off x="5067849" y="4647055"/>
              <a:ext cx="523506" cy="611891"/>
            </a:xfrm>
            <a:prstGeom prst="leftRightArrow">
              <a:avLst>
                <a:gd name="adj1" fmla="val 68904"/>
                <a:gd name="adj2" fmla="val 249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ko-KR" altLang="en-US" sz="200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72" name="왼쪽/오른쪽 화살표 188">
              <a:extLst>
                <a:ext uri="{FF2B5EF4-FFF2-40B4-BE49-F238E27FC236}">
                  <a16:creationId xmlns:a16="http://schemas.microsoft.com/office/drawing/2014/main" id="{B7B183C7-0432-E8C2-FDE4-E1726894B0D6}"/>
                </a:ext>
              </a:extLst>
            </p:cNvPr>
            <p:cNvSpPr/>
            <p:nvPr/>
          </p:nvSpPr>
          <p:spPr>
            <a:xfrm>
              <a:off x="8597906" y="4647055"/>
              <a:ext cx="330200" cy="611891"/>
            </a:xfrm>
            <a:prstGeom prst="leftRightArrow">
              <a:avLst>
                <a:gd name="adj1" fmla="val 68904"/>
                <a:gd name="adj2" fmla="val 249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ko-KR" altLang="en-US" sz="200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60829C6D-8CEA-FA92-DE0A-4F5184B5F87D}"/>
                </a:ext>
              </a:extLst>
            </p:cNvPr>
            <p:cNvGrpSpPr/>
            <p:nvPr/>
          </p:nvGrpSpPr>
          <p:grpSpPr>
            <a:xfrm>
              <a:off x="1006655" y="2108278"/>
              <a:ext cx="3783012" cy="1041269"/>
              <a:chOff x="493713" y="950970"/>
              <a:chExt cx="3783012" cy="1041269"/>
            </a:xfrm>
          </p:grpSpPr>
          <p:sp>
            <p:nvSpPr>
              <p:cNvPr id="74" name="모서리가 둥근 직사각형 1">
                <a:extLst>
                  <a:ext uri="{FF2B5EF4-FFF2-40B4-BE49-F238E27FC236}">
                    <a16:creationId xmlns:a16="http://schemas.microsoft.com/office/drawing/2014/main" id="{7730D761-519A-01AC-328A-0418C02F2739}"/>
                  </a:ext>
                </a:extLst>
              </p:cNvPr>
              <p:cNvSpPr/>
              <p:nvPr/>
            </p:nvSpPr>
            <p:spPr>
              <a:xfrm>
                <a:off x="493713" y="950970"/>
                <a:ext cx="3783012" cy="104126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18000" tIns="0" rIns="18000" bIns="0" anchor="ctr"/>
              <a:lstStyle/>
              <a:p>
                <a:pPr algn="ctr" latinLnBrk="0"/>
                <a:endParaRPr lang="ko-KR" altLang="en-US" sz="1050" b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5" name="직사각형 20">
                <a:extLst>
                  <a:ext uri="{FF2B5EF4-FFF2-40B4-BE49-F238E27FC236}">
                    <a16:creationId xmlns:a16="http://schemas.microsoft.com/office/drawing/2014/main" id="{346A36F4-F746-EB36-1F24-244385F50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543" y="1021852"/>
                <a:ext cx="2112962" cy="8798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latinLnBrk="0"/>
                <a:r>
                  <a:rPr lang="ko-KR" altLang="en-US" sz="1200" b="1" dirty="0" err="1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고객몰</a:t>
                </a:r>
                <a:endParaRPr lang="en-US" altLang="ko-KR" sz="12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 latinLnBrk="0"/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주문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예산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결재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/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발주</a:t>
                </a:r>
                <a:endParaRPr lang="en-US" altLang="ko-KR" sz="1200" b="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pic>
            <p:nvPicPr>
              <p:cNvPr id="76" name="그림 75">
                <a:extLst>
                  <a:ext uri="{FF2B5EF4-FFF2-40B4-BE49-F238E27FC236}">
                    <a16:creationId xmlns:a16="http://schemas.microsoft.com/office/drawing/2014/main" id="{ECF6125E-24EC-E106-33D1-65DD16F91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133" y="1300802"/>
                <a:ext cx="1379856" cy="341605"/>
              </a:xfrm>
              <a:prstGeom prst="rect">
                <a:avLst/>
              </a:prstGeom>
            </p:spPr>
          </p:pic>
        </p:grp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507E1491-558C-F5CF-596A-9AC5ADBD4F90}"/>
                </a:ext>
              </a:extLst>
            </p:cNvPr>
            <p:cNvGrpSpPr/>
            <p:nvPr/>
          </p:nvGrpSpPr>
          <p:grpSpPr>
            <a:xfrm>
              <a:off x="1006655" y="3278229"/>
              <a:ext cx="3783012" cy="1041269"/>
              <a:chOff x="493713" y="1912833"/>
              <a:chExt cx="3783012" cy="1041269"/>
            </a:xfrm>
          </p:grpSpPr>
          <p:sp>
            <p:nvSpPr>
              <p:cNvPr id="78" name="모서리가 둥근 직사각형 1">
                <a:extLst>
                  <a:ext uri="{FF2B5EF4-FFF2-40B4-BE49-F238E27FC236}">
                    <a16:creationId xmlns:a16="http://schemas.microsoft.com/office/drawing/2014/main" id="{AB606EFE-26B6-CAFE-F8D4-A00AD3E7AF7B}"/>
                  </a:ext>
                </a:extLst>
              </p:cNvPr>
              <p:cNvSpPr/>
              <p:nvPr/>
            </p:nvSpPr>
            <p:spPr>
              <a:xfrm>
                <a:off x="493713" y="1912833"/>
                <a:ext cx="3783012" cy="104126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18000" tIns="0" rIns="18000" bIns="0" anchor="ctr"/>
              <a:lstStyle/>
              <a:p>
                <a:pPr algn="ctr" latinLnBrk="0"/>
                <a:endParaRPr lang="ko-KR" altLang="en-US" sz="1050" b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9" name="직사각형 20">
                <a:extLst>
                  <a:ext uri="{FF2B5EF4-FFF2-40B4-BE49-F238E27FC236}">
                    <a16:creationId xmlns:a16="http://schemas.microsoft.com/office/drawing/2014/main" id="{5783C1EE-430B-F553-DAD6-1963DFAC0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979" y="2002205"/>
                <a:ext cx="1143000" cy="841611"/>
              </a:xfrm>
              <a:prstGeom prst="rect">
                <a:avLst/>
              </a:prstGeom>
              <a:solidFill>
                <a:srgbClr val="E2E2E2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defTabSz="620288">
                  <a:defRPr/>
                </a:pPr>
                <a:r>
                  <a:rPr lang="en-US" altLang="ko-KR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B/O</a:t>
                </a:r>
              </a:p>
              <a:p>
                <a:pPr algn="ctr" defTabSz="620288">
                  <a:defRPr/>
                </a:pP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판매가</a:t>
                </a:r>
                <a:endParaRPr lang="en-US" altLang="ko-KR" sz="12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 defTabSz="620288">
                  <a:defRPr/>
                </a:pP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마케팅관리</a:t>
                </a:r>
                <a:endParaRPr lang="en-US" altLang="ko-KR" sz="12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80" name="직사각형 20">
                <a:extLst>
                  <a:ext uri="{FF2B5EF4-FFF2-40B4-BE49-F238E27FC236}">
                    <a16:creationId xmlns:a16="http://schemas.microsoft.com/office/drawing/2014/main" id="{3BB09EB4-9C44-3267-28AE-7034C77B2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29" y="1999619"/>
                <a:ext cx="908050" cy="84678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latinLnBrk="0"/>
                <a:r>
                  <a:rPr lang="ko-KR" altLang="en-US" sz="1200" b="1" dirty="0" err="1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고객몰</a:t>
                </a:r>
                <a:endParaRPr lang="en-US" altLang="ko-KR" sz="12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/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주문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예산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…</a:t>
                </a:r>
                <a:endParaRPr lang="en-US" altLang="ko-KR" sz="1200" b="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pic>
            <p:nvPicPr>
              <p:cNvPr id="81" name="그림 80">
                <a:extLst>
                  <a:ext uri="{FF2B5EF4-FFF2-40B4-BE49-F238E27FC236}">
                    <a16:creationId xmlns:a16="http://schemas.microsoft.com/office/drawing/2014/main" id="{A5BB0C1A-64BC-7234-1537-4DD09EAB2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588" y="2294867"/>
                <a:ext cx="1376944" cy="277201"/>
              </a:xfrm>
              <a:prstGeom prst="rect">
                <a:avLst/>
              </a:prstGeom>
            </p:spPr>
          </p:pic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A824CD6F-CAC6-BEAA-B24C-FD273592058D}"/>
                </a:ext>
              </a:extLst>
            </p:cNvPr>
            <p:cNvGrpSpPr/>
            <p:nvPr/>
          </p:nvGrpSpPr>
          <p:grpSpPr>
            <a:xfrm>
              <a:off x="1006655" y="4448181"/>
              <a:ext cx="3783012" cy="1041269"/>
              <a:chOff x="493713" y="2811324"/>
              <a:chExt cx="3783012" cy="1041269"/>
            </a:xfrm>
          </p:grpSpPr>
          <p:sp>
            <p:nvSpPr>
              <p:cNvPr id="83" name="모서리가 둥근 직사각형 1">
                <a:extLst>
                  <a:ext uri="{FF2B5EF4-FFF2-40B4-BE49-F238E27FC236}">
                    <a16:creationId xmlns:a16="http://schemas.microsoft.com/office/drawing/2014/main" id="{EC4EEF20-2246-844C-4336-E252A5D308F0}"/>
                  </a:ext>
                </a:extLst>
              </p:cNvPr>
              <p:cNvSpPr/>
              <p:nvPr/>
            </p:nvSpPr>
            <p:spPr>
              <a:xfrm>
                <a:off x="493713" y="2811324"/>
                <a:ext cx="3783012" cy="104126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18000" tIns="0" rIns="18000" bIns="0" anchor="ctr"/>
              <a:lstStyle/>
              <a:p>
                <a:pPr algn="ctr" latinLnBrk="0"/>
                <a:endParaRPr lang="ko-KR" altLang="en-US" sz="1050" b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84" name="직사각형 20">
                <a:extLst>
                  <a:ext uri="{FF2B5EF4-FFF2-40B4-BE49-F238E27FC236}">
                    <a16:creationId xmlns:a16="http://schemas.microsoft.com/office/drawing/2014/main" id="{1E5400AA-84E9-37B2-44C0-94E164FCD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979" y="2902534"/>
                <a:ext cx="1143000" cy="841610"/>
              </a:xfrm>
              <a:prstGeom prst="rect">
                <a:avLst/>
              </a:prstGeom>
              <a:solidFill>
                <a:srgbClr val="E2E2E2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defTabSz="620288">
                  <a:defRPr/>
                </a:pPr>
                <a:r>
                  <a:rPr lang="en-US" altLang="ko-KR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B/O</a:t>
                </a:r>
              </a:p>
              <a:p>
                <a:pPr algn="ctr" defTabSz="620288">
                  <a:defRPr/>
                </a:pP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상품</a:t>
                </a:r>
                <a:r>
                  <a:rPr lang="en-US" altLang="ko-KR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 </a:t>
                </a: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판매가</a:t>
                </a:r>
                <a:endParaRPr lang="en-US" altLang="ko-KR" sz="12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 defTabSz="620288">
                  <a:defRPr/>
                </a:pP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매입가</a:t>
                </a:r>
                <a:r>
                  <a:rPr lang="en-US" altLang="ko-KR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,CMS…</a:t>
                </a:r>
              </a:p>
            </p:txBody>
          </p:sp>
          <p:sp>
            <p:nvSpPr>
              <p:cNvPr id="85" name="직사각형 20">
                <a:extLst>
                  <a:ext uri="{FF2B5EF4-FFF2-40B4-BE49-F238E27FC236}">
                    <a16:creationId xmlns:a16="http://schemas.microsoft.com/office/drawing/2014/main" id="{C87B832C-46EA-8D03-28D6-8D956DC36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29" y="2899947"/>
                <a:ext cx="908050" cy="84678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latinLnBrk="0"/>
                <a:r>
                  <a:rPr lang="ko-KR" altLang="en-US" sz="1200" b="1" dirty="0" err="1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고객몰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주문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</a:t>
                </a:r>
                <a:b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</a:b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화학물질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..</a:t>
                </a:r>
                <a:endParaRPr lang="en-US" altLang="ko-KR" sz="1200" b="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pic>
            <p:nvPicPr>
              <p:cNvPr id="86" name="그림 85">
                <a:extLst>
                  <a:ext uri="{FF2B5EF4-FFF2-40B4-BE49-F238E27FC236}">
                    <a16:creationId xmlns:a16="http://schemas.microsoft.com/office/drawing/2014/main" id="{9745346B-EAFE-C6FA-DB1F-6E157EBC3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963" y="3156415"/>
                <a:ext cx="780193" cy="351087"/>
              </a:xfrm>
              <a:prstGeom prst="rect">
                <a:avLst/>
              </a:prstGeom>
            </p:spPr>
          </p:pic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0A3F47AE-2351-BF70-8A8A-5CFDDBA2F9E5}"/>
                </a:ext>
              </a:extLst>
            </p:cNvPr>
            <p:cNvGrpSpPr/>
            <p:nvPr/>
          </p:nvGrpSpPr>
          <p:grpSpPr>
            <a:xfrm>
              <a:off x="1006655" y="5618133"/>
              <a:ext cx="3783012" cy="1041269"/>
              <a:chOff x="519113" y="4676720"/>
              <a:chExt cx="3783012" cy="1041269"/>
            </a:xfrm>
          </p:grpSpPr>
          <p:sp>
            <p:nvSpPr>
              <p:cNvPr id="88" name="모서리가 둥근 직사각형 1">
                <a:extLst>
                  <a:ext uri="{FF2B5EF4-FFF2-40B4-BE49-F238E27FC236}">
                    <a16:creationId xmlns:a16="http://schemas.microsoft.com/office/drawing/2014/main" id="{9EF2D40D-0A05-587E-635D-B599E9825538}"/>
                  </a:ext>
                </a:extLst>
              </p:cNvPr>
              <p:cNvSpPr/>
              <p:nvPr/>
            </p:nvSpPr>
            <p:spPr>
              <a:xfrm>
                <a:off x="519113" y="4676720"/>
                <a:ext cx="3783012" cy="104126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18000" tIns="0" rIns="18000" bIns="0" anchor="ctr"/>
              <a:lstStyle/>
              <a:p>
                <a:pPr algn="ctr" latinLnBrk="0"/>
                <a:endParaRPr lang="ko-KR" altLang="en-US" sz="1050" b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89" name="직사각형 20">
                <a:extLst>
                  <a:ext uri="{FF2B5EF4-FFF2-40B4-BE49-F238E27FC236}">
                    <a16:creationId xmlns:a16="http://schemas.microsoft.com/office/drawing/2014/main" id="{3D5B4223-7F72-E808-9290-99AFA1EA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379" y="4770687"/>
                <a:ext cx="1143000" cy="841610"/>
              </a:xfrm>
              <a:prstGeom prst="rect">
                <a:avLst/>
              </a:prstGeom>
              <a:solidFill>
                <a:srgbClr val="E2E2E2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defTabSz="620288">
                  <a:defRPr/>
                </a:pPr>
                <a:r>
                  <a:rPr lang="en-US" altLang="ko-KR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B/O</a:t>
                </a:r>
              </a:p>
              <a:p>
                <a:pPr algn="ctr" defTabSz="620288">
                  <a:defRPr/>
                </a:pP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판매가</a:t>
                </a:r>
                <a:endParaRPr lang="en-US" altLang="ko-KR" sz="12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 defTabSz="620288">
                  <a:defRPr/>
                </a:pP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마케팅관리</a:t>
                </a:r>
                <a:endParaRPr lang="en-US" altLang="ko-KR" sz="12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90" name="직사각형 20">
                <a:extLst>
                  <a:ext uri="{FF2B5EF4-FFF2-40B4-BE49-F238E27FC236}">
                    <a16:creationId xmlns:a16="http://schemas.microsoft.com/office/drawing/2014/main" id="{7783420A-997C-15EB-14F6-36C492B85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829" y="4768101"/>
                <a:ext cx="908050" cy="84678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latinLnBrk="0"/>
                <a:r>
                  <a:rPr lang="ko-KR" altLang="en-US" sz="1200" b="1" dirty="0" err="1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고객몰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주문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</a:t>
                </a:r>
                <a:b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</a:b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최저가확인</a:t>
                </a:r>
                <a:endParaRPr lang="en-US" altLang="ko-KR" sz="1200" b="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pic>
            <p:nvPicPr>
              <p:cNvPr id="91" name="그림 90">
                <a:extLst>
                  <a:ext uri="{FF2B5EF4-FFF2-40B4-BE49-F238E27FC236}">
                    <a16:creationId xmlns:a16="http://schemas.microsoft.com/office/drawing/2014/main" id="{2E8EDCDF-3273-4DCD-23C4-96E98CC66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634" y="5024113"/>
                <a:ext cx="1204852" cy="346483"/>
              </a:xfrm>
              <a:prstGeom prst="rect">
                <a:avLst/>
              </a:prstGeom>
            </p:spPr>
          </p:pic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956EE0EA-90BE-B78A-112D-5433427B162B}"/>
                </a:ext>
              </a:extLst>
            </p:cNvPr>
            <p:cNvGrpSpPr/>
            <p:nvPr/>
          </p:nvGrpSpPr>
          <p:grpSpPr>
            <a:xfrm>
              <a:off x="1006655" y="6788085"/>
              <a:ext cx="3783012" cy="1041269"/>
              <a:chOff x="528638" y="5585146"/>
              <a:chExt cx="3783012" cy="1041269"/>
            </a:xfrm>
          </p:grpSpPr>
          <p:sp>
            <p:nvSpPr>
              <p:cNvPr id="93" name="모서리가 둥근 직사각형 1">
                <a:extLst>
                  <a:ext uri="{FF2B5EF4-FFF2-40B4-BE49-F238E27FC236}">
                    <a16:creationId xmlns:a16="http://schemas.microsoft.com/office/drawing/2014/main" id="{257ECD0B-7F45-05B2-2229-FADE0EC934BA}"/>
                  </a:ext>
                </a:extLst>
              </p:cNvPr>
              <p:cNvSpPr/>
              <p:nvPr/>
            </p:nvSpPr>
            <p:spPr>
              <a:xfrm>
                <a:off x="528638" y="5585146"/>
                <a:ext cx="3783012" cy="104126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18000" tIns="0" rIns="18000" bIns="0" anchor="ctr"/>
              <a:lstStyle/>
              <a:p>
                <a:pPr algn="ctr" latinLnBrk="0"/>
                <a:endParaRPr lang="ko-KR" altLang="en-US" sz="1050" b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94" name="직사각형 20">
                <a:extLst>
                  <a:ext uri="{FF2B5EF4-FFF2-40B4-BE49-F238E27FC236}">
                    <a16:creationId xmlns:a16="http://schemas.microsoft.com/office/drawing/2014/main" id="{A532D869-33A6-C4CF-703D-233905CC5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904" y="5683443"/>
                <a:ext cx="1143000" cy="841610"/>
              </a:xfrm>
              <a:prstGeom prst="rect">
                <a:avLst/>
              </a:prstGeom>
              <a:solidFill>
                <a:srgbClr val="E2E2E2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defTabSz="620288">
                  <a:defRPr/>
                </a:pPr>
                <a:r>
                  <a:rPr lang="en-US" altLang="ko-KR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B/O</a:t>
                </a:r>
              </a:p>
              <a:p>
                <a:pPr algn="ctr" defTabSz="620288">
                  <a:defRPr/>
                </a:pP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판매가</a:t>
                </a:r>
                <a:endParaRPr lang="en-US" altLang="ko-KR" sz="12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 defTabSz="620288">
                  <a:defRPr/>
                </a:pPr>
                <a:r>
                  <a:rPr lang="ko-KR" altLang="en-US" sz="1200" spc="-108" dirty="0">
                    <a:gradFill>
                      <a:gsLst>
                        <a:gs pos="0">
                          <a:srgbClr val="012E3C"/>
                        </a:gs>
                        <a:gs pos="100000">
                          <a:srgbClr val="012E3C"/>
                        </a:gs>
                      </a:gsLst>
                      <a:lin ang="0" scaled="1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마케팅관리</a:t>
                </a:r>
                <a:endParaRPr lang="en-US" altLang="ko-KR" sz="1200" spc="-108" dirty="0">
                  <a:gradFill>
                    <a:gsLst>
                      <a:gs pos="0">
                        <a:srgbClr val="012E3C"/>
                      </a:gs>
                      <a:gs pos="100000">
                        <a:srgbClr val="012E3C"/>
                      </a:gs>
                    </a:gsLst>
                    <a:lin ang="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95" name="직사각형 20">
                <a:extLst>
                  <a:ext uri="{FF2B5EF4-FFF2-40B4-BE49-F238E27FC236}">
                    <a16:creationId xmlns:a16="http://schemas.microsoft.com/office/drawing/2014/main" id="{AD1B7C47-67A4-F0DA-500A-766709771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354" y="5680857"/>
                <a:ext cx="908050" cy="84678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wrap="none" lIns="18000" tIns="0" rIns="18000" bIns="0" anchor="ctr"/>
              <a:lstStyle/>
              <a:p>
                <a:pPr algn="ctr" latinLnBrk="0"/>
                <a:r>
                  <a:rPr lang="ko-KR" altLang="en-US" sz="1200" b="1" dirty="0" err="1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고객몰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주문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</a:t>
                </a:r>
                <a:b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</a:b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최저가확인</a:t>
                </a:r>
                <a:endParaRPr lang="en-US" altLang="ko-KR" sz="1200" b="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pic>
            <p:nvPicPr>
              <p:cNvPr id="96" name="그림 95">
                <a:extLst>
                  <a:ext uri="{FF2B5EF4-FFF2-40B4-BE49-F238E27FC236}">
                    <a16:creationId xmlns:a16="http://schemas.microsoft.com/office/drawing/2014/main" id="{95EDF5C2-B03D-57F8-8934-C02517DA9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560" y="5912739"/>
                <a:ext cx="1041001" cy="3860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88112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0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247775" y="71995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790266" y="6851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6438643" y="1497562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대표상품</a:t>
            </a:r>
            <a:r>
              <a:rPr lang="en-US" altLang="ko-KR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MD</a:t>
            </a:r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팀 임혜란 책임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6387141" y="2390931"/>
            <a:ext cx="7052631" cy="4263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B34C-B10C-8A37-8DF6-416FB99FD198}"/>
              </a:ext>
            </a:extLst>
          </p:cNvPr>
          <p:cNvSpPr txBox="1"/>
          <p:nvPr/>
        </p:nvSpPr>
        <p:spPr>
          <a:xfrm>
            <a:off x="6734222" y="2638787"/>
            <a:ext cx="5854653" cy="358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 2021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년 </a:t>
            </a:r>
            <a:r>
              <a:rPr lang="ko-KR" altLang="en-US" sz="3200" dirty="0" err="1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서브원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3200" dirty="0" err="1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경력입사</a:t>
            </a:r>
            <a:endParaRPr lang="en-US" altLang="ko-KR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 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대표상품 구축 및 </a:t>
            </a: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SSP MD</a:t>
            </a: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 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기존 경력</a:t>
            </a:r>
            <a:endParaRPr lang="en-US" altLang="ko-KR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환경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청소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생활용품류 구매</a:t>
            </a:r>
            <a:endParaRPr lang="en-US" altLang="ko-KR" sz="3200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온라인 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B2B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몰 상품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MD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/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운영 </a:t>
            </a:r>
            <a:endParaRPr lang="en-US" altLang="ko-KR" sz="3200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3DF3703-FA59-4ACD-8B24-1BDE419B8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67" y="2390930"/>
            <a:ext cx="2973665" cy="42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 err="1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서브원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 플랫폼의 시작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F4B6D80-D49C-D21E-3762-E92F11144CB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730EA37-7689-06CC-5FA0-38450170ACE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서브원의 과거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CD9BF4CA-CA29-A67C-6CEB-72AC70F7C2E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4396C1CA-5EE6-2DB7-5F20-82E4D0B38DA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3312C2B8-AEC8-6399-7B91-35553EA55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A477C051-B23C-F373-A67B-48D73EB38022}"/>
              </a:ext>
            </a:extLst>
          </p:cNvPr>
          <p:cNvSpPr/>
          <p:nvPr/>
        </p:nvSpPr>
        <p:spPr>
          <a:xfrm>
            <a:off x="814115" y="1763125"/>
            <a:ext cx="11871598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MRO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사업을 시작하여 지난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20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년 간 많은 어려움 속에서도 지속적인 노력과 발전으로 </a:t>
            </a:r>
            <a:b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“국내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MRO </a:t>
            </a:r>
            <a:r>
              <a:rPr lang="ko-KR" altLang="en-US" sz="2000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전문기업”으로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성장함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A4054B6-8EF7-6DAE-6592-238129982F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865">
            <a:off x="1756970" y="3176958"/>
            <a:ext cx="8793446" cy="216320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97704F8-3B77-473A-EF48-5294AA1F32C4}"/>
              </a:ext>
            </a:extLst>
          </p:cNvPr>
          <p:cNvSpPr/>
          <p:nvPr/>
        </p:nvSpPr>
        <p:spPr>
          <a:xfrm>
            <a:off x="2115684" y="3521761"/>
            <a:ext cx="3938587" cy="1188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1" name="모서리가 둥근 직사각형 34">
            <a:extLst>
              <a:ext uri="{FF2B5EF4-FFF2-40B4-BE49-F238E27FC236}">
                <a16:creationId xmlns:a16="http://schemas.microsoft.com/office/drawing/2014/main" id="{3D96FC92-ABED-1C45-4E57-0FB73B712279}"/>
              </a:ext>
            </a:extLst>
          </p:cNvPr>
          <p:cNvSpPr/>
          <p:nvPr/>
        </p:nvSpPr>
        <p:spPr>
          <a:xfrm>
            <a:off x="2197321" y="3588676"/>
            <a:ext cx="995925" cy="1054630"/>
          </a:xfrm>
          <a:prstGeom prst="roundRect">
            <a:avLst>
              <a:gd name="adj" fmla="val 11398"/>
            </a:avLst>
          </a:prstGeom>
          <a:solidFill>
            <a:srgbClr val="44546A"/>
          </a:solidFill>
          <a:ln>
            <a:solidFill>
              <a:srgbClr val="4454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lvl="0" algn="ctr">
              <a:lnSpc>
                <a:spcPct val="120000"/>
              </a:lnSpc>
              <a:spcBef>
                <a:spcPts val="400"/>
              </a:spcBef>
              <a:buClr>
                <a:srgbClr val="828282"/>
              </a:buClr>
              <a:buSzPct val="70000"/>
            </a:pPr>
            <a:r>
              <a:rPr lang="ko-KR" altLang="en-US" sz="1400" b="1" spc="-5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경영</a:t>
            </a:r>
            <a:endParaRPr lang="en-US" altLang="ko-KR" sz="1400" b="1" spc="-5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0" algn="ctr">
              <a:lnSpc>
                <a:spcPct val="120000"/>
              </a:lnSpc>
              <a:spcBef>
                <a:spcPts val="400"/>
              </a:spcBef>
              <a:buClr>
                <a:srgbClr val="828282"/>
              </a:buClr>
              <a:buSzPct val="70000"/>
            </a:pPr>
            <a:r>
              <a:rPr lang="ko-KR" altLang="en-US" sz="1400" b="1" spc="-5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환경</a:t>
            </a:r>
            <a:endParaRPr lang="en-US" altLang="ko-KR" sz="1400" b="1" spc="-5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A17164-54E0-569F-0EBF-1B8EE3CC6701}"/>
              </a:ext>
            </a:extLst>
          </p:cNvPr>
          <p:cNvSpPr/>
          <p:nvPr/>
        </p:nvSpPr>
        <p:spPr>
          <a:xfrm>
            <a:off x="3204133" y="3746659"/>
            <a:ext cx="2662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LG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계열사들이 핵심사업에 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집중할 수 있도록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MRO Total Outsourcing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수행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36A6A6-C3C6-01AE-37A2-BA994A9A4949}"/>
              </a:ext>
            </a:extLst>
          </p:cNvPr>
          <p:cNvSpPr/>
          <p:nvPr/>
        </p:nvSpPr>
        <p:spPr>
          <a:xfrm>
            <a:off x="2115684" y="4926723"/>
            <a:ext cx="3938587" cy="1188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4" name="모서리가 둥근 직사각형 20">
            <a:extLst>
              <a:ext uri="{FF2B5EF4-FFF2-40B4-BE49-F238E27FC236}">
                <a16:creationId xmlns:a16="http://schemas.microsoft.com/office/drawing/2014/main" id="{1F0CCE83-29A1-623A-E460-99634F4EEF20}"/>
              </a:ext>
            </a:extLst>
          </p:cNvPr>
          <p:cNvSpPr/>
          <p:nvPr/>
        </p:nvSpPr>
        <p:spPr>
          <a:xfrm>
            <a:off x="2197321" y="4993638"/>
            <a:ext cx="995925" cy="1054630"/>
          </a:xfrm>
          <a:prstGeom prst="roundRect">
            <a:avLst>
              <a:gd name="adj" fmla="val 11398"/>
            </a:avLst>
          </a:prstGeom>
          <a:solidFill>
            <a:srgbClr val="C318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Mission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4894176-90C4-5170-A5B1-393C0DE0A645}"/>
              </a:ext>
            </a:extLst>
          </p:cNvPr>
          <p:cNvSpPr/>
          <p:nvPr/>
        </p:nvSpPr>
        <p:spPr>
          <a:xfrm>
            <a:off x="2642687" y="6435149"/>
            <a:ext cx="2884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Captive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물량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중심으로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사업 성장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9F58985-41C0-48F2-9ADB-C4EA74CFD0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84" y="4495491"/>
            <a:ext cx="560620" cy="1423047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B13CFB85-B848-5F79-8DFF-334680642F13}"/>
              </a:ext>
            </a:extLst>
          </p:cNvPr>
          <p:cNvSpPr/>
          <p:nvPr/>
        </p:nvSpPr>
        <p:spPr>
          <a:xfrm>
            <a:off x="7342289" y="6435149"/>
            <a:ext cx="2884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Total Outsourcing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기반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Non-captive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확대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ED738-B13A-3B39-C0FF-E05146BE30B7}"/>
              </a:ext>
            </a:extLst>
          </p:cNvPr>
          <p:cNvSpPr txBox="1"/>
          <p:nvPr/>
        </p:nvSpPr>
        <p:spPr>
          <a:xfrm>
            <a:off x="1512163" y="6253520"/>
            <a:ext cx="1130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’99</a:t>
            </a:r>
            <a:r>
              <a:rPr lang="ko-KR" altLang="en-US" sz="11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08D6A1-4883-3280-C992-673F2934E133}"/>
              </a:ext>
            </a:extLst>
          </p:cNvPr>
          <p:cNvSpPr txBox="1"/>
          <p:nvPr/>
        </p:nvSpPr>
        <p:spPr>
          <a:xfrm>
            <a:off x="5385070" y="2962792"/>
            <a:ext cx="1130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’09</a:t>
            </a:r>
            <a:r>
              <a:rPr lang="ko-KR" altLang="en-US" sz="11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467143-310A-A39E-EBF6-566B42EE2E5B}"/>
              </a:ext>
            </a:extLst>
          </p:cNvPr>
          <p:cNvSpPr txBox="1"/>
          <p:nvPr/>
        </p:nvSpPr>
        <p:spPr>
          <a:xfrm>
            <a:off x="8544629" y="2715402"/>
            <a:ext cx="1130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’19</a:t>
            </a:r>
            <a:r>
              <a:rPr lang="ko-KR" altLang="en-US" sz="11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년</a:t>
            </a:r>
          </a:p>
        </p:txBody>
      </p:sp>
      <p:sp>
        <p:nvSpPr>
          <p:cNvPr id="27" name="자유형: 도형 73">
            <a:extLst>
              <a:ext uri="{FF2B5EF4-FFF2-40B4-BE49-F238E27FC236}">
                <a16:creationId xmlns:a16="http://schemas.microsoft.com/office/drawing/2014/main" id="{3CCFEC1C-E5EA-7722-F28E-7E77A5E7D7D2}"/>
              </a:ext>
            </a:extLst>
          </p:cNvPr>
          <p:cNvSpPr/>
          <p:nvPr/>
        </p:nvSpPr>
        <p:spPr>
          <a:xfrm>
            <a:off x="7749120" y="4030228"/>
            <a:ext cx="1397000" cy="2057400"/>
          </a:xfrm>
          <a:custGeom>
            <a:avLst/>
            <a:gdLst>
              <a:gd name="connsiteX0" fmla="*/ 6350 w 1397000"/>
              <a:gd name="connsiteY0" fmla="*/ 1003300 h 2057400"/>
              <a:gd name="connsiteX1" fmla="*/ 1397000 w 1397000"/>
              <a:gd name="connsiteY1" fmla="*/ 0 h 2057400"/>
              <a:gd name="connsiteX2" fmla="*/ 1397000 w 1397000"/>
              <a:gd name="connsiteY2" fmla="*/ 2057400 h 2057400"/>
              <a:gd name="connsiteX3" fmla="*/ 0 w 1397000"/>
              <a:gd name="connsiteY3" fmla="*/ 2057400 h 2057400"/>
              <a:gd name="connsiteX4" fmla="*/ 6350 w 1397000"/>
              <a:gd name="connsiteY4" fmla="*/ 10033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0" h="2057400">
                <a:moveTo>
                  <a:pt x="6350" y="1003300"/>
                </a:moveTo>
                <a:lnTo>
                  <a:pt x="1397000" y="0"/>
                </a:lnTo>
                <a:lnTo>
                  <a:pt x="1397000" y="2057400"/>
                </a:lnTo>
                <a:lnTo>
                  <a:pt x="0" y="2057400"/>
                </a:lnTo>
                <a:cubicBezTo>
                  <a:pt x="2117" y="1706033"/>
                  <a:pt x="4233" y="1354667"/>
                  <a:pt x="6350" y="1003300"/>
                </a:cubicBezTo>
                <a:close/>
              </a:path>
            </a:pathLst>
          </a:custGeom>
          <a:pattFill prst="dk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8" name="사각형: 둥근 모서리 74">
            <a:extLst>
              <a:ext uri="{FF2B5EF4-FFF2-40B4-BE49-F238E27FC236}">
                <a16:creationId xmlns:a16="http://schemas.microsoft.com/office/drawing/2014/main" id="{FA5A3A9E-B3CA-279C-892F-715B7C350A52}"/>
              </a:ext>
            </a:extLst>
          </p:cNvPr>
          <p:cNvSpPr/>
          <p:nvPr/>
        </p:nvSpPr>
        <p:spPr>
          <a:xfrm>
            <a:off x="9466441" y="4371305"/>
            <a:ext cx="1310951" cy="1391253"/>
          </a:xfrm>
          <a:prstGeom prst="roundRect">
            <a:avLst>
              <a:gd name="adj" fmla="val 10609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0">
              <a:spcAft>
                <a:spcPts val="300"/>
              </a:spcAft>
              <a:defRPr/>
            </a:pPr>
            <a:endParaRPr lang="ko-KR" altLang="en-US" sz="1100" spc="-6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37BFE-DA8F-C21E-9176-49E35DC90E0F}"/>
              </a:ext>
            </a:extLst>
          </p:cNvPr>
          <p:cNvSpPr txBox="1"/>
          <p:nvPr/>
        </p:nvSpPr>
        <p:spPr>
          <a:xfrm>
            <a:off x="9471787" y="4850091"/>
            <a:ext cx="1295226" cy="815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4000" marR="0" lvl="0" indent="-1440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000" i="0" u="none" strike="noStrike" kern="0" cap="none" spc="0" normalizeH="0" baseline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CJ</a:t>
            </a:r>
            <a:r>
              <a:rPr kumimoji="0" lang="ko-KR" altLang="en-US" sz="1000" i="0" u="none" strike="noStrike" kern="0" cap="none" spc="0" normalizeH="0" baseline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그룹</a:t>
            </a:r>
            <a:r>
              <a:rPr kumimoji="0" lang="ko-KR" altLang="en-US" sz="1000" i="0" u="none" strike="noStrike" kern="0" cap="none" spc="0" normalizeH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0" lang="en-US" altLang="ko-KR" sz="1000" i="0" u="none" strike="noStrike" kern="0" cap="none" spc="0" normalizeH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  </a:t>
            </a:r>
            <a:r>
              <a:rPr kumimoji="0" lang="en-US" altLang="ko-KR" sz="600" i="0" u="none" strike="noStrike" kern="0" cap="none" spc="0" normalizeH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 </a:t>
            </a:r>
            <a:r>
              <a:rPr kumimoji="0" lang="en-US" altLang="ko-KR" sz="1000" i="0" u="none" strike="noStrike" kern="0" cap="none" spc="0" normalizeH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600</a:t>
            </a:r>
            <a:r>
              <a:rPr lang="ko-KR" altLang="en-US" sz="1000" kern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억</a:t>
            </a:r>
            <a:endParaRPr lang="en-US" altLang="ko-KR" sz="1000" kern="0" dirty="0">
              <a:ln w="3175">
                <a:solidFill>
                  <a:schemeClr val="bg1">
                    <a:alpha val="1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44000" marR="0" lvl="0" indent="-1440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000" i="0" u="none" strike="noStrike" kern="0" cap="none" spc="0" normalizeH="0" baseline="0" noProof="0" dirty="0" err="1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오비맥주</a:t>
            </a:r>
            <a:r>
              <a:rPr kumimoji="0" lang="ko-KR" altLang="en-US" sz="1000" i="0" u="none" strike="noStrike" kern="0" cap="none" spc="0" normalizeH="0" baseline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0" lang="en-US" altLang="ko-KR" sz="1000" i="0" u="none" strike="noStrike" kern="0" cap="none" spc="0" normalizeH="0" baseline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  41</a:t>
            </a:r>
            <a:r>
              <a:rPr lang="en-US" altLang="ko-KR" sz="1000" kern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0</a:t>
            </a:r>
            <a:r>
              <a:rPr lang="ko-KR" altLang="en-US" sz="1000" kern="0" noProof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억</a:t>
            </a:r>
            <a:endParaRPr lang="en-US" altLang="ko-KR" sz="1000" kern="0" dirty="0">
              <a:ln w="3175">
                <a:solidFill>
                  <a:schemeClr val="bg1">
                    <a:alpha val="1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44000" marR="0" lvl="0" indent="-1440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000" kern="0" spc="-150" dirty="0" err="1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깨끗한나라</a:t>
            </a:r>
            <a:r>
              <a:rPr lang="ko-KR" altLang="en-US" sz="1000" kern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000" kern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 320</a:t>
            </a:r>
            <a:r>
              <a:rPr lang="ko-KR" altLang="en-US" sz="1000" kern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억</a:t>
            </a:r>
            <a:endParaRPr lang="en-US" altLang="ko-KR" sz="1000" kern="0" dirty="0">
              <a:ln w="3175">
                <a:solidFill>
                  <a:schemeClr val="bg1">
                    <a:alpha val="1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44000" marR="0" lvl="0" indent="-1440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000" kern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한미약품 </a:t>
            </a:r>
            <a:r>
              <a:rPr lang="en-US" altLang="ko-KR" sz="1000" kern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</a:t>
            </a:r>
            <a:r>
              <a:rPr lang="ko-KR" altLang="en-US" sz="1000" kern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  </a:t>
            </a:r>
            <a:r>
              <a:rPr lang="en-US" altLang="ko-KR" sz="1000" kern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160</a:t>
            </a:r>
            <a:r>
              <a:rPr lang="ko-KR" altLang="en-US" sz="1000" kern="0" dirty="0">
                <a:ln w="3175">
                  <a:solidFill>
                    <a:schemeClr val="bg1">
                      <a:alpha val="1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억</a:t>
            </a:r>
            <a:endParaRPr lang="en-US" altLang="ko-KR" sz="1000" kern="0" dirty="0">
              <a:ln w="3175">
                <a:solidFill>
                  <a:schemeClr val="bg1">
                    <a:alpha val="1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065788-DB3B-BD0F-5F15-60854129007E}"/>
              </a:ext>
            </a:extLst>
          </p:cNvPr>
          <p:cNvSpPr txBox="1"/>
          <p:nvPr/>
        </p:nvSpPr>
        <p:spPr>
          <a:xfrm>
            <a:off x="9925967" y="4517404"/>
            <a:ext cx="797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spcAft>
                <a:spcPts val="300"/>
              </a:spcAft>
              <a:defRPr/>
            </a:pPr>
            <a:r>
              <a:rPr lang="ko-KR" altLang="en-US" sz="1100" b="1" spc="-60" dirty="0">
                <a:gradFill>
                  <a:gsLst>
                    <a:gs pos="0">
                      <a:srgbClr val="B91E3C"/>
                    </a:gs>
                    <a:gs pos="100000">
                      <a:srgbClr val="B91E3C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주요 고객사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C37988F-FE8C-EDFF-815A-4C8760D37470}"/>
              </a:ext>
            </a:extLst>
          </p:cNvPr>
          <p:cNvGrpSpPr/>
          <p:nvPr/>
        </p:nvGrpSpPr>
        <p:grpSpPr>
          <a:xfrm>
            <a:off x="9543560" y="4433896"/>
            <a:ext cx="435692" cy="435692"/>
            <a:chOff x="915915" y="4469683"/>
            <a:chExt cx="435692" cy="435692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AA93A1-48CB-4692-D52C-06F8371A6BA4}"/>
                </a:ext>
              </a:extLst>
            </p:cNvPr>
            <p:cNvSpPr/>
            <p:nvPr/>
          </p:nvSpPr>
          <p:spPr>
            <a:xfrm>
              <a:off x="915915" y="4469683"/>
              <a:ext cx="435692" cy="435692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pic>
          <p:nvPicPr>
            <p:cNvPr id="33" name="그림 32" descr="그리기이(가) 표시된 사진&#10;&#10;자동 생성된 설명">
              <a:extLst>
                <a:ext uri="{FF2B5EF4-FFF2-40B4-BE49-F238E27FC236}">
                  <a16:creationId xmlns:a16="http://schemas.microsoft.com/office/drawing/2014/main" id="{9225FA4F-3AB4-1068-8557-24917DC2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1851" y="4573707"/>
              <a:ext cx="264499" cy="206309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2E03C6D-42C3-C1C5-0BB8-5081EBDF545A}"/>
              </a:ext>
            </a:extLst>
          </p:cNvPr>
          <p:cNvGrpSpPr/>
          <p:nvPr/>
        </p:nvGrpSpPr>
        <p:grpSpPr>
          <a:xfrm>
            <a:off x="6978412" y="6085623"/>
            <a:ext cx="2987937" cy="141243"/>
            <a:chOff x="8228816" y="4315421"/>
            <a:chExt cx="2140702" cy="101193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9CE7497A-D20F-CA7B-1D76-BB8EE11E4D29}"/>
                </a:ext>
              </a:extLst>
            </p:cNvPr>
            <p:cNvCxnSpPr/>
            <p:nvPr/>
          </p:nvCxnSpPr>
          <p:spPr>
            <a:xfrm>
              <a:off x="9298726" y="4315421"/>
              <a:ext cx="0" cy="10119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61E8ECB5-24CC-9AE4-E571-FF2844204C62}"/>
                </a:ext>
              </a:extLst>
            </p:cNvPr>
            <p:cNvCxnSpPr/>
            <p:nvPr/>
          </p:nvCxnSpPr>
          <p:spPr>
            <a:xfrm>
              <a:off x="10369518" y="4315421"/>
              <a:ext cx="0" cy="10119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A2A20D58-054C-9A4F-D127-C12AF3E74B71}"/>
                </a:ext>
              </a:extLst>
            </p:cNvPr>
            <p:cNvCxnSpPr>
              <a:cxnSpLocks/>
            </p:cNvCxnSpPr>
            <p:nvPr/>
          </p:nvCxnSpPr>
          <p:spPr>
            <a:xfrm rot="21540000">
              <a:off x="8229639" y="4315421"/>
              <a:ext cx="0" cy="10119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4AC8A637-C35C-A0E9-A587-E0F6F9E4B358}"/>
                </a:ext>
              </a:extLst>
            </p:cNvPr>
            <p:cNvCxnSpPr>
              <a:cxnSpLocks/>
            </p:cNvCxnSpPr>
            <p:nvPr/>
          </p:nvCxnSpPr>
          <p:spPr>
            <a:xfrm>
              <a:off x="8228816" y="4317849"/>
              <a:ext cx="214070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78271B47-86A8-AF35-3701-170C0E261D98}"/>
              </a:ext>
            </a:extLst>
          </p:cNvPr>
          <p:cNvCxnSpPr>
            <a:cxnSpLocks/>
          </p:cNvCxnSpPr>
          <p:nvPr/>
        </p:nvCxnSpPr>
        <p:spPr>
          <a:xfrm flipV="1">
            <a:off x="7752295" y="4135003"/>
            <a:ext cx="1260475" cy="908050"/>
          </a:xfrm>
          <a:prstGeom prst="line">
            <a:avLst/>
          </a:prstGeom>
          <a:noFill/>
          <a:ln w="38100" cap="rnd">
            <a:solidFill>
              <a:srgbClr val="B91E3C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7AEC12E-8CE3-584A-7936-775C0C886111}"/>
              </a:ext>
            </a:extLst>
          </p:cNvPr>
          <p:cNvSpPr txBox="1"/>
          <p:nvPr/>
        </p:nvSpPr>
        <p:spPr>
          <a:xfrm>
            <a:off x="8073985" y="5047203"/>
            <a:ext cx="87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300" dirty="0">
                <a:gradFill>
                  <a:gsLst>
                    <a:gs pos="0">
                      <a:srgbClr val="BC1A3F"/>
                    </a:gs>
                    <a:gs pos="100000">
                      <a:srgbClr val="BC1A3F"/>
                    </a:gs>
                  </a:gsLst>
                  <a:lin ang="5400000" scaled="1"/>
                </a:gra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X</a:t>
            </a:r>
            <a:r>
              <a:rPr lang="en-US" altLang="ko-KR" sz="3200" dirty="0">
                <a:gradFill>
                  <a:gsLst>
                    <a:gs pos="0">
                      <a:srgbClr val="BC1A3F"/>
                    </a:gs>
                    <a:gs pos="100000">
                      <a:srgbClr val="BC1A3F"/>
                    </a:gs>
                  </a:gsLst>
                  <a:lin ang="5400000" scaled="1"/>
                </a:gra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</a:t>
            </a:r>
            <a:endParaRPr lang="ko-KR" altLang="en-US" sz="1600" dirty="0">
              <a:gradFill>
                <a:gsLst>
                  <a:gs pos="0">
                    <a:srgbClr val="BC1A3F"/>
                  </a:gs>
                  <a:gs pos="100000">
                    <a:srgbClr val="BC1A3F"/>
                  </a:gs>
                </a:gsLst>
                <a:lin ang="5400000" scaled="1"/>
              </a:gra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1A1602C-4484-2D2F-4A96-641F8B1EC9F3}"/>
              </a:ext>
            </a:extLst>
          </p:cNvPr>
          <p:cNvGrpSpPr/>
          <p:nvPr/>
        </p:nvGrpSpPr>
        <p:grpSpPr>
          <a:xfrm>
            <a:off x="7491174" y="4754596"/>
            <a:ext cx="462439" cy="1343726"/>
            <a:chOff x="1526404" y="4997918"/>
            <a:chExt cx="462439" cy="134372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19305DFC-2351-3CD1-8AEA-4388D677FD56}"/>
                </a:ext>
              </a:extLst>
            </p:cNvPr>
            <p:cNvGrpSpPr/>
            <p:nvPr/>
          </p:nvGrpSpPr>
          <p:grpSpPr>
            <a:xfrm>
              <a:off x="1526404" y="5302196"/>
              <a:ext cx="462439" cy="1039448"/>
              <a:chOff x="1526404" y="5302196"/>
              <a:chExt cx="462439" cy="1039448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EC22D9B9-A4C7-303F-60B9-15655F8260B9}"/>
                  </a:ext>
                </a:extLst>
              </p:cNvPr>
              <p:cNvSpPr/>
              <p:nvPr/>
            </p:nvSpPr>
            <p:spPr>
              <a:xfrm>
                <a:off x="1526404" y="5524633"/>
                <a:ext cx="462438" cy="817011"/>
              </a:xfrm>
              <a:prstGeom prst="rect">
                <a:avLst/>
              </a:prstGeom>
              <a:gradFill flip="none" rotWithShape="1">
                <a:gsLst>
                  <a:gs pos="5000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latinLnBrk="0"/>
                <a:endPara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6195E18B-8A56-AA04-6998-32F5CA3CAD86}"/>
                  </a:ext>
                </a:extLst>
              </p:cNvPr>
              <p:cNvSpPr/>
              <p:nvPr/>
            </p:nvSpPr>
            <p:spPr>
              <a:xfrm>
                <a:off x="1526405" y="5302196"/>
                <a:ext cx="462438" cy="462438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latinLnBrk="0"/>
                <a:endPara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BFF02EB3-9758-B319-CE05-14E987055CDD}"/>
                </a:ext>
              </a:extLst>
            </p:cNvPr>
            <p:cNvSpPr/>
            <p:nvPr/>
          </p:nvSpPr>
          <p:spPr>
            <a:xfrm>
              <a:off x="1693253" y="5251323"/>
              <a:ext cx="133086" cy="13308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53480" latinLnBrk="0">
                <a:defRPr/>
              </a:pPr>
              <a:endParaRPr lang="ko-KR" altLang="en-US" sz="2074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83A5FB-A82C-B4FE-D099-3F1968B83BBE}"/>
                </a:ext>
              </a:extLst>
            </p:cNvPr>
            <p:cNvSpPr txBox="1"/>
            <p:nvPr/>
          </p:nvSpPr>
          <p:spPr>
            <a:xfrm>
              <a:off x="1569683" y="4997918"/>
              <a:ext cx="371897" cy="2035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053480" latinLnBrk="0">
                <a:lnSpc>
                  <a:spcPct val="120000"/>
                </a:lnSpc>
                <a:defRPr/>
              </a:pPr>
              <a:r>
                <a:rPr lang="en-US" altLang="ko-KR" sz="1200" b="1" dirty="0">
                  <a:gradFill>
                    <a:gsLst>
                      <a:gs pos="9735">
                        <a:prstClr val="black">
                          <a:lumMod val="75000"/>
                          <a:lumOff val="25000"/>
                        </a:prstClr>
                      </a:gs>
                      <a:gs pos="2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0.4</a:t>
              </a:r>
              <a:r>
                <a:rPr lang="ko-KR" altLang="en-US" sz="1200" b="1" dirty="0">
                  <a:gradFill>
                    <a:gsLst>
                      <a:gs pos="9735">
                        <a:prstClr val="black">
                          <a:lumMod val="75000"/>
                          <a:lumOff val="25000"/>
                        </a:prstClr>
                      </a:gs>
                      <a:gs pos="2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조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9A0EC2D-4FC9-BC14-95A0-ECE7F1DAF865}"/>
              </a:ext>
            </a:extLst>
          </p:cNvPr>
          <p:cNvGrpSpPr/>
          <p:nvPr/>
        </p:nvGrpSpPr>
        <p:grpSpPr>
          <a:xfrm>
            <a:off x="8997425" y="3691065"/>
            <a:ext cx="475418" cy="2407258"/>
            <a:chOff x="3032655" y="3934387"/>
            <a:chExt cx="475418" cy="2407258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2DCF3FAA-F6D5-9779-4FDB-D81E75A577B7}"/>
                </a:ext>
              </a:extLst>
            </p:cNvPr>
            <p:cNvSpPr/>
            <p:nvPr/>
          </p:nvSpPr>
          <p:spPr>
            <a:xfrm>
              <a:off x="3045634" y="4464050"/>
              <a:ext cx="462438" cy="1877595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latinLnBrk="0"/>
              <a:endPara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856ABAFC-8FCC-EC67-1A1B-9A09E3301138}"/>
                </a:ext>
              </a:extLst>
            </p:cNvPr>
            <p:cNvSpPr/>
            <p:nvPr/>
          </p:nvSpPr>
          <p:spPr>
            <a:xfrm>
              <a:off x="3045635" y="4250651"/>
              <a:ext cx="462438" cy="462438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6B58BF11-14C8-F54D-78DD-F911250001A1}"/>
                </a:ext>
              </a:extLst>
            </p:cNvPr>
            <p:cNvSpPr/>
            <p:nvPr/>
          </p:nvSpPr>
          <p:spPr>
            <a:xfrm>
              <a:off x="3213748" y="4196533"/>
              <a:ext cx="133086" cy="133086"/>
            </a:xfrm>
            <a:prstGeom prst="ellipse">
              <a:avLst/>
            </a:prstGeom>
            <a:solidFill>
              <a:srgbClr val="B91E3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53480" latinLnBrk="0">
                <a:defRPr/>
              </a:pPr>
              <a:endParaRPr lang="ko-KR" altLang="en-US" sz="2074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92AC78-0EE4-F61D-BBBE-EA25ED68C40F}"/>
                </a:ext>
              </a:extLst>
            </p:cNvPr>
            <p:cNvSpPr txBox="1"/>
            <p:nvPr/>
          </p:nvSpPr>
          <p:spPr>
            <a:xfrm>
              <a:off x="3032655" y="3934387"/>
              <a:ext cx="469015" cy="2714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53480" latinLnBrk="0">
                <a:lnSpc>
                  <a:spcPct val="120000"/>
                </a:lnSpc>
                <a:defRPr/>
              </a:pPr>
              <a:r>
                <a:rPr lang="en-US" altLang="ko-KR" sz="1600" b="1" dirty="0">
                  <a:gradFill>
                    <a:gsLst>
                      <a:gs pos="0">
                        <a:srgbClr val="B91E3C"/>
                      </a:gs>
                      <a:gs pos="100000">
                        <a:srgbClr val="B91E3C"/>
                      </a:gs>
                    </a:gsLst>
                    <a:lin ang="108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1.3</a:t>
              </a:r>
              <a:r>
                <a:rPr lang="ko-KR" altLang="en-US" sz="1200" b="1" dirty="0">
                  <a:gradFill>
                    <a:gsLst>
                      <a:gs pos="0">
                        <a:srgbClr val="B91E3C"/>
                      </a:gs>
                      <a:gs pos="100000">
                        <a:srgbClr val="B91E3C"/>
                      </a:gs>
                    </a:gsLst>
                    <a:lin ang="108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조</a:t>
              </a:r>
            </a:p>
          </p:txBody>
        </p:sp>
      </p:grpSp>
      <p:pic>
        <p:nvPicPr>
          <p:cNvPr id="52" name="그림 51" descr="그리기이(가) 표시된 사진&#10;&#10;자동 생성된 설명">
            <a:extLst>
              <a:ext uri="{FF2B5EF4-FFF2-40B4-BE49-F238E27FC236}">
                <a16:creationId xmlns:a16="http://schemas.microsoft.com/office/drawing/2014/main" id="{AC3B85EA-89F5-2588-8F08-25742741C6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579" y="6151603"/>
            <a:ext cx="920964" cy="192639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85F1C4A0-4C81-3839-9F24-7AAD9A56AADA}"/>
              </a:ext>
            </a:extLst>
          </p:cNvPr>
          <p:cNvSpPr/>
          <p:nvPr/>
        </p:nvSpPr>
        <p:spPr>
          <a:xfrm>
            <a:off x="7602506" y="3445239"/>
            <a:ext cx="1738447" cy="3235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algn="ctr" eaLnBrk="0" fontAlgn="base" latinLnBrk="0" hangingPunct="0">
              <a:lnSpc>
                <a:spcPct val="150000"/>
              </a:lnSpc>
              <a:spcAft>
                <a:spcPct val="0"/>
              </a:spcAft>
              <a:buClr>
                <a:prstClr val="black"/>
              </a:buClr>
              <a:defRPr/>
            </a:pPr>
            <a:r>
              <a:rPr lang="en-US" altLang="ko-KR" sz="1200" b="1" u="sng" dirty="0">
                <a:ln w="3175">
                  <a:solidFill>
                    <a:prstClr val="white">
                      <a:alpha val="15000"/>
                    </a:prstClr>
                  </a:solidFill>
                </a:ln>
                <a:solidFill>
                  <a:srgbClr val="C00C3F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Non-captive </a:t>
            </a:r>
            <a:r>
              <a:rPr lang="ko-KR" altLang="en-US" sz="1200" b="1" u="sng" dirty="0">
                <a:ln w="3175">
                  <a:solidFill>
                    <a:prstClr val="white">
                      <a:alpha val="15000"/>
                    </a:prstClr>
                  </a:solidFill>
                </a:ln>
                <a:solidFill>
                  <a:srgbClr val="C00C3F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매출 규모</a:t>
            </a:r>
            <a:endParaRPr lang="en-US" altLang="ko-KR" sz="1200" b="1" u="sng" dirty="0">
              <a:ln w="3175">
                <a:solidFill>
                  <a:prstClr val="white">
                    <a:alpha val="15000"/>
                  </a:prstClr>
                </a:solidFill>
              </a:ln>
              <a:solidFill>
                <a:srgbClr val="C00C3F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C18E4951-9DBD-4CCA-7DB5-97870FCB8D8E}"/>
              </a:ext>
            </a:extLst>
          </p:cNvPr>
          <p:cNvSpPr/>
          <p:nvPr/>
        </p:nvSpPr>
        <p:spPr>
          <a:xfrm>
            <a:off x="3405724" y="5074544"/>
            <a:ext cx="936000" cy="93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구매</a:t>
            </a:r>
            <a:endParaRPr lang="en-US" altLang="ko-KR" sz="1400" b="1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투명성</a:t>
            </a:r>
            <a:endParaRPr lang="ko-KR" altLang="en-US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03E3D583-EBAD-3780-CA12-1973A571E9DB}"/>
              </a:ext>
            </a:extLst>
          </p:cNvPr>
          <p:cNvSpPr/>
          <p:nvPr/>
        </p:nvSpPr>
        <p:spPr>
          <a:xfrm>
            <a:off x="4714283" y="5074544"/>
            <a:ext cx="936000" cy="93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업무</a:t>
            </a:r>
            <a:endParaRPr lang="en-US" altLang="ko-KR" sz="1400" b="1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효율화</a:t>
            </a:r>
            <a:endParaRPr lang="ko-KR" altLang="en-US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6" name="덧셈 기호 1">
            <a:extLst>
              <a:ext uri="{FF2B5EF4-FFF2-40B4-BE49-F238E27FC236}">
                <a16:creationId xmlns:a16="http://schemas.microsoft.com/office/drawing/2014/main" id="{54651307-99DD-0510-628D-312126A8EA92}"/>
              </a:ext>
            </a:extLst>
          </p:cNvPr>
          <p:cNvSpPr/>
          <p:nvPr/>
        </p:nvSpPr>
        <p:spPr>
          <a:xfrm>
            <a:off x="4341724" y="5375053"/>
            <a:ext cx="372559" cy="334982"/>
          </a:xfrm>
          <a:prstGeom prst="mathPlus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7" name="Picture 3" descr="아이마켓코리아 | World-Class 산업자재 유통서비스 기업">
            <a:extLst>
              <a:ext uri="{FF2B5EF4-FFF2-40B4-BE49-F238E27FC236}">
                <a16:creationId xmlns:a16="http://schemas.microsoft.com/office/drawing/2014/main" id="{53BEB019-59BA-5F4E-4F64-9D7C2C732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t="16552" r="18079" b="48063"/>
          <a:stretch/>
        </p:blipFill>
        <p:spPr bwMode="auto">
          <a:xfrm>
            <a:off x="7416248" y="6155409"/>
            <a:ext cx="633889" cy="1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0D786-46AA-62EE-F992-04C086E6D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2073B18F-67F0-B804-791D-2E015D1F597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F62906E-2BF5-2B01-EDFA-217DE71C487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D707645-6055-47E4-33E9-5401A995DAE3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CF90824-03A6-39B8-7F32-C3D53760365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39592D1-8A66-AC8F-F6A4-7559DFEB930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F7941E6-A714-A6F9-5B89-537DE517461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4F7D03A-6BF6-0917-D9FB-B792425F9FA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E68F54-3EC8-9DD9-1749-AF269154D51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서브원의 과거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AA61A6D2-B11F-9905-A51A-C6C610FE420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4DB461E8-320A-CC26-3F87-41D73DFD29B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A0185F3B-27A1-EE91-4737-8F60CE538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9403C0-730F-0364-C8DD-3533688F2DB9}"/>
              </a:ext>
            </a:extLst>
          </p:cNvPr>
          <p:cNvSpPr/>
          <p:nvPr/>
        </p:nvSpPr>
        <p:spPr>
          <a:xfrm>
            <a:off x="814115" y="1763125"/>
            <a:ext cx="11871598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MRO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자재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Total Outsourcing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기반으로 지속적인 다양한 상품과 고객의 거래범위를 확대함에 따른 경쟁력 확보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52A3C11-8DEC-9805-012A-8FBE73E0ECF0}"/>
              </a:ext>
            </a:extLst>
          </p:cNvPr>
          <p:cNvGrpSpPr/>
          <p:nvPr/>
        </p:nvGrpSpPr>
        <p:grpSpPr>
          <a:xfrm>
            <a:off x="1983186" y="2291192"/>
            <a:ext cx="8130986" cy="4762040"/>
            <a:chOff x="2444437" y="2288056"/>
            <a:chExt cx="4896907" cy="3389844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F65DF27-4EA6-4460-0ACF-8C610BBBF412}"/>
                </a:ext>
              </a:extLst>
            </p:cNvPr>
            <p:cNvGrpSpPr/>
            <p:nvPr/>
          </p:nvGrpSpPr>
          <p:grpSpPr>
            <a:xfrm>
              <a:off x="2703880" y="2288056"/>
              <a:ext cx="387131" cy="2935216"/>
              <a:chOff x="4523629" y="3358170"/>
              <a:chExt cx="363322" cy="2721475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AD7983-70F9-DE0A-28B7-E84675086D48}"/>
                  </a:ext>
                </a:extLst>
              </p:cNvPr>
              <p:cNvSpPr txBox="1"/>
              <p:nvPr/>
            </p:nvSpPr>
            <p:spPr>
              <a:xfrm>
                <a:off x="4652450" y="3358170"/>
                <a:ext cx="166892" cy="182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gradFill>
                      <a:gsLst>
                        <a:gs pos="24167">
                          <a:schemeClr val="tx1">
                            <a:lumMod val="75000"/>
                            <a:lumOff val="25000"/>
                          </a:schemeClr>
                        </a:gs>
                        <a:gs pos="375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0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H</a:t>
                </a:r>
                <a:endParaRPr lang="ko-KR" altLang="en-US" sz="1200" b="1" dirty="0">
                  <a:gradFill>
                    <a:gsLst>
                      <a:gs pos="24167">
                        <a:schemeClr val="tx1">
                          <a:lumMod val="75000"/>
                          <a:lumOff val="25000"/>
                        </a:schemeClr>
                      </a:gs>
                      <a:gs pos="375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80" name="위쪽 화살표 26">
                <a:extLst>
                  <a:ext uri="{FF2B5EF4-FFF2-40B4-BE49-F238E27FC236}">
                    <a16:creationId xmlns:a16="http://schemas.microsoft.com/office/drawing/2014/main" id="{2C0C471C-099D-D0B3-98B2-DA364F8883CB}"/>
                  </a:ext>
                </a:extLst>
              </p:cNvPr>
              <p:cNvSpPr/>
              <p:nvPr/>
            </p:nvSpPr>
            <p:spPr>
              <a:xfrm>
                <a:off x="4673376" y="3617115"/>
                <a:ext cx="125044" cy="2462530"/>
              </a:xfrm>
              <a:prstGeom prst="upArrow">
                <a:avLst>
                  <a:gd name="adj1" fmla="val 50000"/>
                  <a:gd name="adj2" fmla="val 54596"/>
                </a:avLst>
              </a:prstGeom>
              <a:gradFill flip="none" rotWithShape="1">
                <a:gsLst>
                  <a:gs pos="34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63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buClr>
                    <a:srgbClr val="0157A8"/>
                  </a:buClr>
                  <a:buSzPct val="110000"/>
                </a:pPr>
                <a:endParaRPr lang="ko-KR" altLang="en-US" sz="800" spc="-3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008436F-9A4F-FB3A-697F-ACD79B2F78CC}"/>
                  </a:ext>
                </a:extLst>
              </p:cNvPr>
              <p:cNvSpPr txBox="1"/>
              <p:nvPr/>
            </p:nvSpPr>
            <p:spPr>
              <a:xfrm>
                <a:off x="4523629" y="4370970"/>
                <a:ext cx="363322" cy="2556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108000" rIns="0" bIns="108000" rtlCol="0">
                <a:spAutoFit/>
              </a:bodyPr>
              <a:lstStyle/>
              <a:p>
                <a:pPr algn="r"/>
                <a:r>
                  <a:rPr lang="ko-KR" altLang="en-US" sz="1100" dirty="0">
                    <a:gradFill>
                      <a:gsLst>
                        <a:gs pos="24167">
                          <a:schemeClr val="tx1">
                            <a:lumMod val="75000"/>
                            <a:lumOff val="25000"/>
                          </a:schemeClr>
                        </a:gs>
                        <a:gs pos="375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0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취급 난이도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172DA1B-42F0-B024-B6F5-FFDDCF935958}"/>
                </a:ext>
              </a:extLst>
            </p:cNvPr>
            <p:cNvSpPr txBox="1"/>
            <p:nvPr/>
          </p:nvSpPr>
          <p:spPr>
            <a:xfrm>
              <a:off x="7163515" y="5462605"/>
              <a:ext cx="177829" cy="197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>
                  <a:gradFill>
                    <a:gsLst>
                      <a:gs pos="24167">
                        <a:schemeClr val="tx1">
                          <a:lumMod val="75000"/>
                          <a:lumOff val="25000"/>
                        </a:schemeClr>
                      </a:gs>
                      <a:gs pos="375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H</a:t>
              </a:r>
              <a:endParaRPr lang="ko-KR" altLang="en-US" sz="1200" b="1" dirty="0">
                <a:gradFill>
                  <a:gsLst>
                    <a:gs pos="24167">
                      <a:schemeClr val="tx1">
                        <a:lumMod val="75000"/>
                        <a:lumOff val="25000"/>
                      </a:schemeClr>
                    </a:gs>
                    <a:gs pos="375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416763E-8F2D-53F6-D86D-4CAEBE6394E2}"/>
                </a:ext>
              </a:extLst>
            </p:cNvPr>
            <p:cNvSpPr txBox="1"/>
            <p:nvPr/>
          </p:nvSpPr>
          <p:spPr>
            <a:xfrm>
              <a:off x="2864238" y="5246282"/>
              <a:ext cx="161417" cy="197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>
                  <a:gradFill>
                    <a:gsLst>
                      <a:gs pos="24167">
                        <a:schemeClr val="tx1">
                          <a:lumMod val="75000"/>
                          <a:lumOff val="25000"/>
                        </a:schemeClr>
                      </a:gs>
                      <a:gs pos="375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L</a:t>
              </a:r>
              <a:endParaRPr lang="ko-KR" altLang="en-US" sz="1200" b="1" dirty="0">
                <a:gradFill>
                  <a:gsLst>
                    <a:gs pos="24167">
                      <a:schemeClr val="tx1">
                        <a:lumMod val="75000"/>
                        <a:lumOff val="25000"/>
                      </a:schemeClr>
                    </a:gs>
                    <a:gs pos="375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6544DB37-A3C3-0B92-FA84-0A3CB3FD1BC7}"/>
                </a:ext>
              </a:extLst>
            </p:cNvPr>
            <p:cNvGrpSpPr/>
            <p:nvPr/>
          </p:nvGrpSpPr>
          <p:grpSpPr>
            <a:xfrm>
              <a:off x="2444438" y="5445583"/>
              <a:ext cx="4670319" cy="232317"/>
              <a:chOff x="4851400" y="6123785"/>
              <a:chExt cx="4383087" cy="215400"/>
            </a:xfrm>
          </p:grpSpPr>
          <p:sp>
            <p:nvSpPr>
              <p:cNvPr id="77" name="위쪽 화살표 22">
                <a:extLst>
                  <a:ext uri="{FF2B5EF4-FFF2-40B4-BE49-F238E27FC236}">
                    <a16:creationId xmlns:a16="http://schemas.microsoft.com/office/drawing/2014/main" id="{319EEB34-9609-A7A3-C6DD-3B7C49F88184}"/>
                  </a:ext>
                </a:extLst>
              </p:cNvPr>
              <p:cNvSpPr/>
              <p:nvPr/>
            </p:nvSpPr>
            <p:spPr>
              <a:xfrm rot="5400000">
                <a:off x="6979944" y="4084641"/>
                <a:ext cx="126000" cy="4383087"/>
              </a:xfrm>
              <a:prstGeom prst="upArrow">
                <a:avLst>
                  <a:gd name="adj1" fmla="val 50000"/>
                  <a:gd name="adj2" fmla="val 54596"/>
                </a:avLst>
              </a:prstGeom>
              <a:gradFill flip="none" rotWithShape="1">
                <a:gsLst>
                  <a:gs pos="34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 w="635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buClr>
                    <a:srgbClr val="0157A8"/>
                  </a:buClr>
                  <a:buSzPct val="110000"/>
                </a:pPr>
                <a:endParaRPr lang="ko-KR" altLang="en-US" sz="800" spc="-3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7D5771D-6A15-E356-D7A4-5E74C0DA7435}"/>
                  </a:ext>
                </a:extLst>
              </p:cNvPr>
              <p:cNvSpPr txBox="1"/>
              <p:nvPr/>
            </p:nvSpPr>
            <p:spPr>
              <a:xfrm>
                <a:off x="6925034" y="6123785"/>
                <a:ext cx="576618" cy="2076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44000" tIns="72000" rIns="144000" bIns="72000" rtlCol="0">
                <a:spAutoFit/>
              </a:bodyPr>
              <a:lstStyle/>
              <a:p>
                <a:pPr algn="ctr"/>
                <a:r>
                  <a:rPr lang="en-US" altLang="ko-KR" sz="1100" dirty="0">
                    <a:gradFill>
                      <a:gsLst>
                        <a:gs pos="24167">
                          <a:schemeClr val="tx1">
                            <a:lumMod val="75000"/>
                            <a:lumOff val="25000"/>
                          </a:schemeClr>
                        </a:gs>
                        <a:gs pos="375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0"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Value/Cost</a:t>
                </a:r>
              </a:p>
            </p:txBody>
          </p:sp>
        </p:grp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BC10B2A2-E460-DD5C-C950-65FC7919C215}"/>
                </a:ext>
              </a:extLst>
            </p:cNvPr>
            <p:cNvCxnSpPr>
              <a:endCxn id="63" idx="1"/>
            </p:cNvCxnSpPr>
            <p:nvPr/>
          </p:nvCxnSpPr>
          <p:spPr>
            <a:xfrm flipH="1">
              <a:off x="2444437" y="4458744"/>
              <a:ext cx="862182" cy="5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모서리가 둥근 직사각형 18">
              <a:extLst>
                <a:ext uri="{FF2B5EF4-FFF2-40B4-BE49-F238E27FC236}">
                  <a16:creationId xmlns:a16="http://schemas.microsoft.com/office/drawing/2014/main" id="{E9AACE9E-102D-49B4-7F74-B8942C5EDE4E}"/>
                </a:ext>
              </a:extLst>
            </p:cNvPr>
            <p:cNvSpPr/>
            <p:nvPr/>
          </p:nvSpPr>
          <p:spPr>
            <a:xfrm>
              <a:off x="2444437" y="4313900"/>
              <a:ext cx="575502" cy="289794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000" tIns="0" rIns="0" bIns="0"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MRO</a:t>
              </a:r>
              <a:endPara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91F0ECB7-BC8E-906A-ED50-0F45B604D724}"/>
                </a:ext>
              </a:extLst>
            </p:cNvPr>
            <p:cNvGrpSpPr/>
            <p:nvPr/>
          </p:nvGrpSpPr>
          <p:grpSpPr>
            <a:xfrm>
              <a:off x="3190727" y="2567337"/>
              <a:ext cx="3917881" cy="2765217"/>
              <a:chOff x="760969" y="2216588"/>
              <a:chExt cx="3917881" cy="2311707"/>
            </a:xfrm>
          </p:grpSpPr>
          <p:sp>
            <p:nvSpPr>
              <p:cNvPr id="66" name="모서리가 둥근 직사각형 32">
                <a:extLst>
                  <a:ext uri="{FF2B5EF4-FFF2-40B4-BE49-F238E27FC236}">
                    <a16:creationId xmlns:a16="http://schemas.microsoft.com/office/drawing/2014/main" id="{4FA24565-C8C0-89F8-2E38-03E5FA997A40}"/>
                  </a:ext>
                </a:extLst>
              </p:cNvPr>
              <p:cNvSpPr/>
              <p:nvPr/>
            </p:nvSpPr>
            <p:spPr>
              <a:xfrm>
                <a:off x="883580" y="2216588"/>
                <a:ext cx="3795270" cy="2311707"/>
              </a:xfrm>
              <a:prstGeom prst="roundRect">
                <a:avLst>
                  <a:gd name="adj" fmla="val 0"/>
                </a:avLst>
              </a:prstGeom>
              <a:pattFill prst="ltVert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ko-KR" sz="1100" dirty="0">
                  <a:gradFill>
                    <a:gsLst>
                      <a:gs pos="37500">
                        <a:srgbClr val="6D6E71"/>
                      </a:gs>
                      <a:gs pos="46000">
                        <a:srgbClr val="6D6E71"/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67" name="모서리가 둥근 직사각형 33">
                <a:extLst>
                  <a:ext uri="{FF2B5EF4-FFF2-40B4-BE49-F238E27FC236}">
                    <a16:creationId xmlns:a16="http://schemas.microsoft.com/office/drawing/2014/main" id="{394189DF-C9DF-98F2-D4F4-34F099C8585D}"/>
                  </a:ext>
                </a:extLst>
              </p:cNvPr>
              <p:cNvSpPr/>
              <p:nvPr/>
            </p:nvSpPr>
            <p:spPr>
              <a:xfrm>
                <a:off x="883580" y="2821668"/>
                <a:ext cx="3453675" cy="170662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ko-KR" sz="1100" dirty="0">
                  <a:gradFill>
                    <a:gsLst>
                      <a:gs pos="37500">
                        <a:srgbClr val="6D6E71"/>
                      </a:gs>
                      <a:gs pos="46000">
                        <a:srgbClr val="6D6E71"/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179E4F1-05FD-383E-19A4-BEBF456D91A2}"/>
                  </a:ext>
                </a:extLst>
              </p:cNvPr>
              <p:cNvSpPr txBox="1"/>
              <p:nvPr/>
            </p:nvSpPr>
            <p:spPr>
              <a:xfrm>
                <a:off x="3373074" y="2355469"/>
                <a:ext cx="921020" cy="16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원자재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363253F-270C-5B34-EBC8-CBD1636724C7}"/>
                  </a:ext>
                </a:extLst>
              </p:cNvPr>
              <p:cNvSpPr txBox="1"/>
              <p:nvPr/>
            </p:nvSpPr>
            <p:spPr>
              <a:xfrm>
                <a:off x="3427867" y="3674981"/>
                <a:ext cx="921020" cy="27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부자재</a:t>
                </a:r>
                <a:endParaRPr lang="en-US" altLang="ko-KR" sz="12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/>
                <a:r>
                  <a:rPr lang="en-US" altLang="ko-KR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(</a:t>
                </a:r>
                <a:r>
                  <a:rPr lang="ko-KR" altLang="en-US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포장재</a:t>
                </a:r>
                <a:r>
                  <a:rPr lang="en-US" altLang="ko-KR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)</a:t>
                </a:r>
                <a:endParaRPr lang="ko-KR" altLang="en-US" sz="12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FBE9E75-0116-05B1-6A37-8E41ADFB4BE0}"/>
                  </a:ext>
                </a:extLst>
              </p:cNvPr>
              <p:cNvSpPr txBox="1"/>
              <p:nvPr/>
            </p:nvSpPr>
            <p:spPr>
              <a:xfrm>
                <a:off x="1787253" y="2857430"/>
                <a:ext cx="1314886" cy="16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부자재</a:t>
                </a:r>
                <a:r>
                  <a:rPr lang="en-US" altLang="ko-KR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(</a:t>
                </a:r>
                <a:r>
                  <a:rPr lang="ko-KR" altLang="en-US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포장재外</a:t>
                </a:r>
                <a:r>
                  <a:rPr lang="en-US" altLang="ko-KR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)</a:t>
                </a:r>
                <a:endParaRPr lang="ko-KR" altLang="en-US" sz="12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1" name="모서리가 둥근 직사각형 36">
                <a:extLst>
                  <a:ext uri="{FF2B5EF4-FFF2-40B4-BE49-F238E27FC236}">
                    <a16:creationId xmlns:a16="http://schemas.microsoft.com/office/drawing/2014/main" id="{4E86CD2E-A2FC-7EB0-01E3-FC3C2B91D82E}"/>
                  </a:ext>
                </a:extLst>
              </p:cNvPr>
              <p:cNvSpPr/>
              <p:nvPr/>
            </p:nvSpPr>
            <p:spPr>
              <a:xfrm>
                <a:off x="883580" y="3156532"/>
                <a:ext cx="2558866" cy="1371763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ko-KR" sz="1100" dirty="0">
                  <a:gradFill>
                    <a:gsLst>
                      <a:gs pos="37500">
                        <a:srgbClr val="6D6E71"/>
                      </a:gs>
                      <a:gs pos="46000">
                        <a:srgbClr val="6D6E71"/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AACA9AD-67A8-BF78-2D57-991AFDE8F82B}"/>
                  </a:ext>
                </a:extLst>
              </p:cNvPr>
              <p:cNvSpPr txBox="1"/>
              <p:nvPr/>
            </p:nvSpPr>
            <p:spPr>
              <a:xfrm>
                <a:off x="1732194" y="3152622"/>
                <a:ext cx="953931" cy="16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err="1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판촉물</a:t>
                </a:r>
                <a:endParaRPr lang="ko-KR" altLang="en-US" sz="12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3" name="모서리가 둥근 직사각형 38">
                <a:extLst>
                  <a:ext uri="{FF2B5EF4-FFF2-40B4-BE49-F238E27FC236}">
                    <a16:creationId xmlns:a16="http://schemas.microsoft.com/office/drawing/2014/main" id="{C5929C2C-457C-41BA-C68E-4D60AB23FBA7}"/>
                  </a:ext>
                </a:extLst>
              </p:cNvPr>
              <p:cNvSpPr/>
              <p:nvPr/>
            </p:nvSpPr>
            <p:spPr>
              <a:xfrm>
                <a:off x="883580" y="3334354"/>
                <a:ext cx="2105639" cy="119394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ko-KR" sz="1100" dirty="0">
                  <a:gradFill>
                    <a:gsLst>
                      <a:gs pos="37500">
                        <a:srgbClr val="6D6E71"/>
                      </a:gs>
                      <a:gs pos="46000">
                        <a:srgbClr val="6D6E71"/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31EA7A-AA6F-2B00-850F-8E4B47E94D60}"/>
                  </a:ext>
                </a:extLst>
              </p:cNvPr>
              <p:cNvSpPr txBox="1"/>
              <p:nvPr/>
            </p:nvSpPr>
            <p:spPr>
              <a:xfrm>
                <a:off x="1199616" y="3497289"/>
                <a:ext cx="1175274" cy="16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 err="1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수선자재</a:t>
                </a:r>
                <a:endParaRPr lang="en-US" altLang="ko-KR" sz="12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5" name="모서리가 둥근 직사각형 31">
                <a:extLst>
                  <a:ext uri="{FF2B5EF4-FFF2-40B4-BE49-F238E27FC236}">
                    <a16:creationId xmlns:a16="http://schemas.microsoft.com/office/drawing/2014/main" id="{59921DB0-3C3B-4566-A79B-7CF665C8F1BC}"/>
                  </a:ext>
                </a:extLst>
              </p:cNvPr>
              <p:cNvSpPr/>
              <p:nvPr/>
            </p:nvSpPr>
            <p:spPr>
              <a:xfrm>
                <a:off x="892981" y="3964483"/>
                <a:ext cx="917809" cy="550787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sz="1100" dirty="0">
                  <a:gradFill>
                    <a:gsLst>
                      <a:gs pos="37500">
                        <a:srgbClr val="6D6E71"/>
                      </a:gs>
                      <a:gs pos="46000">
                        <a:srgbClr val="6D6E71"/>
                      </a:gs>
                    </a:gsLst>
                    <a:lin ang="5400000" scaled="0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670DA11-FFBD-FEC3-7F09-482E2C13819C}"/>
                  </a:ext>
                </a:extLst>
              </p:cNvPr>
              <p:cNvSpPr txBox="1"/>
              <p:nvPr/>
            </p:nvSpPr>
            <p:spPr>
              <a:xfrm>
                <a:off x="760969" y="4102323"/>
                <a:ext cx="1175274" cy="16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소모품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B28684F-220A-500C-7580-2AE3695CDF4A}"/>
                </a:ext>
              </a:extLst>
            </p:cNvPr>
            <p:cNvSpPr txBox="1"/>
            <p:nvPr/>
          </p:nvSpPr>
          <p:spPr>
            <a:xfrm>
              <a:off x="5284719" y="4349859"/>
              <a:ext cx="707164" cy="32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자산</a:t>
              </a:r>
              <a:endParaRPr lang="en-US" altLang="ko-KR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/>
              <a:r>
                <a:rPr lang="ko-KR" altLang="en-US" sz="12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용품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A1227-5E62-87B6-90BE-A27768EA9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9813E0F7-BD00-C3BB-0571-B48D1262DB1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E2CEBC0-36B5-53C8-11F9-F1550CEB2B0D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CFE08E4-5A25-6806-3341-2D9D58AEAA5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5385F35-2B58-7BE3-F04C-14D62A05FB5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204E1C9-D46D-B42E-2814-517828951FB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2AE88C8-9A8C-582E-670B-6F999934B4B0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4BEFFB7-BFE1-FBC6-C0C8-BEE75F64B42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C4D54F0-1357-711D-4C3D-081AA9355B3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서브원의 현재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25F6D62E-82C1-6E43-AB5B-D21B39D3E03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15989612-DE8B-566E-0E8C-C2071452F63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09533374-94E8-7CAE-3418-97D73B214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08F34FCC-9A88-9D44-898C-8CA70E7EA4BD}"/>
              </a:ext>
            </a:extLst>
          </p:cNvPr>
          <p:cNvSpPr/>
          <p:nvPr/>
        </p:nvSpPr>
        <p:spPr>
          <a:xfrm>
            <a:off x="814115" y="1763125"/>
            <a:ext cx="11871598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Captive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시장에서 독립하여 급변하는 환경 속에 다양한 도전을 받고 있어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기존의 사업 방식에서 변화를 도모함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3C05EA01-F837-2486-6C48-D0717FB0CF3B}"/>
              </a:ext>
            </a:extLst>
          </p:cNvPr>
          <p:cNvGrpSpPr/>
          <p:nvPr/>
        </p:nvGrpSpPr>
        <p:grpSpPr>
          <a:xfrm>
            <a:off x="1620929" y="2626485"/>
            <a:ext cx="4301561" cy="1402643"/>
            <a:chOff x="1622984" y="2461385"/>
            <a:chExt cx="4301561" cy="1402643"/>
          </a:xfrm>
        </p:grpSpPr>
        <p:sp>
          <p:nvSpPr>
            <p:cNvPr id="12" name="오각형 33">
              <a:extLst>
                <a:ext uri="{FF2B5EF4-FFF2-40B4-BE49-F238E27FC236}">
                  <a16:creationId xmlns:a16="http://schemas.microsoft.com/office/drawing/2014/main" id="{4D13A621-4B60-93E4-11A5-FAE3C67F2528}"/>
                </a:ext>
              </a:extLst>
            </p:cNvPr>
            <p:cNvSpPr/>
            <p:nvPr/>
          </p:nvSpPr>
          <p:spPr>
            <a:xfrm>
              <a:off x="1635298" y="2480195"/>
              <a:ext cx="4289247" cy="1383833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851000B-0CDA-D11F-7525-1589234FE2C6}"/>
                </a:ext>
              </a:extLst>
            </p:cNvPr>
            <p:cNvSpPr/>
            <p:nvPr/>
          </p:nvSpPr>
          <p:spPr>
            <a:xfrm>
              <a:off x="1622984" y="2461385"/>
              <a:ext cx="1167931" cy="1399328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독립법인 설립</a:t>
              </a:r>
              <a:endPara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04B70D9-E51C-270A-FB19-48100B7A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908" y="2511265"/>
              <a:ext cx="1544640" cy="1110209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59049DAF-746E-6D99-2125-3BBB32167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94" y="3116543"/>
              <a:ext cx="1822530" cy="707330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A0951C4-CBAC-707B-4B0A-69BB2C5ED763}"/>
                </a:ext>
              </a:extLst>
            </p:cNvPr>
            <p:cNvSpPr/>
            <p:nvPr/>
          </p:nvSpPr>
          <p:spPr>
            <a:xfrm>
              <a:off x="4166973" y="2839555"/>
              <a:ext cx="975588" cy="3297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ko-KR" sz="1400" b="1" spc="-30" dirty="0">
                  <a:solidFill>
                    <a:srgbClr val="CDA26D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New Start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46CD5FD-8804-F734-94B8-628127153341}"/>
              </a:ext>
            </a:extLst>
          </p:cNvPr>
          <p:cNvGrpSpPr/>
          <p:nvPr/>
        </p:nvGrpSpPr>
        <p:grpSpPr>
          <a:xfrm>
            <a:off x="1620929" y="4123541"/>
            <a:ext cx="4301561" cy="1399328"/>
            <a:chOff x="1622984" y="4031586"/>
            <a:chExt cx="4301561" cy="1399328"/>
          </a:xfrm>
        </p:grpSpPr>
        <p:sp>
          <p:nvSpPr>
            <p:cNvPr id="23" name="오각형 34">
              <a:extLst>
                <a:ext uri="{FF2B5EF4-FFF2-40B4-BE49-F238E27FC236}">
                  <a16:creationId xmlns:a16="http://schemas.microsoft.com/office/drawing/2014/main" id="{6ABC6EC0-5402-76C4-B8DC-6207DEDA231A}"/>
                </a:ext>
              </a:extLst>
            </p:cNvPr>
            <p:cNvSpPr/>
            <p:nvPr/>
          </p:nvSpPr>
          <p:spPr>
            <a:xfrm>
              <a:off x="1635298" y="4050396"/>
              <a:ext cx="4289247" cy="1380518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6863819-9D66-CEDC-B009-2D913B011065}"/>
                </a:ext>
              </a:extLst>
            </p:cNvPr>
            <p:cNvSpPr/>
            <p:nvPr/>
          </p:nvSpPr>
          <p:spPr>
            <a:xfrm>
              <a:off x="1622984" y="4031586"/>
              <a:ext cx="1167931" cy="1399328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디지털化</a:t>
              </a:r>
              <a:endPara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0C026AC-720B-976F-A26A-6802C330F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908" y="4031586"/>
              <a:ext cx="3079636" cy="139932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41B420-3A60-DCCF-8CBC-A3EA48914E3E}"/>
                </a:ext>
              </a:extLst>
            </p:cNvPr>
            <p:cNvSpPr txBox="1"/>
            <p:nvPr/>
          </p:nvSpPr>
          <p:spPr>
            <a:xfrm>
              <a:off x="3329589" y="4886682"/>
              <a:ext cx="2110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Digital Transformation</a:t>
              </a:r>
              <a:endPara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CE5FC515-87F6-F09B-DCEB-A853BA783E91}"/>
              </a:ext>
            </a:extLst>
          </p:cNvPr>
          <p:cNvGrpSpPr/>
          <p:nvPr/>
        </p:nvGrpSpPr>
        <p:grpSpPr>
          <a:xfrm>
            <a:off x="7433104" y="2645295"/>
            <a:ext cx="3896293" cy="896176"/>
            <a:chOff x="947777" y="4650783"/>
            <a:chExt cx="3896293" cy="896176"/>
          </a:xfrm>
        </p:grpSpPr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AC5413C7-1A21-F027-7465-DCB00A298773}"/>
                </a:ext>
              </a:extLst>
            </p:cNvPr>
            <p:cNvSpPr/>
            <p:nvPr/>
          </p:nvSpPr>
          <p:spPr>
            <a:xfrm>
              <a:off x="1024016" y="4727021"/>
              <a:ext cx="3820054" cy="819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3000" sy="103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A9F7FC74-7CAB-2525-B8AB-EFB6052B7B94}"/>
                </a:ext>
              </a:extLst>
            </p:cNvPr>
            <p:cNvSpPr/>
            <p:nvPr/>
          </p:nvSpPr>
          <p:spPr>
            <a:xfrm>
              <a:off x="947777" y="4650783"/>
              <a:ext cx="152475" cy="15247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914B3535-6E03-5DA0-FA80-39A6B44E1DEC}"/>
              </a:ext>
            </a:extLst>
          </p:cNvPr>
          <p:cNvGrpSpPr/>
          <p:nvPr/>
        </p:nvGrpSpPr>
        <p:grpSpPr>
          <a:xfrm>
            <a:off x="1620929" y="5617281"/>
            <a:ext cx="4301561" cy="1402644"/>
            <a:chOff x="1618873" y="5617281"/>
            <a:chExt cx="4301561" cy="1402644"/>
          </a:xfrm>
        </p:grpSpPr>
        <p:sp>
          <p:nvSpPr>
            <p:cNvPr id="27" name="오각형 45">
              <a:extLst>
                <a:ext uri="{FF2B5EF4-FFF2-40B4-BE49-F238E27FC236}">
                  <a16:creationId xmlns:a16="http://schemas.microsoft.com/office/drawing/2014/main" id="{7C12ADCD-BDD7-1EF2-8080-4BDC4AF484AB}"/>
                </a:ext>
              </a:extLst>
            </p:cNvPr>
            <p:cNvSpPr/>
            <p:nvPr/>
          </p:nvSpPr>
          <p:spPr>
            <a:xfrm>
              <a:off x="1631187" y="5636092"/>
              <a:ext cx="4289247" cy="1383833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CCA8AA72-4697-A476-5B6D-7304AAE14C1C}"/>
                </a:ext>
              </a:extLst>
            </p:cNvPr>
            <p:cNvSpPr/>
            <p:nvPr/>
          </p:nvSpPr>
          <p:spPr>
            <a:xfrm>
              <a:off x="1618873" y="5617281"/>
              <a:ext cx="1167931" cy="1399328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대형 이커머스社 위협</a:t>
              </a:r>
              <a:endPara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A82D3D8E-FBAF-F811-FCF1-DA679597CE45}"/>
                </a:ext>
              </a:extLst>
            </p:cNvPr>
            <p:cNvGrpSpPr/>
            <p:nvPr/>
          </p:nvGrpSpPr>
          <p:grpSpPr>
            <a:xfrm>
              <a:off x="2829211" y="5705524"/>
              <a:ext cx="2974695" cy="1239727"/>
              <a:chOff x="1627321" y="5273165"/>
              <a:chExt cx="2630048" cy="1096093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E62CE096-CDD2-9691-E0EC-0C546FF9B679}"/>
                  </a:ext>
                </a:extLst>
              </p:cNvPr>
              <p:cNvSpPr/>
              <p:nvPr/>
            </p:nvSpPr>
            <p:spPr bwMode="gray">
              <a:xfrm>
                <a:off x="2497859" y="5635082"/>
                <a:ext cx="1759510" cy="734176"/>
              </a:xfrm>
              <a:prstGeom prst="ellipse">
                <a:avLst/>
              </a:prstGeom>
              <a:solidFill>
                <a:schemeClr val="bg1">
                  <a:alpha val="93000"/>
                </a:schemeClr>
              </a:solidFill>
              <a:ln w="6350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73152" rIns="36000" bIns="7315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900"/>
                  </a:spcBef>
                </a:pPr>
                <a:endParaRPr lang="ko-KR" altLang="en-US" sz="1200" b="1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F029A4-5AF4-7FDC-E45C-CC75E85AFBBF}"/>
                  </a:ext>
                </a:extLst>
              </p:cNvPr>
              <p:cNvSpPr txBox="1"/>
              <p:nvPr/>
            </p:nvSpPr>
            <p:spPr>
              <a:xfrm>
                <a:off x="3272121" y="5567817"/>
                <a:ext cx="413388" cy="171434"/>
              </a:xfrm>
              <a:prstGeom prst="rect">
                <a:avLst/>
              </a:prstGeom>
              <a:noFill/>
              <a:ln w="6350" cap="flat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A5FFFF"/>
                    </a:solidFill>
                  </a14:hiddenFill>
                </a:ext>
              </a:extLst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</a:pPr>
                <a:r>
                  <a:rPr lang="en-US" altLang="ko-KR" sz="1400" b="1" dirty="0">
                    <a:solidFill>
                      <a:schemeClr val="accent5">
                        <a:lumMod val="50000"/>
                      </a:schemeClr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B2C</a:t>
                </a:r>
                <a:endParaRPr lang="ko-KR" altLang="en-US" sz="1400" b="1" dirty="0">
                  <a:solidFill>
                    <a:schemeClr val="accent5">
                      <a:lumMod val="50000"/>
                    </a:schemeClr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pic>
            <p:nvPicPr>
              <p:cNvPr id="32" name="Picture 14">
                <a:extLst>
                  <a:ext uri="{FF2B5EF4-FFF2-40B4-BE49-F238E27FC236}">
                    <a16:creationId xmlns:a16="http://schemas.microsoft.com/office/drawing/2014/main" id="{30767B39-1C0D-6C54-79DC-4BA64673F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8501" y="5874059"/>
                <a:ext cx="381979" cy="181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2" descr="Amazon Business - Central and Local Government Finance Conference">
                <a:extLst>
                  <a:ext uri="{FF2B5EF4-FFF2-40B4-BE49-F238E27FC236}">
                    <a16:creationId xmlns:a16="http://schemas.microsoft.com/office/drawing/2014/main" id="{1A78B8A4-0DE9-95F8-5143-2BB0A43C01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-1" r="55440" b="-8962"/>
              <a:stretch/>
            </p:blipFill>
            <p:spPr bwMode="auto">
              <a:xfrm>
                <a:off x="2809668" y="6074792"/>
                <a:ext cx="529304" cy="237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logo bi:logoproject">
                <a:extLst>
                  <a:ext uri="{FF2B5EF4-FFF2-40B4-BE49-F238E27FC236}">
                    <a16:creationId xmlns:a16="http://schemas.microsoft.com/office/drawing/2014/main" id="{B2F8BAB8-DFA4-26F1-480B-5D44608EB7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5857" y="5781722"/>
                <a:ext cx="516419" cy="103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3BEE2A6A-772E-8ECD-F8C6-F1FB0EB31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000" b="98000" l="1493" r="99005">
                            <a14:foregroundMark x1="9453" y1="62000" x2="9453" y2="62000"/>
                            <a14:foregroundMark x1="18408" y1="60000" x2="18408" y2="60000"/>
                            <a14:foregroundMark x1="34328" y1="64000" x2="34328" y2="64000"/>
                            <a14:foregroundMark x1="44279" y1="68000" x2="44279" y2="68000"/>
                            <a14:foregroundMark x1="44279" y1="42000" x2="44279" y2="42000"/>
                            <a14:foregroundMark x1="43781" y1="24000" x2="43781" y2="24000"/>
                            <a14:foregroundMark x1="59701" y1="14000" x2="59701" y2="14000"/>
                            <a14:foregroundMark x1="71144" y1="22000" x2="71144" y2="22000"/>
                            <a14:foregroundMark x1="64677" y1="18000" x2="64677" y2="18000"/>
                            <a14:foregroundMark x1="71144" y1="12000" x2="71144" y2="12000"/>
                            <a14:foregroundMark x1="70647" y1="48000" x2="70647" y2="48000"/>
                            <a14:foregroundMark x1="67164" y1="56000" x2="67164" y2="56000"/>
                            <a14:foregroundMark x1="24876" y1="54000" x2="24876" y2="54000"/>
                            <a14:foregroundMark x1="23881" y1="18000" x2="23881" y2="18000"/>
                            <a14:foregroundMark x1="30846" y1="26000" x2="30846" y2="26000"/>
                            <a14:foregroundMark x1="39303" y1="30000" x2="39303" y2="30000"/>
                            <a14:backgroundMark x1="90050" y1="26000" x2="90050" y2="26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84592" y="6044461"/>
                <a:ext cx="698948" cy="173869"/>
              </a:xfrm>
              <a:prstGeom prst="rect">
                <a:avLst/>
              </a:prstGeom>
            </p:spPr>
          </p:pic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9272DA73-EAF6-0D15-31D1-E6AEEFCD872F}"/>
                  </a:ext>
                </a:extLst>
              </p:cNvPr>
              <p:cNvGrpSpPr/>
              <p:nvPr/>
            </p:nvGrpSpPr>
            <p:grpSpPr>
              <a:xfrm>
                <a:off x="1627321" y="5273165"/>
                <a:ext cx="1518249" cy="859011"/>
                <a:chOff x="4566163" y="5106301"/>
                <a:chExt cx="1724432" cy="1029585"/>
              </a:xfrm>
            </p:grpSpPr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D122254A-4984-5E8A-ED98-A5C6107F5E64}"/>
                    </a:ext>
                  </a:extLst>
                </p:cNvPr>
                <p:cNvSpPr/>
                <p:nvPr/>
              </p:nvSpPr>
              <p:spPr bwMode="gray">
                <a:xfrm>
                  <a:off x="4566163" y="5106301"/>
                  <a:ext cx="1724432" cy="1029585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  <a:alpha val="43000"/>
                  </a:schemeClr>
                </a:solidFill>
                <a:ln w="6350" cap="flat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73152" rIns="36000" bIns="7315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900"/>
                    </a:spcBef>
                  </a:pPr>
                  <a:endParaRPr lang="ko-KR" altLang="en-US" sz="12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endParaRPr>
                </a:p>
              </p:txBody>
            </p:sp>
            <p:pic>
              <p:nvPicPr>
                <p:cNvPr id="41" name="그림 40">
                  <a:extLst>
                    <a:ext uri="{FF2B5EF4-FFF2-40B4-BE49-F238E27FC236}">
                      <a16:creationId xmlns:a16="http://schemas.microsoft.com/office/drawing/2014/main" id="{C7CE7794-9977-C9C2-936C-BF67D1124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email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40351" b="94737" l="0" r="99515">
                              <a14:foregroundMark x1="13107" y1="77193" x2="13107" y2="77193"/>
                              <a14:foregroundMark x1="23301" y1="56140" x2="23301" y2="56140"/>
                              <a14:foregroundMark x1="32039" y1="70175" x2="32039" y2="70175"/>
                              <a14:foregroundMark x1="44660" y1="82456" x2="44660" y2="82456"/>
                              <a14:foregroundMark x1="48058" y1="66667" x2="48058" y2="66667"/>
                              <a14:foregroundMark x1="50000" y1="57895" x2="50000" y2="57895"/>
                              <a14:foregroundMark x1="49515" y1="49123" x2="49515" y2="49123"/>
                              <a14:foregroundMark x1="44175" y1="52632" x2="44175" y2="5263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1629"/>
                <a:stretch/>
              </p:blipFill>
              <p:spPr>
                <a:xfrm>
                  <a:off x="4597055" y="5657458"/>
                  <a:ext cx="813377" cy="131370"/>
                </a:xfrm>
                <a:prstGeom prst="rect">
                  <a:avLst/>
                </a:prstGeom>
              </p:spPr>
            </p:pic>
            <p:pic>
              <p:nvPicPr>
                <p:cNvPr id="42" name="그림 41">
                  <a:extLst>
                    <a:ext uri="{FF2B5EF4-FFF2-40B4-BE49-F238E27FC236}">
                      <a16:creationId xmlns:a16="http://schemas.microsoft.com/office/drawing/2014/main" id="{BF27566F-3712-6537-8937-37DEF12CA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05523" y="5378840"/>
                  <a:ext cx="621941" cy="161244"/>
                </a:xfrm>
                <a:prstGeom prst="rect">
                  <a:avLst/>
                </a:prstGeom>
              </p:spPr>
            </p:pic>
            <p:pic>
              <p:nvPicPr>
                <p:cNvPr id="43" name="그림 42">
                  <a:extLst>
                    <a:ext uri="{FF2B5EF4-FFF2-40B4-BE49-F238E27FC236}">
                      <a16:creationId xmlns:a16="http://schemas.microsoft.com/office/drawing/2014/main" id="{3421F763-02E1-3CDA-E945-480CCB7033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7500" b="100000" l="0" r="100000">
                              <a14:backgroundMark x1="41489" y1="90000" x2="41489" y2="90000"/>
                              <a14:backgroundMark x1="68085" y1="70000" x2="68085" y2="70000"/>
                              <a14:backgroundMark x1="87234" y1="37500" x2="87234" y2="37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1970" y="5173405"/>
                  <a:ext cx="497059" cy="211514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4CD5A8C-1260-12FC-9E41-F4C39348AA86}"/>
                    </a:ext>
                  </a:extLst>
                </p:cNvPr>
                <p:cNvSpPr txBox="1"/>
                <p:nvPr/>
              </p:nvSpPr>
              <p:spPr>
                <a:xfrm>
                  <a:off x="5554922" y="5425625"/>
                  <a:ext cx="410503" cy="205476"/>
                </a:xfrm>
                <a:prstGeom prst="rect">
                  <a:avLst/>
                </a:prstGeom>
                <a:noFill/>
                <a:ln w="6350" cap="flat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5FFFF"/>
                      </a:solidFill>
                    </a14:hiddenFill>
                  </a:ext>
                </a:extLst>
              </p:spPr>
              <p:txBody>
                <a:bodyPr vert="horz" wrap="square" lIns="0" tIns="0" rIns="0" bIns="0" rtlCol="0" anchor="t" anchorCtr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</a:pPr>
                  <a:r>
                    <a:rPr lang="en-US" altLang="ko-KR" sz="1400" b="1" dirty="0">
                      <a:solidFill>
                        <a:schemeClr val="accent5">
                          <a:lumMod val="50000"/>
                        </a:schemeClr>
                      </a:soli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rPr>
                    <a:t>B2B</a:t>
                  </a:r>
                  <a:endParaRPr lang="ko-KR" altLang="en-US" sz="1400" b="1" dirty="0">
                    <a:solidFill>
                      <a:schemeClr val="accent5">
                        <a:lumMod val="50000"/>
                      </a:schemeClr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endParaRPr>
                </a:p>
              </p:txBody>
            </p:sp>
            <p:pic>
              <p:nvPicPr>
                <p:cNvPr id="45" name="Picture 3" descr="아이마켓코리아 | World-Class 산업자재 유통서비스 기업">
                  <a:extLst>
                    <a:ext uri="{FF2B5EF4-FFF2-40B4-BE49-F238E27FC236}">
                      <a16:creationId xmlns:a16="http://schemas.microsoft.com/office/drawing/2014/main" id="{3FDF5302-62E8-6BCE-995E-D76485AE99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81" t="16552" r="18079" b="48063"/>
                <a:stretch/>
              </p:blipFill>
              <p:spPr bwMode="auto">
                <a:xfrm>
                  <a:off x="4857881" y="5813884"/>
                  <a:ext cx="574406" cy="1753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7" name="직선 화살표 연결선 36">
                <a:extLst>
                  <a:ext uri="{FF2B5EF4-FFF2-40B4-BE49-F238E27FC236}">
                    <a16:creationId xmlns:a16="http://schemas.microsoft.com/office/drawing/2014/main" id="{C97404C8-2BCF-9181-521F-E47F1368EB00}"/>
                  </a:ext>
                </a:extLst>
              </p:cNvPr>
              <p:cNvCxnSpPr/>
              <p:nvPr/>
            </p:nvCxnSpPr>
            <p:spPr>
              <a:xfrm flipH="1" flipV="1">
                <a:off x="2584174" y="5870521"/>
                <a:ext cx="147600" cy="10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화살표 연결선 37">
                <a:extLst>
                  <a:ext uri="{FF2B5EF4-FFF2-40B4-BE49-F238E27FC236}">
                    <a16:creationId xmlns:a16="http://schemas.microsoft.com/office/drawing/2014/main" id="{30420BE0-BD4A-5411-BFF6-15F02967487C}"/>
                  </a:ext>
                </a:extLst>
              </p:cNvPr>
              <p:cNvCxnSpPr/>
              <p:nvPr/>
            </p:nvCxnSpPr>
            <p:spPr>
              <a:xfrm flipH="1" flipV="1">
                <a:off x="2723308" y="5816521"/>
                <a:ext cx="147600" cy="10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82AEF4FA-DEE0-48BA-E3CC-3CF457E532FB}"/>
                  </a:ext>
                </a:extLst>
              </p:cNvPr>
              <p:cNvCxnSpPr/>
              <p:nvPr/>
            </p:nvCxnSpPr>
            <p:spPr>
              <a:xfrm flipH="1" flipV="1">
                <a:off x="2859279" y="5731392"/>
                <a:ext cx="147600" cy="10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8177FC6-7C0E-0AB0-20AB-D17212C12796}"/>
              </a:ext>
            </a:extLst>
          </p:cNvPr>
          <p:cNvSpPr/>
          <p:nvPr/>
        </p:nvSpPr>
        <p:spPr>
          <a:xfrm>
            <a:off x="7585579" y="2779198"/>
            <a:ext cx="3824826" cy="73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b="1" spc="-30" dirty="0" err="1">
                <a:solidFill>
                  <a:srgbClr val="40404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서브원</a:t>
            </a:r>
            <a:r>
              <a:rPr lang="ko-KR" altLang="en-US" b="1" spc="-30" dirty="0">
                <a:solidFill>
                  <a:srgbClr val="40404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 </a:t>
            </a:r>
            <a:r>
              <a:rPr lang="en-US" altLang="ko-KR" b="1" spc="-30" dirty="0">
                <a:solidFill>
                  <a:srgbClr val="40404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Value-up, </a:t>
            </a:r>
            <a:r>
              <a:rPr lang="ko-KR" altLang="en-US" b="1" spc="-30" dirty="0">
                <a:solidFill>
                  <a:srgbClr val="40404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지속 가능한 성장을 위해 유통 사업으로의 전환 </a:t>
            </a:r>
            <a:endParaRPr lang="en-US" altLang="ko-KR" b="1" spc="-30" dirty="0">
              <a:solidFill>
                <a:srgbClr val="40404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CEE9315-6855-9EFB-4801-5C0FFEBBC55A}"/>
              </a:ext>
            </a:extLst>
          </p:cNvPr>
          <p:cNvSpPr/>
          <p:nvPr/>
        </p:nvSpPr>
        <p:spPr bwMode="gray">
          <a:xfrm>
            <a:off x="7509341" y="3541471"/>
            <a:ext cx="2959599" cy="1167587"/>
          </a:xfrm>
          <a:prstGeom prst="rect">
            <a:avLst/>
          </a:prstGeom>
          <a:noFill/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3152" rIns="36000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3062" indent="-285750">
              <a:buClr>
                <a:srgbClr val="C00C3F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Open Mall (Biz Platform)</a:t>
            </a:r>
          </a:p>
          <a:p>
            <a:pPr marL="373062" indent="-285750">
              <a:buClr>
                <a:srgbClr val="C00C3F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Traffic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확보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373062" indent="-285750">
              <a:buClr>
                <a:srgbClr val="C00C3F"/>
              </a:buClr>
              <a:buFont typeface="Wingdings" panose="05000000000000000000" pitchFamily="2" charset="2"/>
              <a:buChar char="§"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글로벌 상품 경쟁력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DEAF9BB7-9CBD-4634-DADA-93C36B7A1CE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13" y="4702936"/>
            <a:ext cx="3388475" cy="2131822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9477A38A-85B0-6DC8-A96C-07CDECEE21D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70" y="3997170"/>
            <a:ext cx="560620" cy="14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0C8F9-15DA-05E7-A3CA-8D24529F5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C801649-EA66-6F44-6D1E-22B693A41FC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3DFBEA5-2A1F-3B82-5191-0C065FFBEDD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D41EB28-2E6B-4303-DAA9-B3B48AF316F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D43026-C590-C0D3-F8C2-2967E21FE80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1B41-75C6-0432-4F6E-4DB309486DC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5D40504-DD8B-D143-10B9-218D35DA42D0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9F64CD5-6AB0-A84E-DA2D-95810AAB336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669AD80-E000-B430-61BC-65C192AA7AA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서브원의 현재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274BE22C-8A8F-14FC-DC40-7AED8EA2EA0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EAD08BF8-E8A8-97E0-3EED-32C1CA924884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42549B60-A783-3FB0-7827-BE5EAF9B9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26EE5E40-6BA6-A7E3-6E0D-68E48C246DC9}"/>
              </a:ext>
            </a:extLst>
          </p:cNvPr>
          <p:cNvSpPr/>
          <p:nvPr/>
        </p:nvSpPr>
        <p:spPr>
          <a:xfrm>
            <a:off x="814115" y="1763125"/>
            <a:ext cx="11871598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플랫폼 구축을 통하여 기존 역량에 새로운 노력을 더해 유통 사업으로 변화를 추진함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197A98A-9B91-B6D2-2954-8262E44FE07E}"/>
              </a:ext>
            </a:extLst>
          </p:cNvPr>
          <p:cNvGrpSpPr/>
          <p:nvPr/>
        </p:nvGrpSpPr>
        <p:grpSpPr>
          <a:xfrm>
            <a:off x="1753177" y="2557359"/>
            <a:ext cx="9577821" cy="4232579"/>
            <a:chOff x="1019329" y="1708004"/>
            <a:chExt cx="8774096" cy="4564352"/>
          </a:xfrm>
        </p:grpSpPr>
        <p:sp>
          <p:nvSpPr>
            <p:cNvPr id="8" name="사다리꼴 7">
              <a:extLst>
                <a:ext uri="{FF2B5EF4-FFF2-40B4-BE49-F238E27FC236}">
                  <a16:creationId xmlns:a16="http://schemas.microsoft.com/office/drawing/2014/main" id="{63B97621-0296-53BD-E8F9-DA294F86D8EA}"/>
                </a:ext>
              </a:extLst>
            </p:cNvPr>
            <p:cNvSpPr/>
            <p:nvPr/>
          </p:nvSpPr>
          <p:spPr>
            <a:xfrm rot="5400000">
              <a:off x="1712238" y="3934737"/>
              <a:ext cx="4130609" cy="509283"/>
            </a:xfrm>
            <a:prstGeom prst="trapezoid">
              <a:avLst>
                <a:gd name="adj" fmla="val 25351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0000">
                  <a:schemeClr val="bg1">
                    <a:lumMod val="85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0FCB6EC-B5FC-1FE7-EFC6-FA0526850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898" y="3401959"/>
              <a:ext cx="2630097" cy="163215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E67863-0200-3615-96BF-6E7DB8608A4B}"/>
                </a:ext>
              </a:extLst>
            </p:cNvPr>
            <p:cNvSpPr txBox="1"/>
            <p:nvPr/>
          </p:nvSpPr>
          <p:spPr>
            <a:xfrm>
              <a:off x="4682095" y="3852944"/>
              <a:ext cx="1326043" cy="73018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2200" b="1" dirty="0">
                  <a:gradFill>
                    <a:gsLst>
                      <a:gs pos="24000">
                        <a:schemeClr val="bg1"/>
                      </a:gs>
                      <a:gs pos="61000">
                        <a:schemeClr val="bg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SERVEONE</a:t>
              </a:r>
            </a:p>
            <a:p>
              <a:pPr algn="ctr"/>
              <a:r>
                <a:rPr lang="en-US" altLang="ko-KR" sz="2200" b="1" dirty="0">
                  <a:gradFill>
                    <a:gsLst>
                      <a:gs pos="24000">
                        <a:schemeClr val="bg1"/>
                      </a:gs>
                      <a:gs pos="61000">
                        <a:schemeClr val="bg1"/>
                      </a:gs>
                    </a:gsLst>
                    <a:lin ang="5400000" scaled="1"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Platform</a:t>
              </a:r>
              <a:endParaRPr lang="ko-KR" altLang="en-US" sz="2200" b="1" dirty="0">
                <a:gradFill>
                  <a:gsLst>
                    <a:gs pos="24000">
                      <a:schemeClr val="bg1"/>
                    </a:gs>
                    <a:gs pos="61000">
                      <a:schemeClr val="bg1"/>
                    </a:gs>
                  </a:gsLst>
                  <a:lin ang="540000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6F09E03F-AE94-BF23-5811-6F54A2C80342}"/>
                </a:ext>
              </a:extLst>
            </p:cNvPr>
            <p:cNvGrpSpPr/>
            <p:nvPr/>
          </p:nvGrpSpPr>
          <p:grpSpPr>
            <a:xfrm>
              <a:off x="1019329" y="2127632"/>
              <a:ext cx="2599645" cy="1208314"/>
              <a:chOff x="557213" y="2340429"/>
              <a:chExt cx="2599645" cy="1208314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A45C7A37-AB54-3175-1D4A-024FBAF2EDD7}"/>
                  </a:ext>
                </a:extLst>
              </p:cNvPr>
              <p:cNvSpPr/>
              <p:nvPr/>
            </p:nvSpPr>
            <p:spPr>
              <a:xfrm>
                <a:off x="557213" y="2340429"/>
                <a:ext cx="733458" cy="1208314"/>
              </a:xfrm>
              <a:prstGeom prst="rect">
                <a:avLst/>
              </a:prstGeom>
              <a:solidFill>
                <a:srgbClr val="908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 latinLnBrk="1"/>
                <a:r>
                  <a:rPr lang="en-US" altLang="ko-KR" sz="1400" b="1" dirty="0">
                    <a:solidFill>
                      <a:prstClr val="white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DB</a:t>
                </a:r>
              </a:p>
              <a:p>
                <a:pPr algn="ctr" defTabSz="914400" latinLnBrk="1"/>
                <a:r>
                  <a:rPr lang="en-US" altLang="ko-KR" sz="1400" b="1" dirty="0">
                    <a:solidFill>
                      <a:prstClr val="white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400" b="1" dirty="0">
                    <a:solidFill>
                      <a:prstClr val="white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관리</a:t>
                </a:r>
                <a:endParaRPr lang="en-US" altLang="ko-KR" sz="1400" b="1" dirty="0">
                  <a:solidFill>
                    <a:prstClr val="white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81" name="직선 연결선 80">
                <a:extLst>
                  <a:ext uri="{FF2B5EF4-FFF2-40B4-BE49-F238E27FC236}">
                    <a16:creationId xmlns:a16="http://schemas.microsoft.com/office/drawing/2014/main" id="{6536E4E2-DCA5-E4EB-655A-5D17529163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213" y="2340429"/>
                <a:ext cx="2503573" cy="0"/>
              </a:xfrm>
              <a:prstGeom prst="line">
                <a:avLst/>
              </a:prstGeom>
              <a:ln>
                <a:solidFill>
                  <a:srgbClr val="445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0C8B9BC-E99C-4E6D-B9B5-1B0542C82C66}"/>
                  </a:ext>
                </a:extLst>
              </p:cNvPr>
              <p:cNvSpPr txBox="1"/>
              <p:nvPr/>
            </p:nvSpPr>
            <p:spPr>
              <a:xfrm>
                <a:off x="1290672" y="2392298"/>
                <a:ext cx="1866186" cy="110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1053059" latinLnBrk="0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20</a:t>
                </a: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년간 누적된 </a:t>
                </a: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DB</a:t>
                </a:r>
              </a:p>
              <a:p>
                <a:pPr marL="171450" indent="-171450" defTabSz="1053059" latinLnBrk="0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SSM</a:t>
                </a: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상품 구축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marL="171450" indent="-171450" defTabSz="1053059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PB/PNB </a:t>
                </a: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상품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75214257-A141-0EE3-4151-30753132DDF2}"/>
                </a:ext>
              </a:extLst>
            </p:cNvPr>
            <p:cNvGrpSpPr/>
            <p:nvPr/>
          </p:nvGrpSpPr>
          <p:grpSpPr>
            <a:xfrm>
              <a:off x="1019329" y="3595837"/>
              <a:ext cx="2599645" cy="1208314"/>
              <a:chOff x="557213" y="2340429"/>
              <a:chExt cx="2599645" cy="1208314"/>
            </a:xfrm>
          </p:grpSpPr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A4568E20-5DA9-3A6B-4DBB-0B8ECD6D156F}"/>
                  </a:ext>
                </a:extLst>
              </p:cNvPr>
              <p:cNvSpPr/>
              <p:nvPr/>
            </p:nvSpPr>
            <p:spPr>
              <a:xfrm>
                <a:off x="557213" y="2340429"/>
                <a:ext cx="733458" cy="1208314"/>
              </a:xfrm>
              <a:prstGeom prst="rect">
                <a:avLst/>
              </a:prstGeom>
              <a:solidFill>
                <a:srgbClr val="908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 latinLnBrk="1"/>
                <a:r>
                  <a:rPr lang="ko-KR" altLang="en-US" sz="1400" b="1" dirty="0">
                    <a:solidFill>
                      <a:prstClr val="white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전문성</a:t>
                </a:r>
                <a:endParaRPr lang="en-US" altLang="ko-KR" sz="1400" b="1" dirty="0">
                  <a:solidFill>
                    <a:prstClr val="white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44B4F4B2-D66C-2C47-86D8-70EB5B3CB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213" y="2340429"/>
                <a:ext cx="2503573" cy="0"/>
              </a:xfrm>
              <a:prstGeom prst="line">
                <a:avLst/>
              </a:prstGeom>
              <a:ln>
                <a:solidFill>
                  <a:srgbClr val="445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3690599-2129-A06B-8643-32F623BE8871}"/>
                  </a:ext>
                </a:extLst>
              </p:cNvPr>
              <p:cNvSpPr txBox="1"/>
              <p:nvPr/>
            </p:nvSpPr>
            <p:spPr>
              <a:xfrm>
                <a:off x="1290672" y="2392298"/>
                <a:ext cx="1866186" cy="110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1053059" latinLnBrk="0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Cat.Killer</a:t>
                </a:r>
              </a:p>
              <a:p>
                <a:pPr marL="171450" indent="-171450" defTabSz="1053059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포장 </a:t>
                </a: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Solution</a:t>
                </a:r>
              </a:p>
              <a:p>
                <a:pPr marL="171450" indent="-171450" defTabSz="1053059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CMS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6B7C6274-2088-9DC9-2FCE-3A012012BC3B}"/>
                </a:ext>
              </a:extLst>
            </p:cNvPr>
            <p:cNvGrpSpPr/>
            <p:nvPr/>
          </p:nvGrpSpPr>
          <p:grpSpPr>
            <a:xfrm>
              <a:off x="1019329" y="5064042"/>
              <a:ext cx="2762095" cy="1208314"/>
              <a:chOff x="557213" y="2340429"/>
              <a:chExt cx="2762095" cy="1208314"/>
            </a:xfrm>
          </p:grpSpPr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C60C9AD1-7BF4-9372-1F12-4F6D539A693F}"/>
                  </a:ext>
                </a:extLst>
              </p:cNvPr>
              <p:cNvSpPr/>
              <p:nvPr/>
            </p:nvSpPr>
            <p:spPr>
              <a:xfrm>
                <a:off x="557213" y="2340429"/>
                <a:ext cx="733458" cy="1208314"/>
              </a:xfrm>
              <a:prstGeom prst="rect">
                <a:avLst/>
              </a:prstGeom>
              <a:solidFill>
                <a:srgbClr val="908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 latinLnBrk="1"/>
                <a:r>
                  <a:rPr lang="ko-KR" altLang="en-US" sz="1400" b="1" dirty="0">
                    <a:solidFill>
                      <a:prstClr val="white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운영</a:t>
                </a:r>
                <a:endParaRPr lang="en-US" altLang="ko-KR" sz="1400" b="1" dirty="0">
                  <a:solidFill>
                    <a:prstClr val="white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 defTabSz="914400" latinLnBrk="1"/>
                <a:r>
                  <a:rPr lang="ko-KR" altLang="en-US" sz="1400" b="1" dirty="0">
                    <a:solidFill>
                      <a:prstClr val="white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경험</a:t>
                </a:r>
                <a:endParaRPr lang="en-US" altLang="ko-KR" sz="1400" b="1" dirty="0">
                  <a:solidFill>
                    <a:prstClr val="white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9E765F93-8FFA-F1F0-D241-2B058E16F4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213" y="2340429"/>
                <a:ext cx="2503573" cy="0"/>
              </a:xfrm>
              <a:prstGeom prst="line">
                <a:avLst/>
              </a:prstGeom>
              <a:ln>
                <a:solidFill>
                  <a:srgbClr val="4454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3CDA591-681E-8E5A-F929-8D8F1D421339}"/>
                  </a:ext>
                </a:extLst>
              </p:cNvPr>
              <p:cNvSpPr txBox="1"/>
              <p:nvPr/>
            </p:nvSpPr>
            <p:spPr>
              <a:xfrm>
                <a:off x="1290671" y="2392298"/>
                <a:ext cx="2028637" cy="110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1053059" latinLnBrk="0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대형고객 운영 경험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marL="171450" indent="-171450" defTabSz="1053059" latinLnBrk="0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PI </a:t>
                </a: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기반 업무 </a:t>
                </a:r>
                <a:r>
                  <a:rPr lang="en-US" altLang="ko-KR" sz="12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Process</a:t>
                </a:r>
              </a:p>
              <a:p>
                <a:pPr marL="171450" indent="-171450" defTabSz="1053059">
                  <a:lnSpc>
                    <a:spcPct val="150000"/>
                  </a:lnSpc>
                  <a:buClr>
                    <a:srgbClr val="44546A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 err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젠데스크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  <p:sp>
          <p:nvSpPr>
            <p:cNvPr id="59" name="사다리꼴 58">
              <a:extLst>
                <a:ext uri="{FF2B5EF4-FFF2-40B4-BE49-F238E27FC236}">
                  <a16:creationId xmlns:a16="http://schemas.microsoft.com/office/drawing/2014/main" id="{DAE4766B-3090-5B90-933F-F03CF6854363}"/>
                </a:ext>
              </a:extLst>
            </p:cNvPr>
            <p:cNvSpPr/>
            <p:nvPr/>
          </p:nvSpPr>
          <p:spPr>
            <a:xfrm rot="16200000">
              <a:off x="4872312" y="3928936"/>
              <a:ext cx="4120922" cy="511200"/>
            </a:xfrm>
            <a:prstGeom prst="trapezoid">
              <a:avLst>
                <a:gd name="adj" fmla="val 251145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0000">
                  <a:schemeClr val="bg1">
                    <a:lumMod val="85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0739DC28-0E6F-4C7E-204D-410544E973BC}"/>
                </a:ext>
              </a:extLst>
            </p:cNvPr>
            <p:cNvGrpSpPr/>
            <p:nvPr/>
          </p:nvGrpSpPr>
          <p:grpSpPr>
            <a:xfrm>
              <a:off x="7193780" y="2127630"/>
              <a:ext cx="2599645" cy="1208314"/>
              <a:chOff x="7193780" y="1970314"/>
              <a:chExt cx="2599645" cy="1208314"/>
            </a:xfrm>
          </p:grpSpPr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17C8EC93-CC95-7F78-EC8E-E01D6F5499E2}"/>
                  </a:ext>
                </a:extLst>
              </p:cNvPr>
              <p:cNvSpPr/>
              <p:nvPr/>
            </p:nvSpPr>
            <p:spPr>
              <a:xfrm>
                <a:off x="7193780" y="1970314"/>
                <a:ext cx="733458" cy="1208314"/>
              </a:xfrm>
              <a:prstGeom prst="rect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상품</a:t>
                </a:r>
                <a:endParaRPr lang="en-US" altLang="ko-KR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id="{8B75C9C3-4344-764B-E2AD-3FD7364D1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80" y="1970314"/>
                <a:ext cx="2503573" cy="0"/>
              </a:xfrm>
              <a:prstGeom prst="line">
                <a:avLst/>
              </a:prstGeom>
              <a:ln>
                <a:solidFill>
                  <a:srgbClr val="C00C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C0EBF1C-2886-CBA8-6395-F028EF22351C}"/>
                  </a:ext>
                </a:extLst>
              </p:cNvPr>
              <p:cNvSpPr txBox="1"/>
              <p:nvPr/>
            </p:nvSpPr>
            <p:spPr>
              <a:xfrm>
                <a:off x="7927239" y="2022183"/>
                <a:ext cx="1866186" cy="110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1053059" latinLnBrk="0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상품 물량 통합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marL="171450" indent="-171450" defTabSz="1053059" latinLnBrk="0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카테고리 </a:t>
                </a:r>
                <a:r>
                  <a:rPr lang="ko-KR" altLang="en-US" sz="1400" dirty="0" err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전문몰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marL="171450" indent="-171450" defTabSz="1053059" latinLnBrk="0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기획전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2E6DA4E8-E40B-B46C-C527-561A9BD3B407}"/>
                </a:ext>
              </a:extLst>
            </p:cNvPr>
            <p:cNvGrpSpPr/>
            <p:nvPr/>
          </p:nvGrpSpPr>
          <p:grpSpPr>
            <a:xfrm>
              <a:off x="7193780" y="3595836"/>
              <a:ext cx="2599645" cy="1208314"/>
              <a:chOff x="7193780" y="3517178"/>
              <a:chExt cx="2599645" cy="1208314"/>
            </a:xfrm>
          </p:grpSpPr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46C19BF9-CA78-7F92-69CE-D9F3174470D8}"/>
                  </a:ext>
                </a:extLst>
              </p:cNvPr>
              <p:cNvSpPr/>
              <p:nvPr/>
            </p:nvSpPr>
            <p:spPr>
              <a:xfrm>
                <a:off x="7193780" y="3517178"/>
                <a:ext cx="733458" cy="1208314"/>
              </a:xfrm>
              <a:prstGeom prst="rect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서비스</a:t>
                </a:r>
                <a:endParaRPr lang="en-US" altLang="ko-KR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6E526C9F-4819-435D-4CD4-32AEFDD3E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80" y="3517178"/>
                <a:ext cx="2503573" cy="0"/>
              </a:xfrm>
              <a:prstGeom prst="line">
                <a:avLst/>
              </a:prstGeom>
              <a:ln>
                <a:solidFill>
                  <a:srgbClr val="C00C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A979AC1-F698-5FA3-81F2-1291072DC99A}"/>
                  </a:ext>
                </a:extLst>
              </p:cNvPr>
              <p:cNvSpPr txBox="1"/>
              <p:nvPr/>
            </p:nvSpPr>
            <p:spPr>
              <a:xfrm>
                <a:off x="7927239" y="3569047"/>
                <a:ext cx="1866186" cy="110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1053059" latinLnBrk="0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구매 </a:t>
                </a: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Workflow </a:t>
                </a: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제공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marL="171450" indent="-171450" defTabSz="1053059" latinLnBrk="0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등급별 서비스 정책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marL="171450" indent="-171450" defTabSz="1053059" latinLnBrk="0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고객 할인정책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</p:grp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9E078870-7209-3DFF-A825-9B14A5208517}"/>
                </a:ext>
              </a:extLst>
            </p:cNvPr>
            <p:cNvGrpSpPr/>
            <p:nvPr/>
          </p:nvGrpSpPr>
          <p:grpSpPr>
            <a:xfrm>
              <a:off x="7193780" y="5064042"/>
              <a:ext cx="2599645" cy="1208314"/>
              <a:chOff x="7193780" y="5064042"/>
              <a:chExt cx="2599645" cy="1208314"/>
            </a:xfrm>
          </p:grpSpPr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8074293F-2B85-82F3-01E8-33E437871CAB}"/>
                  </a:ext>
                </a:extLst>
              </p:cNvPr>
              <p:cNvSpPr/>
              <p:nvPr/>
            </p:nvSpPr>
            <p:spPr>
              <a:xfrm>
                <a:off x="7193780" y="5064042"/>
                <a:ext cx="733458" cy="1208314"/>
              </a:xfrm>
              <a:prstGeom prst="rect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마케팅</a:t>
                </a:r>
                <a:endParaRPr lang="en-US" altLang="ko-KR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EC8EBD30-CE5F-185E-A86A-4C6756B469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80" y="5064042"/>
                <a:ext cx="2503573" cy="0"/>
              </a:xfrm>
              <a:prstGeom prst="line">
                <a:avLst/>
              </a:prstGeom>
              <a:ln>
                <a:solidFill>
                  <a:srgbClr val="C00C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C71B0F-272D-938E-16A9-570DF47B1262}"/>
                  </a:ext>
                </a:extLst>
              </p:cNvPr>
              <p:cNvSpPr txBox="1"/>
              <p:nvPr/>
            </p:nvSpPr>
            <p:spPr>
              <a:xfrm>
                <a:off x="7927239" y="5115911"/>
                <a:ext cx="1866186" cy="110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1053059" latinLnBrk="0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Pre-set </a:t>
                </a: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기반 영업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marL="171450" indent="-171450" defTabSz="1053059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디지털 마케팅</a:t>
                </a:r>
                <a:endParaRPr lang="en-US" altLang="ko-KR" sz="1400" dirty="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  <a:tileRect/>
                  </a:gra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marL="171450" indent="-171450" defTabSz="1053059" latinLnBrk="0">
                  <a:lnSpc>
                    <a:spcPct val="150000"/>
                  </a:lnSpc>
                  <a:buClr>
                    <a:srgbClr val="B91E3C"/>
                  </a:buClr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0" scaled="1"/>
                      <a:tileRect/>
                    </a:gra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Data Analysis</a:t>
                </a:r>
              </a:p>
            </p:txBody>
          </p:sp>
        </p:grp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963B5EB0-8B74-C2D2-4F56-3DA26BD1A054}"/>
                </a:ext>
              </a:extLst>
            </p:cNvPr>
            <p:cNvSpPr/>
            <p:nvPr/>
          </p:nvSpPr>
          <p:spPr>
            <a:xfrm>
              <a:off x="1449562" y="1708004"/>
              <a:ext cx="1738447" cy="32354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ctr" eaLnBrk="0" fontAlgn="base" latinLnBrk="0" hangingPunct="0">
                <a:lnSpc>
                  <a:spcPct val="150000"/>
                </a:lnSpc>
                <a:spcAft>
                  <a:spcPct val="0"/>
                </a:spcAft>
                <a:buClr>
                  <a:prstClr val="black"/>
                </a:buClr>
                <a:defRPr/>
              </a:pPr>
              <a:r>
                <a:rPr lang="ko-KR" altLang="en-US" sz="1400" b="1" dirty="0">
                  <a:ln w="3175">
                    <a:solidFill>
                      <a:prstClr val="white">
                        <a:alpha val="15000"/>
                      </a:prstClr>
                    </a:solidFill>
                  </a:ln>
                  <a:solidFill>
                    <a:srgbClr val="90807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기존 핵심 역량</a:t>
              </a:r>
              <a:endParaRPr lang="en-US" altLang="ko-KR" sz="1400" b="1" dirty="0">
                <a:ln w="3175">
                  <a:solidFill>
                    <a:prstClr val="white">
                      <a:alpha val="15000"/>
                    </a:prstClr>
                  </a:solidFill>
                </a:ln>
                <a:solidFill>
                  <a:srgbClr val="90807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E4FFA75-DE30-3BB0-C2ED-861E6596C785}"/>
                </a:ext>
              </a:extLst>
            </p:cNvPr>
            <p:cNvSpPr/>
            <p:nvPr/>
          </p:nvSpPr>
          <p:spPr>
            <a:xfrm>
              <a:off x="7630343" y="1726005"/>
              <a:ext cx="1738447" cy="32354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ctr" eaLnBrk="0" fontAlgn="base" latinLnBrk="0" hangingPunct="0">
                <a:lnSpc>
                  <a:spcPct val="150000"/>
                </a:lnSpc>
                <a:spcAft>
                  <a:spcPct val="0"/>
                </a:spcAft>
                <a:buClr>
                  <a:prstClr val="black"/>
                </a:buClr>
                <a:defRPr/>
              </a:pPr>
              <a:r>
                <a:rPr lang="ko-KR" altLang="en-US" sz="1400" b="1" dirty="0">
                  <a:ln w="3175">
                    <a:solidFill>
                      <a:prstClr val="white">
                        <a:alpha val="15000"/>
                      </a:prstClr>
                    </a:solidFill>
                  </a:ln>
                  <a:solidFill>
                    <a:srgbClr val="A50034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신규 추가 역량</a:t>
              </a:r>
              <a:endParaRPr lang="en-US" altLang="ko-KR" sz="1400" b="1" dirty="0">
                <a:ln w="3175">
                  <a:solidFill>
                    <a:prstClr val="white">
                      <a:alpha val="15000"/>
                    </a:prstClr>
                  </a:solidFill>
                </a:ln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74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4294A-F2FA-0691-3B2B-93953283A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그룹 83">
            <a:extLst>
              <a:ext uri="{FF2B5EF4-FFF2-40B4-BE49-F238E27FC236}">
                <a16:creationId xmlns:a16="http://schemas.microsoft.com/office/drawing/2014/main" id="{B069FBAB-7297-02E2-D239-6E3304BE63E3}"/>
              </a:ext>
            </a:extLst>
          </p:cNvPr>
          <p:cNvGrpSpPr/>
          <p:nvPr/>
        </p:nvGrpSpPr>
        <p:grpSpPr>
          <a:xfrm>
            <a:off x="1996442" y="3211904"/>
            <a:ext cx="9446891" cy="3800994"/>
            <a:chOff x="1416311" y="4607373"/>
            <a:chExt cx="9446891" cy="3800994"/>
          </a:xfrm>
        </p:grpSpPr>
        <p:sp>
          <p:nvSpPr>
            <p:cNvPr id="85" name="Rectangle 9">
              <a:extLst>
                <a:ext uri="{FF2B5EF4-FFF2-40B4-BE49-F238E27FC236}">
                  <a16:creationId xmlns:a16="http://schemas.microsoft.com/office/drawing/2014/main" id="{719D1608-7475-A1CE-6E1B-1615B050F6BE}"/>
                </a:ext>
              </a:extLst>
            </p:cNvPr>
            <p:cNvSpPr/>
            <p:nvPr/>
          </p:nvSpPr>
          <p:spPr>
            <a:xfrm>
              <a:off x="1492549" y="4650783"/>
              <a:ext cx="9370653" cy="3757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3000" sy="103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890388C1-FF6F-8B11-160B-E2684EB9D1CD}"/>
                </a:ext>
              </a:extLst>
            </p:cNvPr>
            <p:cNvSpPr/>
            <p:nvPr/>
          </p:nvSpPr>
          <p:spPr>
            <a:xfrm>
              <a:off x="1416311" y="4607373"/>
              <a:ext cx="152475" cy="15247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48B4DE3-DA8F-BF8C-F35A-7D68E15FB12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CB1EAA-49C9-21F2-C727-821199C3DE34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C4470F-24D1-73EF-BC3D-CE06248E608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2EBE7F8-BAE7-3AD2-41BF-DF92618B3A47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E09636D-270A-B717-F3E6-AA03717F4AC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5988704-631A-DCF9-B1F9-4F5B6A6EFA8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46B0171-10AC-EA09-AEDF-0E78AE435251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833FF71-2A2C-DF6F-915A-77C366D939F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서브원의 현재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B91DB679-780A-A7E9-EA49-9CE535E7D25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50EA68DE-0F37-7EFD-57AF-0CCD550058E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862106A3-6E23-C455-7E22-CFF7E34BF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D6402488-3007-681B-060E-1616BB90FD4C}"/>
              </a:ext>
            </a:extLst>
          </p:cNvPr>
          <p:cNvSpPr/>
          <p:nvPr/>
        </p:nvSpPr>
        <p:spPr>
          <a:xfrm>
            <a:off x="814115" y="1763125"/>
            <a:ext cx="11871598" cy="142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고객의 다양한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Needs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부응하고자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서브원은 다년간 축적한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Data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와 </a:t>
            </a:r>
            <a: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Knowhow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바탕으로 </a:t>
            </a:r>
            <a:br>
              <a:rPr lang="en-US" altLang="ko-KR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신규 플랫폼을 도입함</a:t>
            </a:r>
            <a:endParaRPr lang="en-US" altLang="ko-KR" sz="2000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각각의 플랫폼은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최적화된 운영 방침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다양한 제공 가치</a:t>
            </a:r>
            <a:r>
              <a: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제공함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148389C-6633-990F-6274-DD5602FB6508}"/>
              </a:ext>
            </a:extLst>
          </p:cNvPr>
          <p:cNvGrpSpPr/>
          <p:nvPr/>
        </p:nvGrpSpPr>
        <p:grpSpPr>
          <a:xfrm>
            <a:off x="2458505" y="3462410"/>
            <a:ext cx="8524632" cy="3398964"/>
            <a:chOff x="189635" y="2650833"/>
            <a:chExt cx="10314805" cy="4112746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31A2C93-BDF5-6BA9-9AED-DEEF603F410E}"/>
                </a:ext>
              </a:extLst>
            </p:cNvPr>
            <p:cNvCxnSpPr>
              <a:cxnSpLocks/>
            </p:cNvCxnSpPr>
            <p:nvPr/>
          </p:nvCxnSpPr>
          <p:spPr>
            <a:xfrm>
              <a:off x="1757030" y="4753876"/>
              <a:ext cx="813703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1482AE0B-BA38-B923-145B-E95FD1780E74}"/>
                </a:ext>
              </a:extLst>
            </p:cNvPr>
            <p:cNvCxnSpPr>
              <a:cxnSpLocks/>
            </p:cNvCxnSpPr>
            <p:nvPr/>
          </p:nvCxnSpPr>
          <p:spPr>
            <a:xfrm>
              <a:off x="1757030" y="3844997"/>
              <a:ext cx="813703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38006D-8FB7-A0A8-5CAE-E05F2335EA9F}"/>
                </a:ext>
              </a:extLst>
            </p:cNvPr>
            <p:cNvSpPr txBox="1"/>
            <p:nvPr/>
          </p:nvSpPr>
          <p:spPr>
            <a:xfrm>
              <a:off x="1289968" y="2650833"/>
              <a:ext cx="946541" cy="2606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-50" normalizeH="0" baseline="0">
                  <a:ln>
                    <a:noFill/>
                  </a:ln>
                  <a:gradFill>
                    <a:gsLst>
                      <a:gs pos="0">
                        <a:srgbClr val="B61539"/>
                      </a:gs>
                      <a:gs pos="100000">
                        <a:srgbClr val="B6153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50" normalizeH="0" baseline="0" noProof="0">
                  <a:ln>
                    <a:noFill/>
                  </a:ln>
                  <a:gradFill>
                    <a:gsLst>
                      <a:gs pos="0">
                        <a:srgbClr val="B61539"/>
                      </a:gs>
                      <a:gs pos="100000">
                        <a:srgbClr val="B6153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기업의 규모</a:t>
              </a:r>
            </a:p>
          </p:txBody>
        </p: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AABB3E00-BC99-4284-5E38-4E43050461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6148" y="2889412"/>
              <a:ext cx="4559" cy="2770790"/>
            </a:xfrm>
            <a:prstGeom prst="straightConnector1">
              <a:avLst/>
            </a:prstGeom>
            <a:ln w="25400">
              <a:solidFill>
                <a:srgbClr val="6B6B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0639A87-E033-10E2-C734-9B4421FA36EE}"/>
                </a:ext>
              </a:extLst>
            </p:cNvPr>
            <p:cNvCxnSpPr>
              <a:cxnSpLocks/>
            </p:cNvCxnSpPr>
            <p:nvPr/>
          </p:nvCxnSpPr>
          <p:spPr>
            <a:xfrm>
              <a:off x="1766148" y="5660202"/>
              <a:ext cx="8127918" cy="0"/>
            </a:xfrm>
            <a:prstGeom prst="straightConnector1">
              <a:avLst/>
            </a:prstGeom>
            <a:ln w="25400">
              <a:solidFill>
                <a:srgbClr val="6B6B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왼쪽 중괄호 23">
              <a:extLst>
                <a:ext uri="{FF2B5EF4-FFF2-40B4-BE49-F238E27FC236}">
                  <a16:creationId xmlns:a16="http://schemas.microsoft.com/office/drawing/2014/main" id="{68E94FF8-9675-4FB2-C958-0577F3A8E4D7}"/>
                </a:ext>
              </a:extLst>
            </p:cNvPr>
            <p:cNvSpPr/>
            <p:nvPr/>
          </p:nvSpPr>
          <p:spPr>
            <a:xfrm rot="10800000" flipH="1">
              <a:off x="703869" y="2982885"/>
              <a:ext cx="175658" cy="1724223"/>
            </a:xfrm>
            <a:prstGeom prst="leftBrace">
              <a:avLst>
                <a:gd name="adj1" fmla="val 17326"/>
                <a:gd name="adj2" fmla="val 4940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25" name="왼쪽 중괄호 24">
              <a:extLst>
                <a:ext uri="{FF2B5EF4-FFF2-40B4-BE49-F238E27FC236}">
                  <a16:creationId xmlns:a16="http://schemas.microsoft.com/office/drawing/2014/main" id="{9A5AF51A-541C-76F0-1D87-157E6F4ADA93}"/>
                </a:ext>
              </a:extLst>
            </p:cNvPr>
            <p:cNvSpPr/>
            <p:nvPr/>
          </p:nvSpPr>
          <p:spPr>
            <a:xfrm rot="10800000" flipH="1">
              <a:off x="703869" y="4800642"/>
              <a:ext cx="184776" cy="815347"/>
            </a:xfrm>
            <a:prstGeom prst="leftBrace">
              <a:avLst>
                <a:gd name="adj1" fmla="val 17326"/>
                <a:gd name="adj2" fmla="val 4940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113D1C-AEB7-E3FE-CD66-C75C4D2E877C}"/>
                </a:ext>
              </a:extLst>
            </p:cNvPr>
            <p:cNvSpPr txBox="1"/>
            <p:nvPr/>
          </p:nvSpPr>
          <p:spPr>
            <a:xfrm>
              <a:off x="189636" y="3664035"/>
              <a:ext cx="459694" cy="4468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-50" normalizeH="0" baseline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법인</a:t>
              </a:r>
              <a:endParaRPr kumimoji="0" lang="en-US" altLang="ko-KR" sz="1200" b="0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사업자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54538F-ECF7-0D86-8DD2-CC5FEB5D003F}"/>
                </a:ext>
              </a:extLst>
            </p:cNvPr>
            <p:cNvSpPr txBox="1"/>
            <p:nvPr/>
          </p:nvSpPr>
          <p:spPr>
            <a:xfrm>
              <a:off x="189635" y="5027353"/>
              <a:ext cx="459694" cy="4468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-50" normalizeH="0" baseline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-5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개인</a:t>
              </a:r>
              <a:endParaRPr kumimoji="0" lang="en-US" altLang="ko-KR" sz="1200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-50" normalizeH="0" baseline="0" noProof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사업자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35A9A4-F502-40F8-5530-F0DB8085A1DC}"/>
                </a:ext>
              </a:extLst>
            </p:cNvPr>
            <p:cNvSpPr txBox="1"/>
            <p:nvPr/>
          </p:nvSpPr>
          <p:spPr>
            <a:xfrm>
              <a:off x="9963282" y="5440938"/>
              <a:ext cx="541158" cy="5213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-50" normalizeH="0" baseline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50" normalizeH="0" baseline="0" noProof="0">
                  <a:ln>
                    <a:noFill/>
                  </a:ln>
                  <a:gradFill>
                    <a:gsLst>
                      <a:gs pos="0">
                        <a:srgbClr val="B61539"/>
                      </a:gs>
                      <a:gs pos="100000">
                        <a:srgbClr val="B6153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품목의</a:t>
              </a:r>
              <a:br>
                <a:rPr kumimoji="0" lang="en-US" altLang="ko-KR" sz="1400" b="0" i="0" u="none" strike="noStrike" kern="1200" cap="none" spc="-50" normalizeH="0" baseline="0" noProof="0">
                  <a:ln>
                    <a:noFill/>
                  </a:ln>
                  <a:gradFill>
                    <a:gsLst>
                      <a:gs pos="0">
                        <a:srgbClr val="B61539"/>
                      </a:gs>
                      <a:gs pos="100000">
                        <a:srgbClr val="B6153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</a:br>
              <a:r>
                <a:rPr kumimoji="0" lang="ko-KR" altLang="en-US" sz="1400" b="0" i="0" u="none" strike="noStrike" kern="1200" cap="none" spc="-50" normalizeH="0" baseline="0" noProof="0">
                  <a:ln>
                    <a:noFill/>
                  </a:ln>
                  <a:gradFill>
                    <a:gsLst>
                      <a:gs pos="0">
                        <a:srgbClr val="B61539"/>
                      </a:gs>
                      <a:gs pos="100000">
                        <a:srgbClr val="B61539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성격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4216DF6D-6C48-6ED1-CD03-3418ACF3937E}"/>
                </a:ext>
              </a:extLst>
            </p:cNvPr>
            <p:cNvCxnSpPr>
              <a:cxnSpLocks/>
            </p:cNvCxnSpPr>
            <p:nvPr/>
          </p:nvCxnSpPr>
          <p:spPr>
            <a:xfrm>
              <a:off x="8661341" y="2911814"/>
              <a:ext cx="0" cy="274624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04C5208B-98F2-1668-9D1E-C99A0F0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7514992" y="2911814"/>
              <a:ext cx="0" cy="274624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B2833C61-63D8-3E26-F91B-F71FB34DA60D}"/>
                </a:ext>
              </a:extLst>
            </p:cNvPr>
            <p:cNvCxnSpPr>
              <a:cxnSpLocks/>
            </p:cNvCxnSpPr>
            <p:nvPr/>
          </p:nvCxnSpPr>
          <p:spPr>
            <a:xfrm>
              <a:off x="6368643" y="2911814"/>
              <a:ext cx="0" cy="274624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A9C53F60-29BA-12D1-1D81-A0D3CFF8B22B}"/>
                </a:ext>
              </a:extLst>
            </p:cNvPr>
            <p:cNvCxnSpPr>
              <a:cxnSpLocks/>
            </p:cNvCxnSpPr>
            <p:nvPr/>
          </p:nvCxnSpPr>
          <p:spPr>
            <a:xfrm>
              <a:off x="5222294" y="2911814"/>
              <a:ext cx="0" cy="274624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F073A70-37FB-85C1-E467-D0B61773C5D0}"/>
                </a:ext>
              </a:extLst>
            </p:cNvPr>
            <p:cNvCxnSpPr>
              <a:cxnSpLocks/>
            </p:cNvCxnSpPr>
            <p:nvPr/>
          </p:nvCxnSpPr>
          <p:spPr>
            <a:xfrm>
              <a:off x="2929595" y="2911814"/>
              <a:ext cx="0" cy="274624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왼쪽 중괄호 33">
              <a:extLst>
                <a:ext uri="{FF2B5EF4-FFF2-40B4-BE49-F238E27FC236}">
                  <a16:creationId xmlns:a16="http://schemas.microsoft.com/office/drawing/2014/main" id="{FA54F22E-47D7-DB4A-645B-245B775BF671}"/>
                </a:ext>
              </a:extLst>
            </p:cNvPr>
            <p:cNvSpPr/>
            <p:nvPr/>
          </p:nvSpPr>
          <p:spPr>
            <a:xfrm rot="5400000" flipH="1">
              <a:off x="7123719" y="3881074"/>
              <a:ext cx="249653" cy="4935178"/>
            </a:xfrm>
            <a:prstGeom prst="leftBrace">
              <a:avLst>
                <a:gd name="adj1" fmla="val 17326"/>
                <a:gd name="adj2" fmla="val 4940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5" name="왼쪽 중괄호 34">
              <a:extLst>
                <a:ext uri="{FF2B5EF4-FFF2-40B4-BE49-F238E27FC236}">
                  <a16:creationId xmlns:a16="http://schemas.microsoft.com/office/drawing/2014/main" id="{1435810A-689F-5E8D-D01C-7F1517775243}"/>
                </a:ext>
              </a:extLst>
            </p:cNvPr>
            <p:cNvSpPr/>
            <p:nvPr/>
          </p:nvSpPr>
          <p:spPr>
            <a:xfrm rot="5400000" flipH="1">
              <a:off x="3109771" y="4967368"/>
              <a:ext cx="249680" cy="2762615"/>
            </a:xfrm>
            <a:prstGeom prst="leftBrace">
              <a:avLst>
                <a:gd name="adj1" fmla="val 17326"/>
                <a:gd name="adj2" fmla="val 4940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C99FA1-B8B9-6A7D-79AE-A5F3EB09358D}"/>
                </a:ext>
              </a:extLst>
            </p:cNvPr>
            <p:cNvSpPr txBox="1"/>
            <p:nvPr/>
          </p:nvSpPr>
          <p:spPr>
            <a:xfrm>
              <a:off x="2132641" y="6540132"/>
              <a:ext cx="2267432" cy="22344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-50" normalizeH="0" baseline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HR/</a:t>
              </a:r>
              <a:r>
                <a:rPr kumimoji="0" lang="ko-KR" altLang="en-US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총무</a:t>
              </a:r>
              <a:r>
                <a:rPr kumimoji="0" lang="en-US" altLang="ko-KR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/Sales</a:t>
              </a:r>
              <a:r>
                <a:rPr kumimoji="0" lang="ko-KR" altLang="en-US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 조직의 관리 영역</a:t>
              </a:r>
            </a:p>
          </p:txBody>
        </p: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795EB9EA-7E9B-450C-8AB9-1BF274349350}"/>
                </a:ext>
              </a:extLst>
            </p:cNvPr>
            <p:cNvCxnSpPr>
              <a:cxnSpLocks/>
            </p:cNvCxnSpPr>
            <p:nvPr/>
          </p:nvCxnSpPr>
          <p:spPr>
            <a:xfrm>
              <a:off x="4075945" y="2911814"/>
              <a:ext cx="0" cy="274624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133">
              <a:extLst>
                <a:ext uri="{FF2B5EF4-FFF2-40B4-BE49-F238E27FC236}">
                  <a16:creationId xmlns:a16="http://schemas.microsoft.com/office/drawing/2014/main" id="{128DCF4B-1508-9FBD-649D-498CA50BB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654" y="5716936"/>
              <a:ext cx="1495085" cy="440285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판촉물</a:t>
              </a:r>
              <a:endParaRPr kumimoji="0" lang="ko-KR" alt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복리후생 용품</a:t>
              </a:r>
            </a:p>
          </p:txBody>
        </p:sp>
        <p:sp>
          <p:nvSpPr>
            <p:cNvPr id="39" name="Rectangle 133">
              <a:extLst>
                <a:ext uri="{FF2B5EF4-FFF2-40B4-BE49-F238E27FC236}">
                  <a16:creationId xmlns:a16="http://schemas.microsoft.com/office/drawing/2014/main" id="{E16BDA7B-1974-8242-D72C-0FE3CBA0B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585" y="5736376"/>
              <a:ext cx="1100334" cy="440285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오피스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소모품</a:t>
              </a:r>
            </a:p>
          </p:txBody>
        </p:sp>
        <p:sp>
          <p:nvSpPr>
            <p:cNvPr id="40" name="Rectangle 133">
              <a:extLst>
                <a:ext uri="{FF2B5EF4-FFF2-40B4-BE49-F238E27FC236}">
                  <a16:creationId xmlns:a16="http://schemas.microsoft.com/office/drawing/2014/main" id="{6CC968A4-DAE7-B041-9FCE-AF84ACA7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957" y="5716936"/>
              <a:ext cx="1166114" cy="440285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연구소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소모품</a:t>
              </a:r>
            </a:p>
          </p:txBody>
        </p:sp>
        <p:sp>
          <p:nvSpPr>
            <p:cNvPr id="41" name="Rectangle 133">
              <a:extLst>
                <a:ext uri="{FF2B5EF4-FFF2-40B4-BE49-F238E27FC236}">
                  <a16:creationId xmlns:a16="http://schemas.microsoft.com/office/drawing/2014/main" id="{60FCFF63-457B-BF56-BC9D-1463CAD0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107" y="5716936"/>
              <a:ext cx="1166114" cy="440285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공장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소모품</a:t>
              </a:r>
            </a:p>
          </p:txBody>
        </p:sp>
        <p:sp>
          <p:nvSpPr>
            <p:cNvPr id="42" name="Rectangle 133">
              <a:extLst>
                <a:ext uri="{FF2B5EF4-FFF2-40B4-BE49-F238E27FC236}">
                  <a16:creationId xmlns:a16="http://schemas.microsoft.com/office/drawing/2014/main" id="{E614F016-35CB-9BED-FE5C-6A716D15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460" y="5716936"/>
              <a:ext cx="1161138" cy="440285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범용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부자재</a:t>
              </a:r>
              <a:endParaRPr kumimoji="0" lang="en-US" altLang="ko-KR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3" name="Rectangle 133">
              <a:extLst>
                <a:ext uri="{FF2B5EF4-FFF2-40B4-BE49-F238E27FC236}">
                  <a16:creationId xmlns:a16="http://schemas.microsoft.com/office/drawing/2014/main" id="{995811E4-5D54-F597-BA59-FA85205F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2522" y="5716936"/>
              <a:ext cx="1013612" cy="440285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고객사 전용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부자재</a:t>
              </a:r>
              <a:endParaRPr kumimoji="0" lang="en-US" altLang="ko-KR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4" name="Rectangle 133">
              <a:extLst>
                <a:ext uri="{FF2B5EF4-FFF2-40B4-BE49-F238E27FC236}">
                  <a16:creationId xmlns:a16="http://schemas.microsoft.com/office/drawing/2014/main" id="{FE922FE0-B071-EF2F-7002-604B17E14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183" y="2982886"/>
              <a:ext cx="760049" cy="815346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대기업</a:t>
              </a:r>
              <a:endParaRPr kumimoji="0" lang="en-US" altLang="ko-KR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5" name="Rectangle 133">
              <a:extLst>
                <a:ext uri="{FF2B5EF4-FFF2-40B4-BE49-F238E27FC236}">
                  <a16:creationId xmlns:a16="http://schemas.microsoft.com/office/drawing/2014/main" id="{F69D1CBE-681F-EF31-AD20-9F3FF6353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183" y="3891764"/>
              <a:ext cx="760049" cy="815346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중견</a:t>
              </a: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b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</a:b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중소</a:t>
              </a:r>
              <a:b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</a:br>
              <a:r>
                <a: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기업</a:t>
              </a:r>
              <a:endParaRPr kumimoji="0" lang="en-US" altLang="ko-KR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6" name="Rectangle 133">
              <a:extLst>
                <a:ext uri="{FF2B5EF4-FFF2-40B4-BE49-F238E27FC236}">
                  <a16:creationId xmlns:a16="http://schemas.microsoft.com/office/drawing/2014/main" id="{9F3C0A47-8634-2009-4F72-330A16D21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183" y="4800643"/>
              <a:ext cx="760049" cy="815346"/>
            </a:xfrm>
            <a:prstGeom prst="rect">
              <a:avLst/>
            </a:prstGeom>
            <a:solidFill>
              <a:srgbClr val="9AA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소상공인</a:t>
              </a:r>
              <a:endParaRPr kumimoji="0" lang="en-US" altLang="ko-KR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F81F8290-9272-3340-87AB-6FD4BC656B55}"/>
                </a:ext>
              </a:extLst>
            </p:cNvPr>
            <p:cNvSpPr/>
            <p:nvPr/>
          </p:nvSpPr>
          <p:spPr>
            <a:xfrm>
              <a:off x="3515585" y="2982887"/>
              <a:ext cx="6190283" cy="61518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기존 </a:t>
              </a:r>
              <a:r>
                <a:rPr kumimoji="0" lang="en-US" altLang="ko-KR" sz="120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MRO Total-Outsourcing </a:t>
              </a:r>
              <a:r>
                <a:rPr kumimoji="0" lang="ko-KR" altLang="en-US" sz="120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제공 범위</a:t>
              </a:r>
            </a:p>
          </p:txBody>
        </p:sp>
        <p:sp>
          <p:nvSpPr>
            <p:cNvPr id="48" name="L 도형 47">
              <a:extLst>
                <a:ext uri="{FF2B5EF4-FFF2-40B4-BE49-F238E27FC236}">
                  <a16:creationId xmlns:a16="http://schemas.microsoft.com/office/drawing/2014/main" id="{57E8909E-79A5-39D3-6FD7-3D2777A261B9}"/>
                </a:ext>
              </a:extLst>
            </p:cNvPr>
            <p:cNvSpPr/>
            <p:nvPr/>
          </p:nvSpPr>
          <p:spPr>
            <a:xfrm rot="10800000">
              <a:off x="3525415" y="3714676"/>
              <a:ext cx="6190283" cy="1878911"/>
            </a:xfrm>
            <a:prstGeom prst="corner">
              <a:avLst>
                <a:gd name="adj1" fmla="val 52779"/>
                <a:gd name="adj2" fmla="val 264610"/>
              </a:avLst>
            </a:prstGeom>
            <a:gradFill>
              <a:gsLst>
                <a:gs pos="0">
                  <a:srgbClr val="7E0000">
                    <a:alpha val="40000"/>
                    <a:lumMod val="57000"/>
                    <a:lumOff val="43000"/>
                  </a:srgbClr>
                </a:gs>
                <a:gs pos="100000">
                  <a:srgbClr val="ED2F3D">
                    <a:alpha val="29804"/>
                    <a:lumMod val="86000"/>
                    <a:lumOff val="14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A00C9E93-546B-244D-C74A-CE156971D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4692" y="4994675"/>
              <a:ext cx="880807" cy="33635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B1CB3DCC-59C2-2DEB-A3AA-52C5A96D5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8584" y="4159161"/>
              <a:ext cx="1924931" cy="32884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FB4D461-5B18-6F1A-9F14-B4ED786292E8}"/>
                </a:ext>
              </a:extLst>
            </p:cNvPr>
            <p:cNvSpPr txBox="1"/>
            <p:nvPr/>
          </p:nvSpPr>
          <p:spPr>
            <a:xfrm>
              <a:off x="6327660" y="6540133"/>
              <a:ext cx="1817437" cy="22344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-50" normalizeH="0" baseline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구매</a:t>
              </a:r>
              <a:r>
                <a:rPr kumimoji="0" lang="en-US" altLang="ko-KR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/</a:t>
              </a:r>
              <a:r>
                <a:rPr kumimoji="0" lang="ko-KR" altLang="en-US" sz="1200" b="0" i="0" u="none" strike="noStrike" kern="1200" cap="none" spc="-50" normalizeH="0" baseline="0" noProof="0" dirty="0">
                  <a:ln>
                    <a:noFill/>
                  </a:ln>
                  <a:gradFill>
                    <a:gsLst>
                      <a:gs pos="0">
                        <a:prstClr val="black"/>
                      </a:gs>
                      <a:gs pos="100000">
                        <a:prstClr val="black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Arial Narrow" panose="020B0606020202030204" pitchFamily="34" charset="0"/>
                </a:rPr>
                <a:t>조달조직의 관리 영역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E72C933-3B86-C8F6-9686-1E4B184B4FE6}"/>
                </a:ext>
              </a:extLst>
            </p:cNvPr>
            <p:cNvSpPr/>
            <p:nvPr/>
          </p:nvSpPr>
          <p:spPr>
            <a:xfrm>
              <a:off x="1869499" y="2975621"/>
              <a:ext cx="1507241" cy="1699939"/>
            </a:xfrm>
            <a:prstGeom prst="rect">
              <a:avLst/>
            </a:prstGeom>
            <a:gradFill>
              <a:gsLst>
                <a:gs pos="0">
                  <a:schemeClr val="accent6">
                    <a:alpha val="40000"/>
                  </a:schemeClr>
                </a:gs>
                <a:gs pos="100000">
                  <a:schemeClr val="accent6">
                    <a:lumMod val="40000"/>
                    <a:lumOff val="60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77355994-EF50-7CC8-F8B3-689707A739D2}"/>
                </a:ext>
              </a:extLst>
            </p:cNvPr>
            <p:cNvSpPr/>
            <p:nvPr/>
          </p:nvSpPr>
          <p:spPr>
            <a:xfrm>
              <a:off x="1869500" y="4808612"/>
              <a:ext cx="2750562" cy="784976"/>
            </a:xfrm>
            <a:prstGeom prst="rect">
              <a:avLst/>
            </a:prstGeom>
            <a:gradFill>
              <a:gsLst>
                <a:gs pos="0">
                  <a:schemeClr val="accent2">
                    <a:alpha val="40000"/>
                  </a:schemeClr>
                </a:gs>
                <a:gs pos="100000">
                  <a:srgbClr val="FFC000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Arial Narrow" panose="020B0606020202030204" pitchFamily="34" charset="0"/>
              </a:endParaRPr>
            </a:p>
          </p:txBody>
        </p: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27E14DDD-BDB6-55FE-C8FF-7E0554FA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63942" y="5096084"/>
              <a:ext cx="807835" cy="254247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91766F24-72A8-BA19-9F0D-D9D451CD7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4792" y="3778974"/>
              <a:ext cx="963035" cy="244073"/>
            </a:xfrm>
            <a:prstGeom prst="rect">
              <a:avLst/>
            </a:prstGeom>
          </p:spPr>
        </p:pic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C5263CF4-8E7C-5651-74C9-C84DF2BA9511}"/>
                </a:ext>
              </a:extLst>
            </p:cNvPr>
            <p:cNvSpPr/>
            <p:nvPr/>
          </p:nvSpPr>
          <p:spPr>
            <a:xfrm>
              <a:off x="3326791" y="5110036"/>
              <a:ext cx="1100160" cy="297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0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및</a:t>
              </a:r>
              <a:r>
                <a:rPr lang="en-US" altLang="ko-KR" sz="10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ko-KR" altLang="en-US" sz="10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기타 </a:t>
              </a:r>
              <a:r>
                <a:rPr lang="ko-KR" altLang="en-US" sz="1000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입점몰</a:t>
              </a:r>
              <a:endParaRPr lang="ko-KR" altLang="en-US" sz="10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9C367F35F0B4043A96932D702461302" ma:contentTypeVersion="7" ma:contentTypeDescription="새 문서를 만듭니다." ma:contentTypeScope="" ma:versionID="a70d22ede7e3536d916374b0723e36cc">
  <xsd:schema xmlns:xsd="http://www.w3.org/2001/XMLSchema" xmlns:xs="http://www.w3.org/2001/XMLSchema" xmlns:p="http://schemas.microsoft.com/office/2006/metadata/properties" xmlns:ns2="925c204a-fa47-4bb1-8891-50b1916a8d33" targetNamespace="http://schemas.microsoft.com/office/2006/metadata/properties" ma:root="true" ma:fieldsID="103c372e5fdd763ac479a0fd9e97dfdc" ns2:_="">
    <xsd:import namespace="925c204a-fa47-4bb1-8891-50b1916a8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c204a-fa47-4bb1-8891-50b1916a8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9FB6B-200E-46CA-8932-6693EAC79DEB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25c204a-fa47-4bb1-8891-50b1916a8d3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2E9D8-4198-44B8-A68D-A72DEFA4C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c204a-fa47-4bb1-8891-50b1916a8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4727</TotalTime>
  <Words>4038</Words>
  <Application>Microsoft Office PowerPoint</Application>
  <PresentationFormat>사용자 지정</PresentationFormat>
  <Paragraphs>946</Paragraphs>
  <Slides>29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7" baseType="lpstr">
      <vt:lpstr>G마켓 산스 TTF Bold</vt:lpstr>
      <vt:lpstr>KoPubWorld돋움체 Medium</vt:lpstr>
      <vt:lpstr>Noto Sans CJK KR Black</vt:lpstr>
      <vt:lpstr>Pretendard ExtraBold</vt:lpstr>
      <vt:lpstr>Pretendard Light</vt:lpstr>
      <vt:lpstr>Pretendard Medium</vt:lpstr>
      <vt:lpstr>Pretendard SemiBold</vt:lpstr>
      <vt:lpstr>맑은 고딕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Arial Narrow</vt:lpstr>
      <vt:lpstr>Calibri</vt:lpstr>
      <vt:lpstr>Calibri Light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419</cp:revision>
  <dcterms:created xsi:type="dcterms:W3CDTF">2022-03-15T04:45:55Z</dcterms:created>
  <dcterms:modified xsi:type="dcterms:W3CDTF">2025-09-04T05:01:23Z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0x010100E9C367F35F0B4043A96932D702461302</vt:lpwstr>
  </property>
</Properties>
</file>