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39"/>
  </p:notesMasterIdLst>
  <p:handoutMasterIdLst>
    <p:handoutMasterId r:id="rId40"/>
  </p:handoutMasterIdLst>
  <p:sldIdLst>
    <p:sldId id="1063" r:id="rId5"/>
    <p:sldId id="1067" r:id="rId6"/>
    <p:sldId id="1244" r:id="rId7"/>
    <p:sldId id="1068" r:id="rId8"/>
    <p:sldId id="1094" r:id="rId9"/>
    <p:sldId id="1193" r:id="rId10"/>
    <p:sldId id="1194" r:id="rId11"/>
    <p:sldId id="1195" r:id="rId12"/>
    <p:sldId id="1196" r:id="rId13"/>
    <p:sldId id="1197" r:id="rId14"/>
    <p:sldId id="1198" r:id="rId15"/>
    <p:sldId id="1199" r:id="rId16"/>
    <p:sldId id="1200" r:id="rId17"/>
    <p:sldId id="1201" r:id="rId18"/>
    <p:sldId id="1202" r:id="rId19"/>
    <p:sldId id="1203" r:id="rId20"/>
    <p:sldId id="1204" r:id="rId21"/>
    <p:sldId id="1205" r:id="rId22"/>
    <p:sldId id="1206" r:id="rId23"/>
    <p:sldId id="1207" r:id="rId24"/>
    <p:sldId id="1208" r:id="rId25"/>
    <p:sldId id="1252" r:id="rId26"/>
    <p:sldId id="1210" r:id="rId27"/>
    <p:sldId id="1211" r:id="rId28"/>
    <p:sldId id="1212" r:id="rId29"/>
    <p:sldId id="1213" r:id="rId30"/>
    <p:sldId id="1246" r:id="rId31"/>
    <p:sldId id="1215" r:id="rId32"/>
    <p:sldId id="1248" r:id="rId33"/>
    <p:sldId id="1217" r:id="rId34"/>
    <p:sldId id="1250" r:id="rId35"/>
    <p:sldId id="1218" r:id="rId36"/>
    <p:sldId id="1251" r:id="rId37"/>
    <p:sldId id="1060" r:id="rId38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강의안 양식" id="{DBA89EE6-4A93-42FA-8E36-3DED3AF8537D}">
          <p14:sldIdLst>
            <p14:sldId id="1063"/>
            <p14:sldId id="1067"/>
            <p14:sldId id="1244"/>
            <p14:sldId id="1068"/>
            <p14:sldId id="1094"/>
            <p14:sldId id="1193"/>
            <p14:sldId id="1194"/>
            <p14:sldId id="1195"/>
            <p14:sldId id="1196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52"/>
            <p14:sldId id="1210"/>
            <p14:sldId id="1211"/>
            <p14:sldId id="1212"/>
            <p14:sldId id="1213"/>
            <p14:sldId id="1246"/>
            <p14:sldId id="1215"/>
            <p14:sldId id="1248"/>
            <p14:sldId id="1217"/>
            <p14:sldId id="1250"/>
            <p14:sldId id="1218"/>
            <p14:sldId id="1251"/>
            <p14:sldId id="10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85" userDrawn="1">
          <p15:clr>
            <a:srgbClr val="A4A3A4"/>
          </p15:clr>
        </p15:guide>
        <p15:guide id="2" pos="4233" userDrawn="1">
          <p15:clr>
            <a:srgbClr val="A4A3A4"/>
          </p15:clr>
        </p15:guide>
        <p15:guide id="3" orient="horz" pos="499" userDrawn="1">
          <p15:clr>
            <a:srgbClr val="A4A3A4"/>
          </p15:clr>
        </p15:guide>
        <p15:guide id="4" pos="468" userDrawn="1">
          <p15:clr>
            <a:srgbClr val="A4A3A4"/>
          </p15:clr>
        </p15:guide>
        <p15:guide id="6" orient="horz" pos="4377" userDrawn="1">
          <p15:clr>
            <a:srgbClr val="A4A3A4"/>
          </p15:clr>
        </p15:guide>
        <p15:guide id="7" orient="horz" pos="703" userDrawn="1">
          <p15:clr>
            <a:srgbClr val="A4A3A4"/>
          </p15:clr>
        </p15:guide>
        <p15:guide id="8" orient="horz" pos="1610" userDrawn="1">
          <p15:clr>
            <a:srgbClr val="A4A3A4"/>
          </p15:clr>
        </p15:guide>
        <p15:guide id="9" pos="7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승원" initials="이" lastIdx="1" clrIdx="0">
    <p:extLst>
      <p:ext uri="{19B8F6BF-5375-455C-9EA6-DF929625EA0E}">
        <p15:presenceInfo xmlns:p15="http://schemas.microsoft.com/office/powerpoint/2012/main" userId="S-1-5-21-2850898115-221043819-1427585014-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651"/>
    <a:srgbClr val="EE3042"/>
    <a:srgbClr val="A50034"/>
    <a:srgbClr val="E2E2E2"/>
    <a:srgbClr val="9CAAAF"/>
    <a:srgbClr val="FDEAEC"/>
    <a:srgbClr val="908070"/>
    <a:srgbClr val="404040"/>
    <a:srgbClr val="FFFF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4" autoAdjust="0"/>
    <p:restoredTop sz="82713" autoAdjust="0"/>
  </p:normalViewPr>
  <p:slideViewPr>
    <p:cSldViewPr snapToGrid="0">
      <p:cViewPr varScale="1">
        <p:scale>
          <a:sx n="84" d="100"/>
          <a:sy n="84" d="100"/>
        </p:scale>
        <p:origin x="1416" y="84"/>
      </p:cViewPr>
      <p:guideLst>
        <p:guide orient="horz" pos="2585"/>
        <p:guide pos="4233"/>
        <p:guide orient="horz" pos="499"/>
        <p:guide pos="468"/>
        <p:guide orient="horz" pos="4377"/>
        <p:guide orient="horz" pos="703"/>
        <p:guide orient="horz" pos="1610"/>
        <p:guide pos="79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338"/>
    </p:cViewPr>
  </p:sorterViewPr>
  <p:notesViewPr>
    <p:cSldViewPr snapToGrid="0" showGuides="1">
      <p:cViewPr varScale="1">
        <p:scale>
          <a:sx n="85" d="100"/>
          <a:sy n="85" d="100"/>
        </p:scale>
        <p:origin x="38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EF801AC-CCA2-4210-8AB2-63C3540FC5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F56D8-F4B2-4D44-BA6B-45CD2D2D5C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B034-0658-4551-BA58-4A3C1DEF8121}" type="datetimeFigureOut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2025-09-19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3449FC-6C65-453B-A35B-5B1BE2464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9B436-870A-482B-A003-688511D82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02FD-9617-468A-9F32-2661A663BA16}" type="slidenum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‹#›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301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7B70CA76-1719-474E-8B86-279EB73F3D54}" type="datetimeFigureOut">
              <a:rPr lang="ko-KR" altLang="en-US" smtClean="0"/>
              <a:pPr/>
              <a:t>2025-09-19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63101008-785E-488E-A155-1C681F3C91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33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1pPr>
    <a:lvl2pPr marL="497739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2pPr>
    <a:lvl3pPr marL="995478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3pPr>
    <a:lvl4pPr marL="149321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4pPr>
    <a:lvl5pPr marL="199095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5pPr>
    <a:lvl6pPr marL="248869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 </a:t>
            </a:r>
            <a:r>
              <a:rPr lang="en-US" altLang="ko-KR" dirty="0"/>
              <a:t>MRO PROCESS </a:t>
            </a:r>
            <a:r>
              <a:rPr lang="ko-KR" altLang="en-US" dirty="0"/>
              <a:t>과정 중 배송의 이해에 대해 강의하도록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4565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EAADB-63BD-B1E1-AE62-BDDE5D1F6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162B8AA-739B-7F67-642D-055614A6E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7473E38-1EEA-2787-DBD6-942316DD2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서브원</a:t>
            </a:r>
            <a:r>
              <a:rPr lang="ko-KR" altLang="en-US" dirty="0"/>
              <a:t> 물류센터의 현황으로는 고객사향 물류센터 외 총 </a:t>
            </a:r>
            <a:r>
              <a:rPr lang="en-US" altLang="ko-KR" dirty="0"/>
              <a:t>9</a:t>
            </a:r>
            <a:r>
              <a:rPr lang="ko-KR" altLang="en-US" dirty="0"/>
              <a:t>개 주요 허브센터가 있으며</a:t>
            </a:r>
            <a:r>
              <a:rPr lang="en-US" altLang="ko-KR" dirty="0"/>
              <a:t>, 5</a:t>
            </a:r>
            <a:r>
              <a:rPr lang="ko-KR" altLang="en-US" dirty="0"/>
              <a:t>개의 자가 허브센터와 </a:t>
            </a:r>
            <a:r>
              <a:rPr lang="en-US" altLang="ko-KR" dirty="0"/>
              <a:t>4</a:t>
            </a:r>
            <a:r>
              <a:rPr lang="ko-KR" altLang="en-US" dirty="0"/>
              <a:t>개의 임대 허브센터가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서브원은 총 평수 </a:t>
            </a:r>
            <a:r>
              <a:rPr lang="en-US" altLang="ko-KR" dirty="0"/>
              <a:t>3</a:t>
            </a:r>
            <a:r>
              <a:rPr lang="ko-KR" altLang="en-US" dirty="0"/>
              <a:t>만</a:t>
            </a:r>
            <a:r>
              <a:rPr lang="en-US" altLang="ko-KR" dirty="0"/>
              <a:t>7</a:t>
            </a:r>
            <a:r>
              <a:rPr lang="ko-KR" altLang="en-US" dirty="0"/>
              <a:t>천평을 보유하고 있으며</a:t>
            </a:r>
            <a:r>
              <a:rPr lang="en-US" altLang="ko-KR" dirty="0"/>
              <a:t>, </a:t>
            </a:r>
            <a:r>
              <a:rPr lang="ko-KR" altLang="en-US" dirty="0"/>
              <a:t>근무 인력 </a:t>
            </a:r>
            <a:r>
              <a:rPr lang="en-US" altLang="ko-KR" dirty="0"/>
              <a:t>179</a:t>
            </a:r>
            <a:r>
              <a:rPr lang="ko-KR" altLang="en-US" dirty="0"/>
              <a:t>명</a:t>
            </a:r>
            <a:r>
              <a:rPr lang="en-US" altLang="ko-KR" dirty="0"/>
              <a:t>, </a:t>
            </a:r>
            <a:r>
              <a:rPr lang="ko-KR" altLang="en-US" dirty="0"/>
              <a:t>운행차량 </a:t>
            </a:r>
            <a:r>
              <a:rPr lang="en-US" altLang="ko-KR" dirty="0"/>
              <a:t>175</a:t>
            </a:r>
            <a:r>
              <a:rPr lang="ko-KR" altLang="en-US" dirty="0"/>
              <a:t>대가 있습니다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서브원</a:t>
            </a:r>
            <a:r>
              <a:rPr lang="ko-KR" altLang="en-US" dirty="0"/>
              <a:t> 물류센터를 허브센터라고 부르는 이유가</a:t>
            </a:r>
            <a:r>
              <a:rPr lang="en-US" altLang="ko-KR" dirty="0"/>
              <a:t>,</a:t>
            </a:r>
            <a:r>
              <a:rPr lang="ko-KR" altLang="en-US" dirty="0"/>
              <a:t> 표준 상품과 전용상품을 운영하는 일반적인 물류센터의 복합적인 기능을 수행하면서</a:t>
            </a:r>
            <a:r>
              <a:rPr lang="en-US" altLang="ko-KR" dirty="0"/>
              <a:t>, </a:t>
            </a:r>
            <a:r>
              <a:rPr lang="ko-KR" altLang="en-US" dirty="0" err="1"/>
              <a:t>크로스도크</a:t>
            </a:r>
            <a:r>
              <a:rPr lang="ko-KR" altLang="en-US" dirty="0"/>
              <a:t> 즉 </a:t>
            </a:r>
            <a:r>
              <a:rPr lang="ko-KR" altLang="en-US" dirty="0" err="1"/>
              <a:t>무재고</a:t>
            </a:r>
            <a:r>
              <a:rPr lang="ko-KR" altLang="en-US" dirty="0"/>
              <a:t> 상품은 허브 터미널 형식의 기능을 수행하기 때문에 </a:t>
            </a:r>
            <a:r>
              <a:rPr lang="ko-KR" altLang="en-US" dirty="0" err="1"/>
              <a:t>허브센터라고</a:t>
            </a:r>
            <a:r>
              <a:rPr lang="ko-KR" altLang="en-US" dirty="0"/>
              <a:t> 명칭을 부르고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센터와 센터간 거점 이동 기능을 수행하여 구매협력사 인근 허브센터로 입고 후</a:t>
            </a:r>
            <a:r>
              <a:rPr lang="en-US" altLang="ko-KR" dirty="0"/>
              <a:t>,</a:t>
            </a:r>
            <a:r>
              <a:rPr lang="ko-KR" altLang="en-US" dirty="0"/>
              <a:t> 고객사 인근 </a:t>
            </a:r>
            <a:r>
              <a:rPr lang="ko-KR" altLang="en-US" dirty="0" err="1"/>
              <a:t>서브원</a:t>
            </a:r>
            <a:r>
              <a:rPr lang="ko-KR" altLang="en-US" dirty="0"/>
              <a:t> 허브센터로 </a:t>
            </a:r>
            <a:r>
              <a:rPr lang="ko-KR" altLang="en-US" dirty="0" err="1"/>
              <a:t>상품이동하여</a:t>
            </a:r>
            <a:r>
              <a:rPr lang="ko-KR" altLang="en-US" dirty="0"/>
              <a:t> 전국 어디든 배송이 가능한 물류센터 기능을 수행합니다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4E86EA-63FE-8417-94BC-DFEF762FE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060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B20CA-32FD-6608-4C7C-59F95CAB8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286C58-4DE1-0BB2-8384-412C063A4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D791A50-4491-A5C1-D02C-C7A67DE8D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물류 프로세스에 대해 알아보도록 하겠습니다</a:t>
            </a:r>
            <a:r>
              <a:rPr lang="en-US" altLang="ko-KR" dirty="0"/>
              <a:t>. </a:t>
            </a:r>
            <a:r>
              <a:rPr lang="ko-KR" altLang="en-US" dirty="0"/>
              <a:t>서브원은 재고와 </a:t>
            </a:r>
            <a:r>
              <a:rPr lang="ko-KR" altLang="en-US" dirty="0" err="1"/>
              <a:t>무재고</a:t>
            </a:r>
            <a:r>
              <a:rPr lang="ko-KR" altLang="en-US" dirty="0"/>
              <a:t> 배송형태에 따라 입고 된 상품을 </a:t>
            </a:r>
            <a:r>
              <a:rPr lang="en-US" altLang="ko-KR" dirty="0"/>
              <a:t>ERP/SLP </a:t>
            </a:r>
            <a:r>
              <a:rPr lang="ko-KR" altLang="en-US" dirty="0"/>
              <a:t>전산 기반으로 물류 업무를 수행하고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구매 협력사에서 상품이 입고 되면</a:t>
            </a:r>
            <a:r>
              <a:rPr lang="en-US" altLang="ko-KR" dirty="0"/>
              <a:t> </a:t>
            </a:r>
            <a:r>
              <a:rPr lang="ko-KR" altLang="en-US" dirty="0"/>
              <a:t>하차 작업</a:t>
            </a:r>
            <a:r>
              <a:rPr lang="en-US" altLang="ko-KR" dirty="0"/>
              <a:t>, </a:t>
            </a:r>
            <a:r>
              <a:rPr lang="ko-KR" altLang="en-US" dirty="0"/>
              <a:t>입고 검수</a:t>
            </a:r>
            <a:r>
              <a:rPr lang="en-US" altLang="ko-KR" dirty="0"/>
              <a:t>, </a:t>
            </a:r>
            <a:r>
              <a:rPr lang="ko-KR" altLang="en-US" dirty="0" err="1"/>
              <a:t>입고라벨링</a:t>
            </a:r>
            <a:r>
              <a:rPr lang="en-US" altLang="ko-KR" dirty="0"/>
              <a:t> </a:t>
            </a:r>
            <a:r>
              <a:rPr lang="ko-KR" altLang="en-US" dirty="0"/>
              <a:t>등의 작업활동을 하며</a:t>
            </a:r>
            <a:r>
              <a:rPr lang="en-US" altLang="ko-KR" dirty="0"/>
              <a:t>, </a:t>
            </a:r>
            <a:r>
              <a:rPr lang="ko-KR" altLang="en-US" dirty="0"/>
              <a:t>사무적으로 납기 관리를 하고 있습니다</a:t>
            </a:r>
            <a:r>
              <a:rPr lang="en-US" altLang="ko-KR" dirty="0"/>
              <a:t>. 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 err="1"/>
              <a:t>서브원</a:t>
            </a:r>
            <a:r>
              <a:rPr lang="ko-KR" altLang="en-US" dirty="0"/>
              <a:t> 입고 기준에 불합격하면 협력사 반송을 합니다</a:t>
            </a:r>
            <a:r>
              <a:rPr lang="en-US" altLang="ko-KR" dirty="0"/>
              <a:t>. </a:t>
            </a:r>
            <a:r>
              <a:rPr lang="ko-KR" altLang="en-US" dirty="0"/>
              <a:t>상품 입고 후 배송형태에 따라 재고는 적치</a:t>
            </a:r>
            <a:r>
              <a:rPr lang="en-US" altLang="ko-KR" dirty="0"/>
              <a:t> </a:t>
            </a:r>
            <a:r>
              <a:rPr lang="ko-KR" altLang="en-US" dirty="0"/>
              <a:t>및 재고관리를 하게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적치 및 재고관리는 입고 된 상품을 당일 로케이션 적치하고</a:t>
            </a:r>
            <a:r>
              <a:rPr lang="en-US" altLang="ko-KR" dirty="0"/>
              <a:t>, </a:t>
            </a:r>
            <a:r>
              <a:rPr lang="ko-KR" altLang="en-US" dirty="0"/>
              <a:t>선입선출 관리</a:t>
            </a:r>
            <a:r>
              <a:rPr lang="en-US" altLang="ko-KR" dirty="0"/>
              <a:t>, </a:t>
            </a:r>
            <a:r>
              <a:rPr lang="ko-KR" altLang="en-US" dirty="0"/>
              <a:t>로케이션 관리</a:t>
            </a:r>
            <a:r>
              <a:rPr lang="en-US" altLang="ko-KR" dirty="0"/>
              <a:t>, </a:t>
            </a:r>
            <a:r>
              <a:rPr lang="ko-KR" altLang="en-US" dirty="0"/>
              <a:t>재고 모니터링</a:t>
            </a:r>
            <a:r>
              <a:rPr lang="en-US" altLang="ko-KR" dirty="0"/>
              <a:t>, </a:t>
            </a:r>
            <a:r>
              <a:rPr lang="ko-KR" altLang="en-US" dirty="0"/>
              <a:t>재고실사를 하게 됩니다</a:t>
            </a:r>
            <a:r>
              <a:rPr lang="en-US" altLang="ko-KR" dirty="0"/>
              <a:t>. </a:t>
            </a:r>
            <a:r>
              <a:rPr lang="ko-KR" altLang="en-US" dirty="0"/>
              <a:t>여기서 배송형태 무재고는 적치 및 재고관리 대상이 아니기 때문에 입고 처리 후 출고 처리가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다시 재고로 돌아와서 적치 된 재고에 대해 출고처리를 하기 위해 적치 된 상품을 </a:t>
            </a:r>
            <a:r>
              <a:rPr lang="ko-KR" altLang="en-US" dirty="0" err="1"/>
              <a:t>피킹</a:t>
            </a:r>
            <a:r>
              <a:rPr lang="ko-KR" altLang="en-US" dirty="0"/>
              <a:t> 및 패킹</a:t>
            </a:r>
            <a:r>
              <a:rPr lang="en-US" altLang="ko-KR" dirty="0"/>
              <a:t>, </a:t>
            </a:r>
            <a:r>
              <a:rPr lang="ko-KR" altLang="en-US" dirty="0"/>
              <a:t>출고 </a:t>
            </a:r>
            <a:r>
              <a:rPr lang="ko-KR" altLang="en-US" dirty="0" err="1"/>
              <a:t>라벨링</a:t>
            </a:r>
            <a:r>
              <a:rPr lang="en-US" altLang="ko-KR" dirty="0"/>
              <a:t>, </a:t>
            </a:r>
            <a:r>
              <a:rPr lang="ko-KR" altLang="en-US" dirty="0" err="1"/>
              <a:t>소분</a:t>
            </a:r>
            <a:r>
              <a:rPr lang="ko-KR" altLang="en-US" dirty="0"/>
              <a:t> 작업</a:t>
            </a:r>
            <a:r>
              <a:rPr lang="en-US" altLang="ko-KR" dirty="0"/>
              <a:t>, </a:t>
            </a:r>
            <a:r>
              <a:rPr lang="ko-KR" altLang="en-US" dirty="0"/>
              <a:t>출고 검수를 합니다</a:t>
            </a:r>
            <a:r>
              <a:rPr lang="en-US" altLang="ko-KR" dirty="0"/>
              <a:t>. </a:t>
            </a:r>
            <a:r>
              <a:rPr lang="ko-KR" altLang="en-US" dirty="0"/>
              <a:t>출고 검수까지 끝난 재고는 무재고와 함께</a:t>
            </a:r>
            <a:r>
              <a:rPr lang="en-US" altLang="ko-KR" dirty="0"/>
              <a:t> </a:t>
            </a:r>
            <a:r>
              <a:rPr lang="ko-KR" altLang="en-US" dirty="0"/>
              <a:t>상차 작업을 진행합니다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여기서 간선 여부에 따라 바로 배송되거나 간선 이동 후 배송처리가 됩니다</a:t>
            </a:r>
            <a:r>
              <a:rPr lang="en-US" altLang="ko-KR" dirty="0"/>
              <a:t>. </a:t>
            </a:r>
            <a:r>
              <a:rPr lang="ko-KR" altLang="en-US" dirty="0"/>
              <a:t>간선은 차량 및 스케줄 관리를 </a:t>
            </a:r>
            <a:r>
              <a:rPr lang="ko-KR" altLang="en-US" dirty="0" err="1"/>
              <a:t>해야하며</a:t>
            </a:r>
            <a:r>
              <a:rPr lang="en-US" altLang="ko-KR" dirty="0"/>
              <a:t>, </a:t>
            </a:r>
            <a:r>
              <a:rPr lang="ko-KR" altLang="en-US" dirty="0"/>
              <a:t>간선 입</a:t>
            </a:r>
            <a:r>
              <a:rPr lang="en-US" altLang="ko-KR" dirty="0"/>
              <a:t>/</a:t>
            </a:r>
            <a:r>
              <a:rPr lang="ko-KR" altLang="en-US" dirty="0"/>
              <a:t>출고 처리를 해야 합니다</a:t>
            </a:r>
            <a:r>
              <a:rPr lang="en-US" altLang="ko-KR" dirty="0"/>
              <a:t>. </a:t>
            </a:r>
            <a:r>
              <a:rPr lang="ko-KR" altLang="en-US" dirty="0"/>
              <a:t>배송은 차량 배송</a:t>
            </a:r>
            <a:r>
              <a:rPr lang="en-US" altLang="ko-KR" dirty="0"/>
              <a:t>, </a:t>
            </a:r>
            <a:r>
              <a:rPr lang="ko-KR" altLang="en-US" dirty="0"/>
              <a:t>택배 배송 여부에 따라 다르며</a:t>
            </a:r>
            <a:r>
              <a:rPr lang="en-US" altLang="ko-KR" dirty="0"/>
              <a:t>, </a:t>
            </a:r>
            <a:r>
              <a:rPr lang="ko-KR" altLang="en-US" dirty="0"/>
              <a:t>차량 배송은 차량 </a:t>
            </a:r>
            <a:r>
              <a:rPr lang="ko-KR" altLang="en-US" dirty="0" err="1"/>
              <a:t>라우트</a:t>
            </a:r>
            <a:r>
              <a:rPr lang="ko-KR" altLang="en-US" dirty="0"/>
              <a:t> 관리</a:t>
            </a:r>
            <a:r>
              <a:rPr lang="en-US" altLang="ko-KR" dirty="0"/>
              <a:t>, </a:t>
            </a:r>
            <a:r>
              <a:rPr lang="ko-KR" altLang="en-US" dirty="0"/>
              <a:t>권역 관리를 </a:t>
            </a:r>
            <a:r>
              <a:rPr lang="ko-KR" altLang="en-US" dirty="0" err="1"/>
              <a:t>해야하고</a:t>
            </a:r>
            <a:r>
              <a:rPr lang="en-US" altLang="ko-KR" dirty="0"/>
              <a:t>, </a:t>
            </a:r>
            <a:r>
              <a:rPr lang="ko-KR" altLang="en-US" dirty="0"/>
              <a:t>택배 집하가 이슈없이 되도록 관리해야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외로 서브원은 집하 서비스를 별도로 하고 있습니다</a:t>
            </a:r>
            <a:r>
              <a:rPr lang="en-US" altLang="ko-KR" dirty="0"/>
              <a:t>. </a:t>
            </a:r>
            <a:r>
              <a:rPr lang="ko-KR" altLang="en-US" dirty="0"/>
              <a:t>배송완료 후 고객으로부터 반품을 받게 된다면</a:t>
            </a:r>
            <a:r>
              <a:rPr lang="en-US" altLang="ko-KR" dirty="0"/>
              <a:t>, </a:t>
            </a:r>
            <a:r>
              <a:rPr lang="ko-KR" altLang="en-US" dirty="0"/>
              <a:t>다시 입고부터 순차적으로 프로세스를 진행해야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626163-F0A6-0EDA-97E4-32A32766E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116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8944D-D391-5299-743B-AB7297305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0A8A550-54E3-A7FD-4E6E-757A1EB1E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CFF1AE-2DE2-6088-DE3E-4F1C50335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물류는 내부 직원이 운영하거나 외주를 통해 운영합니다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서브원은 외주를 통해 운영하고 있는데</a:t>
            </a:r>
            <a:r>
              <a:rPr lang="en-US" altLang="ko-KR" dirty="0"/>
              <a:t>, </a:t>
            </a:r>
            <a:r>
              <a:rPr lang="ko-KR" altLang="en-US" dirty="0"/>
              <a:t>이를 </a:t>
            </a:r>
            <a:r>
              <a:rPr lang="en-US" altLang="ko-KR" dirty="0"/>
              <a:t>3PL</a:t>
            </a:r>
            <a:r>
              <a:rPr lang="ko-KR" altLang="en-US" dirty="0"/>
              <a:t>이라고 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3PL</a:t>
            </a:r>
            <a:r>
              <a:rPr lang="ko-KR" altLang="en-US" dirty="0"/>
              <a:t>은 물류 전문기업이 화주기업에 물류의 종합적인 활동을 수행하는 물류 서비스입니다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물류 전문 회사에서 운영하는 곳과 계약을 하기 때문에 물류 전문 인력 및 솔루션을 통해 물류 전문성을 가질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B74DE4-C03D-600D-4162-BAD3CAFBB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69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F7C82-755A-4A9E-846A-0D9EA7C28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278C4CC-2A76-E801-C0F1-76FCE09DB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8E36B0-4676-3ED7-3B1D-B571C32D5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서브원도 현재 </a:t>
            </a:r>
            <a:r>
              <a:rPr lang="en-US" altLang="ko-KR" dirty="0"/>
              <a:t>3PL</a:t>
            </a:r>
            <a:r>
              <a:rPr lang="ko-KR" altLang="en-US" dirty="0"/>
              <a:t>계약을 맺고 있습니다</a:t>
            </a:r>
            <a:r>
              <a:rPr lang="en-US" altLang="ko-KR" dirty="0"/>
              <a:t>. </a:t>
            </a:r>
            <a:r>
              <a:rPr lang="ko-KR" altLang="en-US" dirty="0"/>
              <a:t>주요 허브 운영사는 </a:t>
            </a:r>
            <a:r>
              <a:rPr lang="en-US" altLang="ko-KR" dirty="0"/>
              <a:t>LX</a:t>
            </a:r>
            <a:r>
              <a:rPr lang="ko-KR" altLang="en-US" dirty="0"/>
              <a:t>판토스와 </a:t>
            </a:r>
            <a:r>
              <a:rPr lang="en-US" altLang="ko-KR" dirty="0"/>
              <a:t>CJ</a:t>
            </a:r>
            <a:r>
              <a:rPr lang="ko-KR" altLang="en-US" dirty="0"/>
              <a:t>대한통운이 있으며</a:t>
            </a:r>
            <a:r>
              <a:rPr lang="en-US" altLang="ko-KR" dirty="0"/>
              <a:t>, </a:t>
            </a:r>
            <a:r>
              <a:rPr lang="ko-KR" altLang="en-US" dirty="0"/>
              <a:t>그 외 고객사 전용 운영사로 </a:t>
            </a:r>
            <a:r>
              <a:rPr lang="ko-KR" altLang="en-US" dirty="0" err="1"/>
              <a:t>롯데글로벌로지스</a:t>
            </a:r>
            <a:r>
              <a:rPr lang="en-US" altLang="ko-KR" dirty="0"/>
              <a:t>, </a:t>
            </a:r>
            <a:r>
              <a:rPr lang="ko-KR" altLang="en-US" dirty="0" err="1"/>
              <a:t>한익스프레스</a:t>
            </a:r>
            <a:r>
              <a:rPr lang="en-US" altLang="ko-KR" dirty="0"/>
              <a:t>, </a:t>
            </a:r>
            <a:r>
              <a:rPr lang="ko-KR" altLang="en-US" dirty="0" err="1"/>
              <a:t>한밭로지스틱이</a:t>
            </a:r>
            <a:r>
              <a:rPr lang="ko-KR" altLang="en-US" dirty="0"/>
              <a:t>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택배는 </a:t>
            </a:r>
            <a:r>
              <a:rPr lang="en-US" altLang="ko-KR" dirty="0"/>
              <a:t>CJ</a:t>
            </a:r>
            <a:r>
              <a:rPr lang="ko-KR" altLang="en-US" dirty="0"/>
              <a:t>대한통운과 </a:t>
            </a:r>
            <a:r>
              <a:rPr lang="ko-KR" altLang="en-US" dirty="0" err="1"/>
              <a:t>일양로지스와</a:t>
            </a:r>
            <a:r>
              <a:rPr lang="ko-KR" altLang="en-US" dirty="0"/>
              <a:t> 별도 계약을 맺고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3PL </a:t>
            </a:r>
            <a:r>
              <a:rPr lang="ko-KR" altLang="en-US" dirty="0"/>
              <a:t>계약 후 운영 평가를 위해 화주사와 물류운영사간 서비스 레벨 </a:t>
            </a:r>
            <a:r>
              <a:rPr lang="ko-KR" altLang="en-US" dirty="0" err="1"/>
              <a:t>협악을</a:t>
            </a:r>
            <a:r>
              <a:rPr lang="ko-KR" altLang="en-US" dirty="0"/>
              <a:t> 맺습니다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서비스 레벨 협약을 </a:t>
            </a:r>
            <a:r>
              <a:rPr lang="en-US" altLang="ko-KR" dirty="0"/>
              <a:t>SLA</a:t>
            </a:r>
            <a:r>
              <a:rPr lang="ko-KR" altLang="en-US" dirty="0"/>
              <a:t>라고 하며</a:t>
            </a:r>
            <a:r>
              <a:rPr lang="en-US" altLang="ko-KR" dirty="0"/>
              <a:t>, </a:t>
            </a:r>
            <a:r>
              <a:rPr lang="ko-KR" altLang="en-US" dirty="0"/>
              <a:t>화주사의 물류 서비스 품질을 향상시키는 목적이 있습니다</a:t>
            </a:r>
            <a:r>
              <a:rPr lang="en-US" altLang="ko-KR" dirty="0"/>
              <a:t>. </a:t>
            </a:r>
            <a:r>
              <a:rPr lang="ko-KR" altLang="en-US" dirty="0"/>
              <a:t>평가에 따라 인센티브와 페널티를 부여하며</a:t>
            </a:r>
            <a:r>
              <a:rPr lang="en-US" altLang="ko-KR" dirty="0"/>
              <a:t>, </a:t>
            </a:r>
            <a:r>
              <a:rPr lang="ko-KR" altLang="en-US" dirty="0"/>
              <a:t>차년 계약에도 </a:t>
            </a:r>
            <a:r>
              <a:rPr lang="en-US" altLang="ko-KR" dirty="0"/>
              <a:t>SLA </a:t>
            </a:r>
            <a:r>
              <a:rPr lang="ko-KR" altLang="en-US" dirty="0"/>
              <a:t>평가를 참고하기도 합니다</a:t>
            </a:r>
            <a:r>
              <a:rPr lang="en-US" altLang="ko-KR" dirty="0"/>
              <a:t>. </a:t>
            </a:r>
            <a:r>
              <a:rPr lang="ko-KR" altLang="en-US" dirty="0"/>
              <a:t>대표적인 </a:t>
            </a:r>
            <a:r>
              <a:rPr lang="en-US" altLang="ko-KR" dirty="0"/>
              <a:t>SLA</a:t>
            </a:r>
            <a:r>
              <a:rPr lang="ko-KR" altLang="en-US" dirty="0"/>
              <a:t>로는 </a:t>
            </a:r>
            <a:r>
              <a:rPr lang="en-US" altLang="ko-KR" dirty="0"/>
              <a:t>LT, </a:t>
            </a:r>
            <a:r>
              <a:rPr lang="ko-KR" altLang="en-US" dirty="0"/>
              <a:t>클레임</a:t>
            </a:r>
            <a:r>
              <a:rPr lang="en-US" altLang="ko-KR" dirty="0"/>
              <a:t>, CBM, </a:t>
            </a:r>
            <a:r>
              <a:rPr lang="ko-KR" altLang="en-US" dirty="0"/>
              <a:t>안전평가 등이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C42064-1924-9380-42B0-DE49C2099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414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A2E39-AC94-8BAB-04D8-A1E45E0B0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79D490-672E-3497-4C66-4AE9CD448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944D6D-614A-E3B5-A3D5-96A5C8697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물류비란</a:t>
            </a:r>
            <a:r>
              <a:rPr lang="ko-KR" altLang="en-US" dirty="0"/>
              <a:t> 완성된 제품이 거래처에 납품되고</a:t>
            </a:r>
            <a:r>
              <a:rPr lang="en-US" altLang="ko-KR" dirty="0"/>
              <a:t>, </a:t>
            </a:r>
            <a:r>
              <a:rPr lang="ko-KR" altLang="en-US" dirty="0"/>
              <a:t>고객에게 배송 및 반품</a:t>
            </a:r>
            <a:r>
              <a:rPr lang="en-US" altLang="ko-KR" dirty="0"/>
              <a:t>, </a:t>
            </a:r>
            <a:r>
              <a:rPr lang="ko-KR" altLang="en-US" dirty="0"/>
              <a:t>회수</a:t>
            </a:r>
            <a:r>
              <a:rPr lang="en-US" altLang="ko-KR" dirty="0"/>
              <a:t>, </a:t>
            </a:r>
            <a:r>
              <a:rPr lang="ko-KR" altLang="en-US" dirty="0"/>
              <a:t>폐기 등에 이르기까지 전반적인 물류활동을 실행하기 위한 직간접적으로 소비되는 경제 가치</a:t>
            </a:r>
            <a:r>
              <a:rPr lang="en-US" altLang="ko-KR" dirty="0"/>
              <a:t>, </a:t>
            </a:r>
            <a:r>
              <a:rPr lang="ko-KR" altLang="en-US" dirty="0"/>
              <a:t>즉 물류 활동에 발생한 비용이며</a:t>
            </a:r>
            <a:r>
              <a:rPr lang="en-US" altLang="ko-KR" dirty="0"/>
              <a:t>, </a:t>
            </a:r>
            <a:r>
              <a:rPr lang="ko-KR" altLang="en-US" dirty="0"/>
              <a:t>기업 내 관리자가 물류와 관련해 경영목적의 달성을 위해 적절한 의사결정을 하는데 필요한 정보를 지원하기 위한 기초자료이기도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96619D-51A6-12BD-5E77-C1AE4EDF3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00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9C888-EFAE-68B6-E565-D16A47D94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7DD2A1B-34FD-9820-EB22-4084767FB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BCD25BD-4F42-CE70-1E7E-ECFB29DD3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물류비는 </a:t>
            </a:r>
            <a:r>
              <a:rPr lang="ko-KR" altLang="en-US" dirty="0" err="1"/>
              <a:t>하역비</a:t>
            </a:r>
            <a:r>
              <a:rPr lang="en-US" altLang="ko-KR" dirty="0"/>
              <a:t>, </a:t>
            </a:r>
            <a:r>
              <a:rPr lang="ko-KR" altLang="en-US" dirty="0"/>
              <a:t>포장비</a:t>
            </a:r>
            <a:r>
              <a:rPr lang="en-US" altLang="ko-KR" dirty="0"/>
              <a:t>, </a:t>
            </a:r>
            <a:r>
              <a:rPr lang="ko-KR" altLang="en-US" dirty="0"/>
              <a:t>보관 및 </a:t>
            </a:r>
            <a:r>
              <a:rPr lang="ko-KR" altLang="en-US" dirty="0" err="1"/>
              <a:t>임대비</a:t>
            </a:r>
            <a:r>
              <a:rPr lang="en-US" altLang="ko-KR" dirty="0"/>
              <a:t>, </a:t>
            </a:r>
            <a:r>
              <a:rPr lang="ko-KR" altLang="en-US" dirty="0"/>
              <a:t>운송비</a:t>
            </a:r>
            <a:r>
              <a:rPr lang="en-US" altLang="ko-KR" dirty="0"/>
              <a:t>, </a:t>
            </a:r>
            <a:r>
              <a:rPr lang="ko-KR" altLang="en-US" dirty="0"/>
              <a:t>물류정보 관리비로 크게 </a:t>
            </a:r>
            <a:r>
              <a:rPr lang="en-US" altLang="ko-KR" dirty="0"/>
              <a:t>5</a:t>
            </a:r>
            <a:r>
              <a:rPr lang="ko-KR" altLang="en-US" dirty="0"/>
              <a:t>가지로 구성되어 있습니다</a:t>
            </a:r>
            <a:r>
              <a:rPr lang="en-US" altLang="ko-KR" dirty="0"/>
              <a:t>. </a:t>
            </a:r>
          </a:p>
          <a:p>
            <a:r>
              <a:rPr lang="ko-KR" altLang="en-US" b="1" dirty="0"/>
              <a:t>하역비</a:t>
            </a:r>
            <a:r>
              <a:rPr lang="ko-KR" altLang="en-US" dirty="0"/>
              <a:t>는</a:t>
            </a:r>
            <a:r>
              <a:rPr lang="en-US" altLang="ko-KR" dirty="0"/>
              <a:t> </a:t>
            </a:r>
            <a:r>
              <a:rPr lang="ko-KR" altLang="en-US" dirty="0"/>
              <a:t>물류센터 내에서 물류 활동을 위한 작업 비용입니다</a:t>
            </a:r>
            <a:r>
              <a:rPr lang="en-US" altLang="ko-KR" dirty="0"/>
              <a:t>. </a:t>
            </a:r>
            <a:r>
              <a:rPr lang="ko-KR" altLang="en-US" dirty="0"/>
              <a:t>물류센터 내에서 작업하기 위해 인력이 투입되기 때문에 하역비는 </a:t>
            </a:r>
            <a:r>
              <a:rPr lang="ko-KR" altLang="en-US" dirty="0" err="1"/>
              <a:t>인건비라고도</a:t>
            </a:r>
            <a:r>
              <a:rPr lang="ko-KR" altLang="en-US" dirty="0"/>
              <a:t> 불립니다</a:t>
            </a:r>
            <a:r>
              <a:rPr lang="en-US" altLang="ko-KR" dirty="0"/>
              <a:t>. </a:t>
            </a:r>
          </a:p>
          <a:p>
            <a:r>
              <a:rPr lang="ko-KR" altLang="en-US" b="1" dirty="0"/>
              <a:t>포장비</a:t>
            </a:r>
            <a:r>
              <a:rPr lang="ko-KR" altLang="en-US" dirty="0"/>
              <a:t>는 물류 활동을 위한 소모품비에 발생하는 비용입니다</a:t>
            </a:r>
            <a:r>
              <a:rPr lang="en-US" altLang="ko-KR" dirty="0"/>
              <a:t>. </a:t>
            </a:r>
          </a:p>
          <a:p>
            <a:r>
              <a:rPr lang="ko-KR" altLang="en-US" b="1" dirty="0" err="1"/>
              <a:t>보관비</a:t>
            </a:r>
            <a:r>
              <a:rPr lang="en-US" altLang="ko-KR" b="1" dirty="0"/>
              <a:t> </a:t>
            </a:r>
            <a:r>
              <a:rPr lang="ko-KR" altLang="en-US" b="1" dirty="0"/>
              <a:t>및 임대비</a:t>
            </a:r>
            <a:r>
              <a:rPr lang="ko-KR" altLang="en-US" dirty="0"/>
              <a:t>는 물류 활동을 위해 물류센터를 임대하여 발생하는 상품 보관료와 창고 임대료에 대한 비용입니다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b="1" dirty="0"/>
              <a:t>운송비</a:t>
            </a:r>
            <a:r>
              <a:rPr lang="ko-KR" altLang="en-US" dirty="0"/>
              <a:t>는 지점 또는 거점간 발생하는 사내 운송비 또는 고객에게 배송하는 운송비가 해당됩니다</a:t>
            </a:r>
            <a:r>
              <a:rPr lang="en-US" altLang="ko-KR" dirty="0"/>
              <a:t>. </a:t>
            </a:r>
            <a:r>
              <a:rPr lang="ko-KR" altLang="en-US" dirty="0"/>
              <a:t>운송비는 </a:t>
            </a:r>
            <a:r>
              <a:rPr lang="ko-KR" altLang="en-US" dirty="0" err="1"/>
              <a:t>차량비</a:t>
            </a:r>
            <a:r>
              <a:rPr lang="en-US" altLang="ko-KR" dirty="0"/>
              <a:t>, </a:t>
            </a:r>
            <a:r>
              <a:rPr lang="ko-KR" altLang="en-US" dirty="0" err="1"/>
              <a:t>용차비</a:t>
            </a:r>
            <a:r>
              <a:rPr lang="en-US" altLang="ko-KR" dirty="0"/>
              <a:t>, </a:t>
            </a:r>
            <a:r>
              <a:rPr lang="ko-KR" altLang="en-US" dirty="0"/>
              <a:t>택배비로 구분됩니다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b="1" dirty="0"/>
              <a:t>물류정보 관리비</a:t>
            </a:r>
            <a:r>
              <a:rPr lang="ko-KR" altLang="en-US" dirty="0"/>
              <a:t>는 시스템 사용료이며</a:t>
            </a:r>
            <a:r>
              <a:rPr lang="en-US" altLang="ko-KR" dirty="0"/>
              <a:t>, </a:t>
            </a:r>
            <a:r>
              <a:rPr lang="ko-KR" altLang="en-US" dirty="0"/>
              <a:t>물류 시스템이 구축되어 있지 않으면</a:t>
            </a:r>
            <a:r>
              <a:rPr lang="en-US" altLang="ko-KR" dirty="0"/>
              <a:t> </a:t>
            </a:r>
            <a:r>
              <a:rPr lang="ko-KR" altLang="en-US" dirty="0"/>
              <a:t>물류 활동을 위해 물류 시스템에 대한 사용료가 발생합니다</a:t>
            </a:r>
            <a:r>
              <a:rPr lang="en-US" altLang="ko-KR" dirty="0"/>
              <a:t>. </a:t>
            </a:r>
            <a:r>
              <a:rPr lang="ko-KR" altLang="en-US" dirty="0"/>
              <a:t>여기서 서브원은 </a:t>
            </a:r>
            <a:r>
              <a:rPr lang="ko-KR" altLang="en-US" dirty="0" err="1"/>
              <a:t>하역비</a:t>
            </a:r>
            <a:r>
              <a:rPr lang="en-US" altLang="ko-KR" dirty="0"/>
              <a:t>, </a:t>
            </a:r>
            <a:r>
              <a:rPr lang="ko-KR" altLang="en-US" dirty="0"/>
              <a:t>포장비</a:t>
            </a:r>
            <a:r>
              <a:rPr lang="en-US" altLang="ko-KR" dirty="0"/>
              <a:t>, </a:t>
            </a:r>
            <a:r>
              <a:rPr lang="ko-KR" altLang="en-US" dirty="0"/>
              <a:t>보관</a:t>
            </a:r>
            <a:r>
              <a:rPr lang="en-US" altLang="ko-KR" dirty="0"/>
              <a:t>/</a:t>
            </a:r>
            <a:r>
              <a:rPr lang="ko-KR" altLang="en-US" dirty="0" err="1"/>
              <a:t>임대비</a:t>
            </a:r>
            <a:r>
              <a:rPr lang="en-US" altLang="ko-KR" dirty="0"/>
              <a:t>, </a:t>
            </a:r>
            <a:r>
              <a:rPr lang="ko-KR" altLang="en-US" dirty="0"/>
              <a:t>운송비가 발생하고 있으며</a:t>
            </a:r>
            <a:r>
              <a:rPr lang="en-US" altLang="ko-KR" dirty="0"/>
              <a:t>, </a:t>
            </a:r>
            <a:r>
              <a:rPr lang="ko-KR" altLang="en-US" dirty="0" err="1"/>
              <a:t>서브원</a:t>
            </a:r>
            <a:r>
              <a:rPr lang="ko-KR" altLang="en-US" dirty="0"/>
              <a:t> 자사 통합 물류시스템이 있으므로</a:t>
            </a:r>
            <a:r>
              <a:rPr lang="en-US" altLang="ko-KR" dirty="0"/>
              <a:t>, </a:t>
            </a:r>
            <a:r>
              <a:rPr lang="ko-KR" altLang="en-US" dirty="0"/>
              <a:t>물류정보 관리비는 별도 발생하지 않고 있습니다</a:t>
            </a:r>
            <a:r>
              <a:rPr lang="en-US" altLang="ko-KR" dirty="0"/>
              <a:t>. </a:t>
            </a:r>
            <a:r>
              <a:rPr lang="ko-KR" altLang="en-US" dirty="0" err="1"/>
              <a:t>보관비</a:t>
            </a:r>
            <a:r>
              <a:rPr lang="ko-KR" altLang="en-US" dirty="0"/>
              <a:t> 및 임대비는 현재 </a:t>
            </a:r>
            <a:r>
              <a:rPr lang="ko-KR" altLang="en-US" dirty="0" err="1"/>
              <a:t>임대허브에</a:t>
            </a:r>
            <a:r>
              <a:rPr lang="ko-KR" altLang="en-US" dirty="0"/>
              <a:t> 대해 발생하고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2775DE-E536-42CB-289C-502EA99C5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961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8C36C-CDD5-547E-7913-C21D11A7A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D61F7F-36A2-5364-BEAD-DFC739684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F7EB8ED-78A2-EC07-4F02-5271DA62A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CST</a:t>
            </a:r>
            <a:r>
              <a:rPr lang="ko-KR" altLang="en-US" dirty="0"/>
              <a:t>는 </a:t>
            </a:r>
            <a:r>
              <a:rPr lang="ko-KR" altLang="en-US" dirty="0" err="1"/>
              <a:t>코스팅</a:t>
            </a:r>
            <a:r>
              <a:rPr lang="ko-KR" altLang="en-US" dirty="0"/>
              <a:t> 시뮬레이션 툴로서 영업 및 구매에서 물류 운영에 사용된 인력</a:t>
            </a:r>
            <a:r>
              <a:rPr lang="en-US" altLang="ko-KR" dirty="0"/>
              <a:t>, </a:t>
            </a:r>
            <a:r>
              <a:rPr lang="ko-KR" altLang="en-US" dirty="0"/>
              <a:t>차량</a:t>
            </a:r>
            <a:r>
              <a:rPr lang="en-US" altLang="ko-KR" dirty="0"/>
              <a:t>, </a:t>
            </a:r>
            <a:r>
              <a:rPr lang="ko-KR" altLang="en-US" dirty="0"/>
              <a:t>택배</a:t>
            </a:r>
            <a:r>
              <a:rPr lang="en-US" altLang="ko-KR" dirty="0"/>
              <a:t>, </a:t>
            </a:r>
            <a:r>
              <a:rPr lang="ko-KR" altLang="en-US" dirty="0"/>
              <a:t>포장 소모품에 대해 물류 </a:t>
            </a:r>
            <a:r>
              <a:rPr lang="ko-KR" altLang="en-US" dirty="0" err="1"/>
              <a:t>엑티비티</a:t>
            </a:r>
            <a:r>
              <a:rPr lang="ko-KR" altLang="en-US" dirty="0"/>
              <a:t> 기반으로 비용 산출 및 배부된 툴입니다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CST</a:t>
            </a:r>
            <a:r>
              <a:rPr lang="ko-KR" altLang="en-US" dirty="0"/>
              <a:t>는 기존에 운영하는 상품과 고객사에 대해 배송유형별 </a:t>
            </a:r>
            <a:r>
              <a:rPr lang="en-US" altLang="ko-KR" dirty="0"/>
              <a:t>100</a:t>
            </a:r>
            <a:r>
              <a:rPr lang="ko-KR" altLang="en-US" dirty="0"/>
              <a:t>가지 사나리오에 따른 예상 물류비를 실시간 산출하여 운영 상품의 적정 매입가 및 고객사 판매가를 산정합니다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신규로 확대할 경우에는 예상 물류비를 산출하여 영업 및 구매 활동에 활용할 수 있습니다</a:t>
            </a:r>
            <a:r>
              <a:rPr lang="en-US" altLang="ko-KR" dirty="0"/>
              <a:t>. </a:t>
            </a:r>
            <a:r>
              <a:rPr lang="ko-KR" altLang="en-US" dirty="0"/>
              <a:t>매월 발생한 물류비는 재고 및 </a:t>
            </a:r>
            <a:r>
              <a:rPr lang="ko-KR" altLang="en-US" dirty="0" err="1"/>
              <a:t>무재고</a:t>
            </a:r>
            <a:r>
              <a:rPr lang="ko-KR" altLang="en-US" dirty="0"/>
              <a:t> 주문에 대해 </a:t>
            </a:r>
            <a:r>
              <a:rPr lang="ko-KR" altLang="en-US" dirty="0" err="1"/>
              <a:t>물류비</a:t>
            </a:r>
            <a:r>
              <a:rPr lang="ko-KR" altLang="en-US" dirty="0"/>
              <a:t> 실적을 운영단위별로 배부합니다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6CC694-A693-F0D6-61BF-43178C1EE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444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F12EA-5841-6A80-7450-4E3C229A4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229782C-C40E-50FA-A404-F0E5ADBE5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06B582-56A5-51BF-5B5A-E98992990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허브 취급 상품 기준은 총 </a:t>
            </a:r>
            <a:r>
              <a:rPr lang="en-US" altLang="ko-KR" dirty="0"/>
              <a:t>7</a:t>
            </a:r>
            <a:r>
              <a:rPr lang="ko-KR" altLang="en-US" dirty="0"/>
              <a:t>가지로 나누어 관리하고 있으며</a:t>
            </a:r>
            <a:r>
              <a:rPr lang="en-US" altLang="ko-KR" dirty="0"/>
              <a:t>, </a:t>
            </a:r>
            <a:r>
              <a:rPr lang="ko-KR" altLang="en-US" dirty="0"/>
              <a:t>허브에서 취급 불가한 상품은 운영이 불가하니</a:t>
            </a:r>
            <a:r>
              <a:rPr lang="en-US" altLang="ko-KR" dirty="0"/>
              <a:t>, </a:t>
            </a:r>
            <a:r>
              <a:rPr lang="ko-KR" altLang="en-US" dirty="0"/>
              <a:t>사전에 허브 취급 상품인지 </a:t>
            </a:r>
            <a:r>
              <a:rPr lang="ko-KR" altLang="en-US" dirty="0" err="1"/>
              <a:t>검토하셔야</a:t>
            </a:r>
            <a:r>
              <a:rPr lang="ko-KR" altLang="en-US" dirty="0"/>
              <a:t>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중량물은 비정형 또는 비대칭 상품이며 박스단위로 포장되어 있지 않는 상품을 뜻 합니다</a:t>
            </a:r>
            <a:r>
              <a:rPr lang="en-US" altLang="ko-KR" dirty="0"/>
              <a:t>. </a:t>
            </a:r>
            <a:r>
              <a:rPr lang="ko-KR" altLang="en-US" dirty="0"/>
              <a:t>중량물은 판매단위 기준으로 </a:t>
            </a:r>
            <a:r>
              <a:rPr lang="en-US" altLang="ko-KR" dirty="0"/>
              <a:t>30</a:t>
            </a:r>
            <a:r>
              <a:rPr lang="ko-KR" altLang="en-US" dirty="0"/>
              <a:t>키로 이상이면 운영 불가합니다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부피물은 </a:t>
            </a:r>
            <a:r>
              <a:rPr lang="en-US" altLang="ko-KR" dirty="0"/>
              <a:t>3</a:t>
            </a:r>
            <a:r>
              <a:rPr lang="ko-KR" altLang="en-US" dirty="0"/>
              <a:t>미터 이상의 길이나 세 모서리의 합이 </a:t>
            </a:r>
            <a:r>
              <a:rPr lang="en-US" altLang="ko-KR" dirty="0"/>
              <a:t>3M </a:t>
            </a:r>
            <a:r>
              <a:rPr lang="ko-KR" altLang="en-US" dirty="0"/>
              <a:t>또는 한 변의 길이가 최소 </a:t>
            </a:r>
            <a:r>
              <a:rPr lang="en-US" altLang="ko-KR" dirty="0"/>
              <a:t>1M </a:t>
            </a:r>
            <a:r>
              <a:rPr lang="ko-KR" altLang="en-US" dirty="0"/>
              <a:t>이상일 경우 허브 취급 불가합니다</a:t>
            </a:r>
            <a:r>
              <a:rPr lang="en-US" altLang="ko-KR" dirty="0"/>
              <a:t>. </a:t>
            </a:r>
            <a:r>
              <a:rPr lang="ko-KR" altLang="en-US" dirty="0"/>
              <a:t>물류는 기본적으로 </a:t>
            </a:r>
            <a:r>
              <a:rPr lang="ko-KR" altLang="en-US" dirty="0" err="1"/>
              <a:t>파렛트로</a:t>
            </a:r>
            <a:r>
              <a:rPr lang="ko-KR" altLang="en-US" dirty="0"/>
              <a:t> 적재하여 운영하기 때문에 해당 길이가 초과 될 경우 물류 운영이 불가합니다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설치 및 검사품은 서브원에서 취급하지 않고 있으며</a:t>
            </a:r>
            <a:r>
              <a:rPr lang="en-US" altLang="ko-KR" dirty="0"/>
              <a:t>, </a:t>
            </a:r>
            <a:r>
              <a:rPr lang="ko-KR" altLang="en-US" dirty="0"/>
              <a:t>이러한 상품은 설치물류라는 별도 물류 운영 체계가 있습니다</a:t>
            </a:r>
            <a:r>
              <a:rPr lang="en-US" altLang="ko-KR" dirty="0"/>
              <a:t>. </a:t>
            </a:r>
            <a:r>
              <a:rPr lang="ko-KR" altLang="en-US" dirty="0"/>
              <a:t>서브원에서는 설치물류 운영 체계가 아니므로 취급 불가합니다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무형 및 묶음 상품은 실물이 존재하지 않는 상품을 무형상품으로 보고 있으며</a:t>
            </a:r>
            <a:r>
              <a:rPr lang="en-US" altLang="ko-KR" dirty="0"/>
              <a:t>, </a:t>
            </a:r>
            <a:r>
              <a:rPr lang="ko-KR" altLang="en-US" dirty="0"/>
              <a:t>묶음상품은 여러 품목이 하나의 상품 </a:t>
            </a:r>
            <a:r>
              <a:rPr lang="en-US" altLang="ko-KR" dirty="0"/>
              <a:t>ID</a:t>
            </a:r>
            <a:r>
              <a:rPr lang="ko-KR" altLang="en-US" dirty="0"/>
              <a:t>로 관리되는 것을 뜻합니다</a:t>
            </a:r>
            <a:r>
              <a:rPr lang="en-US" altLang="ko-KR" dirty="0"/>
              <a:t>. </a:t>
            </a:r>
            <a:r>
              <a:rPr lang="ko-KR" altLang="en-US" dirty="0"/>
              <a:t>위험물은 </a:t>
            </a:r>
            <a:r>
              <a:rPr lang="ko-KR" altLang="en-US" dirty="0" err="1"/>
              <a:t>가스류</a:t>
            </a:r>
            <a:r>
              <a:rPr lang="en-US" altLang="ko-KR" dirty="0"/>
              <a:t>, </a:t>
            </a:r>
            <a:r>
              <a:rPr lang="ko-KR" altLang="en-US" dirty="0"/>
              <a:t>인화물</a:t>
            </a:r>
            <a:r>
              <a:rPr lang="en-US" altLang="ko-KR" dirty="0"/>
              <a:t>, </a:t>
            </a:r>
            <a:r>
              <a:rPr lang="ko-KR" altLang="en-US" dirty="0"/>
              <a:t>독극물 여부에 따라 취급 주의가 요하므로 허브에서 취급 불가합니다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위험물에 해당하는 상품은 위험물 전문 관리자 및 전문적으로 보관할 수 있는 물류센터가 필요합니다</a:t>
            </a:r>
            <a:r>
              <a:rPr lang="en-US" altLang="ko-KR" dirty="0"/>
              <a:t>. // </a:t>
            </a:r>
            <a:r>
              <a:rPr lang="ko-KR" altLang="en-US" dirty="0"/>
              <a:t>서브원은 </a:t>
            </a:r>
            <a:r>
              <a:rPr lang="ko-KR" altLang="en-US" dirty="0" err="1"/>
              <a:t>가스류</a:t>
            </a:r>
            <a:r>
              <a:rPr lang="en-US" altLang="ko-KR" dirty="0"/>
              <a:t>,</a:t>
            </a:r>
            <a:r>
              <a:rPr lang="ko-KR" altLang="en-US" dirty="0"/>
              <a:t> 인화물</a:t>
            </a:r>
            <a:r>
              <a:rPr lang="en-US" altLang="ko-KR" dirty="0"/>
              <a:t>, </a:t>
            </a:r>
            <a:r>
              <a:rPr lang="ko-KR" altLang="en-US" dirty="0"/>
              <a:t>독극물에 대해 전문적으로 운영하고 있지 않습니다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허용치 내 가능한 위험물이 있으므로</a:t>
            </a:r>
            <a:r>
              <a:rPr lang="en-US" altLang="ko-KR" dirty="0"/>
              <a:t>, </a:t>
            </a:r>
            <a:r>
              <a:rPr lang="ko-KR" altLang="en-US" dirty="0"/>
              <a:t>위험물은 물류팀에 사전 공유하시어 운영 가능여부에 대해 재차 검토가 필요합니다</a:t>
            </a:r>
            <a:r>
              <a:rPr lang="en-US" altLang="ko-KR" dirty="0"/>
              <a:t>. </a:t>
            </a:r>
            <a:r>
              <a:rPr lang="ko-KR" altLang="en-US" dirty="0"/>
              <a:t>냉동냉장물도 위험물과 동일하게 별도 물류센터와 보관 케이스가 필요하지만</a:t>
            </a:r>
            <a:r>
              <a:rPr lang="en-US" altLang="ko-KR" dirty="0"/>
              <a:t>, </a:t>
            </a:r>
            <a:r>
              <a:rPr lang="ko-KR" altLang="en-US" dirty="0"/>
              <a:t>허용치 내 가능한 냉동냉장물이 있으므로</a:t>
            </a:r>
            <a:r>
              <a:rPr lang="en-US" altLang="ko-KR" dirty="0"/>
              <a:t>, </a:t>
            </a:r>
            <a:r>
              <a:rPr lang="ko-KR" altLang="en-US" dirty="0"/>
              <a:t>냉동냉장물도 물류팀에 사전 공유하시어 운영 가능여부에 대해 재차 검토하시면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마지막으로 파손우려상품은 쉽게 파손이 되는 상품에 대해 포장이 미비할 경우 허브에서 </a:t>
            </a:r>
            <a:r>
              <a:rPr lang="ko-KR" altLang="en-US" dirty="0" err="1"/>
              <a:t>취급불가합니다</a:t>
            </a:r>
            <a:r>
              <a:rPr lang="en-US" altLang="ko-KR" dirty="0"/>
              <a:t>. </a:t>
            </a:r>
            <a:r>
              <a:rPr lang="ko-KR" altLang="en-US" dirty="0"/>
              <a:t>허브에서 취급하더라도 쉽게 파손이 되는 상품은 배상책임에 대해 물류사는 면책이 되므로 참고 부탁드립니다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55537B-4E16-E565-2DF2-940CD2177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945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8D6FB-725E-174F-18B1-6E0CDE0A3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F58287-027A-F05B-6BC7-250CFB6CB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AB4657C-ADDF-B3A6-E5A0-E1C65C845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허브 입고 기준은 입고라벨 부착</a:t>
            </a:r>
            <a:r>
              <a:rPr lang="en-US" altLang="ko-KR" dirty="0"/>
              <a:t>,</a:t>
            </a:r>
            <a:r>
              <a:rPr lang="ko-KR" altLang="en-US" dirty="0"/>
              <a:t> 입고거래명세서 여부</a:t>
            </a:r>
            <a:r>
              <a:rPr lang="en-US" altLang="ko-KR" dirty="0"/>
              <a:t>,</a:t>
            </a:r>
            <a:r>
              <a:rPr lang="ko-KR" altLang="en-US" dirty="0"/>
              <a:t> 포장 여부</a:t>
            </a:r>
            <a:r>
              <a:rPr lang="en-US" altLang="ko-KR" dirty="0"/>
              <a:t>, </a:t>
            </a:r>
            <a:r>
              <a:rPr lang="ko-KR" altLang="en-US" dirty="0"/>
              <a:t>완충 여부에 대해 총 </a:t>
            </a:r>
            <a:r>
              <a:rPr lang="en-US" altLang="ko-KR" dirty="0"/>
              <a:t>4</a:t>
            </a:r>
            <a:r>
              <a:rPr lang="ko-KR" altLang="en-US" dirty="0"/>
              <a:t>가지로 </a:t>
            </a:r>
            <a:r>
              <a:rPr lang="ko-KR" altLang="en-US" dirty="0" err="1"/>
              <a:t>단포장</a:t>
            </a:r>
            <a:r>
              <a:rPr lang="en-US" altLang="ko-KR" dirty="0"/>
              <a:t>, </a:t>
            </a:r>
            <a:r>
              <a:rPr lang="ko-KR" altLang="en-US" dirty="0" err="1"/>
              <a:t>합포장</a:t>
            </a:r>
            <a:r>
              <a:rPr lang="en-US" altLang="ko-KR" dirty="0"/>
              <a:t>, </a:t>
            </a:r>
            <a:r>
              <a:rPr lang="ko-KR" altLang="en-US" dirty="0" err="1"/>
              <a:t>외포장</a:t>
            </a:r>
            <a:r>
              <a:rPr lang="en-US" altLang="ko-KR" dirty="0"/>
              <a:t>, </a:t>
            </a:r>
            <a:r>
              <a:rPr lang="ko-KR" altLang="en-US" dirty="0"/>
              <a:t>완충포장에 대해 입고 기준을 설정하였습니다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입고라벨을 부착하지 않거나 입고거래명세서를 박스에 포장하지 않을 경우 </a:t>
            </a:r>
            <a:r>
              <a:rPr lang="ko-KR" altLang="en-US" dirty="0" err="1"/>
              <a:t>단포장</a:t>
            </a:r>
            <a:r>
              <a:rPr lang="ko-KR" altLang="en-US" dirty="0"/>
              <a:t> 입고기준 불합격으로 입고 반송됩니다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합포장인 경우 수령자가 다를 경우 수령자별 </a:t>
            </a:r>
            <a:r>
              <a:rPr lang="en-US" altLang="ko-KR" dirty="0"/>
              <a:t>BOX </a:t>
            </a:r>
            <a:r>
              <a:rPr lang="ko-KR" altLang="en-US" dirty="0"/>
              <a:t>포장과 박스당 </a:t>
            </a:r>
            <a:r>
              <a:rPr lang="en-US" altLang="ko-KR" dirty="0"/>
              <a:t>1</a:t>
            </a:r>
            <a:r>
              <a:rPr lang="ko-KR" altLang="en-US" dirty="0"/>
              <a:t>라벨을 필수적으로 부착해야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이형 상품은 </a:t>
            </a:r>
            <a:r>
              <a:rPr lang="en-US" altLang="ko-KR" dirty="0"/>
              <a:t>BOX </a:t>
            </a:r>
            <a:r>
              <a:rPr lang="ko-KR" altLang="en-US" dirty="0"/>
              <a:t>포장이 필수이며</a:t>
            </a:r>
            <a:r>
              <a:rPr lang="en-US" altLang="ko-KR" dirty="0"/>
              <a:t>, </a:t>
            </a:r>
            <a:r>
              <a:rPr lang="ko-KR" altLang="en-US" dirty="0"/>
              <a:t>부적합한 포장재를 사용할 경우 입고 반송이 됩니다</a:t>
            </a:r>
            <a:r>
              <a:rPr lang="en-US" altLang="ko-KR" dirty="0"/>
              <a:t>. </a:t>
            </a:r>
            <a:r>
              <a:rPr lang="ko-KR" altLang="en-US" dirty="0"/>
              <a:t>파손을 최소화 하기 위한 완충 포장도 미비하다면 입고 반송이 되며</a:t>
            </a:r>
            <a:r>
              <a:rPr lang="en-US" altLang="ko-KR" dirty="0"/>
              <a:t>, </a:t>
            </a:r>
            <a:r>
              <a:rPr lang="ko-KR" altLang="en-US" dirty="0"/>
              <a:t>입고가 되더라도 포장 및 완충상태가 불량하면 물류 운영 중 반출하거나 운영 중 파손이 되더라도 물류사는 배상책임에서 면책됩니다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입고 기준을 사전에 숙지하시어 입고에 이슈가 없도록 참고 부탁드리며</a:t>
            </a:r>
            <a:r>
              <a:rPr lang="en-US" altLang="ko-KR" dirty="0"/>
              <a:t>, </a:t>
            </a:r>
            <a:r>
              <a:rPr lang="ko-KR" altLang="en-US" dirty="0"/>
              <a:t>입고 기준이 미비하더라도 입고가 될 경우가 종종 발생하는데</a:t>
            </a:r>
            <a:r>
              <a:rPr lang="en-US" altLang="ko-KR" dirty="0"/>
              <a:t>, </a:t>
            </a:r>
            <a:r>
              <a:rPr lang="ko-KR" altLang="en-US" dirty="0"/>
              <a:t>방금 </a:t>
            </a:r>
            <a:r>
              <a:rPr lang="ko-KR" altLang="en-US" dirty="0" err="1"/>
              <a:t>말씀드렸다시피</a:t>
            </a:r>
            <a:r>
              <a:rPr lang="en-US" altLang="ko-KR" dirty="0"/>
              <a:t>, </a:t>
            </a:r>
            <a:r>
              <a:rPr lang="ko-KR" altLang="en-US" dirty="0"/>
              <a:t>물류 운영 중 반출하여 재작업 후 </a:t>
            </a:r>
            <a:r>
              <a:rPr lang="ko-KR" altLang="en-US" dirty="0" err="1"/>
              <a:t>재입고</a:t>
            </a:r>
            <a:r>
              <a:rPr lang="ko-KR" altLang="en-US" dirty="0"/>
              <a:t> 요청하거나 허브 내 재작업 시</a:t>
            </a:r>
            <a:r>
              <a:rPr lang="en-US" altLang="ko-KR" dirty="0"/>
              <a:t>, </a:t>
            </a:r>
            <a:r>
              <a:rPr lang="ko-KR" altLang="en-US" dirty="0"/>
              <a:t>별도 비용이 발생할 수 있으므로 참고 부탁드립니다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FDEDDA-F68A-5A1F-015A-4924CC6FF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207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6845-2332-396F-6806-DE8DC8060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BAD4290-8DE7-93D4-A838-12D0032F8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22484AE-6A3F-860E-F430-385999C1C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4C88D9-D791-5A13-5C83-C9B49F4CB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67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제가 준비한 컨텐츠는 </a:t>
            </a:r>
            <a:r>
              <a:rPr lang="en-US" altLang="ko-KR" dirty="0"/>
              <a:t>1. HUB </a:t>
            </a:r>
            <a:r>
              <a:rPr lang="ko-KR" altLang="en-US" dirty="0"/>
              <a:t>입</a:t>
            </a:r>
            <a:r>
              <a:rPr lang="en-US" altLang="ko-KR" dirty="0"/>
              <a:t>/</a:t>
            </a:r>
            <a:r>
              <a:rPr lang="ko-KR" altLang="en-US" dirty="0"/>
              <a:t>출고 관리</a:t>
            </a:r>
            <a:r>
              <a:rPr lang="en-US" altLang="ko-KR" dirty="0"/>
              <a:t>, 2. </a:t>
            </a:r>
            <a:r>
              <a:rPr lang="ko-KR" altLang="en-US" dirty="0"/>
              <a:t>재고관리 이해</a:t>
            </a:r>
            <a:r>
              <a:rPr lang="en-US" altLang="ko-KR" dirty="0"/>
              <a:t>, 3. </a:t>
            </a:r>
            <a:r>
              <a:rPr lang="ko-KR" altLang="en-US" dirty="0"/>
              <a:t>운송관리 이해 입니다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HUB </a:t>
            </a:r>
            <a:r>
              <a:rPr lang="ko-KR" altLang="en-US" dirty="0"/>
              <a:t>입</a:t>
            </a:r>
            <a:r>
              <a:rPr lang="en-US" altLang="ko-KR" dirty="0"/>
              <a:t>/</a:t>
            </a:r>
            <a:r>
              <a:rPr lang="ko-KR" altLang="en-US" dirty="0"/>
              <a:t>출고 관리는 </a:t>
            </a:r>
            <a:r>
              <a:rPr lang="ko-KR" altLang="en-US" dirty="0" err="1"/>
              <a:t>물류란</a:t>
            </a:r>
            <a:r>
              <a:rPr lang="ko-KR" altLang="en-US" dirty="0"/>
              <a:t> 무엇이며</a:t>
            </a:r>
            <a:r>
              <a:rPr lang="en-US" altLang="ko-KR" dirty="0"/>
              <a:t>, </a:t>
            </a:r>
            <a:r>
              <a:rPr lang="ko-KR" altLang="en-US" dirty="0"/>
              <a:t>물류의 역할과 </a:t>
            </a:r>
            <a:r>
              <a:rPr lang="ko-KR" altLang="en-US" dirty="0" err="1"/>
              <a:t>서브원</a:t>
            </a:r>
            <a:r>
              <a:rPr lang="ko-KR" altLang="en-US" dirty="0"/>
              <a:t> 물류의 프로세스에 대해 배워볼 예정이며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재고관리 이해는 재고관리의 정의와 </a:t>
            </a:r>
            <a:r>
              <a:rPr lang="ko-KR" altLang="en-US" dirty="0" err="1"/>
              <a:t>서브원</a:t>
            </a:r>
            <a:r>
              <a:rPr lang="ko-KR" altLang="en-US" dirty="0"/>
              <a:t> 재고관리 관련 사항에 대해 배워볼 예정입니다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마지막으로 운송관리는 물류 운송에 대해 </a:t>
            </a:r>
            <a:r>
              <a:rPr lang="ko-KR" altLang="en-US" dirty="0" err="1"/>
              <a:t>서브원</a:t>
            </a:r>
            <a:r>
              <a:rPr lang="ko-KR" altLang="en-US" dirty="0"/>
              <a:t> 운송과 권역</a:t>
            </a:r>
            <a:r>
              <a:rPr lang="en-US" altLang="ko-KR" dirty="0"/>
              <a:t>, </a:t>
            </a:r>
            <a:r>
              <a:rPr lang="ko-KR" altLang="en-US" dirty="0"/>
              <a:t>간선 구조에 대해 배워볼 예정입니다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9105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재고관리란 고객으로부터 수요에 신속히 경제적으로 대응할 수 있도록 재고를 최적의 상태로 관리하는 의미입니다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재고관리는 필요한 시기에 필요한 수량을 필요로 하는 장소로 조달해야 합니다</a:t>
            </a:r>
            <a:r>
              <a:rPr lang="en-US" altLang="ko-KR" dirty="0"/>
              <a:t>. </a:t>
            </a:r>
            <a:r>
              <a:rPr lang="ko-KR" altLang="en-US" dirty="0"/>
              <a:t>이때 재고가 필요 이상으로 많을 경우에는 과다한 매입비용과 재고유지비가 발생하게 되고</a:t>
            </a:r>
            <a:r>
              <a:rPr lang="en-US" altLang="ko-KR" dirty="0"/>
              <a:t>, </a:t>
            </a:r>
            <a:r>
              <a:rPr lang="ko-KR" altLang="en-US" dirty="0"/>
              <a:t>반대로 재고가 부족한 경우에는 결품으로 인한 판매기회가 손실하게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이를 위해 재고관리는 적정재고와 안전재고 기준으로 관리가 필요합니다</a:t>
            </a:r>
            <a:r>
              <a:rPr lang="en-US" altLang="ko-KR" dirty="0"/>
              <a:t>.</a:t>
            </a:r>
            <a:r>
              <a:rPr lang="ko-KR" altLang="en-US" dirty="0"/>
              <a:t> 안전재고는 결품을 방지하고자 재고를 비축하고 수요 증가에 대응하여 판매기회의 손실을 최소화 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그러나 안전재고만 관리한다면 방금 </a:t>
            </a:r>
            <a:r>
              <a:rPr lang="ko-KR" altLang="en-US" dirty="0" err="1"/>
              <a:t>말씀드렸다시피</a:t>
            </a:r>
            <a:r>
              <a:rPr lang="ko-KR" altLang="en-US" dirty="0"/>
              <a:t> 과다한 매입비용과 재고유지비가 발생하게 되므로 이를 방지하기 위해 적정재고 관리를 해야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과다재고 보유를 막고 현재 시장흐름에 적정한 재고 수준을 유지하는 것입니다</a:t>
            </a:r>
            <a:r>
              <a:rPr lang="en-US" altLang="ko-KR" dirty="0"/>
              <a:t>. </a:t>
            </a:r>
            <a:r>
              <a:rPr lang="ko-KR" altLang="en-US" dirty="0"/>
              <a:t>여기서 적정이란 넘치거나 부족하지 않는다는 뜻으로 시장 흐름에 대한 </a:t>
            </a:r>
            <a:r>
              <a:rPr lang="ko-KR" altLang="en-US" dirty="0" err="1"/>
              <a:t>포케스트를</a:t>
            </a:r>
            <a:r>
              <a:rPr lang="ko-KR" altLang="en-US" dirty="0"/>
              <a:t> 통해 적정 수준을 설정하여야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적정재고 관리를 통해 안전재고의 경제적 측면까지 고려하는 최선의 재고관리 정책이라고 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2222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재고관리의 목적은 고객의 서비스 수준을 만족시키면서도 결품으로 인한 손실과 재고유지비용과 발주비용 즉</a:t>
            </a:r>
            <a:r>
              <a:rPr lang="en-US" altLang="ko-KR" dirty="0"/>
              <a:t>, </a:t>
            </a:r>
            <a:r>
              <a:rPr lang="ko-KR" altLang="en-US" dirty="0"/>
              <a:t>매입비용을 최적화하여 총 재고관리 비용을 최소로 하는 것을 의미합니다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적정재고 보유를 통해 재고관련 비용을 절감시키면 과대재고를 방지하여 회사의 운전자금을 </a:t>
            </a:r>
            <a:r>
              <a:rPr lang="ko-KR" altLang="en-US" dirty="0" err="1"/>
              <a:t>선순환할</a:t>
            </a:r>
            <a:r>
              <a:rPr lang="ko-KR" altLang="en-US" dirty="0"/>
              <a:t> 수 있게 됩니다</a:t>
            </a:r>
            <a:r>
              <a:rPr lang="en-US" altLang="ko-KR" dirty="0"/>
              <a:t>. </a:t>
            </a:r>
            <a:r>
              <a:rPr lang="ko-KR" altLang="en-US" dirty="0"/>
              <a:t>이러한 재고관리를 위해 실물을 일치 시켜 재고에 대한 생산 및 판매활동에 대한 안정성을 추구해야합니다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998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재고의 유형은 센터재고와 </a:t>
            </a:r>
            <a:r>
              <a:rPr lang="en-US" altLang="ko-KR" dirty="0"/>
              <a:t>VMI</a:t>
            </a:r>
            <a:r>
              <a:rPr lang="ko-KR" altLang="en-US" dirty="0"/>
              <a:t>가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센터재고는 자사에서 직구입한 상품을 센터에 보관 및 관리하는 형태로서 재고 주체는 서브원이 갖게 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VMI</a:t>
            </a:r>
            <a:r>
              <a:rPr lang="ko-KR" altLang="en-US" dirty="0"/>
              <a:t>는 구매협력사에서 직구입한 상품을 자사 센터에 보관 및 관리하는 형태로서 재고 주체는 구매 협력사가 갖게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재고 주체라는 것은 </a:t>
            </a:r>
            <a:r>
              <a:rPr lang="ko-KR" altLang="en-US" dirty="0" err="1"/>
              <a:t>예를들어</a:t>
            </a:r>
            <a:r>
              <a:rPr lang="en-US" altLang="ko-KR" dirty="0"/>
              <a:t>, </a:t>
            </a:r>
            <a:r>
              <a:rPr lang="ko-KR" altLang="en-US" dirty="0"/>
              <a:t>재고 관리는 동일하게 진행하지만</a:t>
            </a:r>
            <a:r>
              <a:rPr lang="en-US" altLang="ko-KR" dirty="0"/>
              <a:t>, </a:t>
            </a:r>
            <a:r>
              <a:rPr lang="ko-KR" altLang="en-US" dirty="0"/>
              <a:t>재고가 파손되거나 분실되면 센터재고는 재구매 하면 되지만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VMI</a:t>
            </a:r>
            <a:r>
              <a:rPr lang="ko-KR" altLang="en-US" dirty="0"/>
              <a:t>는 파손 및 분실된 배상금액을 </a:t>
            </a:r>
            <a:r>
              <a:rPr lang="en-US" altLang="ko-KR" dirty="0"/>
              <a:t>B</a:t>
            </a:r>
            <a:r>
              <a:rPr lang="ko-KR" altLang="en-US" dirty="0"/>
              <a:t>구매 협력사에게 지불해야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388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재고보관 기준은 크게 </a:t>
            </a:r>
            <a:r>
              <a:rPr lang="en-US" altLang="ko-KR" dirty="0"/>
              <a:t>3</a:t>
            </a:r>
            <a:r>
              <a:rPr lang="ko-KR" altLang="en-US" dirty="0"/>
              <a:t>가지로 재고회전율에 따라 </a:t>
            </a:r>
            <a:r>
              <a:rPr lang="ko-KR" altLang="en-US" dirty="0" err="1"/>
              <a:t>고빈도</a:t>
            </a:r>
            <a:r>
              <a:rPr lang="ko-KR" altLang="en-US" dirty="0"/>
              <a:t> 출고 상품</a:t>
            </a:r>
            <a:r>
              <a:rPr lang="en-US" altLang="ko-KR" dirty="0"/>
              <a:t>, </a:t>
            </a:r>
            <a:r>
              <a:rPr lang="ko-KR" altLang="en-US" dirty="0" err="1"/>
              <a:t>저빈도</a:t>
            </a:r>
            <a:r>
              <a:rPr lang="ko-KR" altLang="en-US" dirty="0"/>
              <a:t> 출고 상품</a:t>
            </a:r>
            <a:r>
              <a:rPr lang="en-US" altLang="ko-KR" dirty="0"/>
              <a:t>, </a:t>
            </a:r>
            <a:r>
              <a:rPr lang="ko-KR" altLang="en-US" dirty="0"/>
              <a:t>고객사 또는 구매협력사 반품 대상 상품으로 나누어 관리하며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재고형태에 따라 </a:t>
            </a:r>
            <a:r>
              <a:rPr lang="ko-KR" altLang="en-US" dirty="0" err="1"/>
              <a:t>파렛트</a:t>
            </a:r>
            <a:r>
              <a:rPr lang="ko-KR" altLang="en-US" dirty="0"/>
              <a:t> </a:t>
            </a:r>
            <a:r>
              <a:rPr lang="ko-KR" altLang="en-US" dirty="0" err="1"/>
              <a:t>랙</a:t>
            </a:r>
            <a:r>
              <a:rPr lang="en-US" altLang="ko-KR" dirty="0"/>
              <a:t>, </a:t>
            </a:r>
            <a:r>
              <a:rPr lang="ko-KR" altLang="en-US" dirty="0" err="1"/>
              <a:t>선반랙</a:t>
            </a:r>
            <a:r>
              <a:rPr lang="en-US" altLang="ko-KR" dirty="0"/>
              <a:t>, </a:t>
            </a:r>
            <a:r>
              <a:rPr lang="ko-KR" altLang="en-US" dirty="0" err="1"/>
              <a:t>평치에</a:t>
            </a:r>
            <a:r>
              <a:rPr lang="ko-KR" altLang="en-US" dirty="0"/>
              <a:t> 보관하여 관리합니다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고빈도</a:t>
            </a:r>
            <a:r>
              <a:rPr lang="ko-KR" altLang="en-US" dirty="0"/>
              <a:t> 출고 상품은 재고회전이 빠르게 되기 때문에 입고 후 작업장과 가까운 곳으로 적치하여 보관하고 있으며</a:t>
            </a:r>
            <a:r>
              <a:rPr lang="en-US" altLang="ko-KR" dirty="0"/>
              <a:t>, </a:t>
            </a:r>
            <a:r>
              <a:rPr lang="ko-KR" altLang="en-US" dirty="0"/>
              <a:t>평치</a:t>
            </a:r>
            <a:r>
              <a:rPr lang="en-US" altLang="ko-KR" dirty="0"/>
              <a:t>, </a:t>
            </a:r>
            <a:r>
              <a:rPr lang="ko-KR" altLang="en-US" dirty="0" err="1"/>
              <a:t>파렛트랙</a:t>
            </a:r>
            <a:r>
              <a:rPr lang="en-US" altLang="ko-KR" dirty="0"/>
              <a:t>, </a:t>
            </a:r>
            <a:r>
              <a:rPr lang="ko-KR" altLang="en-US" dirty="0" err="1"/>
              <a:t>선반랙</a:t>
            </a:r>
            <a:r>
              <a:rPr lang="en-US" altLang="ko-KR" dirty="0"/>
              <a:t>, </a:t>
            </a:r>
            <a:r>
              <a:rPr lang="ko-KR" altLang="en-US" dirty="0"/>
              <a:t>필요에 따라 평치에도 재고보관을 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저빈도</a:t>
            </a:r>
            <a:r>
              <a:rPr lang="ko-KR" altLang="en-US" dirty="0"/>
              <a:t> 출고 상품은 재고회전이 없거나 늦기 때문에 작업장과 먼 곳으로 적치하여 보관하고 있으며</a:t>
            </a:r>
            <a:r>
              <a:rPr lang="en-US" altLang="ko-KR" dirty="0"/>
              <a:t>, </a:t>
            </a:r>
            <a:r>
              <a:rPr lang="ko-KR" altLang="en-US" dirty="0"/>
              <a:t>보통 </a:t>
            </a:r>
            <a:r>
              <a:rPr lang="ko-KR" altLang="en-US" dirty="0" err="1"/>
              <a:t>파렛트랙에</a:t>
            </a:r>
            <a:r>
              <a:rPr lang="ko-KR" altLang="en-US" dirty="0"/>
              <a:t> 적치합니다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반품 대상 상품은 입출고 </a:t>
            </a:r>
            <a:r>
              <a:rPr lang="ko-KR" altLang="en-US" dirty="0" err="1"/>
              <a:t>대기장</a:t>
            </a:r>
            <a:r>
              <a:rPr lang="ko-KR" altLang="en-US" dirty="0"/>
              <a:t> 근처에 보관하며 재고 유형에 따라 </a:t>
            </a:r>
            <a:r>
              <a:rPr lang="ko-KR" altLang="en-US" dirty="0" err="1"/>
              <a:t>고빈도</a:t>
            </a:r>
            <a:r>
              <a:rPr lang="ko-KR" altLang="en-US" dirty="0"/>
              <a:t> 상품과 동일하게 </a:t>
            </a:r>
            <a:r>
              <a:rPr lang="ko-KR" altLang="en-US" dirty="0" err="1"/>
              <a:t>파렛트랙</a:t>
            </a:r>
            <a:r>
              <a:rPr lang="en-US" altLang="ko-KR" dirty="0"/>
              <a:t>, </a:t>
            </a:r>
            <a:r>
              <a:rPr lang="ko-KR" altLang="en-US" dirty="0" err="1"/>
              <a:t>선반랙</a:t>
            </a:r>
            <a:r>
              <a:rPr lang="en-US" altLang="ko-KR" dirty="0"/>
              <a:t>, </a:t>
            </a:r>
            <a:r>
              <a:rPr lang="ko-KR" altLang="en-US" dirty="0"/>
              <a:t>필요에 따라 평치에도 재고보관하고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고빈도와 </a:t>
            </a:r>
            <a:r>
              <a:rPr lang="ko-KR" altLang="en-US" dirty="0" err="1"/>
              <a:t>저빈도</a:t>
            </a:r>
            <a:r>
              <a:rPr lang="ko-KR" altLang="en-US" dirty="0"/>
              <a:t> 출고 상품은 </a:t>
            </a:r>
            <a:r>
              <a:rPr lang="en-US" altLang="ko-KR" dirty="0"/>
              <a:t>ABC </a:t>
            </a:r>
            <a:r>
              <a:rPr lang="ko-KR" altLang="en-US" dirty="0"/>
              <a:t>적치전략 기준으로 설정하며 각 회사마다 다를 순 있지만</a:t>
            </a:r>
            <a:r>
              <a:rPr lang="en-US" altLang="ko-KR" dirty="0"/>
              <a:t>, </a:t>
            </a:r>
            <a:r>
              <a:rPr lang="ko-KR" altLang="en-US" dirty="0"/>
              <a:t>보통 평균적으로 </a:t>
            </a:r>
            <a:r>
              <a:rPr lang="en-US" altLang="ko-KR" dirty="0"/>
              <a:t>A</a:t>
            </a:r>
            <a:r>
              <a:rPr lang="ko-KR" altLang="en-US" dirty="0"/>
              <a:t>등급은 상위 </a:t>
            </a:r>
            <a:r>
              <a:rPr lang="en-US" altLang="ko-KR" dirty="0"/>
              <a:t>20% B</a:t>
            </a:r>
            <a:r>
              <a:rPr lang="ko-KR" altLang="en-US" dirty="0"/>
              <a:t>등급은 </a:t>
            </a:r>
            <a:r>
              <a:rPr lang="en-US" altLang="ko-KR" dirty="0"/>
              <a:t>60%, C</a:t>
            </a:r>
            <a:r>
              <a:rPr lang="ko-KR" altLang="en-US" dirty="0"/>
              <a:t>등급은 하위 </a:t>
            </a:r>
            <a:r>
              <a:rPr lang="en-US" altLang="ko-KR" dirty="0"/>
              <a:t>20%</a:t>
            </a:r>
            <a:r>
              <a:rPr lang="ko-KR" altLang="en-US" dirty="0"/>
              <a:t>로 적치전략을 설정합니다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이떄</a:t>
            </a:r>
            <a:r>
              <a:rPr lang="ko-KR" altLang="en-US" dirty="0"/>
              <a:t> </a:t>
            </a:r>
            <a:r>
              <a:rPr lang="ko-KR" altLang="en-US" dirty="0" err="1"/>
              <a:t>고빈도</a:t>
            </a:r>
            <a:r>
              <a:rPr lang="ko-KR" altLang="en-US" dirty="0"/>
              <a:t> 출고 상품은 상위 </a:t>
            </a:r>
            <a:r>
              <a:rPr lang="en-US" altLang="ko-KR" dirty="0"/>
              <a:t>30~40%, </a:t>
            </a:r>
            <a:r>
              <a:rPr lang="ko-KR" altLang="en-US" dirty="0" err="1"/>
              <a:t>저빈도는</a:t>
            </a:r>
            <a:r>
              <a:rPr lang="ko-KR" altLang="en-US" dirty="0"/>
              <a:t> </a:t>
            </a:r>
            <a:r>
              <a:rPr lang="en-US" altLang="ko-KR" dirty="0"/>
              <a:t>60~70% </a:t>
            </a:r>
            <a:r>
              <a:rPr lang="ko-KR" altLang="en-US" dirty="0"/>
              <a:t>수준으로 기준을 정합니다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531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재고실사란 센터에 보유하고 있는 재고에 대해 수량이 전산과 맞는지 실제로 확인하는 것을 뜻합니다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회계상 실물 수량과 전산상 수량을 </a:t>
            </a:r>
            <a:r>
              <a:rPr lang="ko-KR" altLang="en-US" dirty="0" err="1"/>
              <a:t>대사하는</a:t>
            </a:r>
            <a:r>
              <a:rPr lang="ko-KR" altLang="en-US" dirty="0"/>
              <a:t> 작업으로서 회사의 재무지표상 중요한 부분을 차지하고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각 재고는 회사의 자산이기 때문에 재고실사를 정확히 하여 부정확한 재고 수량에 대해 확인하고 전산</a:t>
            </a:r>
            <a:r>
              <a:rPr lang="en-US" altLang="ko-KR" dirty="0"/>
              <a:t>, </a:t>
            </a:r>
            <a:r>
              <a:rPr lang="ko-KR" altLang="en-US" dirty="0"/>
              <a:t>실물</a:t>
            </a:r>
            <a:r>
              <a:rPr lang="en-US" altLang="ko-KR" dirty="0"/>
              <a:t>, </a:t>
            </a:r>
            <a:r>
              <a:rPr lang="ko-KR" altLang="en-US" dirty="0"/>
              <a:t>회계지표에 일치화 해야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궁극적으로 실물 재고 금액</a:t>
            </a:r>
            <a:r>
              <a:rPr lang="en-US" altLang="ko-KR" dirty="0"/>
              <a:t>, </a:t>
            </a:r>
            <a:r>
              <a:rPr lang="ko-KR" altLang="en-US" dirty="0"/>
              <a:t>전산 재고 금액</a:t>
            </a:r>
            <a:r>
              <a:rPr lang="en-US" altLang="ko-KR" dirty="0"/>
              <a:t>, </a:t>
            </a:r>
            <a:r>
              <a:rPr lang="ko-KR" altLang="en-US" dirty="0"/>
              <a:t>회계상 재고 금액에 대해 일치화 하는 작업을 </a:t>
            </a:r>
            <a:r>
              <a:rPr lang="ko-KR" altLang="en-US" dirty="0" err="1"/>
              <a:t>재고실사라고</a:t>
            </a:r>
            <a:r>
              <a:rPr lang="ko-KR" altLang="en-US" dirty="0"/>
              <a:t> 보시면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985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서브원은 재고실사에 대해 </a:t>
            </a:r>
            <a:r>
              <a:rPr lang="en-US" altLang="ko-KR" dirty="0"/>
              <a:t>3PL</a:t>
            </a:r>
            <a:r>
              <a:rPr lang="ko-KR" altLang="en-US" dirty="0"/>
              <a:t>에서 수시 재고실사와 정기 재고실사 </a:t>
            </a:r>
            <a:r>
              <a:rPr lang="en-US" altLang="ko-KR" dirty="0"/>
              <a:t>2</a:t>
            </a:r>
            <a:r>
              <a:rPr lang="ko-KR" altLang="en-US" dirty="0"/>
              <a:t>가지 기준으로 진행하고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수시 재고실사는 데일리 또는 월말에 서브원이 요청하는 상품 또는 출고 로케이션에 대해 재고실사 하는 것을 뜻합니다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회계대사 작업은 없으며</a:t>
            </a:r>
            <a:r>
              <a:rPr lang="en-US" altLang="ko-KR" dirty="0"/>
              <a:t>, </a:t>
            </a:r>
            <a:r>
              <a:rPr lang="ko-KR" altLang="en-US" dirty="0"/>
              <a:t>불일치한 재고는 별도 관리 및 전산상 재고 불용재고로 이동처리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정기 재고실사는 상</a:t>
            </a:r>
            <a:r>
              <a:rPr lang="en-US" altLang="ko-KR" dirty="0"/>
              <a:t>/</a:t>
            </a:r>
            <a:r>
              <a:rPr lang="ko-KR" altLang="en-US" dirty="0"/>
              <a:t>하반기 </a:t>
            </a:r>
            <a:r>
              <a:rPr lang="en-US" altLang="ko-KR" dirty="0"/>
              <a:t>1</a:t>
            </a:r>
            <a:r>
              <a:rPr lang="ko-KR" altLang="en-US" dirty="0" err="1"/>
              <a:t>회씩</a:t>
            </a:r>
            <a:r>
              <a:rPr lang="ko-KR" altLang="en-US" dirty="0"/>
              <a:t> 전체 로케이션에 대해 실사하며</a:t>
            </a:r>
            <a:r>
              <a:rPr lang="en-US" altLang="ko-KR" dirty="0"/>
              <a:t>, </a:t>
            </a:r>
            <a:r>
              <a:rPr lang="ko-KR" altLang="en-US" dirty="0" err="1"/>
              <a:t>서브원</a:t>
            </a:r>
            <a:r>
              <a:rPr lang="ko-KR" altLang="en-US" dirty="0"/>
              <a:t> 물류 담당자는 샘플 실사하여 </a:t>
            </a:r>
            <a:r>
              <a:rPr lang="en-US" altLang="ko-KR" dirty="0"/>
              <a:t>3PL</a:t>
            </a:r>
            <a:r>
              <a:rPr lang="ko-KR" altLang="en-US" dirty="0"/>
              <a:t> 재고실사 오류를 최소화합니다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정기 재고실사의 결과는 회계실사상 회계장표에 활용되어 최종적으로 회사 재무지표에 적용됩니다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5594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재고평가는 제품을 생산하거나 </a:t>
            </a:r>
            <a:r>
              <a:rPr lang="ko-KR" altLang="en-US" dirty="0" err="1"/>
              <a:t>구매했을때</a:t>
            </a:r>
            <a:r>
              <a:rPr lang="en-US" altLang="ko-KR" dirty="0"/>
              <a:t>,</a:t>
            </a:r>
            <a:r>
              <a:rPr lang="ko-KR" altLang="en-US" dirty="0"/>
              <a:t> 이 제품이 얼마인지 또는 </a:t>
            </a:r>
            <a:r>
              <a:rPr lang="ko-KR" altLang="en-US" dirty="0" err="1"/>
              <a:t>판매했을때</a:t>
            </a:r>
            <a:r>
              <a:rPr lang="en-US" altLang="ko-KR" dirty="0"/>
              <a:t>,</a:t>
            </a:r>
            <a:r>
              <a:rPr lang="ko-KR" altLang="en-US" dirty="0"/>
              <a:t> 얼마인지라고 </a:t>
            </a:r>
            <a:r>
              <a:rPr lang="ko-KR" altLang="en-US" dirty="0" err="1"/>
              <a:t>했을때</a:t>
            </a:r>
            <a:r>
              <a:rPr lang="en-US" altLang="ko-KR" dirty="0"/>
              <a:t>,</a:t>
            </a:r>
            <a:r>
              <a:rPr lang="ko-KR" altLang="en-US" dirty="0"/>
              <a:t> 이 얼마를 결정하는 것입니다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재고평가 기준은 여러가지 방법이 있는데 대표적으로 총 평균법</a:t>
            </a:r>
            <a:r>
              <a:rPr lang="en-US" altLang="ko-KR" dirty="0"/>
              <a:t>, </a:t>
            </a:r>
            <a:r>
              <a:rPr lang="ko-KR" altLang="en-US" dirty="0"/>
              <a:t>선입선출법</a:t>
            </a:r>
            <a:r>
              <a:rPr lang="en-US" altLang="ko-KR" dirty="0"/>
              <a:t>, </a:t>
            </a:r>
            <a:r>
              <a:rPr lang="ko-KR" altLang="en-US" dirty="0"/>
              <a:t>이동평균법이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우측 아래에 계산식 참고 자료를 참고하시고 해당 화면을 봐주시면</a:t>
            </a:r>
            <a:r>
              <a:rPr lang="en-US" altLang="ko-KR" dirty="0"/>
              <a:t>, </a:t>
            </a:r>
            <a:r>
              <a:rPr lang="ko-KR" altLang="en-US" dirty="0"/>
              <a:t>총 평균법은 직역하자면 재고평가 금액을 기초</a:t>
            </a:r>
            <a:r>
              <a:rPr lang="en-US" altLang="ko-KR" dirty="0"/>
              <a:t>/</a:t>
            </a:r>
            <a:r>
              <a:rPr lang="ko-KR" altLang="en-US" dirty="0"/>
              <a:t>기말 재고 수량 및 금액에 평균으로 계산하는 방법입니다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계산식 참고 자료를 보시면</a:t>
            </a:r>
            <a:r>
              <a:rPr lang="en-US" altLang="ko-KR" dirty="0"/>
              <a:t>, </a:t>
            </a:r>
            <a:r>
              <a:rPr lang="ko-KR" altLang="en-US" dirty="0"/>
              <a:t>매입 기준 </a:t>
            </a:r>
            <a:r>
              <a:rPr lang="en-US" altLang="ko-KR" dirty="0"/>
              <a:t>12</a:t>
            </a:r>
            <a:r>
              <a:rPr lang="ko-KR" altLang="en-US" dirty="0"/>
              <a:t>월</a:t>
            </a:r>
            <a:r>
              <a:rPr lang="en-US" altLang="ko-KR" dirty="0"/>
              <a:t>1</a:t>
            </a:r>
            <a:r>
              <a:rPr lang="ko-KR" altLang="en-US" dirty="0"/>
              <a:t>일을 기초일</a:t>
            </a:r>
            <a:r>
              <a:rPr lang="en-US" altLang="ko-KR" dirty="0"/>
              <a:t>, 12</a:t>
            </a:r>
            <a:r>
              <a:rPr lang="ko-KR" altLang="en-US" dirty="0"/>
              <a:t>월</a:t>
            </a:r>
            <a:r>
              <a:rPr lang="en-US" altLang="ko-KR" dirty="0"/>
              <a:t>6</a:t>
            </a:r>
            <a:r>
              <a:rPr lang="ko-KR" altLang="en-US" dirty="0"/>
              <a:t>일을 기말일이라 </a:t>
            </a:r>
            <a:r>
              <a:rPr lang="ko-KR" altLang="en-US" dirty="0" err="1"/>
              <a:t>했을때</a:t>
            </a:r>
            <a:r>
              <a:rPr lang="en-US" altLang="ko-KR" dirty="0"/>
              <a:t>, </a:t>
            </a:r>
            <a:r>
              <a:rPr lang="ko-KR" altLang="en-US" dirty="0"/>
              <a:t>기초 기말 금액을 더한 값을 기초 기말 수량에 더한 값을 나누어 주면 재고평가 금액이 나옵니다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총 평균법은 계산이 간단하고 쉽지만</a:t>
            </a:r>
            <a:r>
              <a:rPr lang="en-US" altLang="ko-KR" dirty="0"/>
              <a:t>, </a:t>
            </a:r>
            <a:r>
              <a:rPr lang="ko-KR" altLang="en-US" dirty="0"/>
              <a:t>가중치 반영이 어렵고 기초 기말이 명확해야 한다는 점이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이동평균법은 </a:t>
            </a:r>
            <a:r>
              <a:rPr lang="ko-KR" altLang="en-US" dirty="0" err="1"/>
              <a:t>서브원</a:t>
            </a:r>
            <a:r>
              <a:rPr lang="ko-KR" altLang="en-US" dirty="0"/>
              <a:t> 재고평가 기준으로 활용되고 있으며</a:t>
            </a:r>
            <a:r>
              <a:rPr lang="en-US" altLang="ko-KR" dirty="0"/>
              <a:t>, </a:t>
            </a:r>
            <a:r>
              <a:rPr lang="ko-KR" altLang="en-US" dirty="0"/>
              <a:t>입출고가 발생한 시점에 재고수량 계산하고 재고자산을 재평가 하는 방법입니다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간단하게 </a:t>
            </a:r>
            <a:r>
              <a:rPr lang="ko-KR" altLang="en-US" dirty="0" err="1"/>
              <a:t>설명드리면</a:t>
            </a:r>
            <a:r>
              <a:rPr lang="en-US" altLang="ko-KR" dirty="0"/>
              <a:t>, </a:t>
            </a:r>
            <a:r>
              <a:rPr lang="ko-KR" altLang="en-US" dirty="0"/>
              <a:t>재고평가 금액이 머물러있지 않고 발생하는 시점에 매번 </a:t>
            </a:r>
            <a:r>
              <a:rPr lang="ko-KR" altLang="en-US" dirty="0" err="1"/>
              <a:t>변동된다라고</a:t>
            </a:r>
            <a:r>
              <a:rPr lang="ko-KR" altLang="en-US" dirty="0"/>
              <a:t> 보시면 됩니다</a:t>
            </a:r>
            <a:r>
              <a:rPr lang="en-US" altLang="ko-KR" dirty="0"/>
              <a:t>. </a:t>
            </a:r>
            <a:r>
              <a:rPr lang="ko-KR" altLang="en-US" dirty="0"/>
              <a:t>여러 회사에서 활용하는 방법이며</a:t>
            </a:r>
            <a:r>
              <a:rPr lang="en-US" altLang="ko-KR" dirty="0"/>
              <a:t>, </a:t>
            </a:r>
            <a:r>
              <a:rPr lang="ko-KR" altLang="en-US" dirty="0"/>
              <a:t>가장 정확하다고 평가되고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//</a:t>
            </a:r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수불이 누락 될 경우 재고평가 금액이 흔들린다는 점이 있어 시스템 반영이 명확해야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계산식으로는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 재고평가 금액은 </a:t>
            </a:r>
            <a:r>
              <a:rPr lang="en-US" altLang="ko-KR" dirty="0"/>
              <a:t>150</a:t>
            </a:r>
            <a:r>
              <a:rPr lang="ko-KR" altLang="en-US" dirty="0"/>
              <a:t>원이고</a:t>
            </a:r>
            <a:r>
              <a:rPr lang="en-US" altLang="ko-KR" dirty="0"/>
              <a:t>, 12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별도 매입이 없고 매출만 </a:t>
            </a:r>
            <a:r>
              <a:rPr lang="en-US" altLang="ko-KR" dirty="0"/>
              <a:t>15</a:t>
            </a:r>
            <a:r>
              <a:rPr lang="ko-KR" altLang="en-US" dirty="0"/>
              <a:t>개 발생했으므로</a:t>
            </a:r>
            <a:r>
              <a:rPr lang="en-US" altLang="ko-KR" dirty="0"/>
              <a:t>, </a:t>
            </a:r>
            <a:r>
              <a:rPr lang="ko-KR" altLang="en-US" dirty="0"/>
              <a:t>동일하게 재고 평가 금액은 </a:t>
            </a:r>
            <a:r>
              <a:rPr lang="en-US" altLang="ko-KR" dirty="0"/>
              <a:t>150</a:t>
            </a:r>
            <a:r>
              <a:rPr lang="ko-KR" altLang="en-US" dirty="0"/>
              <a:t>원이 됩니다</a:t>
            </a:r>
            <a:r>
              <a:rPr lang="en-US" altLang="ko-KR" dirty="0"/>
              <a:t>. </a:t>
            </a:r>
            <a:r>
              <a:rPr lang="ko-KR" altLang="en-US" dirty="0"/>
              <a:t>이때 잔여 재고는 </a:t>
            </a:r>
            <a:r>
              <a:rPr lang="en-US" altLang="ko-KR" dirty="0"/>
              <a:t>5</a:t>
            </a:r>
            <a:r>
              <a:rPr lang="ko-KR" altLang="en-US" dirty="0"/>
              <a:t>개가 되고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6</a:t>
            </a:r>
            <a:r>
              <a:rPr lang="ko-KR" altLang="en-US" dirty="0"/>
              <a:t>일 새롭게 매입이 되어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일에 매입 된 재고에 대해 평가 금액 </a:t>
            </a:r>
            <a:r>
              <a:rPr lang="en-US" altLang="ko-KR" dirty="0"/>
              <a:t>150</a:t>
            </a:r>
            <a:r>
              <a:rPr lang="ko-KR" altLang="en-US" dirty="0"/>
              <a:t>원이 </a:t>
            </a:r>
            <a:r>
              <a:rPr lang="en-US" altLang="ko-KR" dirty="0"/>
              <a:t>5</a:t>
            </a:r>
            <a:r>
              <a:rPr lang="ko-KR" altLang="en-US" dirty="0"/>
              <a:t>개 남아 있고</a:t>
            </a:r>
            <a:r>
              <a:rPr lang="en-US" altLang="ko-KR" dirty="0"/>
              <a:t>, 12</a:t>
            </a:r>
            <a:r>
              <a:rPr lang="ko-KR" altLang="en-US" dirty="0"/>
              <a:t>월 </a:t>
            </a:r>
            <a:r>
              <a:rPr lang="en-US" altLang="ko-KR" dirty="0"/>
              <a:t>6</a:t>
            </a:r>
            <a:r>
              <a:rPr lang="ko-KR" altLang="en-US" dirty="0"/>
              <a:t>일에 매입 된 재고금액은 </a:t>
            </a:r>
            <a:r>
              <a:rPr lang="en-US" altLang="ko-KR" dirty="0"/>
              <a:t>1,100</a:t>
            </a:r>
            <a:r>
              <a:rPr lang="ko-KR" altLang="en-US" dirty="0"/>
              <a:t>원이므로 </a:t>
            </a:r>
            <a:r>
              <a:rPr lang="en-US" altLang="ko-KR" dirty="0"/>
              <a:t>750+1,100</a:t>
            </a:r>
            <a:r>
              <a:rPr lang="ko-KR" altLang="en-US" dirty="0"/>
              <a:t>원에 잔여 재고 </a:t>
            </a:r>
            <a:r>
              <a:rPr lang="en-US" altLang="ko-KR" dirty="0"/>
              <a:t>15</a:t>
            </a:r>
            <a:r>
              <a:rPr lang="ko-KR" altLang="en-US" dirty="0"/>
              <a:t>개를 나누면 재고평가 금액은 </a:t>
            </a:r>
            <a:r>
              <a:rPr lang="en-US" altLang="ko-KR" dirty="0"/>
              <a:t>123.3</a:t>
            </a:r>
            <a:r>
              <a:rPr lang="ko-KR" altLang="en-US" dirty="0"/>
              <a:t>원이 됩니다</a:t>
            </a:r>
            <a:r>
              <a:rPr lang="en-US" altLang="ko-KR" dirty="0"/>
              <a:t>. 12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 매출이 없었으므로</a:t>
            </a:r>
            <a:r>
              <a:rPr lang="en-US" altLang="ko-KR" dirty="0"/>
              <a:t>, </a:t>
            </a:r>
            <a:r>
              <a:rPr lang="ko-KR" altLang="en-US" dirty="0"/>
              <a:t>재고평가 금액은 </a:t>
            </a:r>
            <a:r>
              <a:rPr lang="en-US" altLang="ko-KR" dirty="0"/>
              <a:t>123.3</a:t>
            </a:r>
            <a:r>
              <a:rPr lang="ko-KR" altLang="en-US" dirty="0"/>
              <a:t>원이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공식이 복잡해 보이나</a:t>
            </a:r>
            <a:r>
              <a:rPr lang="en-US" altLang="ko-KR" dirty="0"/>
              <a:t>, </a:t>
            </a:r>
            <a:r>
              <a:rPr lang="ko-KR" altLang="en-US" dirty="0"/>
              <a:t>잔여 재고의 </a:t>
            </a:r>
            <a:r>
              <a:rPr lang="ko-KR" altLang="en-US" dirty="0" err="1"/>
              <a:t>총가격</a:t>
            </a:r>
            <a:r>
              <a:rPr lang="ko-KR" altLang="en-US" dirty="0"/>
              <a:t> 더하기 새로운 </a:t>
            </a:r>
            <a:r>
              <a:rPr lang="ko-KR" altLang="en-US" dirty="0" err="1"/>
              <a:t>입고량의</a:t>
            </a:r>
            <a:r>
              <a:rPr lang="ko-KR" altLang="en-US" dirty="0"/>
              <a:t> 총 가격을 잔여 재고량 더하기 새로운 </a:t>
            </a:r>
            <a:r>
              <a:rPr lang="ko-KR" altLang="en-US" dirty="0" err="1"/>
              <a:t>입고량을</a:t>
            </a:r>
            <a:r>
              <a:rPr lang="ko-KR" altLang="en-US" dirty="0"/>
              <a:t> 나누어 주면 이동평균법 계산식이 됩니다</a:t>
            </a:r>
            <a:r>
              <a:rPr lang="en-US" altLang="ko-KR" dirty="0"/>
              <a:t>. </a:t>
            </a:r>
            <a:r>
              <a:rPr lang="ko-KR" altLang="en-US" dirty="0"/>
              <a:t>새로운 매입이 발생하기 전까지 여기에 나와있는 계산식으로는 </a:t>
            </a:r>
            <a:r>
              <a:rPr lang="en-US" altLang="ko-KR" dirty="0"/>
              <a:t>123.3</a:t>
            </a:r>
            <a:r>
              <a:rPr lang="ko-KR" altLang="en-US" dirty="0"/>
              <a:t>원이 재고평가 금액이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//</a:t>
            </a:r>
            <a:r>
              <a:rPr lang="ko-KR" altLang="en-US" dirty="0"/>
              <a:t>선입선출법은 최초 매입일 기준으로 평가 금액이 기준이 됩니다</a:t>
            </a:r>
            <a:r>
              <a:rPr lang="en-US" altLang="ko-KR" dirty="0"/>
              <a:t>. </a:t>
            </a:r>
            <a:r>
              <a:rPr lang="ko-KR" altLang="en-US" dirty="0"/>
              <a:t>만약 매입 된 재고가 매출로 빠진다면 그 이후의 매입 재고 금액이 기준이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선입선출법은 입</a:t>
            </a:r>
            <a:r>
              <a:rPr lang="en-US" altLang="ko-KR" dirty="0"/>
              <a:t>/</a:t>
            </a:r>
            <a:r>
              <a:rPr lang="ko-KR" altLang="en-US" dirty="0"/>
              <a:t>출고에 대해 먼저 들어온 재고가 먼저 출고해야 한다는 형식으로서 계산식을 보시면</a:t>
            </a:r>
            <a:r>
              <a:rPr lang="en-US" altLang="ko-KR" dirty="0"/>
              <a:t>, 12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일에 재고평가 금액은 </a:t>
            </a:r>
            <a:r>
              <a:rPr lang="en-US" altLang="ko-KR" dirty="0"/>
              <a:t>150</a:t>
            </a:r>
            <a:r>
              <a:rPr lang="ko-KR" altLang="en-US" dirty="0"/>
              <a:t>원 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일은 매입이 없고 매출이 </a:t>
            </a:r>
            <a:r>
              <a:rPr lang="en-US" altLang="ko-KR" dirty="0"/>
              <a:t>15</a:t>
            </a:r>
            <a:r>
              <a:rPr lang="ko-KR" altLang="en-US" dirty="0"/>
              <a:t>개 발생하여 </a:t>
            </a:r>
            <a:r>
              <a:rPr lang="en-US" altLang="ko-KR" dirty="0"/>
              <a:t>150</a:t>
            </a:r>
            <a:r>
              <a:rPr lang="ko-KR" altLang="en-US" dirty="0"/>
              <a:t>원의 재고평가 금액으로 </a:t>
            </a:r>
            <a:r>
              <a:rPr lang="en-US" altLang="ko-KR" dirty="0"/>
              <a:t>2,250</a:t>
            </a:r>
            <a:r>
              <a:rPr lang="ko-KR" altLang="en-US" dirty="0"/>
              <a:t>원 매출이 발생하였습니다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이때 남은 수량은 </a:t>
            </a:r>
            <a:r>
              <a:rPr lang="en-US" altLang="ko-KR" dirty="0"/>
              <a:t>5</a:t>
            </a:r>
            <a:r>
              <a:rPr lang="ko-KR" altLang="en-US" dirty="0"/>
              <a:t>개 남았고</a:t>
            </a:r>
            <a:r>
              <a:rPr lang="en-US" altLang="ko-KR" dirty="0"/>
              <a:t>, 12</a:t>
            </a:r>
            <a:r>
              <a:rPr lang="ko-KR" altLang="en-US" dirty="0"/>
              <a:t>월 </a:t>
            </a:r>
            <a:r>
              <a:rPr lang="en-US" altLang="ko-KR" dirty="0"/>
              <a:t>6</a:t>
            </a:r>
            <a:r>
              <a:rPr lang="ko-KR" altLang="en-US" dirty="0"/>
              <a:t>일 </a:t>
            </a:r>
            <a:r>
              <a:rPr lang="en-US" altLang="ko-KR" dirty="0"/>
              <a:t>10</a:t>
            </a:r>
            <a:r>
              <a:rPr lang="ko-KR" altLang="en-US" dirty="0"/>
              <a:t>개가 매입되었습니다</a:t>
            </a:r>
            <a:r>
              <a:rPr lang="en-US" altLang="ko-KR" dirty="0"/>
              <a:t>. </a:t>
            </a:r>
            <a:r>
              <a:rPr lang="ko-KR" altLang="en-US" dirty="0"/>
              <a:t>금액과 수량에 대해 평균가치를 계산하면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평가 금액 </a:t>
            </a:r>
            <a:r>
              <a:rPr lang="en-US" altLang="ko-KR" dirty="0"/>
              <a:t>150</a:t>
            </a:r>
            <a:r>
              <a:rPr lang="ko-KR" altLang="en-US" dirty="0"/>
              <a:t>원에 잔여 수량 </a:t>
            </a:r>
            <a:r>
              <a:rPr lang="en-US" altLang="ko-KR" dirty="0"/>
              <a:t>5</a:t>
            </a:r>
            <a:r>
              <a:rPr lang="ko-KR" altLang="en-US" dirty="0"/>
              <a:t>개를 계산하여 </a:t>
            </a:r>
            <a:r>
              <a:rPr lang="en-US" altLang="ko-KR" dirty="0"/>
              <a:t>750</a:t>
            </a:r>
            <a:r>
              <a:rPr lang="ko-KR" altLang="en-US" dirty="0"/>
              <a:t>원 더하기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6</a:t>
            </a:r>
            <a:r>
              <a:rPr lang="ko-KR" altLang="en-US" dirty="0"/>
              <a:t>일 금액 </a:t>
            </a:r>
            <a:r>
              <a:rPr lang="en-US" altLang="ko-KR" dirty="0"/>
              <a:t>1,100</a:t>
            </a:r>
            <a:r>
              <a:rPr lang="ko-KR" altLang="en-US" dirty="0"/>
              <a:t>원이 되며</a:t>
            </a:r>
            <a:r>
              <a:rPr lang="en-US" altLang="ko-KR" dirty="0"/>
              <a:t>, </a:t>
            </a:r>
            <a:r>
              <a:rPr lang="ko-KR" altLang="en-US" dirty="0"/>
              <a:t>수량은 총 </a:t>
            </a:r>
            <a:r>
              <a:rPr lang="en-US" altLang="ko-KR" dirty="0"/>
              <a:t>15</a:t>
            </a:r>
            <a:r>
              <a:rPr lang="ko-KR" altLang="en-US" dirty="0"/>
              <a:t>개에 대해 </a:t>
            </a:r>
            <a:r>
              <a:rPr lang="ko-KR" altLang="en-US" dirty="0" err="1"/>
              <a:t>나누어주면</a:t>
            </a:r>
            <a:r>
              <a:rPr lang="ko-KR" altLang="en-US" dirty="0"/>
              <a:t> 재고평가 금액은 </a:t>
            </a:r>
            <a:r>
              <a:rPr lang="en-US" altLang="ko-KR" dirty="0"/>
              <a:t>123.3</a:t>
            </a:r>
            <a:r>
              <a:rPr lang="ko-KR" altLang="en-US" dirty="0"/>
              <a:t>원이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여기까지 이동평균법과 동일하나</a:t>
            </a:r>
            <a:r>
              <a:rPr lang="en-US" altLang="ko-KR" dirty="0"/>
              <a:t>, 12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 재고평가 금액은 매출 발생에 따라 매출원가는 </a:t>
            </a:r>
            <a:r>
              <a:rPr lang="en-US" altLang="ko-KR" dirty="0"/>
              <a:t>150</a:t>
            </a:r>
            <a:r>
              <a:rPr lang="ko-KR" altLang="en-US" dirty="0"/>
              <a:t>원이나</a:t>
            </a:r>
            <a:r>
              <a:rPr lang="en-US" altLang="ko-KR" dirty="0"/>
              <a:t>, 12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일에 </a:t>
            </a:r>
            <a:r>
              <a:rPr lang="en-US" altLang="ko-KR" dirty="0"/>
              <a:t>5</a:t>
            </a:r>
            <a:r>
              <a:rPr lang="ko-KR" altLang="en-US" dirty="0"/>
              <a:t>개가 매출이 발생하였으므로</a:t>
            </a:r>
            <a:r>
              <a:rPr lang="en-US" altLang="ko-KR" dirty="0"/>
              <a:t>, </a:t>
            </a:r>
            <a:r>
              <a:rPr lang="ko-KR" altLang="en-US" dirty="0"/>
              <a:t>재고 평가 금액은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6</a:t>
            </a:r>
            <a:r>
              <a:rPr lang="ko-KR" altLang="en-US" dirty="0"/>
              <a:t>일에 매입된 금액인 </a:t>
            </a:r>
            <a:r>
              <a:rPr lang="en-US" altLang="ko-KR" dirty="0"/>
              <a:t>110</a:t>
            </a:r>
            <a:r>
              <a:rPr lang="ko-KR" altLang="en-US" dirty="0"/>
              <a:t>원이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선입선출법은 앞서 들어온 것이 앞서 나가는 것이기 때문에 시스템 반영은 수월하지만</a:t>
            </a:r>
            <a:r>
              <a:rPr lang="en-US" altLang="ko-KR" dirty="0"/>
              <a:t>, </a:t>
            </a:r>
            <a:r>
              <a:rPr lang="ko-KR" altLang="en-US" dirty="0"/>
              <a:t>업무적으로 관리가 상당히 어렵습니다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계산식이 복잡해 보이지만</a:t>
            </a:r>
            <a:r>
              <a:rPr lang="en-US" altLang="ko-KR" dirty="0"/>
              <a:t>, </a:t>
            </a:r>
            <a:r>
              <a:rPr lang="ko-KR" altLang="en-US" dirty="0"/>
              <a:t>간단한 수식으로 계산이 가능하므로 업무에 참고하시면 </a:t>
            </a:r>
            <a:r>
              <a:rPr lang="ko-KR" altLang="en-US" dirty="0" err="1"/>
              <a:t>좋을거</a:t>
            </a:r>
            <a:r>
              <a:rPr lang="ko-KR" altLang="en-US" dirty="0"/>
              <a:t>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5516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000" dirty="0"/>
              <a:t>서브원의 악성 재고 기준은 정상</a:t>
            </a:r>
            <a:r>
              <a:rPr lang="en-US" altLang="ko-KR" sz="1000" dirty="0"/>
              <a:t>, </a:t>
            </a:r>
            <a:r>
              <a:rPr lang="ko-KR" altLang="en-US" sz="1000" dirty="0"/>
              <a:t>주의</a:t>
            </a:r>
            <a:r>
              <a:rPr lang="en-US" altLang="ko-KR" sz="1000" dirty="0"/>
              <a:t>, </a:t>
            </a:r>
            <a:r>
              <a:rPr lang="ko-KR" altLang="en-US" sz="1000" dirty="0"/>
              <a:t>부진재고</a:t>
            </a:r>
            <a:r>
              <a:rPr lang="en-US" altLang="ko-KR" sz="1000" dirty="0"/>
              <a:t>, </a:t>
            </a:r>
            <a:r>
              <a:rPr lang="ko-KR" altLang="en-US" sz="1000" dirty="0"/>
              <a:t>장기 </a:t>
            </a:r>
            <a:r>
              <a:rPr lang="ko-KR" altLang="en-US" sz="1000" dirty="0" err="1"/>
              <a:t>미출고로</a:t>
            </a:r>
            <a:r>
              <a:rPr lang="ko-KR" altLang="en-US" sz="1000" dirty="0"/>
              <a:t> 관리하고 있습니다</a:t>
            </a:r>
            <a:r>
              <a:rPr lang="en-US" altLang="ko-KR" sz="1000" dirty="0"/>
              <a:t>. </a:t>
            </a:r>
          </a:p>
          <a:p>
            <a:r>
              <a:rPr lang="ko-KR" altLang="en-US" sz="1000" dirty="0"/>
              <a:t>정상은 </a:t>
            </a:r>
            <a:r>
              <a:rPr lang="en-US" altLang="ko-KR" sz="1000" dirty="0"/>
              <a:t>3</a:t>
            </a:r>
            <a:r>
              <a:rPr lang="ko-KR" altLang="en-US" sz="1000" dirty="0"/>
              <a:t>개월 이내에 출고가 지속적으로 발생하는 상품이며</a:t>
            </a:r>
            <a:r>
              <a:rPr lang="en-US" altLang="ko-KR" sz="1000" dirty="0"/>
              <a:t>, </a:t>
            </a:r>
            <a:br>
              <a:rPr lang="en-US" altLang="ko-KR" sz="1000" dirty="0"/>
            </a:br>
            <a:r>
              <a:rPr lang="ko-KR" altLang="en-US" sz="1000" dirty="0"/>
              <a:t>주의는 평균 재고회전이 </a:t>
            </a:r>
            <a:r>
              <a:rPr lang="en-US" altLang="ko-KR" sz="1000" dirty="0"/>
              <a:t>3~6</a:t>
            </a:r>
            <a:r>
              <a:rPr lang="ko-KR" altLang="en-US" sz="1000" dirty="0"/>
              <a:t>개월 초과되는 상품을 말합니다</a:t>
            </a:r>
            <a:r>
              <a:rPr lang="en-US" altLang="ko-KR" sz="1000" dirty="0"/>
              <a:t>. </a:t>
            </a:r>
          </a:p>
          <a:p>
            <a:r>
              <a:rPr lang="ko-KR" altLang="en-US" sz="1000" dirty="0"/>
              <a:t>부진재고는 재고회전 </a:t>
            </a:r>
            <a:r>
              <a:rPr lang="en-US" altLang="ko-KR" sz="1000" dirty="0"/>
              <a:t>180</a:t>
            </a:r>
            <a:r>
              <a:rPr lang="ko-KR" altLang="en-US" sz="1000" dirty="0"/>
              <a:t>일</a:t>
            </a:r>
            <a:r>
              <a:rPr lang="en-US" altLang="ko-KR" sz="1000" dirty="0"/>
              <a:t>, 6</a:t>
            </a:r>
            <a:r>
              <a:rPr lang="ko-KR" altLang="en-US" sz="1000" dirty="0"/>
              <a:t>개월 초과 되는 상품이고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장기 </a:t>
            </a:r>
            <a:r>
              <a:rPr lang="ko-KR" altLang="en-US" sz="1000" dirty="0" err="1"/>
              <a:t>미출고는</a:t>
            </a:r>
            <a:r>
              <a:rPr lang="ko-KR" altLang="en-US" sz="1000" dirty="0"/>
              <a:t> </a:t>
            </a:r>
            <a:r>
              <a:rPr lang="en-US" altLang="ko-KR" sz="1000" dirty="0"/>
              <a:t>6</a:t>
            </a:r>
            <a:r>
              <a:rPr lang="ko-KR" altLang="en-US" sz="1000" dirty="0"/>
              <a:t>개월 이상 출고가 없는 것을 뜻합니다</a:t>
            </a:r>
            <a:r>
              <a:rPr lang="en-US" altLang="ko-KR" sz="1000" dirty="0"/>
              <a:t>.</a:t>
            </a:r>
            <a:br>
              <a:rPr lang="en-US" altLang="ko-KR" sz="1000" dirty="0"/>
            </a:br>
            <a:r>
              <a:rPr lang="en-US" altLang="ko-KR" sz="1000" dirty="0"/>
              <a:t> </a:t>
            </a:r>
            <a:r>
              <a:rPr lang="ko-KR" altLang="en-US" sz="1000" dirty="0"/>
              <a:t>여기서 악성재고는 부진재고와 장기 </a:t>
            </a:r>
            <a:r>
              <a:rPr lang="ko-KR" altLang="en-US" sz="1000" dirty="0" err="1"/>
              <a:t>미출고를</a:t>
            </a:r>
            <a:r>
              <a:rPr lang="ko-KR" altLang="en-US" sz="1000" dirty="0"/>
              <a:t> 뜻합니다</a:t>
            </a:r>
            <a:r>
              <a:rPr lang="en-US" altLang="ko-KR" sz="1000" dirty="0"/>
              <a:t>. </a:t>
            </a:r>
            <a:r>
              <a:rPr lang="ko-KR" altLang="en-US" sz="1000" dirty="0"/>
              <a:t>아까 </a:t>
            </a:r>
            <a:r>
              <a:rPr lang="ko-KR" altLang="en-US" sz="1000" dirty="0" err="1"/>
              <a:t>배웟던</a:t>
            </a:r>
            <a:r>
              <a:rPr lang="ko-KR" altLang="en-US" sz="1000" dirty="0"/>
              <a:t> </a:t>
            </a:r>
            <a:r>
              <a:rPr lang="en-US" altLang="ko-KR" sz="1000" dirty="0"/>
              <a:t>ABC </a:t>
            </a:r>
            <a:r>
              <a:rPr lang="ko-KR" altLang="en-US" sz="1000" dirty="0"/>
              <a:t>전략을 대입한다면</a:t>
            </a:r>
            <a:r>
              <a:rPr lang="en-US" altLang="ko-KR" sz="1000" dirty="0"/>
              <a:t>, </a:t>
            </a:r>
            <a:r>
              <a:rPr lang="ko-KR" altLang="en-US" sz="1000" dirty="0"/>
              <a:t>정상은 </a:t>
            </a:r>
            <a:r>
              <a:rPr lang="en-US" altLang="ko-KR" sz="1000" dirty="0"/>
              <a:t>A</a:t>
            </a:r>
            <a:r>
              <a:rPr lang="ko-KR" altLang="en-US" sz="1000" dirty="0"/>
              <a:t>등급</a:t>
            </a:r>
            <a:r>
              <a:rPr lang="en-US" altLang="ko-KR" sz="1000" dirty="0"/>
              <a:t>, </a:t>
            </a:r>
            <a:r>
              <a:rPr lang="ko-KR" altLang="en-US" sz="1000" dirty="0"/>
              <a:t>주의는 </a:t>
            </a:r>
            <a:r>
              <a:rPr lang="en-US" altLang="ko-KR" sz="1000" dirty="0"/>
              <a:t>B</a:t>
            </a:r>
            <a:r>
              <a:rPr lang="ko-KR" altLang="en-US" sz="1000" dirty="0"/>
              <a:t>등급</a:t>
            </a:r>
            <a:r>
              <a:rPr lang="en-US" altLang="ko-KR" sz="1000" dirty="0"/>
              <a:t>, </a:t>
            </a:r>
            <a:r>
              <a:rPr lang="ko-KR" altLang="en-US" sz="1000" dirty="0"/>
              <a:t>부진재고와 장기 </a:t>
            </a:r>
            <a:r>
              <a:rPr lang="ko-KR" altLang="en-US" sz="1000" dirty="0" err="1"/>
              <a:t>미출고는</a:t>
            </a:r>
            <a:r>
              <a:rPr lang="ko-KR" altLang="en-US" sz="1000" dirty="0"/>
              <a:t> </a:t>
            </a:r>
            <a:r>
              <a:rPr lang="en-US" altLang="ko-KR" sz="1000" dirty="0"/>
              <a:t>C</a:t>
            </a:r>
            <a:r>
              <a:rPr lang="ko-KR" altLang="en-US" sz="1000" dirty="0"/>
              <a:t>등급으로 볼 수 있습니다</a:t>
            </a:r>
            <a:r>
              <a:rPr lang="en-US" altLang="ko-KR" sz="1000" dirty="0"/>
              <a:t>. </a:t>
            </a:r>
          </a:p>
          <a:p>
            <a:r>
              <a:rPr lang="ko-KR" altLang="en-US" sz="1000" dirty="0"/>
              <a:t>악성재고와 주의 재고가 쌓이지 않도록 영업</a:t>
            </a:r>
            <a:r>
              <a:rPr lang="en-US" altLang="ko-KR" sz="1000" dirty="0"/>
              <a:t>, </a:t>
            </a:r>
            <a:r>
              <a:rPr lang="ko-KR" altLang="en-US" sz="1000" dirty="0"/>
              <a:t>구매</a:t>
            </a:r>
            <a:r>
              <a:rPr lang="en-US" altLang="ko-KR" sz="1000" dirty="0"/>
              <a:t>, </a:t>
            </a:r>
            <a:r>
              <a:rPr lang="ko-KR" altLang="en-US" sz="1000" dirty="0"/>
              <a:t>물류에서 </a:t>
            </a:r>
            <a:r>
              <a:rPr lang="ko-KR" altLang="en-US" sz="1000" dirty="0" err="1"/>
              <a:t>세일즈앤오퍼레이션이라는</a:t>
            </a:r>
            <a:r>
              <a:rPr lang="ko-KR" altLang="en-US" sz="1000" dirty="0"/>
              <a:t> </a:t>
            </a:r>
            <a:r>
              <a:rPr lang="en-US" altLang="ko-KR" sz="1000" dirty="0"/>
              <a:t>S&amp;OP</a:t>
            </a:r>
            <a:r>
              <a:rPr lang="ko-KR" altLang="en-US" sz="1000" dirty="0"/>
              <a:t> </a:t>
            </a:r>
            <a:r>
              <a:rPr lang="en-US" altLang="ko-KR" sz="1000" dirty="0"/>
              <a:t>SCM </a:t>
            </a:r>
            <a:r>
              <a:rPr lang="ko-KR" altLang="en-US" sz="1000" dirty="0"/>
              <a:t>회의를 통해 재고 운영에 대한 전략을 수립하기도 합니다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7014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1725E-2F1B-70A6-1C9C-DB6CA7F19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1DC2E2A-94DC-1585-AACF-196B32340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6BBA7FD-3E85-36A9-D800-44B44E42D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03FE24-E223-7E5C-9E94-451F7A09F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29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운송이란 물건을 실어 보내는 행위이며</a:t>
            </a:r>
            <a:r>
              <a:rPr lang="en-US" altLang="ko-KR" dirty="0"/>
              <a:t>, </a:t>
            </a:r>
            <a:r>
              <a:rPr lang="ko-KR" altLang="en-US" dirty="0"/>
              <a:t>운송의 종류는 배송</a:t>
            </a:r>
            <a:r>
              <a:rPr lang="en-US" altLang="ko-KR" dirty="0"/>
              <a:t>, </a:t>
            </a:r>
            <a:r>
              <a:rPr lang="ko-KR" altLang="en-US" dirty="0"/>
              <a:t>집하</a:t>
            </a:r>
            <a:r>
              <a:rPr lang="en-US" altLang="ko-KR" dirty="0"/>
              <a:t>, </a:t>
            </a:r>
            <a:r>
              <a:rPr lang="ko-KR" altLang="en-US" dirty="0"/>
              <a:t>간선이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배송은 센터에서 고객사로 제품을 운송하는 외부 </a:t>
            </a:r>
            <a:r>
              <a:rPr lang="ko-KR" altLang="en-US" dirty="0" err="1"/>
              <a:t>운송방식입니다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집하는 센터에서 차량을 구매 협력사에 제품을 수령하여 센터 입고 또는 고객사로 입고하는 </a:t>
            </a:r>
            <a:r>
              <a:rPr lang="ko-KR" altLang="en-US" dirty="0" err="1"/>
              <a:t>운송방식입니다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간선은 센터와 센터간 제품을 이동하는 내부 운송 방식입니다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간선</a:t>
            </a:r>
            <a:r>
              <a:rPr lang="en-US" altLang="ko-KR" dirty="0"/>
              <a:t>+</a:t>
            </a:r>
            <a:r>
              <a:rPr lang="ko-KR" altLang="en-US" dirty="0"/>
              <a:t>배송은 센터와 센터 간 제품이동 후 고객사로 배송하는 외</a:t>
            </a:r>
            <a:r>
              <a:rPr lang="en-US" altLang="ko-KR" dirty="0"/>
              <a:t>/</a:t>
            </a:r>
            <a:r>
              <a:rPr lang="ko-KR" altLang="en-US" dirty="0"/>
              <a:t>내부 </a:t>
            </a:r>
            <a:r>
              <a:rPr lang="ko-KR" altLang="en-US" dirty="0" err="1"/>
              <a:t>운송방식입니다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575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저를 소개하자면</a:t>
            </a:r>
            <a:r>
              <a:rPr lang="en-US" altLang="ko-KR" dirty="0"/>
              <a:t>, 2015</a:t>
            </a:r>
            <a:r>
              <a:rPr lang="ko-KR" altLang="en-US" dirty="0"/>
              <a:t>년부터 </a:t>
            </a:r>
            <a:r>
              <a:rPr lang="en-US" altLang="ko-KR" dirty="0"/>
              <a:t>2020</a:t>
            </a:r>
            <a:r>
              <a:rPr lang="ko-KR" altLang="en-US" dirty="0"/>
              <a:t>년까지 </a:t>
            </a:r>
            <a:r>
              <a:rPr lang="en-US" altLang="ko-KR" dirty="0" err="1"/>
              <a:t>Uniever</a:t>
            </a:r>
            <a:r>
              <a:rPr lang="en-US" altLang="ko-KR" dirty="0"/>
              <a:t> </a:t>
            </a:r>
            <a:r>
              <a:rPr lang="ko-KR" altLang="en-US" dirty="0"/>
              <a:t>계열사에서 </a:t>
            </a:r>
            <a:r>
              <a:rPr lang="ko-KR" altLang="en-US" dirty="0" err="1"/>
              <a:t>이커머스</a:t>
            </a:r>
            <a:r>
              <a:rPr lang="ko-KR" altLang="en-US" dirty="0"/>
              <a:t> 물류 기획을 하였으며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2020</a:t>
            </a:r>
            <a:r>
              <a:rPr lang="ko-KR" altLang="en-US" dirty="0"/>
              <a:t>년부터 </a:t>
            </a:r>
            <a:r>
              <a:rPr lang="en-US" altLang="ko-KR" dirty="0"/>
              <a:t>2021</a:t>
            </a:r>
            <a:r>
              <a:rPr lang="ko-KR" altLang="en-US" dirty="0"/>
              <a:t>년까지 유한양행 자회사에서 물류 총괄기획을 하였습니다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2021</a:t>
            </a:r>
            <a:r>
              <a:rPr lang="ko-KR" altLang="en-US" dirty="0"/>
              <a:t>년부터 서브원에 입사하여 물류 계약</a:t>
            </a:r>
            <a:r>
              <a:rPr lang="en-US" altLang="ko-KR" dirty="0"/>
              <a:t> </a:t>
            </a:r>
            <a:r>
              <a:rPr lang="ko-KR" altLang="en-US" dirty="0"/>
              <a:t>및 기획</a:t>
            </a:r>
            <a:r>
              <a:rPr lang="en-US" altLang="ko-KR" dirty="0"/>
              <a:t>, </a:t>
            </a:r>
            <a:r>
              <a:rPr lang="ko-KR" altLang="en-US" dirty="0"/>
              <a:t>비용관리 등 업무 수행하였습니다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2022</a:t>
            </a:r>
            <a:r>
              <a:rPr lang="ko-KR" altLang="en-US" dirty="0"/>
              <a:t>년에는 </a:t>
            </a:r>
            <a:r>
              <a:rPr lang="ko-KR" altLang="en-US" dirty="0" err="1"/>
              <a:t>서브원</a:t>
            </a:r>
            <a:r>
              <a:rPr lang="ko-KR" altLang="en-US" dirty="0"/>
              <a:t> 프라이드 대상을 수상하기도 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231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간선은 전장에서 배웠듯이 센터와 센터 간 또는 거점과 거점간 이동하는 내부 </a:t>
            </a:r>
            <a:r>
              <a:rPr lang="ko-KR" altLang="en-US" dirty="0" err="1"/>
              <a:t>운송방식입니다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서브원의 간선은 </a:t>
            </a:r>
            <a:r>
              <a:rPr lang="ko-KR" altLang="en-US" dirty="0" err="1"/>
              <a:t>오창허브</a:t>
            </a:r>
            <a:r>
              <a:rPr lang="ko-KR" altLang="en-US" dirty="0"/>
              <a:t> 기준으로 전국적으로 운영하고 있습니다</a:t>
            </a:r>
            <a:r>
              <a:rPr lang="en-US" altLang="ko-KR" dirty="0"/>
              <a:t>. </a:t>
            </a:r>
            <a:r>
              <a:rPr lang="ko-KR" altLang="en-US" dirty="0"/>
              <a:t>현재 간선은 </a:t>
            </a:r>
            <a:r>
              <a:rPr lang="en-US" altLang="ko-KR" dirty="0"/>
              <a:t>11</a:t>
            </a:r>
            <a:r>
              <a:rPr lang="ko-KR" altLang="en-US" dirty="0"/>
              <a:t>톤 </a:t>
            </a:r>
            <a:r>
              <a:rPr lang="en-US" altLang="ko-KR" dirty="0"/>
              <a:t>8</a:t>
            </a:r>
            <a:r>
              <a:rPr lang="ko-KR" altLang="en-US" dirty="0"/>
              <a:t>대가 있으며</a:t>
            </a:r>
            <a:r>
              <a:rPr lang="en-US" altLang="ko-KR" dirty="0"/>
              <a:t>, 7</a:t>
            </a:r>
            <a:r>
              <a:rPr lang="ko-KR" altLang="en-US" dirty="0"/>
              <a:t>가지 </a:t>
            </a:r>
            <a:r>
              <a:rPr lang="ko-KR" altLang="en-US" dirty="0" err="1"/>
              <a:t>라우트를</a:t>
            </a:r>
            <a:r>
              <a:rPr lang="ko-KR" altLang="en-US" dirty="0"/>
              <a:t> 통해 운영 중에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564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재고 </a:t>
            </a:r>
            <a:r>
              <a:rPr lang="ko-KR" altLang="en-US" dirty="0" err="1"/>
              <a:t>밸런싱의</a:t>
            </a:r>
            <a:r>
              <a:rPr lang="ko-KR" altLang="en-US" dirty="0"/>
              <a:t> 종류는 </a:t>
            </a:r>
            <a:r>
              <a:rPr lang="en-US" altLang="ko-KR" dirty="0" err="1"/>
              <a:t>Mainhub</a:t>
            </a:r>
            <a:r>
              <a:rPr lang="en-US" altLang="ko-KR" dirty="0"/>
              <a:t> </a:t>
            </a:r>
            <a:r>
              <a:rPr lang="ko-KR" altLang="en-US" dirty="0"/>
              <a:t>향인 순수 간선이동과 고객사 향인 재고 </a:t>
            </a:r>
            <a:r>
              <a:rPr lang="ko-KR" altLang="en-US" dirty="0" err="1"/>
              <a:t>밸런싱이</a:t>
            </a:r>
            <a:r>
              <a:rPr lang="ko-KR" altLang="en-US" dirty="0"/>
              <a:t>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여기서 </a:t>
            </a:r>
            <a:r>
              <a:rPr lang="en-US" altLang="ko-KR" dirty="0" err="1"/>
              <a:t>mainhub</a:t>
            </a:r>
            <a:r>
              <a:rPr lang="ko-KR" altLang="en-US" dirty="0"/>
              <a:t>는 상품이 보관되어야 하는 보관처 또는 </a:t>
            </a:r>
            <a:r>
              <a:rPr lang="ko-KR" altLang="en-US" dirty="0" err="1"/>
              <a:t>주출고처를</a:t>
            </a:r>
            <a:r>
              <a:rPr lang="ko-KR" altLang="en-US" dirty="0"/>
              <a:t> 뜻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먼저 </a:t>
            </a:r>
            <a:r>
              <a:rPr lang="en-US" altLang="ko-KR" dirty="0" err="1"/>
              <a:t>mainhub</a:t>
            </a:r>
            <a:r>
              <a:rPr lang="en-US" altLang="ko-KR" dirty="0"/>
              <a:t> </a:t>
            </a:r>
            <a:r>
              <a:rPr lang="ko-KR" altLang="en-US" dirty="0"/>
              <a:t>향인 순수 간선이동은 </a:t>
            </a:r>
            <a:r>
              <a:rPr lang="en-US" altLang="ko-KR" dirty="0"/>
              <a:t>hub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재고 분배에 따라 재고이동이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주 목적은 상품의 </a:t>
            </a:r>
            <a:r>
              <a:rPr lang="en-US" altLang="ko-KR" dirty="0" err="1"/>
              <a:t>mainhub</a:t>
            </a:r>
            <a:r>
              <a:rPr lang="ko-KR" altLang="en-US" dirty="0"/>
              <a:t>로 </a:t>
            </a:r>
            <a:r>
              <a:rPr lang="ko-KR" altLang="en-US" dirty="0" err="1"/>
              <a:t>재고이동하거나</a:t>
            </a:r>
            <a:r>
              <a:rPr lang="ko-KR" altLang="en-US" dirty="0"/>
              <a:t> 현재 보관 중인 </a:t>
            </a:r>
            <a:r>
              <a:rPr lang="en-US" altLang="ko-KR" dirty="0"/>
              <a:t>hub</a:t>
            </a:r>
            <a:r>
              <a:rPr lang="ko-KR" altLang="en-US" dirty="0"/>
              <a:t>에 </a:t>
            </a:r>
            <a:r>
              <a:rPr lang="en-US" altLang="ko-KR" dirty="0" err="1"/>
              <a:t>capa</a:t>
            </a:r>
            <a:r>
              <a:rPr lang="ko-KR" altLang="en-US" dirty="0"/>
              <a:t> 초과로 재고이동이 필요할 경우</a:t>
            </a:r>
            <a:r>
              <a:rPr lang="en-US" altLang="ko-KR" dirty="0"/>
              <a:t>, </a:t>
            </a:r>
            <a:r>
              <a:rPr lang="ko-KR" altLang="en-US" dirty="0"/>
              <a:t>물류 및 구매 담당자가 재고 이동 요청하는 경우가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 외로 전략적으로 순수 </a:t>
            </a:r>
            <a:r>
              <a:rPr lang="ko-KR" altLang="en-US" dirty="0" err="1"/>
              <a:t>간선이동하는</a:t>
            </a:r>
            <a:r>
              <a:rPr lang="ko-KR" altLang="en-US" dirty="0"/>
              <a:t> 경우가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케이스 </a:t>
            </a:r>
            <a:r>
              <a:rPr lang="en-US" altLang="ko-KR" dirty="0"/>
              <a:t>1</a:t>
            </a:r>
            <a:r>
              <a:rPr lang="ko-KR" altLang="en-US" dirty="0"/>
              <a:t>은 보시면</a:t>
            </a:r>
            <a:r>
              <a:rPr lang="en-US" altLang="ko-KR" dirty="0"/>
              <a:t>, </a:t>
            </a:r>
            <a:r>
              <a:rPr lang="ko-KR" altLang="en-US" dirty="0"/>
              <a:t>구미</a:t>
            </a:r>
            <a:r>
              <a:rPr lang="en-US" altLang="ko-KR" dirty="0"/>
              <a:t>hub </a:t>
            </a:r>
            <a:r>
              <a:rPr lang="ko-KR" altLang="en-US" dirty="0"/>
              <a:t>인근 구매협력사에서 </a:t>
            </a:r>
            <a:r>
              <a:rPr lang="en-US" altLang="ko-KR" dirty="0"/>
              <a:t>ABC </a:t>
            </a:r>
            <a:r>
              <a:rPr lang="ko-KR" altLang="en-US" dirty="0"/>
              <a:t>상품이 입고 되었는데</a:t>
            </a:r>
            <a:r>
              <a:rPr lang="en-US" altLang="ko-KR" dirty="0"/>
              <a:t>, A,B</a:t>
            </a:r>
            <a:r>
              <a:rPr lang="ko-KR" altLang="en-US" dirty="0"/>
              <a:t> 상품의 </a:t>
            </a:r>
            <a:r>
              <a:rPr lang="ko-KR" altLang="en-US" dirty="0" err="1"/>
              <a:t>메인허브는</a:t>
            </a:r>
            <a:r>
              <a:rPr lang="ko-KR" altLang="en-US" dirty="0"/>
              <a:t> 평택</a:t>
            </a:r>
            <a:r>
              <a:rPr lang="en-US" altLang="ko-KR" dirty="0"/>
              <a:t>HUB</a:t>
            </a:r>
            <a:r>
              <a:rPr lang="ko-KR" altLang="en-US" dirty="0"/>
              <a:t>고 </a:t>
            </a:r>
            <a:r>
              <a:rPr lang="en-US" altLang="ko-KR" dirty="0"/>
              <a:t>C</a:t>
            </a:r>
            <a:r>
              <a:rPr lang="ko-KR" altLang="en-US" dirty="0"/>
              <a:t>상품의 </a:t>
            </a:r>
            <a:r>
              <a:rPr lang="ko-KR" altLang="en-US" dirty="0" err="1"/>
              <a:t>메인허브는</a:t>
            </a:r>
            <a:r>
              <a:rPr lang="ko-KR" altLang="en-US" dirty="0"/>
              <a:t> </a:t>
            </a:r>
            <a:r>
              <a:rPr lang="ko-KR" altLang="en-US" dirty="0" err="1"/>
              <a:t>오창</a:t>
            </a:r>
            <a:r>
              <a:rPr lang="en-US" altLang="ko-KR" dirty="0"/>
              <a:t>HUB</a:t>
            </a:r>
            <a:r>
              <a:rPr lang="ko-KR" altLang="en-US" dirty="0"/>
              <a:t>라 </a:t>
            </a:r>
            <a:r>
              <a:rPr lang="ko-KR" altLang="en-US" dirty="0" err="1"/>
              <a:t>가정했을때</a:t>
            </a:r>
            <a:r>
              <a:rPr lang="ko-KR" altLang="en-US" dirty="0"/>
              <a:t> 구미</a:t>
            </a:r>
            <a:r>
              <a:rPr lang="en-US" altLang="ko-KR" dirty="0"/>
              <a:t>HUB</a:t>
            </a:r>
            <a:r>
              <a:rPr lang="ko-KR" altLang="en-US" dirty="0"/>
              <a:t>에 입고 된 </a:t>
            </a:r>
            <a:r>
              <a:rPr lang="en-US" altLang="ko-KR" dirty="0"/>
              <a:t>ABC </a:t>
            </a:r>
            <a:r>
              <a:rPr lang="ko-KR" altLang="en-US" dirty="0"/>
              <a:t>상품은 각 </a:t>
            </a:r>
            <a:r>
              <a:rPr lang="ko-KR" altLang="en-US" dirty="0" err="1"/>
              <a:t>메인허브로</a:t>
            </a:r>
            <a:r>
              <a:rPr lang="ko-KR" altLang="en-US" dirty="0"/>
              <a:t> </a:t>
            </a:r>
            <a:r>
              <a:rPr lang="ko-KR" altLang="en-US" dirty="0" err="1"/>
              <a:t>간선이동하게</a:t>
            </a:r>
            <a:r>
              <a:rPr lang="ko-KR" altLang="en-US" dirty="0"/>
              <a:t>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또다른 케이스로 </a:t>
            </a:r>
            <a:r>
              <a:rPr lang="en-US" altLang="ko-KR" dirty="0"/>
              <a:t>D</a:t>
            </a:r>
            <a:r>
              <a:rPr lang="ko-KR" altLang="en-US" dirty="0"/>
              <a:t>상품의 </a:t>
            </a:r>
            <a:r>
              <a:rPr lang="ko-KR" altLang="en-US" dirty="0" err="1"/>
              <a:t>메인허브가</a:t>
            </a:r>
            <a:r>
              <a:rPr lang="ko-KR" altLang="en-US" dirty="0"/>
              <a:t> 구미</a:t>
            </a:r>
            <a:r>
              <a:rPr lang="en-US" altLang="ko-KR" dirty="0"/>
              <a:t>HUB</a:t>
            </a:r>
            <a:r>
              <a:rPr lang="ko-KR" altLang="en-US" dirty="0"/>
              <a:t>인데 구매 담당자가 재고 이동 요청을 하여 간선이동 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참고사항으로는 순수간선이동은 주문에 의한 간선이동이 아니므로</a:t>
            </a:r>
            <a:r>
              <a:rPr lang="en-US" altLang="ko-KR" dirty="0"/>
              <a:t>, </a:t>
            </a:r>
            <a:r>
              <a:rPr lang="ko-KR" altLang="en-US" dirty="0"/>
              <a:t>별도 주문번호가 없습니다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3421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고객향으로 가는 재고 </a:t>
            </a:r>
            <a:r>
              <a:rPr lang="ko-KR" altLang="en-US" dirty="0" err="1"/>
              <a:t>밸런싱입니다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고객사 주문으로 인해 고객 배송 권역에 해당되는 </a:t>
            </a:r>
            <a:r>
              <a:rPr lang="en-US" altLang="ko-KR" dirty="0"/>
              <a:t>HUB</a:t>
            </a:r>
            <a:r>
              <a:rPr lang="ko-KR" altLang="en-US" dirty="0"/>
              <a:t>로 재고 이동하여 고객 주문에 대응하기 </a:t>
            </a:r>
            <a:r>
              <a:rPr lang="ko-KR" altLang="en-US" dirty="0" err="1"/>
              <a:t>위함입니다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순수 간선으로 이동 된 상품도 고객사 주문에 따라 재고 </a:t>
            </a:r>
            <a:r>
              <a:rPr lang="ko-KR" altLang="en-US" dirty="0" err="1"/>
              <a:t>밸런싱</a:t>
            </a:r>
            <a:r>
              <a:rPr lang="ko-KR" altLang="en-US" dirty="0"/>
              <a:t> 대상이 될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케이스 </a:t>
            </a:r>
            <a:r>
              <a:rPr lang="en-US" altLang="ko-KR" dirty="0"/>
              <a:t>2</a:t>
            </a:r>
            <a:r>
              <a:rPr lang="ko-KR" altLang="en-US" dirty="0"/>
              <a:t>를 보시면</a:t>
            </a:r>
            <a:r>
              <a:rPr lang="en-US" altLang="ko-KR" dirty="0"/>
              <a:t>, </a:t>
            </a:r>
            <a:r>
              <a:rPr lang="ko-KR" altLang="en-US" dirty="0"/>
              <a:t>구미</a:t>
            </a:r>
            <a:r>
              <a:rPr lang="en-US" altLang="ko-KR" dirty="0"/>
              <a:t>HUB</a:t>
            </a:r>
            <a:r>
              <a:rPr lang="ko-KR" altLang="en-US" dirty="0"/>
              <a:t>에서 보관하고 있는 </a:t>
            </a:r>
            <a:r>
              <a:rPr lang="en-US" altLang="ko-KR" dirty="0"/>
              <a:t>ABC </a:t>
            </a:r>
            <a:r>
              <a:rPr lang="ko-KR" altLang="en-US" dirty="0"/>
              <a:t>상품에 대해 주문이 들어오면</a:t>
            </a:r>
            <a:r>
              <a:rPr lang="en-US" altLang="ko-KR" dirty="0"/>
              <a:t>, </a:t>
            </a:r>
            <a:r>
              <a:rPr lang="ko-KR" altLang="en-US" dirty="0"/>
              <a:t>구미</a:t>
            </a:r>
            <a:r>
              <a:rPr lang="en-US" altLang="ko-KR" dirty="0"/>
              <a:t>HUB</a:t>
            </a:r>
            <a:r>
              <a:rPr lang="ko-KR" altLang="en-US" dirty="0"/>
              <a:t>에서 각 고객사 인근 허브로 간선 이동을 하게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제가 여기에 고객 주문 기준이라 적었는데</a:t>
            </a:r>
            <a:r>
              <a:rPr lang="en-US" altLang="ko-KR" dirty="0"/>
              <a:t>, </a:t>
            </a:r>
            <a:r>
              <a:rPr lang="ko-KR" altLang="en-US" dirty="0"/>
              <a:t>그 기준대로 상품이 순차적 간선이동 후 고객사로 배송이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참고사항으로는 고객 주문으로 인한 간선이동이기 때문에 각각의 주문번호가 존재합니다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363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서브원</a:t>
            </a:r>
            <a:r>
              <a:rPr lang="ko-KR" altLang="en-US" dirty="0"/>
              <a:t> 배송 형태는 </a:t>
            </a:r>
            <a:r>
              <a:rPr lang="ko-KR" altLang="en-US" dirty="0" err="1"/>
              <a:t>자차</a:t>
            </a:r>
            <a:r>
              <a:rPr lang="ko-KR" altLang="en-US" dirty="0"/>
              <a:t> 배송과 택배 배송이 있으며</a:t>
            </a:r>
            <a:r>
              <a:rPr lang="en-US" altLang="ko-KR" dirty="0"/>
              <a:t>, </a:t>
            </a:r>
            <a:r>
              <a:rPr lang="ko-KR" altLang="en-US" dirty="0"/>
              <a:t>우편번호</a:t>
            </a:r>
            <a:r>
              <a:rPr lang="en-US" altLang="ko-KR" dirty="0"/>
              <a:t>+</a:t>
            </a:r>
            <a:r>
              <a:rPr lang="ko-KR" altLang="en-US" dirty="0"/>
              <a:t>운영단위 기준으로 권역을 설정하고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권역 설정은 </a:t>
            </a:r>
            <a:r>
              <a:rPr lang="ko-KR" altLang="en-US" dirty="0" err="1"/>
              <a:t>예를들어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라는 지역에 동일 우편번호 기준으로 운영단위</a:t>
            </a:r>
            <a:r>
              <a:rPr lang="en-US" altLang="ko-KR" dirty="0"/>
              <a:t>A, </a:t>
            </a:r>
            <a:r>
              <a:rPr lang="ko-KR" altLang="en-US" dirty="0"/>
              <a:t>운영단위</a:t>
            </a:r>
            <a:r>
              <a:rPr lang="en-US" altLang="ko-KR" dirty="0"/>
              <a:t>B</a:t>
            </a:r>
            <a:r>
              <a:rPr lang="ko-KR" altLang="en-US" dirty="0"/>
              <a:t>에 대해 고객이 모두 다를 경우 영업에서 요청하는 권역 기준에 따라 </a:t>
            </a:r>
            <a:r>
              <a:rPr lang="ko-KR" altLang="en-US" dirty="0" err="1"/>
              <a:t>자차</a:t>
            </a:r>
            <a:r>
              <a:rPr lang="ko-KR" altLang="en-US" dirty="0"/>
              <a:t> 권역 또는 택배 권역으로 분리하여 운영할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또다른 예시로</a:t>
            </a:r>
            <a:r>
              <a:rPr lang="en-US" altLang="ko-KR" dirty="0"/>
              <a:t>, B</a:t>
            </a:r>
            <a:r>
              <a:rPr lang="ko-KR" altLang="en-US" dirty="0"/>
              <a:t>지역 동일 우편번호에 운영단위 </a:t>
            </a:r>
            <a:r>
              <a:rPr lang="en-US" altLang="ko-KR" dirty="0"/>
              <a:t>C</a:t>
            </a:r>
            <a:r>
              <a:rPr lang="ko-KR" altLang="en-US" dirty="0"/>
              <a:t>와 </a:t>
            </a:r>
            <a:r>
              <a:rPr lang="en-US" altLang="ko-KR" dirty="0"/>
              <a:t>D</a:t>
            </a:r>
            <a:r>
              <a:rPr lang="ko-KR" altLang="en-US" dirty="0"/>
              <a:t>가 같은 고객사일 경우 요청하는 </a:t>
            </a:r>
            <a:r>
              <a:rPr lang="ko-KR" altLang="en-US" dirty="0" err="1"/>
              <a:t>자차</a:t>
            </a:r>
            <a:r>
              <a:rPr lang="ko-KR" altLang="en-US" dirty="0"/>
              <a:t> 또는 택배 권역 중 하나로 운영하게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영업에서 요청하는 권역에 대해 대부분 수용하나</a:t>
            </a:r>
            <a:r>
              <a:rPr lang="en-US" altLang="ko-KR" dirty="0"/>
              <a:t>, </a:t>
            </a:r>
            <a:r>
              <a:rPr lang="ko-KR" altLang="en-US" dirty="0"/>
              <a:t>기존에 있는 권역으로 인해 </a:t>
            </a:r>
            <a:r>
              <a:rPr lang="ko-KR" altLang="en-US" dirty="0" err="1"/>
              <a:t>자차</a:t>
            </a:r>
            <a:r>
              <a:rPr lang="ko-KR" altLang="en-US" dirty="0"/>
              <a:t> 배송 또는 택배 배송을 할 수밖에 없는 상황이 발생할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가운데 지역별 권역을 보시면</a:t>
            </a:r>
            <a:r>
              <a:rPr lang="en-US" altLang="ko-KR" dirty="0"/>
              <a:t>, </a:t>
            </a:r>
            <a:r>
              <a:rPr lang="ko-KR" altLang="en-US" dirty="0" err="1"/>
              <a:t>자차</a:t>
            </a:r>
            <a:r>
              <a:rPr lang="ko-KR" altLang="en-US" dirty="0"/>
              <a:t> 권역과 택배 권역이 나뉘어져 있는데</a:t>
            </a:r>
            <a:r>
              <a:rPr lang="en-US" altLang="ko-KR" dirty="0"/>
              <a:t>, </a:t>
            </a:r>
            <a:r>
              <a:rPr lang="ko-KR" altLang="en-US" dirty="0"/>
              <a:t>만약 </a:t>
            </a:r>
            <a:r>
              <a:rPr lang="ko-KR" altLang="en-US" dirty="0" err="1"/>
              <a:t>자차와</a:t>
            </a:r>
            <a:r>
              <a:rPr lang="ko-KR" altLang="en-US" dirty="0"/>
              <a:t> 택배 권역이 중복적으로 있다면 요청하신 권역에 대해 </a:t>
            </a:r>
            <a:r>
              <a:rPr lang="en-US" altLang="ko-KR" dirty="0"/>
              <a:t>100% </a:t>
            </a:r>
            <a:r>
              <a:rPr lang="ko-KR" altLang="en-US" dirty="0"/>
              <a:t>수용이 가능합니다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배송형태별 프로세스로는 </a:t>
            </a:r>
            <a:r>
              <a:rPr lang="ko-KR" altLang="en-US" dirty="0" err="1"/>
              <a:t>자차권역과</a:t>
            </a:r>
            <a:r>
              <a:rPr lang="ko-KR" altLang="en-US" dirty="0"/>
              <a:t> 택배 권역 모두 피패킹은 동일하고 </a:t>
            </a:r>
            <a:r>
              <a:rPr lang="ko-KR" altLang="en-US" dirty="0" err="1"/>
              <a:t>피패킹</a:t>
            </a:r>
            <a:r>
              <a:rPr lang="ko-KR" altLang="en-US" dirty="0"/>
              <a:t> 이후에 </a:t>
            </a:r>
            <a:r>
              <a:rPr lang="ko-KR" altLang="en-US" dirty="0" err="1"/>
              <a:t>자차권역은</a:t>
            </a:r>
            <a:r>
              <a:rPr lang="ko-KR" altLang="en-US" dirty="0"/>
              <a:t> </a:t>
            </a:r>
            <a:r>
              <a:rPr lang="ko-KR" altLang="en-US" dirty="0" err="1"/>
              <a:t>상차검수</a:t>
            </a:r>
            <a:r>
              <a:rPr lang="en-US" altLang="ko-KR" dirty="0"/>
              <a:t>, </a:t>
            </a:r>
            <a:r>
              <a:rPr lang="ko-KR" altLang="en-US" dirty="0"/>
              <a:t>택배권역은 송장 발행을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특이사항으로는 </a:t>
            </a:r>
            <a:r>
              <a:rPr lang="ko-KR" altLang="en-US" dirty="0" err="1"/>
              <a:t>자차</a:t>
            </a:r>
            <a:r>
              <a:rPr lang="ko-KR" altLang="en-US" dirty="0"/>
              <a:t> 권역에 대해 </a:t>
            </a:r>
            <a:r>
              <a:rPr lang="en-US" altLang="ko-KR" dirty="0"/>
              <a:t>CAPA</a:t>
            </a:r>
            <a:r>
              <a:rPr lang="ko-KR" altLang="en-US" dirty="0"/>
              <a:t>가 초과될 경우 </a:t>
            </a:r>
            <a:r>
              <a:rPr lang="ko-KR" altLang="en-US" dirty="0" err="1"/>
              <a:t>용차를</a:t>
            </a:r>
            <a:r>
              <a:rPr lang="ko-KR" altLang="en-US" dirty="0"/>
              <a:t> 섭외하고 택배권역은 </a:t>
            </a:r>
            <a:r>
              <a:rPr lang="ko-KR" altLang="en-US" dirty="0" err="1"/>
              <a:t>택배사</a:t>
            </a:r>
            <a:r>
              <a:rPr lang="ko-KR" altLang="en-US" dirty="0"/>
              <a:t> 집하 거부 시 </a:t>
            </a:r>
            <a:r>
              <a:rPr lang="ko-KR" altLang="en-US" dirty="0" err="1"/>
              <a:t>용차</a:t>
            </a:r>
            <a:r>
              <a:rPr lang="ko-KR" altLang="en-US" dirty="0"/>
              <a:t> 섭외 후 배송하게 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택배사에서 집하 거부하는 사유로는 위험물</a:t>
            </a:r>
            <a:r>
              <a:rPr lang="en-US" altLang="ko-KR" dirty="0"/>
              <a:t>, </a:t>
            </a:r>
            <a:r>
              <a:rPr lang="ko-KR" altLang="en-US" dirty="0"/>
              <a:t>인화성</a:t>
            </a:r>
            <a:r>
              <a:rPr lang="en-US" altLang="ko-KR" dirty="0"/>
              <a:t>, </a:t>
            </a:r>
            <a:r>
              <a:rPr lang="ko-KR" altLang="en-US" dirty="0"/>
              <a:t>에어로졸</a:t>
            </a:r>
            <a:r>
              <a:rPr lang="en-US" altLang="ko-KR" dirty="0"/>
              <a:t>, </a:t>
            </a:r>
            <a:r>
              <a:rPr lang="ko-KR" altLang="en-US" dirty="0" err="1"/>
              <a:t>미포장</a:t>
            </a:r>
            <a:r>
              <a:rPr lang="ko-KR" altLang="en-US" dirty="0"/>
              <a:t> 상품</a:t>
            </a:r>
            <a:r>
              <a:rPr lang="en-US" altLang="ko-KR" dirty="0"/>
              <a:t>, </a:t>
            </a:r>
            <a:r>
              <a:rPr lang="ko-KR" altLang="en-US" dirty="0" err="1"/>
              <a:t>부피성</a:t>
            </a:r>
            <a:r>
              <a:rPr lang="ko-KR" altLang="en-US" dirty="0"/>
              <a:t> 관련해서는 집하거부가 발생할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 최종적으로 배송은 </a:t>
            </a:r>
            <a:r>
              <a:rPr lang="en-US" altLang="ko-KR" dirty="0"/>
              <a:t>D+1</a:t>
            </a:r>
            <a:r>
              <a:rPr lang="ko-KR" altLang="en-US" dirty="0"/>
              <a:t>일 이내 배송이 완료되어야 하며</a:t>
            </a:r>
            <a:r>
              <a:rPr lang="en-US" altLang="ko-KR" dirty="0"/>
              <a:t>, </a:t>
            </a:r>
            <a:r>
              <a:rPr lang="ko-KR" altLang="en-US" dirty="0" err="1"/>
              <a:t>자차</a:t>
            </a:r>
            <a:r>
              <a:rPr lang="ko-KR" altLang="en-US" dirty="0"/>
              <a:t> 배송은 온데스크 배송을 기본으로 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855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 배송의 이해 강의를 </a:t>
            </a:r>
            <a:r>
              <a:rPr lang="ko-KR" altLang="en-US" dirty="0" err="1"/>
              <a:t>들어주셔서</a:t>
            </a:r>
            <a:r>
              <a:rPr lang="ko-KR" altLang="en-US" dirty="0"/>
              <a:t> 감사드립니다</a:t>
            </a:r>
            <a:r>
              <a:rPr lang="en-US" altLang="ko-KR" dirty="0"/>
              <a:t>. </a:t>
            </a:r>
            <a:r>
              <a:rPr lang="ko-KR" altLang="en-US" dirty="0"/>
              <a:t>강의를 들으신 후에 궁금하신 사항은 언제든지 저에게 연락하시면 상세하게 설명드릴 수 있도록 하겠습니다</a:t>
            </a:r>
            <a:r>
              <a:rPr lang="en-US" altLang="ko-KR" dirty="0"/>
              <a:t>. </a:t>
            </a:r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13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첫번째 컨텐츠 </a:t>
            </a:r>
            <a:r>
              <a:rPr lang="en-US" altLang="ko-KR" dirty="0"/>
              <a:t>hub </a:t>
            </a:r>
            <a:r>
              <a:rPr lang="ko-KR" altLang="en-US" dirty="0"/>
              <a:t>입</a:t>
            </a:r>
            <a:r>
              <a:rPr lang="en-US" altLang="ko-KR" dirty="0"/>
              <a:t>/</a:t>
            </a:r>
            <a:r>
              <a:rPr lang="ko-KR" altLang="en-US" dirty="0"/>
              <a:t>출고 관리에 대해 강의하도록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95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물류의 정의를 한자로 풀이하면 물건의 흐름이란 </a:t>
            </a:r>
            <a:r>
              <a:rPr lang="ko-KR" altLang="en-US" dirty="0" err="1"/>
              <a:t>뜻으로서</a:t>
            </a:r>
            <a:r>
              <a:rPr lang="en-US" altLang="ko-KR" dirty="0"/>
              <a:t>, </a:t>
            </a:r>
            <a:r>
              <a:rPr lang="ko-KR" altLang="en-US" dirty="0"/>
              <a:t>물건과 서비스의 효과적 흐름을 의미합니다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고객 즉 소비자가 주문한 물건에 대해 생산자로부터 소비자에게 이동시키는 모든 활동</a:t>
            </a:r>
            <a:r>
              <a:rPr lang="en-US" altLang="ko-KR" dirty="0"/>
              <a:t>, </a:t>
            </a:r>
            <a:r>
              <a:rPr lang="ko-KR" altLang="en-US" dirty="0"/>
              <a:t>즉 생산과 소비의 물자를 연결하는 활동입니다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이러한 활동에 필요한 보관</a:t>
            </a:r>
            <a:r>
              <a:rPr lang="en-US" altLang="ko-KR" dirty="0"/>
              <a:t>, </a:t>
            </a:r>
            <a:r>
              <a:rPr lang="ko-KR" altLang="en-US" dirty="0"/>
              <a:t>하역</a:t>
            </a:r>
            <a:r>
              <a:rPr lang="en-US" altLang="ko-KR" dirty="0"/>
              <a:t>, </a:t>
            </a:r>
            <a:r>
              <a:rPr lang="ko-KR" altLang="en-US" dirty="0"/>
              <a:t>운송</a:t>
            </a:r>
            <a:r>
              <a:rPr lang="en-US" altLang="ko-KR" dirty="0"/>
              <a:t>, </a:t>
            </a:r>
            <a:r>
              <a:rPr lang="ko-KR" altLang="en-US" dirty="0"/>
              <a:t>포장</a:t>
            </a:r>
            <a:r>
              <a:rPr lang="en-US" altLang="ko-KR" dirty="0"/>
              <a:t>, </a:t>
            </a:r>
            <a:r>
              <a:rPr lang="ko-KR" altLang="en-US" dirty="0"/>
              <a:t>정보처리 등의 행위를 물류 활동으로 정의할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7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47C08-2993-B332-16F4-BD9FE961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7ED4BF-A0DC-EF5B-E886-00B6381D4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C285976-8AB8-4A66-54E4-EB19852EC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물류와 유통에 대해 많은 분들이 </a:t>
            </a:r>
            <a:r>
              <a:rPr lang="ko-KR" altLang="en-US" dirty="0" err="1"/>
              <a:t>헤깔려</a:t>
            </a:r>
            <a:r>
              <a:rPr lang="ko-KR" altLang="en-US" dirty="0"/>
              <a:t> 하시는 부분이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유통은 생산</a:t>
            </a:r>
            <a:r>
              <a:rPr lang="en-US" altLang="ko-KR" dirty="0"/>
              <a:t>/</a:t>
            </a:r>
            <a:r>
              <a:rPr lang="ko-KR" altLang="en-US" dirty="0"/>
              <a:t>제조부터 고객을 연결하는 경제활동입니다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물류는 생산</a:t>
            </a:r>
            <a:r>
              <a:rPr lang="en-US" altLang="ko-KR" dirty="0"/>
              <a:t>/</a:t>
            </a:r>
            <a:r>
              <a:rPr lang="ko-KR" altLang="en-US" dirty="0"/>
              <a:t>제조 된 상품을 고객에게 연결한다면</a:t>
            </a:r>
            <a:r>
              <a:rPr lang="en-US" altLang="ko-KR" dirty="0"/>
              <a:t>, </a:t>
            </a:r>
            <a:r>
              <a:rPr lang="ko-KR" altLang="en-US" dirty="0"/>
              <a:t>더 큰 의미로 유통은 생산</a:t>
            </a:r>
            <a:r>
              <a:rPr lang="en-US" altLang="ko-KR" dirty="0"/>
              <a:t>/</a:t>
            </a:r>
            <a:r>
              <a:rPr lang="ko-KR" altLang="en-US" dirty="0"/>
              <a:t>제조부터 고객을 연결하는 경제활동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마케팅 활동을 의미합니다</a:t>
            </a:r>
            <a:r>
              <a:rPr lang="en-US" altLang="ko-KR" dirty="0"/>
              <a:t>. </a:t>
            </a:r>
            <a:r>
              <a:rPr lang="ko-KR" altLang="en-US" dirty="0"/>
              <a:t>여기서 물류는 유통 과정에서 중요한 부분을 차지하고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981876-9575-940B-AA69-7B669B220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0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14233-7A38-B8FB-0269-BD21AE1F3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D917B6-49A1-97FE-6ECF-A124B2AEF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D025CFA-05B3-F04D-66B7-2DE378314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물류의 목적은 고객이 원하는 시간과 장소에 안전하고 정확하고 신속하게 배송하여 최적의 물류 서비스를 제공하는 것입니다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최적의 물류 서비스를 제공하기 위해 인력</a:t>
            </a:r>
            <a:r>
              <a:rPr lang="en-US" altLang="ko-KR" dirty="0"/>
              <a:t>, </a:t>
            </a:r>
            <a:r>
              <a:rPr lang="ko-KR" altLang="en-US" dirty="0"/>
              <a:t>차량</a:t>
            </a:r>
            <a:r>
              <a:rPr lang="en-US" altLang="ko-KR" dirty="0"/>
              <a:t>, </a:t>
            </a:r>
            <a:r>
              <a:rPr lang="ko-KR" altLang="en-US" dirty="0"/>
              <a:t>물류 설비 및 인프라에 비용 투자하여 물류 서비스를 향상시킵니다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이를 상충관계 또는 트레이드 오프</a:t>
            </a:r>
            <a:r>
              <a:rPr lang="en-US" altLang="ko-KR" dirty="0"/>
              <a:t>, </a:t>
            </a:r>
            <a:r>
              <a:rPr lang="ko-KR" altLang="en-US" dirty="0"/>
              <a:t>시소원리라 부릅니다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비용 투자가 적으면 서비스 품질도 낮아지고</a:t>
            </a:r>
            <a:r>
              <a:rPr lang="en-US" altLang="ko-KR" dirty="0"/>
              <a:t>, </a:t>
            </a:r>
            <a:r>
              <a:rPr lang="ko-KR" altLang="en-US" dirty="0"/>
              <a:t>비용 투자가 높으면 그만큼 서비스 품질이 높아집니다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7A22DF-84B7-4E6C-80B4-0240ECC21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04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49494-402D-1FD8-53F6-3546994E0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E6245B7-808F-BE85-A2AE-40DD1A78C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EB43395-D5C8-2FDD-D99B-7EB9BF586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/>
              <a:t>과도한 투자는 회사의 현금흐름에 막대한 영향을 끼치기 때문에</a:t>
            </a:r>
            <a:r>
              <a:rPr lang="en-US" altLang="ko-KR" dirty="0"/>
              <a:t>, </a:t>
            </a:r>
            <a:r>
              <a:rPr lang="ko-KR" altLang="en-US" dirty="0"/>
              <a:t>상충관계에 대해 해소를 위해 노력해야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상충관계 해소로는 외부 자원과 내부 자원을 적절히 활용 해야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외부 자원 활용은 물류 투자를 통해 설비 도입</a:t>
            </a:r>
            <a:r>
              <a:rPr lang="en-US" altLang="ko-KR" dirty="0"/>
              <a:t>, </a:t>
            </a:r>
            <a:r>
              <a:rPr lang="ko-KR" altLang="en-US" dirty="0"/>
              <a:t>시스템 도입</a:t>
            </a:r>
            <a:r>
              <a:rPr lang="en-US" altLang="ko-KR" dirty="0"/>
              <a:t>, </a:t>
            </a:r>
            <a:r>
              <a:rPr lang="ko-KR" altLang="en-US" dirty="0"/>
              <a:t>신규 센터 구축 등이 있으며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내부 자원은 입고</a:t>
            </a:r>
            <a:r>
              <a:rPr lang="en-US" altLang="ko-KR" dirty="0"/>
              <a:t>/</a:t>
            </a:r>
            <a:r>
              <a:rPr lang="ko-KR" altLang="en-US" dirty="0"/>
              <a:t>출고 전략 수정</a:t>
            </a:r>
            <a:r>
              <a:rPr lang="en-US" altLang="ko-KR" dirty="0"/>
              <a:t>, </a:t>
            </a:r>
            <a:r>
              <a:rPr lang="ko-KR" altLang="en-US" dirty="0"/>
              <a:t>적치 전략 수정</a:t>
            </a:r>
            <a:r>
              <a:rPr lang="en-US" altLang="ko-KR" dirty="0"/>
              <a:t>, </a:t>
            </a:r>
            <a:r>
              <a:rPr lang="ko-KR" altLang="en-US" dirty="0" err="1"/>
              <a:t>라우트</a:t>
            </a:r>
            <a:r>
              <a:rPr lang="ko-KR" altLang="en-US" dirty="0"/>
              <a:t> 조정</a:t>
            </a:r>
            <a:r>
              <a:rPr lang="en-US" altLang="ko-KR" dirty="0"/>
              <a:t>, </a:t>
            </a:r>
            <a:r>
              <a:rPr lang="ko-KR" altLang="en-US" dirty="0"/>
              <a:t>동선 수정 등 운영 프로세스 개선이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두가지 자원을 적절히 활용하여 물류의 목적인 서비스 향상과 비용 절감을 동시에 달성하여 유통 경쟁력을 향상시켜야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C692F9-4861-93A7-DFEF-9072762A0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39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6DB7A-DF87-27FB-8211-F24AEEB0A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EC608C2-2F5D-DC6F-0017-5CBA5BB0C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8A41F34-9097-46EF-4706-373E47BAE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물류센터는 상품을 입고</a:t>
            </a:r>
            <a:r>
              <a:rPr lang="en-US" altLang="ko-KR" dirty="0"/>
              <a:t>, </a:t>
            </a:r>
            <a:r>
              <a:rPr lang="ko-KR" altLang="en-US" dirty="0"/>
              <a:t>적치</a:t>
            </a:r>
            <a:r>
              <a:rPr lang="en-US" altLang="ko-KR" dirty="0"/>
              <a:t>/</a:t>
            </a:r>
            <a:r>
              <a:rPr lang="ko-KR" altLang="en-US" dirty="0"/>
              <a:t>보관</a:t>
            </a:r>
            <a:r>
              <a:rPr lang="en-US" altLang="ko-KR" dirty="0"/>
              <a:t>, </a:t>
            </a:r>
            <a:r>
              <a:rPr lang="ko-KR" altLang="en-US" dirty="0" err="1"/>
              <a:t>피패킹</a:t>
            </a:r>
            <a:r>
              <a:rPr lang="en-US" altLang="ko-KR" dirty="0"/>
              <a:t>, </a:t>
            </a:r>
            <a:r>
              <a:rPr lang="ko-KR" altLang="en-US" dirty="0"/>
              <a:t>유통가공</a:t>
            </a:r>
            <a:r>
              <a:rPr lang="en-US" altLang="ko-KR" dirty="0"/>
              <a:t>, </a:t>
            </a:r>
            <a:r>
              <a:rPr lang="ko-KR" altLang="en-US" dirty="0" err="1"/>
              <a:t>상하차</a:t>
            </a:r>
            <a:r>
              <a:rPr lang="en-US" altLang="ko-KR" dirty="0"/>
              <a:t>, </a:t>
            </a:r>
            <a:r>
              <a:rPr lang="ko-KR" altLang="en-US" dirty="0"/>
              <a:t>출고 등의 활동을 위한 시설을 뜻합니다</a:t>
            </a:r>
            <a:r>
              <a:rPr lang="en-US" altLang="ko-KR" dirty="0"/>
              <a:t>. </a:t>
            </a:r>
            <a:r>
              <a:rPr lang="ko-KR" altLang="en-US" dirty="0"/>
              <a:t>물류의 활동을 위해 물류센터라는 거점이 필요하며</a:t>
            </a:r>
            <a:r>
              <a:rPr lang="en-US" altLang="ko-KR" dirty="0"/>
              <a:t>, </a:t>
            </a:r>
            <a:r>
              <a:rPr lang="ko-KR" altLang="en-US" dirty="0"/>
              <a:t>해당 거점에서 물류 활동을 통해 물류 서비스를 제공합니다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물류센터는 크게 </a:t>
            </a:r>
            <a:r>
              <a:rPr lang="en-US" altLang="ko-KR" dirty="0"/>
              <a:t>4</a:t>
            </a:r>
            <a:r>
              <a:rPr lang="ko-KR" altLang="en-US" dirty="0"/>
              <a:t>가지 타입이 있습니다</a:t>
            </a:r>
            <a:r>
              <a:rPr lang="en-US" altLang="ko-KR" dirty="0"/>
              <a:t>. </a:t>
            </a:r>
            <a:r>
              <a:rPr lang="ko-KR" altLang="en-US" dirty="0"/>
              <a:t>일반적인 물류센터가 있으며</a:t>
            </a:r>
            <a:r>
              <a:rPr lang="en-US" altLang="ko-KR" dirty="0"/>
              <a:t>, </a:t>
            </a:r>
            <a:r>
              <a:rPr lang="ko-KR" altLang="en-US" dirty="0"/>
              <a:t>이 일반적인 물류센터에서 회사의 유통 및 마케팅 컨셉에 따라 추가적인 물류활동 또는 설비 투자합니다</a:t>
            </a:r>
            <a:r>
              <a:rPr lang="en-US" altLang="ko-KR" dirty="0"/>
              <a:t>. </a:t>
            </a:r>
            <a:r>
              <a:rPr lang="ko-KR" altLang="en-US" dirty="0"/>
              <a:t>일반적인 물류센터는 물류 활동의 전반적인 활동을 수행합니다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복합적으로 입고</a:t>
            </a:r>
            <a:r>
              <a:rPr lang="en-US" altLang="ko-KR" dirty="0"/>
              <a:t>, </a:t>
            </a:r>
            <a:r>
              <a:rPr lang="ko-KR" altLang="en-US" dirty="0"/>
              <a:t>보관</a:t>
            </a:r>
            <a:r>
              <a:rPr lang="en-US" altLang="ko-KR" dirty="0"/>
              <a:t>, QA/QC, </a:t>
            </a:r>
            <a:r>
              <a:rPr lang="ko-KR" altLang="en-US" dirty="0" err="1"/>
              <a:t>피패킹</a:t>
            </a:r>
            <a:r>
              <a:rPr lang="en-US" altLang="ko-KR" dirty="0"/>
              <a:t>, </a:t>
            </a:r>
            <a:r>
              <a:rPr lang="ko-KR" altLang="en-US" dirty="0"/>
              <a:t>유통가공</a:t>
            </a:r>
            <a:r>
              <a:rPr lang="en-US" altLang="ko-KR" dirty="0"/>
              <a:t>, </a:t>
            </a:r>
            <a:r>
              <a:rPr lang="ko-KR" altLang="en-US" dirty="0"/>
              <a:t>상</a:t>
            </a:r>
            <a:r>
              <a:rPr lang="en-US" altLang="ko-KR" dirty="0"/>
              <a:t>/</a:t>
            </a:r>
            <a:r>
              <a:rPr lang="ko-KR" altLang="en-US" dirty="0"/>
              <a:t>하차</a:t>
            </a:r>
            <a:r>
              <a:rPr lang="en-US" altLang="ko-KR" dirty="0"/>
              <a:t>, </a:t>
            </a:r>
            <a:r>
              <a:rPr lang="ko-KR" altLang="en-US" dirty="0"/>
              <a:t>출고 등이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허브 터미널은 상품 분류 및 </a:t>
            </a:r>
            <a:r>
              <a:rPr lang="ko-KR" altLang="en-US" dirty="0" err="1"/>
              <a:t>배송지별</a:t>
            </a:r>
            <a:r>
              <a:rPr lang="ko-KR" altLang="en-US" dirty="0"/>
              <a:t> 분류하는 물류센터입니다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택배 회사의 물류센터 유형으로 보시면 됩니다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풀필먼트</a:t>
            </a:r>
            <a:r>
              <a:rPr lang="ko-KR" altLang="en-US" dirty="0"/>
              <a:t> 물류센터는 </a:t>
            </a:r>
            <a:r>
              <a:rPr lang="ko-KR" altLang="en-US" dirty="0" err="1"/>
              <a:t>이커머스형</a:t>
            </a:r>
            <a:r>
              <a:rPr lang="ko-KR" altLang="en-US" dirty="0"/>
              <a:t> 물류센터로서 </a:t>
            </a:r>
            <a:r>
              <a:rPr lang="ko-KR" altLang="en-US" dirty="0" err="1"/>
              <a:t>이커머스형</a:t>
            </a:r>
            <a:r>
              <a:rPr lang="ko-KR" altLang="en-US" dirty="0"/>
              <a:t> 배송 및 반품 처리가 가능합니다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대표적으로 아마존</a:t>
            </a:r>
            <a:r>
              <a:rPr lang="en-US" altLang="ko-KR" dirty="0"/>
              <a:t>, </a:t>
            </a:r>
            <a:r>
              <a:rPr lang="ko-KR" altLang="en-US" dirty="0" err="1"/>
              <a:t>쿠팡이</a:t>
            </a:r>
            <a:r>
              <a:rPr lang="ko-KR" altLang="en-US" dirty="0"/>
              <a:t> 이에 해당됩니다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스마트 물류센터는 일반적인 물류센터에서 물류 설비 및 첨단 장비가 있는 센터라고 보시면 됩니다</a:t>
            </a:r>
            <a:r>
              <a:rPr lang="en-US" altLang="ko-KR" dirty="0"/>
              <a:t>. </a:t>
            </a:r>
            <a:r>
              <a:rPr lang="ko-KR" altLang="en-US" dirty="0"/>
              <a:t>대표적으로 신세계</a:t>
            </a:r>
            <a:r>
              <a:rPr lang="en-US" altLang="ko-KR" dirty="0"/>
              <a:t>, SSG</a:t>
            </a:r>
            <a:r>
              <a:rPr lang="ko-KR" altLang="en-US" dirty="0"/>
              <a:t>가 있습니다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서브원</a:t>
            </a:r>
            <a:r>
              <a:rPr lang="ko-KR" altLang="en-US" dirty="0"/>
              <a:t> 물류센터는 일반적인 물류센터의 기능과 허브의 기능</a:t>
            </a:r>
            <a:r>
              <a:rPr lang="en-US" altLang="ko-KR" dirty="0"/>
              <a:t>, </a:t>
            </a:r>
            <a:r>
              <a:rPr lang="ko-KR" altLang="en-US" dirty="0" err="1"/>
              <a:t>풀필먼트의</a:t>
            </a:r>
            <a:r>
              <a:rPr lang="ko-KR" altLang="en-US" dirty="0"/>
              <a:t> 기능</a:t>
            </a:r>
            <a:r>
              <a:rPr lang="en-US" altLang="ko-KR" dirty="0"/>
              <a:t>, </a:t>
            </a:r>
            <a:r>
              <a:rPr lang="ko-KR" altLang="en-US" dirty="0"/>
              <a:t>스마트 센터의 기능을 모두 적절히 활용 및 운영하고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 err="1"/>
              <a:t>오창메가허브는</a:t>
            </a:r>
            <a:r>
              <a:rPr lang="ko-KR" altLang="en-US" dirty="0"/>
              <a:t> 해당 </a:t>
            </a:r>
            <a:r>
              <a:rPr lang="en-US" altLang="ko-KR" dirty="0"/>
              <a:t>4</a:t>
            </a:r>
            <a:r>
              <a:rPr lang="ko-KR" altLang="en-US" dirty="0"/>
              <a:t>가지의 기능을 모두 수행하고 있다고 보시면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참고사항으로는 </a:t>
            </a:r>
            <a:r>
              <a:rPr lang="ko-KR" altLang="en-US" dirty="0" err="1"/>
              <a:t>서브원</a:t>
            </a:r>
            <a:r>
              <a:rPr lang="ko-KR" altLang="en-US" dirty="0"/>
              <a:t> 물류센터를 땡땡 허브라고 부르시는데</a:t>
            </a:r>
            <a:r>
              <a:rPr lang="en-US" altLang="ko-KR" dirty="0"/>
              <a:t>, </a:t>
            </a:r>
            <a:r>
              <a:rPr lang="ko-KR" altLang="en-US" dirty="0"/>
              <a:t>정식 명칭은 땡땡 </a:t>
            </a:r>
            <a:r>
              <a:rPr lang="ko-KR" altLang="en-US" dirty="0" err="1"/>
              <a:t>허브센터입니다</a:t>
            </a:r>
            <a:r>
              <a:rPr lang="en-US" altLang="ko-KR" dirty="0"/>
              <a:t>. </a:t>
            </a:r>
            <a:r>
              <a:rPr lang="ko-KR" altLang="en-US" dirty="0"/>
              <a:t>기본적으로 물류센터의 역할을 하기에 센터로 표기합니다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C96395-0889-2A1F-B5E8-936A86E32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68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12524" y="349797"/>
            <a:ext cx="13000915" cy="464294"/>
            <a:chOff x="169071" y="247320"/>
            <a:chExt cx="10342683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HUB 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입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/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출고 관리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69071" y="352424"/>
              <a:ext cx="659914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1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62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재고관리 이해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2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5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운송관리 이해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3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31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발주관리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FAQs</a:t>
              </a:r>
              <a:endParaRPr lang="ko-KR" altLang="en-US" sz="3017" b="0" spc="-126" dirty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4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8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D681-9E96-4215-B12E-A94C8EE030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1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12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13.sv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3.sv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4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8.png"/><Relationship Id="rId18" Type="http://schemas.microsoft.com/office/2007/relationships/hdphoto" Target="../media/hdphoto10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6.wdp"/><Relationship Id="rId19" Type="http://schemas.openxmlformats.org/officeDocument/2006/relationships/image" Target="../media/image21.pn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텍스트, 마젠타, 레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05BFD42-6EB6-2053-513A-E2F1261A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" y="2060"/>
            <a:ext cx="13434920" cy="755555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-8323" y="7106043"/>
            <a:ext cx="13445670" cy="449513"/>
            <a:chOff x="-4689" y="7229475"/>
            <a:chExt cx="10696502" cy="331320"/>
          </a:xfrm>
        </p:grpSpPr>
        <p:sp>
          <p:nvSpPr>
            <p:cNvPr id="12" name="직사각형 11"/>
            <p:cNvSpPr/>
            <p:nvPr/>
          </p:nvSpPr>
          <p:spPr>
            <a:xfrm>
              <a:off x="-4689" y="7229475"/>
              <a:ext cx="10696502" cy="331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455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85" y="7302566"/>
              <a:ext cx="1137906" cy="169895"/>
            </a:xfrm>
            <a:prstGeom prst="rect">
              <a:avLst/>
            </a:prstGeom>
          </p:spPr>
        </p:pic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2EE3BBC-D149-4834-AA5D-A155305BF8E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7C9D47-62EC-432E-9C50-AEB563BACBB6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D41A63-B98F-4B7F-B158-BA8B2B902C4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7ADFBBF-4621-4CE7-A241-228A209107A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267D59-C226-4DFC-8D4B-27A82B2E0C5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C295C2-712B-4DC4-9E0D-8C7F3BF3CC5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14A9-44C4-2B89-16A9-B4EBD314F026}"/>
              </a:ext>
            </a:extLst>
          </p:cNvPr>
          <p:cNvSpPr txBox="1"/>
          <p:nvPr/>
        </p:nvSpPr>
        <p:spPr>
          <a:xfrm>
            <a:off x="679069" y="3078826"/>
            <a:ext cx="1208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09. </a:t>
            </a:r>
            <a:r>
              <a:rPr lang="ko-KR" altLang="en-US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배송의 이해</a:t>
            </a:r>
            <a:endParaRPr lang="en-US" altLang="ko-KR" sz="90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87D19D-B9AC-3E81-1797-5F467AD38F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705" y="0"/>
            <a:ext cx="13506854" cy="7557616"/>
            <a:chOff x="20705" y="0"/>
            <a:chExt cx="13506854" cy="755761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978D961-7F24-AFEC-1E57-C1BC1DE38C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0705" y="0"/>
              <a:ext cx="13506854" cy="7557616"/>
              <a:chOff x="-55479" y="-356919"/>
              <a:chExt cx="12247479" cy="7214919"/>
            </a:xfrm>
          </p:grpSpPr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882FA5CE-5828-1B87-065A-6F5A3CEF75A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0343716" y="-356919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8">
                <a:extLst>
                  <a:ext uri="{FF2B5EF4-FFF2-40B4-BE49-F238E27FC236}">
                    <a16:creationId xmlns:a16="http://schemas.microsoft.com/office/drawing/2014/main" id="{DD8CA01D-413B-7EC2-AAA0-C836053CFC2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9100692" y="0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">
                <a:extLst>
                  <a:ext uri="{FF2B5EF4-FFF2-40B4-BE49-F238E27FC236}">
                    <a16:creationId xmlns:a16="http://schemas.microsoft.com/office/drawing/2014/main" id="{DDAFE853-876D-781A-6311-30BCB0505C9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0" y="3159443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3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6">
                <a:extLst>
                  <a:ext uri="{FF2B5EF4-FFF2-40B4-BE49-F238E27FC236}">
                    <a16:creationId xmlns:a16="http://schemas.microsoft.com/office/drawing/2014/main" id="{5018E99B-A41A-8913-A0AD-F8C20CC0251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-55479" y="3872427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E41E2A-1BE7-C255-3549-086F31C8B8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71793" y="0"/>
              <a:ext cx="0" cy="718374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56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273B9-24E1-2861-454A-93A6ABD7F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02683E-389A-AD67-0D01-CD5CAB21719A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E33F5A8-289D-5AA9-B05F-E4A0F3C6C878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832300D-4891-AC4E-DFB9-3E6A74A1FD1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CD25624-1E3E-1862-AF9F-8D446662310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5992718-BD88-321E-9658-12D1665E44C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D608675-8E69-4C11-3780-D999B415EE0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599F12C-9BDD-C774-E593-395C52E95C9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857D4F3-87BB-9527-36DB-CBEE30B7A707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물류센터의 이해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개념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기능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현황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8396A450-E02A-24CD-B2AF-4A84EA7AE2E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1752EBD6-C32D-A027-69BB-42EF4E3D934A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C9108F6A-FB74-67F6-90E6-168DEFCAC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BE7C8C5-218E-8647-90D6-96104C5889E0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물류센터 현황과 기능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3AAE80B-079D-0FC8-3C83-4006E7660D27}"/>
              </a:ext>
            </a:extLst>
          </p:cNvPr>
          <p:cNvGrpSpPr/>
          <p:nvPr/>
        </p:nvGrpSpPr>
        <p:grpSpPr>
          <a:xfrm>
            <a:off x="822541" y="2530660"/>
            <a:ext cx="11793105" cy="449158"/>
            <a:chOff x="1236842" y="2530660"/>
            <a:chExt cx="10405702" cy="449158"/>
          </a:xfrm>
        </p:grpSpPr>
        <p:sp>
          <p:nvSpPr>
            <p:cNvPr id="4" name="Rectangle: Rounded Corners 72">
              <a:extLst>
                <a:ext uri="{FF2B5EF4-FFF2-40B4-BE49-F238E27FC236}">
                  <a16:creationId xmlns:a16="http://schemas.microsoft.com/office/drawing/2014/main" id="{A6A0D436-F2B9-B4F5-A75F-B3ABA1721933}"/>
                </a:ext>
              </a:extLst>
            </p:cNvPr>
            <p:cNvSpPr>
              <a:spLocks/>
            </p:cNvSpPr>
            <p:nvPr/>
          </p:nvSpPr>
          <p:spPr>
            <a:xfrm>
              <a:off x="1236842" y="2530661"/>
              <a:ext cx="4922657" cy="449157"/>
            </a:xfrm>
            <a:prstGeom prst="roundRect">
              <a:avLst>
                <a:gd name="adj" fmla="val 50000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tx1"/>
                </a:buClr>
              </a:pPr>
              <a:r>
                <a:rPr lang="ko-KR" altLang="en-US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물류센터 현황</a:t>
              </a:r>
            </a:p>
          </p:txBody>
        </p:sp>
        <p:sp>
          <p:nvSpPr>
            <p:cNvPr id="5" name="Rectangle: Rounded Corners 72">
              <a:extLst>
                <a:ext uri="{FF2B5EF4-FFF2-40B4-BE49-F238E27FC236}">
                  <a16:creationId xmlns:a16="http://schemas.microsoft.com/office/drawing/2014/main" id="{B21FA44B-3A3D-25D8-3554-99E8A8BCD726}"/>
                </a:ext>
              </a:extLst>
            </p:cNvPr>
            <p:cNvSpPr>
              <a:spLocks/>
            </p:cNvSpPr>
            <p:nvPr/>
          </p:nvSpPr>
          <p:spPr>
            <a:xfrm>
              <a:off x="6719887" y="2530660"/>
              <a:ext cx="4922657" cy="449157"/>
            </a:xfrm>
            <a:prstGeom prst="roundRect">
              <a:avLst>
                <a:gd name="adj" fmla="val 50000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tx1"/>
                </a:buClr>
              </a:pPr>
              <a:r>
                <a:rPr lang="ko-KR" altLang="en-US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물류센터 기능</a:t>
              </a:r>
            </a:p>
          </p:txBody>
        </p:sp>
      </p:grpSp>
      <p:sp>
        <p:nvSpPr>
          <p:cNvPr id="10" name="Text Box 23">
            <a:extLst>
              <a:ext uri="{FF2B5EF4-FFF2-40B4-BE49-F238E27FC236}">
                <a16:creationId xmlns:a16="http://schemas.microsoft.com/office/drawing/2014/main" id="{2EB47196-F5B3-788E-3AEC-3278EC95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60" y="6348061"/>
            <a:ext cx="2421758" cy="3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&lt;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국내 주요 거점 현황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DC202203-A882-9535-370F-55C25CF62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83444"/>
              </p:ext>
            </p:extLst>
          </p:nvPr>
        </p:nvGraphicFramePr>
        <p:xfrm>
          <a:off x="3864749" y="3995301"/>
          <a:ext cx="2520888" cy="23089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0222">
                  <a:extLst>
                    <a:ext uri="{9D8B030D-6E8A-4147-A177-3AD203B41FA5}">
                      <a16:colId xmlns:a16="http://schemas.microsoft.com/office/drawing/2014/main" val="194787321"/>
                    </a:ext>
                  </a:extLst>
                </a:gridCol>
                <a:gridCol w="630222">
                  <a:extLst>
                    <a:ext uri="{9D8B030D-6E8A-4147-A177-3AD203B41FA5}">
                      <a16:colId xmlns:a16="http://schemas.microsoft.com/office/drawing/2014/main" val="3064092424"/>
                    </a:ext>
                  </a:extLst>
                </a:gridCol>
                <a:gridCol w="630222">
                  <a:extLst>
                    <a:ext uri="{9D8B030D-6E8A-4147-A177-3AD203B41FA5}">
                      <a16:colId xmlns:a16="http://schemas.microsoft.com/office/drawing/2014/main" val="1044668918"/>
                    </a:ext>
                  </a:extLst>
                </a:gridCol>
                <a:gridCol w="630222">
                  <a:extLst>
                    <a:ext uri="{9D8B030D-6E8A-4147-A177-3AD203B41FA5}">
                      <a16:colId xmlns:a16="http://schemas.microsoft.com/office/drawing/2014/main" val="3816738056"/>
                    </a:ext>
                  </a:extLst>
                </a:gridCol>
              </a:tblGrid>
              <a:tr h="20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평수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평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인원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명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차량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17744"/>
                  </a:ext>
                </a:extLst>
              </a:tr>
              <a:tr h="2108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평택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7,657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24100"/>
                  </a:ext>
                </a:extLst>
              </a:tr>
              <a:tr h="2108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 err="1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오창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20,575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394896"/>
                  </a:ext>
                </a:extLst>
              </a:tr>
              <a:tr h="2095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구미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3,221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24761"/>
                  </a:ext>
                </a:extLst>
              </a:tr>
              <a:tr h="2095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광주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150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67032"/>
                  </a:ext>
                </a:extLst>
              </a:tr>
              <a:tr h="2095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140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65866"/>
                  </a:ext>
                </a:extLst>
              </a:tr>
              <a:tr h="2095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1,725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97459"/>
                  </a:ext>
                </a:extLst>
              </a:tr>
              <a:tr h="2095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창원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2,118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45380"/>
                  </a:ext>
                </a:extLst>
              </a:tr>
              <a:tr h="2095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울산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320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973796"/>
                  </a:ext>
                </a:extLst>
              </a:tr>
              <a:tr h="2095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파주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1,019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70174"/>
                  </a:ext>
                </a:extLst>
              </a:tr>
              <a:tr h="2108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합계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36,925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179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175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21204"/>
                  </a:ext>
                </a:extLst>
              </a:tr>
            </a:tbl>
          </a:graphicData>
        </a:graphic>
      </p:graphicFrame>
      <p:sp>
        <p:nvSpPr>
          <p:cNvPr id="13" name="Text Box 23">
            <a:extLst>
              <a:ext uri="{FF2B5EF4-FFF2-40B4-BE49-F238E27FC236}">
                <a16:creationId xmlns:a16="http://schemas.microsoft.com/office/drawing/2014/main" id="{3DA7D592-4E8B-E00F-5EB4-A7DB4BDC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879" y="6348061"/>
            <a:ext cx="2421758" cy="3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&lt;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국내 거점 자원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DE2D97E-363A-21A7-C389-A89551DE9FDE}"/>
              </a:ext>
            </a:extLst>
          </p:cNvPr>
          <p:cNvGrpSpPr/>
          <p:nvPr/>
        </p:nvGrpSpPr>
        <p:grpSpPr>
          <a:xfrm>
            <a:off x="922660" y="3294752"/>
            <a:ext cx="2887330" cy="3012211"/>
            <a:chOff x="541661" y="4717892"/>
            <a:chExt cx="2410568" cy="2300366"/>
          </a:xfrm>
        </p:grpSpPr>
        <p:grpSp>
          <p:nvGrpSpPr>
            <p:cNvPr id="21" name="Group 132">
              <a:extLst>
                <a:ext uri="{FF2B5EF4-FFF2-40B4-BE49-F238E27FC236}">
                  <a16:creationId xmlns:a16="http://schemas.microsoft.com/office/drawing/2014/main" id="{3C01B5E9-53E3-B88A-8B3C-0252D0D53DFB}"/>
                </a:ext>
              </a:extLst>
            </p:cNvPr>
            <p:cNvGrpSpPr/>
            <p:nvPr/>
          </p:nvGrpSpPr>
          <p:grpSpPr>
            <a:xfrm>
              <a:off x="541661" y="4717892"/>
              <a:ext cx="2315051" cy="2300366"/>
              <a:chOff x="1724809" y="2096852"/>
              <a:chExt cx="1878307" cy="2712904"/>
            </a:xfrm>
            <a:solidFill>
              <a:schemeClr val="bg1">
                <a:lumMod val="85000"/>
              </a:schemeClr>
            </a:solidFill>
          </p:grpSpPr>
          <p:sp>
            <p:nvSpPr>
              <p:cNvPr id="73" name="Freeform 1301">
                <a:extLst>
                  <a:ext uri="{FF2B5EF4-FFF2-40B4-BE49-F238E27FC236}">
                    <a16:creationId xmlns:a16="http://schemas.microsoft.com/office/drawing/2014/main" id="{775255EC-2B52-3384-802F-32FBB4F14A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3140" y="2096852"/>
                <a:ext cx="872627" cy="832200"/>
              </a:xfrm>
              <a:custGeom>
                <a:avLst/>
                <a:gdLst>
                  <a:gd name="T0" fmla="*/ 4010 w 7322"/>
                  <a:gd name="T1" fmla="*/ 0 h 6252"/>
                  <a:gd name="T2" fmla="*/ 3938 w 7322"/>
                  <a:gd name="T3" fmla="*/ 540 h 6252"/>
                  <a:gd name="T4" fmla="*/ 3818 w 7322"/>
                  <a:gd name="T5" fmla="*/ 912 h 6252"/>
                  <a:gd name="T6" fmla="*/ 3614 w 7322"/>
                  <a:gd name="T7" fmla="*/ 624 h 6252"/>
                  <a:gd name="T8" fmla="*/ 3074 w 7322"/>
                  <a:gd name="T9" fmla="*/ 756 h 6252"/>
                  <a:gd name="T10" fmla="*/ 2966 w 7322"/>
                  <a:gd name="T11" fmla="*/ 1236 h 6252"/>
                  <a:gd name="T12" fmla="*/ 1514 w 7322"/>
                  <a:gd name="T13" fmla="*/ 1008 h 6252"/>
                  <a:gd name="T14" fmla="*/ 986 w 7322"/>
                  <a:gd name="T15" fmla="*/ 1200 h 6252"/>
                  <a:gd name="T16" fmla="*/ 626 w 7322"/>
                  <a:gd name="T17" fmla="*/ 1092 h 6252"/>
                  <a:gd name="T18" fmla="*/ 0 w 7322"/>
                  <a:gd name="T19" fmla="*/ 1203 h 6252"/>
                  <a:gd name="T20" fmla="*/ 194 w 7322"/>
                  <a:gd name="T21" fmla="*/ 1774 h 6252"/>
                  <a:gd name="T22" fmla="*/ 650 w 7322"/>
                  <a:gd name="T23" fmla="*/ 1932 h 6252"/>
                  <a:gd name="T24" fmla="*/ 986 w 7322"/>
                  <a:gd name="T25" fmla="*/ 2040 h 6252"/>
                  <a:gd name="T26" fmla="*/ 1441 w 7322"/>
                  <a:gd name="T27" fmla="*/ 2698 h 6252"/>
                  <a:gd name="T28" fmla="*/ 1273 w 7322"/>
                  <a:gd name="T29" fmla="*/ 3001 h 6252"/>
                  <a:gd name="T30" fmla="*/ 1201 w 7322"/>
                  <a:gd name="T31" fmla="*/ 3290 h 6252"/>
                  <a:gd name="T32" fmla="*/ 1370 w 7322"/>
                  <a:gd name="T33" fmla="*/ 3650 h 6252"/>
                  <a:gd name="T34" fmla="*/ 1514 w 7322"/>
                  <a:gd name="T35" fmla="*/ 3912 h 6252"/>
                  <a:gd name="T36" fmla="*/ 1946 w 7322"/>
                  <a:gd name="T37" fmla="*/ 3948 h 6252"/>
                  <a:gd name="T38" fmla="*/ 2219 w 7322"/>
                  <a:gd name="T39" fmla="*/ 4299 h 6252"/>
                  <a:gd name="T40" fmla="*/ 2198 w 7322"/>
                  <a:gd name="T41" fmla="*/ 4788 h 6252"/>
                  <a:gd name="T42" fmla="*/ 2045 w 7322"/>
                  <a:gd name="T43" fmla="*/ 5373 h 6252"/>
                  <a:gd name="T44" fmla="*/ 2158 w 7322"/>
                  <a:gd name="T45" fmla="*/ 5860 h 6252"/>
                  <a:gd name="T46" fmla="*/ 2680 w 7322"/>
                  <a:gd name="T47" fmla="*/ 5759 h 6252"/>
                  <a:gd name="T48" fmla="*/ 2855 w 7322"/>
                  <a:gd name="T49" fmla="*/ 5345 h 6252"/>
                  <a:gd name="T50" fmla="*/ 3110 w 7322"/>
                  <a:gd name="T51" fmla="*/ 5688 h 6252"/>
                  <a:gd name="T52" fmla="*/ 3671 w 7322"/>
                  <a:gd name="T53" fmla="*/ 5471 h 6252"/>
                  <a:gd name="T54" fmla="*/ 3895 w 7322"/>
                  <a:gd name="T55" fmla="*/ 5737 h 6252"/>
                  <a:gd name="T56" fmla="*/ 4199 w 7322"/>
                  <a:gd name="T57" fmla="*/ 5842 h 6252"/>
                  <a:gd name="T58" fmla="*/ 4865 w 7322"/>
                  <a:gd name="T59" fmla="*/ 6252 h 6252"/>
                  <a:gd name="T60" fmla="*/ 5402 w 7322"/>
                  <a:gd name="T61" fmla="*/ 6095 h 6252"/>
                  <a:gd name="T62" fmla="*/ 5884 w 7322"/>
                  <a:gd name="T63" fmla="*/ 6229 h 6252"/>
                  <a:gd name="T64" fmla="*/ 6136 w 7322"/>
                  <a:gd name="T65" fmla="*/ 6157 h 6252"/>
                  <a:gd name="T66" fmla="*/ 6457 w 7322"/>
                  <a:gd name="T67" fmla="*/ 6167 h 6252"/>
                  <a:gd name="T68" fmla="*/ 7064 w 7322"/>
                  <a:gd name="T69" fmla="*/ 5932 h 6252"/>
                  <a:gd name="T70" fmla="*/ 7307 w 7322"/>
                  <a:gd name="T71" fmla="*/ 5651 h 6252"/>
                  <a:gd name="T72" fmla="*/ 7238 w 7322"/>
                  <a:gd name="T73" fmla="*/ 5148 h 6252"/>
                  <a:gd name="T74" fmla="*/ 6674 w 7322"/>
                  <a:gd name="T75" fmla="*/ 4428 h 6252"/>
                  <a:gd name="T76" fmla="*/ 6566 w 7322"/>
                  <a:gd name="T77" fmla="*/ 4080 h 6252"/>
                  <a:gd name="T78" fmla="*/ 6350 w 7322"/>
                  <a:gd name="T79" fmla="*/ 3900 h 6252"/>
                  <a:gd name="T80" fmla="*/ 6374 w 7322"/>
                  <a:gd name="T81" fmla="*/ 3684 h 6252"/>
                  <a:gd name="T82" fmla="*/ 6014 w 7322"/>
                  <a:gd name="T83" fmla="*/ 3312 h 6252"/>
                  <a:gd name="T84" fmla="*/ 5342 w 7322"/>
                  <a:gd name="T85" fmla="*/ 2280 h 6252"/>
                  <a:gd name="T86" fmla="*/ 4862 w 7322"/>
                  <a:gd name="T87" fmla="*/ 1656 h 6252"/>
                  <a:gd name="T88" fmla="*/ 4478 w 7322"/>
                  <a:gd name="T89" fmla="*/ 804 h 6252"/>
                  <a:gd name="T90" fmla="*/ 4250 w 7322"/>
                  <a:gd name="T91" fmla="*/ 108 h 6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22"/>
                  <a:gd name="T139" fmla="*/ 0 h 6252"/>
                  <a:gd name="T140" fmla="*/ 7322 w 7322"/>
                  <a:gd name="T141" fmla="*/ 6252 h 62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22" h="6252">
                    <a:moveTo>
                      <a:pt x="4250" y="108"/>
                    </a:moveTo>
                    <a:lnTo>
                      <a:pt x="4010" y="0"/>
                    </a:lnTo>
                    <a:lnTo>
                      <a:pt x="3902" y="108"/>
                    </a:lnTo>
                    <a:lnTo>
                      <a:pt x="3938" y="540"/>
                    </a:lnTo>
                    <a:lnTo>
                      <a:pt x="3830" y="684"/>
                    </a:lnTo>
                    <a:lnTo>
                      <a:pt x="3818" y="912"/>
                    </a:lnTo>
                    <a:lnTo>
                      <a:pt x="3710" y="936"/>
                    </a:lnTo>
                    <a:lnTo>
                      <a:pt x="3614" y="624"/>
                    </a:lnTo>
                    <a:lnTo>
                      <a:pt x="3182" y="624"/>
                    </a:lnTo>
                    <a:lnTo>
                      <a:pt x="3074" y="756"/>
                    </a:lnTo>
                    <a:lnTo>
                      <a:pt x="3110" y="1080"/>
                    </a:lnTo>
                    <a:lnTo>
                      <a:pt x="2966" y="1236"/>
                    </a:lnTo>
                    <a:lnTo>
                      <a:pt x="1598" y="1212"/>
                    </a:lnTo>
                    <a:lnTo>
                      <a:pt x="1514" y="1008"/>
                    </a:lnTo>
                    <a:lnTo>
                      <a:pt x="1202" y="1008"/>
                    </a:lnTo>
                    <a:lnTo>
                      <a:pt x="986" y="1200"/>
                    </a:lnTo>
                    <a:lnTo>
                      <a:pt x="722" y="1260"/>
                    </a:lnTo>
                    <a:lnTo>
                      <a:pt x="626" y="1092"/>
                    </a:lnTo>
                    <a:lnTo>
                      <a:pt x="410" y="984"/>
                    </a:lnTo>
                    <a:lnTo>
                      <a:pt x="0" y="1203"/>
                    </a:lnTo>
                    <a:lnTo>
                      <a:pt x="50" y="1476"/>
                    </a:lnTo>
                    <a:lnTo>
                      <a:pt x="194" y="1774"/>
                    </a:lnTo>
                    <a:lnTo>
                      <a:pt x="482" y="1776"/>
                    </a:lnTo>
                    <a:lnTo>
                      <a:pt x="650" y="1932"/>
                    </a:lnTo>
                    <a:lnTo>
                      <a:pt x="830" y="1932"/>
                    </a:lnTo>
                    <a:lnTo>
                      <a:pt x="986" y="2040"/>
                    </a:lnTo>
                    <a:lnTo>
                      <a:pt x="1262" y="2466"/>
                    </a:lnTo>
                    <a:lnTo>
                      <a:pt x="1441" y="2698"/>
                    </a:lnTo>
                    <a:lnTo>
                      <a:pt x="1418" y="2892"/>
                    </a:lnTo>
                    <a:lnTo>
                      <a:pt x="1273" y="3001"/>
                    </a:lnTo>
                    <a:lnTo>
                      <a:pt x="1274" y="3168"/>
                    </a:lnTo>
                    <a:lnTo>
                      <a:pt x="1201" y="3290"/>
                    </a:lnTo>
                    <a:lnTo>
                      <a:pt x="1238" y="3504"/>
                    </a:lnTo>
                    <a:lnTo>
                      <a:pt x="1370" y="3650"/>
                    </a:lnTo>
                    <a:lnTo>
                      <a:pt x="1370" y="3852"/>
                    </a:lnTo>
                    <a:lnTo>
                      <a:pt x="1514" y="3912"/>
                    </a:lnTo>
                    <a:lnTo>
                      <a:pt x="1718" y="3960"/>
                    </a:lnTo>
                    <a:lnTo>
                      <a:pt x="1946" y="3948"/>
                    </a:lnTo>
                    <a:lnTo>
                      <a:pt x="2207" y="4074"/>
                    </a:lnTo>
                    <a:lnTo>
                      <a:pt x="2219" y="4299"/>
                    </a:lnTo>
                    <a:lnTo>
                      <a:pt x="2054" y="4512"/>
                    </a:lnTo>
                    <a:lnTo>
                      <a:pt x="2198" y="4788"/>
                    </a:lnTo>
                    <a:lnTo>
                      <a:pt x="2045" y="5111"/>
                    </a:lnTo>
                    <a:lnTo>
                      <a:pt x="2045" y="5373"/>
                    </a:lnTo>
                    <a:lnTo>
                      <a:pt x="2047" y="5744"/>
                    </a:lnTo>
                    <a:lnTo>
                      <a:pt x="2158" y="5860"/>
                    </a:lnTo>
                    <a:lnTo>
                      <a:pt x="2524" y="5879"/>
                    </a:lnTo>
                    <a:lnTo>
                      <a:pt x="2680" y="5759"/>
                    </a:lnTo>
                    <a:lnTo>
                      <a:pt x="2699" y="5485"/>
                    </a:lnTo>
                    <a:lnTo>
                      <a:pt x="2855" y="5345"/>
                    </a:lnTo>
                    <a:lnTo>
                      <a:pt x="2891" y="5532"/>
                    </a:lnTo>
                    <a:lnTo>
                      <a:pt x="3110" y="5688"/>
                    </a:lnTo>
                    <a:lnTo>
                      <a:pt x="3413" y="5481"/>
                    </a:lnTo>
                    <a:lnTo>
                      <a:pt x="3671" y="5471"/>
                    </a:lnTo>
                    <a:lnTo>
                      <a:pt x="3793" y="5668"/>
                    </a:lnTo>
                    <a:lnTo>
                      <a:pt x="3895" y="5737"/>
                    </a:lnTo>
                    <a:lnTo>
                      <a:pt x="3908" y="5877"/>
                    </a:lnTo>
                    <a:lnTo>
                      <a:pt x="4199" y="5842"/>
                    </a:lnTo>
                    <a:lnTo>
                      <a:pt x="4702" y="6101"/>
                    </a:lnTo>
                    <a:lnTo>
                      <a:pt x="4865" y="6252"/>
                    </a:lnTo>
                    <a:lnTo>
                      <a:pt x="5306" y="6228"/>
                    </a:lnTo>
                    <a:lnTo>
                      <a:pt x="5402" y="6095"/>
                    </a:lnTo>
                    <a:lnTo>
                      <a:pt x="5626" y="6094"/>
                    </a:lnTo>
                    <a:lnTo>
                      <a:pt x="5884" y="6229"/>
                    </a:lnTo>
                    <a:lnTo>
                      <a:pt x="5980" y="6133"/>
                    </a:lnTo>
                    <a:lnTo>
                      <a:pt x="6136" y="6157"/>
                    </a:lnTo>
                    <a:lnTo>
                      <a:pt x="6263" y="6062"/>
                    </a:lnTo>
                    <a:lnTo>
                      <a:pt x="6457" y="6167"/>
                    </a:lnTo>
                    <a:lnTo>
                      <a:pt x="6959" y="6133"/>
                    </a:lnTo>
                    <a:lnTo>
                      <a:pt x="7064" y="5932"/>
                    </a:lnTo>
                    <a:lnTo>
                      <a:pt x="7142" y="5832"/>
                    </a:lnTo>
                    <a:lnTo>
                      <a:pt x="7307" y="5651"/>
                    </a:lnTo>
                    <a:lnTo>
                      <a:pt x="7322" y="5364"/>
                    </a:lnTo>
                    <a:lnTo>
                      <a:pt x="7238" y="5148"/>
                    </a:lnTo>
                    <a:lnTo>
                      <a:pt x="7250" y="4968"/>
                    </a:lnTo>
                    <a:lnTo>
                      <a:pt x="6674" y="4428"/>
                    </a:lnTo>
                    <a:lnTo>
                      <a:pt x="6566" y="4212"/>
                    </a:lnTo>
                    <a:lnTo>
                      <a:pt x="6566" y="4080"/>
                    </a:lnTo>
                    <a:lnTo>
                      <a:pt x="6530" y="3960"/>
                    </a:lnTo>
                    <a:lnTo>
                      <a:pt x="6350" y="3900"/>
                    </a:lnTo>
                    <a:lnTo>
                      <a:pt x="6278" y="3792"/>
                    </a:lnTo>
                    <a:lnTo>
                      <a:pt x="6374" y="3684"/>
                    </a:lnTo>
                    <a:lnTo>
                      <a:pt x="6386" y="3540"/>
                    </a:lnTo>
                    <a:lnTo>
                      <a:pt x="6014" y="3312"/>
                    </a:lnTo>
                    <a:lnTo>
                      <a:pt x="5582" y="2808"/>
                    </a:lnTo>
                    <a:lnTo>
                      <a:pt x="5342" y="2280"/>
                    </a:lnTo>
                    <a:lnTo>
                      <a:pt x="5198" y="2088"/>
                    </a:lnTo>
                    <a:lnTo>
                      <a:pt x="4862" y="1656"/>
                    </a:lnTo>
                    <a:lnTo>
                      <a:pt x="4838" y="1380"/>
                    </a:lnTo>
                    <a:lnTo>
                      <a:pt x="4478" y="804"/>
                    </a:lnTo>
                    <a:lnTo>
                      <a:pt x="4466" y="552"/>
                    </a:lnTo>
                    <a:lnTo>
                      <a:pt x="4250" y="10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4" name="Freeform 1302">
                <a:extLst>
                  <a:ext uri="{FF2B5EF4-FFF2-40B4-BE49-F238E27FC236}">
                    <a16:creationId xmlns:a16="http://schemas.microsoft.com/office/drawing/2014/main" id="{011DE90B-F3A9-65A4-D90C-B4573BF939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4413" y="2257116"/>
                <a:ext cx="513065" cy="755796"/>
              </a:xfrm>
              <a:custGeom>
                <a:avLst/>
                <a:gdLst>
                  <a:gd name="T0" fmla="*/ 1872 w 4305"/>
                  <a:gd name="T1" fmla="*/ 44 h 5678"/>
                  <a:gd name="T2" fmla="*/ 1620 w 4305"/>
                  <a:gd name="T3" fmla="*/ 176 h 5678"/>
                  <a:gd name="T4" fmla="*/ 1374 w 4305"/>
                  <a:gd name="T5" fmla="*/ 266 h 5678"/>
                  <a:gd name="T6" fmla="*/ 1170 w 4305"/>
                  <a:gd name="T7" fmla="*/ 206 h 5678"/>
                  <a:gd name="T8" fmla="*/ 1122 w 4305"/>
                  <a:gd name="T9" fmla="*/ 500 h 5678"/>
                  <a:gd name="T10" fmla="*/ 816 w 4305"/>
                  <a:gd name="T11" fmla="*/ 518 h 5678"/>
                  <a:gd name="T12" fmla="*/ 870 w 4305"/>
                  <a:gd name="T13" fmla="*/ 728 h 5678"/>
                  <a:gd name="T14" fmla="*/ 1140 w 4305"/>
                  <a:gd name="T15" fmla="*/ 698 h 5678"/>
                  <a:gd name="T16" fmla="*/ 1098 w 4305"/>
                  <a:gd name="T17" fmla="*/ 926 h 5678"/>
                  <a:gd name="T18" fmla="*/ 882 w 4305"/>
                  <a:gd name="T19" fmla="*/ 1202 h 5678"/>
                  <a:gd name="T20" fmla="*/ 528 w 4305"/>
                  <a:gd name="T21" fmla="*/ 1304 h 5678"/>
                  <a:gd name="T22" fmla="*/ 702 w 4305"/>
                  <a:gd name="T23" fmla="*/ 1490 h 5678"/>
                  <a:gd name="T24" fmla="*/ 756 w 4305"/>
                  <a:gd name="T25" fmla="*/ 1706 h 5678"/>
                  <a:gd name="T26" fmla="*/ 528 w 4305"/>
                  <a:gd name="T27" fmla="*/ 1724 h 5678"/>
                  <a:gd name="T28" fmla="*/ 522 w 4305"/>
                  <a:gd name="T29" fmla="*/ 1976 h 5678"/>
                  <a:gd name="T30" fmla="*/ 215 w 4305"/>
                  <a:gd name="T31" fmla="*/ 2005 h 5678"/>
                  <a:gd name="T32" fmla="*/ 105 w 4305"/>
                  <a:gd name="T33" fmla="*/ 2177 h 5678"/>
                  <a:gd name="T34" fmla="*/ 54 w 4305"/>
                  <a:gd name="T35" fmla="*/ 2425 h 5678"/>
                  <a:gd name="T36" fmla="*/ 164 w 4305"/>
                  <a:gd name="T37" fmla="*/ 2659 h 5678"/>
                  <a:gd name="T38" fmla="*/ 76 w 4305"/>
                  <a:gd name="T39" fmla="*/ 2878 h 5678"/>
                  <a:gd name="T40" fmla="*/ 451 w 4305"/>
                  <a:gd name="T41" fmla="*/ 2755 h 5678"/>
                  <a:gd name="T42" fmla="*/ 566 w 4305"/>
                  <a:gd name="T43" fmla="*/ 2707 h 5678"/>
                  <a:gd name="T44" fmla="*/ 810 w 4305"/>
                  <a:gd name="T45" fmla="*/ 2844 h 5678"/>
                  <a:gd name="T46" fmla="*/ 903 w 4305"/>
                  <a:gd name="T47" fmla="*/ 3042 h 5678"/>
                  <a:gd name="T48" fmla="*/ 1044 w 4305"/>
                  <a:gd name="T49" fmla="*/ 3198 h 5678"/>
                  <a:gd name="T50" fmla="*/ 901 w 4305"/>
                  <a:gd name="T51" fmla="*/ 3322 h 5678"/>
                  <a:gd name="T52" fmla="*/ 872 w 4305"/>
                  <a:gd name="T53" fmla="*/ 3541 h 5678"/>
                  <a:gd name="T54" fmla="*/ 654 w 4305"/>
                  <a:gd name="T55" fmla="*/ 3650 h 5678"/>
                  <a:gd name="T56" fmla="*/ 546 w 4305"/>
                  <a:gd name="T57" fmla="*/ 3830 h 5678"/>
                  <a:gd name="T58" fmla="*/ 492 w 4305"/>
                  <a:gd name="T59" fmla="*/ 4010 h 5678"/>
                  <a:gd name="T60" fmla="*/ 474 w 4305"/>
                  <a:gd name="T61" fmla="*/ 4226 h 5678"/>
                  <a:gd name="T62" fmla="*/ 342 w 4305"/>
                  <a:gd name="T63" fmla="*/ 4328 h 5678"/>
                  <a:gd name="T64" fmla="*/ 270 w 4305"/>
                  <a:gd name="T65" fmla="*/ 4640 h 5678"/>
                  <a:gd name="T66" fmla="*/ 492 w 4305"/>
                  <a:gd name="T67" fmla="*/ 4814 h 5678"/>
                  <a:gd name="T68" fmla="*/ 666 w 4305"/>
                  <a:gd name="T69" fmla="*/ 4892 h 5678"/>
                  <a:gd name="T70" fmla="*/ 684 w 4305"/>
                  <a:gd name="T71" fmla="*/ 5180 h 5678"/>
                  <a:gd name="T72" fmla="*/ 882 w 4305"/>
                  <a:gd name="T73" fmla="*/ 5328 h 5678"/>
                  <a:gd name="T74" fmla="*/ 1101 w 4305"/>
                  <a:gd name="T75" fmla="*/ 5636 h 5678"/>
                  <a:gd name="T76" fmla="*/ 1439 w 4305"/>
                  <a:gd name="T77" fmla="*/ 5647 h 5678"/>
                  <a:gd name="T78" fmla="*/ 1860 w 4305"/>
                  <a:gd name="T79" fmla="*/ 5450 h 5678"/>
                  <a:gd name="T80" fmla="*/ 2286 w 4305"/>
                  <a:gd name="T81" fmla="*/ 5468 h 5678"/>
                  <a:gd name="T82" fmla="*/ 2740 w 4305"/>
                  <a:gd name="T83" fmla="*/ 5643 h 5678"/>
                  <a:gd name="T84" fmla="*/ 3045 w 4305"/>
                  <a:gd name="T85" fmla="*/ 5272 h 5678"/>
                  <a:gd name="T86" fmla="*/ 3594 w 4305"/>
                  <a:gd name="T87" fmla="*/ 4997 h 5678"/>
                  <a:gd name="T88" fmla="*/ 3908 w 4305"/>
                  <a:gd name="T89" fmla="*/ 4763 h 5678"/>
                  <a:gd name="T90" fmla="*/ 4131 w 4305"/>
                  <a:gd name="T91" fmla="*/ 3908 h 5678"/>
                  <a:gd name="T92" fmla="*/ 4140 w 4305"/>
                  <a:gd name="T93" fmla="*/ 3308 h 5678"/>
                  <a:gd name="T94" fmla="*/ 4293 w 4305"/>
                  <a:gd name="T95" fmla="*/ 2868 h 5678"/>
                  <a:gd name="T96" fmla="*/ 3801 w 4305"/>
                  <a:gd name="T97" fmla="*/ 2756 h 5678"/>
                  <a:gd name="T98" fmla="*/ 3456 w 4305"/>
                  <a:gd name="T99" fmla="*/ 2647 h 5678"/>
                  <a:gd name="T100" fmla="*/ 3324 w 4305"/>
                  <a:gd name="T101" fmla="*/ 2299 h 5678"/>
                  <a:gd name="T102" fmla="*/ 3361 w 4305"/>
                  <a:gd name="T103" fmla="*/ 1966 h 5678"/>
                  <a:gd name="T104" fmla="*/ 3504 w 4305"/>
                  <a:gd name="T105" fmla="*/ 1688 h 5678"/>
                  <a:gd name="T106" fmla="*/ 3354 w 4305"/>
                  <a:gd name="T107" fmla="*/ 1269 h 5678"/>
                  <a:gd name="T108" fmla="*/ 2916 w 4305"/>
                  <a:gd name="T109" fmla="*/ 728 h 5678"/>
                  <a:gd name="T110" fmla="*/ 2568 w 4305"/>
                  <a:gd name="T111" fmla="*/ 572 h 5678"/>
                  <a:gd name="T112" fmla="*/ 2136 w 4305"/>
                  <a:gd name="T113" fmla="*/ 270 h 56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05"/>
                  <a:gd name="T172" fmla="*/ 0 h 5678"/>
                  <a:gd name="T173" fmla="*/ 4305 w 4305"/>
                  <a:gd name="T174" fmla="*/ 5678 h 56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05" h="5678">
                    <a:moveTo>
                      <a:pt x="2088" y="0"/>
                    </a:moveTo>
                    <a:lnTo>
                      <a:pt x="1872" y="44"/>
                    </a:lnTo>
                    <a:lnTo>
                      <a:pt x="1656" y="8"/>
                    </a:lnTo>
                    <a:lnTo>
                      <a:pt x="1620" y="176"/>
                    </a:lnTo>
                    <a:lnTo>
                      <a:pt x="1482" y="212"/>
                    </a:lnTo>
                    <a:lnTo>
                      <a:pt x="1374" y="266"/>
                    </a:lnTo>
                    <a:lnTo>
                      <a:pt x="1230" y="140"/>
                    </a:lnTo>
                    <a:lnTo>
                      <a:pt x="1170" y="206"/>
                    </a:lnTo>
                    <a:lnTo>
                      <a:pt x="1188" y="428"/>
                    </a:lnTo>
                    <a:lnTo>
                      <a:pt x="1122" y="500"/>
                    </a:lnTo>
                    <a:lnTo>
                      <a:pt x="960" y="476"/>
                    </a:lnTo>
                    <a:lnTo>
                      <a:pt x="816" y="518"/>
                    </a:lnTo>
                    <a:lnTo>
                      <a:pt x="792" y="626"/>
                    </a:lnTo>
                    <a:lnTo>
                      <a:pt x="870" y="728"/>
                    </a:lnTo>
                    <a:lnTo>
                      <a:pt x="1044" y="716"/>
                    </a:lnTo>
                    <a:lnTo>
                      <a:pt x="1140" y="698"/>
                    </a:lnTo>
                    <a:lnTo>
                      <a:pt x="1260" y="896"/>
                    </a:lnTo>
                    <a:lnTo>
                      <a:pt x="1098" y="926"/>
                    </a:lnTo>
                    <a:lnTo>
                      <a:pt x="1068" y="1142"/>
                    </a:lnTo>
                    <a:lnTo>
                      <a:pt x="882" y="1202"/>
                    </a:lnTo>
                    <a:lnTo>
                      <a:pt x="654" y="1202"/>
                    </a:lnTo>
                    <a:lnTo>
                      <a:pt x="528" y="1304"/>
                    </a:lnTo>
                    <a:lnTo>
                      <a:pt x="540" y="1418"/>
                    </a:lnTo>
                    <a:lnTo>
                      <a:pt x="702" y="1490"/>
                    </a:lnTo>
                    <a:lnTo>
                      <a:pt x="762" y="1580"/>
                    </a:lnTo>
                    <a:lnTo>
                      <a:pt x="756" y="1706"/>
                    </a:lnTo>
                    <a:lnTo>
                      <a:pt x="636" y="1724"/>
                    </a:lnTo>
                    <a:lnTo>
                      <a:pt x="528" y="1724"/>
                    </a:lnTo>
                    <a:lnTo>
                      <a:pt x="522" y="1826"/>
                    </a:lnTo>
                    <a:lnTo>
                      <a:pt x="522" y="1976"/>
                    </a:lnTo>
                    <a:lnTo>
                      <a:pt x="384" y="2012"/>
                    </a:lnTo>
                    <a:lnTo>
                      <a:pt x="215" y="2005"/>
                    </a:lnTo>
                    <a:lnTo>
                      <a:pt x="163" y="2103"/>
                    </a:lnTo>
                    <a:lnTo>
                      <a:pt x="105" y="2177"/>
                    </a:lnTo>
                    <a:lnTo>
                      <a:pt x="0" y="2294"/>
                    </a:lnTo>
                    <a:lnTo>
                      <a:pt x="54" y="2425"/>
                    </a:lnTo>
                    <a:lnTo>
                      <a:pt x="161" y="2513"/>
                    </a:lnTo>
                    <a:lnTo>
                      <a:pt x="164" y="2659"/>
                    </a:lnTo>
                    <a:lnTo>
                      <a:pt x="83" y="2776"/>
                    </a:lnTo>
                    <a:lnTo>
                      <a:pt x="76" y="2878"/>
                    </a:lnTo>
                    <a:lnTo>
                      <a:pt x="190" y="2890"/>
                    </a:lnTo>
                    <a:lnTo>
                      <a:pt x="451" y="2755"/>
                    </a:lnTo>
                    <a:lnTo>
                      <a:pt x="487" y="2592"/>
                    </a:lnTo>
                    <a:lnTo>
                      <a:pt x="566" y="2707"/>
                    </a:lnTo>
                    <a:lnTo>
                      <a:pt x="694" y="2718"/>
                    </a:lnTo>
                    <a:lnTo>
                      <a:pt x="810" y="2844"/>
                    </a:lnTo>
                    <a:lnTo>
                      <a:pt x="880" y="2956"/>
                    </a:lnTo>
                    <a:lnTo>
                      <a:pt x="903" y="3042"/>
                    </a:lnTo>
                    <a:lnTo>
                      <a:pt x="1010" y="3100"/>
                    </a:lnTo>
                    <a:lnTo>
                      <a:pt x="1044" y="3198"/>
                    </a:lnTo>
                    <a:lnTo>
                      <a:pt x="1032" y="3273"/>
                    </a:lnTo>
                    <a:lnTo>
                      <a:pt x="901" y="3322"/>
                    </a:lnTo>
                    <a:lnTo>
                      <a:pt x="942" y="3414"/>
                    </a:lnTo>
                    <a:lnTo>
                      <a:pt x="872" y="3541"/>
                    </a:lnTo>
                    <a:lnTo>
                      <a:pt x="778" y="3624"/>
                    </a:lnTo>
                    <a:lnTo>
                      <a:pt x="654" y="3650"/>
                    </a:lnTo>
                    <a:lnTo>
                      <a:pt x="564" y="3740"/>
                    </a:lnTo>
                    <a:lnTo>
                      <a:pt x="546" y="3830"/>
                    </a:lnTo>
                    <a:lnTo>
                      <a:pt x="600" y="3932"/>
                    </a:lnTo>
                    <a:lnTo>
                      <a:pt x="492" y="4010"/>
                    </a:lnTo>
                    <a:lnTo>
                      <a:pt x="456" y="4100"/>
                    </a:lnTo>
                    <a:lnTo>
                      <a:pt x="474" y="4226"/>
                    </a:lnTo>
                    <a:lnTo>
                      <a:pt x="438" y="4298"/>
                    </a:lnTo>
                    <a:lnTo>
                      <a:pt x="342" y="4328"/>
                    </a:lnTo>
                    <a:lnTo>
                      <a:pt x="270" y="4472"/>
                    </a:lnTo>
                    <a:lnTo>
                      <a:pt x="270" y="4640"/>
                    </a:lnTo>
                    <a:lnTo>
                      <a:pt x="378" y="4760"/>
                    </a:lnTo>
                    <a:lnTo>
                      <a:pt x="492" y="4814"/>
                    </a:lnTo>
                    <a:lnTo>
                      <a:pt x="612" y="4802"/>
                    </a:lnTo>
                    <a:lnTo>
                      <a:pt x="666" y="4892"/>
                    </a:lnTo>
                    <a:lnTo>
                      <a:pt x="648" y="5066"/>
                    </a:lnTo>
                    <a:lnTo>
                      <a:pt x="684" y="5180"/>
                    </a:lnTo>
                    <a:lnTo>
                      <a:pt x="766" y="5265"/>
                    </a:lnTo>
                    <a:lnTo>
                      <a:pt x="882" y="5328"/>
                    </a:lnTo>
                    <a:lnTo>
                      <a:pt x="987" y="5524"/>
                    </a:lnTo>
                    <a:lnTo>
                      <a:pt x="1101" y="5636"/>
                    </a:lnTo>
                    <a:lnTo>
                      <a:pt x="1241" y="5678"/>
                    </a:lnTo>
                    <a:lnTo>
                      <a:pt x="1439" y="5647"/>
                    </a:lnTo>
                    <a:lnTo>
                      <a:pt x="1608" y="5504"/>
                    </a:lnTo>
                    <a:lnTo>
                      <a:pt x="1860" y="5450"/>
                    </a:lnTo>
                    <a:lnTo>
                      <a:pt x="2083" y="5443"/>
                    </a:lnTo>
                    <a:lnTo>
                      <a:pt x="2286" y="5468"/>
                    </a:lnTo>
                    <a:lnTo>
                      <a:pt x="2477" y="5542"/>
                    </a:lnTo>
                    <a:lnTo>
                      <a:pt x="2740" y="5643"/>
                    </a:lnTo>
                    <a:lnTo>
                      <a:pt x="2868" y="5461"/>
                    </a:lnTo>
                    <a:lnTo>
                      <a:pt x="3045" y="5272"/>
                    </a:lnTo>
                    <a:lnTo>
                      <a:pt x="3306" y="5105"/>
                    </a:lnTo>
                    <a:lnTo>
                      <a:pt x="3594" y="4997"/>
                    </a:lnTo>
                    <a:lnTo>
                      <a:pt x="3737" y="4909"/>
                    </a:lnTo>
                    <a:lnTo>
                      <a:pt x="3908" y="4763"/>
                    </a:lnTo>
                    <a:lnTo>
                      <a:pt x="4134" y="4540"/>
                    </a:lnTo>
                    <a:lnTo>
                      <a:pt x="4131" y="3908"/>
                    </a:lnTo>
                    <a:lnTo>
                      <a:pt x="4285" y="3583"/>
                    </a:lnTo>
                    <a:lnTo>
                      <a:pt x="4140" y="3308"/>
                    </a:lnTo>
                    <a:lnTo>
                      <a:pt x="4305" y="3097"/>
                    </a:lnTo>
                    <a:lnTo>
                      <a:pt x="4293" y="2868"/>
                    </a:lnTo>
                    <a:lnTo>
                      <a:pt x="4032" y="2744"/>
                    </a:lnTo>
                    <a:lnTo>
                      <a:pt x="3801" y="2756"/>
                    </a:lnTo>
                    <a:lnTo>
                      <a:pt x="3602" y="2708"/>
                    </a:lnTo>
                    <a:lnTo>
                      <a:pt x="3456" y="2647"/>
                    </a:lnTo>
                    <a:lnTo>
                      <a:pt x="3456" y="2445"/>
                    </a:lnTo>
                    <a:lnTo>
                      <a:pt x="3324" y="2299"/>
                    </a:lnTo>
                    <a:lnTo>
                      <a:pt x="3288" y="2085"/>
                    </a:lnTo>
                    <a:lnTo>
                      <a:pt x="3361" y="1966"/>
                    </a:lnTo>
                    <a:lnTo>
                      <a:pt x="3360" y="1796"/>
                    </a:lnTo>
                    <a:lnTo>
                      <a:pt x="3504" y="1688"/>
                    </a:lnTo>
                    <a:lnTo>
                      <a:pt x="3528" y="1495"/>
                    </a:lnTo>
                    <a:lnTo>
                      <a:pt x="3354" y="1269"/>
                    </a:lnTo>
                    <a:lnTo>
                      <a:pt x="3075" y="838"/>
                    </a:lnTo>
                    <a:lnTo>
                      <a:pt x="2916" y="728"/>
                    </a:lnTo>
                    <a:lnTo>
                      <a:pt x="2737" y="727"/>
                    </a:lnTo>
                    <a:lnTo>
                      <a:pt x="2568" y="572"/>
                    </a:lnTo>
                    <a:lnTo>
                      <a:pt x="2280" y="570"/>
                    </a:lnTo>
                    <a:lnTo>
                      <a:pt x="2136" y="270"/>
                    </a:lnTo>
                    <a:lnTo>
                      <a:pt x="208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5" name="Freeform 1303">
                <a:extLst>
                  <a:ext uri="{FF2B5EF4-FFF2-40B4-BE49-F238E27FC236}">
                    <a16:creationId xmlns:a16="http://schemas.microsoft.com/office/drawing/2014/main" id="{085F9E3A-528F-153E-79E1-3518B1A3E9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10710" y="2555281"/>
                <a:ext cx="178291" cy="172510"/>
              </a:xfrm>
              <a:custGeom>
                <a:avLst/>
                <a:gdLst>
                  <a:gd name="T0" fmla="*/ 884 w 1496"/>
                  <a:gd name="T1" fmla="*/ 0 h 1296"/>
                  <a:gd name="T2" fmla="*/ 782 w 1496"/>
                  <a:gd name="T3" fmla="*/ 18 h 1296"/>
                  <a:gd name="T4" fmla="*/ 722 w 1496"/>
                  <a:gd name="T5" fmla="*/ 108 h 1296"/>
                  <a:gd name="T6" fmla="*/ 722 w 1496"/>
                  <a:gd name="T7" fmla="*/ 288 h 1296"/>
                  <a:gd name="T8" fmla="*/ 506 w 1496"/>
                  <a:gd name="T9" fmla="*/ 348 h 1296"/>
                  <a:gd name="T10" fmla="*/ 440 w 1496"/>
                  <a:gd name="T11" fmla="*/ 438 h 1296"/>
                  <a:gd name="T12" fmla="*/ 470 w 1496"/>
                  <a:gd name="T13" fmla="*/ 612 h 1296"/>
                  <a:gd name="T14" fmla="*/ 368 w 1496"/>
                  <a:gd name="T15" fmla="*/ 648 h 1296"/>
                  <a:gd name="T16" fmla="*/ 0 w 1496"/>
                  <a:gd name="T17" fmla="*/ 601 h 1296"/>
                  <a:gd name="T18" fmla="*/ 73 w 1496"/>
                  <a:gd name="T19" fmla="*/ 720 h 1296"/>
                  <a:gd name="T20" fmla="*/ 95 w 1496"/>
                  <a:gd name="T21" fmla="*/ 802 h 1296"/>
                  <a:gd name="T22" fmla="*/ 200 w 1496"/>
                  <a:gd name="T23" fmla="*/ 859 h 1296"/>
                  <a:gd name="T24" fmla="*/ 236 w 1496"/>
                  <a:gd name="T25" fmla="*/ 954 h 1296"/>
                  <a:gd name="T26" fmla="*/ 224 w 1496"/>
                  <a:gd name="T27" fmla="*/ 1032 h 1296"/>
                  <a:gd name="T28" fmla="*/ 332 w 1496"/>
                  <a:gd name="T29" fmla="*/ 1044 h 1296"/>
                  <a:gd name="T30" fmla="*/ 350 w 1496"/>
                  <a:gd name="T31" fmla="*/ 1152 h 1296"/>
                  <a:gd name="T32" fmla="*/ 452 w 1496"/>
                  <a:gd name="T33" fmla="*/ 1206 h 1296"/>
                  <a:gd name="T34" fmla="*/ 758 w 1496"/>
                  <a:gd name="T35" fmla="*/ 1188 h 1296"/>
                  <a:gd name="T36" fmla="*/ 872 w 1496"/>
                  <a:gd name="T37" fmla="*/ 1152 h 1296"/>
                  <a:gd name="T38" fmla="*/ 980 w 1496"/>
                  <a:gd name="T39" fmla="*/ 1284 h 1296"/>
                  <a:gd name="T40" fmla="*/ 1100 w 1496"/>
                  <a:gd name="T41" fmla="*/ 1296 h 1296"/>
                  <a:gd name="T42" fmla="*/ 1340 w 1496"/>
                  <a:gd name="T43" fmla="*/ 1044 h 1296"/>
                  <a:gd name="T44" fmla="*/ 1322 w 1496"/>
                  <a:gd name="T45" fmla="*/ 924 h 1296"/>
                  <a:gd name="T46" fmla="*/ 1394 w 1496"/>
                  <a:gd name="T47" fmla="*/ 906 h 1296"/>
                  <a:gd name="T48" fmla="*/ 1496 w 1496"/>
                  <a:gd name="T49" fmla="*/ 798 h 1296"/>
                  <a:gd name="T50" fmla="*/ 1442 w 1496"/>
                  <a:gd name="T51" fmla="*/ 630 h 1296"/>
                  <a:gd name="T52" fmla="*/ 1334 w 1496"/>
                  <a:gd name="T53" fmla="*/ 594 h 1296"/>
                  <a:gd name="T54" fmla="*/ 1196 w 1496"/>
                  <a:gd name="T55" fmla="*/ 474 h 1296"/>
                  <a:gd name="T56" fmla="*/ 1214 w 1496"/>
                  <a:gd name="T57" fmla="*/ 240 h 1296"/>
                  <a:gd name="T58" fmla="*/ 1190 w 1496"/>
                  <a:gd name="T59" fmla="*/ 90 h 1296"/>
                  <a:gd name="T60" fmla="*/ 1106 w 1496"/>
                  <a:gd name="T61" fmla="*/ 36 h 1296"/>
                  <a:gd name="T62" fmla="*/ 980 w 1496"/>
                  <a:gd name="T63" fmla="*/ 42 h 1296"/>
                  <a:gd name="T64" fmla="*/ 884 w 1496"/>
                  <a:gd name="T65" fmla="*/ 0 h 12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96"/>
                  <a:gd name="T100" fmla="*/ 0 h 1296"/>
                  <a:gd name="T101" fmla="*/ 1496 w 1496"/>
                  <a:gd name="T102" fmla="*/ 1296 h 12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96" h="1296">
                    <a:moveTo>
                      <a:pt x="884" y="0"/>
                    </a:moveTo>
                    <a:lnTo>
                      <a:pt x="782" y="18"/>
                    </a:lnTo>
                    <a:lnTo>
                      <a:pt x="722" y="108"/>
                    </a:lnTo>
                    <a:lnTo>
                      <a:pt x="722" y="288"/>
                    </a:lnTo>
                    <a:lnTo>
                      <a:pt x="506" y="348"/>
                    </a:lnTo>
                    <a:lnTo>
                      <a:pt x="440" y="438"/>
                    </a:lnTo>
                    <a:lnTo>
                      <a:pt x="470" y="612"/>
                    </a:lnTo>
                    <a:lnTo>
                      <a:pt x="368" y="648"/>
                    </a:lnTo>
                    <a:lnTo>
                      <a:pt x="0" y="601"/>
                    </a:lnTo>
                    <a:lnTo>
                      <a:pt x="73" y="720"/>
                    </a:lnTo>
                    <a:lnTo>
                      <a:pt x="95" y="802"/>
                    </a:lnTo>
                    <a:lnTo>
                      <a:pt x="200" y="859"/>
                    </a:lnTo>
                    <a:lnTo>
                      <a:pt x="236" y="954"/>
                    </a:lnTo>
                    <a:lnTo>
                      <a:pt x="224" y="1032"/>
                    </a:lnTo>
                    <a:lnTo>
                      <a:pt x="332" y="1044"/>
                    </a:lnTo>
                    <a:lnTo>
                      <a:pt x="350" y="1152"/>
                    </a:lnTo>
                    <a:lnTo>
                      <a:pt x="452" y="1206"/>
                    </a:lnTo>
                    <a:lnTo>
                      <a:pt x="758" y="1188"/>
                    </a:lnTo>
                    <a:lnTo>
                      <a:pt x="872" y="1152"/>
                    </a:lnTo>
                    <a:lnTo>
                      <a:pt x="980" y="1284"/>
                    </a:lnTo>
                    <a:lnTo>
                      <a:pt x="1100" y="1296"/>
                    </a:lnTo>
                    <a:lnTo>
                      <a:pt x="1340" y="1044"/>
                    </a:lnTo>
                    <a:lnTo>
                      <a:pt x="1322" y="924"/>
                    </a:lnTo>
                    <a:lnTo>
                      <a:pt x="1394" y="906"/>
                    </a:lnTo>
                    <a:lnTo>
                      <a:pt x="1496" y="798"/>
                    </a:lnTo>
                    <a:lnTo>
                      <a:pt x="1442" y="630"/>
                    </a:lnTo>
                    <a:lnTo>
                      <a:pt x="1334" y="594"/>
                    </a:lnTo>
                    <a:lnTo>
                      <a:pt x="1196" y="474"/>
                    </a:lnTo>
                    <a:lnTo>
                      <a:pt x="1214" y="240"/>
                    </a:lnTo>
                    <a:lnTo>
                      <a:pt x="1190" y="90"/>
                    </a:lnTo>
                    <a:lnTo>
                      <a:pt x="1106" y="36"/>
                    </a:lnTo>
                    <a:lnTo>
                      <a:pt x="980" y="42"/>
                    </a:lnTo>
                    <a:lnTo>
                      <a:pt x="8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6" name="Freeform 1304">
                <a:extLst>
                  <a:ext uri="{FF2B5EF4-FFF2-40B4-BE49-F238E27FC236}">
                    <a16:creationId xmlns:a16="http://schemas.microsoft.com/office/drawing/2014/main" id="{7D333F1F-1684-5CE8-EAC6-BCBA66D54F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1399" y="2473818"/>
                <a:ext cx="267437" cy="269147"/>
              </a:xfrm>
              <a:custGeom>
                <a:avLst/>
                <a:gdLst>
                  <a:gd name="T0" fmla="*/ 4248 w 748"/>
                  <a:gd name="T1" fmla="*/ 1134 h 674"/>
                  <a:gd name="T2" fmla="*/ 3726 w 748"/>
                  <a:gd name="T3" fmla="*/ 612 h 674"/>
                  <a:gd name="T4" fmla="*/ 3168 w 748"/>
                  <a:gd name="T5" fmla="*/ 504 h 674"/>
                  <a:gd name="T6" fmla="*/ 2736 w 748"/>
                  <a:gd name="T7" fmla="*/ 0 h 674"/>
                  <a:gd name="T8" fmla="*/ 2250 w 748"/>
                  <a:gd name="T9" fmla="*/ 396 h 674"/>
                  <a:gd name="T10" fmla="*/ 1548 w 748"/>
                  <a:gd name="T11" fmla="*/ 594 h 674"/>
                  <a:gd name="T12" fmla="*/ 810 w 748"/>
                  <a:gd name="T13" fmla="*/ 756 h 674"/>
                  <a:gd name="T14" fmla="*/ 738 w 748"/>
                  <a:gd name="T15" fmla="*/ 1422 h 674"/>
                  <a:gd name="T16" fmla="*/ 216 w 748"/>
                  <a:gd name="T17" fmla="*/ 1692 h 674"/>
                  <a:gd name="T18" fmla="*/ 0 w 748"/>
                  <a:gd name="T19" fmla="*/ 2394 h 674"/>
                  <a:gd name="T20" fmla="*/ 360 w 748"/>
                  <a:gd name="T21" fmla="*/ 2970 h 674"/>
                  <a:gd name="T22" fmla="*/ 864 w 748"/>
                  <a:gd name="T23" fmla="*/ 3258 h 674"/>
                  <a:gd name="T24" fmla="*/ 1458 w 748"/>
                  <a:gd name="T25" fmla="*/ 3204 h 674"/>
                  <a:gd name="T26" fmla="*/ 1620 w 748"/>
                  <a:gd name="T27" fmla="*/ 3780 h 674"/>
                  <a:gd name="T28" fmla="*/ 1710 w 748"/>
                  <a:gd name="T29" fmla="*/ 4482 h 674"/>
                  <a:gd name="T30" fmla="*/ 1980 w 748"/>
                  <a:gd name="T31" fmla="*/ 4878 h 674"/>
                  <a:gd name="T32" fmla="*/ 2106 w 748"/>
                  <a:gd name="T33" fmla="*/ 5508 h 674"/>
                  <a:gd name="T34" fmla="*/ 2646 w 748"/>
                  <a:gd name="T35" fmla="*/ 5994 h 674"/>
                  <a:gd name="T36" fmla="*/ 3078 w 748"/>
                  <a:gd name="T37" fmla="*/ 5724 h 674"/>
                  <a:gd name="T38" fmla="*/ 3546 w 748"/>
                  <a:gd name="T39" fmla="*/ 5508 h 674"/>
                  <a:gd name="T40" fmla="*/ 4104 w 748"/>
                  <a:gd name="T41" fmla="*/ 5562 h 674"/>
                  <a:gd name="T42" fmla="*/ 4410 w 748"/>
                  <a:gd name="T43" fmla="*/ 5184 h 674"/>
                  <a:gd name="T44" fmla="*/ 4734 w 748"/>
                  <a:gd name="T45" fmla="*/ 5580 h 674"/>
                  <a:gd name="T46" fmla="*/ 5238 w 748"/>
                  <a:gd name="T47" fmla="*/ 5796 h 674"/>
                  <a:gd name="T48" fmla="*/ 5922 w 748"/>
                  <a:gd name="T49" fmla="*/ 5994 h 674"/>
                  <a:gd name="T50" fmla="*/ 6426 w 748"/>
                  <a:gd name="T51" fmla="*/ 5364 h 674"/>
                  <a:gd name="T52" fmla="*/ 6696 w 748"/>
                  <a:gd name="T53" fmla="*/ 4932 h 674"/>
                  <a:gd name="T54" fmla="*/ 6624 w 748"/>
                  <a:gd name="T55" fmla="*/ 4410 h 674"/>
                  <a:gd name="T56" fmla="*/ 6246 w 748"/>
                  <a:gd name="T57" fmla="*/ 3996 h 674"/>
                  <a:gd name="T58" fmla="*/ 5679 w 748"/>
                  <a:gd name="T59" fmla="*/ 3267 h 674"/>
                  <a:gd name="T60" fmla="*/ 5058 w 748"/>
                  <a:gd name="T61" fmla="*/ 2889 h 674"/>
                  <a:gd name="T62" fmla="*/ 4167 w 748"/>
                  <a:gd name="T63" fmla="*/ 3789 h 674"/>
                  <a:gd name="T64" fmla="*/ 3852 w 748"/>
                  <a:gd name="T65" fmla="*/ 3438 h 674"/>
                  <a:gd name="T66" fmla="*/ 4086 w 748"/>
                  <a:gd name="T67" fmla="*/ 2664 h 674"/>
                  <a:gd name="T68" fmla="*/ 3600 w 748"/>
                  <a:gd name="T69" fmla="*/ 1998 h 674"/>
                  <a:gd name="T70" fmla="*/ 4095 w 748"/>
                  <a:gd name="T71" fmla="*/ 1413 h 6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48"/>
                  <a:gd name="T109" fmla="*/ 0 h 674"/>
                  <a:gd name="T110" fmla="*/ 748 w 748"/>
                  <a:gd name="T111" fmla="*/ 674 h 6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48" h="674">
                    <a:moveTo>
                      <a:pt x="455" y="157"/>
                    </a:moveTo>
                    <a:lnTo>
                      <a:pt x="472" y="126"/>
                    </a:lnTo>
                    <a:lnTo>
                      <a:pt x="436" y="104"/>
                    </a:lnTo>
                    <a:lnTo>
                      <a:pt x="414" y="68"/>
                    </a:lnTo>
                    <a:lnTo>
                      <a:pt x="382" y="78"/>
                    </a:lnTo>
                    <a:lnTo>
                      <a:pt x="352" y="56"/>
                    </a:lnTo>
                    <a:lnTo>
                      <a:pt x="330" y="20"/>
                    </a:lnTo>
                    <a:lnTo>
                      <a:pt x="304" y="0"/>
                    </a:lnTo>
                    <a:lnTo>
                      <a:pt x="264" y="14"/>
                    </a:lnTo>
                    <a:lnTo>
                      <a:pt x="250" y="44"/>
                    </a:lnTo>
                    <a:lnTo>
                      <a:pt x="222" y="66"/>
                    </a:lnTo>
                    <a:lnTo>
                      <a:pt x="172" y="66"/>
                    </a:lnTo>
                    <a:lnTo>
                      <a:pt x="132" y="56"/>
                    </a:lnTo>
                    <a:lnTo>
                      <a:pt x="90" y="84"/>
                    </a:lnTo>
                    <a:lnTo>
                      <a:pt x="82" y="120"/>
                    </a:lnTo>
                    <a:lnTo>
                      <a:pt x="82" y="158"/>
                    </a:lnTo>
                    <a:lnTo>
                      <a:pt x="72" y="182"/>
                    </a:lnTo>
                    <a:lnTo>
                      <a:pt x="24" y="188"/>
                    </a:lnTo>
                    <a:lnTo>
                      <a:pt x="4" y="222"/>
                    </a:lnTo>
                    <a:lnTo>
                      <a:pt x="0" y="266"/>
                    </a:lnTo>
                    <a:lnTo>
                      <a:pt x="16" y="312"/>
                    </a:lnTo>
                    <a:lnTo>
                      <a:pt x="40" y="330"/>
                    </a:lnTo>
                    <a:lnTo>
                      <a:pt x="76" y="338"/>
                    </a:lnTo>
                    <a:lnTo>
                      <a:pt x="96" y="362"/>
                    </a:lnTo>
                    <a:lnTo>
                      <a:pt x="136" y="368"/>
                    </a:lnTo>
                    <a:lnTo>
                      <a:pt x="162" y="356"/>
                    </a:lnTo>
                    <a:lnTo>
                      <a:pt x="180" y="384"/>
                    </a:lnTo>
                    <a:lnTo>
                      <a:pt x="180" y="420"/>
                    </a:lnTo>
                    <a:lnTo>
                      <a:pt x="178" y="462"/>
                    </a:lnTo>
                    <a:lnTo>
                      <a:pt x="190" y="498"/>
                    </a:lnTo>
                    <a:lnTo>
                      <a:pt x="222" y="516"/>
                    </a:lnTo>
                    <a:lnTo>
                      <a:pt x="220" y="542"/>
                    </a:lnTo>
                    <a:lnTo>
                      <a:pt x="216" y="584"/>
                    </a:lnTo>
                    <a:lnTo>
                      <a:pt x="234" y="612"/>
                    </a:lnTo>
                    <a:lnTo>
                      <a:pt x="274" y="626"/>
                    </a:lnTo>
                    <a:lnTo>
                      <a:pt x="294" y="666"/>
                    </a:lnTo>
                    <a:lnTo>
                      <a:pt x="318" y="674"/>
                    </a:lnTo>
                    <a:lnTo>
                      <a:pt x="342" y="636"/>
                    </a:lnTo>
                    <a:lnTo>
                      <a:pt x="364" y="612"/>
                    </a:lnTo>
                    <a:lnTo>
                      <a:pt x="394" y="612"/>
                    </a:lnTo>
                    <a:lnTo>
                      <a:pt x="424" y="624"/>
                    </a:lnTo>
                    <a:lnTo>
                      <a:pt x="456" y="618"/>
                    </a:lnTo>
                    <a:lnTo>
                      <a:pt x="468" y="590"/>
                    </a:lnTo>
                    <a:lnTo>
                      <a:pt x="490" y="576"/>
                    </a:lnTo>
                    <a:lnTo>
                      <a:pt x="516" y="576"/>
                    </a:lnTo>
                    <a:lnTo>
                      <a:pt x="526" y="620"/>
                    </a:lnTo>
                    <a:lnTo>
                      <a:pt x="540" y="644"/>
                    </a:lnTo>
                    <a:lnTo>
                      <a:pt x="582" y="644"/>
                    </a:lnTo>
                    <a:lnTo>
                      <a:pt x="616" y="674"/>
                    </a:lnTo>
                    <a:lnTo>
                      <a:pt x="658" y="666"/>
                    </a:lnTo>
                    <a:lnTo>
                      <a:pt x="690" y="638"/>
                    </a:lnTo>
                    <a:lnTo>
                      <a:pt x="714" y="596"/>
                    </a:lnTo>
                    <a:lnTo>
                      <a:pt x="700" y="564"/>
                    </a:lnTo>
                    <a:lnTo>
                      <a:pt x="744" y="548"/>
                    </a:lnTo>
                    <a:lnTo>
                      <a:pt x="748" y="523"/>
                    </a:lnTo>
                    <a:lnTo>
                      <a:pt x="736" y="490"/>
                    </a:lnTo>
                    <a:lnTo>
                      <a:pt x="701" y="471"/>
                    </a:lnTo>
                    <a:lnTo>
                      <a:pt x="694" y="444"/>
                    </a:lnTo>
                    <a:lnTo>
                      <a:pt x="672" y="408"/>
                    </a:lnTo>
                    <a:lnTo>
                      <a:pt x="631" y="363"/>
                    </a:lnTo>
                    <a:lnTo>
                      <a:pt x="589" y="360"/>
                    </a:lnTo>
                    <a:lnTo>
                      <a:pt x="562" y="321"/>
                    </a:lnTo>
                    <a:lnTo>
                      <a:pt x="550" y="376"/>
                    </a:lnTo>
                    <a:lnTo>
                      <a:pt x="463" y="421"/>
                    </a:lnTo>
                    <a:lnTo>
                      <a:pt x="425" y="417"/>
                    </a:lnTo>
                    <a:lnTo>
                      <a:pt x="428" y="382"/>
                    </a:lnTo>
                    <a:lnTo>
                      <a:pt x="454" y="344"/>
                    </a:lnTo>
                    <a:lnTo>
                      <a:pt x="454" y="296"/>
                    </a:lnTo>
                    <a:lnTo>
                      <a:pt x="418" y="266"/>
                    </a:lnTo>
                    <a:lnTo>
                      <a:pt x="400" y="222"/>
                    </a:lnTo>
                    <a:lnTo>
                      <a:pt x="436" y="182"/>
                    </a:lnTo>
                    <a:lnTo>
                      <a:pt x="455" y="15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7" name="Freeform 1305">
                <a:extLst>
                  <a:ext uri="{FF2B5EF4-FFF2-40B4-BE49-F238E27FC236}">
                    <a16:creationId xmlns:a16="http://schemas.microsoft.com/office/drawing/2014/main" id="{061D799D-AD88-EC86-ED68-B9C2415C5E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4171" y="2790086"/>
                <a:ext cx="238119" cy="122993"/>
              </a:xfrm>
              <a:custGeom>
                <a:avLst/>
                <a:gdLst>
                  <a:gd name="T0" fmla="*/ 11988 w 333"/>
                  <a:gd name="T1" fmla="*/ 1188 h 154"/>
                  <a:gd name="T2" fmla="*/ 11772 w 333"/>
                  <a:gd name="T3" fmla="*/ 684 h 154"/>
                  <a:gd name="T4" fmla="*/ 11124 w 333"/>
                  <a:gd name="T5" fmla="*/ 216 h 154"/>
                  <a:gd name="T6" fmla="*/ 10440 w 333"/>
                  <a:gd name="T7" fmla="*/ 0 h 154"/>
                  <a:gd name="T8" fmla="*/ 9684 w 333"/>
                  <a:gd name="T9" fmla="*/ 0 h 154"/>
                  <a:gd name="T10" fmla="*/ 9072 w 333"/>
                  <a:gd name="T11" fmla="*/ 252 h 154"/>
                  <a:gd name="T12" fmla="*/ 8532 w 333"/>
                  <a:gd name="T13" fmla="*/ 1080 h 154"/>
                  <a:gd name="T14" fmla="*/ 8064 w 333"/>
                  <a:gd name="T15" fmla="*/ 792 h 154"/>
                  <a:gd name="T16" fmla="*/ 7524 w 333"/>
                  <a:gd name="T17" fmla="*/ 324 h 154"/>
                  <a:gd name="T18" fmla="*/ 6876 w 333"/>
                  <a:gd name="T19" fmla="*/ 0 h 154"/>
                  <a:gd name="T20" fmla="*/ 6228 w 333"/>
                  <a:gd name="T21" fmla="*/ 0 h 154"/>
                  <a:gd name="T22" fmla="*/ 5616 w 333"/>
                  <a:gd name="T23" fmla="*/ 144 h 154"/>
                  <a:gd name="T24" fmla="*/ 5400 w 333"/>
                  <a:gd name="T25" fmla="*/ 972 h 154"/>
                  <a:gd name="T26" fmla="*/ 4932 w 333"/>
                  <a:gd name="T27" fmla="*/ 1188 h 154"/>
                  <a:gd name="T28" fmla="*/ 4536 w 333"/>
                  <a:gd name="T29" fmla="*/ 648 h 154"/>
                  <a:gd name="T30" fmla="*/ 4068 w 333"/>
                  <a:gd name="T31" fmla="*/ 432 h 154"/>
                  <a:gd name="T32" fmla="*/ 3240 w 333"/>
                  <a:gd name="T33" fmla="*/ 216 h 154"/>
                  <a:gd name="T34" fmla="*/ 2376 w 333"/>
                  <a:gd name="T35" fmla="*/ 216 h 154"/>
                  <a:gd name="T36" fmla="*/ 1692 w 333"/>
                  <a:gd name="T37" fmla="*/ 792 h 154"/>
                  <a:gd name="T38" fmla="*/ 1044 w 333"/>
                  <a:gd name="T39" fmla="*/ 1080 h 154"/>
                  <a:gd name="T40" fmla="*/ 324 w 333"/>
                  <a:gd name="T41" fmla="*/ 1656 h 154"/>
                  <a:gd name="T42" fmla="*/ 0 w 333"/>
                  <a:gd name="T43" fmla="*/ 2520 h 154"/>
                  <a:gd name="T44" fmla="*/ 216 w 333"/>
                  <a:gd name="T45" fmla="*/ 3348 h 154"/>
                  <a:gd name="T46" fmla="*/ 936 w 333"/>
                  <a:gd name="T47" fmla="*/ 3672 h 154"/>
                  <a:gd name="T48" fmla="*/ 972 w 333"/>
                  <a:gd name="T49" fmla="*/ 4104 h 154"/>
                  <a:gd name="T50" fmla="*/ 1512 w 333"/>
                  <a:gd name="T51" fmla="*/ 4464 h 154"/>
                  <a:gd name="T52" fmla="*/ 2592 w 333"/>
                  <a:gd name="T53" fmla="*/ 4752 h 154"/>
                  <a:gd name="T54" fmla="*/ 3528 w 333"/>
                  <a:gd name="T55" fmla="*/ 4248 h 154"/>
                  <a:gd name="T56" fmla="*/ 4212 w 333"/>
                  <a:gd name="T57" fmla="*/ 4104 h 154"/>
                  <a:gd name="T58" fmla="*/ 4392 w 333"/>
                  <a:gd name="T59" fmla="*/ 4752 h 154"/>
                  <a:gd name="T60" fmla="*/ 4968 w 333"/>
                  <a:gd name="T61" fmla="*/ 5544 h 154"/>
                  <a:gd name="T62" fmla="*/ 6048 w 333"/>
                  <a:gd name="T63" fmla="*/ 5508 h 154"/>
                  <a:gd name="T64" fmla="*/ 7344 w 333"/>
                  <a:gd name="T65" fmla="*/ 5112 h 154"/>
                  <a:gd name="T66" fmla="*/ 7992 w 333"/>
                  <a:gd name="T67" fmla="*/ 3924 h 154"/>
                  <a:gd name="T68" fmla="*/ 8316 w 333"/>
                  <a:gd name="T69" fmla="*/ 3168 h 154"/>
                  <a:gd name="T70" fmla="*/ 8928 w 333"/>
                  <a:gd name="T71" fmla="*/ 3024 h 154"/>
                  <a:gd name="T72" fmla="*/ 9360 w 333"/>
                  <a:gd name="T73" fmla="*/ 2808 h 154"/>
                  <a:gd name="T74" fmla="*/ 9936 w 333"/>
                  <a:gd name="T75" fmla="*/ 2304 h 154"/>
                  <a:gd name="T76" fmla="*/ 10656 w 333"/>
                  <a:gd name="T77" fmla="*/ 2700 h 154"/>
                  <a:gd name="T78" fmla="*/ 11196 w 333"/>
                  <a:gd name="T79" fmla="*/ 2376 h 154"/>
                  <a:gd name="T80" fmla="*/ 11736 w 333"/>
                  <a:gd name="T81" fmla="*/ 1836 h 154"/>
                  <a:gd name="T82" fmla="*/ 11988 w 333"/>
                  <a:gd name="T83" fmla="*/ 1188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154"/>
                  <a:gd name="T128" fmla="*/ 333 w 333"/>
                  <a:gd name="T129" fmla="*/ 154 h 1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154">
                    <a:moveTo>
                      <a:pt x="333" y="33"/>
                    </a:moveTo>
                    <a:lnTo>
                      <a:pt x="327" y="19"/>
                    </a:lnTo>
                    <a:lnTo>
                      <a:pt x="309" y="6"/>
                    </a:lnTo>
                    <a:lnTo>
                      <a:pt x="290" y="0"/>
                    </a:lnTo>
                    <a:lnTo>
                      <a:pt x="269" y="0"/>
                    </a:lnTo>
                    <a:lnTo>
                      <a:pt x="252" y="7"/>
                    </a:lnTo>
                    <a:lnTo>
                      <a:pt x="237" y="30"/>
                    </a:lnTo>
                    <a:lnTo>
                      <a:pt x="224" y="22"/>
                    </a:lnTo>
                    <a:lnTo>
                      <a:pt x="209" y="9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6" y="4"/>
                    </a:lnTo>
                    <a:lnTo>
                      <a:pt x="150" y="27"/>
                    </a:lnTo>
                    <a:lnTo>
                      <a:pt x="137" y="33"/>
                    </a:lnTo>
                    <a:lnTo>
                      <a:pt x="126" y="18"/>
                    </a:lnTo>
                    <a:lnTo>
                      <a:pt x="113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7" y="22"/>
                    </a:lnTo>
                    <a:lnTo>
                      <a:pt x="29" y="30"/>
                    </a:lnTo>
                    <a:lnTo>
                      <a:pt x="9" y="46"/>
                    </a:lnTo>
                    <a:lnTo>
                      <a:pt x="0" y="70"/>
                    </a:lnTo>
                    <a:lnTo>
                      <a:pt x="6" y="93"/>
                    </a:lnTo>
                    <a:lnTo>
                      <a:pt x="26" y="102"/>
                    </a:lnTo>
                    <a:lnTo>
                      <a:pt x="27" y="114"/>
                    </a:lnTo>
                    <a:lnTo>
                      <a:pt x="42" y="124"/>
                    </a:lnTo>
                    <a:lnTo>
                      <a:pt x="72" y="132"/>
                    </a:lnTo>
                    <a:lnTo>
                      <a:pt x="98" y="118"/>
                    </a:lnTo>
                    <a:lnTo>
                      <a:pt x="117" y="114"/>
                    </a:lnTo>
                    <a:lnTo>
                      <a:pt x="122" y="132"/>
                    </a:lnTo>
                    <a:lnTo>
                      <a:pt x="138" y="154"/>
                    </a:lnTo>
                    <a:lnTo>
                      <a:pt x="168" y="153"/>
                    </a:lnTo>
                    <a:lnTo>
                      <a:pt x="204" y="142"/>
                    </a:lnTo>
                    <a:lnTo>
                      <a:pt x="222" y="109"/>
                    </a:lnTo>
                    <a:lnTo>
                      <a:pt x="231" y="88"/>
                    </a:lnTo>
                    <a:lnTo>
                      <a:pt x="248" y="84"/>
                    </a:lnTo>
                    <a:lnTo>
                      <a:pt x="260" y="78"/>
                    </a:lnTo>
                    <a:lnTo>
                      <a:pt x="276" y="64"/>
                    </a:lnTo>
                    <a:lnTo>
                      <a:pt x="296" y="75"/>
                    </a:lnTo>
                    <a:lnTo>
                      <a:pt x="311" y="66"/>
                    </a:lnTo>
                    <a:lnTo>
                      <a:pt x="326" y="51"/>
                    </a:lnTo>
                    <a:lnTo>
                      <a:pt x="333" y="3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8" name="Freeform 1306">
                <a:extLst>
                  <a:ext uri="{FF2B5EF4-FFF2-40B4-BE49-F238E27FC236}">
                    <a16:creationId xmlns:a16="http://schemas.microsoft.com/office/drawing/2014/main" id="{DD00C3A2-E447-5019-FB5E-808319BE0F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24755" y="2808056"/>
                <a:ext cx="518189" cy="693900"/>
              </a:xfrm>
              <a:custGeom>
                <a:avLst/>
                <a:gdLst>
                  <a:gd name="T0" fmla="*/ 1308 w 4348"/>
                  <a:gd name="T1" fmla="*/ 621 h 5213"/>
                  <a:gd name="T2" fmla="*/ 996 w 4348"/>
                  <a:gd name="T3" fmla="*/ 855 h 5213"/>
                  <a:gd name="T4" fmla="*/ 444 w 4348"/>
                  <a:gd name="T5" fmla="*/ 1131 h 5213"/>
                  <a:gd name="T6" fmla="*/ 136 w 4348"/>
                  <a:gd name="T7" fmla="*/ 1504 h 5213"/>
                  <a:gd name="T8" fmla="*/ 363 w 4348"/>
                  <a:gd name="T9" fmla="*/ 1801 h 5213"/>
                  <a:gd name="T10" fmla="*/ 513 w 4348"/>
                  <a:gd name="T11" fmla="*/ 1996 h 5213"/>
                  <a:gd name="T12" fmla="*/ 255 w 4348"/>
                  <a:gd name="T13" fmla="*/ 2138 h 5213"/>
                  <a:gd name="T14" fmla="*/ 30 w 4348"/>
                  <a:gd name="T15" fmla="*/ 2299 h 5213"/>
                  <a:gd name="T16" fmla="*/ 19 w 4348"/>
                  <a:gd name="T17" fmla="*/ 2585 h 5213"/>
                  <a:gd name="T18" fmla="*/ 151 w 4348"/>
                  <a:gd name="T19" fmla="*/ 2821 h 5213"/>
                  <a:gd name="T20" fmla="*/ 310 w 4348"/>
                  <a:gd name="T21" fmla="*/ 3052 h 5213"/>
                  <a:gd name="T22" fmla="*/ 482 w 4348"/>
                  <a:gd name="T23" fmla="*/ 3321 h 5213"/>
                  <a:gd name="T24" fmla="*/ 819 w 4348"/>
                  <a:gd name="T25" fmla="*/ 3455 h 5213"/>
                  <a:gd name="T26" fmla="*/ 783 w 4348"/>
                  <a:gd name="T27" fmla="*/ 3825 h 5213"/>
                  <a:gd name="T28" fmla="*/ 654 w 4348"/>
                  <a:gd name="T29" fmla="*/ 4029 h 5213"/>
                  <a:gd name="T30" fmla="*/ 719 w 4348"/>
                  <a:gd name="T31" fmla="*/ 4269 h 5213"/>
                  <a:gd name="T32" fmla="*/ 903 w 4348"/>
                  <a:gd name="T33" fmla="*/ 4258 h 5213"/>
                  <a:gd name="T34" fmla="*/ 996 w 4348"/>
                  <a:gd name="T35" fmla="*/ 4469 h 5213"/>
                  <a:gd name="T36" fmla="*/ 1085 w 4348"/>
                  <a:gd name="T37" fmla="*/ 4725 h 5213"/>
                  <a:gd name="T38" fmla="*/ 1224 w 4348"/>
                  <a:gd name="T39" fmla="*/ 5062 h 5213"/>
                  <a:gd name="T40" fmla="*/ 1436 w 4348"/>
                  <a:gd name="T41" fmla="*/ 5152 h 5213"/>
                  <a:gd name="T42" fmla="*/ 1801 w 4348"/>
                  <a:gd name="T43" fmla="*/ 5194 h 5213"/>
                  <a:gd name="T44" fmla="*/ 2169 w 4348"/>
                  <a:gd name="T45" fmla="*/ 5106 h 5213"/>
                  <a:gd name="T46" fmla="*/ 2168 w 4348"/>
                  <a:gd name="T47" fmla="*/ 4909 h 5213"/>
                  <a:gd name="T48" fmla="*/ 2311 w 4348"/>
                  <a:gd name="T49" fmla="*/ 4753 h 5213"/>
                  <a:gd name="T50" fmla="*/ 2394 w 4348"/>
                  <a:gd name="T51" fmla="*/ 4549 h 5213"/>
                  <a:gd name="T52" fmla="*/ 2507 w 4348"/>
                  <a:gd name="T53" fmla="*/ 4422 h 5213"/>
                  <a:gd name="T54" fmla="*/ 2650 w 4348"/>
                  <a:gd name="T55" fmla="*/ 4365 h 5213"/>
                  <a:gd name="T56" fmla="*/ 2479 w 4348"/>
                  <a:gd name="T57" fmla="*/ 4242 h 5213"/>
                  <a:gd name="T58" fmla="*/ 2403 w 4348"/>
                  <a:gd name="T59" fmla="*/ 4066 h 5213"/>
                  <a:gd name="T60" fmla="*/ 2097 w 4348"/>
                  <a:gd name="T61" fmla="*/ 4068 h 5213"/>
                  <a:gd name="T62" fmla="*/ 1830 w 4348"/>
                  <a:gd name="T63" fmla="*/ 3846 h 5213"/>
                  <a:gd name="T64" fmla="*/ 1961 w 4348"/>
                  <a:gd name="T65" fmla="*/ 3739 h 5213"/>
                  <a:gd name="T66" fmla="*/ 1971 w 4348"/>
                  <a:gd name="T67" fmla="*/ 3461 h 5213"/>
                  <a:gd name="T68" fmla="*/ 2112 w 4348"/>
                  <a:gd name="T69" fmla="*/ 3273 h 5213"/>
                  <a:gd name="T70" fmla="*/ 2012 w 4348"/>
                  <a:gd name="T71" fmla="*/ 2892 h 5213"/>
                  <a:gd name="T72" fmla="*/ 1800 w 4348"/>
                  <a:gd name="T73" fmla="*/ 2808 h 5213"/>
                  <a:gd name="T74" fmla="*/ 2043 w 4348"/>
                  <a:gd name="T75" fmla="*/ 2626 h 5213"/>
                  <a:gd name="T76" fmla="*/ 2112 w 4348"/>
                  <a:gd name="T77" fmla="*/ 2391 h 5213"/>
                  <a:gd name="T78" fmla="*/ 2629 w 4348"/>
                  <a:gd name="T79" fmla="*/ 2054 h 5213"/>
                  <a:gd name="T80" fmla="*/ 2863 w 4348"/>
                  <a:gd name="T81" fmla="*/ 1904 h 5213"/>
                  <a:gd name="T82" fmla="*/ 3061 w 4348"/>
                  <a:gd name="T83" fmla="*/ 1656 h 5213"/>
                  <a:gd name="T84" fmla="*/ 3268 w 4348"/>
                  <a:gd name="T85" fmla="*/ 1678 h 5213"/>
                  <a:gd name="T86" fmla="*/ 3412 w 4348"/>
                  <a:gd name="T87" fmla="*/ 1789 h 5213"/>
                  <a:gd name="T88" fmla="*/ 3752 w 4348"/>
                  <a:gd name="T89" fmla="*/ 1908 h 5213"/>
                  <a:gd name="T90" fmla="*/ 3931 w 4348"/>
                  <a:gd name="T91" fmla="*/ 1575 h 5213"/>
                  <a:gd name="T92" fmla="*/ 4058 w 4348"/>
                  <a:gd name="T93" fmla="*/ 1093 h 5213"/>
                  <a:gd name="T94" fmla="*/ 4189 w 4348"/>
                  <a:gd name="T95" fmla="*/ 760 h 5213"/>
                  <a:gd name="T96" fmla="*/ 3392 w 4348"/>
                  <a:gd name="T97" fmla="*/ 534 h 5213"/>
                  <a:gd name="T98" fmla="*/ 3275 w 4348"/>
                  <a:gd name="T99" fmla="*/ 324 h 5213"/>
                  <a:gd name="T100" fmla="*/ 2897 w 4348"/>
                  <a:gd name="T101" fmla="*/ 138 h 5213"/>
                  <a:gd name="T102" fmla="*/ 2375 w 4348"/>
                  <a:gd name="T103" fmla="*/ 189 h 5213"/>
                  <a:gd name="T104" fmla="*/ 2183 w 4348"/>
                  <a:gd name="T105" fmla="*/ 142 h 5213"/>
                  <a:gd name="T106" fmla="*/ 2008 w 4348"/>
                  <a:gd name="T107" fmla="*/ 535 h 5213"/>
                  <a:gd name="T108" fmla="*/ 1529 w 4348"/>
                  <a:gd name="T109" fmla="*/ 400 h 52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348"/>
                  <a:gd name="T166" fmla="*/ 0 h 5213"/>
                  <a:gd name="T167" fmla="*/ 4348 w 4348"/>
                  <a:gd name="T168" fmla="*/ 5213 h 52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348" h="5213">
                    <a:moveTo>
                      <a:pt x="1529" y="400"/>
                    </a:moveTo>
                    <a:lnTo>
                      <a:pt x="1308" y="621"/>
                    </a:lnTo>
                    <a:lnTo>
                      <a:pt x="1140" y="765"/>
                    </a:lnTo>
                    <a:lnTo>
                      <a:pt x="996" y="855"/>
                    </a:lnTo>
                    <a:lnTo>
                      <a:pt x="708" y="963"/>
                    </a:lnTo>
                    <a:lnTo>
                      <a:pt x="444" y="1131"/>
                    </a:lnTo>
                    <a:lnTo>
                      <a:pt x="264" y="1323"/>
                    </a:lnTo>
                    <a:lnTo>
                      <a:pt x="136" y="1504"/>
                    </a:lnTo>
                    <a:lnTo>
                      <a:pt x="174" y="1642"/>
                    </a:lnTo>
                    <a:lnTo>
                      <a:pt x="363" y="1801"/>
                    </a:lnTo>
                    <a:lnTo>
                      <a:pt x="456" y="1905"/>
                    </a:lnTo>
                    <a:lnTo>
                      <a:pt x="513" y="1996"/>
                    </a:lnTo>
                    <a:lnTo>
                      <a:pt x="406" y="2152"/>
                    </a:lnTo>
                    <a:lnTo>
                      <a:pt x="255" y="2138"/>
                    </a:lnTo>
                    <a:lnTo>
                      <a:pt x="99" y="2170"/>
                    </a:lnTo>
                    <a:lnTo>
                      <a:pt x="30" y="2299"/>
                    </a:lnTo>
                    <a:lnTo>
                      <a:pt x="0" y="2455"/>
                    </a:lnTo>
                    <a:lnTo>
                      <a:pt x="19" y="2585"/>
                    </a:lnTo>
                    <a:lnTo>
                      <a:pt x="66" y="2709"/>
                    </a:lnTo>
                    <a:lnTo>
                      <a:pt x="151" y="2821"/>
                    </a:lnTo>
                    <a:lnTo>
                      <a:pt x="261" y="2897"/>
                    </a:lnTo>
                    <a:lnTo>
                      <a:pt x="310" y="3052"/>
                    </a:lnTo>
                    <a:lnTo>
                      <a:pt x="315" y="3215"/>
                    </a:lnTo>
                    <a:lnTo>
                      <a:pt x="482" y="3321"/>
                    </a:lnTo>
                    <a:lnTo>
                      <a:pt x="710" y="3346"/>
                    </a:lnTo>
                    <a:lnTo>
                      <a:pt x="819" y="3455"/>
                    </a:lnTo>
                    <a:lnTo>
                      <a:pt x="819" y="3643"/>
                    </a:lnTo>
                    <a:lnTo>
                      <a:pt x="783" y="3825"/>
                    </a:lnTo>
                    <a:lnTo>
                      <a:pt x="647" y="3919"/>
                    </a:lnTo>
                    <a:lnTo>
                      <a:pt x="654" y="4029"/>
                    </a:lnTo>
                    <a:lnTo>
                      <a:pt x="661" y="4201"/>
                    </a:lnTo>
                    <a:lnTo>
                      <a:pt x="719" y="4269"/>
                    </a:lnTo>
                    <a:lnTo>
                      <a:pt x="816" y="4245"/>
                    </a:lnTo>
                    <a:lnTo>
                      <a:pt x="903" y="4258"/>
                    </a:lnTo>
                    <a:lnTo>
                      <a:pt x="1002" y="4273"/>
                    </a:lnTo>
                    <a:lnTo>
                      <a:pt x="996" y="4469"/>
                    </a:lnTo>
                    <a:lnTo>
                      <a:pt x="1018" y="4613"/>
                    </a:lnTo>
                    <a:lnTo>
                      <a:pt x="1085" y="4725"/>
                    </a:lnTo>
                    <a:lnTo>
                      <a:pt x="1108" y="4991"/>
                    </a:lnTo>
                    <a:lnTo>
                      <a:pt x="1224" y="5062"/>
                    </a:lnTo>
                    <a:lnTo>
                      <a:pt x="1336" y="5029"/>
                    </a:lnTo>
                    <a:lnTo>
                      <a:pt x="1436" y="5152"/>
                    </a:lnTo>
                    <a:lnTo>
                      <a:pt x="1566" y="5213"/>
                    </a:lnTo>
                    <a:lnTo>
                      <a:pt x="1801" y="5194"/>
                    </a:lnTo>
                    <a:lnTo>
                      <a:pt x="1956" y="5156"/>
                    </a:lnTo>
                    <a:lnTo>
                      <a:pt x="2169" y="5106"/>
                    </a:lnTo>
                    <a:lnTo>
                      <a:pt x="2201" y="5049"/>
                    </a:lnTo>
                    <a:lnTo>
                      <a:pt x="2168" y="4909"/>
                    </a:lnTo>
                    <a:lnTo>
                      <a:pt x="2217" y="4802"/>
                    </a:lnTo>
                    <a:lnTo>
                      <a:pt x="2311" y="4753"/>
                    </a:lnTo>
                    <a:lnTo>
                      <a:pt x="2381" y="4656"/>
                    </a:lnTo>
                    <a:lnTo>
                      <a:pt x="2394" y="4549"/>
                    </a:lnTo>
                    <a:lnTo>
                      <a:pt x="2418" y="4463"/>
                    </a:lnTo>
                    <a:lnTo>
                      <a:pt x="2507" y="4422"/>
                    </a:lnTo>
                    <a:lnTo>
                      <a:pt x="2588" y="4422"/>
                    </a:lnTo>
                    <a:lnTo>
                      <a:pt x="2650" y="4365"/>
                    </a:lnTo>
                    <a:lnTo>
                      <a:pt x="2617" y="4250"/>
                    </a:lnTo>
                    <a:lnTo>
                      <a:pt x="2479" y="4242"/>
                    </a:lnTo>
                    <a:lnTo>
                      <a:pt x="2471" y="4129"/>
                    </a:lnTo>
                    <a:lnTo>
                      <a:pt x="2403" y="4066"/>
                    </a:lnTo>
                    <a:lnTo>
                      <a:pt x="2263" y="4101"/>
                    </a:lnTo>
                    <a:lnTo>
                      <a:pt x="2097" y="4068"/>
                    </a:lnTo>
                    <a:lnTo>
                      <a:pt x="1935" y="4022"/>
                    </a:lnTo>
                    <a:lnTo>
                      <a:pt x="1830" y="3846"/>
                    </a:lnTo>
                    <a:lnTo>
                      <a:pt x="1860" y="3777"/>
                    </a:lnTo>
                    <a:lnTo>
                      <a:pt x="1961" y="3739"/>
                    </a:lnTo>
                    <a:lnTo>
                      <a:pt x="1989" y="3649"/>
                    </a:lnTo>
                    <a:lnTo>
                      <a:pt x="1971" y="3461"/>
                    </a:lnTo>
                    <a:lnTo>
                      <a:pt x="2046" y="3345"/>
                    </a:lnTo>
                    <a:lnTo>
                      <a:pt x="2112" y="3273"/>
                    </a:lnTo>
                    <a:lnTo>
                      <a:pt x="2074" y="2945"/>
                    </a:lnTo>
                    <a:lnTo>
                      <a:pt x="2012" y="2892"/>
                    </a:lnTo>
                    <a:lnTo>
                      <a:pt x="1866" y="2889"/>
                    </a:lnTo>
                    <a:lnTo>
                      <a:pt x="1800" y="2808"/>
                    </a:lnTo>
                    <a:lnTo>
                      <a:pt x="1863" y="2677"/>
                    </a:lnTo>
                    <a:lnTo>
                      <a:pt x="2043" y="2626"/>
                    </a:lnTo>
                    <a:lnTo>
                      <a:pt x="2082" y="2493"/>
                    </a:lnTo>
                    <a:lnTo>
                      <a:pt x="2112" y="2391"/>
                    </a:lnTo>
                    <a:lnTo>
                      <a:pt x="2393" y="2226"/>
                    </a:lnTo>
                    <a:lnTo>
                      <a:pt x="2629" y="2054"/>
                    </a:lnTo>
                    <a:lnTo>
                      <a:pt x="2713" y="1917"/>
                    </a:lnTo>
                    <a:lnTo>
                      <a:pt x="2863" y="1904"/>
                    </a:lnTo>
                    <a:lnTo>
                      <a:pt x="3022" y="1736"/>
                    </a:lnTo>
                    <a:lnTo>
                      <a:pt x="3061" y="1656"/>
                    </a:lnTo>
                    <a:lnTo>
                      <a:pt x="3186" y="1613"/>
                    </a:lnTo>
                    <a:lnTo>
                      <a:pt x="3268" y="1678"/>
                    </a:lnTo>
                    <a:lnTo>
                      <a:pt x="3284" y="1794"/>
                    </a:lnTo>
                    <a:lnTo>
                      <a:pt x="3412" y="1789"/>
                    </a:lnTo>
                    <a:lnTo>
                      <a:pt x="3625" y="1935"/>
                    </a:lnTo>
                    <a:lnTo>
                      <a:pt x="3752" y="1908"/>
                    </a:lnTo>
                    <a:lnTo>
                      <a:pt x="3883" y="1825"/>
                    </a:lnTo>
                    <a:lnTo>
                      <a:pt x="3931" y="1575"/>
                    </a:lnTo>
                    <a:lnTo>
                      <a:pt x="3876" y="1346"/>
                    </a:lnTo>
                    <a:lnTo>
                      <a:pt x="4058" y="1093"/>
                    </a:lnTo>
                    <a:lnTo>
                      <a:pt x="4348" y="909"/>
                    </a:lnTo>
                    <a:lnTo>
                      <a:pt x="4189" y="760"/>
                    </a:lnTo>
                    <a:lnTo>
                      <a:pt x="3680" y="498"/>
                    </a:lnTo>
                    <a:lnTo>
                      <a:pt x="3392" y="534"/>
                    </a:lnTo>
                    <a:lnTo>
                      <a:pt x="3380" y="394"/>
                    </a:lnTo>
                    <a:lnTo>
                      <a:pt x="3275" y="324"/>
                    </a:lnTo>
                    <a:lnTo>
                      <a:pt x="3155" y="129"/>
                    </a:lnTo>
                    <a:lnTo>
                      <a:pt x="2897" y="138"/>
                    </a:lnTo>
                    <a:lnTo>
                      <a:pt x="2593" y="345"/>
                    </a:lnTo>
                    <a:lnTo>
                      <a:pt x="2375" y="189"/>
                    </a:lnTo>
                    <a:lnTo>
                      <a:pt x="2339" y="0"/>
                    </a:lnTo>
                    <a:lnTo>
                      <a:pt x="2183" y="142"/>
                    </a:lnTo>
                    <a:lnTo>
                      <a:pt x="2163" y="418"/>
                    </a:lnTo>
                    <a:lnTo>
                      <a:pt x="2008" y="535"/>
                    </a:lnTo>
                    <a:lnTo>
                      <a:pt x="1642" y="518"/>
                    </a:lnTo>
                    <a:lnTo>
                      <a:pt x="1529" y="40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9" name="Freeform 1307">
                <a:extLst>
                  <a:ext uri="{FF2B5EF4-FFF2-40B4-BE49-F238E27FC236}">
                    <a16:creationId xmlns:a16="http://schemas.microsoft.com/office/drawing/2014/main" id="{B736EEEA-717F-92E0-A9A2-58A022A25F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51377" y="2913079"/>
                <a:ext cx="618896" cy="612836"/>
              </a:xfrm>
              <a:custGeom>
                <a:avLst/>
                <a:gdLst>
                  <a:gd name="T0" fmla="*/ 1986 w 5193"/>
                  <a:gd name="T1" fmla="*/ 414 h 4604"/>
                  <a:gd name="T2" fmla="*/ 1746 w 5193"/>
                  <a:gd name="T3" fmla="*/ 342 h 4604"/>
                  <a:gd name="T4" fmla="*/ 1548 w 5193"/>
                  <a:gd name="T5" fmla="*/ 138 h 4604"/>
                  <a:gd name="T6" fmla="*/ 1026 w 5193"/>
                  <a:gd name="T7" fmla="*/ 0 h 4604"/>
                  <a:gd name="T8" fmla="*/ 918 w 5193"/>
                  <a:gd name="T9" fmla="*/ 192 h 4604"/>
                  <a:gd name="T10" fmla="*/ 558 w 5193"/>
                  <a:gd name="T11" fmla="*/ 426 h 4604"/>
                  <a:gd name="T12" fmla="*/ 162 w 5193"/>
                  <a:gd name="T13" fmla="*/ 912 h 4604"/>
                  <a:gd name="T14" fmla="*/ 78 w 5193"/>
                  <a:gd name="T15" fmla="*/ 1290 h 4604"/>
                  <a:gd name="T16" fmla="*/ 6 w 5193"/>
                  <a:gd name="T17" fmla="*/ 1584 h 4604"/>
                  <a:gd name="T18" fmla="*/ 360 w 5193"/>
                  <a:gd name="T19" fmla="*/ 1800 h 4604"/>
                  <a:gd name="T20" fmla="*/ 576 w 5193"/>
                  <a:gd name="T21" fmla="*/ 1710 h 4604"/>
                  <a:gd name="T22" fmla="*/ 600 w 5193"/>
                  <a:gd name="T23" fmla="*/ 1938 h 4604"/>
                  <a:gd name="T24" fmla="*/ 708 w 5193"/>
                  <a:gd name="T25" fmla="*/ 2280 h 4604"/>
                  <a:gd name="T26" fmla="*/ 612 w 5193"/>
                  <a:gd name="T27" fmla="*/ 2639 h 4604"/>
                  <a:gd name="T28" fmla="*/ 774 w 5193"/>
                  <a:gd name="T29" fmla="*/ 2879 h 4604"/>
                  <a:gd name="T30" fmla="*/ 1242 w 5193"/>
                  <a:gd name="T31" fmla="*/ 2891 h 4604"/>
                  <a:gd name="T32" fmla="*/ 1440 w 5193"/>
                  <a:gd name="T33" fmla="*/ 3077 h 4604"/>
                  <a:gd name="T34" fmla="*/ 1446 w 5193"/>
                  <a:gd name="T35" fmla="*/ 3383 h 4604"/>
                  <a:gd name="T36" fmla="*/ 1320 w 5193"/>
                  <a:gd name="T37" fmla="*/ 3899 h 4604"/>
                  <a:gd name="T38" fmla="*/ 1692 w 5193"/>
                  <a:gd name="T39" fmla="*/ 4115 h 4604"/>
                  <a:gd name="T40" fmla="*/ 1788 w 5193"/>
                  <a:gd name="T41" fmla="*/ 4295 h 4604"/>
                  <a:gd name="T42" fmla="*/ 2106 w 5193"/>
                  <a:gd name="T43" fmla="*/ 4535 h 4604"/>
                  <a:gd name="T44" fmla="*/ 2487 w 5193"/>
                  <a:gd name="T45" fmla="*/ 4340 h 4604"/>
                  <a:gd name="T46" fmla="*/ 2682 w 5193"/>
                  <a:gd name="T47" fmla="*/ 4079 h 4604"/>
                  <a:gd name="T48" fmla="*/ 2700 w 5193"/>
                  <a:gd name="T49" fmla="*/ 3779 h 4604"/>
                  <a:gd name="T50" fmla="*/ 2955 w 5193"/>
                  <a:gd name="T51" fmla="*/ 3704 h 4604"/>
                  <a:gd name="T52" fmla="*/ 3168 w 5193"/>
                  <a:gd name="T53" fmla="*/ 3920 h 4604"/>
                  <a:gd name="T54" fmla="*/ 3186 w 5193"/>
                  <a:gd name="T55" fmla="*/ 4301 h 4604"/>
                  <a:gd name="T56" fmla="*/ 3474 w 5193"/>
                  <a:gd name="T57" fmla="*/ 4352 h 4604"/>
                  <a:gd name="T58" fmla="*/ 3552 w 5193"/>
                  <a:gd name="T59" fmla="*/ 4193 h 4604"/>
                  <a:gd name="T60" fmla="*/ 3696 w 5193"/>
                  <a:gd name="T61" fmla="*/ 4157 h 4604"/>
                  <a:gd name="T62" fmla="*/ 3807 w 5193"/>
                  <a:gd name="T63" fmla="*/ 3980 h 4604"/>
                  <a:gd name="T64" fmla="*/ 4215 w 5193"/>
                  <a:gd name="T65" fmla="*/ 4070 h 4604"/>
                  <a:gd name="T66" fmla="*/ 4338 w 5193"/>
                  <a:gd name="T67" fmla="*/ 4391 h 4604"/>
                  <a:gd name="T68" fmla="*/ 4590 w 5193"/>
                  <a:gd name="T69" fmla="*/ 4601 h 4604"/>
                  <a:gd name="T70" fmla="*/ 4818 w 5193"/>
                  <a:gd name="T71" fmla="*/ 4604 h 4604"/>
                  <a:gd name="T72" fmla="*/ 5031 w 5193"/>
                  <a:gd name="T73" fmla="*/ 4511 h 4604"/>
                  <a:gd name="T74" fmla="*/ 5193 w 5193"/>
                  <a:gd name="T75" fmla="*/ 4271 h 4604"/>
                  <a:gd name="T76" fmla="*/ 5058 w 5193"/>
                  <a:gd name="T77" fmla="*/ 3935 h 4604"/>
                  <a:gd name="T78" fmla="*/ 4968 w 5193"/>
                  <a:gd name="T79" fmla="*/ 3683 h 4604"/>
                  <a:gd name="T80" fmla="*/ 4794 w 5193"/>
                  <a:gd name="T81" fmla="*/ 3455 h 4604"/>
                  <a:gd name="T82" fmla="*/ 4635 w 5193"/>
                  <a:gd name="T83" fmla="*/ 3413 h 4604"/>
                  <a:gd name="T84" fmla="*/ 4755 w 5193"/>
                  <a:gd name="T85" fmla="*/ 3035 h 4604"/>
                  <a:gd name="T86" fmla="*/ 4791 w 5193"/>
                  <a:gd name="T87" fmla="*/ 2666 h 4604"/>
                  <a:gd name="T88" fmla="*/ 4452 w 5193"/>
                  <a:gd name="T89" fmla="*/ 2531 h 4604"/>
                  <a:gd name="T90" fmla="*/ 4284 w 5193"/>
                  <a:gd name="T91" fmla="*/ 2268 h 4604"/>
                  <a:gd name="T92" fmla="*/ 4122 w 5193"/>
                  <a:gd name="T93" fmla="*/ 2031 h 4604"/>
                  <a:gd name="T94" fmla="*/ 3990 w 5193"/>
                  <a:gd name="T95" fmla="*/ 1797 h 4604"/>
                  <a:gd name="T96" fmla="*/ 4002 w 5193"/>
                  <a:gd name="T97" fmla="*/ 1512 h 4604"/>
                  <a:gd name="T98" fmla="*/ 4230 w 5193"/>
                  <a:gd name="T99" fmla="*/ 1350 h 4604"/>
                  <a:gd name="T100" fmla="*/ 4485 w 5193"/>
                  <a:gd name="T101" fmla="*/ 1209 h 4604"/>
                  <a:gd name="T102" fmla="*/ 4332 w 5193"/>
                  <a:gd name="T103" fmla="*/ 1011 h 4604"/>
                  <a:gd name="T104" fmla="*/ 4108 w 5193"/>
                  <a:gd name="T105" fmla="*/ 716 h 4604"/>
                  <a:gd name="T106" fmla="*/ 3444 w 5193"/>
                  <a:gd name="T107" fmla="*/ 516 h 4604"/>
                  <a:gd name="T108" fmla="*/ 2976 w 5193"/>
                  <a:gd name="T109" fmla="*/ 576 h 4604"/>
                  <a:gd name="T110" fmla="*/ 2610 w 5193"/>
                  <a:gd name="T111" fmla="*/ 750 h 4604"/>
                  <a:gd name="T112" fmla="*/ 2352 w 5193"/>
                  <a:gd name="T113" fmla="*/ 591 h 4604"/>
                  <a:gd name="T114" fmla="*/ 2136 w 5193"/>
                  <a:gd name="T115" fmla="*/ 339 h 46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93"/>
                  <a:gd name="T175" fmla="*/ 0 h 4604"/>
                  <a:gd name="T176" fmla="*/ 5193 w 5193"/>
                  <a:gd name="T177" fmla="*/ 4604 h 46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93" h="4604">
                    <a:moveTo>
                      <a:pt x="2070" y="270"/>
                    </a:moveTo>
                    <a:lnTo>
                      <a:pt x="1986" y="414"/>
                    </a:lnTo>
                    <a:lnTo>
                      <a:pt x="1800" y="414"/>
                    </a:lnTo>
                    <a:lnTo>
                      <a:pt x="1746" y="342"/>
                    </a:lnTo>
                    <a:lnTo>
                      <a:pt x="1716" y="198"/>
                    </a:lnTo>
                    <a:lnTo>
                      <a:pt x="1548" y="138"/>
                    </a:lnTo>
                    <a:lnTo>
                      <a:pt x="1458" y="18"/>
                    </a:lnTo>
                    <a:lnTo>
                      <a:pt x="1026" y="0"/>
                    </a:lnTo>
                    <a:lnTo>
                      <a:pt x="906" y="72"/>
                    </a:lnTo>
                    <a:lnTo>
                      <a:pt x="918" y="192"/>
                    </a:lnTo>
                    <a:lnTo>
                      <a:pt x="720" y="234"/>
                    </a:lnTo>
                    <a:lnTo>
                      <a:pt x="558" y="426"/>
                    </a:lnTo>
                    <a:lnTo>
                      <a:pt x="342" y="666"/>
                    </a:lnTo>
                    <a:lnTo>
                      <a:pt x="162" y="912"/>
                    </a:lnTo>
                    <a:lnTo>
                      <a:pt x="0" y="1134"/>
                    </a:lnTo>
                    <a:lnTo>
                      <a:pt x="78" y="1290"/>
                    </a:lnTo>
                    <a:lnTo>
                      <a:pt x="108" y="1452"/>
                    </a:lnTo>
                    <a:lnTo>
                      <a:pt x="6" y="1584"/>
                    </a:lnTo>
                    <a:lnTo>
                      <a:pt x="168" y="1818"/>
                    </a:lnTo>
                    <a:lnTo>
                      <a:pt x="360" y="1800"/>
                    </a:lnTo>
                    <a:lnTo>
                      <a:pt x="486" y="1656"/>
                    </a:lnTo>
                    <a:lnTo>
                      <a:pt x="576" y="1710"/>
                    </a:lnTo>
                    <a:lnTo>
                      <a:pt x="528" y="1884"/>
                    </a:lnTo>
                    <a:lnTo>
                      <a:pt x="600" y="1938"/>
                    </a:lnTo>
                    <a:lnTo>
                      <a:pt x="720" y="2100"/>
                    </a:lnTo>
                    <a:lnTo>
                      <a:pt x="708" y="2280"/>
                    </a:lnTo>
                    <a:lnTo>
                      <a:pt x="582" y="2339"/>
                    </a:lnTo>
                    <a:lnTo>
                      <a:pt x="612" y="2639"/>
                    </a:lnTo>
                    <a:lnTo>
                      <a:pt x="690" y="2729"/>
                    </a:lnTo>
                    <a:lnTo>
                      <a:pt x="774" y="2879"/>
                    </a:lnTo>
                    <a:lnTo>
                      <a:pt x="996" y="2909"/>
                    </a:lnTo>
                    <a:lnTo>
                      <a:pt x="1242" y="2891"/>
                    </a:lnTo>
                    <a:lnTo>
                      <a:pt x="1302" y="3005"/>
                    </a:lnTo>
                    <a:lnTo>
                      <a:pt x="1440" y="3077"/>
                    </a:lnTo>
                    <a:lnTo>
                      <a:pt x="1410" y="3251"/>
                    </a:lnTo>
                    <a:lnTo>
                      <a:pt x="1446" y="3383"/>
                    </a:lnTo>
                    <a:lnTo>
                      <a:pt x="1284" y="3647"/>
                    </a:lnTo>
                    <a:lnTo>
                      <a:pt x="1320" y="3899"/>
                    </a:lnTo>
                    <a:lnTo>
                      <a:pt x="1548" y="3953"/>
                    </a:lnTo>
                    <a:lnTo>
                      <a:pt x="1692" y="4115"/>
                    </a:lnTo>
                    <a:lnTo>
                      <a:pt x="1698" y="4229"/>
                    </a:lnTo>
                    <a:lnTo>
                      <a:pt x="1788" y="4295"/>
                    </a:lnTo>
                    <a:lnTo>
                      <a:pt x="1842" y="4445"/>
                    </a:lnTo>
                    <a:lnTo>
                      <a:pt x="2106" y="4535"/>
                    </a:lnTo>
                    <a:lnTo>
                      <a:pt x="2268" y="4475"/>
                    </a:lnTo>
                    <a:lnTo>
                      <a:pt x="2487" y="4340"/>
                    </a:lnTo>
                    <a:lnTo>
                      <a:pt x="2520" y="4151"/>
                    </a:lnTo>
                    <a:lnTo>
                      <a:pt x="2682" y="4079"/>
                    </a:lnTo>
                    <a:lnTo>
                      <a:pt x="2682" y="3899"/>
                    </a:lnTo>
                    <a:lnTo>
                      <a:pt x="2700" y="3779"/>
                    </a:lnTo>
                    <a:lnTo>
                      <a:pt x="2790" y="3707"/>
                    </a:lnTo>
                    <a:lnTo>
                      <a:pt x="2955" y="3704"/>
                    </a:lnTo>
                    <a:lnTo>
                      <a:pt x="3018" y="3740"/>
                    </a:lnTo>
                    <a:lnTo>
                      <a:pt x="3168" y="3920"/>
                    </a:lnTo>
                    <a:lnTo>
                      <a:pt x="3156" y="4043"/>
                    </a:lnTo>
                    <a:lnTo>
                      <a:pt x="3186" y="4301"/>
                    </a:lnTo>
                    <a:lnTo>
                      <a:pt x="3258" y="4355"/>
                    </a:lnTo>
                    <a:lnTo>
                      <a:pt x="3474" y="4352"/>
                    </a:lnTo>
                    <a:lnTo>
                      <a:pt x="3528" y="4295"/>
                    </a:lnTo>
                    <a:lnTo>
                      <a:pt x="3552" y="4193"/>
                    </a:lnTo>
                    <a:lnTo>
                      <a:pt x="3642" y="4187"/>
                    </a:lnTo>
                    <a:lnTo>
                      <a:pt x="3696" y="4157"/>
                    </a:lnTo>
                    <a:lnTo>
                      <a:pt x="3747" y="4079"/>
                    </a:lnTo>
                    <a:lnTo>
                      <a:pt x="3807" y="3980"/>
                    </a:lnTo>
                    <a:lnTo>
                      <a:pt x="4146" y="3977"/>
                    </a:lnTo>
                    <a:lnTo>
                      <a:pt x="4215" y="4070"/>
                    </a:lnTo>
                    <a:lnTo>
                      <a:pt x="4248" y="4271"/>
                    </a:lnTo>
                    <a:lnTo>
                      <a:pt x="4338" y="4391"/>
                    </a:lnTo>
                    <a:lnTo>
                      <a:pt x="4482" y="4553"/>
                    </a:lnTo>
                    <a:lnTo>
                      <a:pt x="4590" y="4601"/>
                    </a:lnTo>
                    <a:lnTo>
                      <a:pt x="4686" y="4547"/>
                    </a:lnTo>
                    <a:lnTo>
                      <a:pt x="4818" y="4604"/>
                    </a:lnTo>
                    <a:lnTo>
                      <a:pt x="4932" y="4586"/>
                    </a:lnTo>
                    <a:lnTo>
                      <a:pt x="5031" y="4511"/>
                    </a:lnTo>
                    <a:lnTo>
                      <a:pt x="5136" y="4427"/>
                    </a:lnTo>
                    <a:lnTo>
                      <a:pt x="5193" y="4271"/>
                    </a:lnTo>
                    <a:lnTo>
                      <a:pt x="5082" y="4205"/>
                    </a:lnTo>
                    <a:lnTo>
                      <a:pt x="5058" y="3935"/>
                    </a:lnTo>
                    <a:lnTo>
                      <a:pt x="4992" y="3827"/>
                    </a:lnTo>
                    <a:lnTo>
                      <a:pt x="4968" y="3683"/>
                    </a:lnTo>
                    <a:lnTo>
                      <a:pt x="4974" y="3485"/>
                    </a:lnTo>
                    <a:lnTo>
                      <a:pt x="4794" y="3455"/>
                    </a:lnTo>
                    <a:lnTo>
                      <a:pt x="4689" y="3479"/>
                    </a:lnTo>
                    <a:lnTo>
                      <a:pt x="4635" y="3413"/>
                    </a:lnTo>
                    <a:lnTo>
                      <a:pt x="4620" y="3128"/>
                    </a:lnTo>
                    <a:lnTo>
                      <a:pt x="4755" y="3035"/>
                    </a:lnTo>
                    <a:lnTo>
                      <a:pt x="4791" y="2858"/>
                    </a:lnTo>
                    <a:lnTo>
                      <a:pt x="4791" y="2666"/>
                    </a:lnTo>
                    <a:lnTo>
                      <a:pt x="4680" y="2555"/>
                    </a:lnTo>
                    <a:lnTo>
                      <a:pt x="4452" y="2531"/>
                    </a:lnTo>
                    <a:lnTo>
                      <a:pt x="4287" y="2426"/>
                    </a:lnTo>
                    <a:lnTo>
                      <a:pt x="4284" y="2268"/>
                    </a:lnTo>
                    <a:lnTo>
                      <a:pt x="4233" y="2109"/>
                    </a:lnTo>
                    <a:lnTo>
                      <a:pt x="4122" y="2031"/>
                    </a:lnTo>
                    <a:lnTo>
                      <a:pt x="4035" y="1914"/>
                    </a:lnTo>
                    <a:lnTo>
                      <a:pt x="3990" y="1797"/>
                    </a:lnTo>
                    <a:lnTo>
                      <a:pt x="3972" y="1659"/>
                    </a:lnTo>
                    <a:lnTo>
                      <a:pt x="4002" y="1512"/>
                    </a:lnTo>
                    <a:lnTo>
                      <a:pt x="4071" y="1380"/>
                    </a:lnTo>
                    <a:lnTo>
                      <a:pt x="4230" y="1350"/>
                    </a:lnTo>
                    <a:lnTo>
                      <a:pt x="4377" y="1362"/>
                    </a:lnTo>
                    <a:lnTo>
                      <a:pt x="4485" y="1209"/>
                    </a:lnTo>
                    <a:lnTo>
                      <a:pt x="4431" y="1122"/>
                    </a:lnTo>
                    <a:lnTo>
                      <a:pt x="4332" y="1011"/>
                    </a:lnTo>
                    <a:lnTo>
                      <a:pt x="4143" y="849"/>
                    </a:lnTo>
                    <a:lnTo>
                      <a:pt x="4108" y="716"/>
                    </a:lnTo>
                    <a:lnTo>
                      <a:pt x="3654" y="540"/>
                    </a:lnTo>
                    <a:lnTo>
                      <a:pt x="3444" y="516"/>
                    </a:lnTo>
                    <a:lnTo>
                      <a:pt x="3222" y="522"/>
                    </a:lnTo>
                    <a:lnTo>
                      <a:pt x="2976" y="576"/>
                    </a:lnTo>
                    <a:lnTo>
                      <a:pt x="2808" y="720"/>
                    </a:lnTo>
                    <a:lnTo>
                      <a:pt x="2610" y="750"/>
                    </a:lnTo>
                    <a:lnTo>
                      <a:pt x="2469" y="708"/>
                    </a:lnTo>
                    <a:lnTo>
                      <a:pt x="2352" y="591"/>
                    </a:lnTo>
                    <a:lnTo>
                      <a:pt x="2250" y="399"/>
                    </a:lnTo>
                    <a:lnTo>
                      <a:pt x="2136" y="339"/>
                    </a:lnTo>
                    <a:lnTo>
                      <a:pt x="2070" y="27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0" name="Freeform 1308">
                <a:extLst>
                  <a:ext uri="{FF2B5EF4-FFF2-40B4-BE49-F238E27FC236}">
                    <a16:creationId xmlns:a16="http://schemas.microsoft.com/office/drawing/2014/main" id="{1C906DF2-5E85-65D0-08E5-BD229E0DDE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39277" y="2849187"/>
                <a:ext cx="705182" cy="909537"/>
              </a:xfrm>
              <a:custGeom>
                <a:avLst/>
                <a:gdLst>
                  <a:gd name="T0" fmla="*/ 3385 w 3944"/>
                  <a:gd name="T1" fmla="*/ 1179 h 4556"/>
                  <a:gd name="T2" fmla="*/ 3124 w 3944"/>
                  <a:gd name="T3" fmla="*/ 2277 h 4556"/>
                  <a:gd name="T4" fmla="*/ 2417 w 3944"/>
                  <a:gd name="T5" fmla="*/ 2220 h 4556"/>
                  <a:gd name="T6" fmla="*/ 2079 w 3944"/>
                  <a:gd name="T7" fmla="*/ 1957 h 4556"/>
                  <a:gd name="T8" fmla="*/ 1593 w 3944"/>
                  <a:gd name="T9" fmla="*/ 2391 h 4556"/>
                  <a:gd name="T10" fmla="*/ 869 w 3944"/>
                  <a:gd name="T11" fmla="*/ 2889 h 4556"/>
                  <a:gd name="T12" fmla="*/ 95 w 3944"/>
                  <a:gd name="T13" fmla="*/ 3550 h 4556"/>
                  <a:gd name="T14" fmla="*/ 320 w 3944"/>
                  <a:gd name="T15" fmla="*/ 3874 h 4556"/>
                  <a:gd name="T16" fmla="*/ 365 w 3944"/>
                  <a:gd name="T17" fmla="*/ 4558 h 4556"/>
                  <a:gd name="T18" fmla="*/ 243 w 3944"/>
                  <a:gd name="T19" fmla="*/ 5141 h 4556"/>
                  <a:gd name="T20" fmla="*/ 203 w 3944"/>
                  <a:gd name="T21" fmla="*/ 5569 h 4556"/>
                  <a:gd name="T22" fmla="*/ 903 w 3944"/>
                  <a:gd name="T23" fmla="*/ 5635 h 4556"/>
                  <a:gd name="T24" fmla="*/ 1224 w 3944"/>
                  <a:gd name="T25" fmla="*/ 5911 h 4556"/>
                  <a:gd name="T26" fmla="*/ 1062 w 3944"/>
                  <a:gd name="T27" fmla="*/ 6167 h 4556"/>
                  <a:gd name="T28" fmla="*/ 872 w 3944"/>
                  <a:gd name="T29" fmla="*/ 6518 h 4556"/>
                  <a:gd name="T30" fmla="*/ 552 w 3944"/>
                  <a:gd name="T31" fmla="*/ 6899 h 4556"/>
                  <a:gd name="T32" fmla="*/ 234 w 3944"/>
                  <a:gd name="T33" fmla="*/ 7269 h 4556"/>
                  <a:gd name="T34" fmla="*/ 360 w 3944"/>
                  <a:gd name="T35" fmla="*/ 7863 h 4556"/>
                  <a:gd name="T36" fmla="*/ 243 w 3944"/>
                  <a:gd name="T37" fmla="*/ 8127 h 4556"/>
                  <a:gd name="T38" fmla="*/ 963 w 3944"/>
                  <a:gd name="T39" fmla="*/ 8412 h 4556"/>
                  <a:gd name="T40" fmla="*/ 1884 w 3944"/>
                  <a:gd name="T41" fmla="*/ 8915 h 4556"/>
                  <a:gd name="T42" fmla="*/ 1935 w 3944"/>
                  <a:gd name="T43" fmla="*/ 9672 h 4556"/>
                  <a:gd name="T44" fmla="*/ 2727 w 3944"/>
                  <a:gd name="T45" fmla="*/ 9747 h 4556"/>
                  <a:gd name="T46" fmla="*/ 2934 w 3944"/>
                  <a:gd name="T47" fmla="*/ 9239 h 4556"/>
                  <a:gd name="T48" fmla="*/ 2989 w 3944"/>
                  <a:gd name="T49" fmla="*/ 8510 h 4556"/>
                  <a:gd name="T50" fmla="*/ 2898 w 3944"/>
                  <a:gd name="T51" fmla="*/ 8007 h 4556"/>
                  <a:gd name="T52" fmla="*/ 3383 w 3944"/>
                  <a:gd name="T53" fmla="*/ 7755 h 4556"/>
                  <a:gd name="T54" fmla="*/ 3802 w 3944"/>
                  <a:gd name="T55" fmla="*/ 7355 h 4556"/>
                  <a:gd name="T56" fmla="*/ 4448 w 3944"/>
                  <a:gd name="T57" fmla="*/ 7323 h 4556"/>
                  <a:gd name="T58" fmla="*/ 4760 w 3944"/>
                  <a:gd name="T59" fmla="*/ 7736 h 4556"/>
                  <a:gd name="T60" fmla="*/ 4805 w 3944"/>
                  <a:gd name="T61" fmla="*/ 8208 h 4556"/>
                  <a:gd name="T62" fmla="*/ 4342 w 3944"/>
                  <a:gd name="T63" fmla="*/ 8781 h 4556"/>
                  <a:gd name="T64" fmla="*/ 3901 w 3944"/>
                  <a:gd name="T65" fmla="*/ 9240 h 4556"/>
                  <a:gd name="T66" fmla="*/ 3610 w 3944"/>
                  <a:gd name="T67" fmla="*/ 9627 h 4556"/>
                  <a:gd name="T68" fmla="*/ 4018 w 3944"/>
                  <a:gd name="T69" fmla="*/ 10028 h 4556"/>
                  <a:gd name="T70" fmla="*/ 4859 w 3944"/>
                  <a:gd name="T71" fmla="*/ 10246 h 4556"/>
                  <a:gd name="T72" fmla="*/ 5353 w 3944"/>
                  <a:gd name="T73" fmla="*/ 10055 h 4556"/>
                  <a:gd name="T74" fmla="*/ 5732 w 3944"/>
                  <a:gd name="T75" fmla="*/ 9617 h 4556"/>
                  <a:gd name="T76" fmla="*/ 6291 w 3944"/>
                  <a:gd name="T77" fmla="*/ 9518 h 4556"/>
                  <a:gd name="T78" fmla="*/ 6834 w 3944"/>
                  <a:gd name="T79" fmla="*/ 9059 h 4556"/>
                  <a:gd name="T80" fmla="*/ 7231 w 3944"/>
                  <a:gd name="T81" fmla="*/ 9380 h 4556"/>
                  <a:gd name="T82" fmla="*/ 7824 w 3944"/>
                  <a:gd name="T83" fmla="*/ 9402 h 4556"/>
                  <a:gd name="T84" fmla="*/ 8517 w 3944"/>
                  <a:gd name="T85" fmla="*/ 9348 h 4556"/>
                  <a:gd name="T86" fmla="*/ 8445 w 3944"/>
                  <a:gd name="T87" fmla="*/ 8700 h 4556"/>
                  <a:gd name="T88" fmla="*/ 8769 w 3944"/>
                  <a:gd name="T89" fmla="*/ 7791 h 4556"/>
                  <a:gd name="T90" fmla="*/ 8769 w 3944"/>
                  <a:gd name="T91" fmla="*/ 6712 h 4556"/>
                  <a:gd name="T92" fmla="*/ 8391 w 3944"/>
                  <a:gd name="T93" fmla="*/ 7008 h 4556"/>
                  <a:gd name="T94" fmla="*/ 7932 w 3944"/>
                  <a:gd name="T95" fmla="*/ 7107 h 4556"/>
                  <a:gd name="T96" fmla="*/ 8058 w 3944"/>
                  <a:gd name="T97" fmla="*/ 6514 h 4556"/>
                  <a:gd name="T98" fmla="*/ 7788 w 3944"/>
                  <a:gd name="T99" fmla="*/ 5839 h 4556"/>
                  <a:gd name="T100" fmla="*/ 7896 w 3944"/>
                  <a:gd name="T101" fmla="*/ 4823 h 4556"/>
                  <a:gd name="T102" fmla="*/ 8040 w 3944"/>
                  <a:gd name="T103" fmla="*/ 3923 h 4556"/>
                  <a:gd name="T104" fmla="*/ 8220 w 3944"/>
                  <a:gd name="T105" fmla="*/ 3177 h 4556"/>
                  <a:gd name="T106" fmla="*/ 8301 w 3944"/>
                  <a:gd name="T107" fmla="*/ 2502 h 4556"/>
                  <a:gd name="T108" fmla="*/ 8094 w 3944"/>
                  <a:gd name="T109" fmla="*/ 1980 h 4556"/>
                  <a:gd name="T110" fmla="*/ 7986 w 3944"/>
                  <a:gd name="T111" fmla="*/ 1143 h 4556"/>
                  <a:gd name="T112" fmla="*/ 7797 w 3944"/>
                  <a:gd name="T113" fmla="*/ 495 h 4556"/>
                  <a:gd name="T114" fmla="*/ 7486 w 3944"/>
                  <a:gd name="T115" fmla="*/ 0 h 4556"/>
                  <a:gd name="T116" fmla="*/ 6969 w 3944"/>
                  <a:gd name="T117" fmla="*/ 721 h 4556"/>
                  <a:gd name="T118" fmla="*/ 5732 w 3944"/>
                  <a:gd name="T119" fmla="*/ 756 h 4556"/>
                  <a:gd name="T120" fmla="*/ 4970 w 3944"/>
                  <a:gd name="T121" fmla="*/ 663 h 4556"/>
                  <a:gd name="T122" fmla="*/ 3820 w 3944"/>
                  <a:gd name="T123" fmla="*/ 900 h 45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44"/>
                  <a:gd name="T187" fmla="*/ 0 h 4556"/>
                  <a:gd name="T188" fmla="*/ 3944 w 3944"/>
                  <a:gd name="T189" fmla="*/ 4556 h 45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44" h="4556">
                    <a:moveTo>
                      <a:pt x="1697" y="400"/>
                    </a:moveTo>
                    <a:lnTo>
                      <a:pt x="1580" y="476"/>
                    </a:lnTo>
                    <a:lnTo>
                      <a:pt x="1504" y="524"/>
                    </a:lnTo>
                    <a:lnTo>
                      <a:pt x="1384" y="692"/>
                    </a:lnTo>
                    <a:lnTo>
                      <a:pt x="1420" y="844"/>
                    </a:lnTo>
                    <a:lnTo>
                      <a:pt x="1388" y="1012"/>
                    </a:lnTo>
                    <a:lnTo>
                      <a:pt x="1299" y="1066"/>
                    </a:lnTo>
                    <a:lnTo>
                      <a:pt x="1216" y="1084"/>
                    </a:lnTo>
                    <a:lnTo>
                      <a:pt x="1074" y="987"/>
                    </a:lnTo>
                    <a:lnTo>
                      <a:pt x="989" y="990"/>
                    </a:lnTo>
                    <a:lnTo>
                      <a:pt x="978" y="912"/>
                    </a:lnTo>
                    <a:lnTo>
                      <a:pt x="924" y="870"/>
                    </a:lnTo>
                    <a:lnTo>
                      <a:pt x="840" y="898"/>
                    </a:lnTo>
                    <a:lnTo>
                      <a:pt x="812" y="956"/>
                    </a:lnTo>
                    <a:lnTo>
                      <a:pt x="708" y="1063"/>
                    </a:lnTo>
                    <a:lnTo>
                      <a:pt x="608" y="1072"/>
                    </a:lnTo>
                    <a:lnTo>
                      <a:pt x="548" y="1168"/>
                    </a:lnTo>
                    <a:lnTo>
                      <a:pt x="386" y="1284"/>
                    </a:lnTo>
                    <a:lnTo>
                      <a:pt x="208" y="1388"/>
                    </a:lnTo>
                    <a:lnTo>
                      <a:pt x="162" y="1545"/>
                    </a:lnTo>
                    <a:lnTo>
                      <a:pt x="42" y="1578"/>
                    </a:lnTo>
                    <a:lnTo>
                      <a:pt x="0" y="1666"/>
                    </a:lnTo>
                    <a:lnTo>
                      <a:pt x="44" y="1720"/>
                    </a:lnTo>
                    <a:lnTo>
                      <a:pt x="142" y="1722"/>
                    </a:lnTo>
                    <a:lnTo>
                      <a:pt x="183" y="1759"/>
                    </a:lnTo>
                    <a:lnTo>
                      <a:pt x="208" y="1976"/>
                    </a:lnTo>
                    <a:lnTo>
                      <a:pt x="162" y="2026"/>
                    </a:lnTo>
                    <a:lnTo>
                      <a:pt x="114" y="2103"/>
                    </a:lnTo>
                    <a:lnTo>
                      <a:pt x="125" y="2224"/>
                    </a:lnTo>
                    <a:lnTo>
                      <a:pt x="108" y="2286"/>
                    </a:lnTo>
                    <a:lnTo>
                      <a:pt x="40" y="2312"/>
                    </a:lnTo>
                    <a:lnTo>
                      <a:pt x="20" y="2359"/>
                    </a:lnTo>
                    <a:lnTo>
                      <a:pt x="90" y="2476"/>
                    </a:lnTo>
                    <a:lnTo>
                      <a:pt x="196" y="2506"/>
                    </a:lnTo>
                    <a:lnTo>
                      <a:pt x="309" y="2527"/>
                    </a:lnTo>
                    <a:lnTo>
                      <a:pt x="401" y="2505"/>
                    </a:lnTo>
                    <a:lnTo>
                      <a:pt x="448" y="2548"/>
                    </a:lnTo>
                    <a:lnTo>
                      <a:pt x="452" y="2623"/>
                    </a:lnTo>
                    <a:lnTo>
                      <a:pt x="544" y="2628"/>
                    </a:lnTo>
                    <a:lnTo>
                      <a:pt x="566" y="2703"/>
                    </a:lnTo>
                    <a:lnTo>
                      <a:pt x="526" y="2742"/>
                    </a:lnTo>
                    <a:lnTo>
                      <a:pt x="472" y="2742"/>
                    </a:lnTo>
                    <a:lnTo>
                      <a:pt x="413" y="2769"/>
                    </a:lnTo>
                    <a:lnTo>
                      <a:pt x="396" y="2826"/>
                    </a:lnTo>
                    <a:lnTo>
                      <a:pt x="387" y="2898"/>
                    </a:lnTo>
                    <a:lnTo>
                      <a:pt x="342" y="2962"/>
                    </a:lnTo>
                    <a:lnTo>
                      <a:pt x="278" y="2995"/>
                    </a:lnTo>
                    <a:lnTo>
                      <a:pt x="245" y="3067"/>
                    </a:lnTo>
                    <a:lnTo>
                      <a:pt x="268" y="3160"/>
                    </a:lnTo>
                    <a:lnTo>
                      <a:pt x="246" y="3199"/>
                    </a:lnTo>
                    <a:lnTo>
                      <a:pt x="104" y="3232"/>
                    </a:lnTo>
                    <a:lnTo>
                      <a:pt x="111" y="3330"/>
                    </a:lnTo>
                    <a:lnTo>
                      <a:pt x="162" y="3403"/>
                    </a:lnTo>
                    <a:lnTo>
                      <a:pt x="160" y="3496"/>
                    </a:lnTo>
                    <a:lnTo>
                      <a:pt x="162" y="3496"/>
                    </a:lnTo>
                    <a:lnTo>
                      <a:pt x="123" y="3549"/>
                    </a:lnTo>
                    <a:lnTo>
                      <a:pt x="108" y="3613"/>
                    </a:lnTo>
                    <a:lnTo>
                      <a:pt x="221" y="3642"/>
                    </a:lnTo>
                    <a:lnTo>
                      <a:pt x="299" y="3699"/>
                    </a:lnTo>
                    <a:lnTo>
                      <a:pt x="428" y="3740"/>
                    </a:lnTo>
                    <a:lnTo>
                      <a:pt x="585" y="3774"/>
                    </a:lnTo>
                    <a:lnTo>
                      <a:pt x="660" y="3856"/>
                    </a:lnTo>
                    <a:lnTo>
                      <a:pt x="837" y="3963"/>
                    </a:lnTo>
                    <a:lnTo>
                      <a:pt x="848" y="4083"/>
                    </a:lnTo>
                    <a:lnTo>
                      <a:pt x="833" y="4239"/>
                    </a:lnTo>
                    <a:lnTo>
                      <a:pt x="860" y="4300"/>
                    </a:lnTo>
                    <a:lnTo>
                      <a:pt x="932" y="4328"/>
                    </a:lnTo>
                    <a:lnTo>
                      <a:pt x="1077" y="4327"/>
                    </a:lnTo>
                    <a:lnTo>
                      <a:pt x="1212" y="4333"/>
                    </a:lnTo>
                    <a:lnTo>
                      <a:pt x="1182" y="4222"/>
                    </a:lnTo>
                    <a:lnTo>
                      <a:pt x="1212" y="4122"/>
                    </a:lnTo>
                    <a:lnTo>
                      <a:pt x="1304" y="4107"/>
                    </a:lnTo>
                    <a:lnTo>
                      <a:pt x="1335" y="4048"/>
                    </a:lnTo>
                    <a:lnTo>
                      <a:pt x="1288" y="3872"/>
                    </a:lnTo>
                    <a:lnTo>
                      <a:pt x="1328" y="3783"/>
                    </a:lnTo>
                    <a:lnTo>
                      <a:pt x="1233" y="3714"/>
                    </a:lnTo>
                    <a:lnTo>
                      <a:pt x="1216" y="3608"/>
                    </a:lnTo>
                    <a:lnTo>
                      <a:pt x="1288" y="3560"/>
                    </a:lnTo>
                    <a:lnTo>
                      <a:pt x="1388" y="3428"/>
                    </a:lnTo>
                    <a:lnTo>
                      <a:pt x="1478" y="3412"/>
                    </a:lnTo>
                    <a:lnTo>
                      <a:pt x="1503" y="3448"/>
                    </a:lnTo>
                    <a:lnTo>
                      <a:pt x="1583" y="3435"/>
                    </a:lnTo>
                    <a:lnTo>
                      <a:pt x="1599" y="3324"/>
                    </a:lnTo>
                    <a:lnTo>
                      <a:pt x="1689" y="3270"/>
                    </a:lnTo>
                    <a:lnTo>
                      <a:pt x="1770" y="3232"/>
                    </a:lnTo>
                    <a:lnTo>
                      <a:pt x="1889" y="3216"/>
                    </a:lnTo>
                    <a:lnTo>
                      <a:pt x="1976" y="3256"/>
                    </a:lnTo>
                    <a:lnTo>
                      <a:pt x="2036" y="3320"/>
                    </a:lnTo>
                    <a:lnTo>
                      <a:pt x="2094" y="3378"/>
                    </a:lnTo>
                    <a:lnTo>
                      <a:pt x="2115" y="3439"/>
                    </a:lnTo>
                    <a:lnTo>
                      <a:pt x="2104" y="3522"/>
                    </a:lnTo>
                    <a:lnTo>
                      <a:pt x="2164" y="3572"/>
                    </a:lnTo>
                    <a:lnTo>
                      <a:pt x="2135" y="3649"/>
                    </a:lnTo>
                    <a:lnTo>
                      <a:pt x="2063" y="3702"/>
                    </a:lnTo>
                    <a:lnTo>
                      <a:pt x="1977" y="3798"/>
                    </a:lnTo>
                    <a:lnTo>
                      <a:pt x="1929" y="3904"/>
                    </a:lnTo>
                    <a:lnTo>
                      <a:pt x="1900" y="4048"/>
                    </a:lnTo>
                    <a:lnTo>
                      <a:pt x="1755" y="4173"/>
                    </a:lnTo>
                    <a:lnTo>
                      <a:pt x="1733" y="4108"/>
                    </a:lnTo>
                    <a:lnTo>
                      <a:pt x="1636" y="4084"/>
                    </a:lnTo>
                    <a:lnTo>
                      <a:pt x="1574" y="4168"/>
                    </a:lnTo>
                    <a:lnTo>
                      <a:pt x="1604" y="4280"/>
                    </a:lnTo>
                    <a:lnTo>
                      <a:pt x="1688" y="4316"/>
                    </a:lnTo>
                    <a:lnTo>
                      <a:pt x="1732" y="4400"/>
                    </a:lnTo>
                    <a:lnTo>
                      <a:pt x="1785" y="4458"/>
                    </a:lnTo>
                    <a:lnTo>
                      <a:pt x="1910" y="4459"/>
                    </a:lnTo>
                    <a:lnTo>
                      <a:pt x="2019" y="4465"/>
                    </a:lnTo>
                    <a:lnTo>
                      <a:pt x="2159" y="4555"/>
                    </a:lnTo>
                    <a:lnTo>
                      <a:pt x="2224" y="4556"/>
                    </a:lnTo>
                    <a:lnTo>
                      <a:pt x="2300" y="4497"/>
                    </a:lnTo>
                    <a:lnTo>
                      <a:pt x="2378" y="4470"/>
                    </a:lnTo>
                    <a:lnTo>
                      <a:pt x="2442" y="4354"/>
                    </a:lnTo>
                    <a:lnTo>
                      <a:pt x="2478" y="4306"/>
                    </a:lnTo>
                    <a:lnTo>
                      <a:pt x="2547" y="4275"/>
                    </a:lnTo>
                    <a:lnTo>
                      <a:pt x="2648" y="4292"/>
                    </a:lnTo>
                    <a:lnTo>
                      <a:pt x="2711" y="4318"/>
                    </a:lnTo>
                    <a:lnTo>
                      <a:pt x="2795" y="4231"/>
                    </a:lnTo>
                    <a:lnTo>
                      <a:pt x="2840" y="4122"/>
                    </a:lnTo>
                    <a:lnTo>
                      <a:pt x="2968" y="4076"/>
                    </a:lnTo>
                    <a:lnTo>
                      <a:pt x="3036" y="4027"/>
                    </a:lnTo>
                    <a:lnTo>
                      <a:pt x="3100" y="4040"/>
                    </a:lnTo>
                    <a:lnTo>
                      <a:pt x="3128" y="4108"/>
                    </a:lnTo>
                    <a:lnTo>
                      <a:pt x="3213" y="4170"/>
                    </a:lnTo>
                    <a:lnTo>
                      <a:pt x="3329" y="4228"/>
                    </a:lnTo>
                    <a:lnTo>
                      <a:pt x="3423" y="4242"/>
                    </a:lnTo>
                    <a:lnTo>
                      <a:pt x="3476" y="4180"/>
                    </a:lnTo>
                    <a:lnTo>
                      <a:pt x="3536" y="4168"/>
                    </a:lnTo>
                    <a:lnTo>
                      <a:pt x="3654" y="4255"/>
                    </a:lnTo>
                    <a:lnTo>
                      <a:pt x="3784" y="4156"/>
                    </a:lnTo>
                    <a:lnTo>
                      <a:pt x="3784" y="4060"/>
                    </a:lnTo>
                    <a:lnTo>
                      <a:pt x="3788" y="3940"/>
                    </a:lnTo>
                    <a:lnTo>
                      <a:pt x="3752" y="3868"/>
                    </a:lnTo>
                    <a:lnTo>
                      <a:pt x="3824" y="3776"/>
                    </a:lnTo>
                    <a:lnTo>
                      <a:pt x="3892" y="3728"/>
                    </a:lnTo>
                    <a:lnTo>
                      <a:pt x="3896" y="3464"/>
                    </a:lnTo>
                    <a:lnTo>
                      <a:pt x="3944" y="3344"/>
                    </a:lnTo>
                    <a:lnTo>
                      <a:pt x="3940" y="3104"/>
                    </a:lnTo>
                    <a:lnTo>
                      <a:pt x="3896" y="2984"/>
                    </a:lnTo>
                    <a:lnTo>
                      <a:pt x="3844" y="2968"/>
                    </a:lnTo>
                    <a:lnTo>
                      <a:pt x="3776" y="3004"/>
                    </a:lnTo>
                    <a:lnTo>
                      <a:pt x="3728" y="3116"/>
                    </a:lnTo>
                    <a:lnTo>
                      <a:pt x="3644" y="3184"/>
                    </a:lnTo>
                    <a:lnTo>
                      <a:pt x="3556" y="3200"/>
                    </a:lnTo>
                    <a:lnTo>
                      <a:pt x="3524" y="3160"/>
                    </a:lnTo>
                    <a:lnTo>
                      <a:pt x="3580" y="3080"/>
                    </a:lnTo>
                    <a:lnTo>
                      <a:pt x="3608" y="3016"/>
                    </a:lnTo>
                    <a:lnTo>
                      <a:pt x="3580" y="2896"/>
                    </a:lnTo>
                    <a:lnTo>
                      <a:pt x="3532" y="2824"/>
                    </a:lnTo>
                    <a:lnTo>
                      <a:pt x="3472" y="2720"/>
                    </a:lnTo>
                    <a:lnTo>
                      <a:pt x="3460" y="2596"/>
                    </a:lnTo>
                    <a:lnTo>
                      <a:pt x="3472" y="2408"/>
                    </a:lnTo>
                    <a:lnTo>
                      <a:pt x="3484" y="2248"/>
                    </a:lnTo>
                    <a:lnTo>
                      <a:pt x="3508" y="2144"/>
                    </a:lnTo>
                    <a:lnTo>
                      <a:pt x="3604" y="2092"/>
                    </a:lnTo>
                    <a:lnTo>
                      <a:pt x="3580" y="1948"/>
                    </a:lnTo>
                    <a:lnTo>
                      <a:pt x="3572" y="1744"/>
                    </a:lnTo>
                    <a:lnTo>
                      <a:pt x="3572" y="1652"/>
                    </a:lnTo>
                    <a:lnTo>
                      <a:pt x="3532" y="1532"/>
                    </a:lnTo>
                    <a:lnTo>
                      <a:pt x="3652" y="1412"/>
                    </a:lnTo>
                    <a:lnTo>
                      <a:pt x="3644" y="1288"/>
                    </a:lnTo>
                    <a:lnTo>
                      <a:pt x="3632" y="1232"/>
                    </a:lnTo>
                    <a:lnTo>
                      <a:pt x="3688" y="1112"/>
                    </a:lnTo>
                    <a:lnTo>
                      <a:pt x="3692" y="1016"/>
                    </a:lnTo>
                    <a:lnTo>
                      <a:pt x="3656" y="932"/>
                    </a:lnTo>
                    <a:lnTo>
                      <a:pt x="3596" y="880"/>
                    </a:lnTo>
                    <a:lnTo>
                      <a:pt x="3484" y="704"/>
                    </a:lnTo>
                    <a:lnTo>
                      <a:pt x="3536" y="596"/>
                    </a:lnTo>
                    <a:lnTo>
                      <a:pt x="3548" y="508"/>
                    </a:lnTo>
                    <a:lnTo>
                      <a:pt x="3580" y="404"/>
                    </a:lnTo>
                    <a:lnTo>
                      <a:pt x="3532" y="304"/>
                    </a:lnTo>
                    <a:lnTo>
                      <a:pt x="3464" y="220"/>
                    </a:lnTo>
                    <a:lnTo>
                      <a:pt x="3404" y="176"/>
                    </a:lnTo>
                    <a:lnTo>
                      <a:pt x="3380" y="68"/>
                    </a:lnTo>
                    <a:lnTo>
                      <a:pt x="3326" y="0"/>
                    </a:lnTo>
                    <a:lnTo>
                      <a:pt x="3218" y="118"/>
                    </a:lnTo>
                    <a:lnTo>
                      <a:pt x="3164" y="186"/>
                    </a:lnTo>
                    <a:lnTo>
                      <a:pt x="3096" y="321"/>
                    </a:lnTo>
                    <a:lnTo>
                      <a:pt x="2760" y="342"/>
                    </a:lnTo>
                    <a:lnTo>
                      <a:pt x="2631" y="273"/>
                    </a:lnTo>
                    <a:lnTo>
                      <a:pt x="2547" y="336"/>
                    </a:lnTo>
                    <a:lnTo>
                      <a:pt x="2441" y="321"/>
                    </a:lnTo>
                    <a:lnTo>
                      <a:pt x="2379" y="384"/>
                    </a:lnTo>
                    <a:lnTo>
                      <a:pt x="2208" y="295"/>
                    </a:lnTo>
                    <a:lnTo>
                      <a:pt x="2058" y="295"/>
                    </a:lnTo>
                    <a:lnTo>
                      <a:pt x="1992" y="384"/>
                    </a:lnTo>
                    <a:lnTo>
                      <a:pt x="1697" y="40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1" name="Freeform 1309">
                <a:extLst>
                  <a:ext uri="{FF2B5EF4-FFF2-40B4-BE49-F238E27FC236}">
                    <a16:creationId xmlns:a16="http://schemas.microsoft.com/office/drawing/2014/main" id="{7D02C667-682B-0222-A4A5-CA24BB79B1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14744" y="3235737"/>
                <a:ext cx="107619" cy="161329"/>
              </a:xfrm>
              <a:custGeom>
                <a:avLst/>
                <a:gdLst>
                  <a:gd name="T0" fmla="*/ 396 w 903"/>
                  <a:gd name="T1" fmla="*/ 0 h 1212"/>
                  <a:gd name="T2" fmla="*/ 168 w 903"/>
                  <a:gd name="T3" fmla="*/ 240 h 1212"/>
                  <a:gd name="T4" fmla="*/ 24 w 903"/>
                  <a:gd name="T5" fmla="*/ 432 h 1212"/>
                  <a:gd name="T6" fmla="*/ 0 w 903"/>
                  <a:gd name="T7" fmla="*/ 690 h 1212"/>
                  <a:gd name="T8" fmla="*/ 60 w 903"/>
                  <a:gd name="T9" fmla="*/ 996 h 1212"/>
                  <a:gd name="T10" fmla="*/ 204 w 903"/>
                  <a:gd name="T11" fmla="*/ 1116 h 1212"/>
                  <a:gd name="T12" fmla="*/ 384 w 903"/>
                  <a:gd name="T13" fmla="*/ 1170 h 1212"/>
                  <a:gd name="T14" fmla="*/ 576 w 903"/>
                  <a:gd name="T15" fmla="*/ 1212 h 1212"/>
                  <a:gd name="T16" fmla="*/ 708 w 903"/>
                  <a:gd name="T17" fmla="*/ 1170 h 1212"/>
                  <a:gd name="T18" fmla="*/ 803 w 903"/>
                  <a:gd name="T19" fmla="*/ 1058 h 1212"/>
                  <a:gd name="T20" fmla="*/ 747 w 903"/>
                  <a:gd name="T21" fmla="*/ 986 h 1212"/>
                  <a:gd name="T22" fmla="*/ 732 w 903"/>
                  <a:gd name="T23" fmla="*/ 706 h 1212"/>
                  <a:gd name="T24" fmla="*/ 868 w 903"/>
                  <a:gd name="T25" fmla="*/ 611 h 1212"/>
                  <a:gd name="T26" fmla="*/ 903 w 903"/>
                  <a:gd name="T27" fmla="*/ 434 h 1212"/>
                  <a:gd name="T28" fmla="*/ 903 w 903"/>
                  <a:gd name="T29" fmla="*/ 241 h 1212"/>
                  <a:gd name="T30" fmla="*/ 790 w 903"/>
                  <a:gd name="T31" fmla="*/ 131 h 1212"/>
                  <a:gd name="T32" fmla="*/ 569 w 903"/>
                  <a:gd name="T33" fmla="*/ 108 h 1212"/>
                  <a:gd name="T34" fmla="*/ 396 w 903"/>
                  <a:gd name="T35" fmla="*/ 0 h 12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3"/>
                  <a:gd name="T55" fmla="*/ 0 h 1212"/>
                  <a:gd name="T56" fmla="*/ 903 w 903"/>
                  <a:gd name="T57" fmla="*/ 1212 h 12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3" h="1212">
                    <a:moveTo>
                      <a:pt x="396" y="0"/>
                    </a:moveTo>
                    <a:lnTo>
                      <a:pt x="168" y="240"/>
                    </a:lnTo>
                    <a:lnTo>
                      <a:pt x="24" y="432"/>
                    </a:lnTo>
                    <a:lnTo>
                      <a:pt x="0" y="690"/>
                    </a:lnTo>
                    <a:lnTo>
                      <a:pt x="60" y="996"/>
                    </a:lnTo>
                    <a:lnTo>
                      <a:pt x="204" y="1116"/>
                    </a:lnTo>
                    <a:lnTo>
                      <a:pt x="384" y="1170"/>
                    </a:lnTo>
                    <a:lnTo>
                      <a:pt x="576" y="1212"/>
                    </a:lnTo>
                    <a:lnTo>
                      <a:pt x="708" y="1170"/>
                    </a:lnTo>
                    <a:lnTo>
                      <a:pt x="803" y="1058"/>
                    </a:lnTo>
                    <a:lnTo>
                      <a:pt x="747" y="986"/>
                    </a:lnTo>
                    <a:lnTo>
                      <a:pt x="732" y="706"/>
                    </a:lnTo>
                    <a:lnTo>
                      <a:pt x="868" y="611"/>
                    </a:lnTo>
                    <a:lnTo>
                      <a:pt x="903" y="434"/>
                    </a:lnTo>
                    <a:lnTo>
                      <a:pt x="903" y="241"/>
                    </a:lnTo>
                    <a:lnTo>
                      <a:pt x="790" y="131"/>
                    </a:lnTo>
                    <a:lnTo>
                      <a:pt x="569" y="108"/>
                    </a:lnTo>
                    <a:lnTo>
                      <a:pt x="39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2" name="Freeform 1310">
                <a:extLst>
                  <a:ext uri="{FF2B5EF4-FFF2-40B4-BE49-F238E27FC236}">
                    <a16:creationId xmlns:a16="http://schemas.microsoft.com/office/drawing/2014/main" id="{08E9CB64-995E-20CB-3892-9B44E3C38E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50582" y="3491173"/>
                <a:ext cx="175669" cy="222825"/>
              </a:xfrm>
              <a:custGeom>
                <a:avLst/>
                <a:gdLst>
                  <a:gd name="T0" fmla="*/ 625 w 1474"/>
                  <a:gd name="T1" fmla="*/ 165 h 1674"/>
                  <a:gd name="T2" fmla="*/ 601 w 1474"/>
                  <a:gd name="T3" fmla="*/ 330 h 1674"/>
                  <a:gd name="T4" fmla="*/ 480 w 1474"/>
                  <a:gd name="T5" fmla="*/ 348 h 1674"/>
                  <a:gd name="T6" fmla="*/ 444 w 1474"/>
                  <a:gd name="T7" fmla="*/ 294 h 1674"/>
                  <a:gd name="T8" fmla="*/ 310 w 1474"/>
                  <a:gd name="T9" fmla="*/ 318 h 1674"/>
                  <a:gd name="T10" fmla="*/ 160 w 1474"/>
                  <a:gd name="T11" fmla="*/ 516 h 1674"/>
                  <a:gd name="T12" fmla="*/ 52 w 1474"/>
                  <a:gd name="T13" fmla="*/ 588 h 1674"/>
                  <a:gd name="T14" fmla="*/ 76 w 1474"/>
                  <a:gd name="T15" fmla="*/ 747 h 1674"/>
                  <a:gd name="T16" fmla="*/ 220 w 1474"/>
                  <a:gd name="T17" fmla="*/ 852 h 1674"/>
                  <a:gd name="T18" fmla="*/ 160 w 1474"/>
                  <a:gd name="T19" fmla="*/ 984 h 1674"/>
                  <a:gd name="T20" fmla="*/ 228 w 1474"/>
                  <a:gd name="T21" fmla="*/ 1248 h 1674"/>
                  <a:gd name="T22" fmla="*/ 184 w 1474"/>
                  <a:gd name="T23" fmla="*/ 1338 h 1674"/>
                  <a:gd name="T24" fmla="*/ 46 w 1474"/>
                  <a:gd name="T25" fmla="*/ 1359 h 1674"/>
                  <a:gd name="T26" fmla="*/ 0 w 1474"/>
                  <a:gd name="T27" fmla="*/ 1515 h 1674"/>
                  <a:gd name="T28" fmla="*/ 46 w 1474"/>
                  <a:gd name="T29" fmla="*/ 1674 h 1674"/>
                  <a:gd name="T30" fmla="*/ 325 w 1474"/>
                  <a:gd name="T31" fmla="*/ 1590 h 1674"/>
                  <a:gd name="T32" fmla="*/ 472 w 1474"/>
                  <a:gd name="T33" fmla="*/ 1596 h 1674"/>
                  <a:gd name="T34" fmla="*/ 634 w 1474"/>
                  <a:gd name="T35" fmla="*/ 1596 h 1674"/>
                  <a:gd name="T36" fmla="*/ 588 w 1474"/>
                  <a:gd name="T37" fmla="*/ 1431 h 1674"/>
                  <a:gd name="T38" fmla="*/ 682 w 1474"/>
                  <a:gd name="T39" fmla="*/ 1302 h 1674"/>
                  <a:gd name="T40" fmla="*/ 826 w 1474"/>
                  <a:gd name="T41" fmla="*/ 1338 h 1674"/>
                  <a:gd name="T42" fmla="*/ 861 w 1474"/>
                  <a:gd name="T43" fmla="*/ 1434 h 1674"/>
                  <a:gd name="T44" fmla="*/ 1078 w 1474"/>
                  <a:gd name="T45" fmla="*/ 1248 h 1674"/>
                  <a:gd name="T46" fmla="*/ 1120 w 1474"/>
                  <a:gd name="T47" fmla="*/ 1038 h 1674"/>
                  <a:gd name="T48" fmla="*/ 1192 w 1474"/>
                  <a:gd name="T49" fmla="*/ 876 h 1674"/>
                  <a:gd name="T50" fmla="*/ 1320 w 1474"/>
                  <a:gd name="T51" fmla="*/ 731 h 1674"/>
                  <a:gd name="T52" fmla="*/ 1426 w 1474"/>
                  <a:gd name="T53" fmla="*/ 654 h 1674"/>
                  <a:gd name="T54" fmla="*/ 1474 w 1474"/>
                  <a:gd name="T55" fmla="*/ 534 h 1674"/>
                  <a:gd name="T56" fmla="*/ 1384 w 1474"/>
                  <a:gd name="T57" fmla="*/ 462 h 1674"/>
                  <a:gd name="T58" fmla="*/ 1398 w 1474"/>
                  <a:gd name="T59" fmla="*/ 333 h 1674"/>
                  <a:gd name="T60" fmla="*/ 1369 w 1474"/>
                  <a:gd name="T61" fmla="*/ 246 h 1674"/>
                  <a:gd name="T62" fmla="*/ 1192 w 1474"/>
                  <a:gd name="T63" fmla="*/ 63 h 1674"/>
                  <a:gd name="T64" fmla="*/ 1060 w 1474"/>
                  <a:gd name="T65" fmla="*/ 0 h 1674"/>
                  <a:gd name="T66" fmla="*/ 886 w 1474"/>
                  <a:gd name="T67" fmla="*/ 24 h 1674"/>
                  <a:gd name="T68" fmla="*/ 754 w 1474"/>
                  <a:gd name="T69" fmla="*/ 84 h 1674"/>
                  <a:gd name="T70" fmla="*/ 625 w 1474"/>
                  <a:gd name="T71" fmla="*/ 165 h 16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74"/>
                  <a:gd name="T109" fmla="*/ 0 h 1674"/>
                  <a:gd name="T110" fmla="*/ 1474 w 1474"/>
                  <a:gd name="T111" fmla="*/ 1674 h 16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74" h="1674">
                    <a:moveTo>
                      <a:pt x="625" y="165"/>
                    </a:moveTo>
                    <a:lnTo>
                      <a:pt x="601" y="330"/>
                    </a:lnTo>
                    <a:lnTo>
                      <a:pt x="480" y="348"/>
                    </a:lnTo>
                    <a:lnTo>
                      <a:pt x="444" y="294"/>
                    </a:lnTo>
                    <a:lnTo>
                      <a:pt x="310" y="318"/>
                    </a:lnTo>
                    <a:lnTo>
                      <a:pt x="160" y="516"/>
                    </a:lnTo>
                    <a:lnTo>
                      <a:pt x="52" y="588"/>
                    </a:lnTo>
                    <a:lnTo>
                      <a:pt x="76" y="747"/>
                    </a:lnTo>
                    <a:lnTo>
                      <a:pt x="220" y="852"/>
                    </a:lnTo>
                    <a:lnTo>
                      <a:pt x="160" y="984"/>
                    </a:lnTo>
                    <a:lnTo>
                      <a:pt x="228" y="1248"/>
                    </a:lnTo>
                    <a:lnTo>
                      <a:pt x="184" y="1338"/>
                    </a:lnTo>
                    <a:lnTo>
                      <a:pt x="46" y="1359"/>
                    </a:lnTo>
                    <a:lnTo>
                      <a:pt x="0" y="1515"/>
                    </a:lnTo>
                    <a:lnTo>
                      <a:pt x="46" y="1674"/>
                    </a:lnTo>
                    <a:lnTo>
                      <a:pt x="325" y="1590"/>
                    </a:lnTo>
                    <a:lnTo>
                      <a:pt x="472" y="1596"/>
                    </a:lnTo>
                    <a:lnTo>
                      <a:pt x="634" y="1596"/>
                    </a:lnTo>
                    <a:lnTo>
                      <a:pt x="588" y="1431"/>
                    </a:lnTo>
                    <a:lnTo>
                      <a:pt x="682" y="1302"/>
                    </a:lnTo>
                    <a:lnTo>
                      <a:pt x="826" y="1338"/>
                    </a:lnTo>
                    <a:lnTo>
                      <a:pt x="861" y="1434"/>
                    </a:lnTo>
                    <a:lnTo>
                      <a:pt x="1078" y="1248"/>
                    </a:lnTo>
                    <a:lnTo>
                      <a:pt x="1120" y="1038"/>
                    </a:lnTo>
                    <a:lnTo>
                      <a:pt x="1192" y="876"/>
                    </a:lnTo>
                    <a:lnTo>
                      <a:pt x="1320" y="731"/>
                    </a:lnTo>
                    <a:lnTo>
                      <a:pt x="1426" y="654"/>
                    </a:lnTo>
                    <a:lnTo>
                      <a:pt x="1474" y="534"/>
                    </a:lnTo>
                    <a:lnTo>
                      <a:pt x="1384" y="462"/>
                    </a:lnTo>
                    <a:lnTo>
                      <a:pt x="1398" y="333"/>
                    </a:lnTo>
                    <a:lnTo>
                      <a:pt x="1369" y="246"/>
                    </a:lnTo>
                    <a:lnTo>
                      <a:pt x="1192" y="63"/>
                    </a:lnTo>
                    <a:lnTo>
                      <a:pt x="1060" y="0"/>
                    </a:lnTo>
                    <a:lnTo>
                      <a:pt x="886" y="24"/>
                    </a:lnTo>
                    <a:lnTo>
                      <a:pt x="754" y="84"/>
                    </a:lnTo>
                    <a:lnTo>
                      <a:pt x="625" y="16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3" name="Freeform 1311">
                <a:extLst>
                  <a:ext uri="{FF2B5EF4-FFF2-40B4-BE49-F238E27FC236}">
                    <a16:creationId xmlns:a16="http://schemas.microsoft.com/office/drawing/2014/main" id="{0435FA81-E7C3-4A69-7B40-260F1A16F5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05624" y="3652902"/>
                <a:ext cx="197360" cy="230812"/>
              </a:xfrm>
              <a:custGeom>
                <a:avLst/>
                <a:gdLst>
                  <a:gd name="T0" fmla="*/ 1224 w 1656"/>
                  <a:gd name="T1" fmla="*/ 324 h 1734"/>
                  <a:gd name="T2" fmla="*/ 1080 w 1656"/>
                  <a:gd name="T3" fmla="*/ 303 h 1734"/>
                  <a:gd name="T4" fmla="*/ 909 w 1656"/>
                  <a:gd name="T5" fmla="*/ 216 h 1734"/>
                  <a:gd name="T6" fmla="*/ 783 w 1656"/>
                  <a:gd name="T7" fmla="*/ 126 h 1734"/>
                  <a:gd name="T8" fmla="*/ 741 w 1656"/>
                  <a:gd name="T9" fmla="*/ 24 h 1734"/>
                  <a:gd name="T10" fmla="*/ 642 w 1656"/>
                  <a:gd name="T11" fmla="*/ 0 h 1734"/>
                  <a:gd name="T12" fmla="*/ 540 w 1656"/>
                  <a:gd name="T13" fmla="*/ 75 h 1734"/>
                  <a:gd name="T14" fmla="*/ 345 w 1656"/>
                  <a:gd name="T15" fmla="*/ 144 h 1734"/>
                  <a:gd name="T16" fmla="*/ 282 w 1656"/>
                  <a:gd name="T17" fmla="*/ 306 h 1734"/>
                  <a:gd name="T18" fmla="*/ 153 w 1656"/>
                  <a:gd name="T19" fmla="*/ 441 h 1734"/>
                  <a:gd name="T20" fmla="*/ 204 w 1656"/>
                  <a:gd name="T21" fmla="*/ 573 h 1734"/>
                  <a:gd name="T22" fmla="*/ 78 w 1656"/>
                  <a:gd name="T23" fmla="*/ 651 h 1734"/>
                  <a:gd name="T24" fmla="*/ 0 w 1656"/>
                  <a:gd name="T25" fmla="*/ 729 h 1734"/>
                  <a:gd name="T26" fmla="*/ 0 w 1656"/>
                  <a:gd name="T27" fmla="*/ 915 h 1734"/>
                  <a:gd name="T28" fmla="*/ 144 w 1656"/>
                  <a:gd name="T29" fmla="*/ 924 h 1734"/>
                  <a:gd name="T30" fmla="*/ 222 w 1656"/>
                  <a:gd name="T31" fmla="*/ 987 h 1734"/>
                  <a:gd name="T32" fmla="*/ 237 w 1656"/>
                  <a:gd name="T33" fmla="*/ 1080 h 1734"/>
                  <a:gd name="T34" fmla="*/ 450 w 1656"/>
                  <a:gd name="T35" fmla="*/ 1119 h 1734"/>
                  <a:gd name="T36" fmla="*/ 546 w 1656"/>
                  <a:gd name="T37" fmla="*/ 1227 h 1734"/>
                  <a:gd name="T38" fmla="*/ 702 w 1656"/>
                  <a:gd name="T39" fmla="*/ 1227 h 1734"/>
                  <a:gd name="T40" fmla="*/ 804 w 1656"/>
                  <a:gd name="T41" fmla="*/ 1224 h 1734"/>
                  <a:gd name="T42" fmla="*/ 810 w 1656"/>
                  <a:gd name="T43" fmla="*/ 1335 h 1734"/>
                  <a:gd name="T44" fmla="*/ 810 w 1656"/>
                  <a:gd name="T45" fmla="*/ 1479 h 1734"/>
                  <a:gd name="T46" fmla="*/ 926 w 1656"/>
                  <a:gd name="T47" fmla="*/ 1548 h 1734"/>
                  <a:gd name="T48" fmla="*/ 930 w 1656"/>
                  <a:gd name="T49" fmla="*/ 1734 h 1734"/>
                  <a:gd name="T50" fmla="*/ 1047 w 1656"/>
                  <a:gd name="T51" fmla="*/ 1725 h 1734"/>
                  <a:gd name="T52" fmla="*/ 1188 w 1656"/>
                  <a:gd name="T53" fmla="*/ 1635 h 1734"/>
                  <a:gd name="T54" fmla="*/ 1356 w 1656"/>
                  <a:gd name="T55" fmla="*/ 1569 h 1734"/>
                  <a:gd name="T56" fmla="*/ 1374 w 1656"/>
                  <a:gd name="T57" fmla="*/ 1371 h 1734"/>
                  <a:gd name="T58" fmla="*/ 1392 w 1656"/>
                  <a:gd name="T59" fmla="*/ 1173 h 1734"/>
                  <a:gd name="T60" fmla="*/ 1608 w 1656"/>
                  <a:gd name="T61" fmla="*/ 1023 h 1734"/>
                  <a:gd name="T62" fmla="*/ 1572 w 1656"/>
                  <a:gd name="T63" fmla="*/ 789 h 1734"/>
                  <a:gd name="T64" fmla="*/ 1644 w 1656"/>
                  <a:gd name="T65" fmla="*/ 579 h 1734"/>
                  <a:gd name="T66" fmla="*/ 1656 w 1656"/>
                  <a:gd name="T67" fmla="*/ 411 h 1734"/>
                  <a:gd name="T68" fmla="*/ 1572 w 1656"/>
                  <a:gd name="T69" fmla="*/ 345 h 1734"/>
                  <a:gd name="T70" fmla="*/ 1392 w 1656"/>
                  <a:gd name="T71" fmla="*/ 213 h 1734"/>
                  <a:gd name="T72" fmla="*/ 1302 w 1656"/>
                  <a:gd name="T73" fmla="*/ 231 h 1734"/>
                  <a:gd name="T74" fmla="*/ 1224 w 1656"/>
                  <a:gd name="T75" fmla="*/ 324 h 17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56"/>
                  <a:gd name="T115" fmla="*/ 0 h 1734"/>
                  <a:gd name="T116" fmla="*/ 1656 w 1656"/>
                  <a:gd name="T117" fmla="*/ 1734 h 17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56" h="1734">
                    <a:moveTo>
                      <a:pt x="1224" y="324"/>
                    </a:moveTo>
                    <a:lnTo>
                      <a:pt x="1080" y="303"/>
                    </a:lnTo>
                    <a:lnTo>
                      <a:pt x="909" y="216"/>
                    </a:lnTo>
                    <a:lnTo>
                      <a:pt x="783" y="126"/>
                    </a:lnTo>
                    <a:lnTo>
                      <a:pt x="741" y="24"/>
                    </a:lnTo>
                    <a:lnTo>
                      <a:pt x="642" y="0"/>
                    </a:lnTo>
                    <a:lnTo>
                      <a:pt x="540" y="75"/>
                    </a:lnTo>
                    <a:lnTo>
                      <a:pt x="345" y="144"/>
                    </a:lnTo>
                    <a:lnTo>
                      <a:pt x="282" y="306"/>
                    </a:lnTo>
                    <a:lnTo>
                      <a:pt x="153" y="441"/>
                    </a:lnTo>
                    <a:lnTo>
                      <a:pt x="204" y="573"/>
                    </a:lnTo>
                    <a:lnTo>
                      <a:pt x="78" y="651"/>
                    </a:lnTo>
                    <a:lnTo>
                      <a:pt x="0" y="729"/>
                    </a:lnTo>
                    <a:lnTo>
                      <a:pt x="0" y="915"/>
                    </a:lnTo>
                    <a:lnTo>
                      <a:pt x="144" y="924"/>
                    </a:lnTo>
                    <a:lnTo>
                      <a:pt x="222" y="987"/>
                    </a:lnTo>
                    <a:lnTo>
                      <a:pt x="237" y="1080"/>
                    </a:lnTo>
                    <a:lnTo>
                      <a:pt x="450" y="1119"/>
                    </a:lnTo>
                    <a:lnTo>
                      <a:pt x="546" y="1227"/>
                    </a:lnTo>
                    <a:lnTo>
                      <a:pt x="702" y="1227"/>
                    </a:lnTo>
                    <a:lnTo>
                      <a:pt x="804" y="1224"/>
                    </a:lnTo>
                    <a:lnTo>
                      <a:pt x="810" y="1335"/>
                    </a:lnTo>
                    <a:lnTo>
                      <a:pt x="810" y="1479"/>
                    </a:lnTo>
                    <a:lnTo>
                      <a:pt x="926" y="1548"/>
                    </a:lnTo>
                    <a:lnTo>
                      <a:pt x="930" y="1734"/>
                    </a:lnTo>
                    <a:lnTo>
                      <a:pt x="1047" y="1725"/>
                    </a:lnTo>
                    <a:lnTo>
                      <a:pt x="1188" y="1635"/>
                    </a:lnTo>
                    <a:lnTo>
                      <a:pt x="1356" y="1569"/>
                    </a:lnTo>
                    <a:lnTo>
                      <a:pt x="1374" y="1371"/>
                    </a:lnTo>
                    <a:lnTo>
                      <a:pt x="1392" y="1173"/>
                    </a:lnTo>
                    <a:lnTo>
                      <a:pt x="1608" y="1023"/>
                    </a:lnTo>
                    <a:lnTo>
                      <a:pt x="1572" y="789"/>
                    </a:lnTo>
                    <a:lnTo>
                      <a:pt x="1644" y="579"/>
                    </a:lnTo>
                    <a:lnTo>
                      <a:pt x="1656" y="411"/>
                    </a:lnTo>
                    <a:lnTo>
                      <a:pt x="1572" y="345"/>
                    </a:lnTo>
                    <a:lnTo>
                      <a:pt x="1392" y="213"/>
                    </a:lnTo>
                    <a:lnTo>
                      <a:pt x="1302" y="231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4" name="Freeform 1312">
                <a:extLst>
                  <a:ext uri="{FF2B5EF4-FFF2-40B4-BE49-F238E27FC236}">
                    <a16:creationId xmlns:a16="http://schemas.microsoft.com/office/drawing/2014/main" id="{F546E1B9-585E-1A60-68C6-D1F35B08DF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99683" y="3842582"/>
                <a:ext cx="331079" cy="253174"/>
              </a:xfrm>
              <a:custGeom>
                <a:avLst/>
                <a:gdLst>
                  <a:gd name="T0" fmla="*/ 2508 w 2778"/>
                  <a:gd name="T1" fmla="*/ 36 h 1902"/>
                  <a:gd name="T2" fmla="*/ 2358 w 2778"/>
                  <a:gd name="T3" fmla="*/ 0 h 1902"/>
                  <a:gd name="T4" fmla="*/ 2178 w 2778"/>
                  <a:gd name="T5" fmla="*/ 156 h 1902"/>
                  <a:gd name="T6" fmla="*/ 1914 w 2778"/>
                  <a:gd name="T7" fmla="*/ 390 h 1902"/>
                  <a:gd name="T8" fmla="*/ 1770 w 2778"/>
                  <a:gd name="T9" fmla="*/ 450 h 1902"/>
                  <a:gd name="T10" fmla="*/ 1626 w 2778"/>
                  <a:gd name="T11" fmla="*/ 594 h 1902"/>
                  <a:gd name="T12" fmla="*/ 1410 w 2778"/>
                  <a:gd name="T13" fmla="*/ 696 h 1902"/>
                  <a:gd name="T14" fmla="*/ 1284 w 2778"/>
                  <a:gd name="T15" fmla="*/ 774 h 1902"/>
                  <a:gd name="T16" fmla="*/ 1278 w 2778"/>
                  <a:gd name="T17" fmla="*/ 1026 h 1902"/>
                  <a:gd name="T18" fmla="*/ 1242 w 2778"/>
                  <a:gd name="T19" fmla="*/ 1134 h 1902"/>
                  <a:gd name="T20" fmla="*/ 1134 w 2778"/>
                  <a:gd name="T21" fmla="*/ 1200 h 1902"/>
                  <a:gd name="T22" fmla="*/ 942 w 2778"/>
                  <a:gd name="T23" fmla="*/ 1200 h 1902"/>
                  <a:gd name="T24" fmla="*/ 762 w 2778"/>
                  <a:gd name="T25" fmla="*/ 1164 h 1902"/>
                  <a:gd name="T26" fmla="*/ 630 w 2778"/>
                  <a:gd name="T27" fmla="*/ 1062 h 1902"/>
                  <a:gd name="T28" fmla="*/ 492 w 2778"/>
                  <a:gd name="T29" fmla="*/ 1128 h 1902"/>
                  <a:gd name="T30" fmla="*/ 312 w 2778"/>
                  <a:gd name="T31" fmla="*/ 1242 h 1902"/>
                  <a:gd name="T32" fmla="*/ 168 w 2778"/>
                  <a:gd name="T33" fmla="*/ 1362 h 1902"/>
                  <a:gd name="T34" fmla="*/ 6 w 2778"/>
                  <a:gd name="T35" fmla="*/ 1416 h 1902"/>
                  <a:gd name="T36" fmla="*/ 0 w 2778"/>
                  <a:gd name="T37" fmla="*/ 1566 h 1902"/>
                  <a:gd name="T38" fmla="*/ 24 w 2778"/>
                  <a:gd name="T39" fmla="*/ 1686 h 1902"/>
                  <a:gd name="T40" fmla="*/ 150 w 2778"/>
                  <a:gd name="T41" fmla="*/ 1782 h 1902"/>
                  <a:gd name="T42" fmla="*/ 204 w 2778"/>
                  <a:gd name="T43" fmla="*/ 1902 h 1902"/>
                  <a:gd name="T44" fmla="*/ 432 w 2778"/>
                  <a:gd name="T45" fmla="*/ 1872 h 1902"/>
                  <a:gd name="T46" fmla="*/ 486 w 2778"/>
                  <a:gd name="T47" fmla="*/ 1764 h 1902"/>
                  <a:gd name="T48" fmla="*/ 510 w 2778"/>
                  <a:gd name="T49" fmla="*/ 1632 h 1902"/>
                  <a:gd name="T50" fmla="*/ 558 w 2778"/>
                  <a:gd name="T51" fmla="*/ 1530 h 1902"/>
                  <a:gd name="T52" fmla="*/ 738 w 2778"/>
                  <a:gd name="T53" fmla="*/ 1458 h 1902"/>
                  <a:gd name="T54" fmla="*/ 960 w 2778"/>
                  <a:gd name="T55" fmla="*/ 1416 h 1902"/>
                  <a:gd name="T56" fmla="*/ 1068 w 2778"/>
                  <a:gd name="T57" fmla="*/ 1512 h 1902"/>
                  <a:gd name="T58" fmla="*/ 1134 w 2778"/>
                  <a:gd name="T59" fmla="*/ 1620 h 1902"/>
                  <a:gd name="T60" fmla="*/ 1284 w 2778"/>
                  <a:gd name="T61" fmla="*/ 1632 h 1902"/>
                  <a:gd name="T62" fmla="*/ 1410 w 2778"/>
                  <a:gd name="T63" fmla="*/ 1566 h 1902"/>
                  <a:gd name="T64" fmla="*/ 1428 w 2778"/>
                  <a:gd name="T65" fmla="*/ 1452 h 1902"/>
                  <a:gd name="T66" fmla="*/ 1464 w 2778"/>
                  <a:gd name="T67" fmla="*/ 1362 h 1902"/>
                  <a:gd name="T68" fmla="*/ 1572 w 2778"/>
                  <a:gd name="T69" fmla="*/ 1368 h 1902"/>
                  <a:gd name="T70" fmla="*/ 1674 w 2778"/>
                  <a:gd name="T71" fmla="*/ 1452 h 1902"/>
                  <a:gd name="T72" fmla="*/ 1824 w 2778"/>
                  <a:gd name="T73" fmla="*/ 1386 h 1902"/>
                  <a:gd name="T74" fmla="*/ 1962 w 2778"/>
                  <a:gd name="T75" fmla="*/ 1272 h 1902"/>
                  <a:gd name="T76" fmla="*/ 2076 w 2778"/>
                  <a:gd name="T77" fmla="*/ 1200 h 1902"/>
                  <a:gd name="T78" fmla="*/ 2232 w 2778"/>
                  <a:gd name="T79" fmla="*/ 1062 h 1902"/>
                  <a:gd name="T80" fmla="*/ 2448 w 2778"/>
                  <a:gd name="T81" fmla="*/ 1038 h 1902"/>
                  <a:gd name="T82" fmla="*/ 2592 w 2778"/>
                  <a:gd name="T83" fmla="*/ 1038 h 1902"/>
                  <a:gd name="T84" fmla="*/ 2682 w 2778"/>
                  <a:gd name="T85" fmla="*/ 912 h 1902"/>
                  <a:gd name="T86" fmla="*/ 2688 w 2778"/>
                  <a:gd name="T87" fmla="*/ 804 h 1902"/>
                  <a:gd name="T88" fmla="*/ 2664 w 2778"/>
                  <a:gd name="T89" fmla="*/ 612 h 1902"/>
                  <a:gd name="T90" fmla="*/ 2634 w 2778"/>
                  <a:gd name="T91" fmla="*/ 498 h 1902"/>
                  <a:gd name="T92" fmla="*/ 2724 w 2778"/>
                  <a:gd name="T93" fmla="*/ 426 h 1902"/>
                  <a:gd name="T94" fmla="*/ 2778 w 2778"/>
                  <a:gd name="T95" fmla="*/ 300 h 1902"/>
                  <a:gd name="T96" fmla="*/ 2658 w 2778"/>
                  <a:gd name="T97" fmla="*/ 309 h 1902"/>
                  <a:gd name="T98" fmla="*/ 2655 w 2778"/>
                  <a:gd name="T99" fmla="*/ 125 h 1902"/>
                  <a:gd name="T100" fmla="*/ 2508 w 2778"/>
                  <a:gd name="T101" fmla="*/ 36 h 19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78"/>
                  <a:gd name="T154" fmla="*/ 0 h 1902"/>
                  <a:gd name="T155" fmla="*/ 2778 w 2778"/>
                  <a:gd name="T156" fmla="*/ 1902 h 19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78" h="1902">
                    <a:moveTo>
                      <a:pt x="2508" y="36"/>
                    </a:moveTo>
                    <a:lnTo>
                      <a:pt x="2358" y="0"/>
                    </a:lnTo>
                    <a:lnTo>
                      <a:pt x="2178" y="156"/>
                    </a:lnTo>
                    <a:lnTo>
                      <a:pt x="1914" y="390"/>
                    </a:lnTo>
                    <a:lnTo>
                      <a:pt x="1770" y="450"/>
                    </a:lnTo>
                    <a:lnTo>
                      <a:pt x="1626" y="594"/>
                    </a:lnTo>
                    <a:lnTo>
                      <a:pt x="1410" y="696"/>
                    </a:lnTo>
                    <a:lnTo>
                      <a:pt x="1284" y="774"/>
                    </a:lnTo>
                    <a:lnTo>
                      <a:pt x="1278" y="1026"/>
                    </a:lnTo>
                    <a:lnTo>
                      <a:pt x="1242" y="1134"/>
                    </a:lnTo>
                    <a:lnTo>
                      <a:pt x="1134" y="1200"/>
                    </a:lnTo>
                    <a:lnTo>
                      <a:pt x="942" y="1200"/>
                    </a:lnTo>
                    <a:lnTo>
                      <a:pt x="762" y="1164"/>
                    </a:lnTo>
                    <a:lnTo>
                      <a:pt x="630" y="1062"/>
                    </a:lnTo>
                    <a:lnTo>
                      <a:pt x="492" y="1128"/>
                    </a:lnTo>
                    <a:lnTo>
                      <a:pt x="312" y="1242"/>
                    </a:lnTo>
                    <a:lnTo>
                      <a:pt x="168" y="1362"/>
                    </a:lnTo>
                    <a:lnTo>
                      <a:pt x="6" y="1416"/>
                    </a:lnTo>
                    <a:lnTo>
                      <a:pt x="0" y="1566"/>
                    </a:lnTo>
                    <a:lnTo>
                      <a:pt x="24" y="1686"/>
                    </a:lnTo>
                    <a:lnTo>
                      <a:pt x="150" y="1782"/>
                    </a:lnTo>
                    <a:lnTo>
                      <a:pt x="204" y="1902"/>
                    </a:lnTo>
                    <a:lnTo>
                      <a:pt x="432" y="1872"/>
                    </a:lnTo>
                    <a:lnTo>
                      <a:pt x="486" y="1764"/>
                    </a:lnTo>
                    <a:lnTo>
                      <a:pt x="510" y="1632"/>
                    </a:lnTo>
                    <a:lnTo>
                      <a:pt x="558" y="1530"/>
                    </a:lnTo>
                    <a:lnTo>
                      <a:pt x="738" y="1458"/>
                    </a:lnTo>
                    <a:lnTo>
                      <a:pt x="960" y="1416"/>
                    </a:lnTo>
                    <a:lnTo>
                      <a:pt x="1068" y="1512"/>
                    </a:lnTo>
                    <a:lnTo>
                      <a:pt x="1134" y="1620"/>
                    </a:lnTo>
                    <a:lnTo>
                      <a:pt x="1284" y="1632"/>
                    </a:lnTo>
                    <a:lnTo>
                      <a:pt x="1410" y="1566"/>
                    </a:lnTo>
                    <a:lnTo>
                      <a:pt x="1428" y="1452"/>
                    </a:lnTo>
                    <a:lnTo>
                      <a:pt x="1464" y="1362"/>
                    </a:lnTo>
                    <a:lnTo>
                      <a:pt x="1572" y="1368"/>
                    </a:lnTo>
                    <a:lnTo>
                      <a:pt x="1674" y="1452"/>
                    </a:lnTo>
                    <a:lnTo>
                      <a:pt x="1824" y="1386"/>
                    </a:lnTo>
                    <a:lnTo>
                      <a:pt x="1962" y="1272"/>
                    </a:lnTo>
                    <a:lnTo>
                      <a:pt x="2076" y="1200"/>
                    </a:lnTo>
                    <a:lnTo>
                      <a:pt x="2232" y="1062"/>
                    </a:lnTo>
                    <a:lnTo>
                      <a:pt x="2448" y="1038"/>
                    </a:lnTo>
                    <a:lnTo>
                      <a:pt x="2592" y="1038"/>
                    </a:lnTo>
                    <a:lnTo>
                      <a:pt x="2682" y="912"/>
                    </a:lnTo>
                    <a:lnTo>
                      <a:pt x="2688" y="804"/>
                    </a:lnTo>
                    <a:lnTo>
                      <a:pt x="2664" y="612"/>
                    </a:lnTo>
                    <a:lnTo>
                      <a:pt x="2634" y="498"/>
                    </a:lnTo>
                    <a:lnTo>
                      <a:pt x="2724" y="426"/>
                    </a:lnTo>
                    <a:lnTo>
                      <a:pt x="2778" y="300"/>
                    </a:lnTo>
                    <a:lnTo>
                      <a:pt x="2658" y="309"/>
                    </a:lnTo>
                    <a:lnTo>
                      <a:pt x="2655" y="125"/>
                    </a:lnTo>
                    <a:lnTo>
                      <a:pt x="2508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5" name="Freeform 1313">
                <a:extLst>
                  <a:ext uri="{FF2B5EF4-FFF2-40B4-BE49-F238E27FC236}">
                    <a16:creationId xmlns:a16="http://schemas.microsoft.com/office/drawing/2014/main" id="{29304B05-3C49-04EE-71F1-9E8E4AFFD3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38810" y="3570241"/>
                <a:ext cx="663706" cy="669275"/>
              </a:xfrm>
              <a:custGeom>
                <a:avLst/>
                <a:gdLst>
                  <a:gd name="T0" fmla="*/ 759 w 5569"/>
                  <a:gd name="T1" fmla="*/ 204 h 5028"/>
                  <a:gd name="T2" fmla="*/ 351 w 5569"/>
                  <a:gd name="T3" fmla="*/ 354 h 5028"/>
                  <a:gd name="T4" fmla="*/ 201 w 5569"/>
                  <a:gd name="T5" fmla="*/ 798 h 5028"/>
                  <a:gd name="T6" fmla="*/ 75 w 5569"/>
                  <a:gd name="T7" fmla="*/ 1164 h 5028"/>
                  <a:gd name="T8" fmla="*/ 311 w 5569"/>
                  <a:gd name="T9" fmla="*/ 2025 h 5028"/>
                  <a:gd name="T10" fmla="*/ 165 w 5569"/>
                  <a:gd name="T11" fmla="*/ 2244 h 5028"/>
                  <a:gd name="T12" fmla="*/ 6 w 5569"/>
                  <a:gd name="T13" fmla="*/ 2495 h 5028"/>
                  <a:gd name="T14" fmla="*/ 222 w 5569"/>
                  <a:gd name="T15" fmla="*/ 2888 h 5028"/>
                  <a:gd name="T16" fmla="*/ 675 w 5569"/>
                  <a:gd name="T17" fmla="*/ 3522 h 5028"/>
                  <a:gd name="T18" fmla="*/ 745 w 5569"/>
                  <a:gd name="T19" fmla="*/ 4095 h 5028"/>
                  <a:gd name="T20" fmla="*/ 963 w 5569"/>
                  <a:gd name="T21" fmla="*/ 4578 h 5028"/>
                  <a:gd name="T22" fmla="*/ 939 w 5569"/>
                  <a:gd name="T23" fmla="*/ 4923 h 5028"/>
                  <a:gd name="T24" fmla="*/ 1287 w 5569"/>
                  <a:gd name="T25" fmla="*/ 4800 h 5028"/>
                  <a:gd name="T26" fmla="*/ 1587 w 5569"/>
                  <a:gd name="T27" fmla="*/ 4962 h 5028"/>
                  <a:gd name="T28" fmla="*/ 1737 w 5569"/>
                  <a:gd name="T29" fmla="*/ 4872 h 5028"/>
                  <a:gd name="T30" fmla="*/ 1893 w 5569"/>
                  <a:gd name="T31" fmla="*/ 4494 h 5028"/>
                  <a:gd name="T32" fmla="*/ 2313 w 5569"/>
                  <a:gd name="T33" fmla="*/ 4506 h 5028"/>
                  <a:gd name="T34" fmla="*/ 2619 w 5569"/>
                  <a:gd name="T35" fmla="*/ 4386 h 5028"/>
                  <a:gd name="T36" fmla="*/ 2739 w 5569"/>
                  <a:gd name="T37" fmla="*/ 4710 h 5028"/>
                  <a:gd name="T38" fmla="*/ 3010 w 5569"/>
                  <a:gd name="T39" fmla="*/ 4872 h 5028"/>
                  <a:gd name="T40" fmla="*/ 3316 w 5569"/>
                  <a:gd name="T41" fmla="*/ 4962 h 5028"/>
                  <a:gd name="T42" fmla="*/ 3730 w 5569"/>
                  <a:gd name="T43" fmla="*/ 4944 h 5028"/>
                  <a:gd name="T44" fmla="*/ 3982 w 5569"/>
                  <a:gd name="T45" fmla="*/ 4494 h 5028"/>
                  <a:gd name="T46" fmla="*/ 4000 w 5569"/>
                  <a:gd name="T47" fmla="*/ 3936 h 5028"/>
                  <a:gd name="T48" fmla="*/ 4096 w 5569"/>
                  <a:gd name="T49" fmla="*/ 3558 h 5028"/>
                  <a:gd name="T50" fmla="*/ 3586 w 5569"/>
                  <a:gd name="T51" fmla="*/ 3575 h 5028"/>
                  <a:gd name="T52" fmla="*/ 3462 w 5569"/>
                  <a:gd name="T53" fmla="*/ 3917 h 5028"/>
                  <a:gd name="T54" fmla="*/ 3052 w 5569"/>
                  <a:gd name="T55" fmla="*/ 3732 h 5028"/>
                  <a:gd name="T56" fmla="*/ 3196 w 5569"/>
                  <a:gd name="T57" fmla="*/ 3408 h 5028"/>
                  <a:gd name="T58" fmla="*/ 3655 w 5569"/>
                  <a:gd name="T59" fmla="*/ 3108 h 5028"/>
                  <a:gd name="T60" fmla="*/ 4160 w 5569"/>
                  <a:gd name="T61" fmla="*/ 3246 h 5028"/>
                  <a:gd name="T62" fmla="*/ 4312 w 5569"/>
                  <a:gd name="T63" fmla="*/ 2820 h 5028"/>
                  <a:gd name="T64" fmla="*/ 4651 w 5569"/>
                  <a:gd name="T65" fmla="*/ 2643 h 5028"/>
                  <a:gd name="T66" fmla="*/ 5173 w 5569"/>
                  <a:gd name="T67" fmla="*/ 2229 h 5028"/>
                  <a:gd name="T68" fmla="*/ 5569 w 5569"/>
                  <a:gd name="T69" fmla="*/ 2102 h 5028"/>
                  <a:gd name="T70" fmla="*/ 5207 w 5569"/>
                  <a:gd name="T71" fmla="*/ 1739 h 5028"/>
                  <a:gd name="T72" fmla="*/ 4902 w 5569"/>
                  <a:gd name="T73" fmla="*/ 1544 h 5028"/>
                  <a:gd name="T74" fmla="*/ 4838 w 5569"/>
                  <a:gd name="T75" fmla="*/ 1269 h 5028"/>
                  <a:gd name="T76" fmla="*/ 4812 w 5569"/>
                  <a:gd name="T77" fmla="*/ 1020 h 5028"/>
                  <a:gd name="T78" fmla="*/ 4507 w 5569"/>
                  <a:gd name="T79" fmla="*/ 1113 h 5028"/>
                  <a:gd name="T80" fmla="*/ 4182 w 5569"/>
                  <a:gd name="T81" fmla="*/ 1416 h 5028"/>
                  <a:gd name="T82" fmla="*/ 3688 w 5569"/>
                  <a:gd name="T83" fmla="*/ 1271 h 5028"/>
                  <a:gd name="T84" fmla="*/ 3378 w 5569"/>
                  <a:gd name="T85" fmla="*/ 1059 h 5028"/>
                  <a:gd name="T86" fmla="*/ 2661 w 5569"/>
                  <a:gd name="T87" fmla="*/ 1080 h 5028"/>
                  <a:gd name="T88" fmla="*/ 2136 w 5569"/>
                  <a:gd name="T89" fmla="*/ 1035 h 5028"/>
                  <a:gd name="T90" fmla="*/ 2100 w 5569"/>
                  <a:gd name="T91" fmla="*/ 528 h 5028"/>
                  <a:gd name="T92" fmla="*/ 1509 w 5569"/>
                  <a:gd name="T93" fmla="*/ 198 h 5028"/>
                  <a:gd name="T94" fmla="*/ 1002 w 5569"/>
                  <a:gd name="T95" fmla="*/ 0 h 50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9"/>
                  <a:gd name="T145" fmla="*/ 0 h 5028"/>
                  <a:gd name="T146" fmla="*/ 5569 w 5569"/>
                  <a:gd name="T147" fmla="*/ 5028 h 502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9" h="5028">
                    <a:moveTo>
                      <a:pt x="1002" y="0"/>
                    </a:moveTo>
                    <a:lnTo>
                      <a:pt x="819" y="78"/>
                    </a:lnTo>
                    <a:lnTo>
                      <a:pt x="759" y="204"/>
                    </a:lnTo>
                    <a:lnTo>
                      <a:pt x="654" y="293"/>
                    </a:lnTo>
                    <a:lnTo>
                      <a:pt x="513" y="312"/>
                    </a:lnTo>
                    <a:lnTo>
                      <a:pt x="351" y="354"/>
                    </a:lnTo>
                    <a:lnTo>
                      <a:pt x="257" y="455"/>
                    </a:lnTo>
                    <a:lnTo>
                      <a:pt x="291" y="636"/>
                    </a:lnTo>
                    <a:lnTo>
                      <a:pt x="201" y="798"/>
                    </a:lnTo>
                    <a:lnTo>
                      <a:pt x="201" y="996"/>
                    </a:lnTo>
                    <a:lnTo>
                      <a:pt x="183" y="1128"/>
                    </a:lnTo>
                    <a:lnTo>
                      <a:pt x="75" y="1164"/>
                    </a:lnTo>
                    <a:lnTo>
                      <a:pt x="165" y="1668"/>
                    </a:lnTo>
                    <a:lnTo>
                      <a:pt x="294" y="1827"/>
                    </a:lnTo>
                    <a:lnTo>
                      <a:pt x="311" y="2025"/>
                    </a:lnTo>
                    <a:lnTo>
                      <a:pt x="209" y="2043"/>
                    </a:lnTo>
                    <a:lnTo>
                      <a:pt x="140" y="2117"/>
                    </a:lnTo>
                    <a:lnTo>
                      <a:pt x="165" y="2244"/>
                    </a:lnTo>
                    <a:lnTo>
                      <a:pt x="95" y="2322"/>
                    </a:lnTo>
                    <a:lnTo>
                      <a:pt x="0" y="2378"/>
                    </a:lnTo>
                    <a:lnTo>
                      <a:pt x="6" y="2495"/>
                    </a:lnTo>
                    <a:lnTo>
                      <a:pt x="171" y="2532"/>
                    </a:lnTo>
                    <a:lnTo>
                      <a:pt x="237" y="2684"/>
                    </a:lnTo>
                    <a:lnTo>
                      <a:pt x="222" y="2888"/>
                    </a:lnTo>
                    <a:lnTo>
                      <a:pt x="276" y="3065"/>
                    </a:lnTo>
                    <a:lnTo>
                      <a:pt x="441" y="3282"/>
                    </a:lnTo>
                    <a:lnTo>
                      <a:pt x="675" y="3522"/>
                    </a:lnTo>
                    <a:lnTo>
                      <a:pt x="765" y="3756"/>
                    </a:lnTo>
                    <a:lnTo>
                      <a:pt x="811" y="3935"/>
                    </a:lnTo>
                    <a:lnTo>
                      <a:pt x="745" y="4095"/>
                    </a:lnTo>
                    <a:lnTo>
                      <a:pt x="909" y="4308"/>
                    </a:lnTo>
                    <a:lnTo>
                      <a:pt x="867" y="4452"/>
                    </a:lnTo>
                    <a:lnTo>
                      <a:pt x="963" y="4578"/>
                    </a:lnTo>
                    <a:lnTo>
                      <a:pt x="867" y="4686"/>
                    </a:lnTo>
                    <a:lnTo>
                      <a:pt x="918" y="4775"/>
                    </a:lnTo>
                    <a:lnTo>
                      <a:pt x="939" y="4923"/>
                    </a:lnTo>
                    <a:lnTo>
                      <a:pt x="1035" y="4938"/>
                    </a:lnTo>
                    <a:lnTo>
                      <a:pt x="1107" y="4794"/>
                    </a:lnTo>
                    <a:lnTo>
                      <a:pt x="1287" y="4800"/>
                    </a:lnTo>
                    <a:lnTo>
                      <a:pt x="1353" y="4854"/>
                    </a:lnTo>
                    <a:lnTo>
                      <a:pt x="1413" y="4944"/>
                    </a:lnTo>
                    <a:lnTo>
                      <a:pt x="1587" y="4962"/>
                    </a:lnTo>
                    <a:lnTo>
                      <a:pt x="1641" y="5028"/>
                    </a:lnTo>
                    <a:lnTo>
                      <a:pt x="1749" y="4980"/>
                    </a:lnTo>
                    <a:lnTo>
                      <a:pt x="1737" y="4872"/>
                    </a:lnTo>
                    <a:lnTo>
                      <a:pt x="1731" y="4692"/>
                    </a:lnTo>
                    <a:lnTo>
                      <a:pt x="1773" y="4578"/>
                    </a:lnTo>
                    <a:lnTo>
                      <a:pt x="1893" y="4494"/>
                    </a:lnTo>
                    <a:lnTo>
                      <a:pt x="2025" y="4506"/>
                    </a:lnTo>
                    <a:lnTo>
                      <a:pt x="2199" y="4494"/>
                    </a:lnTo>
                    <a:lnTo>
                      <a:pt x="2313" y="4506"/>
                    </a:lnTo>
                    <a:lnTo>
                      <a:pt x="2439" y="4452"/>
                    </a:lnTo>
                    <a:lnTo>
                      <a:pt x="2523" y="4386"/>
                    </a:lnTo>
                    <a:lnTo>
                      <a:pt x="2619" y="4386"/>
                    </a:lnTo>
                    <a:lnTo>
                      <a:pt x="2655" y="4470"/>
                    </a:lnTo>
                    <a:lnTo>
                      <a:pt x="2649" y="4584"/>
                    </a:lnTo>
                    <a:lnTo>
                      <a:pt x="2739" y="4710"/>
                    </a:lnTo>
                    <a:lnTo>
                      <a:pt x="2848" y="4794"/>
                    </a:lnTo>
                    <a:lnTo>
                      <a:pt x="2962" y="4776"/>
                    </a:lnTo>
                    <a:lnTo>
                      <a:pt x="3010" y="4872"/>
                    </a:lnTo>
                    <a:lnTo>
                      <a:pt x="3106" y="4926"/>
                    </a:lnTo>
                    <a:lnTo>
                      <a:pt x="3250" y="4908"/>
                    </a:lnTo>
                    <a:lnTo>
                      <a:pt x="3316" y="4962"/>
                    </a:lnTo>
                    <a:lnTo>
                      <a:pt x="3442" y="5010"/>
                    </a:lnTo>
                    <a:lnTo>
                      <a:pt x="3586" y="5010"/>
                    </a:lnTo>
                    <a:lnTo>
                      <a:pt x="3730" y="4944"/>
                    </a:lnTo>
                    <a:lnTo>
                      <a:pt x="3838" y="4812"/>
                    </a:lnTo>
                    <a:lnTo>
                      <a:pt x="3898" y="4674"/>
                    </a:lnTo>
                    <a:lnTo>
                      <a:pt x="3982" y="4494"/>
                    </a:lnTo>
                    <a:lnTo>
                      <a:pt x="4108" y="4326"/>
                    </a:lnTo>
                    <a:lnTo>
                      <a:pt x="3982" y="4080"/>
                    </a:lnTo>
                    <a:lnTo>
                      <a:pt x="4000" y="3936"/>
                    </a:lnTo>
                    <a:lnTo>
                      <a:pt x="4114" y="3768"/>
                    </a:lnTo>
                    <a:lnTo>
                      <a:pt x="4159" y="3663"/>
                    </a:lnTo>
                    <a:lnTo>
                      <a:pt x="4096" y="3558"/>
                    </a:lnTo>
                    <a:lnTo>
                      <a:pt x="3988" y="3462"/>
                    </a:lnTo>
                    <a:lnTo>
                      <a:pt x="3772" y="3503"/>
                    </a:lnTo>
                    <a:lnTo>
                      <a:pt x="3586" y="3575"/>
                    </a:lnTo>
                    <a:lnTo>
                      <a:pt x="3538" y="3681"/>
                    </a:lnTo>
                    <a:lnTo>
                      <a:pt x="3512" y="3813"/>
                    </a:lnTo>
                    <a:lnTo>
                      <a:pt x="3462" y="3917"/>
                    </a:lnTo>
                    <a:lnTo>
                      <a:pt x="3232" y="3947"/>
                    </a:lnTo>
                    <a:lnTo>
                      <a:pt x="3174" y="3824"/>
                    </a:lnTo>
                    <a:lnTo>
                      <a:pt x="3052" y="3732"/>
                    </a:lnTo>
                    <a:lnTo>
                      <a:pt x="3027" y="3614"/>
                    </a:lnTo>
                    <a:lnTo>
                      <a:pt x="3034" y="3462"/>
                    </a:lnTo>
                    <a:lnTo>
                      <a:pt x="3196" y="3408"/>
                    </a:lnTo>
                    <a:lnTo>
                      <a:pt x="3334" y="3291"/>
                    </a:lnTo>
                    <a:lnTo>
                      <a:pt x="3499" y="3186"/>
                    </a:lnTo>
                    <a:lnTo>
                      <a:pt x="3655" y="3108"/>
                    </a:lnTo>
                    <a:lnTo>
                      <a:pt x="3793" y="3210"/>
                    </a:lnTo>
                    <a:lnTo>
                      <a:pt x="3971" y="3246"/>
                    </a:lnTo>
                    <a:lnTo>
                      <a:pt x="4160" y="3246"/>
                    </a:lnTo>
                    <a:lnTo>
                      <a:pt x="4273" y="3177"/>
                    </a:lnTo>
                    <a:lnTo>
                      <a:pt x="4306" y="3068"/>
                    </a:lnTo>
                    <a:lnTo>
                      <a:pt x="4312" y="2820"/>
                    </a:lnTo>
                    <a:lnTo>
                      <a:pt x="4438" y="2741"/>
                    </a:lnTo>
                    <a:lnTo>
                      <a:pt x="4475" y="2723"/>
                    </a:lnTo>
                    <a:lnTo>
                      <a:pt x="4651" y="2643"/>
                    </a:lnTo>
                    <a:lnTo>
                      <a:pt x="4799" y="2495"/>
                    </a:lnTo>
                    <a:lnTo>
                      <a:pt x="4943" y="2435"/>
                    </a:lnTo>
                    <a:lnTo>
                      <a:pt x="5173" y="2229"/>
                    </a:lnTo>
                    <a:lnTo>
                      <a:pt x="5386" y="2046"/>
                    </a:lnTo>
                    <a:lnTo>
                      <a:pt x="5536" y="2081"/>
                    </a:lnTo>
                    <a:lnTo>
                      <a:pt x="5569" y="2102"/>
                    </a:lnTo>
                    <a:lnTo>
                      <a:pt x="5560" y="1845"/>
                    </a:lnTo>
                    <a:lnTo>
                      <a:pt x="5302" y="1847"/>
                    </a:lnTo>
                    <a:lnTo>
                      <a:pt x="5207" y="1739"/>
                    </a:lnTo>
                    <a:lnTo>
                      <a:pt x="4993" y="1700"/>
                    </a:lnTo>
                    <a:lnTo>
                      <a:pt x="4979" y="1607"/>
                    </a:lnTo>
                    <a:lnTo>
                      <a:pt x="4902" y="1544"/>
                    </a:lnTo>
                    <a:lnTo>
                      <a:pt x="4754" y="1536"/>
                    </a:lnTo>
                    <a:lnTo>
                      <a:pt x="4757" y="1346"/>
                    </a:lnTo>
                    <a:lnTo>
                      <a:pt x="4838" y="1269"/>
                    </a:lnTo>
                    <a:lnTo>
                      <a:pt x="4960" y="1194"/>
                    </a:lnTo>
                    <a:lnTo>
                      <a:pt x="4909" y="1059"/>
                    </a:lnTo>
                    <a:lnTo>
                      <a:pt x="4812" y="1020"/>
                    </a:lnTo>
                    <a:lnTo>
                      <a:pt x="4666" y="996"/>
                    </a:lnTo>
                    <a:lnTo>
                      <a:pt x="4558" y="1043"/>
                    </a:lnTo>
                    <a:lnTo>
                      <a:pt x="4507" y="1113"/>
                    </a:lnTo>
                    <a:lnTo>
                      <a:pt x="4410" y="1287"/>
                    </a:lnTo>
                    <a:lnTo>
                      <a:pt x="4294" y="1328"/>
                    </a:lnTo>
                    <a:lnTo>
                      <a:pt x="4182" y="1416"/>
                    </a:lnTo>
                    <a:lnTo>
                      <a:pt x="4083" y="1416"/>
                    </a:lnTo>
                    <a:lnTo>
                      <a:pt x="3874" y="1281"/>
                    </a:lnTo>
                    <a:lnTo>
                      <a:pt x="3688" y="1271"/>
                    </a:lnTo>
                    <a:lnTo>
                      <a:pt x="3522" y="1271"/>
                    </a:lnTo>
                    <a:lnTo>
                      <a:pt x="3442" y="1185"/>
                    </a:lnTo>
                    <a:lnTo>
                      <a:pt x="3378" y="1059"/>
                    </a:lnTo>
                    <a:lnTo>
                      <a:pt x="3250" y="1004"/>
                    </a:lnTo>
                    <a:lnTo>
                      <a:pt x="2939" y="996"/>
                    </a:lnTo>
                    <a:lnTo>
                      <a:pt x="2661" y="1080"/>
                    </a:lnTo>
                    <a:lnTo>
                      <a:pt x="2460" y="1071"/>
                    </a:lnTo>
                    <a:lnTo>
                      <a:pt x="2246" y="1073"/>
                    </a:lnTo>
                    <a:lnTo>
                      <a:pt x="2136" y="1035"/>
                    </a:lnTo>
                    <a:lnTo>
                      <a:pt x="2091" y="942"/>
                    </a:lnTo>
                    <a:lnTo>
                      <a:pt x="2115" y="696"/>
                    </a:lnTo>
                    <a:lnTo>
                      <a:pt x="2100" y="528"/>
                    </a:lnTo>
                    <a:lnTo>
                      <a:pt x="1833" y="366"/>
                    </a:lnTo>
                    <a:lnTo>
                      <a:pt x="1722" y="243"/>
                    </a:lnTo>
                    <a:lnTo>
                      <a:pt x="1509" y="198"/>
                    </a:lnTo>
                    <a:lnTo>
                      <a:pt x="1299" y="132"/>
                    </a:lnTo>
                    <a:lnTo>
                      <a:pt x="1173" y="45"/>
                    </a:lnTo>
                    <a:lnTo>
                      <a:pt x="100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6" name="Freeform 1314">
                <a:extLst>
                  <a:ext uri="{FF2B5EF4-FFF2-40B4-BE49-F238E27FC236}">
                    <a16:creationId xmlns:a16="http://schemas.microsoft.com/office/drawing/2014/main" id="{B270BCB4-7419-597C-96CE-9E107B079E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65073" y="3406116"/>
                <a:ext cx="603164" cy="493836"/>
              </a:xfrm>
              <a:custGeom>
                <a:avLst/>
                <a:gdLst>
                  <a:gd name="T0" fmla="*/ 889 w 5061"/>
                  <a:gd name="T1" fmla="*/ 740 h 3710"/>
                  <a:gd name="T2" fmla="*/ 576 w 5061"/>
                  <a:gd name="T3" fmla="*/ 754 h 3710"/>
                  <a:gd name="T4" fmla="*/ 402 w 5061"/>
                  <a:gd name="T5" fmla="*/ 814 h 3710"/>
                  <a:gd name="T6" fmla="*/ 510 w 5061"/>
                  <a:gd name="T7" fmla="*/ 1030 h 3710"/>
                  <a:gd name="T8" fmla="*/ 672 w 5061"/>
                  <a:gd name="T9" fmla="*/ 1174 h 3710"/>
                  <a:gd name="T10" fmla="*/ 810 w 5061"/>
                  <a:gd name="T11" fmla="*/ 1444 h 3710"/>
                  <a:gd name="T12" fmla="*/ 792 w 5061"/>
                  <a:gd name="T13" fmla="*/ 1714 h 3710"/>
                  <a:gd name="T14" fmla="*/ 648 w 5061"/>
                  <a:gd name="T15" fmla="*/ 1966 h 3710"/>
                  <a:gd name="T16" fmla="*/ 342 w 5061"/>
                  <a:gd name="T17" fmla="*/ 2092 h 3710"/>
                  <a:gd name="T18" fmla="*/ 216 w 5061"/>
                  <a:gd name="T19" fmla="*/ 2272 h 3710"/>
                  <a:gd name="T20" fmla="*/ 276 w 5061"/>
                  <a:gd name="T21" fmla="*/ 2554 h 3710"/>
                  <a:gd name="T22" fmla="*/ 150 w 5061"/>
                  <a:gd name="T23" fmla="*/ 2716 h 3710"/>
                  <a:gd name="T24" fmla="*/ 0 w 5061"/>
                  <a:gd name="T25" fmla="*/ 2896 h 3710"/>
                  <a:gd name="T26" fmla="*/ 179 w 5061"/>
                  <a:gd name="T27" fmla="*/ 3173 h 3710"/>
                  <a:gd name="T28" fmla="*/ 395 w 5061"/>
                  <a:gd name="T29" fmla="*/ 3377 h 3710"/>
                  <a:gd name="T30" fmla="*/ 593 w 5061"/>
                  <a:gd name="T31" fmla="*/ 3602 h 3710"/>
                  <a:gd name="T32" fmla="*/ 866 w 5061"/>
                  <a:gd name="T33" fmla="*/ 3439 h 3710"/>
                  <a:gd name="T34" fmla="*/ 1212 w 5061"/>
                  <a:gd name="T35" fmla="*/ 3116 h 3710"/>
                  <a:gd name="T36" fmla="*/ 1518 w 5061"/>
                  <a:gd name="T37" fmla="*/ 2932 h 3710"/>
                  <a:gd name="T38" fmla="*/ 1950 w 5061"/>
                  <a:gd name="T39" fmla="*/ 3224 h 3710"/>
                  <a:gd name="T40" fmla="*/ 2130 w 5061"/>
                  <a:gd name="T41" fmla="*/ 3308 h 3710"/>
                  <a:gd name="T42" fmla="*/ 2235 w 5061"/>
                  <a:gd name="T43" fmla="*/ 3602 h 3710"/>
                  <a:gd name="T44" fmla="*/ 2574 w 5061"/>
                  <a:gd name="T45" fmla="*/ 3705 h 3710"/>
                  <a:gd name="T46" fmla="*/ 2703 w 5061"/>
                  <a:gd name="T47" fmla="*/ 3547 h 3710"/>
                  <a:gd name="T48" fmla="*/ 3211 w 5061"/>
                  <a:gd name="T49" fmla="*/ 3705 h 3710"/>
                  <a:gd name="T50" fmla="*/ 3446 w 5061"/>
                  <a:gd name="T51" fmla="*/ 3664 h 3710"/>
                  <a:gd name="T52" fmla="*/ 3599 w 5061"/>
                  <a:gd name="T53" fmla="*/ 3418 h 3710"/>
                  <a:gd name="T54" fmla="*/ 3863 w 5061"/>
                  <a:gd name="T55" fmla="*/ 3553 h 3710"/>
                  <a:gd name="T56" fmla="*/ 4070 w 5061"/>
                  <a:gd name="T57" fmla="*/ 3556 h 3710"/>
                  <a:gd name="T58" fmla="*/ 4115 w 5061"/>
                  <a:gd name="T59" fmla="*/ 3349 h 3710"/>
                  <a:gd name="T60" fmla="*/ 4286 w 5061"/>
                  <a:gd name="T61" fmla="*/ 3260 h 3710"/>
                  <a:gd name="T62" fmla="*/ 4142 w 5061"/>
                  <a:gd name="T63" fmla="*/ 2903 h 3710"/>
                  <a:gd name="T64" fmla="*/ 4160 w 5061"/>
                  <a:gd name="T65" fmla="*/ 2360 h 3710"/>
                  <a:gd name="T66" fmla="*/ 4176 w 5061"/>
                  <a:gd name="T67" fmla="*/ 2032 h 3710"/>
                  <a:gd name="T68" fmla="*/ 4232 w 5061"/>
                  <a:gd name="T69" fmla="*/ 1693 h 3710"/>
                  <a:gd name="T70" fmla="*/ 4488 w 5061"/>
                  <a:gd name="T71" fmla="*/ 1546 h 3710"/>
                  <a:gd name="T72" fmla="*/ 4734 w 5061"/>
                  <a:gd name="T73" fmla="*/ 1438 h 3710"/>
                  <a:gd name="T74" fmla="*/ 4980 w 5061"/>
                  <a:gd name="T75" fmla="*/ 1234 h 3710"/>
                  <a:gd name="T76" fmla="*/ 5058 w 5061"/>
                  <a:gd name="T77" fmla="*/ 1063 h 3710"/>
                  <a:gd name="T78" fmla="*/ 4985 w 5061"/>
                  <a:gd name="T79" fmla="*/ 815 h 3710"/>
                  <a:gd name="T80" fmla="*/ 4818 w 5061"/>
                  <a:gd name="T81" fmla="*/ 703 h 3710"/>
                  <a:gd name="T82" fmla="*/ 4454 w 5061"/>
                  <a:gd name="T83" fmla="*/ 659 h 3710"/>
                  <a:gd name="T84" fmla="*/ 4238 w 5061"/>
                  <a:gd name="T85" fmla="*/ 569 h 3710"/>
                  <a:gd name="T86" fmla="*/ 3978 w 5061"/>
                  <a:gd name="T87" fmla="*/ 882 h 3710"/>
                  <a:gd name="T88" fmla="*/ 3730 w 5061"/>
                  <a:gd name="T89" fmla="*/ 843 h 3710"/>
                  <a:gd name="T90" fmla="*/ 3530 w 5061"/>
                  <a:gd name="T91" fmla="*/ 851 h 3710"/>
                  <a:gd name="T92" fmla="*/ 3294 w 5061"/>
                  <a:gd name="T93" fmla="*/ 567 h 3710"/>
                  <a:gd name="T94" fmla="*/ 3193 w 5061"/>
                  <a:gd name="T95" fmla="*/ 273 h 3710"/>
                  <a:gd name="T96" fmla="*/ 2744 w 5061"/>
                  <a:gd name="T97" fmla="*/ 452 h 3710"/>
                  <a:gd name="T98" fmla="*/ 2598 w 5061"/>
                  <a:gd name="T99" fmla="*/ 488 h 3710"/>
                  <a:gd name="T100" fmla="*/ 2521 w 5061"/>
                  <a:gd name="T101" fmla="*/ 647 h 3710"/>
                  <a:gd name="T102" fmla="*/ 2234 w 5061"/>
                  <a:gd name="T103" fmla="*/ 599 h 3710"/>
                  <a:gd name="T104" fmla="*/ 2214 w 5061"/>
                  <a:gd name="T105" fmla="*/ 218 h 3710"/>
                  <a:gd name="T106" fmla="*/ 2001 w 5061"/>
                  <a:gd name="T107" fmla="*/ 0 h 3710"/>
                  <a:gd name="T108" fmla="*/ 1747 w 5061"/>
                  <a:gd name="T109" fmla="*/ 75 h 3710"/>
                  <a:gd name="T110" fmla="*/ 1728 w 5061"/>
                  <a:gd name="T111" fmla="*/ 375 h 3710"/>
                  <a:gd name="T112" fmla="*/ 1533 w 5061"/>
                  <a:gd name="T113" fmla="*/ 636 h 3710"/>
                  <a:gd name="T114" fmla="*/ 1152 w 5061"/>
                  <a:gd name="T115" fmla="*/ 832 h 37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61"/>
                  <a:gd name="T175" fmla="*/ 0 h 3710"/>
                  <a:gd name="T176" fmla="*/ 5061 w 5061"/>
                  <a:gd name="T177" fmla="*/ 3710 h 37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61" h="3710">
                    <a:moveTo>
                      <a:pt x="1152" y="832"/>
                    </a:moveTo>
                    <a:lnTo>
                      <a:pt x="889" y="740"/>
                    </a:lnTo>
                    <a:lnTo>
                      <a:pt x="744" y="754"/>
                    </a:lnTo>
                    <a:lnTo>
                      <a:pt x="576" y="754"/>
                    </a:lnTo>
                    <a:lnTo>
                      <a:pt x="474" y="754"/>
                    </a:lnTo>
                    <a:lnTo>
                      <a:pt x="402" y="814"/>
                    </a:lnTo>
                    <a:lnTo>
                      <a:pt x="420" y="952"/>
                    </a:lnTo>
                    <a:lnTo>
                      <a:pt x="510" y="1030"/>
                    </a:lnTo>
                    <a:lnTo>
                      <a:pt x="636" y="1084"/>
                    </a:lnTo>
                    <a:lnTo>
                      <a:pt x="672" y="1174"/>
                    </a:lnTo>
                    <a:lnTo>
                      <a:pt x="762" y="1294"/>
                    </a:lnTo>
                    <a:lnTo>
                      <a:pt x="810" y="1444"/>
                    </a:lnTo>
                    <a:lnTo>
                      <a:pt x="834" y="1588"/>
                    </a:lnTo>
                    <a:lnTo>
                      <a:pt x="792" y="1714"/>
                    </a:lnTo>
                    <a:lnTo>
                      <a:pt x="666" y="1816"/>
                    </a:lnTo>
                    <a:lnTo>
                      <a:pt x="648" y="1966"/>
                    </a:lnTo>
                    <a:lnTo>
                      <a:pt x="486" y="2020"/>
                    </a:lnTo>
                    <a:lnTo>
                      <a:pt x="342" y="2092"/>
                    </a:lnTo>
                    <a:lnTo>
                      <a:pt x="258" y="2146"/>
                    </a:lnTo>
                    <a:lnTo>
                      <a:pt x="216" y="2272"/>
                    </a:lnTo>
                    <a:lnTo>
                      <a:pt x="258" y="2416"/>
                    </a:lnTo>
                    <a:lnTo>
                      <a:pt x="276" y="2554"/>
                    </a:lnTo>
                    <a:lnTo>
                      <a:pt x="270" y="2662"/>
                    </a:lnTo>
                    <a:lnTo>
                      <a:pt x="150" y="2716"/>
                    </a:lnTo>
                    <a:lnTo>
                      <a:pt x="36" y="2770"/>
                    </a:lnTo>
                    <a:lnTo>
                      <a:pt x="0" y="2896"/>
                    </a:lnTo>
                    <a:lnTo>
                      <a:pt x="84" y="3112"/>
                    </a:lnTo>
                    <a:lnTo>
                      <a:pt x="179" y="3173"/>
                    </a:lnTo>
                    <a:lnTo>
                      <a:pt x="325" y="3272"/>
                    </a:lnTo>
                    <a:lnTo>
                      <a:pt x="395" y="3377"/>
                    </a:lnTo>
                    <a:lnTo>
                      <a:pt x="397" y="3509"/>
                    </a:lnTo>
                    <a:lnTo>
                      <a:pt x="593" y="3602"/>
                    </a:lnTo>
                    <a:lnTo>
                      <a:pt x="744" y="3566"/>
                    </a:lnTo>
                    <a:lnTo>
                      <a:pt x="866" y="3439"/>
                    </a:lnTo>
                    <a:lnTo>
                      <a:pt x="1194" y="3281"/>
                    </a:lnTo>
                    <a:lnTo>
                      <a:pt x="1212" y="3116"/>
                    </a:lnTo>
                    <a:lnTo>
                      <a:pt x="1231" y="3027"/>
                    </a:lnTo>
                    <a:lnTo>
                      <a:pt x="1518" y="2932"/>
                    </a:lnTo>
                    <a:lnTo>
                      <a:pt x="1839" y="3215"/>
                    </a:lnTo>
                    <a:lnTo>
                      <a:pt x="1950" y="3224"/>
                    </a:lnTo>
                    <a:lnTo>
                      <a:pt x="2058" y="3171"/>
                    </a:lnTo>
                    <a:lnTo>
                      <a:pt x="2130" y="3308"/>
                    </a:lnTo>
                    <a:lnTo>
                      <a:pt x="2252" y="3421"/>
                    </a:lnTo>
                    <a:lnTo>
                      <a:pt x="2235" y="3602"/>
                    </a:lnTo>
                    <a:lnTo>
                      <a:pt x="2322" y="3677"/>
                    </a:lnTo>
                    <a:lnTo>
                      <a:pt x="2574" y="3705"/>
                    </a:lnTo>
                    <a:lnTo>
                      <a:pt x="2664" y="3652"/>
                    </a:lnTo>
                    <a:lnTo>
                      <a:pt x="2703" y="3547"/>
                    </a:lnTo>
                    <a:lnTo>
                      <a:pt x="3036" y="3544"/>
                    </a:lnTo>
                    <a:lnTo>
                      <a:pt x="3211" y="3705"/>
                    </a:lnTo>
                    <a:lnTo>
                      <a:pt x="3336" y="3710"/>
                    </a:lnTo>
                    <a:lnTo>
                      <a:pt x="3446" y="3664"/>
                    </a:lnTo>
                    <a:lnTo>
                      <a:pt x="3463" y="3507"/>
                    </a:lnTo>
                    <a:lnTo>
                      <a:pt x="3599" y="3418"/>
                    </a:lnTo>
                    <a:lnTo>
                      <a:pt x="3768" y="3422"/>
                    </a:lnTo>
                    <a:lnTo>
                      <a:pt x="3863" y="3553"/>
                    </a:lnTo>
                    <a:lnTo>
                      <a:pt x="3978" y="3611"/>
                    </a:lnTo>
                    <a:lnTo>
                      <a:pt x="4070" y="3556"/>
                    </a:lnTo>
                    <a:lnTo>
                      <a:pt x="4140" y="3478"/>
                    </a:lnTo>
                    <a:lnTo>
                      <a:pt x="4115" y="3349"/>
                    </a:lnTo>
                    <a:lnTo>
                      <a:pt x="4182" y="3277"/>
                    </a:lnTo>
                    <a:lnTo>
                      <a:pt x="4286" y="3260"/>
                    </a:lnTo>
                    <a:lnTo>
                      <a:pt x="4268" y="3061"/>
                    </a:lnTo>
                    <a:lnTo>
                      <a:pt x="4142" y="2903"/>
                    </a:lnTo>
                    <a:lnTo>
                      <a:pt x="4050" y="2398"/>
                    </a:lnTo>
                    <a:lnTo>
                      <a:pt x="4160" y="2360"/>
                    </a:lnTo>
                    <a:lnTo>
                      <a:pt x="4175" y="2242"/>
                    </a:lnTo>
                    <a:lnTo>
                      <a:pt x="4176" y="2032"/>
                    </a:lnTo>
                    <a:lnTo>
                      <a:pt x="4265" y="1870"/>
                    </a:lnTo>
                    <a:lnTo>
                      <a:pt x="4232" y="1693"/>
                    </a:lnTo>
                    <a:lnTo>
                      <a:pt x="4326" y="1588"/>
                    </a:lnTo>
                    <a:lnTo>
                      <a:pt x="4488" y="1546"/>
                    </a:lnTo>
                    <a:lnTo>
                      <a:pt x="4629" y="1528"/>
                    </a:lnTo>
                    <a:lnTo>
                      <a:pt x="4734" y="1438"/>
                    </a:lnTo>
                    <a:lnTo>
                      <a:pt x="4794" y="1310"/>
                    </a:lnTo>
                    <a:lnTo>
                      <a:pt x="4980" y="1234"/>
                    </a:lnTo>
                    <a:lnTo>
                      <a:pt x="5004" y="1138"/>
                    </a:lnTo>
                    <a:lnTo>
                      <a:pt x="5058" y="1063"/>
                    </a:lnTo>
                    <a:lnTo>
                      <a:pt x="5061" y="920"/>
                    </a:lnTo>
                    <a:lnTo>
                      <a:pt x="4985" y="815"/>
                    </a:lnTo>
                    <a:lnTo>
                      <a:pt x="4974" y="662"/>
                    </a:lnTo>
                    <a:lnTo>
                      <a:pt x="4818" y="703"/>
                    </a:lnTo>
                    <a:lnTo>
                      <a:pt x="4584" y="721"/>
                    </a:lnTo>
                    <a:lnTo>
                      <a:pt x="4454" y="659"/>
                    </a:lnTo>
                    <a:lnTo>
                      <a:pt x="4355" y="536"/>
                    </a:lnTo>
                    <a:lnTo>
                      <a:pt x="4238" y="569"/>
                    </a:lnTo>
                    <a:lnTo>
                      <a:pt x="4182" y="725"/>
                    </a:lnTo>
                    <a:lnTo>
                      <a:pt x="3978" y="882"/>
                    </a:lnTo>
                    <a:lnTo>
                      <a:pt x="3864" y="900"/>
                    </a:lnTo>
                    <a:lnTo>
                      <a:pt x="3730" y="843"/>
                    </a:lnTo>
                    <a:lnTo>
                      <a:pt x="3637" y="897"/>
                    </a:lnTo>
                    <a:lnTo>
                      <a:pt x="3530" y="851"/>
                    </a:lnTo>
                    <a:lnTo>
                      <a:pt x="3377" y="677"/>
                    </a:lnTo>
                    <a:lnTo>
                      <a:pt x="3294" y="567"/>
                    </a:lnTo>
                    <a:lnTo>
                      <a:pt x="3261" y="367"/>
                    </a:lnTo>
                    <a:lnTo>
                      <a:pt x="3193" y="273"/>
                    </a:lnTo>
                    <a:lnTo>
                      <a:pt x="2853" y="276"/>
                    </a:lnTo>
                    <a:lnTo>
                      <a:pt x="2744" y="452"/>
                    </a:lnTo>
                    <a:lnTo>
                      <a:pt x="2685" y="485"/>
                    </a:lnTo>
                    <a:lnTo>
                      <a:pt x="2598" y="488"/>
                    </a:lnTo>
                    <a:lnTo>
                      <a:pt x="2574" y="593"/>
                    </a:lnTo>
                    <a:lnTo>
                      <a:pt x="2521" y="647"/>
                    </a:lnTo>
                    <a:lnTo>
                      <a:pt x="2302" y="650"/>
                    </a:lnTo>
                    <a:lnTo>
                      <a:pt x="2234" y="599"/>
                    </a:lnTo>
                    <a:lnTo>
                      <a:pt x="2202" y="346"/>
                    </a:lnTo>
                    <a:lnTo>
                      <a:pt x="2214" y="218"/>
                    </a:lnTo>
                    <a:lnTo>
                      <a:pt x="2065" y="38"/>
                    </a:lnTo>
                    <a:lnTo>
                      <a:pt x="2001" y="0"/>
                    </a:lnTo>
                    <a:lnTo>
                      <a:pt x="1836" y="3"/>
                    </a:lnTo>
                    <a:lnTo>
                      <a:pt x="1747" y="75"/>
                    </a:lnTo>
                    <a:lnTo>
                      <a:pt x="1728" y="190"/>
                    </a:lnTo>
                    <a:lnTo>
                      <a:pt x="1728" y="375"/>
                    </a:lnTo>
                    <a:lnTo>
                      <a:pt x="1567" y="446"/>
                    </a:lnTo>
                    <a:lnTo>
                      <a:pt x="1533" y="636"/>
                    </a:lnTo>
                    <a:lnTo>
                      <a:pt x="1313" y="772"/>
                    </a:lnTo>
                    <a:lnTo>
                      <a:pt x="1152" y="8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7" name="Freeform 1315">
                <a:extLst>
                  <a:ext uri="{FF2B5EF4-FFF2-40B4-BE49-F238E27FC236}">
                    <a16:creationId xmlns:a16="http://schemas.microsoft.com/office/drawing/2014/main" id="{477A9060-25DA-7630-6142-3970B80AD6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4809" y="3796261"/>
                <a:ext cx="828770" cy="742751"/>
              </a:xfrm>
              <a:custGeom>
                <a:avLst/>
                <a:gdLst>
                  <a:gd name="T0" fmla="*/ 8676 w 4636"/>
                  <a:gd name="T1" fmla="*/ 738 h 3720"/>
                  <a:gd name="T2" fmla="*/ 8194 w 4636"/>
                  <a:gd name="T3" fmla="*/ 1098 h 3720"/>
                  <a:gd name="T4" fmla="*/ 7578 w 4636"/>
                  <a:gd name="T5" fmla="*/ 918 h 3720"/>
                  <a:gd name="T6" fmla="*/ 6885 w 4636"/>
                  <a:gd name="T7" fmla="*/ 1161 h 3720"/>
                  <a:gd name="T8" fmla="*/ 6404 w 4636"/>
                  <a:gd name="T9" fmla="*/ 733 h 3720"/>
                  <a:gd name="T10" fmla="*/ 5940 w 4636"/>
                  <a:gd name="T11" fmla="*/ 441 h 3720"/>
                  <a:gd name="T12" fmla="*/ 5301 w 4636"/>
                  <a:gd name="T13" fmla="*/ 0 h 3720"/>
                  <a:gd name="T14" fmla="*/ 4815 w 4636"/>
                  <a:gd name="T15" fmla="*/ 522 h 3720"/>
                  <a:gd name="T16" fmla="*/ 3915 w 4636"/>
                  <a:gd name="T17" fmla="*/ 1008 h 3720"/>
                  <a:gd name="T18" fmla="*/ 3514 w 4636"/>
                  <a:gd name="T19" fmla="*/ 513 h 3720"/>
                  <a:gd name="T20" fmla="*/ 2898 w 4636"/>
                  <a:gd name="T21" fmla="*/ 792 h 3720"/>
                  <a:gd name="T22" fmla="*/ 2646 w 4636"/>
                  <a:gd name="T23" fmla="*/ 1863 h 3720"/>
                  <a:gd name="T24" fmla="*/ 1818 w 4636"/>
                  <a:gd name="T25" fmla="*/ 1809 h 3720"/>
                  <a:gd name="T26" fmla="*/ 1161 w 4636"/>
                  <a:gd name="T27" fmla="*/ 1971 h 3720"/>
                  <a:gd name="T28" fmla="*/ 1143 w 4636"/>
                  <a:gd name="T29" fmla="*/ 2619 h 3720"/>
                  <a:gd name="T30" fmla="*/ 1467 w 4636"/>
                  <a:gd name="T31" fmla="*/ 3087 h 3720"/>
                  <a:gd name="T32" fmla="*/ 918 w 4636"/>
                  <a:gd name="T33" fmla="*/ 3357 h 3720"/>
                  <a:gd name="T34" fmla="*/ 711 w 4636"/>
                  <a:gd name="T35" fmla="*/ 4032 h 3720"/>
                  <a:gd name="T36" fmla="*/ 432 w 4636"/>
                  <a:gd name="T37" fmla="*/ 4491 h 3720"/>
                  <a:gd name="T38" fmla="*/ 657 w 4636"/>
                  <a:gd name="T39" fmla="*/ 5031 h 3720"/>
                  <a:gd name="T40" fmla="*/ 540 w 4636"/>
                  <a:gd name="T41" fmla="*/ 5571 h 3720"/>
                  <a:gd name="T42" fmla="*/ 1170 w 4636"/>
                  <a:gd name="T43" fmla="*/ 5886 h 3720"/>
                  <a:gd name="T44" fmla="*/ 738 w 4636"/>
                  <a:gd name="T45" fmla="*/ 6507 h 3720"/>
                  <a:gd name="T46" fmla="*/ 324 w 4636"/>
                  <a:gd name="T47" fmla="*/ 8019 h 3720"/>
                  <a:gd name="T48" fmla="*/ 1683 w 4636"/>
                  <a:gd name="T49" fmla="*/ 7731 h 3720"/>
                  <a:gd name="T50" fmla="*/ 2079 w 4636"/>
                  <a:gd name="T51" fmla="*/ 7731 h 3720"/>
                  <a:gd name="T52" fmla="*/ 1845 w 4636"/>
                  <a:gd name="T53" fmla="*/ 7110 h 3720"/>
                  <a:gd name="T54" fmla="*/ 2592 w 4636"/>
                  <a:gd name="T55" fmla="*/ 6939 h 3720"/>
                  <a:gd name="T56" fmla="*/ 3681 w 4636"/>
                  <a:gd name="T57" fmla="*/ 7425 h 3720"/>
                  <a:gd name="T58" fmla="*/ 4509 w 4636"/>
                  <a:gd name="T59" fmla="*/ 7380 h 3720"/>
                  <a:gd name="T60" fmla="*/ 5220 w 4636"/>
                  <a:gd name="T61" fmla="*/ 7371 h 3720"/>
                  <a:gd name="T62" fmla="*/ 6426 w 4636"/>
                  <a:gd name="T63" fmla="*/ 7560 h 3720"/>
                  <a:gd name="T64" fmla="*/ 6867 w 4636"/>
                  <a:gd name="T65" fmla="*/ 6804 h 3720"/>
                  <a:gd name="T66" fmla="*/ 7560 w 4636"/>
                  <a:gd name="T67" fmla="*/ 6678 h 3720"/>
                  <a:gd name="T68" fmla="*/ 8109 w 4636"/>
                  <a:gd name="T69" fmla="*/ 6291 h 3720"/>
                  <a:gd name="T70" fmla="*/ 8568 w 4636"/>
                  <a:gd name="T71" fmla="*/ 6732 h 3720"/>
                  <a:gd name="T72" fmla="*/ 8937 w 4636"/>
                  <a:gd name="T73" fmla="*/ 6057 h 3720"/>
                  <a:gd name="T74" fmla="*/ 8910 w 4636"/>
                  <a:gd name="T75" fmla="*/ 5319 h 3720"/>
                  <a:gd name="T76" fmla="*/ 9639 w 4636"/>
                  <a:gd name="T77" fmla="*/ 5517 h 3720"/>
                  <a:gd name="T78" fmla="*/ 10161 w 4636"/>
                  <a:gd name="T79" fmla="*/ 4968 h 3720"/>
                  <a:gd name="T80" fmla="*/ 10363 w 4636"/>
                  <a:gd name="T81" fmla="*/ 4616 h 3720"/>
                  <a:gd name="T82" fmla="*/ 10287 w 4636"/>
                  <a:gd name="T83" fmla="*/ 4131 h 3720"/>
                  <a:gd name="T84" fmla="*/ 10204 w 4636"/>
                  <a:gd name="T85" fmla="*/ 3353 h 3720"/>
                  <a:gd name="T86" fmla="*/ 9655 w 4636"/>
                  <a:gd name="T87" fmla="*/ 2384 h 3720"/>
                  <a:gd name="T88" fmla="*/ 9342 w 4636"/>
                  <a:gd name="T89" fmla="*/ 1476 h 3720"/>
                  <a:gd name="T90" fmla="*/ 8988 w 4636"/>
                  <a:gd name="T91" fmla="*/ 1017 h 37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636"/>
                  <a:gd name="T139" fmla="*/ 0 h 3720"/>
                  <a:gd name="T140" fmla="*/ 4636 w 4636"/>
                  <a:gd name="T141" fmla="*/ 3720 h 37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636" h="3720">
                    <a:moveTo>
                      <a:pt x="3995" y="452"/>
                    </a:moveTo>
                    <a:lnTo>
                      <a:pt x="3920" y="416"/>
                    </a:lnTo>
                    <a:lnTo>
                      <a:pt x="3856" y="328"/>
                    </a:lnTo>
                    <a:lnTo>
                      <a:pt x="3744" y="324"/>
                    </a:lnTo>
                    <a:lnTo>
                      <a:pt x="3652" y="384"/>
                    </a:lnTo>
                    <a:lnTo>
                      <a:pt x="3642" y="488"/>
                    </a:lnTo>
                    <a:lnTo>
                      <a:pt x="3568" y="520"/>
                    </a:lnTo>
                    <a:lnTo>
                      <a:pt x="3484" y="516"/>
                    </a:lnTo>
                    <a:lnTo>
                      <a:pt x="3368" y="408"/>
                    </a:lnTo>
                    <a:lnTo>
                      <a:pt x="3146" y="410"/>
                    </a:lnTo>
                    <a:lnTo>
                      <a:pt x="3120" y="480"/>
                    </a:lnTo>
                    <a:lnTo>
                      <a:pt x="3060" y="516"/>
                    </a:lnTo>
                    <a:lnTo>
                      <a:pt x="2892" y="496"/>
                    </a:lnTo>
                    <a:lnTo>
                      <a:pt x="2834" y="446"/>
                    </a:lnTo>
                    <a:lnTo>
                      <a:pt x="2846" y="326"/>
                    </a:lnTo>
                    <a:lnTo>
                      <a:pt x="2766" y="252"/>
                    </a:lnTo>
                    <a:lnTo>
                      <a:pt x="2716" y="160"/>
                    </a:lnTo>
                    <a:lnTo>
                      <a:pt x="2640" y="196"/>
                    </a:lnTo>
                    <a:lnTo>
                      <a:pt x="2570" y="188"/>
                    </a:lnTo>
                    <a:lnTo>
                      <a:pt x="2472" y="102"/>
                    </a:lnTo>
                    <a:lnTo>
                      <a:pt x="2356" y="0"/>
                    </a:lnTo>
                    <a:lnTo>
                      <a:pt x="2164" y="64"/>
                    </a:lnTo>
                    <a:lnTo>
                      <a:pt x="2152" y="120"/>
                    </a:lnTo>
                    <a:lnTo>
                      <a:pt x="2140" y="232"/>
                    </a:lnTo>
                    <a:lnTo>
                      <a:pt x="1920" y="340"/>
                    </a:lnTo>
                    <a:lnTo>
                      <a:pt x="1842" y="422"/>
                    </a:lnTo>
                    <a:lnTo>
                      <a:pt x="1740" y="448"/>
                    </a:lnTo>
                    <a:lnTo>
                      <a:pt x="1608" y="384"/>
                    </a:lnTo>
                    <a:lnTo>
                      <a:pt x="1608" y="300"/>
                    </a:lnTo>
                    <a:lnTo>
                      <a:pt x="1562" y="228"/>
                    </a:lnTo>
                    <a:lnTo>
                      <a:pt x="1400" y="120"/>
                    </a:lnTo>
                    <a:lnTo>
                      <a:pt x="1332" y="280"/>
                    </a:lnTo>
                    <a:lnTo>
                      <a:pt x="1288" y="352"/>
                    </a:lnTo>
                    <a:lnTo>
                      <a:pt x="1276" y="432"/>
                    </a:lnTo>
                    <a:lnTo>
                      <a:pt x="1092" y="708"/>
                    </a:lnTo>
                    <a:lnTo>
                      <a:pt x="1176" y="828"/>
                    </a:lnTo>
                    <a:lnTo>
                      <a:pt x="1120" y="864"/>
                    </a:lnTo>
                    <a:lnTo>
                      <a:pt x="916" y="868"/>
                    </a:lnTo>
                    <a:lnTo>
                      <a:pt x="808" y="804"/>
                    </a:lnTo>
                    <a:lnTo>
                      <a:pt x="708" y="844"/>
                    </a:lnTo>
                    <a:lnTo>
                      <a:pt x="648" y="928"/>
                    </a:lnTo>
                    <a:lnTo>
                      <a:pt x="516" y="876"/>
                    </a:lnTo>
                    <a:lnTo>
                      <a:pt x="408" y="952"/>
                    </a:lnTo>
                    <a:lnTo>
                      <a:pt x="448" y="1072"/>
                    </a:lnTo>
                    <a:lnTo>
                      <a:pt x="508" y="1164"/>
                    </a:lnTo>
                    <a:lnTo>
                      <a:pt x="636" y="1204"/>
                    </a:lnTo>
                    <a:lnTo>
                      <a:pt x="684" y="1236"/>
                    </a:lnTo>
                    <a:lnTo>
                      <a:pt x="652" y="1372"/>
                    </a:lnTo>
                    <a:lnTo>
                      <a:pt x="624" y="1452"/>
                    </a:lnTo>
                    <a:lnTo>
                      <a:pt x="480" y="1452"/>
                    </a:lnTo>
                    <a:lnTo>
                      <a:pt x="408" y="1492"/>
                    </a:lnTo>
                    <a:lnTo>
                      <a:pt x="360" y="1596"/>
                    </a:lnTo>
                    <a:lnTo>
                      <a:pt x="384" y="1744"/>
                    </a:lnTo>
                    <a:lnTo>
                      <a:pt x="316" y="1792"/>
                    </a:lnTo>
                    <a:lnTo>
                      <a:pt x="208" y="1840"/>
                    </a:lnTo>
                    <a:lnTo>
                      <a:pt x="172" y="1900"/>
                    </a:lnTo>
                    <a:lnTo>
                      <a:pt x="192" y="1996"/>
                    </a:lnTo>
                    <a:lnTo>
                      <a:pt x="232" y="2076"/>
                    </a:lnTo>
                    <a:lnTo>
                      <a:pt x="208" y="2140"/>
                    </a:lnTo>
                    <a:lnTo>
                      <a:pt x="292" y="2236"/>
                    </a:lnTo>
                    <a:lnTo>
                      <a:pt x="240" y="2316"/>
                    </a:lnTo>
                    <a:lnTo>
                      <a:pt x="204" y="2400"/>
                    </a:lnTo>
                    <a:lnTo>
                      <a:pt x="240" y="2476"/>
                    </a:lnTo>
                    <a:lnTo>
                      <a:pt x="328" y="2532"/>
                    </a:lnTo>
                    <a:lnTo>
                      <a:pt x="520" y="2548"/>
                    </a:lnTo>
                    <a:lnTo>
                      <a:pt x="520" y="2616"/>
                    </a:lnTo>
                    <a:lnTo>
                      <a:pt x="408" y="2700"/>
                    </a:lnTo>
                    <a:lnTo>
                      <a:pt x="360" y="2764"/>
                    </a:lnTo>
                    <a:lnTo>
                      <a:pt x="328" y="2892"/>
                    </a:lnTo>
                    <a:lnTo>
                      <a:pt x="120" y="3204"/>
                    </a:lnTo>
                    <a:lnTo>
                      <a:pt x="0" y="3456"/>
                    </a:lnTo>
                    <a:lnTo>
                      <a:pt x="144" y="3564"/>
                    </a:lnTo>
                    <a:lnTo>
                      <a:pt x="292" y="3720"/>
                    </a:lnTo>
                    <a:lnTo>
                      <a:pt x="580" y="3568"/>
                    </a:lnTo>
                    <a:lnTo>
                      <a:pt x="748" y="3436"/>
                    </a:lnTo>
                    <a:lnTo>
                      <a:pt x="820" y="3456"/>
                    </a:lnTo>
                    <a:lnTo>
                      <a:pt x="888" y="3484"/>
                    </a:lnTo>
                    <a:lnTo>
                      <a:pt x="924" y="3436"/>
                    </a:lnTo>
                    <a:lnTo>
                      <a:pt x="892" y="3312"/>
                    </a:lnTo>
                    <a:lnTo>
                      <a:pt x="816" y="3240"/>
                    </a:lnTo>
                    <a:lnTo>
                      <a:pt x="820" y="3160"/>
                    </a:lnTo>
                    <a:lnTo>
                      <a:pt x="880" y="3148"/>
                    </a:lnTo>
                    <a:lnTo>
                      <a:pt x="1044" y="3160"/>
                    </a:lnTo>
                    <a:lnTo>
                      <a:pt x="1152" y="3084"/>
                    </a:lnTo>
                    <a:lnTo>
                      <a:pt x="1312" y="3000"/>
                    </a:lnTo>
                    <a:lnTo>
                      <a:pt x="1468" y="3084"/>
                    </a:lnTo>
                    <a:lnTo>
                      <a:pt x="1636" y="3300"/>
                    </a:lnTo>
                    <a:lnTo>
                      <a:pt x="1740" y="3288"/>
                    </a:lnTo>
                    <a:lnTo>
                      <a:pt x="1864" y="3264"/>
                    </a:lnTo>
                    <a:lnTo>
                      <a:pt x="2004" y="3280"/>
                    </a:lnTo>
                    <a:lnTo>
                      <a:pt x="2044" y="3336"/>
                    </a:lnTo>
                    <a:lnTo>
                      <a:pt x="2236" y="3340"/>
                    </a:lnTo>
                    <a:lnTo>
                      <a:pt x="2320" y="3276"/>
                    </a:lnTo>
                    <a:lnTo>
                      <a:pt x="2692" y="3280"/>
                    </a:lnTo>
                    <a:lnTo>
                      <a:pt x="2752" y="3360"/>
                    </a:lnTo>
                    <a:lnTo>
                      <a:pt x="2856" y="3360"/>
                    </a:lnTo>
                    <a:lnTo>
                      <a:pt x="3016" y="3280"/>
                    </a:lnTo>
                    <a:lnTo>
                      <a:pt x="3028" y="3088"/>
                    </a:lnTo>
                    <a:lnTo>
                      <a:pt x="3052" y="3024"/>
                    </a:lnTo>
                    <a:lnTo>
                      <a:pt x="3132" y="3016"/>
                    </a:lnTo>
                    <a:lnTo>
                      <a:pt x="3232" y="3060"/>
                    </a:lnTo>
                    <a:lnTo>
                      <a:pt x="3360" y="2968"/>
                    </a:lnTo>
                    <a:lnTo>
                      <a:pt x="3420" y="2920"/>
                    </a:lnTo>
                    <a:lnTo>
                      <a:pt x="3516" y="2904"/>
                    </a:lnTo>
                    <a:lnTo>
                      <a:pt x="3604" y="2796"/>
                    </a:lnTo>
                    <a:lnTo>
                      <a:pt x="3724" y="2848"/>
                    </a:lnTo>
                    <a:lnTo>
                      <a:pt x="3724" y="2940"/>
                    </a:lnTo>
                    <a:lnTo>
                      <a:pt x="3808" y="2992"/>
                    </a:lnTo>
                    <a:lnTo>
                      <a:pt x="3916" y="2956"/>
                    </a:lnTo>
                    <a:lnTo>
                      <a:pt x="4000" y="2820"/>
                    </a:lnTo>
                    <a:lnTo>
                      <a:pt x="3972" y="2692"/>
                    </a:lnTo>
                    <a:lnTo>
                      <a:pt x="3904" y="2548"/>
                    </a:lnTo>
                    <a:lnTo>
                      <a:pt x="3900" y="2400"/>
                    </a:lnTo>
                    <a:lnTo>
                      <a:pt x="3960" y="2364"/>
                    </a:lnTo>
                    <a:lnTo>
                      <a:pt x="4164" y="2356"/>
                    </a:lnTo>
                    <a:lnTo>
                      <a:pt x="4240" y="2388"/>
                    </a:lnTo>
                    <a:lnTo>
                      <a:pt x="4284" y="2452"/>
                    </a:lnTo>
                    <a:lnTo>
                      <a:pt x="4476" y="2436"/>
                    </a:lnTo>
                    <a:lnTo>
                      <a:pt x="4540" y="2380"/>
                    </a:lnTo>
                    <a:lnTo>
                      <a:pt x="4516" y="2208"/>
                    </a:lnTo>
                    <a:lnTo>
                      <a:pt x="4548" y="2136"/>
                    </a:lnTo>
                    <a:lnTo>
                      <a:pt x="4621" y="2150"/>
                    </a:lnTo>
                    <a:lnTo>
                      <a:pt x="4606" y="2051"/>
                    </a:lnTo>
                    <a:lnTo>
                      <a:pt x="4573" y="1992"/>
                    </a:lnTo>
                    <a:lnTo>
                      <a:pt x="4636" y="1920"/>
                    </a:lnTo>
                    <a:lnTo>
                      <a:pt x="4572" y="1836"/>
                    </a:lnTo>
                    <a:lnTo>
                      <a:pt x="4600" y="1740"/>
                    </a:lnTo>
                    <a:lnTo>
                      <a:pt x="4490" y="1598"/>
                    </a:lnTo>
                    <a:lnTo>
                      <a:pt x="4535" y="1490"/>
                    </a:lnTo>
                    <a:lnTo>
                      <a:pt x="4505" y="1377"/>
                    </a:lnTo>
                    <a:lnTo>
                      <a:pt x="4444" y="1215"/>
                    </a:lnTo>
                    <a:lnTo>
                      <a:pt x="4291" y="1059"/>
                    </a:lnTo>
                    <a:lnTo>
                      <a:pt x="4177" y="911"/>
                    </a:lnTo>
                    <a:lnTo>
                      <a:pt x="4142" y="792"/>
                    </a:lnTo>
                    <a:lnTo>
                      <a:pt x="4152" y="656"/>
                    </a:lnTo>
                    <a:lnTo>
                      <a:pt x="4108" y="555"/>
                    </a:lnTo>
                    <a:lnTo>
                      <a:pt x="3997" y="531"/>
                    </a:lnTo>
                    <a:lnTo>
                      <a:pt x="3995" y="45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8" name="Freeform 1316">
                <a:extLst>
                  <a:ext uri="{FF2B5EF4-FFF2-40B4-BE49-F238E27FC236}">
                    <a16:creationId xmlns:a16="http://schemas.microsoft.com/office/drawing/2014/main" id="{19BE7EA9-5B55-1614-ECC1-40631B93F2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4469" y="3917656"/>
                <a:ext cx="149450" cy="125389"/>
              </a:xfrm>
              <a:custGeom>
                <a:avLst/>
                <a:gdLst>
                  <a:gd name="T0" fmla="*/ 2088 w 209"/>
                  <a:gd name="T1" fmla="*/ 288 h 157"/>
                  <a:gd name="T2" fmla="*/ 1404 w 209"/>
                  <a:gd name="T3" fmla="*/ 288 h 157"/>
                  <a:gd name="T4" fmla="*/ 864 w 209"/>
                  <a:gd name="T5" fmla="*/ 684 h 157"/>
                  <a:gd name="T6" fmla="*/ 648 w 209"/>
                  <a:gd name="T7" fmla="*/ 1260 h 157"/>
                  <a:gd name="T8" fmla="*/ 72 w 209"/>
                  <a:gd name="T9" fmla="*/ 1872 h 157"/>
                  <a:gd name="T10" fmla="*/ 0 w 209"/>
                  <a:gd name="T11" fmla="*/ 2628 h 157"/>
                  <a:gd name="T12" fmla="*/ 324 w 209"/>
                  <a:gd name="T13" fmla="*/ 3744 h 157"/>
                  <a:gd name="T14" fmla="*/ 1296 w 209"/>
                  <a:gd name="T15" fmla="*/ 3852 h 157"/>
                  <a:gd name="T16" fmla="*/ 1836 w 209"/>
                  <a:gd name="T17" fmla="*/ 3744 h 157"/>
                  <a:gd name="T18" fmla="*/ 2376 w 209"/>
                  <a:gd name="T19" fmla="*/ 4572 h 157"/>
                  <a:gd name="T20" fmla="*/ 2700 w 209"/>
                  <a:gd name="T21" fmla="*/ 5544 h 157"/>
                  <a:gd name="T22" fmla="*/ 3852 w 209"/>
                  <a:gd name="T23" fmla="*/ 5652 h 157"/>
                  <a:gd name="T24" fmla="*/ 4824 w 209"/>
                  <a:gd name="T25" fmla="*/ 5364 h 157"/>
                  <a:gd name="T26" fmla="*/ 5364 w 209"/>
                  <a:gd name="T27" fmla="*/ 4824 h 157"/>
                  <a:gd name="T28" fmla="*/ 5832 w 209"/>
                  <a:gd name="T29" fmla="*/ 4608 h 157"/>
                  <a:gd name="T30" fmla="*/ 6696 w 209"/>
                  <a:gd name="T31" fmla="*/ 3960 h 157"/>
                  <a:gd name="T32" fmla="*/ 7344 w 209"/>
                  <a:gd name="T33" fmla="*/ 3636 h 157"/>
                  <a:gd name="T34" fmla="*/ 7524 w 209"/>
                  <a:gd name="T35" fmla="*/ 2520 h 157"/>
                  <a:gd name="T36" fmla="*/ 7452 w 209"/>
                  <a:gd name="T37" fmla="*/ 1584 h 157"/>
                  <a:gd name="T38" fmla="*/ 6372 w 209"/>
                  <a:gd name="T39" fmla="*/ 1332 h 157"/>
                  <a:gd name="T40" fmla="*/ 5652 w 209"/>
                  <a:gd name="T41" fmla="*/ 432 h 157"/>
                  <a:gd name="T42" fmla="*/ 5112 w 209"/>
                  <a:gd name="T43" fmla="*/ 0 h 157"/>
                  <a:gd name="T44" fmla="*/ 4356 w 209"/>
                  <a:gd name="T45" fmla="*/ 396 h 157"/>
                  <a:gd name="T46" fmla="*/ 3492 w 209"/>
                  <a:gd name="T47" fmla="*/ 432 h 157"/>
                  <a:gd name="T48" fmla="*/ 2808 w 209"/>
                  <a:gd name="T49" fmla="*/ 540 h 157"/>
                  <a:gd name="T50" fmla="*/ 2088 w 209"/>
                  <a:gd name="T51" fmla="*/ 288 h 1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9"/>
                  <a:gd name="T79" fmla="*/ 0 h 157"/>
                  <a:gd name="T80" fmla="*/ 209 w 209"/>
                  <a:gd name="T81" fmla="*/ 157 h 1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9" h="157">
                    <a:moveTo>
                      <a:pt x="58" y="8"/>
                    </a:moveTo>
                    <a:lnTo>
                      <a:pt x="39" y="8"/>
                    </a:lnTo>
                    <a:lnTo>
                      <a:pt x="24" y="19"/>
                    </a:lnTo>
                    <a:lnTo>
                      <a:pt x="18" y="35"/>
                    </a:lnTo>
                    <a:lnTo>
                      <a:pt x="2" y="52"/>
                    </a:lnTo>
                    <a:lnTo>
                      <a:pt x="0" y="73"/>
                    </a:lnTo>
                    <a:lnTo>
                      <a:pt x="9" y="104"/>
                    </a:lnTo>
                    <a:lnTo>
                      <a:pt x="36" y="107"/>
                    </a:lnTo>
                    <a:lnTo>
                      <a:pt x="51" y="104"/>
                    </a:lnTo>
                    <a:lnTo>
                      <a:pt x="66" y="127"/>
                    </a:lnTo>
                    <a:lnTo>
                      <a:pt x="75" y="154"/>
                    </a:lnTo>
                    <a:lnTo>
                      <a:pt x="107" y="157"/>
                    </a:lnTo>
                    <a:lnTo>
                      <a:pt x="134" y="149"/>
                    </a:lnTo>
                    <a:lnTo>
                      <a:pt x="149" y="134"/>
                    </a:lnTo>
                    <a:lnTo>
                      <a:pt x="162" y="128"/>
                    </a:lnTo>
                    <a:lnTo>
                      <a:pt x="186" y="110"/>
                    </a:lnTo>
                    <a:lnTo>
                      <a:pt x="204" y="101"/>
                    </a:lnTo>
                    <a:lnTo>
                      <a:pt x="209" y="70"/>
                    </a:lnTo>
                    <a:lnTo>
                      <a:pt x="207" y="44"/>
                    </a:lnTo>
                    <a:lnTo>
                      <a:pt x="177" y="37"/>
                    </a:lnTo>
                    <a:lnTo>
                      <a:pt x="157" y="12"/>
                    </a:lnTo>
                    <a:lnTo>
                      <a:pt x="142" y="0"/>
                    </a:lnTo>
                    <a:lnTo>
                      <a:pt x="121" y="11"/>
                    </a:lnTo>
                    <a:lnTo>
                      <a:pt x="97" y="12"/>
                    </a:lnTo>
                    <a:lnTo>
                      <a:pt x="78" y="15"/>
                    </a:lnTo>
                    <a:lnTo>
                      <a:pt x="58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9" name="Freeform 1317">
                <a:extLst>
                  <a:ext uri="{FF2B5EF4-FFF2-40B4-BE49-F238E27FC236}">
                    <a16:creationId xmlns:a16="http://schemas.microsoft.com/office/drawing/2014/main" id="{70244DF7-77C5-B8AC-AEB1-4B77F246B8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55667" y="4589327"/>
                <a:ext cx="335369" cy="220429"/>
              </a:xfrm>
              <a:custGeom>
                <a:avLst/>
                <a:gdLst>
                  <a:gd name="T0" fmla="*/ 14724 w 469"/>
                  <a:gd name="T1" fmla="*/ 0 h 276"/>
                  <a:gd name="T2" fmla="*/ 13500 w 469"/>
                  <a:gd name="T3" fmla="*/ 108 h 276"/>
                  <a:gd name="T4" fmla="*/ 12564 w 469"/>
                  <a:gd name="T5" fmla="*/ 684 h 276"/>
                  <a:gd name="T6" fmla="*/ 10152 w 469"/>
                  <a:gd name="T7" fmla="*/ 468 h 276"/>
                  <a:gd name="T8" fmla="*/ 9432 w 469"/>
                  <a:gd name="T9" fmla="*/ 432 h 276"/>
                  <a:gd name="T10" fmla="*/ 8856 w 469"/>
                  <a:gd name="T11" fmla="*/ 1404 h 276"/>
                  <a:gd name="T12" fmla="*/ 8244 w 469"/>
                  <a:gd name="T13" fmla="*/ 1080 h 276"/>
                  <a:gd name="T14" fmla="*/ 7668 w 469"/>
                  <a:gd name="T15" fmla="*/ 1008 h 276"/>
                  <a:gd name="T16" fmla="*/ 6840 w 469"/>
                  <a:gd name="T17" fmla="*/ 1656 h 276"/>
                  <a:gd name="T18" fmla="*/ 6264 w 469"/>
                  <a:gd name="T19" fmla="*/ 1656 h 276"/>
                  <a:gd name="T20" fmla="*/ 5220 w 469"/>
                  <a:gd name="T21" fmla="*/ 1440 h 276"/>
                  <a:gd name="T22" fmla="*/ 3888 w 469"/>
                  <a:gd name="T23" fmla="*/ 2736 h 276"/>
                  <a:gd name="T24" fmla="*/ 2412 w 469"/>
                  <a:gd name="T25" fmla="*/ 3996 h 276"/>
                  <a:gd name="T26" fmla="*/ 1548 w 469"/>
                  <a:gd name="T27" fmla="*/ 3708 h 276"/>
                  <a:gd name="T28" fmla="*/ 756 w 469"/>
                  <a:gd name="T29" fmla="*/ 4104 h 276"/>
                  <a:gd name="T30" fmla="*/ 648 w 469"/>
                  <a:gd name="T31" fmla="*/ 5112 h 276"/>
                  <a:gd name="T32" fmla="*/ 0 w 469"/>
                  <a:gd name="T33" fmla="*/ 5868 h 276"/>
                  <a:gd name="T34" fmla="*/ 576 w 469"/>
                  <a:gd name="T35" fmla="*/ 7704 h 276"/>
                  <a:gd name="T36" fmla="*/ 1548 w 469"/>
                  <a:gd name="T37" fmla="*/ 8352 h 276"/>
                  <a:gd name="T38" fmla="*/ 2592 w 469"/>
                  <a:gd name="T39" fmla="*/ 9720 h 276"/>
                  <a:gd name="T40" fmla="*/ 3600 w 469"/>
                  <a:gd name="T41" fmla="*/ 9936 h 276"/>
                  <a:gd name="T42" fmla="*/ 4644 w 469"/>
                  <a:gd name="T43" fmla="*/ 9504 h 276"/>
                  <a:gd name="T44" fmla="*/ 5436 w 469"/>
                  <a:gd name="T45" fmla="*/ 9396 h 276"/>
                  <a:gd name="T46" fmla="*/ 6156 w 469"/>
                  <a:gd name="T47" fmla="*/ 8856 h 276"/>
                  <a:gd name="T48" fmla="*/ 9180 w 469"/>
                  <a:gd name="T49" fmla="*/ 8892 h 276"/>
                  <a:gd name="T50" fmla="*/ 10296 w 469"/>
                  <a:gd name="T51" fmla="*/ 9000 h 276"/>
                  <a:gd name="T52" fmla="*/ 11052 w 469"/>
                  <a:gd name="T53" fmla="*/ 8244 h 276"/>
                  <a:gd name="T54" fmla="*/ 12420 w 469"/>
                  <a:gd name="T55" fmla="*/ 8244 h 276"/>
                  <a:gd name="T56" fmla="*/ 13104 w 469"/>
                  <a:gd name="T57" fmla="*/ 7668 h 276"/>
                  <a:gd name="T58" fmla="*/ 15120 w 469"/>
                  <a:gd name="T59" fmla="*/ 6408 h 276"/>
                  <a:gd name="T60" fmla="*/ 16560 w 469"/>
                  <a:gd name="T61" fmla="*/ 4680 h 276"/>
                  <a:gd name="T62" fmla="*/ 16884 w 469"/>
                  <a:gd name="T63" fmla="*/ 3348 h 276"/>
                  <a:gd name="T64" fmla="*/ 16776 w 469"/>
                  <a:gd name="T65" fmla="*/ 2376 h 276"/>
                  <a:gd name="T66" fmla="*/ 16308 w 469"/>
                  <a:gd name="T67" fmla="*/ 1548 h 276"/>
                  <a:gd name="T68" fmla="*/ 16020 w 469"/>
                  <a:gd name="T69" fmla="*/ 792 h 276"/>
                  <a:gd name="T70" fmla="*/ 15264 w 469"/>
                  <a:gd name="T71" fmla="*/ 648 h 276"/>
                  <a:gd name="T72" fmla="*/ 14724 w 469"/>
                  <a:gd name="T73" fmla="*/ 0 h 2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9"/>
                  <a:gd name="T112" fmla="*/ 0 h 276"/>
                  <a:gd name="T113" fmla="*/ 469 w 469"/>
                  <a:gd name="T114" fmla="*/ 276 h 2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9" h="276">
                    <a:moveTo>
                      <a:pt x="409" y="0"/>
                    </a:moveTo>
                    <a:lnTo>
                      <a:pt x="375" y="3"/>
                    </a:lnTo>
                    <a:lnTo>
                      <a:pt x="349" y="19"/>
                    </a:lnTo>
                    <a:lnTo>
                      <a:pt x="282" y="13"/>
                    </a:lnTo>
                    <a:lnTo>
                      <a:pt x="262" y="12"/>
                    </a:lnTo>
                    <a:lnTo>
                      <a:pt x="246" y="39"/>
                    </a:lnTo>
                    <a:lnTo>
                      <a:pt x="229" y="30"/>
                    </a:lnTo>
                    <a:lnTo>
                      <a:pt x="213" y="28"/>
                    </a:lnTo>
                    <a:lnTo>
                      <a:pt x="190" y="46"/>
                    </a:lnTo>
                    <a:lnTo>
                      <a:pt x="174" y="46"/>
                    </a:lnTo>
                    <a:lnTo>
                      <a:pt x="145" y="40"/>
                    </a:lnTo>
                    <a:lnTo>
                      <a:pt x="108" y="76"/>
                    </a:lnTo>
                    <a:lnTo>
                      <a:pt x="67" y="111"/>
                    </a:lnTo>
                    <a:lnTo>
                      <a:pt x="43" y="103"/>
                    </a:lnTo>
                    <a:lnTo>
                      <a:pt x="21" y="114"/>
                    </a:lnTo>
                    <a:lnTo>
                      <a:pt x="18" y="142"/>
                    </a:lnTo>
                    <a:lnTo>
                      <a:pt x="0" y="163"/>
                    </a:lnTo>
                    <a:lnTo>
                      <a:pt x="16" y="214"/>
                    </a:lnTo>
                    <a:lnTo>
                      <a:pt x="43" y="232"/>
                    </a:lnTo>
                    <a:lnTo>
                      <a:pt x="72" y="270"/>
                    </a:lnTo>
                    <a:lnTo>
                      <a:pt x="100" y="276"/>
                    </a:lnTo>
                    <a:lnTo>
                      <a:pt x="129" y="264"/>
                    </a:lnTo>
                    <a:lnTo>
                      <a:pt x="151" y="261"/>
                    </a:lnTo>
                    <a:lnTo>
                      <a:pt x="171" y="246"/>
                    </a:lnTo>
                    <a:lnTo>
                      <a:pt x="255" y="247"/>
                    </a:lnTo>
                    <a:lnTo>
                      <a:pt x="286" y="250"/>
                    </a:lnTo>
                    <a:lnTo>
                      <a:pt x="307" y="229"/>
                    </a:lnTo>
                    <a:lnTo>
                      <a:pt x="345" y="229"/>
                    </a:lnTo>
                    <a:lnTo>
                      <a:pt x="364" y="213"/>
                    </a:lnTo>
                    <a:lnTo>
                      <a:pt x="420" y="178"/>
                    </a:lnTo>
                    <a:lnTo>
                      <a:pt x="460" y="130"/>
                    </a:lnTo>
                    <a:lnTo>
                      <a:pt x="469" y="93"/>
                    </a:lnTo>
                    <a:lnTo>
                      <a:pt x="466" y="66"/>
                    </a:lnTo>
                    <a:lnTo>
                      <a:pt x="453" y="43"/>
                    </a:lnTo>
                    <a:lnTo>
                      <a:pt x="445" y="22"/>
                    </a:lnTo>
                    <a:lnTo>
                      <a:pt x="424" y="18"/>
                    </a:lnTo>
                    <a:lnTo>
                      <a:pt x="40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90" name="Freeform 1318">
                <a:extLst>
                  <a:ext uri="{FF2B5EF4-FFF2-40B4-BE49-F238E27FC236}">
                    <a16:creationId xmlns:a16="http://schemas.microsoft.com/office/drawing/2014/main" id="{1DB449C7-72FA-1C00-286E-BE3AB4D352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76747" y="2627959"/>
                <a:ext cx="117987" cy="122194"/>
              </a:xfrm>
              <a:custGeom>
                <a:avLst/>
                <a:gdLst>
                  <a:gd name="T0" fmla="*/ 360 w 165"/>
                  <a:gd name="T1" fmla="*/ 1152 h 153"/>
                  <a:gd name="T2" fmla="*/ 0 w 165"/>
                  <a:gd name="T3" fmla="*/ 2016 h 153"/>
                  <a:gd name="T4" fmla="*/ 468 w 165"/>
                  <a:gd name="T5" fmla="*/ 2664 h 153"/>
                  <a:gd name="T6" fmla="*/ 864 w 165"/>
                  <a:gd name="T7" fmla="*/ 3420 h 153"/>
                  <a:gd name="T8" fmla="*/ 1008 w 165"/>
                  <a:gd name="T9" fmla="*/ 4176 h 153"/>
                  <a:gd name="T10" fmla="*/ 1440 w 165"/>
                  <a:gd name="T11" fmla="*/ 4716 h 153"/>
                  <a:gd name="T12" fmla="*/ 2376 w 165"/>
                  <a:gd name="T13" fmla="*/ 4644 h 153"/>
                  <a:gd name="T14" fmla="*/ 2808 w 165"/>
                  <a:gd name="T15" fmla="*/ 4968 h 153"/>
                  <a:gd name="T16" fmla="*/ 3492 w 165"/>
                  <a:gd name="T17" fmla="*/ 5508 h 153"/>
                  <a:gd name="T18" fmla="*/ 4140 w 165"/>
                  <a:gd name="T19" fmla="*/ 5508 h 153"/>
                  <a:gd name="T20" fmla="*/ 4572 w 165"/>
                  <a:gd name="T21" fmla="*/ 4968 h 153"/>
                  <a:gd name="T22" fmla="*/ 5184 w 165"/>
                  <a:gd name="T23" fmla="*/ 4320 h 153"/>
                  <a:gd name="T24" fmla="*/ 5940 w 165"/>
                  <a:gd name="T25" fmla="*/ 4104 h 153"/>
                  <a:gd name="T26" fmla="*/ 5868 w 165"/>
                  <a:gd name="T27" fmla="*/ 1620 h 153"/>
                  <a:gd name="T28" fmla="*/ 5400 w 165"/>
                  <a:gd name="T29" fmla="*/ 1044 h 153"/>
                  <a:gd name="T30" fmla="*/ 5508 w 165"/>
                  <a:gd name="T31" fmla="*/ 432 h 153"/>
                  <a:gd name="T32" fmla="*/ 4644 w 165"/>
                  <a:gd name="T33" fmla="*/ 0 h 153"/>
                  <a:gd name="T34" fmla="*/ 3924 w 165"/>
                  <a:gd name="T35" fmla="*/ 324 h 153"/>
                  <a:gd name="T36" fmla="*/ 3456 w 165"/>
                  <a:gd name="T37" fmla="*/ 288 h 153"/>
                  <a:gd name="T38" fmla="*/ 2736 w 165"/>
                  <a:gd name="T39" fmla="*/ 720 h 153"/>
                  <a:gd name="T40" fmla="*/ 2160 w 165"/>
                  <a:gd name="T41" fmla="*/ 864 h 153"/>
                  <a:gd name="T42" fmla="*/ 1620 w 165"/>
                  <a:gd name="T43" fmla="*/ 1404 h 153"/>
                  <a:gd name="T44" fmla="*/ 360 w 165"/>
                  <a:gd name="T45" fmla="*/ 1152 h 1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5"/>
                  <a:gd name="T70" fmla="*/ 0 h 153"/>
                  <a:gd name="T71" fmla="*/ 165 w 165"/>
                  <a:gd name="T72" fmla="*/ 153 h 1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5" h="153">
                    <a:moveTo>
                      <a:pt x="10" y="32"/>
                    </a:moveTo>
                    <a:lnTo>
                      <a:pt x="0" y="56"/>
                    </a:lnTo>
                    <a:lnTo>
                      <a:pt x="13" y="74"/>
                    </a:lnTo>
                    <a:lnTo>
                      <a:pt x="24" y="95"/>
                    </a:lnTo>
                    <a:lnTo>
                      <a:pt x="28" y="116"/>
                    </a:lnTo>
                    <a:lnTo>
                      <a:pt x="40" y="131"/>
                    </a:lnTo>
                    <a:lnTo>
                      <a:pt x="66" y="129"/>
                    </a:lnTo>
                    <a:lnTo>
                      <a:pt x="78" y="138"/>
                    </a:lnTo>
                    <a:lnTo>
                      <a:pt x="97" y="153"/>
                    </a:lnTo>
                    <a:lnTo>
                      <a:pt x="115" y="153"/>
                    </a:lnTo>
                    <a:lnTo>
                      <a:pt x="127" y="138"/>
                    </a:lnTo>
                    <a:lnTo>
                      <a:pt x="144" y="120"/>
                    </a:lnTo>
                    <a:lnTo>
                      <a:pt x="165" y="114"/>
                    </a:lnTo>
                    <a:lnTo>
                      <a:pt x="163" y="45"/>
                    </a:lnTo>
                    <a:lnTo>
                      <a:pt x="150" y="29"/>
                    </a:lnTo>
                    <a:lnTo>
                      <a:pt x="153" y="12"/>
                    </a:lnTo>
                    <a:lnTo>
                      <a:pt x="129" y="0"/>
                    </a:lnTo>
                    <a:lnTo>
                      <a:pt x="109" y="9"/>
                    </a:lnTo>
                    <a:lnTo>
                      <a:pt x="96" y="8"/>
                    </a:lnTo>
                    <a:lnTo>
                      <a:pt x="76" y="20"/>
                    </a:lnTo>
                    <a:lnTo>
                      <a:pt x="60" y="24"/>
                    </a:lnTo>
                    <a:lnTo>
                      <a:pt x="45" y="39"/>
                    </a:lnTo>
                    <a:lnTo>
                      <a:pt x="10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91" name="Freeform 1319">
                <a:extLst>
                  <a:ext uri="{FF2B5EF4-FFF2-40B4-BE49-F238E27FC236}">
                    <a16:creationId xmlns:a16="http://schemas.microsoft.com/office/drawing/2014/main" id="{A14F87E7-B7E2-B3F5-EEF1-2E4F66280B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53061" y="2670019"/>
                <a:ext cx="50055" cy="60698"/>
              </a:xfrm>
              <a:custGeom>
                <a:avLst/>
                <a:gdLst>
                  <a:gd name="T0" fmla="*/ 576 w 70"/>
                  <a:gd name="T1" fmla="*/ 0 h 76"/>
                  <a:gd name="T2" fmla="*/ 36 w 70"/>
                  <a:gd name="T3" fmla="*/ 684 h 76"/>
                  <a:gd name="T4" fmla="*/ 0 w 70"/>
                  <a:gd name="T5" fmla="*/ 1440 h 76"/>
                  <a:gd name="T6" fmla="*/ 108 w 70"/>
                  <a:gd name="T7" fmla="*/ 2196 h 76"/>
                  <a:gd name="T8" fmla="*/ 540 w 70"/>
                  <a:gd name="T9" fmla="*/ 2736 h 76"/>
                  <a:gd name="T10" fmla="*/ 1440 w 70"/>
                  <a:gd name="T11" fmla="*/ 2412 h 76"/>
                  <a:gd name="T12" fmla="*/ 2268 w 70"/>
                  <a:gd name="T13" fmla="*/ 1728 h 76"/>
                  <a:gd name="T14" fmla="*/ 2520 w 70"/>
                  <a:gd name="T15" fmla="*/ 972 h 76"/>
                  <a:gd name="T16" fmla="*/ 2052 w 70"/>
                  <a:gd name="T17" fmla="*/ 324 h 76"/>
                  <a:gd name="T18" fmla="*/ 1512 w 70"/>
                  <a:gd name="T19" fmla="*/ 108 h 76"/>
                  <a:gd name="T20" fmla="*/ 576 w 70"/>
                  <a:gd name="T21" fmla="*/ 0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76"/>
                  <a:gd name="T35" fmla="*/ 70 w 70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76">
                    <a:moveTo>
                      <a:pt x="16" y="0"/>
                    </a:moveTo>
                    <a:lnTo>
                      <a:pt x="1" y="19"/>
                    </a:lnTo>
                    <a:lnTo>
                      <a:pt x="0" y="40"/>
                    </a:lnTo>
                    <a:lnTo>
                      <a:pt x="3" y="61"/>
                    </a:lnTo>
                    <a:lnTo>
                      <a:pt x="15" y="76"/>
                    </a:lnTo>
                    <a:lnTo>
                      <a:pt x="40" y="67"/>
                    </a:lnTo>
                    <a:lnTo>
                      <a:pt x="63" y="48"/>
                    </a:lnTo>
                    <a:lnTo>
                      <a:pt x="70" y="27"/>
                    </a:lnTo>
                    <a:lnTo>
                      <a:pt x="57" y="9"/>
                    </a:lnTo>
                    <a:lnTo>
                      <a:pt x="42" y="3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A32DA6E-D140-D7F6-4976-2C42D7CB0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4985" y="5311714"/>
              <a:ext cx="219960" cy="146611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E52EE747-55C2-E2B2-D5C7-70345C4B9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03251" y="5005479"/>
              <a:ext cx="230984" cy="153959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FD9CAE05-B1F2-6C9A-2591-53C4FF697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949112" y="6234967"/>
              <a:ext cx="219960" cy="146611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08EBFDE9-E815-87A3-8D1E-65EB90A59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22238" y="6496823"/>
              <a:ext cx="219960" cy="146611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A75CBA79-354E-8AA1-14C0-154A044E5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60608" y="6294831"/>
              <a:ext cx="219960" cy="146611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BA47F0A3-0CBA-2E50-379D-5A30A1946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2145248" y="6008048"/>
              <a:ext cx="219960" cy="14661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430FAC-7E88-2C39-1A11-CEF4FDB5F50C}"/>
                </a:ext>
              </a:extLst>
            </p:cNvPr>
            <p:cNvSpPr txBox="1"/>
            <p:nvPr/>
          </p:nvSpPr>
          <p:spPr>
            <a:xfrm>
              <a:off x="859365" y="5284247"/>
              <a:ext cx="320124" cy="176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평택</a:t>
              </a:r>
              <a:endParaRPr lang="en-US" altLang="ko-KR" sz="9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13604A-6583-C328-AEF9-B40BD99A2513}"/>
                </a:ext>
              </a:extLst>
            </p:cNvPr>
            <p:cNvSpPr txBox="1"/>
            <p:nvPr/>
          </p:nvSpPr>
          <p:spPr>
            <a:xfrm>
              <a:off x="748929" y="4915232"/>
              <a:ext cx="320124" cy="176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파주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7BA9C1-5649-3F17-FD34-A4D1ED38CFDB}"/>
                </a:ext>
              </a:extLst>
            </p:cNvPr>
            <p:cNvSpPr txBox="1"/>
            <p:nvPr/>
          </p:nvSpPr>
          <p:spPr>
            <a:xfrm>
              <a:off x="971490" y="5537133"/>
              <a:ext cx="320124" cy="176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9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오창</a:t>
              </a:r>
              <a:endParaRPr lang="ko-KR" altLang="en-US" sz="9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E3B84A6-0AD1-B07A-8B22-CA20668754FC}"/>
                </a:ext>
              </a:extLst>
            </p:cNvPr>
            <p:cNvSpPr txBox="1"/>
            <p:nvPr/>
          </p:nvSpPr>
          <p:spPr>
            <a:xfrm>
              <a:off x="743088" y="6073853"/>
              <a:ext cx="320124" cy="176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광주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CC8558-9374-9801-4CE0-9D53ADBDE83D}"/>
                </a:ext>
              </a:extLst>
            </p:cNvPr>
            <p:cNvSpPr txBox="1"/>
            <p:nvPr/>
          </p:nvSpPr>
          <p:spPr>
            <a:xfrm>
              <a:off x="949526" y="6473250"/>
              <a:ext cx="320124" cy="176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여수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F9888A-7E7E-EC84-663C-574C1CCADE1D}"/>
                </a:ext>
              </a:extLst>
            </p:cNvPr>
            <p:cNvSpPr txBox="1"/>
            <p:nvPr/>
          </p:nvSpPr>
          <p:spPr>
            <a:xfrm>
              <a:off x="1913480" y="5738359"/>
              <a:ext cx="320124" cy="176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구미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E45E63-0636-13BD-7B19-3534A717C56D}"/>
                </a:ext>
              </a:extLst>
            </p:cNvPr>
            <p:cNvSpPr txBox="1"/>
            <p:nvPr/>
          </p:nvSpPr>
          <p:spPr>
            <a:xfrm>
              <a:off x="2315930" y="5939454"/>
              <a:ext cx="320124" cy="176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울산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33867D-3D5F-B324-B2FF-C240E653B208}"/>
                </a:ext>
              </a:extLst>
            </p:cNvPr>
            <p:cNvSpPr txBox="1"/>
            <p:nvPr/>
          </p:nvSpPr>
          <p:spPr>
            <a:xfrm>
              <a:off x="771114" y="5749008"/>
              <a:ext cx="320124" cy="176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익산</a:t>
              </a:r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B396E288-9F29-E617-2004-BF57D8DD6418}"/>
                </a:ext>
              </a:extLst>
            </p:cNvPr>
            <p:cNvCxnSpPr>
              <a:cxnSpLocks/>
              <a:stCxn id="23" idx="2"/>
              <a:endCxn id="22" idx="0"/>
            </p:cNvCxnSpPr>
            <p:nvPr/>
          </p:nvCxnSpPr>
          <p:spPr>
            <a:xfrm>
              <a:off x="1118743" y="5159438"/>
              <a:ext cx="106222" cy="152276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5210CFB1-FA2E-0446-2F7C-43FF517EE000}"/>
                </a:ext>
              </a:extLst>
            </p:cNvPr>
            <p:cNvCxnSpPr>
              <a:cxnSpLocks/>
              <a:stCxn id="22" idx="2"/>
              <a:endCxn id="68" idx="0"/>
            </p:cNvCxnSpPr>
            <p:nvPr/>
          </p:nvCxnSpPr>
          <p:spPr>
            <a:xfrm>
              <a:off x="1224965" y="5458325"/>
              <a:ext cx="102016" cy="194689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AF66B011-1E8C-8120-D2FB-E25EB3C0B94A}"/>
                </a:ext>
              </a:extLst>
            </p:cNvPr>
            <p:cNvCxnSpPr>
              <a:cxnSpLocks/>
              <a:stCxn id="68" idx="1"/>
              <a:endCxn id="41" idx="0"/>
            </p:cNvCxnSpPr>
            <p:nvPr/>
          </p:nvCxnSpPr>
          <p:spPr>
            <a:xfrm flipH="1">
              <a:off x="1118987" y="5726320"/>
              <a:ext cx="98014" cy="135118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C1A2624C-02E1-8103-7912-ABED5D4D4E47}"/>
                </a:ext>
              </a:extLst>
            </p:cNvPr>
            <p:cNvCxnSpPr>
              <a:cxnSpLocks/>
              <a:stCxn id="41" idx="2"/>
              <a:endCxn id="24" idx="0"/>
            </p:cNvCxnSpPr>
            <p:nvPr/>
          </p:nvCxnSpPr>
          <p:spPr>
            <a:xfrm flipH="1">
              <a:off x="1059092" y="6008048"/>
              <a:ext cx="59896" cy="226918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E784134E-4770-534F-30F7-6B1F4D3BC2F1}"/>
                </a:ext>
              </a:extLst>
            </p:cNvPr>
            <p:cNvCxnSpPr>
              <a:cxnSpLocks/>
              <a:stCxn id="24" idx="2"/>
              <a:endCxn id="25" idx="1"/>
            </p:cNvCxnSpPr>
            <p:nvPr/>
          </p:nvCxnSpPr>
          <p:spPr>
            <a:xfrm>
              <a:off x="1059092" y="6381577"/>
              <a:ext cx="163146" cy="188551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5E5CD4FC-3781-B63C-A43F-5C42B4F1F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1009007" y="5861438"/>
              <a:ext cx="219960" cy="14661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B5F1D03E-FE09-97F2-36C1-37578AC6F88E}"/>
                </a:ext>
              </a:extLst>
            </p:cNvPr>
            <p:cNvCxnSpPr>
              <a:cxnSpLocks/>
              <a:stCxn id="68" idx="3"/>
              <a:endCxn id="44" idx="1"/>
            </p:cNvCxnSpPr>
            <p:nvPr/>
          </p:nvCxnSpPr>
          <p:spPr>
            <a:xfrm>
              <a:off x="1436961" y="5726320"/>
              <a:ext cx="273954" cy="17418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CB4045B4-BF99-EF47-ED2F-1751363E22B7}"/>
                </a:ext>
              </a:extLst>
            </p:cNvPr>
            <p:cNvCxnSpPr>
              <a:cxnSpLocks/>
              <a:stCxn id="44" idx="3"/>
              <a:endCxn id="27" idx="1"/>
            </p:cNvCxnSpPr>
            <p:nvPr/>
          </p:nvCxnSpPr>
          <p:spPr>
            <a:xfrm>
              <a:off x="1930875" y="5900499"/>
              <a:ext cx="214373" cy="180854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63DC1D3E-0FCF-27BA-A515-A872B05B9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10915" y="5827194"/>
              <a:ext cx="219960" cy="146611"/>
            </a:xfrm>
            <a:prstGeom prst="rect">
              <a:avLst/>
            </a:prstGeom>
          </p:spPr>
        </p:pic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71F101CE-9DD1-F2D8-2ABF-2EB78535BEBE}"/>
                </a:ext>
              </a:extLst>
            </p:cNvPr>
            <p:cNvCxnSpPr>
              <a:cxnSpLocks/>
              <a:stCxn id="44" idx="2"/>
              <a:endCxn id="26" idx="0"/>
            </p:cNvCxnSpPr>
            <p:nvPr/>
          </p:nvCxnSpPr>
          <p:spPr>
            <a:xfrm>
              <a:off x="1820895" y="5973805"/>
              <a:ext cx="149693" cy="321025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CB2E84-3BD0-D43D-1812-815ACCA14FEC}"/>
                </a:ext>
              </a:extLst>
            </p:cNvPr>
            <p:cNvSpPr txBox="1"/>
            <p:nvPr/>
          </p:nvSpPr>
          <p:spPr>
            <a:xfrm>
              <a:off x="2022614" y="6345750"/>
              <a:ext cx="320124" cy="176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창원</a:t>
              </a:r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DF3AD05F-97FD-02E9-2B2D-435008E96108}"/>
                </a:ext>
              </a:extLst>
            </p:cNvPr>
            <p:cNvGrpSpPr/>
            <p:nvPr/>
          </p:nvGrpSpPr>
          <p:grpSpPr>
            <a:xfrm>
              <a:off x="2262849" y="4730043"/>
              <a:ext cx="689380" cy="355856"/>
              <a:chOff x="7350081" y="4510085"/>
              <a:chExt cx="851056" cy="569241"/>
            </a:xfrm>
          </p:grpSpPr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D095C412-D7DE-C6F9-A4D3-D73A84EEC25F}"/>
                  </a:ext>
                </a:extLst>
              </p:cNvPr>
              <p:cNvSpPr/>
              <p:nvPr/>
            </p:nvSpPr>
            <p:spPr>
              <a:xfrm>
                <a:off x="7350081" y="4510085"/>
                <a:ext cx="851056" cy="569241"/>
              </a:xfrm>
              <a:prstGeom prst="rect">
                <a:avLst/>
              </a:prstGeom>
              <a:noFill/>
              <a:ln w="6350">
                <a:solidFill>
                  <a:srgbClr val="6B6B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80F8F6AA-F27E-12F2-C779-03C4FEBD49C7}"/>
                  </a:ext>
                </a:extLst>
              </p:cNvPr>
              <p:cNvSpPr/>
              <p:nvPr/>
            </p:nvSpPr>
            <p:spPr>
              <a:xfrm>
                <a:off x="7659021" y="4640793"/>
                <a:ext cx="538203" cy="269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900" dirty="0">
                    <a:solidFill>
                      <a:sysClr val="windowText" lastClr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자가</a:t>
                </a:r>
                <a:endParaRPr lang="en-US" altLang="ko-KR" sz="900" dirty="0">
                  <a:solidFill>
                    <a:sysClr val="windowText" lastClr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900" dirty="0">
                    <a:solidFill>
                      <a:sysClr val="windowText" lastClr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임차</a:t>
                </a:r>
              </a:p>
            </p:txBody>
          </p:sp>
          <p:pic>
            <p:nvPicPr>
              <p:cNvPr id="71" name="그림 70">
                <a:extLst>
                  <a:ext uri="{FF2B5EF4-FFF2-40B4-BE49-F238E27FC236}">
                    <a16:creationId xmlns:a16="http://schemas.microsoft.com/office/drawing/2014/main" id="{04C6CA1B-D03D-6C7F-EBE8-FFDB61D4A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428530" y="4546873"/>
                <a:ext cx="252000" cy="190549"/>
              </a:xfrm>
              <a:prstGeom prst="rect">
                <a:avLst/>
              </a:prstGeom>
            </p:spPr>
          </p:pic>
          <p:pic>
            <p:nvPicPr>
              <p:cNvPr id="72" name="그림 71">
                <a:extLst>
                  <a:ext uri="{FF2B5EF4-FFF2-40B4-BE49-F238E27FC236}">
                    <a16:creationId xmlns:a16="http://schemas.microsoft.com/office/drawing/2014/main" id="{6BD36C58-E181-2054-CA0D-E20EA94BC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25000"/>
              </a:blip>
              <a:stretch>
                <a:fillRect/>
              </a:stretch>
            </p:blipFill>
            <p:spPr>
              <a:xfrm>
                <a:off x="7428530" y="4850341"/>
                <a:ext cx="252000" cy="190549"/>
              </a:xfrm>
              <a:prstGeom prst="rect">
                <a:avLst/>
              </a:prstGeom>
            </p:spPr>
          </p:pic>
        </p:grpSp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4D72B246-AE9D-12C0-78B1-ABB700ACD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1217001" y="5653014"/>
              <a:ext cx="219960" cy="1466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12C735A5-74E0-37F5-5B5E-197FC3FF1694}"/>
              </a:ext>
            </a:extLst>
          </p:cNvPr>
          <p:cNvSpPr/>
          <p:nvPr/>
        </p:nvSpPr>
        <p:spPr>
          <a:xfrm>
            <a:off x="7274928" y="3256080"/>
            <a:ext cx="644144" cy="1869077"/>
          </a:xfrm>
          <a:prstGeom prst="rect">
            <a:avLst/>
          </a:prstGeom>
          <a:solidFill>
            <a:srgbClr val="FDEAEC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역할</a:t>
            </a:r>
            <a:endParaRPr lang="en-US" altLang="ko-KR" sz="16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및</a:t>
            </a:r>
            <a:endParaRPr lang="en-US" altLang="ko-KR" sz="16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기능</a:t>
            </a:r>
            <a:endParaRPr lang="en-US" altLang="ko-KR" sz="16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7DE3D4D3-06CB-7F6A-335F-E1757E6B6C2F}"/>
              </a:ext>
            </a:extLst>
          </p:cNvPr>
          <p:cNvGrpSpPr/>
          <p:nvPr/>
        </p:nvGrpSpPr>
        <p:grpSpPr>
          <a:xfrm>
            <a:off x="8099176" y="3256446"/>
            <a:ext cx="4516470" cy="584775"/>
            <a:chOff x="8099176" y="3218346"/>
            <a:chExt cx="4516470" cy="584775"/>
          </a:xfrm>
        </p:grpSpPr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8D6A8EF8-B6C0-D370-9044-9B5040671F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9176" y="3302727"/>
              <a:ext cx="225455" cy="2254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02D19841-4D9B-1D2D-90F2-FA8F03DBD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4631" y="3218346"/>
              <a:ext cx="429101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표준 상품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전용 상품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부자재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 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입고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보관</a:t>
              </a:r>
              <a:endPara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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일반 물류센터의 복합적인 기능 수행</a:t>
              </a:r>
              <a:endPara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DF0BD210-2E31-8781-C9A6-760F6C8BF6C5}"/>
              </a:ext>
            </a:extLst>
          </p:cNvPr>
          <p:cNvGrpSpPr/>
          <p:nvPr/>
        </p:nvGrpSpPr>
        <p:grpSpPr>
          <a:xfrm>
            <a:off x="8099176" y="3923546"/>
            <a:ext cx="4847897" cy="584775"/>
            <a:chOff x="8099176" y="3689921"/>
            <a:chExt cx="4847897" cy="584775"/>
          </a:xfrm>
        </p:grpSpPr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BF0AAB89-7AF8-4957-4280-4E92EAED65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9176" y="3764250"/>
              <a:ext cx="225455" cy="2254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9" name="Text Box 23">
              <a:extLst>
                <a:ext uri="{FF2B5EF4-FFF2-40B4-BE49-F238E27FC236}">
                  <a16:creationId xmlns:a16="http://schemas.microsoft.com/office/drawing/2014/main" id="{71EDFF30-88A8-0D36-707F-12DBE018E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4631" y="3689921"/>
              <a:ext cx="46224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Cross-Dock(</a:t>
              </a:r>
              <a:r>
                <a:rPr lang="ko-KR" altLang="en-US" sz="16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무재고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 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입고 및 해당지역 고객 배송</a:t>
              </a:r>
              <a:endPara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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Terminal 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형식의 기능 수행</a:t>
              </a:r>
              <a:endPara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715372C7-6723-89B0-0972-884D3E8A8CED}"/>
              </a:ext>
            </a:extLst>
          </p:cNvPr>
          <p:cNvGrpSpPr/>
          <p:nvPr/>
        </p:nvGrpSpPr>
        <p:grpSpPr>
          <a:xfrm>
            <a:off x="8099176" y="4590645"/>
            <a:ext cx="4516470" cy="584775"/>
            <a:chOff x="8099176" y="4171545"/>
            <a:chExt cx="4516470" cy="584775"/>
          </a:xfrm>
        </p:grpSpPr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DB3038F3-7422-3454-EB39-DD7520A1D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9176" y="4225773"/>
              <a:ext cx="225455" cy="2254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0" name="Text Box 23">
              <a:extLst>
                <a:ext uri="{FF2B5EF4-FFF2-40B4-BE49-F238E27FC236}">
                  <a16:creationId xmlns:a16="http://schemas.microsoft.com/office/drawing/2014/main" id="{0621058E-4947-F5C1-A5CC-FD1D56E79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4631" y="4171545"/>
              <a:ext cx="429101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타 지역 재고 분배 및 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Cross-Dock 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재고 이동</a:t>
              </a:r>
              <a:endPara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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Terminal 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형식의 거점 이동 기능 수행</a:t>
              </a:r>
              <a:endPara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D1A2B57-012C-7543-81A2-CCAC80414DB2}"/>
              </a:ext>
            </a:extLst>
          </p:cNvPr>
          <p:cNvSpPr/>
          <p:nvPr/>
        </p:nvSpPr>
        <p:spPr>
          <a:xfrm>
            <a:off x="7274928" y="5553288"/>
            <a:ext cx="644144" cy="1074957"/>
          </a:xfrm>
          <a:prstGeom prst="rect">
            <a:avLst/>
          </a:prstGeom>
          <a:solidFill>
            <a:srgbClr val="FDEAEC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구조</a:t>
            </a:r>
            <a:endParaRPr lang="en-US" altLang="ko-KR" sz="16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61C92D16-F15F-DCC3-D6F6-B97B29B5AF95}"/>
              </a:ext>
            </a:extLst>
          </p:cNvPr>
          <p:cNvGrpSpPr/>
          <p:nvPr/>
        </p:nvGrpSpPr>
        <p:grpSpPr>
          <a:xfrm>
            <a:off x="8153969" y="5426680"/>
            <a:ext cx="3743378" cy="1159337"/>
            <a:chOff x="6442678" y="6245232"/>
            <a:chExt cx="3743378" cy="1159337"/>
          </a:xfrm>
        </p:grpSpPr>
        <p:sp>
          <p:nvSpPr>
            <p:cNvPr id="103" name="모서리가 둥근 직사각형 44">
              <a:extLst>
                <a:ext uri="{FF2B5EF4-FFF2-40B4-BE49-F238E27FC236}">
                  <a16:creationId xmlns:a16="http://schemas.microsoft.com/office/drawing/2014/main" id="{0C1B0B37-28B4-E6A3-CA3D-A29F2870C96A}"/>
                </a:ext>
              </a:extLst>
            </p:cNvPr>
            <p:cNvSpPr/>
            <p:nvPr/>
          </p:nvSpPr>
          <p:spPr>
            <a:xfrm>
              <a:off x="7559159" y="6831493"/>
              <a:ext cx="359898" cy="32234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endParaRPr lang="en-US" altLang="ko-KR" sz="9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  <a:endParaRPr lang="ko-KR" altLang="en-US" sz="9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04" name="직선 화살표 연결선 103">
              <a:extLst>
                <a:ext uri="{FF2B5EF4-FFF2-40B4-BE49-F238E27FC236}">
                  <a16:creationId xmlns:a16="http://schemas.microsoft.com/office/drawing/2014/main" id="{3C6104E7-77FD-9A6F-5E8F-5B2A44FE3ED5}"/>
                </a:ext>
              </a:extLst>
            </p:cNvPr>
            <p:cNvCxnSpPr>
              <a:cxnSpLocks/>
              <a:stCxn id="103" idx="1"/>
              <a:endCxn id="106" idx="3"/>
            </p:cNvCxnSpPr>
            <p:nvPr/>
          </p:nvCxnSpPr>
          <p:spPr>
            <a:xfrm flipH="1" flipV="1">
              <a:off x="7116295" y="6712195"/>
              <a:ext cx="442864" cy="280473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0E2AA698-BDD8-B1EE-7B45-6FD4B7F74EC2}"/>
                </a:ext>
              </a:extLst>
            </p:cNvPr>
            <p:cNvCxnSpPr>
              <a:cxnSpLocks/>
              <a:stCxn id="103" idx="1"/>
              <a:endCxn id="107" idx="2"/>
            </p:cNvCxnSpPr>
            <p:nvPr/>
          </p:nvCxnSpPr>
          <p:spPr>
            <a:xfrm flipH="1">
              <a:off x="6813430" y="6992668"/>
              <a:ext cx="745729" cy="41190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모서리가 둥근 직사각형 52">
              <a:extLst>
                <a:ext uri="{FF2B5EF4-FFF2-40B4-BE49-F238E27FC236}">
                  <a16:creationId xmlns:a16="http://schemas.microsoft.com/office/drawing/2014/main" id="{001ED19A-A197-B620-8B17-D468FE3BB0F9}"/>
                </a:ext>
              </a:extLst>
            </p:cNvPr>
            <p:cNvSpPr/>
            <p:nvPr/>
          </p:nvSpPr>
          <p:spPr>
            <a:xfrm>
              <a:off x="6442678" y="6569815"/>
              <a:ext cx="673617" cy="28475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</a:p>
          </p:txBody>
        </p:sp>
        <p:sp>
          <p:nvSpPr>
            <p:cNvPr id="107" name="모서리가 둥근 직사각형 54">
              <a:extLst>
                <a:ext uri="{FF2B5EF4-FFF2-40B4-BE49-F238E27FC236}">
                  <a16:creationId xmlns:a16="http://schemas.microsoft.com/office/drawing/2014/main" id="{94C72091-A2CD-BF19-3131-90E26611B2EB}"/>
                </a:ext>
              </a:extLst>
            </p:cNvPr>
            <p:cNvSpPr/>
            <p:nvPr/>
          </p:nvSpPr>
          <p:spPr>
            <a:xfrm>
              <a:off x="6476621" y="7155826"/>
              <a:ext cx="673617" cy="2487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</a:p>
          </p:txBody>
        </p:sp>
        <p:cxnSp>
          <p:nvCxnSpPr>
            <p:cNvPr id="108" name="직선 화살표 연결선 107">
              <a:extLst>
                <a:ext uri="{FF2B5EF4-FFF2-40B4-BE49-F238E27FC236}">
                  <a16:creationId xmlns:a16="http://schemas.microsoft.com/office/drawing/2014/main" id="{2165C299-7BEF-04ED-74FA-4D8F4C13550A}"/>
                </a:ext>
              </a:extLst>
            </p:cNvPr>
            <p:cNvCxnSpPr>
              <a:cxnSpLocks/>
              <a:stCxn id="110" idx="3"/>
              <a:endCxn id="109" idx="2"/>
            </p:cNvCxnSpPr>
            <p:nvPr/>
          </p:nvCxnSpPr>
          <p:spPr>
            <a:xfrm flipV="1">
              <a:off x="9164260" y="6836564"/>
              <a:ext cx="672623" cy="156104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모서리가 둥근 직사각형 82">
              <a:extLst>
                <a:ext uri="{FF2B5EF4-FFF2-40B4-BE49-F238E27FC236}">
                  <a16:creationId xmlns:a16="http://schemas.microsoft.com/office/drawing/2014/main" id="{B65E3C3F-79AB-72E7-64AE-C6128931400E}"/>
                </a:ext>
              </a:extLst>
            </p:cNvPr>
            <p:cNvSpPr/>
            <p:nvPr/>
          </p:nvSpPr>
          <p:spPr>
            <a:xfrm>
              <a:off x="9502706" y="6569816"/>
              <a:ext cx="668354" cy="2667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</a:p>
          </p:txBody>
        </p:sp>
        <p:sp>
          <p:nvSpPr>
            <p:cNvPr id="110" name="모서리가 둥근 직사각형 83">
              <a:extLst>
                <a:ext uri="{FF2B5EF4-FFF2-40B4-BE49-F238E27FC236}">
                  <a16:creationId xmlns:a16="http://schemas.microsoft.com/office/drawing/2014/main" id="{597A3597-EE0E-F136-E014-4DACC4E874E3}"/>
                </a:ext>
              </a:extLst>
            </p:cNvPr>
            <p:cNvSpPr/>
            <p:nvPr/>
          </p:nvSpPr>
          <p:spPr>
            <a:xfrm>
              <a:off x="8804362" y="6831493"/>
              <a:ext cx="359898" cy="32234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endParaRPr lang="en-US" altLang="ko-KR" sz="9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  <a:endParaRPr lang="ko-KR" altLang="en-US" sz="9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11" name="직선 화살표 연결선 110">
              <a:extLst>
                <a:ext uri="{FF2B5EF4-FFF2-40B4-BE49-F238E27FC236}">
                  <a16:creationId xmlns:a16="http://schemas.microsoft.com/office/drawing/2014/main" id="{6BA416AF-7E14-B478-FD25-15D6E94429B6}"/>
                </a:ext>
              </a:extLst>
            </p:cNvPr>
            <p:cNvCxnSpPr>
              <a:cxnSpLocks/>
              <a:stCxn id="110" idx="0"/>
              <a:endCxn id="114" idx="2"/>
            </p:cNvCxnSpPr>
            <p:nvPr/>
          </p:nvCxnSpPr>
          <p:spPr>
            <a:xfrm flipV="1">
              <a:off x="8984311" y="6536938"/>
              <a:ext cx="275710" cy="294555"/>
            </a:xfrm>
            <a:prstGeom prst="straightConnector1">
              <a:avLst/>
            </a:prstGeom>
            <a:ln w="6350">
              <a:solidFill>
                <a:schemeClr val="accent1">
                  <a:lumMod val="7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모서리가 둥근 직사각형 91">
              <a:extLst>
                <a:ext uri="{FF2B5EF4-FFF2-40B4-BE49-F238E27FC236}">
                  <a16:creationId xmlns:a16="http://schemas.microsoft.com/office/drawing/2014/main" id="{6635E492-6473-8FB0-E094-088DF4760AEA}"/>
                </a:ext>
              </a:extLst>
            </p:cNvPr>
            <p:cNvSpPr/>
            <p:nvPr/>
          </p:nvSpPr>
          <p:spPr>
            <a:xfrm>
              <a:off x="9517702" y="7122788"/>
              <a:ext cx="668354" cy="2667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</a:p>
          </p:txBody>
        </p:sp>
        <p:cxnSp>
          <p:nvCxnSpPr>
            <p:cNvPr id="113" name="직선 화살표 연결선 112">
              <a:extLst>
                <a:ext uri="{FF2B5EF4-FFF2-40B4-BE49-F238E27FC236}">
                  <a16:creationId xmlns:a16="http://schemas.microsoft.com/office/drawing/2014/main" id="{E5F04E35-E82C-6B55-6A3F-E683CA34ED53}"/>
                </a:ext>
              </a:extLst>
            </p:cNvPr>
            <p:cNvCxnSpPr>
              <a:stCxn id="110" idx="1"/>
              <a:endCxn id="103" idx="3"/>
            </p:cNvCxnSpPr>
            <p:nvPr/>
          </p:nvCxnSpPr>
          <p:spPr>
            <a:xfrm flipH="1">
              <a:off x="7919057" y="6992668"/>
              <a:ext cx="885305" cy="0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모서리가 둥근 직사각형 84">
              <a:extLst>
                <a:ext uri="{FF2B5EF4-FFF2-40B4-BE49-F238E27FC236}">
                  <a16:creationId xmlns:a16="http://schemas.microsoft.com/office/drawing/2014/main" id="{5222A470-B728-9373-97DE-6C0860C700AF}"/>
                </a:ext>
              </a:extLst>
            </p:cNvPr>
            <p:cNvSpPr/>
            <p:nvPr/>
          </p:nvSpPr>
          <p:spPr>
            <a:xfrm>
              <a:off x="8984311" y="6245232"/>
              <a:ext cx="551420" cy="2917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</a:p>
          </p:txBody>
        </p:sp>
        <p:cxnSp>
          <p:nvCxnSpPr>
            <p:cNvPr id="115" name="직선 화살표 연결선 114">
              <a:extLst>
                <a:ext uri="{FF2B5EF4-FFF2-40B4-BE49-F238E27FC236}">
                  <a16:creationId xmlns:a16="http://schemas.microsoft.com/office/drawing/2014/main" id="{EFFE1EF5-0A11-2F1D-48DF-BBC67C9D5CFC}"/>
                </a:ext>
              </a:extLst>
            </p:cNvPr>
            <p:cNvCxnSpPr>
              <a:cxnSpLocks/>
              <a:stCxn id="110" idx="3"/>
              <a:endCxn id="112" idx="0"/>
            </p:cNvCxnSpPr>
            <p:nvPr/>
          </p:nvCxnSpPr>
          <p:spPr>
            <a:xfrm>
              <a:off x="9164260" y="6992668"/>
              <a:ext cx="687619" cy="130120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>
              <a:extLst>
                <a:ext uri="{FF2B5EF4-FFF2-40B4-BE49-F238E27FC236}">
                  <a16:creationId xmlns:a16="http://schemas.microsoft.com/office/drawing/2014/main" id="{4AF8A402-0448-ED0F-5BC2-F54E77DE6C5E}"/>
                </a:ext>
              </a:extLst>
            </p:cNvPr>
            <p:cNvCxnSpPr>
              <a:cxnSpLocks/>
              <a:stCxn id="103" idx="0"/>
              <a:endCxn id="117" idx="2"/>
            </p:cNvCxnSpPr>
            <p:nvPr/>
          </p:nvCxnSpPr>
          <p:spPr>
            <a:xfrm flipH="1" flipV="1">
              <a:off x="7384717" y="6559969"/>
              <a:ext cx="354391" cy="271524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모서리가 둥근 직사각형 80">
              <a:extLst>
                <a:ext uri="{FF2B5EF4-FFF2-40B4-BE49-F238E27FC236}">
                  <a16:creationId xmlns:a16="http://schemas.microsoft.com/office/drawing/2014/main" id="{49F15636-395D-FD23-F58D-5CF7220259B4}"/>
                </a:ext>
              </a:extLst>
            </p:cNvPr>
            <p:cNvSpPr/>
            <p:nvPr/>
          </p:nvSpPr>
          <p:spPr>
            <a:xfrm>
              <a:off x="7109007" y="6268263"/>
              <a:ext cx="551420" cy="2917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</a:p>
          </p:txBody>
        </p:sp>
        <p:sp>
          <p:nvSpPr>
            <p:cNvPr id="118" name="모서리가 둥근 직사각형 84">
              <a:extLst>
                <a:ext uri="{FF2B5EF4-FFF2-40B4-BE49-F238E27FC236}">
                  <a16:creationId xmlns:a16="http://schemas.microsoft.com/office/drawing/2014/main" id="{B94BCF5F-987F-2EC7-E42B-F3B1013FA7FE}"/>
                </a:ext>
              </a:extLst>
            </p:cNvPr>
            <p:cNvSpPr/>
            <p:nvPr/>
          </p:nvSpPr>
          <p:spPr>
            <a:xfrm>
              <a:off x="8365971" y="6256650"/>
              <a:ext cx="551420" cy="2917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</a:p>
          </p:txBody>
        </p:sp>
        <p:cxnSp>
          <p:nvCxnSpPr>
            <p:cNvPr id="119" name="직선 화살표 연결선 118">
              <a:extLst>
                <a:ext uri="{FF2B5EF4-FFF2-40B4-BE49-F238E27FC236}">
                  <a16:creationId xmlns:a16="http://schemas.microsoft.com/office/drawing/2014/main" id="{CD99C628-14D9-60FD-8607-5B43A52B7CD3}"/>
                </a:ext>
              </a:extLst>
            </p:cNvPr>
            <p:cNvCxnSpPr>
              <a:cxnSpLocks/>
              <a:stCxn id="110" idx="0"/>
              <a:endCxn id="118" idx="2"/>
            </p:cNvCxnSpPr>
            <p:nvPr/>
          </p:nvCxnSpPr>
          <p:spPr>
            <a:xfrm flipH="1" flipV="1">
              <a:off x="8641681" y="6548356"/>
              <a:ext cx="342630" cy="283137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모서리가 둥근 직사각형 80">
              <a:extLst>
                <a:ext uri="{FF2B5EF4-FFF2-40B4-BE49-F238E27FC236}">
                  <a16:creationId xmlns:a16="http://schemas.microsoft.com/office/drawing/2014/main" id="{9007E46F-DBCC-8BD0-C59A-BE781BE79641}"/>
                </a:ext>
              </a:extLst>
            </p:cNvPr>
            <p:cNvSpPr/>
            <p:nvPr/>
          </p:nvSpPr>
          <p:spPr>
            <a:xfrm>
              <a:off x="7727347" y="6259105"/>
              <a:ext cx="551420" cy="2917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</a:p>
          </p:txBody>
        </p:sp>
        <p:cxnSp>
          <p:nvCxnSpPr>
            <p:cNvPr id="121" name="직선 화살표 연결선 120">
              <a:extLst>
                <a:ext uri="{FF2B5EF4-FFF2-40B4-BE49-F238E27FC236}">
                  <a16:creationId xmlns:a16="http://schemas.microsoft.com/office/drawing/2014/main" id="{BA4A3B4C-82CC-89A1-CB9A-4298C27A4E56}"/>
                </a:ext>
              </a:extLst>
            </p:cNvPr>
            <p:cNvCxnSpPr>
              <a:cxnSpLocks/>
              <a:stCxn id="103" idx="0"/>
              <a:endCxn id="120" idx="2"/>
            </p:cNvCxnSpPr>
            <p:nvPr/>
          </p:nvCxnSpPr>
          <p:spPr>
            <a:xfrm flipV="1">
              <a:off x="7739108" y="6550811"/>
              <a:ext cx="263949" cy="280682"/>
            </a:xfrm>
            <a:prstGeom prst="straightConnector1">
              <a:avLst/>
            </a:prstGeom>
            <a:ln w="6350">
              <a:solidFill>
                <a:schemeClr val="accent1">
                  <a:lumMod val="7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모서리가 둥근 직사각형 80">
              <a:extLst>
                <a:ext uri="{FF2B5EF4-FFF2-40B4-BE49-F238E27FC236}">
                  <a16:creationId xmlns:a16="http://schemas.microsoft.com/office/drawing/2014/main" id="{08550077-FFD2-FBF3-5C04-F273AE733D4A}"/>
                </a:ext>
              </a:extLst>
            </p:cNvPr>
            <p:cNvSpPr/>
            <p:nvPr/>
          </p:nvSpPr>
          <p:spPr>
            <a:xfrm>
              <a:off x="6816242" y="6848656"/>
              <a:ext cx="659501" cy="2917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보관</a:t>
              </a:r>
            </a:p>
          </p:txBody>
        </p:sp>
        <p:sp>
          <p:nvSpPr>
            <p:cNvPr id="123" name="모서리가 둥근 직사각형 80">
              <a:extLst>
                <a:ext uri="{FF2B5EF4-FFF2-40B4-BE49-F238E27FC236}">
                  <a16:creationId xmlns:a16="http://schemas.microsoft.com/office/drawing/2014/main" id="{AB917FD5-D6D8-7DBD-83D6-16A0F0AF4689}"/>
                </a:ext>
              </a:extLst>
            </p:cNvPr>
            <p:cNvSpPr/>
            <p:nvPr/>
          </p:nvSpPr>
          <p:spPr>
            <a:xfrm>
              <a:off x="8002473" y="7048953"/>
              <a:ext cx="767333" cy="2917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간선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상품이동</a:t>
              </a:r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4" name="모서리가 둥근 직사각형 80">
              <a:extLst>
                <a:ext uri="{FF2B5EF4-FFF2-40B4-BE49-F238E27FC236}">
                  <a16:creationId xmlns:a16="http://schemas.microsoft.com/office/drawing/2014/main" id="{91B29870-3936-734D-B563-0C1882131C9F}"/>
                </a:ext>
              </a:extLst>
            </p:cNvPr>
            <p:cNvSpPr/>
            <p:nvPr/>
          </p:nvSpPr>
          <p:spPr>
            <a:xfrm>
              <a:off x="9405701" y="6848878"/>
              <a:ext cx="718091" cy="2917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보관</a:t>
              </a:r>
            </a:p>
          </p:txBody>
        </p:sp>
        <p:sp>
          <p:nvSpPr>
            <p:cNvPr id="125" name="모서리가 둥근 직사각형 80">
              <a:extLst>
                <a:ext uri="{FF2B5EF4-FFF2-40B4-BE49-F238E27FC236}">
                  <a16:creationId xmlns:a16="http://schemas.microsoft.com/office/drawing/2014/main" id="{547A3B3A-0E4D-0566-C2F1-C262A852FBBF}"/>
                </a:ext>
              </a:extLst>
            </p:cNvPr>
            <p:cNvSpPr/>
            <p:nvPr/>
          </p:nvSpPr>
          <p:spPr>
            <a:xfrm>
              <a:off x="7388433" y="6575272"/>
              <a:ext cx="617840" cy="2917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</a:t>
              </a:r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</a:t>
              </a:r>
            </a:p>
          </p:txBody>
        </p:sp>
        <p:sp>
          <p:nvSpPr>
            <p:cNvPr id="126" name="모서리가 둥근 직사각형 80">
              <a:extLst>
                <a:ext uri="{FF2B5EF4-FFF2-40B4-BE49-F238E27FC236}">
                  <a16:creationId xmlns:a16="http://schemas.microsoft.com/office/drawing/2014/main" id="{341A125F-3EB1-A533-D3D6-DC4AB5DAEA84}"/>
                </a:ext>
              </a:extLst>
            </p:cNvPr>
            <p:cNvSpPr/>
            <p:nvPr/>
          </p:nvSpPr>
          <p:spPr>
            <a:xfrm>
              <a:off x="8641681" y="6558608"/>
              <a:ext cx="648725" cy="2917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</a:t>
              </a:r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39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0CA8B-A7CC-EC26-D33F-D79D9D692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29432594-755E-EB3B-5CE4-FBA88CCCA49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B1E47B9-0E9D-DC77-B7D9-FF8123A7BFBD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471D8B-27AB-D3B9-2CA4-E1046CF29B4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FD58B4-0159-07EA-70B1-4C93F711B764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32AC4BB-A840-0605-F45A-1F62EAE757A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8505A08-27EC-3F9D-7447-72AAEF470023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39115CB-7D1E-58B1-0133-F69448C6EC1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368AA35-209D-90ED-E961-356BD889010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물류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7A02FC0A-A21A-28EE-32F5-2941F241984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3B0BBE7E-B506-3E55-6B91-4049EBFD4F4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B51B9817-5E17-6032-A072-F3A87B358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7BA015B-7B08-8264-D904-0DB1ABF9A8C6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배송형태에 따라 입고된 상품을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ERP/SLP(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물류 시스템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전산 기반으로 물류 업무 수행</a:t>
            </a: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0535B3C6-8130-B182-C2F6-B847BAB62679}"/>
              </a:ext>
            </a:extLst>
          </p:cNvPr>
          <p:cNvSpPr/>
          <p:nvPr/>
        </p:nvSpPr>
        <p:spPr>
          <a:xfrm>
            <a:off x="2457367" y="2451100"/>
            <a:ext cx="8302749" cy="2367480"/>
          </a:xfrm>
          <a:prstGeom prst="roundRect">
            <a:avLst>
              <a:gd name="adj" fmla="val 1299"/>
            </a:avLst>
          </a:prstGeom>
          <a:solidFill>
            <a:srgbClr val="FDEA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561D15C5-5B37-C22D-1FEF-7A469980F39C}"/>
              </a:ext>
            </a:extLst>
          </p:cNvPr>
          <p:cNvSpPr/>
          <p:nvPr/>
        </p:nvSpPr>
        <p:spPr>
          <a:xfrm>
            <a:off x="939307" y="5182681"/>
            <a:ext cx="1821463" cy="1758445"/>
          </a:xfrm>
          <a:prstGeom prst="roundRect">
            <a:avLst>
              <a:gd name="adj" fmla="val 438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하차 작업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 검수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 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Labeling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납기 관리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반송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100ADD5B-5090-88A0-27E1-A6C0865544BB}"/>
              </a:ext>
            </a:extLst>
          </p:cNvPr>
          <p:cNvSpPr/>
          <p:nvPr/>
        </p:nvSpPr>
        <p:spPr>
          <a:xfrm>
            <a:off x="897083" y="5081327"/>
            <a:ext cx="1621747" cy="206947"/>
          </a:xfrm>
          <a:prstGeom prst="roundRect">
            <a:avLst>
              <a:gd name="adj" fmla="val 22139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①입고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(In-bound)</a:t>
            </a: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6EB74262-EE07-D1DD-2D3B-0376D0DB3F8B}"/>
              </a:ext>
            </a:extLst>
          </p:cNvPr>
          <p:cNvSpPr/>
          <p:nvPr/>
        </p:nvSpPr>
        <p:spPr>
          <a:xfrm>
            <a:off x="4801618" y="5182682"/>
            <a:ext cx="1821463" cy="1758444"/>
          </a:xfrm>
          <a:prstGeom prst="roundRect">
            <a:avLst>
              <a:gd name="adj" fmla="val 438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Picking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Packing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출고 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Labeling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소분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작업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출고 검수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상차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작업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213F077D-C363-0255-FF94-E4CE32A99233}"/>
              </a:ext>
            </a:extLst>
          </p:cNvPr>
          <p:cNvSpPr/>
          <p:nvPr/>
        </p:nvSpPr>
        <p:spPr>
          <a:xfrm>
            <a:off x="4759394" y="5081327"/>
            <a:ext cx="1621747" cy="206947"/>
          </a:xfrm>
          <a:prstGeom prst="roundRect">
            <a:avLst>
              <a:gd name="adj" fmla="val 22139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③출고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(Out-bound)</a:t>
            </a: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582F4ED1-0D24-0D4D-D462-D1D234069EC5}"/>
              </a:ext>
            </a:extLst>
          </p:cNvPr>
          <p:cNvSpPr/>
          <p:nvPr/>
        </p:nvSpPr>
        <p:spPr>
          <a:xfrm>
            <a:off x="6736963" y="5182682"/>
            <a:ext cx="1821463" cy="1758444"/>
          </a:xfrm>
          <a:prstGeom prst="roundRect">
            <a:avLst>
              <a:gd name="adj" fmla="val 438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간선 차량 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Schedule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간선 차량 관리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간선 입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C7E159B8-AE0E-43C6-8738-23695BF3D17F}"/>
              </a:ext>
            </a:extLst>
          </p:cNvPr>
          <p:cNvSpPr/>
          <p:nvPr/>
        </p:nvSpPr>
        <p:spPr>
          <a:xfrm>
            <a:off x="6694739" y="5081327"/>
            <a:ext cx="1621747" cy="206947"/>
          </a:xfrm>
          <a:prstGeom prst="roundRect">
            <a:avLst>
              <a:gd name="adj" fmla="val 22139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④간선</a:t>
            </a: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A68F138D-D255-EFC1-95F4-383BB985C4E0}"/>
              </a:ext>
            </a:extLst>
          </p:cNvPr>
          <p:cNvSpPr/>
          <p:nvPr/>
        </p:nvSpPr>
        <p:spPr>
          <a:xfrm>
            <a:off x="8665170" y="5182682"/>
            <a:ext cx="1821463" cy="1758444"/>
          </a:xfrm>
          <a:prstGeom prst="roundRect">
            <a:avLst>
              <a:gd name="adj" fmla="val 438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차량 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Route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택배 배송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On-Desk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일괄 납품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집하 서비스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46DCB7AF-4BBC-7B45-8026-26466DB472DE}"/>
              </a:ext>
            </a:extLst>
          </p:cNvPr>
          <p:cNvSpPr/>
          <p:nvPr/>
        </p:nvSpPr>
        <p:spPr>
          <a:xfrm>
            <a:off x="8622946" y="5081327"/>
            <a:ext cx="1621747" cy="206947"/>
          </a:xfrm>
          <a:prstGeom prst="roundRect">
            <a:avLst>
              <a:gd name="adj" fmla="val 22139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⑤배송</a:t>
            </a: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27ECF744-C5D3-1320-7B8C-46673E5A3EAA}"/>
              </a:ext>
            </a:extLst>
          </p:cNvPr>
          <p:cNvSpPr/>
          <p:nvPr/>
        </p:nvSpPr>
        <p:spPr>
          <a:xfrm>
            <a:off x="10600859" y="5182682"/>
            <a:ext cx="1821463" cy="1758444"/>
          </a:xfrm>
          <a:prstGeom prst="roundRect">
            <a:avLst>
              <a:gd name="adj" fmla="val 438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회수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A/S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품 관리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일괄 납품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집하 서비스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반출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AEA19193-2DE8-F8E7-7771-6C01AFEC2AB1}"/>
              </a:ext>
            </a:extLst>
          </p:cNvPr>
          <p:cNvSpPr/>
          <p:nvPr/>
        </p:nvSpPr>
        <p:spPr>
          <a:xfrm>
            <a:off x="10558635" y="5081327"/>
            <a:ext cx="1621747" cy="206947"/>
          </a:xfrm>
          <a:prstGeom prst="roundRect">
            <a:avLst>
              <a:gd name="adj" fmla="val 22139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⑥반품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(Return)</a:t>
            </a: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A611387F-E4AA-D642-8C4C-9CA3B2589DDA}"/>
              </a:ext>
            </a:extLst>
          </p:cNvPr>
          <p:cNvSpPr/>
          <p:nvPr/>
        </p:nvSpPr>
        <p:spPr>
          <a:xfrm>
            <a:off x="2876798" y="5182682"/>
            <a:ext cx="1821463" cy="1758444"/>
          </a:xfrm>
          <a:prstGeom prst="roundRect">
            <a:avLst>
              <a:gd name="adj" fmla="val 438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당일 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Location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적치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선입선출 관리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Location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관리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 모니터링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 실사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5CC59A96-6BB4-865B-2FF5-BA91EEFE8E96}"/>
              </a:ext>
            </a:extLst>
          </p:cNvPr>
          <p:cNvSpPr/>
          <p:nvPr/>
        </p:nvSpPr>
        <p:spPr>
          <a:xfrm>
            <a:off x="2834574" y="5081327"/>
            <a:ext cx="1621747" cy="206947"/>
          </a:xfrm>
          <a:prstGeom prst="roundRect">
            <a:avLst>
              <a:gd name="adj" fmla="val 22139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②적치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재고관리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9E1AB7C-0F62-963E-48F0-E4A714570046}"/>
              </a:ext>
            </a:extLst>
          </p:cNvPr>
          <p:cNvSpPr/>
          <p:nvPr/>
        </p:nvSpPr>
        <p:spPr>
          <a:xfrm>
            <a:off x="2660509" y="3239121"/>
            <a:ext cx="1448528" cy="378704"/>
          </a:xfrm>
          <a:prstGeom prst="rect">
            <a:avLst/>
          </a:prstGeom>
          <a:solidFill>
            <a:schemeClr val="bg1"/>
          </a:solidFill>
          <a:ln w="6350"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①입고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(In-bound)</a:t>
            </a:r>
            <a:endParaRPr lang="ko-KR" altLang="en-US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C9977AE7-69FC-5732-9C73-8ADCA2D67DC7}"/>
              </a:ext>
            </a:extLst>
          </p:cNvPr>
          <p:cNvSpPr/>
          <p:nvPr/>
        </p:nvSpPr>
        <p:spPr>
          <a:xfrm>
            <a:off x="5373318" y="2607328"/>
            <a:ext cx="1448528" cy="378704"/>
          </a:xfrm>
          <a:prstGeom prst="rect">
            <a:avLst/>
          </a:prstGeom>
          <a:solidFill>
            <a:schemeClr val="bg1"/>
          </a:solidFill>
          <a:ln w="6350"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②적치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재고관리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D06B498F-C0C0-A3D9-F590-CB008B4FE512}"/>
              </a:ext>
            </a:extLst>
          </p:cNvPr>
          <p:cNvSpPr/>
          <p:nvPr/>
        </p:nvSpPr>
        <p:spPr>
          <a:xfrm>
            <a:off x="7244418" y="3870912"/>
            <a:ext cx="1448528" cy="378704"/>
          </a:xfrm>
          <a:prstGeom prst="rect">
            <a:avLst/>
          </a:prstGeom>
          <a:solidFill>
            <a:schemeClr val="bg1"/>
          </a:solidFill>
          <a:ln w="6350"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④간선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55DE4052-9231-3A3D-2F59-CB06D3EE5F46}"/>
              </a:ext>
            </a:extLst>
          </p:cNvPr>
          <p:cNvSpPr/>
          <p:nvPr/>
        </p:nvSpPr>
        <p:spPr>
          <a:xfrm>
            <a:off x="7244418" y="2607328"/>
            <a:ext cx="1448528" cy="378704"/>
          </a:xfrm>
          <a:prstGeom prst="rect">
            <a:avLst/>
          </a:prstGeom>
          <a:solidFill>
            <a:schemeClr val="bg1"/>
          </a:solidFill>
          <a:ln w="6350"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③출고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(Out-bound)</a:t>
            </a:r>
            <a:endParaRPr lang="ko-KR" altLang="en-US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225271A3-D854-0A27-C9E3-370CA9317317}"/>
              </a:ext>
            </a:extLst>
          </p:cNvPr>
          <p:cNvSpPr/>
          <p:nvPr/>
        </p:nvSpPr>
        <p:spPr>
          <a:xfrm>
            <a:off x="9133457" y="3239121"/>
            <a:ext cx="1448528" cy="378704"/>
          </a:xfrm>
          <a:prstGeom prst="rect">
            <a:avLst/>
          </a:prstGeom>
          <a:solidFill>
            <a:schemeClr val="bg1"/>
          </a:solidFill>
          <a:ln w="6350"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⑤배송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B04EF217-AF34-4235-BE3B-198D5D40FF2F}"/>
              </a:ext>
            </a:extLst>
          </p:cNvPr>
          <p:cNvSpPr/>
          <p:nvPr/>
        </p:nvSpPr>
        <p:spPr>
          <a:xfrm>
            <a:off x="10921271" y="3239121"/>
            <a:ext cx="1448528" cy="378704"/>
          </a:xfrm>
          <a:prstGeom prst="rect">
            <a:avLst/>
          </a:prstGeom>
          <a:solidFill>
            <a:schemeClr val="bg1"/>
          </a:solidFill>
          <a:ln w="6350"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</a:t>
            </a: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24CC2E32-6151-CE42-E47A-A1B6A13C5141}"/>
              </a:ext>
            </a:extLst>
          </p:cNvPr>
          <p:cNvSpPr/>
          <p:nvPr/>
        </p:nvSpPr>
        <p:spPr>
          <a:xfrm>
            <a:off x="9133457" y="4318750"/>
            <a:ext cx="1448528" cy="378704"/>
          </a:xfrm>
          <a:prstGeom prst="rect">
            <a:avLst/>
          </a:prstGeom>
          <a:solidFill>
            <a:schemeClr val="bg1"/>
          </a:solidFill>
          <a:ln w="6350"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⑥반품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(Return)</a:t>
            </a:r>
            <a:endParaRPr lang="ko-KR" altLang="en-US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0CBBF514-F36C-D47F-8760-F5B8C5CB4ACC}"/>
              </a:ext>
            </a:extLst>
          </p:cNvPr>
          <p:cNvCxnSpPr>
            <a:cxnSpLocks/>
            <a:stCxn id="139" idx="3"/>
            <a:endCxn id="61" idx="1"/>
          </p:cNvCxnSpPr>
          <p:nvPr/>
        </p:nvCxnSpPr>
        <p:spPr>
          <a:xfrm>
            <a:off x="2262642" y="3428473"/>
            <a:ext cx="397867" cy="0"/>
          </a:xfrm>
          <a:prstGeom prst="line">
            <a:avLst/>
          </a:prstGeom>
          <a:ln>
            <a:solidFill>
              <a:srgbClr val="A5003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C823C165-1537-153B-C3BF-1DFBD038B5F4}"/>
              </a:ext>
            </a:extLst>
          </p:cNvPr>
          <p:cNvCxnSpPr>
            <a:cxnSpLocks/>
            <a:stCxn id="62" idx="3"/>
            <a:endCxn id="64" idx="1"/>
          </p:cNvCxnSpPr>
          <p:nvPr/>
        </p:nvCxnSpPr>
        <p:spPr>
          <a:xfrm>
            <a:off x="6821846" y="2796681"/>
            <a:ext cx="422572" cy="0"/>
          </a:xfrm>
          <a:prstGeom prst="line">
            <a:avLst/>
          </a:prstGeom>
          <a:ln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6BA53745-C803-7A1F-1B61-E2275C8C4406}"/>
              </a:ext>
            </a:extLst>
          </p:cNvPr>
          <p:cNvCxnSpPr>
            <a:cxnSpLocks/>
            <a:stCxn id="65" idx="3"/>
            <a:endCxn id="66" idx="1"/>
          </p:cNvCxnSpPr>
          <p:nvPr/>
        </p:nvCxnSpPr>
        <p:spPr>
          <a:xfrm>
            <a:off x="10581986" y="3428473"/>
            <a:ext cx="339285" cy="0"/>
          </a:xfrm>
          <a:prstGeom prst="line">
            <a:avLst/>
          </a:prstGeom>
          <a:ln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연결선: 꺾임 131">
            <a:extLst>
              <a:ext uri="{FF2B5EF4-FFF2-40B4-BE49-F238E27FC236}">
                <a16:creationId xmlns:a16="http://schemas.microsoft.com/office/drawing/2014/main" id="{FB7B59CB-70EC-ED18-8C01-01332C1A23B9}"/>
              </a:ext>
            </a:extLst>
          </p:cNvPr>
          <p:cNvCxnSpPr>
            <a:cxnSpLocks/>
            <a:stCxn id="66" idx="2"/>
            <a:endCxn id="92" idx="3"/>
          </p:cNvCxnSpPr>
          <p:nvPr/>
        </p:nvCxnSpPr>
        <p:spPr>
          <a:xfrm rot="5400000">
            <a:off x="10668622" y="3531189"/>
            <a:ext cx="890278" cy="1063549"/>
          </a:xfrm>
          <a:prstGeom prst="bentConnector2">
            <a:avLst/>
          </a:prstGeom>
          <a:ln>
            <a:solidFill>
              <a:srgbClr val="A5003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연결선: 꺾임 132">
            <a:extLst>
              <a:ext uri="{FF2B5EF4-FFF2-40B4-BE49-F238E27FC236}">
                <a16:creationId xmlns:a16="http://schemas.microsoft.com/office/drawing/2014/main" id="{B332FF4A-9713-1643-6C63-B5E619090496}"/>
              </a:ext>
            </a:extLst>
          </p:cNvPr>
          <p:cNvCxnSpPr>
            <a:cxnSpLocks/>
            <a:stCxn id="92" idx="1"/>
            <a:endCxn id="61" idx="2"/>
          </p:cNvCxnSpPr>
          <p:nvPr/>
        </p:nvCxnSpPr>
        <p:spPr>
          <a:xfrm rot="10800000">
            <a:off x="3384775" y="3617826"/>
            <a:ext cx="5748684" cy="890278"/>
          </a:xfrm>
          <a:prstGeom prst="bentConnector2">
            <a:avLst/>
          </a:prstGeom>
          <a:ln>
            <a:solidFill>
              <a:srgbClr val="A5003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C51C9CAD-9156-EED6-E3B3-8EE55DCA1192}"/>
              </a:ext>
            </a:extLst>
          </p:cNvPr>
          <p:cNvSpPr/>
          <p:nvPr/>
        </p:nvSpPr>
        <p:spPr>
          <a:xfrm>
            <a:off x="4077354" y="2805587"/>
            <a:ext cx="1448528" cy="378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</a:t>
            </a:r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46559911-774E-25EE-EC5B-150C6FF4336C}"/>
              </a:ext>
            </a:extLst>
          </p:cNvPr>
          <p:cNvSpPr/>
          <p:nvPr/>
        </p:nvSpPr>
        <p:spPr>
          <a:xfrm>
            <a:off x="5680379" y="3508164"/>
            <a:ext cx="1448528" cy="378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(Cross-Dock)</a:t>
            </a:r>
            <a:endParaRPr lang="ko-KR" altLang="en-US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136" name="연결선: 꺾임 135">
            <a:extLst>
              <a:ext uri="{FF2B5EF4-FFF2-40B4-BE49-F238E27FC236}">
                <a16:creationId xmlns:a16="http://schemas.microsoft.com/office/drawing/2014/main" id="{0A8F6F0F-9987-62FD-77DE-A47548A2E309}"/>
              </a:ext>
            </a:extLst>
          </p:cNvPr>
          <p:cNvCxnSpPr>
            <a:cxnSpLocks/>
            <a:stCxn id="63" idx="3"/>
            <a:endCxn id="65" idx="2"/>
          </p:cNvCxnSpPr>
          <p:nvPr/>
        </p:nvCxnSpPr>
        <p:spPr>
          <a:xfrm flipV="1">
            <a:off x="8692947" y="3617825"/>
            <a:ext cx="1164775" cy="442440"/>
          </a:xfrm>
          <a:prstGeom prst="bentConnector2">
            <a:avLst/>
          </a:prstGeom>
          <a:ln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연결선: 꺾임 136">
            <a:extLst>
              <a:ext uri="{FF2B5EF4-FFF2-40B4-BE49-F238E27FC236}">
                <a16:creationId xmlns:a16="http://schemas.microsoft.com/office/drawing/2014/main" id="{5ADF281C-0495-421C-5F99-7369164F63F4}"/>
              </a:ext>
            </a:extLst>
          </p:cNvPr>
          <p:cNvCxnSpPr>
            <a:cxnSpLocks/>
            <a:stCxn id="141" idx="0"/>
            <a:endCxn id="62" idx="1"/>
          </p:cNvCxnSpPr>
          <p:nvPr/>
        </p:nvCxnSpPr>
        <p:spPr>
          <a:xfrm rot="5400000" flipH="1" flipV="1">
            <a:off x="5002865" y="2803140"/>
            <a:ext cx="376911" cy="363993"/>
          </a:xfrm>
          <a:prstGeom prst="bentConnector2">
            <a:avLst/>
          </a:prstGeom>
          <a:ln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>
            <a:extLst>
              <a:ext uri="{FF2B5EF4-FFF2-40B4-BE49-F238E27FC236}">
                <a16:creationId xmlns:a16="http://schemas.microsoft.com/office/drawing/2014/main" id="{92519D74-2AF7-B664-A817-2561AD578470}"/>
              </a:ext>
            </a:extLst>
          </p:cNvPr>
          <p:cNvCxnSpPr>
            <a:cxnSpLocks/>
            <a:stCxn id="64" idx="2"/>
            <a:endCxn id="142" idx="0"/>
          </p:cNvCxnSpPr>
          <p:nvPr/>
        </p:nvCxnSpPr>
        <p:spPr>
          <a:xfrm flipH="1">
            <a:off x="7963362" y="2986033"/>
            <a:ext cx="5320" cy="187560"/>
          </a:xfrm>
          <a:prstGeom prst="line">
            <a:avLst/>
          </a:prstGeom>
          <a:ln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EDDC19D7-2148-2B6B-0D45-B1744418D317}"/>
              </a:ext>
            </a:extLst>
          </p:cNvPr>
          <p:cNvSpPr/>
          <p:nvPr/>
        </p:nvSpPr>
        <p:spPr>
          <a:xfrm>
            <a:off x="814114" y="3239121"/>
            <a:ext cx="1448528" cy="378704"/>
          </a:xfrm>
          <a:prstGeom prst="rect">
            <a:avLst/>
          </a:prstGeom>
          <a:solidFill>
            <a:schemeClr val="bg1"/>
          </a:solidFill>
          <a:ln w="6350"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 협력사</a:t>
            </a:r>
          </a:p>
        </p:txBody>
      </p:sp>
      <p:cxnSp>
        <p:nvCxnSpPr>
          <p:cNvPr id="140" name="직선 연결선 139">
            <a:extLst>
              <a:ext uri="{FF2B5EF4-FFF2-40B4-BE49-F238E27FC236}">
                <a16:creationId xmlns:a16="http://schemas.microsoft.com/office/drawing/2014/main" id="{91995380-9147-FF1A-AFE3-6A4615C639AD}"/>
              </a:ext>
            </a:extLst>
          </p:cNvPr>
          <p:cNvCxnSpPr>
            <a:cxnSpLocks/>
            <a:stCxn id="61" idx="3"/>
            <a:endCxn id="141" idx="1"/>
          </p:cNvCxnSpPr>
          <p:nvPr/>
        </p:nvCxnSpPr>
        <p:spPr>
          <a:xfrm>
            <a:off x="4109038" y="3428473"/>
            <a:ext cx="352050" cy="4448"/>
          </a:xfrm>
          <a:prstGeom prst="line">
            <a:avLst/>
          </a:prstGeom>
          <a:ln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다이아몬드 140">
            <a:extLst>
              <a:ext uri="{FF2B5EF4-FFF2-40B4-BE49-F238E27FC236}">
                <a16:creationId xmlns:a16="http://schemas.microsoft.com/office/drawing/2014/main" id="{D48C2190-0144-A674-97DF-FC7131A3097D}"/>
              </a:ext>
            </a:extLst>
          </p:cNvPr>
          <p:cNvSpPr/>
          <p:nvPr/>
        </p:nvSpPr>
        <p:spPr>
          <a:xfrm>
            <a:off x="4461088" y="3173592"/>
            <a:ext cx="1096472" cy="518657"/>
          </a:xfrm>
          <a:prstGeom prst="diamond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</a:t>
            </a:r>
            <a:b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형태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42" name="다이아몬드 141">
            <a:extLst>
              <a:ext uri="{FF2B5EF4-FFF2-40B4-BE49-F238E27FC236}">
                <a16:creationId xmlns:a16="http://schemas.microsoft.com/office/drawing/2014/main" id="{32DC9F00-DF6D-CFCD-6FDF-CCC4054A494F}"/>
              </a:ext>
            </a:extLst>
          </p:cNvPr>
          <p:cNvSpPr/>
          <p:nvPr/>
        </p:nvSpPr>
        <p:spPr>
          <a:xfrm>
            <a:off x="7415126" y="3173592"/>
            <a:ext cx="1096472" cy="518657"/>
          </a:xfrm>
          <a:prstGeom prst="diamond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간선</a:t>
            </a:r>
            <a:b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여부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143" name="직선 연결선 142">
            <a:extLst>
              <a:ext uri="{FF2B5EF4-FFF2-40B4-BE49-F238E27FC236}">
                <a16:creationId xmlns:a16="http://schemas.microsoft.com/office/drawing/2014/main" id="{3087D33D-B435-653F-E890-1154F77A9F2D}"/>
              </a:ext>
            </a:extLst>
          </p:cNvPr>
          <p:cNvCxnSpPr>
            <a:cxnSpLocks/>
            <a:stCxn id="141" idx="3"/>
            <a:endCxn id="142" idx="1"/>
          </p:cNvCxnSpPr>
          <p:nvPr/>
        </p:nvCxnSpPr>
        <p:spPr>
          <a:xfrm>
            <a:off x="5557560" y="3432921"/>
            <a:ext cx="1857566" cy="0"/>
          </a:xfrm>
          <a:prstGeom prst="line">
            <a:avLst/>
          </a:prstGeom>
          <a:ln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 143">
            <a:extLst>
              <a:ext uri="{FF2B5EF4-FFF2-40B4-BE49-F238E27FC236}">
                <a16:creationId xmlns:a16="http://schemas.microsoft.com/office/drawing/2014/main" id="{BE03948C-BE5C-BB62-7AFA-EB4B14E0B491}"/>
              </a:ext>
            </a:extLst>
          </p:cNvPr>
          <p:cNvCxnSpPr>
            <a:cxnSpLocks/>
            <a:stCxn id="142" idx="2"/>
            <a:endCxn id="63" idx="0"/>
          </p:cNvCxnSpPr>
          <p:nvPr/>
        </p:nvCxnSpPr>
        <p:spPr>
          <a:xfrm>
            <a:off x="7963362" y="3692249"/>
            <a:ext cx="5320" cy="178663"/>
          </a:xfrm>
          <a:prstGeom prst="line">
            <a:avLst/>
          </a:prstGeom>
          <a:ln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연결선 144">
            <a:extLst>
              <a:ext uri="{FF2B5EF4-FFF2-40B4-BE49-F238E27FC236}">
                <a16:creationId xmlns:a16="http://schemas.microsoft.com/office/drawing/2014/main" id="{2E77BA9B-5BC1-0FFF-0A8D-7634B59FFE4C}"/>
              </a:ext>
            </a:extLst>
          </p:cNvPr>
          <p:cNvCxnSpPr>
            <a:cxnSpLocks/>
            <a:stCxn id="142" idx="3"/>
            <a:endCxn id="65" idx="1"/>
          </p:cNvCxnSpPr>
          <p:nvPr/>
        </p:nvCxnSpPr>
        <p:spPr>
          <a:xfrm flipV="1">
            <a:off x="8511598" y="3428473"/>
            <a:ext cx="621860" cy="4448"/>
          </a:xfrm>
          <a:prstGeom prst="line">
            <a:avLst/>
          </a:prstGeom>
          <a:ln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0D1C7E1B-84AA-A054-E383-4C85382A4746}"/>
              </a:ext>
            </a:extLst>
          </p:cNvPr>
          <p:cNvSpPr/>
          <p:nvPr/>
        </p:nvSpPr>
        <p:spPr>
          <a:xfrm>
            <a:off x="7876205" y="3645615"/>
            <a:ext cx="500135" cy="257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Y</a:t>
            </a:r>
            <a:endParaRPr lang="ko-KR" altLang="en-US" sz="10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4B5EAEC7-FDE2-C6F2-630B-A158E99F3E20}"/>
              </a:ext>
            </a:extLst>
          </p:cNvPr>
          <p:cNvSpPr/>
          <p:nvPr/>
        </p:nvSpPr>
        <p:spPr>
          <a:xfrm>
            <a:off x="8347105" y="3414761"/>
            <a:ext cx="500135" cy="257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N</a:t>
            </a:r>
            <a:endParaRPr lang="ko-KR" altLang="en-US" sz="10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887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91AB3-268A-D42C-A974-ABAB47BA2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C23DB6A6-3AE3-C3EB-9777-CA9C04CA93B3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0954909-7967-F1E4-83B3-F0D36F24ACAC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24D24FB-B720-79C2-44EF-C126067C343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6891E62-4DD4-FB13-3584-681889EB6D8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A9D7569-55E4-DE8F-F4BB-03B169E5946B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25D8002-51AF-5CC5-A2C4-BB7D2FD90CA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D12DC2A-99D1-E0E3-CB2D-1DAB6915F1E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04B76E7-5061-ADBB-B60D-86DAF49B9B6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3PL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의 이해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계약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SLA)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5A37B524-B7DC-BC06-A0A8-CD9A38F4156F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80210A25-8B3C-8C67-DD11-00685481F59A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FF21B9E9-9F6D-6C28-3089-4E7A0074A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5D931303-4692-A2F6-13E3-E5B762D69617}"/>
              </a:ext>
            </a:extLst>
          </p:cNvPr>
          <p:cNvSpPr/>
          <p:nvPr/>
        </p:nvSpPr>
        <p:spPr>
          <a:xfrm>
            <a:off x="814115" y="1753554"/>
            <a:ext cx="12486816" cy="131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3PL(Third Party Logistics)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이란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전문기업이 화주기업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고객기업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보관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유통가공 등 물류기능을 종합적으로 제공하는 물류 서비스</a:t>
            </a:r>
            <a:b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전문 인력 및 솔루션을 통해 물류 전문성을 가질 수 있음</a:t>
            </a:r>
            <a:endParaRPr lang="en-US" altLang="ko-KR" sz="176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2" name="IsoclesTriangle">
            <a:extLst>
              <a:ext uri="{FF2B5EF4-FFF2-40B4-BE49-F238E27FC236}">
                <a16:creationId xmlns:a16="http://schemas.microsoft.com/office/drawing/2014/main" id="{1430976B-D94C-2A09-1BD4-1D3D132AE85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7586" y="4122811"/>
            <a:ext cx="7284378" cy="582753"/>
          </a:xfrm>
          <a:prstGeom prst="triangle">
            <a:avLst/>
          </a:prstGeom>
          <a:solidFill>
            <a:srgbClr val="FDEAEC"/>
          </a:solidFill>
          <a:ln w="1905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034">
              <a:lnSpc>
                <a:spcPct val="93000"/>
              </a:lnSpc>
              <a:defRPr/>
            </a:pPr>
            <a:endParaRPr kumimoji="1" lang="ja-JP" altLang="en-US" sz="1600" kern="0" dirty="0">
              <a:solidFill>
                <a:srgbClr val="000000"/>
              </a:solidFill>
              <a:latin typeface="Pretendard Medium" panose="02000603000000020004" pitchFamily="2" charset="-127"/>
              <a:ea typeface="맑은 고딕" panose="020B0503020000020004" pitchFamily="50" charset="-127"/>
              <a:cs typeface="Pretendard Medium" panose="02000603000000020004" pitchFamily="2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6412958-A91D-4E32-E0EA-1B551E50395F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>
            <a:off x="2474789" y="3958483"/>
            <a:ext cx="3416560" cy="0"/>
          </a:xfrm>
          <a:prstGeom prst="line">
            <a:avLst/>
          </a:prstGeom>
          <a:ln>
            <a:solidFill>
              <a:srgbClr val="A5003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FCEFE2D-4690-7AE5-03A6-BF94E88EC180}"/>
              </a:ext>
            </a:extLst>
          </p:cNvPr>
          <p:cNvSpPr/>
          <p:nvPr/>
        </p:nvSpPr>
        <p:spPr>
          <a:xfrm>
            <a:off x="1197843" y="3680188"/>
            <a:ext cx="1276946" cy="556590"/>
          </a:xfrm>
          <a:prstGeom prst="roundRect">
            <a:avLst>
              <a:gd name="adj" fmla="val 7634"/>
            </a:avLst>
          </a:prstGeom>
          <a:solidFill>
            <a:srgbClr val="9080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화주기업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27751FE-CE8C-7851-D4B0-9E9A239804F6}"/>
              </a:ext>
            </a:extLst>
          </p:cNvPr>
          <p:cNvSpPr/>
          <p:nvPr/>
        </p:nvSpPr>
        <p:spPr>
          <a:xfrm>
            <a:off x="5891349" y="3680188"/>
            <a:ext cx="1276946" cy="556590"/>
          </a:xfrm>
          <a:prstGeom prst="roundRect">
            <a:avLst>
              <a:gd name="adj" fmla="val 7634"/>
            </a:avLst>
          </a:prstGeom>
          <a:solidFill>
            <a:schemeClr val="bg1"/>
          </a:solidFill>
          <a:ln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3PL</a:t>
            </a:r>
            <a:endParaRPr lang="ko-KR" altLang="en-US" sz="16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F57AC936-5666-B19D-D6EF-82E852345EA6}"/>
              </a:ext>
            </a:extLst>
          </p:cNvPr>
          <p:cNvSpPr/>
          <p:nvPr/>
        </p:nvSpPr>
        <p:spPr>
          <a:xfrm>
            <a:off x="10584854" y="3675423"/>
            <a:ext cx="1276946" cy="556590"/>
          </a:xfrm>
          <a:prstGeom prst="roundRect">
            <a:avLst>
              <a:gd name="adj" fmla="val 7634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C614D3B-F462-0745-178D-96AF52FB53A0}"/>
              </a:ext>
            </a:extLst>
          </p:cNvPr>
          <p:cNvCxnSpPr>
            <a:cxnSpLocks/>
            <a:stCxn id="21" idx="3"/>
            <a:endCxn id="27" idx="1"/>
          </p:cNvCxnSpPr>
          <p:nvPr/>
        </p:nvCxnSpPr>
        <p:spPr>
          <a:xfrm flipV="1">
            <a:off x="7168294" y="3953718"/>
            <a:ext cx="3416560" cy="4765"/>
          </a:xfrm>
          <a:prstGeom prst="line">
            <a:avLst/>
          </a:prstGeom>
          <a:ln>
            <a:solidFill>
              <a:srgbClr val="A5003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1E68861-0E41-B194-9B74-10D1D75241DA}"/>
              </a:ext>
            </a:extLst>
          </p:cNvPr>
          <p:cNvSpPr/>
          <p:nvPr/>
        </p:nvSpPr>
        <p:spPr>
          <a:xfrm>
            <a:off x="3371179" y="3378086"/>
            <a:ext cx="1623779" cy="627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위탁</a:t>
            </a:r>
            <a:endParaRPr lang="en-US" altLang="ko-KR" sz="14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계약 체결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3C1BDE1-2A3A-5329-F0DC-B9C29FB80722}"/>
              </a:ext>
            </a:extLst>
          </p:cNvPr>
          <p:cNvSpPr/>
          <p:nvPr/>
        </p:nvSpPr>
        <p:spPr>
          <a:xfrm>
            <a:off x="5716888" y="4181677"/>
            <a:ext cx="1623779" cy="627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i="1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운영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7ED30AE-03FA-D8F6-64F6-6A7CC450BDFB}"/>
              </a:ext>
            </a:extLst>
          </p:cNvPr>
          <p:cNvSpPr/>
          <p:nvPr/>
        </p:nvSpPr>
        <p:spPr>
          <a:xfrm>
            <a:off x="7998230" y="3378086"/>
            <a:ext cx="1623779" cy="627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서비스</a:t>
            </a:r>
            <a:endParaRPr lang="en-US" altLang="ko-KR" sz="14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제공</a:t>
            </a:r>
          </a:p>
        </p:txBody>
      </p:sp>
      <p:graphicFrame>
        <p:nvGraphicFramePr>
          <p:cNvPr id="69" name="표 68">
            <a:extLst>
              <a:ext uri="{FF2B5EF4-FFF2-40B4-BE49-F238E27FC236}">
                <a16:creationId xmlns:a16="http://schemas.microsoft.com/office/drawing/2014/main" id="{C0501FDF-4E6E-E008-15EF-8EA4516BB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42635"/>
              </p:ext>
            </p:extLst>
          </p:nvPr>
        </p:nvGraphicFramePr>
        <p:xfrm>
          <a:off x="7811621" y="6242080"/>
          <a:ext cx="5164638" cy="847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729">
                  <a:extLst>
                    <a:ext uri="{9D8B030D-6E8A-4147-A177-3AD203B41FA5}">
                      <a16:colId xmlns:a16="http://schemas.microsoft.com/office/drawing/2014/main" val="3872779975"/>
                    </a:ext>
                  </a:extLst>
                </a:gridCol>
                <a:gridCol w="4706909">
                  <a:extLst>
                    <a:ext uri="{9D8B030D-6E8A-4147-A177-3AD203B41FA5}">
                      <a16:colId xmlns:a16="http://schemas.microsoft.com/office/drawing/2014/main" val="1457384573"/>
                    </a:ext>
                  </a:extLst>
                </a:gridCol>
              </a:tblGrid>
              <a:tr h="282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1PL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자사에서 물류조직을 통해 물류운영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459412"/>
                  </a:ext>
                </a:extLst>
              </a:tr>
              <a:tr h="282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2PL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물류서비스를 </a:t>
                      </a:r>
                      <a:r>
                        <a:rPr lang="ko-KR" altLang="en-US" sz="1200" b="0" u="none" strike="noStrike" dirty="0" err="1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분사화하여</a:t>
                      </a:r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물류 자회사 또는 계열사에 의해 물류운영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35102"/>
                  </a:ext>
                </a:extLst>
              </a:tr>
              <a:tr h="282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기존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3PL </a:t>
                      </a:r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형태에서 </a:t>
                      </a:r>
                      <a:r>
                        <a:rPr lang="en-US" altLang="ko-KR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IT</a:t>
                      </a:r>
                      <a:r>
                        <a:rPr lang="ko-KR" altLang="en-US" sz="12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와 컨설팅을 포함한 통합 솔루션을 제공하는 물류운영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182059"/>
                  </a:ext>
                </a:extLst>
              </a:tr>
            </a:tbl>
          </a:graphicData>
        </a:graphic>
      </p:graphicFrame>
      <p:sp>
        <p:nvSpPr>
          <p:cNvPr id="70" name="직사각형 69">
            <a:extLst>
              <a:ext uri="{FF2B5EF4-FFF2-40B4-BE49-F238E27FC236}">
                <a16:creationId xmlns:a16="http://schemas.microsoft.com/office/drawing/2014/main" id="{3A173F41-2FFA-4061-C28D-A3A651FB3FA9}"/>
              </a:ext>
            </a:extLst>
          </p:cNvPr>
          <p:cNvSpPr/>
          <p:nvPr/>
        </p:nvSpPr>
        <p:spPr>
          <a:xfrm>
            <a:off x="7345196" y="5861903"/>
            <a:ext cx="1401912" cy="445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참고</a:t>
            </a:r>
            <a:r>
              <a:rPr lang="en-US" altLang="ko-KR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</a:t>
            </a:r>
            <a:endParaRPr lang="ko-KR" altLang="en-US" sz="16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767C926C-C511-518C-8EAA-1DA16E12ECD8}"/>
              </a:ext>
            </a:extLst>
          </p:cNvPr>
          <p:cNvSpPr/>
          <p:nvPr/>
        </p:nvSpPr>
        <p:spPr>
          <a:xfrm>
            <a:off x="2903426" y="4696306"/>
            <a:ext cx="7244350" cy="810642"/>
          </a:xfrm>
          <a:prstGeom prst="roundRect">
            <a:avLst>
              <a:gd name="adj" fmla="val 7634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F1AF6FB-2F38-42AE-916E-53A3895C492B}"/>
              </a:ext>
            </a:extLst>
          </p:cNvPr>
          <p:cNvCxnSpPr>
            <a:cxnSpLocks/>
            <a:stCxn id="22" idx="3"/>
            <a:endCxn id="26" idx="1"/>
          </p:cNvCxnSpPr>
          <p:nvPr/>
        </p:nvCxnSpPr>
        <p:spPr>
          <a:xfrm>
            <a:off x="4244644" y="5102634"/>
            <a:ext cx="4565475" cy="0"/>
          </a:xfrm>
          <a:prstGeom prst="line">
            <a:avLst/>
          </a:prstGeom>
          <a:ln>
            <a:solidFill>
              <a:srgbClr val="A50034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3760C7C-A92C-5A95-3E3D-81120FE6546A}"/>
              </a:ext>
            </a:extLst>
          </p:cNvPr>
          <p:cNvSpPr/>
          <p:nvPr/>
        </p:nvSpPr>
        <p:spPr>
          <a:xfrm>
            <a:off x="2967698" y="4824339"/>
            <a:ext cx="1276946" cy="556590"/>
          </a:xfrm>
          <a:prstGeom prst="roundRect">
            <a:avLst>
              <a:gd name="adj" fmla="val 7634"/>
            </a:avLst>
          </a:prstGeom>
          <a:solidFill>
            <a:schemeClr val="bg1"/>
          </a:solidFill>
          <a:ln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17CA0648-EF10-63AB-759D-EFD536530FE0}"/>
              </a:ext>
            </a:extLst>
          </p:cNvPr>
          <p:cNvSpPr/>
          <p:nvPr/>
        </p:nvSpPr>
        <p:spPr>
          <a:xfrm>
            <a:off x="4428304" y="4824339"/>
            <a:ext cx="1276946" cy="556590"/>
          </a:xfrm>
          <a:prstGeom prst="roundRect">
            <a:avLst>
              <a:gd name="adj" fmla="val 7634"/>
            </a:avLst>
          </a:prstGeom>
          <a:solidFill>
            <a:schemeClr val="bg1"/>
          </a:solidFill>
          <a:ln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보관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20E040F9-9877-0F10-7BE8-050731668DD4}"/>
              </a:ext>
            </a:extLst>
          </p:cNvPr>
          <p:cNvSpPr/>
          <p:nvPr/>
        </p:nvSpPr>
        <p:spPr>
          <a:xfrm>
            <a:off x="5888909" y="4824339"/>
            <a:ext cx="1276946" cy="556590"/>
          </a:xfrm>
          <a:prstGeom prst="roundRect">
            <a:avLst>
              <a:gd name="adj" fmla="val 7634"/>
            </a:avLst>
          </a:prstGeom>
          <a:solidFill>
            <a:schemeClr val="bg1"/>
          </a:solidFill>
          <a:ln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Pi/packing</a:t>
            </a:r>
            <a:endParaRPr lang="ko-KR" altLang="en-US" sz="16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BA6B1271-D42C-BE57-1867-8B174CE6CB7B}"/>
              </a:ext>
            </a:extLst>
          </p:cNvPr>
          <p:cNvSpPr/>
          <p:nvPr/>
        </p:nvSpPr>
        <p:spPr>
          <a:xfrm>
            <a:off x="7349515" y="4824339"/>
            <a:ext cx="1276946" cy="556590"/>
          </a:xfrm>
          <a:prstGeom prst="roundRect">
            <a:avLst>
              <a:gd name="adj" fmla="val 7634"/>
            </a:avLst>
          </a:prstGeom>
          <a:solidFill>
            <a:schemeClr val="bg1"/>
          </a:solidFill>
          <a:ln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E36F859E-64FD-0AF8-E50B-99D957E6626F}"/>
              </a:ext>
            </a:extLst>
          </p:cNvPr>
          <p:cNvSpPr/>
          <p:nvPr/>
        </p:nvSpPr>
        <p:spPr>
          <a:xfrm>
            <a:off x="8810119" y="4824339"/>
            <a:ext cx="1276946" cy="556590"/>
          </a:xfrm>
          <a:prstGeom prst="roundRect">
            <a:avLst>
              <a:gd name="adj" fmla="val 7634"/>
            </a:avLst>
          </a:prstGeom>
          <a:solidFill>
            <a:schemeClr val="bg1"/>
          </a:solidFill>
          <a:ln>
            <a:solidFill>
              <a:srgbClr val="A50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</a:t>
            </a:r>
          </a:p>
        </p:txBody>
      </p:sp>
    </p:spTree>
    <p:extLst>
      <p:ext uri="{BB962C8B-B14F-4D97-AF65-F5344CB8AC3E}">
        <p14:creationId xmlns:p14="http://schemas.microsoft.com/office/powerpoint/2010/main" val="229061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EB121-845B-B201-C439-77D586FFA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E7FEA230-95BC-C12F-19AB-4420C3A58CD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9DA3B6F-29DC-5B1F-99C7-AEAAB50149E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1CE5914-6DD2-DD21-7570-E399709937A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421C322-28F6-8F71-6277-CA8C5A19692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E2B978E-BFE8-3920-67B7-9C4FBF3A4385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606D31C-BF8C-36E4-929C-9E05F48182D5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1963176-6F85-F330-E3F1-72C9D4D5B6F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B62ACFC-47F0-FA97-5F5A-CCB7B20CF40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3PL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의 이해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계약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SLA)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D3DD1380-0C34-7981-3E5E-6A5992C0E6B4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007170D7-31CD-00FE-1622-D46D46877AD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8508DB1A-2C9F-F0B4-3321-9FB5E7D13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04EDABCB-1F0D-A10A-7257-6F4881FA362F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3PL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계약 및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SLA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9BD05BC-E927-7276-7800-647D0470DFB6}"/>
              </a:ext>
            </a:extLst>
          </p:cNvPr>
          <p:cNvGrpSpPr/>
          <p:nvPr/>
        </p:nvGrpSpPr>
        <p:grpSpPr>
          <a:xfrm>
            <a:off x="822541" y="2530660"/>
            <a:ext cx="11793105" cy="449158"/>
            <a:chOff x="1236842" y="2530660"/>
            <a:chExt cx="10405702" cy="449158"/>
          </a:xfrm>
        </p:grpSpPr>
        <p:sp>
          <p:nvSpPr>
            <p:cNvPr id="7" name="Rectangle: Rounded Corners 72">
              <a:extLst>
                <a:ext uri="{FF2B5EF4-FFF2-40B4-BE49-F238E27FC236}">
                  <a16:creationId xmlns:a16="http://schemas.microsoft.com/office/drawing/2014/main" id="{B5ADD558-ED91-7F80-1876-363A9BD662EA}"/>
                </a:ext>
              </a:extLst>
            </p:cNvPr>
            <p:cNvSpPr>
              <a:spLocks/>
            </p:cNvSpPr>
            <p:nvPr/>
          </p:nvSpPr>
          <p:spPr>
            <a:xfrm>
              <a:off x="1236842" y="2530661"/>
              <a:ext cx="4922657" cy="449157"/>
            </a:xfrm>
            <a:prstGeom prst="roundRect">
              <a:avLst>
                <a:gd name="adj" fmla="val 50000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tx1"/>
                </a:buClr>
              </a:pPr>
              <a:r>
                <a:rPr lang="ko-KR" altLang="en-US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3PL 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계약</a:t>
              </a:r>
            </a:p>
          </p:txBody>
        </p:sp>
        <p:sp>
          <p:nvSpPr>
            <p:cNvPr id="11" name="Rectangle: Rounded Corners 72">
              <a:extLst>
                <a:ext uri="{FF2B5EF4-FFF2-40B4-BE49-F238E27FC236}">
                  <a16:creationId xmlns:a16="http://schemas.microsoft.com/office/drawing/2014/main" id="{498A19AD-BC77-1071-0457-06534B8F8E84}"/>
                </a:ext>
              </a:extLst>
            </p:cNvPr>
            <p:cNvSpPr>
              <a:spLocks/>
            </p:cNvSpPr>
            <p:nvPr/>
          </p:nvSpPr>
          <p:spPr>
            <a:xfrm>
              <a:off x="6719887" y="2530660"/>
              <a:ext cx="4922657" cy="449157"/>
            </a:xfrm>
            <a:prstGeom prst="roundRect">
              <a:avLst>
                <a:gd name="adj" fmla="val 50000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tx1"/>
                </a:buClr>
              </a:pPr>
              <a:r>
                <a:rPr lang="ko-KR" altLang="en-US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3PL SLA</a:t>
              </a: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286CCA4-9DBD-B938-FF7C-5C164323D7EC}"/>
              </a:ext>
            </a:extLst>
          </p:cNvPr>
          <p:cNvSpPr/>
          <p:nvPr/>
        </p:nvSpPr>
        <p:spPr>
          <a:xfrm>
            <a:off x="827547" y="3009885"/>
            <a:ext cx="6760922" cy="167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인력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차량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기타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소모품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실비 등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계약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택배는 별도 계약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(CJ,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일양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전문기업인 </a:t>
            </a:r>
            <a:r>
              <a:rPr lang="ko-KR" altLang="en-US" sz="1760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판토스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CJ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대한통운과 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3PL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계약</a:t>
            </a:r>
            <a:br>
              <a:rPr lang="en-US" altLang="ko-KR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이원화 운영 체계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 전용 물류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롯데글로벌로지스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한익스프레스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한밭로지스틱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DB9CD42-C3E2-3304-17FB-5CE449AE59C2}"/>
              </a:ext>
            </a:extLst>
          </p:cNvPr>
          <p:cNvSpPr/>
          <p:nvPr/>
        </p:nvSpPr>
        <p:spPr>
          <a:xfrm>
            <a:off x="7057523" y="2979817"/>
            <a:ext cx="5892341" cy="167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SLA(Service Level Agreement)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란 화주사와 물류운영사간 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서비스 레벨 협약을 통해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서비스 품질을 향상시키는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목적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있음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평가등급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점수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따라 </a:t>
            </a:r>
            <a:r>
              <a:rPr lang="en-US" altLang="ko-KR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Incentive&amp;Penalty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부여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E47B14B-BE3E-F7C7-1054-1DEB934367CC}"/>
              </a:ext>
            </a:extLst>
          </p:cNvPr>
          <p:cNvGrpSpPr/>
          <p:nvPr/>
        </p:nvGrpSpPr>
        <p:grpSpPr>
          <a:xfrm>
            <a:off x="931566" y="4819986"/>
            <a:ext cx="5788321" cy="2128501"/>
            <a:chOff x="512466" y="5667271"/>
            <a:chExt cx="4763535" cy="1718268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CC529651-C695-9194-F62B-22FC519E42B0}"/>
                </a:ext>
              </a:extLst>
            </p:cNvPr>
            <p:cNvSpPr/>
            <p:nvPr/>
          </p:nvSpPr>
          <p:spPr>
            <a:xfrm>
              <a:off x="2442807" y="5667271"/>
              <a:ext cx="2833194" cy="1718268"/>
            </a:xfrm>
            <a:prstGeom prst="roundRect">
              <a:avLst>
                <a:gd name="adj" fmla="val 1100"/>
              </a:avLst>
            </a:prstGeom>
            <a:solidFill>
              <a:srgbClr val="E2E2E2">
                <a:alpha val="20000"/>
              </a:srgbClr>
            </a:solidFill>
            <a:ln w="222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65D65BC5-6885-08F5-C706-F6BEDCEA49FE}"/>
                </a:ext>
              </a:extLst>
            </p:cNvPr>
            <p:cNvSpPr/>
            <p:nvPr/>
          </p:nvSpPr>
          <p:spPr>
            <a:xfrm>
              <a:off x="512466" y="5667271"/>
              <a:ext cx="1889090" cy="1718268"/>
            </a:xfrm>
            <a:prstGeom prst="roundRect">
              <a:avLst>
                <a:gd name="adj" fmla="val 1100"/>
              </a:avLst>
            </a:prstGeom>
            <a:solidFill>
              <a:srgbClr val="E2E2E2">
                <a:alpha val="20000"/>
              </a:srgbClr>
            </a:solidFill>
            <a:ln w="222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8283749-E444-DAC7-36BF-EA32B155A483}"/>
                </a:ext>
              </a:extLst>
            </p:cNvPr>
            <p:cNvSpPr/>
            <p:nvPr/>
          </p:nvSpPr>
          <p:spPr>
            <a:xfrm>
              <a:off x="565788" y="6084287"/>
              <a:ext cx="827668" cy="4015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500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LX</a:t>
              </a:r>
              <a:r>
                <a:rPr lang="ko-KR" altLang="en-US" sz="14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판토스</a:t>
              </a:r>
              <a:endPara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61B5722-4A3A-CFE0-4F25-7E7DA6F03A43}"/>
                </a:ext>
              </a:extLst>
            </p:cNvPr>
            <p:cNvSpPr/>
            <p:nvPr/>
          </p:nvSpPr>
          <p:spPr>
            <a:xfrm>
              <a:off x="1526222" y="6076941"/>
              <a:ext cx="827668" cy="4015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500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CJ</a:t>
              </a:r>
            </a:p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대한통운</a:t>
              </a: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665805C8-9CF0-11AA-9E2F-BF04D960261F}"/>
                </a:ext>
              </a:extLst>
            </p:cNvPr>
            <p:cNvSpPr/>
            <p:nvPr/>
          </p:nvSpPr>
          <p:spPr>
            <a:xfrm>
              <a:off x="3447090" y="6076941"/>
              <a:ext cx="827668" cy="4015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500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한익스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프레스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2F83BF09-27FB-4F14-DF8A-3A776C2CCE5F}"/>
                </a:ext>
              </a:extLst>
            </p:cNvPr>
            <p:cNvSpPr/>
            <p:nvPr/>
          </p:nvSpPr>
          <p:spPr>
            <a:xfrm>
              <a:off x="4407524" y="6076941"/>
              <a:ext cx="827668" cy="4015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500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한밭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로지스틱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AF31BF19-7FEE-865E-CCA2-F230C0E489AA}"/>
                </a:ext>
              </a:extLst>
            </p:cNvPr>
            <p:cNvSpPr/>
            <p:nvPr/>
          </p:nvSpPr>
          <p:spPr>
            <a:xfrm>
              <a:off x="2486656" y="6076941"/>
              <a:ext cx="827668" cy="4015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500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롯데글로벌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로지스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Text Box 23">
              <a:extLst>
                <a:ext uri="{FF2B5EF4-FFF2-40B4-BE49-F238E27FC236}">
                  <a16:creationId xmlns:a16="http://schemas.microsoft.com/office/drawing/2014/main" id="{E9069FB0-BD24-84A0-5243-329DFCF55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788" y="5718622"/>
              <a:ext cx="1788081" cy="273969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주요 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4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운영사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4" name="Text Box 23">
              <a:extLst>
                <a:ext uri="{FF2B5EF4-FFF2-40B4-BE49-F238E27FC236}">
                  <a16:creationId xmlns:a16="http://schemas.microsoft.com/office/drawing/2014/main" id="{797F7466-01DF-6156-A223-D48AA9977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656" y="5718622"/>
              <a:ext cx="2748534" cy="273969"/>
            </a:xfrm>
            <a:prstGeom prst="rect">
              <a:avLst/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전용 </a:t>
              </a:r>
              <a:r>
                <a:rPr lang="ko-KR" altLang="en-US" sz="14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운영사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9508F4CA-A7DF-DEE3-2EFE-EB82D3290F6F}"/>
                </a:ext>
              </a:extLst>
            </p:cNvPr>
            <p:cNvSpPr/>
            <p:nvPr/>
          </p:nvSpPr>
          <p:spPr>
            <a:xfrm>
              <a:off x="565788" y="6577530"/>
              <a:ext cx="827629" cy="74772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500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평택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오창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파주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3DBDC53C-C582-B5E8-FCE1-3B31B87A0FD8}"/>
                </a:ext>
              </a:extLst>
            </p:cNvPr>
            <p:cNvSpPr/>
            <p:nvPr/>
          </p:nvSpPr>
          <p:spPr>
            <a:xfrm>
              <a:off x="3447090" y="6577530"/>
              <a:ext cx="827667" cy="74772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500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인삼공사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전용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674F654-98CC-64D2-6F2F-ED1452A074F7}"/>
                </a:ext>
              </a:extLst>
            </p:cNvPr>
            <p:cNvSpPr/>
            <p:nvPr/>
          </p:nvSpPr>
          <p:spPr>
            <a:xfrm>
              <a:off x="4407524" y="6577530"/>
              <a:ext cx="827666" cy="74772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500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G/S</a:t>
              </a:r>
            </a:p>
            <a:p>
              <a:pPr algn="ctr"/>
              <a:r>
                <a:rPr lang="ko-KR" altLang="en-US" sz="14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크라프트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C8C913F5-D76A-56AF-0819-D47DC2BD664F}"/>
                </a:ext>
              </a:extLst>
            </p:cNvPr>
            <p:cNvSpPr/>
            <p:nvPr/>
          </p:nvSpPr>
          <p:spPr>
            <a:xfrm>
              <a:off x="2486656" y="6577530"/>
              <a:ext cx="827667" cy="74772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500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롯데슈퍼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전용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0B47F521-42DC-5C37-101E-08A0A2EAB8A0}"/>
                </a:ext>
              </a:extLst>
            </p:cNvPr>
            <p:cNvSpPr/>
            <p:nvPr/>
          </p:nvSpPr>
          <p:spPr>
            <a:xfrm>
              <a:off x="1526203" y="6577531"/>
              <a:ext cx="827667" cy="74772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500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구미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창원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울산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광주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익산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여수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거제</a:t>
              </a:r>
              <a:endPara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B1BAB0AA-3D77-299F-DCC3-CA728A31EE5E}"/>
                </a:ext>
              </a:extLst>
            </p:cNvPr>
            <p:cNvCxnSpPr>
              <a:cxnSpLocks/>
              <a:stCxn id="38" idx="2"/>
              <a:endCxn id="45" idx="0"/>
            </p:cNvCxnSpPr>
            <p:nvPr/>
          </p:nvCxnSpPr>
          <p:spPr>
            <a:xfrm flipH="1">
              <a:off x="979603" y="6485835"/>
              <a:ext cx="19" cy="91695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6068527C-548E-0F88-C65F-F0195FE18487}"/>
                </a:ext>
              </a:extLst>
            </p:cNvPr>
            <p:cNvCxnSpPr>
              <a:cxnSpLocks/>
              <a:stCxn id="39" idx="2"/>
              <a:endCxn id="49" idx="0"/>
            </p:cNvCxnSpPr>
            <p:nvPr/>
          </p:nvCxnSpPr>
          <p:spPr>
            <a:xfrm flipH="1">
              <a:off x="1940037" y="6478489"/>
              <a:ext cx="19" cy="99042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78F5B5F-A959-198A-A8A8-291D06240163}"/>
                </a:ext>
              </a:extLst>
            </p:cNvPr>
            <p:cNvCxnSpPr>
              <a:cxnSpLocks/>
              <a:stCxn id="42" idx="2"/>
              <a:endCxn id="48" idx="0"/>
            </p:cNvCxnSpPr>
            <p:nvPr/>
          </p:nvCxnSpPr>
          <p:spPr>
            <a:xfrm>
              <a:off x="2900490" y="6478489"/>
              <a:ext cx="0" cy="99041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0788EFAD-C651-0447-20DD-F99AADB22BF0}"/>
                </a:ext>
              </a:extLst>
            </p:cNvPr>
            <p:cNvCxnSpPr>
              <a:cxnSpLocks/>
              <a:stCxn id="40" idx="2"/>
              <a:endCxn id="46" idx="0"/>
            </p:cNvCxnSpPr>
            <p:nvPr/>
          </p:nvCxnSpPr>
          <p:spPr>
            <a:xfrm>
              <a:off x="3860924" y="6478489"/>
              <a:ext cx="0" cy="99041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4AB2866B-AE1F-C54B-C145-A3C56F02CBDA}"/>
                </a:ext>
              </a:extLst>
            </p:cNvPr>
            <p:cNvCxnSpPr>
              <a:cxnSpLocks/>
              <a:stCxn id="41" idx="2"/>
              <a:endCxn id="47" idx="0"/>
            </p:cNvCxnSpPr>
            <p:nvPr/>
          </p:nvCxnSpPr>
          <p:spPr>
            <a:xfrm flipH="1">
              <a:off x="4821357" y="6478489"/>
              <a:ext cx="1" cy="99041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표 54">
            <a:extLst>
              <a:ext uri="{FF2B5EF4-FFF2-40B4-BE49-F238E27FC236}">
                <a16:creationId xmlns:a16="http://schemas.microsoft.com/office/drawing/2014/main" id="{056DF1EF-3562-E486-FD65-B817E1B88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62391"/>
              </p:ext>
            </p:extLst>
          </p:nvPr>
        </p:nvGraphicFramePr>
        <p:xfrm>
          <a:off x="7307244" y="4732611"/>
          <a:ext cx="5392897" cy="21285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79868">
                  <a:extLst>
                    <a:ext uri="{9D8B030D-6E8A-4147-A177-3AD203B41FA5}">
                      <a16:colId xmlns:a16="http://schemas.microsoft.com/office/drawing/2014/main" val="549431208"/>
                    </a:ext>
                  </a:extLst>
                </a:gridCol>
                <a:gridCol w="4013029">
                  <a:extLst>
                    <a:ext uri="{9D8B030D-6E8A-4147-A177-3AD203B41FA5}">
                      <a16:colId xmlns:a16="http://schemas.microsoft.com/office/drawing/2014/main" val="166926349"/>
                    </a:ext>
                  </a:extLst>
                </a:gridCol>
              </a:tblGrid>
              <a:tr h="3547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대표유형</a:t>
                      </a:r>
                      <a:endParaRPr lang="ko-KR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정의</a:t>
                      </a:r>
                      <a:endParaRPr lang="ko-KR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0389"/>
                  </a:ext>
                </a:extLst>
              </a:tr>
              <a:tr h="3547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1. </a:t>
                      </a:r>
                      <a:r>
                        <a:rPr lang="ko-KR" altLang="en-US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</a:t>
                      </a:r>
                      <a:r>
                        <a:rPr lang="en-US" altLang="ko-KR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 </a:t>
                      </a:r>
                      <a:r>
                        <a:rPr lang="en-US" altLang="ko-KR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L/T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익일 배송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Lead Time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관리를 통해 물류 서비스 제공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01294"/>
                  </a:ext>
                </a:extLst>
              </a:tr>
              <a:tr h="3547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2. </a:t>
                      </a:r>
                      <a:r>
                        <a:rPr lang="ko-KR" altLang="en-US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 </a:t>
                      </a:r>
                      <a:r>
                        <a:rPr lang="en-US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L/T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교환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회수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A/S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Lead Time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관리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79535"/>
                  </a:ext>
                </a:extLst>
              </a:tr>
              <a:tr h="354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3. Claim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오출고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미출고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오배송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등 고객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Claim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관리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63699"/>
                  </a:ext>
                </a:extLst>
              </a:tr>
              <a:tr h="354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4. CBM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차량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적재율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Master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관리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553719"/>
                  </a:ext>
                </a:extLst>
              </a:tr>
              <a:tr h="3547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5. </a:t>
                      </a:r>
                      <a:r>
                        <a:rPr lang="ko-KR" altLang="en-US" sz="14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안전 평가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외적 인력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차량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시설 등 안전 예방 관리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B6B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252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83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9BBB7-6477-6C44-169D-FE611C02C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2699E601-5541-1419-82BE-77A47073869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22C8A2D-8B56-05EB-E518-A01408E482C2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44CF645-80D3-6969-F2D3-64210BA482A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FCB7467-2D85-C2D6-186F-3EC51E30A628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C78CE15-A7E8-F022-0869-F5EC57FC29F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5A3852A-833C-A3E0-873C-A3A299C8063A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884522E-4FC3-8477-DFAF-7D605D33BE1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2314D4B-1E9D-3E49-EC5A-87FCAAC44E6B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물류비의 이해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852B51EF-322B-8EC0-C469-55B7E5B28A5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AB4931B9-9272-7D1C-7E77-0F62C1B7BDA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9FF0F7D1-5821-6D09-4258-03E9F1553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6D7AE74-BE6D-C802-8AB4-62D6A11AB816}"/>
              </a:ext>
            </a:extLst>
          </p:cNvPr>
          <p:cNvSpPr/>
          <p:nvPr/>
        </p:nvSpPr>
        <p:spPr>
          <a:xfrm>
            <a:off x="814115" y="1753554"/>
            <a:ext cx="12486816" cy="1725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물류비란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원재료의 조달부터 생산과정을 거쳐서 완성된 제품이 거래처에 납품되고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고객으로부터 반품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회수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폐기 등에 이르기까지 </a:t>
            </a:r>
            <a:b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76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물류활동을 실행하기 위해 직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·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간접적으로 소비되는 경제 가치</a:t>
            </a:r>
            <a:b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기업 내부의 관리자가 물류와 관련해 경영목적의 달성을 위해 적절한 의사결정을 하는데 필요한 정보를 지원하기 위한 기초자료</a:t>
            </a:r>
            <a:endParaRPr lang="en-US" altLang="ko-KR" sz="176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388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5F843-0E24-F3C0-FF32-80811A41F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926D4A37-A272-C5DB-E671-2CF4D146403F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056F3C6-6E5D-7921-1C61-FC9B6A92CA1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2518593-CE2E-A2BE-CE9E-F3C2A646C87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A51D07E-55B3-2EE7-56C2-49C28A8EDC78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FFC1F4B-94C0-3BE1-95F8-0A31EA64ACC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650CA04-DEC3-3351-ACE3-AA2C846BC6F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12B915C-DEE6-7017-577F-22F605ACB36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FC544B5-BE3B-6C35-EEA6-478E2700659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물류비의 이해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F82BC0BB-BA60-46F4-2E48-A129BE7A969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917E9DA9-51C7-4166-2995-D6878DD5D2C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D1BC389B-56AD-EBD2-2E87-1E1F5538F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64765B6-2707-A7E3-F309-24C6895DE5FA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물류비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유형 및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물류비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형태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EA7CC5-5E25-B54D-CF8E-97876FDAEC76}"/>
              </a:ext>
            </a:extLst>
          </p:cNvPr>
          <p:cNvGrpSpPr/>
          <p:nvPr/>
        </p:nvGrpSpPr>
        <p:grpSpPr>
          <a:xfrm>
            <a:off x="814115" y="2557359"/>
            <a:ext cx="11809685" cy="4391129"/>
            <a:chOff x="512466" y="2975503"/>
            <a:chExt cx="9827387" cy="4466929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19BC5344-845F-1395-4ABC-E4C17F9D0FD4}"/>
                </a:ext>
              </a:extLst>
            </p:cNvPr>
            <p:cNvSpPr/>
            <p:nvPr/>
          </p:nvSpPr>
          <p:spPr>
            <a:xfrm>
              <a:off x="542611" y="2989262"/>
              <a:ext cx="1655943" cy="394565"/>
            </a:xfrm>
            <a:prstGeom prst="roundRect">
              <a:avLst>
                <a:gd name="adj" fmla="val 7634"/>
              </a:avLst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하역비</a:t>
              </a:r>
              <a:endParaRPr lang="ko-KR" altLang="en-US" sz="13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CC99A594-9F45-EA1C-6B16-70EEF722F9BC}"/>
                </a:ext>
              </a:extLst>
            </p:cNvPr>
            <p:cNvSpPr/>
            <p:nvPr/>
          </p:nvSpPr>
          <p:spPr>
            <a:xfrm>
              <a:off x="2531223" y="2989262"/>
              <a:ext cx="1655943" cy="394565"/>
            </a:xfrm>
            <a:prstGeom prst="roundRect">
              <a:avLst>
                <a:gd name="adj" fmla="val 7634"/>
              </a:avLst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포장비</a:t>
              </a: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C7C2D4DC-46C3-A06F-E9E3-A5A8F74B516F}"/>
                </a:ext>
              </a:extLst>
            </p:cNvPr>
            <p:cNvSpPr/>
            <p:nvPr/>
          </p:nvSpPr>
          <p:spPr>
            <a:xfrm>
              <a:off x="4519835" y="2989262"/>
              <a:ext cx="1655943" cy="394565"/>
            </a:xfrm>
            <a:prstGeom prst="roundRect">
              <a:avLst>
                <a:gd name="adj" fmla="val 7634"/>
              </a:avLst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보관비</a:t>
              </a:r>
              <a:r>
                <a:rPr lang="en-US" altLang="ko-KR" sz="13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3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임대비</a:t>
              </a:r>
              <a:endParaRPr lang="ko-KR" altLang="en-US" sz="13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E5AB36EA-5DF5-865A-1A49-09690BA5FD64}"/>
                </a:ext>
              </a:extLst>
            </p:cNvPr>
            <p:cNvSpPr/>
            <p:nvPr/>
          </p:nvSpPr>
          <p:spPr>
            <a:xfrm>
              <a:off x="6508447" y="2989262"/>
              <a:ext cx="1655943" cy="394565"/>
            </a:xfrm>
            <a:prstGeom prst="roundRect">
              <a:avLst>
                <a:gd name="adj" fmla="val 7634"/>
              </a:avLst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운송비</a:t>
              </a: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2CDA6AA2-0727-FDB1-3EE0-4BD93FB4B374}"/>
                </a:ext>
              </a:extLst>
            </p:cNvPr>
            <p:cNvSpPr/>
            <p:nvPr/>
          </p:nvSpPr>
          <p:spPr>
            <a:xfrm>
              <a:off x="8497058" y="2975503"/>
              <a:ext cx="1655943" cy="394565"/>
            </a:xfrm>
            <a:prstGeom prst="roundRect">
              <a:avLst>
                <a:gd name="adj" fmla="val 7634"/>
              </a:avLst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물류정보 관리비</a:t>
              </a: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F2F6B81-17AE-36D0-5DBB-B23ED443B1FA}"/>
                </a:ext>
              </a:extLst>
            </p:cNvPr>
            <p:cNvSpPr/>
            <p:nvPr/>
          </p:nvSpPr>
          <p:spPr>
            <a:xfrm>
              <a:off x="542611" y="3459747"/>
              <a:ext cx="1655943" cy="1594580"/>
            </a:xfrm>
            <a:prstGeom prst="roundRect">
              <a:avLst>
                <a:gd name="adj" fmla="val 2593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CAEF369E-5CE4-DF05-5224-F3966B2A82BD}"/>
                </a:ext>
              </a:extLst>
            </p:cNvPr>
            <p:cNvSpPr/>
            <p:nvPr/>
          </p:nvSpPr>
          <p:spPr>
            <a:xfrm>
              <a:off x="2531223" y="3459747"/>
              <a:ext cx="1655943" cy="1594580"/>
            </a:xfrm>
            <a:prstGeom prst="roundRect">
              <a:avLst>
                <a:gd name="adj" fmla="val 2593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F7A14A7D-E1E5-FE94-F864-4B363FACB27B}"/>
                </a:ext>
              </a:extLst>
            </p:cNvPr>
            <p:cNvSpPr/>
            <p:nvPr/>
          </p:nvSpPr>
          <p:spPr>
            <a:xfrm>
              <a:off x="4519835" y="3459747"/>
              <a:ext cx="1655943" cy="1594580"/>
            </a:xfrm>
            <a:prstGeom prst="roundRect">
              <a:avLst>
                <a:gd name="adj" fmla="val 2593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4A8953B5-CDE7-0C38-FB70-35798CB5B935}"/>
                </a:ext>
              </a:extLst>
            </p:cNvPr>
            <p:cNvSpPr/>
            <p:nvPr/>
          </p:nvSpPr>
          <p:spPr>
            <a:xfrm>
              <a:off x="6508447" y="3459747"/>
              <a:ext cx="1655943" cy="1594580"/>
            </a:xfrm>
            <a:prstGeom prst="roundRect">
              <a:avLst>
                <a:gd name="adj" fmla="val 2593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705D1BF-F7A6-C1C2-FBF2-4289313B22B7}"/>
                </a:ext>
              </a:extLst>
            </p:cNvPr>
            <p:cNvSpPr/>
            <p:nvPr/>
          </p:nvSpPr>
          <p:spPr>
            <a:xfrm>
              <a:off x="8497058" y="3459747"/>
              <a:ext cx="1655943" cy="1594580"/>
            </a:xfrm>
            <a:prstGeom prst="roundRect">
              <a:avLst>
                <a:gd name="adj" fmla="val 2593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A1F8DC94-08C8-D5D9-539F-E8D57FBD1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66" y="3471664"/>
              <a:ext cx="1884328" cy="90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Pi/packing,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분류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소분작업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등 물류센터 내에서 발생하는 모든 비용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1D37F47C-0683-D66C-B722-68535AC75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9269" y="3471664"/>
              <a:ext cx="1884328" cy="118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상자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골판지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PLT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등의 물류 포장 활동에 소비되는 비용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생산물류에서 소비된 포장비는 제외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1E6D566D-3D6C-D0E2-A3AA-C3F4DCB5B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6444" y="3471664"/>
              <a:ext cx="1833446" cy="118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수송비 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지점 또는 거점간 발생하는 사내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물류비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배송비 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고객에게 운송 시 발생하는 운송비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" name="Text Box 23">
              <a:extLst>
                <a:ext uri="{FF2B5EF4-FFF2-40B4-BE49-F238E27FC236}">
                  <a16:creationId xmlns:a16="http://schemas.microsoft.com/office/drawing/2014/main" id="{DE2C712D-8404-538F-327D-FE809C8A0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532" y="3471664"/>
              <a:ext cx="1884328" cy="118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 시설에 보관하는 활동으로 소비된 비용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자사 물류센터 보유 시 보관비는 별도로 발생하지 않음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5D734E8E-6A9E-14F7-CEBE-B46D52B1C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5525" y="3471664"/>
              <a:ext cx="1884328" cy="118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WMS/OMS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 물류시스템 사용료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자사 시스템 보유 시 별도로 발생하지 않음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30" name="연결선: 꺾임 29">
              <a:extLst>
                <a:ext uri="{FF2B5EF4-FFF2-40B4-BE49-F238E27FC236}">
                  <a16:creationId xmlns:a16="http://schemas.microsoft.com/office/drawing/2014/main" id="{E1A0B8D6-AFC1-AA35-0B32-1C1FC8487788}"/>
                </a:ext>
              </a:extLst>
            </p:cNvPr>
            <p:cNvCxnSpPr>
              <a:cxnSpLocks/>
              <a:stCxn id="14" idx="2"/>
              <a:endCxn id="31" idx="0"/>
            </p:cNvCxnSpPr>
            <p:nvPr/>
          </p:nvCxnSpPr>
          <p:spPr>
            <a:xfrm rot="16200000" flipH="1">
              <a:off x="1706882" y="4718028"/>
              <a:ext cx="329855" cy="10024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74BAB290-2CDA-EE50-D0A7-4092FC9403BD}"/>
                </a:ext>
              </a:extLst>
            </p:cNvPr>
            <p:cNvSpPr/>
            <p:nvPr/>
          </p:nvSpPr>
          <p:spPr>
            <a:xfrm>
              <a:off x="1545063" y="5384182"/>
              <a:ext cx="1655943" cy="394565"/>
            </a:xfrm>
            <a:prstGeom prst="roundRect">
              <a:avLst>
                <a:gd name="adj" fmla="val 7634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인건비</a:t>
              </a:r>
              <a:r>
                <a:rPr lang="en-US" altLang="ko-KR" sz="13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3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기타비</a:t>
              </a:r>
              <a:endParaRPr lang="ko-KR" altLang="en-US" sz="13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32" name="연결선: 꺾임 31">
              <a:extLst>
                <a:ext uri="{FF2B5EF4-FFF2-40B4-BE49-F238E27FC236}">
                  <a16:creationId xmlns:a16="http://schemas.microsoft.com/office/drawing/2014/main" id="{87C24A25-6F26-4BFA-D4CE-FF98591A89EF}"/>
                </a:ext>
              </a:extLst>
            </p:cNvPr>
            <p:cNvCxnSpPr>
              <a:cxnSpLocks/>
              <a:stCxn id="21" idx="2"/>
              <a:endCxn id="31" idx="0"/>
            </p:cNvCxnSpPr>
            <p:nvPr/>
          </p:nvCxnSpPr>
          <p:spPr>
            <a:xfrm rot="5400000">
              <a:off x="2701188" y="4726174"/>
              <a:ext cx="329855" cy="98616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65DA3326-D99D-007F-E62C-C94295FAC5F6}"/>
                </a:ext>
              </a:extLst>
            </p:cNvPr>
            <p:cNvSpPr/>
            <p:nvPr/>
          </p:nvSpPr>
          <p:spPr>
            <a:xfrm>
              <a:off x="3826407" y="5384182"/>
              <a:ext cx="1655943" cy="394565"/>
            </a:xfrm>
            <a:prstGeom prst="roundRect">
              <a:avLst>
                <a:gd name="adj" fmla="val 7634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임대비</a:t>
              </a:r>
              <a:r>
                <a:rPr lang="en-US" altLang="ko-KR" sz="13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3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기타비</a:t>
              </a:r>
              <a:r>
                <a:rPr lang="en-US" altLang="ko-KR" sz="13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3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BC612247-C97B-1733-2D7A-F1BBFF70FB75}"/>
                </a:ext>
              </a:extLst>
            </p:cNvPr>
            <p:cNvSpPr/>
            <p:nvPr/>
          </p:nvSpPr>
          <p:spPr>
            <a:xfrm>
              <a:off x="6107750" y="5384182"/>
              <a:ext cx="1655943" cy="394565"/>
            </a:xfrm>
            <a:prstGeom prst="roundRect">
              <a:avLst>
                <a:gd name="adj" fmla="val 7634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차량비</a:t>
              </a:r>
              <a:r>
                <a:rPr lang="en-US" altLang="ko-KR" sz="13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3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택배비</a:t>
              </a:r>
              <a:endParaRPr lang="ko-KR" altLang="en-US" sz="13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C182BF33-FFA6-24F4-6ACE-0469D7791A36}"/>
                </a:ext>
              </a:extLst>
            </p:cNvPr>
            <p:cNvSpPr/>
            <p:nvPr/>
          </p:nvSpPr>
          <p:spPr>
            <a:xfrm>
              <a:off x="1545062" y="5847852"/>
              <a:ext cx="1655943" cy="1594580"/>
            </a:xfrm>
            <a:prstGeom prst="roundRect">
              <a:avLst>
                <a:gd name="adj" fmla="val 2593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49EFFBB0-DDC3-57D1-8578-39B7CB7B7638}"/>
                </a:ext>
              </a:extLst>
            </p:cNvPr>
            <p:cNvSpPr/>
            <p:nvPr/>
          </p:nvSpPr>
          <p:spPr>
            <a:xfrm>
              <a:off x="3826407" y="5847852"/>
              <a:ext cx="1655943" cy="1594580"/>
            </a:xfrm>
            <a:prstGeom prst="roundRect">
              <a:avLst>
                <a:gd name="adj" fmla="val 2593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EE8989DC-23CA-3E0E-FE20-0757C3F1F3EE}"/>
                </a:ext>
              </a:extLst>
            </p:cNvPr>
            <p:cNvSpPr/>
            <p:nvPr/>
          </p:nvSpPr>
          <p:spPr>
            <a:xfrm>
              <a:off x="6107749" y="5847852"/>
              <a:ext cx="1655943" cy="1594580"/>
            </a:xfrm>
            <a:prstGeom prst="roundRect">
              <a:avLst>
                <a:gd name="adj" fmla="val 2593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id="{697A121E-5313-3DF9-D0E0-5A878227E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9995" y="5857900"/>
              <a:ext cx="1884328" cy="147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~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출고까지 작업에 대해 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주문건수</a:t>
              </a: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(S/O)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의 </a:t>
              </a:r>
              <a:b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건당 비용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으로  지급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물류비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유형 하역비와 포장비에 해당함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F1989F22-B001-0A0F-44CC-FE058CC7F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004" y="5857900"/>
              <a:ext cx="1884328" cy="147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광주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익산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울산은 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3PL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임대창고를 사용하여 </a:t>
              </a:r>
              <a:b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임대비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별도 발생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물류비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중 기타 비에 해당함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0" name="Text Box 23">
              <a:extLst>
                <a:ext uri="{FF2B5EF4-FFF2-40B4-BE49-F238E27FC236}">
                  <a16:creationId xmlns:a16="http://schemas.microsoft.com/office/drawing/2014/main" id="{51098AFA-993A-3B03-236B-703100B67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5795" y="5857900"/>
              <a:ext cx="1884328" cy="118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차량비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3PL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지입차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b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용차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고객 배송비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택배비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택배 형태의 </a:t>
              </a:r>
              <a:b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 배송비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ABC6410C-4F82-D635-7260-D9A9BB7D8F0A}"/>
                </a:ext>
              </a:extLst>
            </p:cNvPr>
            <p:cNvSpPr/>
            <p:nvPr/>
          </p:nvSpPr>
          <p:spPr>
            <a:xfrm>
              <a:off x="538966" y="5384182"/>
              <a:ext cx="763556" cy="2058250"/>
            </a:xfrm>
            <a:prstGeom prst="rect">
              <a:avLst/>
            </a:prstGeom>
            <a:solidFill>
              <a:srgbClr val="E2E2E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3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sz="13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3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물류비</a:t>
              </a:r>
              <a:r>
                <a:rPr lang="ko-KR" altLang="en-US" sz="13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형태</a:t>
              </a:r>
              <a:endParaRPr lang="en-US" altLang="ko-KR" sz="13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2" name="연결선: 꺾임 41">
              <a:extLst>
                <a:ext uri="{FF2B5EF4-FFF2-40B4-BE49-F238E27FC236}">
                  <a16:creationId xmlns:a16="http://schemas.microsoft.com/office/drawing/2014/main" id="{7772F5DB-5662-761F-094A-D5DD81B43983}"/>
                </a:ext>
              </a:extLst>
            </p:cNvPr>
            <p:cNvCxnSpPr>
              <a:cxnSpLocks/>
              <a:stCxn id="22" idx="2"/>
              <a:endCxn id="33" idx="0"/>
            </p:cNvCxnSpPr>
            <p:nvPr/>
          </p:nvCxnSpPr>
          <p:spPr>
            <a:xfrm rot="5400000">
              <a:off x="4836166" y="4872540"/>
              <a:ext cx="329855" cy="69342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연결선: 꺾임 42">
              <a:extLst>
                <a:ext uri="{FF2B5EF4-FFF2-40B4-BE49-F238E27FC236}">
                  <a16:creationId xmlns:a16="http://schemas.microsoft.com/office/drawing/2014/main" id="{12C8AD3D-AB09-73A8-BEC9-6A75523C059A}"/>
                </a:ext>
              </a:extLst>
            </p:cNvPr>
            <p:cNvCxnSpPr>
              <a:cxnSpLocks/>
              <a:stCxn id="23" idx="2"/>
              <a:endCxn id="34" idx="0"/>
            </p:cNvCxnSpPr>
            <p:nvPr/>
          </p:nvCxnSpPr>
          <p:spPr>
            <a:xfrm rot="5400000">
              <a:off x="6971144" y="5018906"/>
              <a:ext cx="329855" cy="40069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23">
              <a:extLst>
                <a:ext uri="{FF2B5EF4-FFF2-40B4-BE49-F238E27FC236}">
                  <a16:creationId xmlns:a16="http://schemas.microsoft.com/office/drawing/2014/main" id="{0A9DF2FE-171C-BF84-DB36-47969161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005" y="6024001"/>
              <a:ext cx="625399" cy="925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4000" dirty="0">
                  <a:solidFill>
                    <a:srgbClr val="6B6B6B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+</a:t>
              </a:r>
            </a:p>
          </p:txBody>
        </p:sp>
        <p:sp>
          <p:nvSpPr>
            <p:cNvPr id="45" name="Text Box 23">
              <a:extLst>
                <a:ext uri="{FF2B5EF4-FFF2-40B4-BE49-F238E27FC236}">
                  <a16:creationId xmlns:a16="http://schemas.microsoft.com/office/drawing/2014/main" id="{4E52D9D7-FD83-83C1-0DEC-C5283290F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2347" y="6024001"/>
              <a:ext cx="625399" cy="925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4000" dirty="0">
                  <a:solidFill>
                    <a:srgbClr val="6B6B6B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+</a:t>
              </a:r>
            </a:p>
          </p:txBody>
        </p:sp>
        <p:sp>
          <p:nvSpPr>
            <p:cNvPr id="46" name="Text Box 23">
              <a:extLst>
                <a:ext uri="{FF2B5EF4-FFF2-40B4-BE49-F238E27FC236}">
                  <a16:creationId xmlns:a16="http://schemas.microsoft.com/office/drawing/2014/main" id="{B087596A-6154-6529-3799-76BA8ACA9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6903" y="5016004"/>
              <a:ext cx="1655944" cy="34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미해당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09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B1850-8B0F-5E9E-1234-B4C281705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6E4B186-6559-A53F-80AD-2C34D1C6928E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B7969C1-29F0-90E9-2550-3332836F671C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EBCBBED-57D8-B511-F783-1814688AC3DF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7AE12CA-B2A6-6EF4-1B9B-09AE21740AE2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19B591C-C01E-4478-EE10-FAB36CB39BB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F9E8BD1-5E2E-7AB9-0298-EFE8D9DC998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6453006-F05C-08E0-6412-4D02A19F84A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1D527D4-D277-1C3F-0C26-27627062548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Costing Simulation Tool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시스템 활용 방법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40261FA9-74CA-E7C7-B864-48183ECF5FB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3CF2494B-0D7E-7CF9-3A41-73B3F641E28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21333ECE-6478-C39F-87EE-1D08ED4CE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3CAF5F4-0B16-0D08-D9A5-5034AC05BE98}"/>
              </a:ext>
            </a:extLst>
          </p:cNvPr>
          <p:cNvGrpSpPr/>
          <p:nvPr/>
        </p:nvGrpSpPr>
        <p:grpSpPr>
          <a:xfrm>
            <a:off x="1123950" y="1892384"/>
            <a:ext cx="10203633" cy="5027028"/>
            <a:chOff x="160795" y="1235947"/>
            <a:chExt cx="10203633" cy="5027028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9B73C358-01CC-0A8D-8C0E-3B12B441C785}"/>
                </a:ext>
              </a:extLst>
            </p:cNvPr>
            <p:cNvGrpSpPr/>
            <p:nvPr/>
          </p:nvGrpSpPr>
          <p:grpSpPr>
            <a:xfrm>
              <a:off x="160795" y="1235947"/>
              <a:ext cx="2763888" cy="2608282"/>
              <a:chOff x="236889" y="891072"/>
              <a:chExt cx="2906847" cy="3446239"/>
            </a:xfrm>
          </p:grpSpPr>
          <p:pic>
            <p:nvPicPr>
              <p:cNvPr id="70" name="그림 69">
                <a:extLst>
                  <a:ext uri="{FF2B5EF4-FFF2-40B4-BE49-F238E27FC236}">
                    <a16:creationId xmlns:a16="http://schemas.microsoft.com/office/drawing/2014/main" id="{85818FF0-ABEF-61B5-B7C3-D2DF4E59D1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5117"/>
              <a:stretch/>
            </p:blipFill>
            <p:spPr>
              <a:xfrm>
                <a:off x="302481" y="891072"/>
                <a:ext cx="2775663" cy="3379713"/>
              </a:xfrm>
              <a:prstGeom prst="rect">
                <a:avLst/>
              </a:prstGeom>
            </p:spPr>
          </p:pic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DCCAF5F1-3111-BB98-3020-BDAFA382448D}"/>
                  </a:ext>
                </a:extLst>
              </p:cNvPr>
              <p:cNvSpPr/>
              <p:nvPr/>
            </p:nvSpPr>
            <p:spPr>
              <a:xfrm>
                <a:off x="236889" y="894864"/>
                <a:ext cx="715541" cy="344244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6449C824-A9B8-E493-1119-85D8D4407AD6}"/>
                  </a:ext>
                </a:extLst>
              </p:cNvPr>
              <p:cNvSpPr/>
              <p:nvPr/>
            </p:nvSpPr>
            <p:spPr>
              <a:xfrm>
                <a:off x="2345167" y="894864"/>
                <a:ext cx="798569" cy="344244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3285BCEF-A854-CCCB-B43B-4E7007D070D0}"/>
                  </a:ext>
                </a:extLst>
              </p:cNvPr>
              <p:cNvSpPr/>
              <p:nvPr/>
            </p:nvSpPr>
            <p:spPr>
              <a:xfrm>
                <a:off x="302481" y="3244467"/>
                <a:ext cx="2758227" cy="107837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49" name="직사각형 18">
              <a:extLst>
                <a:ext uri="{FF2B5EF4-FFF2-40B4-BE49-F238E27FC236}">
                  <a16:creationId xmlns:a16="http://schemas.microsoft.com/office/drawing/2014/main" id="{FFAC2D15-8465-2A3D-047A-A920D2172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268" y="2170445"/>
              <a:ext cx="1304803" cy="133058"/>
            </a:xfrm>
            <a:prstGeom prst="rect">
              <a:avLst/>
            </a:prstGeom>
            <a:noFill/>
            <a:ln w="31750" algn="ctr">
              <a:solidFill>
                <a:srgbClr val="A50034"/>
              </a:solidFill>
              <a:round/>
              <a:headEnd/>
              <a:tailEnd/>
            </a:ln>
          </p:spPr>
          <p:txBody>
            <a:bodyPr lIns="50513" tIns="50513" rIns="50513" bIns="50513" anchor="ctr"/>
            <a:lstStyle/>
            <a:p>
              <a:pPr marL="99377" indent="-99377"/>
              <a:endParaRPr lang="ko-KR" altLang="en-US" sz="1943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8D71BA99-4305-47FD-0EBA-2CED9B4C13E4}"/>
                </a:ext>
              </a:extLst>
            </p:cNvPr>
            <p:cNvGrpSpPr/>
            <p:nvPr/>
          </p:nvGrpSpPr>
          <p:grpSpPr>
            <a:xfrm>
              <a:off x="1018237" y="2140623"/>
              <a:ext cx="9346191" cy="4122352"/>
              <a:chOff x="567407" y="1312626"/>
              <a:chExt cx="9346191" cy="4122352"/>
            </a:xfrm>
          </p:grpSpPr>
          <p:sp>
            <p:nvSpPr>
              <p:cNvPr id="51" name="직사각형 18">
                <a:extLst>
                  <a:ext uri="{FF2B5EF4-FFF2-40B4-BE49-F238E27FC236}">
                    <a16:creationId xmlns:a16="http://schemas.microsoft.com/office/drawing/2014/main" id="{3E21248E-0B86-14A3-19B4-5249CBD5C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560" y="2171296"/>
                <a:ext cx="1304803" cy="141668"/>
              </a:xfrm>
              <a:prstGeom prst="rect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50513" tIns="50513" rIns="50513" bIns="50513" anchor="ctr"/>
              <a:lstStyle/>
              <a:p>
                <a:pPr marL="99377" indent="-99377"/>
                <a:endParaRPr lang="ko-KR" altLang="en-US" sz="1943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3E1EC300-D3E6-1695-5AE3-FAC4615E2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407" y="1599492"/>
                <a:ext cx="9346191" cy="3835486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AD171ED5-D238-090C-399C-D582BC98F716}"/>
                  </a:ext>
                </a:extLst>
              </p:cNvPr>
              <p:cNvSpPr/>
              <p:nvPr/>
            </p:nvSpPr>
            <p:spPr>
              <a:xfrm>
                <a:off x="2553804" y="2036682"/>
                <a:ext cx="7300022" cy="3303990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C4E060D3-E13E-D845-1B12-E169E0233698}"/>
                  </a:ext>
                </a:extLst>
              </p:cNvPr>
              <p:cNvSpPr/>
              <p:nvPr/>
            </p:nvSpPr>
            <p:spPr>
              <a:xfrm>
                <a:off x="2664529" y="2170301"/>
                <a:ext cx="7167724" cy="2505507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5" name="모서리가 둥근 직사각형 2">
                <a:extLst>
                  <a:ext uri="{FF2B5EF4-FFF2-40B4-BE49-F238E27FC236}">
                    <a16:creationId xmlns:a16="http://schemas.microsoft.com/office/drawing/2014/main" id="{40BF7A02-54D6-941A-6BA2-3EED86F7A72B}"/>
                  </a:ext>
                </a:extLst>
              </p:cNvPr>
              <p:cNvSpPr/>
              <p:nvPr/>
            </p:nvSpPr>
            <p:spPr>
              <a:xfrm>
                <a:off x="3961002" y="3298625"/>
                <a:ext cx="1133678" cy="40974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1200" dirty="0">
                    <a:solidFill>
                      <a:sysClr val="windowText" lastClr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기존 운영</a:t>
                </a:r>
                <a:endParaRPr lang="en-US" altLang="ko-KR" sz="1200" dirty="0">
                  <a:solidFill>
                    <a:sysClr val="windowText" lastClr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/>
                <a:r>
                  <a:rPr lang="ko-KR" altLang="en-US" sz="1200" dirty="0">
                    <a:solidFill>
                      <a:sysClr val="windowText" lastClr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상품 </a:t>
                </a:r>
                <a:r>
                  <a:rPr lang="en-US" altLang="ko-KR" sz="1200" dirty="0">
                    <a:solidFill>
                      <a:sysClr val="windowText" lastClr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/ </a:t>
                </a:r>
                <a:r>
                  <a:rPr lang="ko-KR" altLang="en-US" sz="1200" dirty="0">
                    <a:solidFill>
                      <a:sysClr val="windowText" lastClr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고객사</a:t>
                </a:r>
              </a:p>
            </p:txBody>
          </p:sp>
          <p:sp>
            <p:nvSpPr>
              <p:cNvPr id="56" name="모서리가 둥근 직사각형 14">
                <a:extLst>
                  <a:ext uri="{FF2B5EF4-FFF2-40B4-BE49-F238E27FC236}">
                    <a16:creationId xmlns:a16="http://schemas.microsoft.com/office/drawing/2014/main" id="{FE552858-744C-FD38-E47B-0CF7CEFE36B8}"/>
                  </a:ext>
                </a:extLst>
              </p:cNvPr>
              <p:cNvSpPr/>
              <p:nvPr/>
            </p:nvSpPr>
            <p:spPr>
              <a:xfrm>
                <a:off x="3961002" y="4098807"/>
                <a:ext cx="1133678" cy="40974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1200" dirty="0">
                    <a:solidFill>
                      <a:sysClr val="windowText" lastClr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신규 확대</a:t>
                </a:r>
                <a:endParaRPr lang="en-US" altLang="ko-KR" sz="1200" dirty="0">
                  <a:solidFill>
                    <a:sysClr val="windowText" lastClr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/>
                <a:r>
                  <a:rPr lang="ko-KR" altLang="en-US" sz="1200" dirty="0">
                    <a:solidFill>
                      <a:sysClr val="windowText" lastClr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상품 </a:t>
                </a:r>
                <a:r>
                  <a:rPr lang="en-US" altLang="ko-KR" sz="1200" dirty="0">
                    <a:solidFill>
                      <a:sysClr val="windowText" lastClr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/ </a:t>
                </a:r>
                <a:r>
                  <a:rPr lang="ko-KR" altLang="en-US" sz="1200" dirty="0">
                    <a:solidFill>
                      <a:sysClr val="windowText" lastClr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고객사</a:t>
                </a:r>
              </a:p>
            </p:txBody>
          </p:sp>
          <p:sp>
            <p:nvSpPr>
              <p:cNvPr id="57" name="모서리가 둥근 직사각형 15">
                <a:extLst>
                  <a:ext uri="{FF2B5EF4-FFF2-40B4-BE49-F238E27FC236}">
                    <a16:creationId xmlns:a16="http://schemas.microsoft.com/office/drawing/2014/main" id="{DED59AFC-B331-A95A-AF52-C12ACC5B0E12}"/>
                  </a:ext>
                </a:extLst>
              </p:cNvPr>
              <p:cNvSpPr/>
              <p:nvPr/>
            </p:nvSpPr>
            <p:spPr>
              <a:xfrm>
                <a:off x="2980128" y="4834669"/>
                <a:ext cx="2114551" cy="409745"/>
              </a:xfrm>
              <a:prstGeom prst="roundRect">
                <a:avLst/>
              </a:prstGeom>
              <a:solidFill>
                <a:srgbClr val="FDEAEC"/>
              </a:solidFill>
              <a:ln w="63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1200" dirty="0" err="1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물류비</a:t>
                </a:r>
                <a:r>
                  <a:rPr lang="ko-KR" altLang="en-US" sz="12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실적 배부 </a:t>
                </a:r>
                <a:r>
                  <a:rPr lang="en-US" altLang="ko-KR" sz="12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/ </a:t>
                </a:r>
                <a:r>
                  <a:rPr lang="ko-KR" altLang="en-US" sz="12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분석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D837C75-8C07-0218-A7E2-48EAD9A5180E}"/>
                  </a:ext>
                </a:extLst>
              </p:cNvPr>
              <p:cNvSpPr txBox="1"/>
              <p:nvPr/>
            </p:nvSpPr>
            <p:spPr>
              <a:xfrm flipH="1">
                <a:off x="2635954" y="2909368"/>
                <a:ext cx="16478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ko-KR" altLang="en-US" sz="120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주요 활용 방안</a:t>
                </a:r>
              </a:p>
            </p:txBody>
          </p:sp>
          <p:sp>
            <p:nvSpPr>
              <p:cNvPr id="59" name="모서리가 둥근 직사각형 19">
                <a:extLst>
                  <a:ext uri="{FF2B5EF4-FFF2-40B4-BE49-F238E27FC236}">
                    <a16:creationId xmlns:a16="http://schemas.microsoft.com/office/drawing/2014/main" id="{1F1C3DB2-9749-1825-BE80-960335E9AD6C}"/>
                  </a:ext>
                </a:extLst>
              </p:cNvPr>
              <p:cNvSpPr/>
              <p:nvPr/>
            </p:nvSpPr>
            <p:spPr>
              <a:xfrm>
                <a:off x="2980128" y="3289839"/>
                <a:ext cx="800100" cy="1226581"/>
              </a:xfrm>
              <a:prstGeom prst="roundRect">
                <a:avLst>
                  <a:gd name="adj" fmla="val 7143"/>
                </a:avLst>
              </a:prstGeom>
              <a:solidFill>
                <a:srgbClr val="FDEAEC"/>
              </a:solidFill>
              <a:ln w="63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1200" dirty="0" err="1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물류비</a:t>
                </a:r>
                <a:endPara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/>
                <a:r>
                  <a:rPr lang="en-US" altLang="ko-KR" sz="12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Simulation</a:t>
                </a:r>
                <a:endPara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60" name="꺾인 연결선 22">
                <a:extLst>
                  <a:ext uri="{FF2B5EF4-FFF2-40B4-BE49-F238E27FC236}">
                    <a16:creationId xmlns:a16="http://schemas.microsoft.com/office/drawing/2014/main" id="{C9728F0A-AF4C-06CA-A6F0-EE5E09DD46BB}"/>
                  </a:ext>
                </a:extLst>
              </p:cNvPr>
              <p:cNvCxnSpPr>
                <a:cxnSpLocks/>
                <a:stCxn id="59" idx="3"/>
                <a:endCxn id="55" idx="1"/>
              </p:cNvCxnSpPr>
              <p:nvPr/>
            </p:nvCxnSpPr>
            <p:spPr>
              <a:xfrm flipV="1">
                <a:off x="3780228" y="3503498"/>
                <a:ext cx="180774" cy="399632"/>
              </a:xfrm>
              <a:prstGeom prst="bent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꺾인 연결선 24">
                <a:extLst>
                  <a:ext uri="{FF2B5EF4-FFF2-40B4-BE49-F238E27FC236}">
                    <a16:creationId xmlns:a16="http://schemas.microsoft.com/office/drawing/2014/main" id="{CEE76465-347F-0E71-45D8-E4BEA5E3459A}"/>
                  </a:ext>
                </a:extLst>
              </p:cNvPr>
              <p:cNvCxnSpPr>
                <a:cxnSpLocks/>
                <a:stCxn id="59" idx="3"/>
                <a:endCxn id="56" idx="1"/>
              </p:cNvCxnSpPr>
              <p:nvPr/>
            </p:nvCxnSpPr>
            <p:spPr>
              <a:xfrm>
                <a:off x="3780228" y="3903130"/>
                <a:ext cx="180774" cy="400550"/>
              </a:xfrm>
              <a:prstGeom prst="bent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42B9F40-B3DB-A870-0A52-5521DEF1DCE0}"/>
                  </a:ext>
                </a:extLst>
              </p:cNvPr>
              <p:cNvSpPr txBox="1"/>
              <p:nvPr/>
            </p:nvSpPr>
            <p:spPr>
              <a:xfrm>
                <a:off x="5094679" y="3252535"/>
                <a:ext cx="3752950" cy="570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108000" lvl="0" indent="-108000">
                  <a:lnSpc>
                    <a:spcPct val="150000"/>
                  </a:lnSpc>
                  <a:buFont typeface="Wingdings" panose="05000000000000000000" pitchFamily="2" charset="2"/>
                  <a:buChar char="§"/>
                  <a:defRPr sz="1100">
                    <a:solidFill>
                      <a:prstClr val="black"/>
                    </a:solidFill>
                    <a:latin typeface="Arial Narrow" panose="020B0606020202030204" pitchFamily="34" charset="0"/>
                    <a:ea typeface="맑은 고딕" panose="020B0503020000020004" pitchFamily="50" charset="-127"/>
                  </a:defRPr>
                </a:lvl1pPr>
              </a:lstStyle>
              <a:p>
                <a:pPr marL="0" indent="0">
                  <a:buNone/>
                </a:pP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-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배송유형별 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100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가지 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Scenario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에 따른 예상 </a:t>
                </a:r>
                <a:r>
                  <a:rPr lang="ko-KR" altLang="en-US" dirty="0" err="1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물류비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실시간 산출</a:t>
                </a:r>
                <a:b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</a:b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  </a:t>
                </a:r>
                <a:r>
                  <a:rPr lang="en-US" altLang="ko-KR" dirty="0">
                    <a:latin typeface="맑은 고딕" panose="020B0503020000020004" pitchFamily="50" charset="-127"/>
                    <a:cs typeface="Pretendard Medium" panose="02000603000000020004" pitchFamily="2" charset="-127"/>
                  </a:rPr>
                  <a:t>∙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기존 운영 상품의 적정 매입가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및 고객사 판매가 산정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D142D9F-0433-E14E-9A9D-95933F14D07C}"/>
                  </a:ext>
                </a:extLst>
              </p:cNvPr>
              <p:cNvSpPr txBox="1"/>
              <p:nvPr/>
            </p:nvSpPr>
            <p:spPr>
              <a:xfrm>
                <a:off x="5094679" y="4019924"/>
                <a:ext cx="4535216" cy="570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108000" lvl="0" indent="-108000">
                  <a:lnSpc>
                    <a:spcPct val="150000"/>
                  </a:lnSpc>
                  <a:buFont typeface="Wingdings" panose="05000000000000000000" pitchFamily="2" charset="2"/>
                  <a:buChar char="§"/>
                  <a:defRPr sz="1100">
                    <a:solidFill>
                      <a:prstClr val="black"/>
                    </a:solidFill>
                    <a:latin typeface="Arial Narrow" panose="020B0606020202030204" pitchFamily="34" charset="0"/>
                    <a:ea typeface="맑은 고딕" panose="020B0503020000020004" pitchFamily="50" charset="-127"/>
                  </a:defRPr>
                </a:lvl1pPr>
              </a:lstStyle>
              <a:p>
                <a:pPr marL="0" indent="0">
                  <a:buNone/>
                </a:pP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-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물류를 신규로 이용해야 할 경우 추가되는 예상 </a:t>
                </a:r>
                <a:r>
                  <a:rPr lang="ko-KR" altLang="en-US" dirty="0" err="1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물류비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산출</a:t>
                </a:r>
                <a:b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</a:b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  ∙ HUB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경유 확대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재고 전환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및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신규 고객사 수주 시 </a:t>
                </a:r>
                <a:r>
                  <a:rPr lang="ko-KR" altLang="en-US" dirty="0" err="1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물류비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검토 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물류관리팀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  <a:endParaRPr lang="ko-KR" altLang="en-US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CE9952-CDEB-B57F-7E34-A79432900DEE}"/>
                  </a:ext>
                </a:extLst>
              </p:cNvPr>
              <p:cNvSpPr txBox="1"/>
              <p:nvPr/>
            </p:nvSpPr>
            <p:spPr>
              <a:xfrm>
                <a:off x="5094679" y="4787313"/>
                <a:ext cx="4089581" cy="570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108000" lvl="0" indent="-108000">
                  <a:lnSpc>
                    <a:spcPct val="150000"/>
                  </a:lnSpc>
                  <a:buFont typeface="Wingdings" panose="05000000000000000000" pitchFamily="2" charset="2"/>
                  <a:buChar char="§"/>
                  <a:defRPr sz="1100">
                    <a:solidFill>
                      <a:prstClr val="black"/>
                    </a:solidFill>
                    <a:latin typeface="Arial Narrow" panose="020B0606020202030204" pitchFamily="34" charset="0"/>
                    <a:ea typeface="맑은 고딕" panose="020B0503020000020004" pitchFamily="50" charset="-127"/>
                  </a:defRPr>
                </a:lvl1pPr>
              </a:lstStyle>
              <a:p>
                <a:pPr marL="0" indent="0">
                  <a:buNone/>
                </a:pP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-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매월 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HUB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를 경유한 무재고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/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재고 주문에 대해 사용된 </a:t>
                </a:r>
                <a:r>
                  <a:rPr lang="ko-KR" altLang="en-US" dirty="0" err="1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물류비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실적 배부</a:t>
                </a:r>
                <a:b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</a:b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  ∙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월별 </a:t>
                </a:r>
                <a:r>
                  <a:rPr lang="ko-KR" altLang="en-US" dirty="0" err="1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물류비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Upload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및 배부 결과 확인 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물류기획팀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  <a:endParaRPr lang="ko-KR" altLang="en-US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AE3BC7A-97C7-DD05-EEDC-A424184ADC15}"/>
                  </a:ext>
                </a:extLst>
              </p:cNvPr>
              <p:cNvSpPr txBox="1"/>
              <p:nvPr/>
            </p:nvSpPr>
            <p:spPr>
              <a:xfrm>
                <a:off x="2875351" y="2353214"/>
                <a:ext cx="6178294" cy="317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150000"/>
                  </a:lnSpc>
                  <a:buFont typeface="Wingdings" panose="05000000000000000000" pitchFamily="2" charset="2"/>
                  <a:buChar char="§"/>
                  <a:defRPr sz="1100">
                    <a:solidFill>
                      <a:prstClr val="black"/>
                    </a:solidFill>
                    <a:latin typeface="Arial Narrow" panose="020B0606020202030204" pitchFamily="34" charset="0"/>
                    <a:ea typeface="맑은 고딕" panose="020B0503020000020004" pitchFamily="50" charset="-127"/>
                  </a:defRPr>
                </a:lvl1pPr>
              </a:lstStyle>
              <a:p>
                <a:pPr>
                  <a:buNone/>
                </a:pP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-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물류 운영에 사용된 자원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인력 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/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차량 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/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택배 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/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포장재 소모품 등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에 대한 물류 </a:t>
                </a:r>
                <a:r>
                  <a:rPr lang="en-US" altLang="ko-KR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Activity </a:t>
                </a:r>
                <a:r>
                  <a:rPr lang="ko-KR" altLang="en-US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기반 비용 산출 및 배부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56311B2-BB4D-6577-452D-7F116264C4D5}"/>
                  </a:ext>
                </a:extLst>
              </p:cNvPr>
              <p:cNvSpPr txBox="1"/>
              <p:nvPr/>
            </p:nvSpPr>
            <p:spPr>
              <a:xfrm flipH="1">
                <a:off x="2635954" y="2170301"/>
                <a:ext cx="16478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ko-KR" altLang="en-US" sz="120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시스템 개요</a:t>
                </a:r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8AF2648C-B3BD-001E-551F-9790C434C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00548" y="3188825"/>
                <a:ext cx="225455" cy="225455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1</a:t>
                </a:r>
                <a:endPara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D699FCAD-4C92-9062-4E72-721C137DE7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00548" y="4738935"/>
                <a:ext cx="225455" cy="225455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2</a:t>
                </a:r>
                <a:endPara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pic>
            <p:nvPicPr>
              <p:cNvPr id="69" name="그림 68">
                <a:extLst>
                  <a:ext uri="{FF2B5EF4-FFF2-40B4-BE49-F238E27FC236}">
                    <a16:creationId xmlns:a16="http://schemas.microsoft.com/office/drawing/2014/main" id="{5726C4A3-7EE9-2ADF-D037-47E5F0072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41432">
                <a:off x="1405031" y="1312626"/>
                <a:ext cx="636302" cy="556068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496570C-9BE7-C659-3F25-D75A508C9DC5}"/>
              </a:ext>
            </a:extLst>
          </p:cNvPr>
          <p:cNvSpPr txBox="1"/>
          <p:nvPr/>
        </p:nvSpPr>
        <p:spPr>
          <a:xfrm>
            <a:off x="4137386" y="2761653"/>
            <a:ext cx="15603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CST(</a:t>
            </a:r>
            <a:r>
              <a:rPr lang="ko-KR" altLang="en-US" sz="800">
                <a:solidFill>
                  <a:srgbClr val="C00000"/>
                </a:solidFill>
              </a:rPr>
              <a:t>물류비시뮬레이션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endParaRPr lang="ko-KR" altLang="en-US" sz="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5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85329-39A4-487C-A09B-0E8A8E782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D41984-6F7F-EC6F-A2FC-45FBC498509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00220FC-6F89-2EEF-25C4-CDA8B7D2E831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4597C15-0925-73A1-62A6-C85CE2D6079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46544BD-7368-3961-FF58-BF3786BAD72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E6BA37-AF28-A0B7-8875-22F42366CC9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E06EC0-035F-3098-13F7-151CF691E6BF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34597AD-4313-269D-007F-9297007F155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632B400-A091-7657-D513-1220E381ACC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HUB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취급 상품 기준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58443411-1333-531D-3F92-60E39CAC38D9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5C38AAF6-58A8-AC24-0FB1-B9BADDA707E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964DEB8B-B29A-6586-324E-8A2A1380E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8F0D421-29B0-D6D9-853C-D44B84456FDE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 담당자는 상품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Master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등록 시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경유 부적합 기준에 따라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취급 가능 여부를 설정해야 합니다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9D210DEE-AA0A-5D31-E80D-B754B02D3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03180"/>
              </p:ext>
            </p:extLst>
          </p:nvPr>
        </p:nvGraphicFramePr>
        <p:xfrm>
          <a:off x="814115" y="2372230"/>
          <a:ext cx="11332858" cy="4576254"/>
        </p:xfrm>
        <a:graphic>
          <a:graphicData uri="http://schemas.openxmlformats.org/drawingml/2006/table">
            <a:tbl>
              <a:tblPr/>
              <a:tblGrid>
                <a:gridCol w="34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0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6891">
                  <a:extLst>
                    <a:ext uri="{9D8B030D-6E8A-4147-A177-3AD203B41FA5}">
                      <a16:colId xmlns:a16="http://schemas.microsoft.com/office/drawing/2014/main" val="444566163"/>
                    </a:ext>
                  </a:extLst>
                </a:gridCol>
              </a:tblGrid>
              <a:tr h="23874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경유 부적합 기준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6919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spc="0" baseline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부적합 예시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중량물</a:t>
                      </a:r>
                      <a:endParaRPr lang="ko-KR" altLang="en-US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①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비정형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비대칭 상품이며 중량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30kg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이상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판매단위 기준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여부</a:t>
                      </a:r>
                    </a:p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박스단위로 포장되어 있지 않은 품목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기계류 등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rtl="0" fontAlgn="ctr"/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부피물</a:t>
                      </a:r>
                      <a:endParaRPr lang="ko-KR" altLang="en-US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①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길이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(3m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이상 여부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동파이프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등 </a:t>
                      </a:r>
                      <a:r>
                        <a:rPr lang="ko-KR" altLang="en-US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배관류</a:t>
                      </a:r>
                      <a:endParaRPr lang="ko-KR" altLang="en-US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1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①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 모서리의 합이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3m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이상</a:t>
                      </a:r>
                    </a:p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②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한 변의 길이가 최소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1m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이상</a:t>
                      </a:r>
                    </a:p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⇒ ①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or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②의 경우 부적합</a:t>
                      </a: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설치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검사품</a:t>
                      </a:r>
                      <a:endParaRPr lang="ko-KR" altLang="en-US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①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납품 時 전문인력의 설치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장착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설명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교육 필요 여부</a:t>
                      </a:r>
                      <a:b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②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당사 물류센터에서 육안으로 검사하는 수준 이상의 검수 필요여부</a:t>
                      </a:r>
                      <a:b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설계도면에 의한 실측</a:t>
                      </a:r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부품의 정밀 규격 등  </a:t>
                      </a: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무형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묶음상품</a:t>
                      </a:r>
                      <a:endParaRPr lang="ko-KR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①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실물이 존재하지 않는 서비스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(A/S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등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품목</a:t>
                      </a:r>
                      <a:b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②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여러 품목이 하나의 상품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ID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로 관리되는 묶음 상품</a:t>
                      </a: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위험물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①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가스류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인화물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독극물 여부</a:t>
                      </a: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냉동냉장물</a:t>
                      </a:r>
                      <a:endParaRPr lang="ko-KR" altLang="en-US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①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보관 및 배송 시 냉장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냉동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항온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  <a:r>
                        <a:rPr lang="ko-KR" alt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항습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등의 별도 설비가 필요한 품목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7712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파손우려상품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①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내용물이 깨지기 쉬운지 여부  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조명기구 등의 유리제품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ED69EC12-7F6C-064D-5133-4CFC7E1B2B1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763477" y="2715942"/>
            <a:ext cx="1827573" cy="94747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E137029-5DF8-04F1-61D0-35A077B68135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763477" y="3813440"/>
            <a:ext cx="1827573" cy="94747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BBC4B86-D090-132C-F15A-D68D0985242C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763477" y="4910938"/>
            <a:ext cx="1827573" cy="91184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B0B542F-EF29-B4F2-2657-030947B381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477" y="5972807"/>
            <a:ext cx="1827573" cy="911841"/>
          </a:xfrm>
          <a:prstGeom prst="rect">
            <a:avLst/>
          </a:prstGeom>
        </p:spPr>
      </p:pic>
      <p:sp>
        <p:nvSpPr>
          <p:cNvPr id="13" name="Text Box 23">
            <a:extLst>
              <a:ext uri="{FF2B5EF4-FFF2-40B4-BE49-F238E27FC236}">
                <a16:creationId xmlns:a16="http://schemas.microsoft.com/office/drawing/2014/main" id="{A6BEB63C-69ED-93CF-9560-98B688759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698" y="2659989"/>
            <a:ext cx="1827573" cy="5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30kg 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이상의 </a:t>
            </a:r>
            <a:r>
              <a:rPr lang="ko-KR" altLang="en-US" sz="11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중량물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비정형</a:t>
            </a: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비포장 상품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22102802-1BFA-8CA5-3C37-4DEE2172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698" y="3802886"/>
            <a:ext cx="1827573" cy="5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3m 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이상의 </a:t>
            </a:r>
            <a:r>
              <a:rPr lang="ko-KR" altLang="en-US" sz="11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장축물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Pallet 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적재 불가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AA0A372B-51AA-238A-81D8-4618608B2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698" y="4905944"/>
            <a:ext cx="1827573" cy="5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위험물</a:t>
            </a: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인화물질은 작업자 취급 </a:t>
            </a:r>
            <a:r>
              <a:rPr lang="ko-KR" altLang="en-US" sz="11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주의품</a:t>
            </a:r>
            <a:endParaRPr lang="ko-KR" altLang="en-US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B1D9BF6F-0238-48E5-3509-0844EF3B5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698" y="6067971"/>
            <a:ext cx="1827573" cy="31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택배 취급 불가 품목</a:t>
            </a:r>
          </a:p>
        </p:txBody>
      </p:sp>
    </p:spTree>
    <p:extLst>
      <p:ext uri="{BB962C8B-B14F-4D97-AF65-F5344CB8AC3E}">
        <p14:creationId xmlns:p14="http://schemas.microsoft.com/office/powerpoint/2010/main" val="64120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1458C-3938-5F05-C6CE-046EF0A4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E0731E2B-2910-A496-B716-0056C86B313E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47CCE9C-CA78-66F0-2BE3-8781D797796B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9354EC9-EF3C-A0FF-D872-BFDD5237766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B878A36-5235-8021-AF01-AB901E5D0782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2357FF-5C44-174C-7911-30F297C8C955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651D902-E789-94B8-F1A6-443B10D8CA9C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AB781D4-D0EF-2754-2086-51401CA2EDA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ED29508-28F5-8491-0FEE-1DE065E69AD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HUB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입고 기준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1EDF90DC-14B2-3AF1-3122-9C7D78D4E46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5239D9DD-B786-EC76-E385-D6936E218A9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5E2AFB24-D9A4-BABD-D2E1-5E8F2E1FE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AF7A5E13-2A5C-35CF-2888-48E79C9EF1C9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 기준 부적합 시 구매 협력사로 </a:t>
            </a:r>
            <a:r>
              <a:rPr lang="ko-KR" altLang="en-US" sz="20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반송되오니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 기준에 맞게 입고 되어야 합니다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</p:txBody>
      </p: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88215FA1-16EB-A13D-043D-845A653F9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48164"/>
              </p:ext>
            </p:extLst>
          </p:nvPr>
        </p:nvGraphicFramePr>
        <p:xfrm>
          <a:off x="814115" y="2331097"/>
          <a:ext cx="11332858" cy="4651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183">
                  <a:extLst>
                    <a:ext uri="{9D8B030D-6E8A-4147-A177-3AD203B41FA5}">
                      <a16:colId xmlns:a16="http://schemas.microsoft.com/office/drawing/2014/main" val="3319633775"/>
                    </a:ext>
                  </a:extLst>
                </a:gridCol>
                <a:gridCol w="3756230">
                  <a:extLst>
                    <a:ext uri="{9D8B030D-6E8A-4147-A177-3AD203B41FA5}">
                      <a16:colId xmlns:a16="http://schemas.microsoft.com/office/drawing/2014/main" val="1225310749"/>
                    </a:ext>
                  </a:extLst>
                </a:gridCol>
                <a:gridCol w="3756230">
                  <a:extLst>
                    <a:ext uri="{9D8B030D-6E8A-4147-A177-3AD203B41FA5}">
                      <a16:colId xmlns:a16="http://schemas.microsoft.com/office/drawing/2014/main" val="3279033513"/>
                    </a:ext>
                  </a:extLst>
                </a:gridCol>
                <a:gridCol w="2833215">
                  <a:extLst>
                    <a:ext uri="{9D8B030D-6E8A-4147-A177-3AD203B41FA5}">
                      <a16:colId xmlns:a16="http://schemas.microsoft.com/office/drawing/2014/main" val="1818944189"/>
                    </a:ext>
                  </a:extLst>
                </a:gridCol>
              </a:tblGrid>
              <a:tr h="19134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적합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부적합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부적합 사유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626394"/>
                  </a:ext>
                </a:extLst>
              </a:tr>
              <a:tr h="11147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단포장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입고라벨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미부착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입고거래명세서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건을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개의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BOX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에 포장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9525" marT="10800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376204"/>
                  </a:ext>
                </a:extLst>
              </a:tr>
              <a:tr h="11147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합포장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수령자가 다를 경우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수령자별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BOX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포장이 되어야 함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1BOX 1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라벨 부착 필수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9525" marT="10800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716159"/>
                  </a:ext>
                </a:extLst>
              </a:tr>
              <a:tr h="11147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외포장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BOX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포장이 가능한 이형상품은 필히 </a:t>
                      </a:r>
                      <a:b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BOX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포장되어야 함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부적합한 포장재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투명비닐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로 또는 </a:t>
                      </a:r>
                      <a:b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BOX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미포장시 반출 대상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9525" marT="10800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713546"/>
                  </a:ext>
                </a:extLst>
              </a:tr>
              <a:tr h="11147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완충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포장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파손우려로 인해 빈공간을 최소화하여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b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완충 포장을 해야 함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또는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사이즈에 맞는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BOX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포장을 </a:t>
                      </a:r>
                      <a:b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해야 함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9525" marT="10800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533729"/>
                  </a:ext>
                </a:extLst>
              </a:tr>
            </a:tbl>
          </a:graphicData>
        </a:graphic>
      </p:graphicFrame>
      <p:grpSp>
        <p:nvGrpSpPr>
          <p:cNvPr id="52" name="그룹 51">
            <a:extLst>
              <a:ext uri="{FF2B5EF4-FFF2-40B4-BE49-F238E27FC236}">
                <a16:creationId xmlns:a16="http://schemas.microsoft.com/office/drawing/2014/main" id="{73C31B9C-1A62-FC00-FDE6-573D48AA5BB7}"/>
              </a:ext>
            </a:extLst>
          </p:cNvPr>
          <p:cNvGrpSpPr/>
          <p:nvPr/>
        </p:nvGrpSpPr>
        <p:grpSpPr>
          <a:xfrm>
            <a:off x="1888758" y="2557359"/>
            <a:ext cx="7348148" cy="4410148"/>
            <a:chOff x="1722503" y="2576890"/>
            <a:chExt cx="6519312" cy="4776443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5B320EA2-2C87-FBE9-D1A5-B5FBE4B5FE0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510" y="2576893"/>
              <a:ext cx="1583596" cy="1127965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870507D0-E266-AF58-AB9B-B2E418DC763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296" y="2576893"/>
              <a:ext cx="1583597" cy="1127965"/>
            </a:xfrm>
            <a:prstGeom prst="rect">
              <a:avLst/>
            </a:prstGeom>
          </p:spPr>
        </p:pic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5948F820-0E5A-E4CB-CECF-A472A1F98058}"/>
                </a:ext>
              </a:extLst>
            </p:cNvPr>
            <p:cNvSpPr/>
            <p:nvPr/>
          </p:nvSpPr>
          <p:spPr>
            <a:xfrm>
              <a:off x="3568543" y="2576893"/>
              <a:ext cx="1361349" cy="1028923"/>
            </a:xfrm>
            <a:prstGeom prst="ellipse">
              <a:avLst/>
            </a:prstGeom>
            <a:noFill/>
            <a:ln w="38100">
              <a:solidFill>
                <a:srgbClr val="FDEAE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AAA0D71C-7B61-B755-6213-77C44600A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7"/>
            <a:stretch/>
          </p:blipFill>
          <p:spPr>
            <a:xfrm rot="16200000">
              <a:off x="5262242" y="2349076"/>
              <a:ext cx="1127965" cy="1583598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CE91FF6D-A1D6-1A1C-7C5D-76C22FD4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86032" y="2349073"/>
              <a:ext cx="1127966" cy="158359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E72E63-6992-0B6D-3997-79B28517397F}"/>
                </a:ext>
              </a:extLst>
            </p:cNvPr>
            <p:cNvSpPr txBox="1"/>
            <p:nvPr/>
          </p:nvSpPr>
          <p:spPr>
            <a:xfrm>
              <a:off x="5297905" y="2756098"/>
              <a:ext cx="298450" cy="40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①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F42268-AA3E-A851-11F1-03DE3978E697}"/>
                </a:ext>
              </a:extLst>
            </p:cNvPr>
            <p:cNvSpPr txBox="1"/>
            <p:nvPr/>
          </p:nvSpPr>
          <p:spPr>
            <a:xfrm>
              <a:off x="5735050" y="2756098"/>
              <a:ext cx="344455" cy="400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②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F6950E-CC9F-D237-95EC-FC08B3DBA6B1}"/>
                </a:ext>
              </a:extLst>
            </p:cNvPr>
            <p:cNvSpPr txBox="1"/>
            <p:nvPr/>
          </p:nvSpPr>
          <p:spPr>
            <a:xfrm>
              <a:off x="6171925" y="2756098"/>
              <a:ext cx="344455" cy="400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③</a:t>
              </a: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DF665AD6-EF03-BB83-D1CD-F015B7821DBD}"/>
                </a:ext>
              </a:extLst>
            </p:cNvPr>
            <p:cNvSpPr/>
            <p:nvPr/>
          </p:nvSpPr>
          <p:spPr>
            <a:xfrm>
              <a:off x="5225341" y="2651236"/>
              <a:ext cx="1341982" cy="611495"/>
            </a:xfrm>
            <a:prstGeom prst="ellipse">
              <a:avLst/>
            </a:prstGeom>
            <a:noFill/>
            <a:ln w="38100">
              <a:solidFill>
                <a:srgbClr val="FDEAE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864874-E970-116B-281F-9B00632D7E20}"/>
                </a:ext>
              </a:extLst>
            </p:cNvPr>
            <p:cNvSpPr txBox="1"/>
            <p:nvPr/>
          </p:nvSpPr>
          <p:spPr>
            <a:xfrm>
              <a:off x="7362615" y="3458635"/>
              <a:ext cx="879200" cy="266671"/>
            </a:xfrm>
            <a:prstGeom prst="rect">
              <a:avLst/>
            </a:prstGeom>
            <a:solidFill>
              <a:srgbClr val="FDEAEC"/>
            </a:solidFill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100" b="1">
                  <a:solidFill>
                    <a:schemeClr val="bg1"/>
                  </a:solidFill>
                </a:defRPr>
              </a:lvl1pPr>
            </a:lstStyle>
            <a:p>
              <a:r>
                <a:rPr lang="ko-KR" altLang="en-US" sz="1000" b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입고라벨 </a:t>
              </a:r>
              <a:r>
                <a:rPr lang="ko-KR" altLang="en-US" sz="1000" b="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미부착</a:t>
              </a:r>
              <a:endParaRPr lang="ko-KR" altLang="en-US" sz="1000" b="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984C0553-43AE-0301-F7BB-D35BC18A6F7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50318" y="3567480"/>
              <a:ext cx="1127965" cy="1583594"/>
            </a:xfrm>
            <a:prstGeom prst="rect">
              <a:avLst/>
            </a:prstGeom>
            <a:ln>
              <a:solidFill>
                <a:srgbClr val="FDEAEC"/>
              </a:solidFill>
            </a:ln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0712484C-A4CA-D4ED-99F2-57884B3F4AE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296" y="3795294"/>
              <a:ext cx="1583595" cy="1127965"/>
            </a:xfrm>
            <a:prstGeom prst="rect">
              <a:avLst/>
            </a:prstGeom>
          </p:spPr>
        </p:pic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F30F2E8C-953C-B8B2-C782-D422067E3561}"/>
                </a:ext>
              </a:extLst>
            </p:cNvPr>
            <p:cNvSpPr/>
            <p:nvPr/>
          </p:nvSpPr>
          <p:spPr>
            <a:xfrm>
              <a:off x="2214871" y="3996457"/>
              <a:ext cx="957605" cy="872551"/>
            </a:xfrm>
            <a:prstGeom prst="ellipse">
              <a:avLst/>
            </a:prstGeom>
            <a:noFill/>
            <a:ln w="38100">
              <a:solidFill>
                <a:srgbClr val="FDEAE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7DE2A800-6A52-F48A-5BA1-157B67B29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034425" y="3795294"/>
              <a:ext cx="3207390" cy="1127965"/>
            </a:xfrm>
            <a:prstGeom prst="rect">
              <a:avLst/>
            </a:prstGeom>
          </p:spPr>
        </p:pic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0D8A48-26D5-9731-BAE0-F65169737DE9}"/>
                </a:ext>
              </a:extLst>
            </p:cNvPr>
            <p:cNvSpPr/>
            <p:nvPr/>
          </p:nvSpPr>
          <p:spPr>
            <a:xfrm>
              <a:off x="5235389" y="3809718"/>
              <a:ext cx="1745474" cy="1059290"/>
            </a:xfrm>
            <a:prstGeom prst="ellipse">
              <a:avLst/>
            </a:prstGeom>
            <a:noFill/>
            <a:ln w="38100">
              <a:solidFill>
                <a:srgbClr val="FDEAE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B1C5774-8B56-2DA5-CBAD-6C1A605877CC}"/>
                </a:ext>
              </a:extLst>
            </p:cNvPr>
            <p:cNvSpPr txBox="1"/>
            <p:nvPr/>
          </p:nvSpPr>
          <p:spPr>
            <a:xfrm>
              <a:off x="6852171" y="4523149"/>
              <a:ext cx="1389644" cy="433342"/>
            </a:xfrm>
            <a:prstGeom prst="rect">
              <a:avLst/>
            </a:prstGeom>
            <a:solidFill>
              <a:srgbClr val="FDEAEC"/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1100" b="1">
                  <a:solidFill>
                    <a:schemeClr val="bg1"/>
                  </a:solidFill>
                </a:defRPr>
              </a:lvl1pPr>
            </a:lstStyle>
            <a:p>
              <a:r>
                <a:rPr lang="ko-KR" altLang="en-US" sz="1000" b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수령자가 다른 상품을 합포장 후 라벨 부착 </a:t>
              </a:r>
            </a:p>
          </p:txBody>
        </p:sp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4BC46916-488D-401B-1F3B-397921E5B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503" y="5000995"/>
              <a:ext cx="3207388" cy="1127965"/>
            </a:xfrm>
            <a:prstGeom prst="rect">
              <a:avLst/>
            </a:prstGeom>
          </p:spPr>
        </p:pic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80709793-8BFA-9883-523A-809AFB3896F5}"/>
                </a:ext>
              </a:extLst>
            </p:cNvPr>
            <p:cNvSpPr/>
            <p:nvPr/>
          </p:nvSpPr>
          <p:spPr>
            <a:xfrm>
              <a:off x="1949579" y="5332691"/>
              <a:ext cx="2813538" cy="502418"/>
            </a:xfrm>
            <a:prstGeom prst="ellipse">
              <a:avLst/>
            </a:prstGeom>
            <a:noFill/>
            <a:ln w="38100">
              <a:solidFill>
                <a:srgbClr val="FDEAE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3C20B62-23F9-7700-6B9A-649AC9B312F2}"/>
                </a:ext>
              </a:extLst>
            </p:cNvPr>
            <p:cNvSpPr txBox="1"/>
            <p:nvPr/>
          </p:nvSpPr>
          <p:spPr>
            <a:xfrm>
              <a:off x="3773835" y="5103755"/>
              <a:ext cx="946087" cy="30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200" b="1">
                  <a:solidFill>
                    <a:srgbClr val="FF0000"/>
                  </a:solidFill>
                </a:defRPr>
              </a:lvl1pPr>
            </a:lstStyle>
            <a:p>
              <a:r>
                <a:rPr lang="en-US" altLang="ko-KR" b="0" dirty="0">
                  <a:solidFill>
                    <a:srgbClr val="FDEAEC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BOX </a:t>
              </a:r>
              <a:r>
                <a:rPr lang="ko-KR" altLang="en-US" b="0" dirty="0">
                  <a:solidFill>
                    <a:srgbClr val="FDEAEC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포장</a:t>
              </a:r>
            </a:p>
          </p:txBody>
        </p:sp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BBE5C3EE-7938-73EE-8E76-FFA0A6D71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424" y="5013695"/>
              <a:ext cx="3207387" cy="1127965"/>
            </a:xfrm>
            <a:prstGeom prst="rect">
              <a:avLst/>
            </a:prstGeom>
          </p:spPr>
        </p:pic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C6BE941C-7B1C-4A42-BB28-1A1FD5938927}"/>
                </a:ext>
              </a:extLst>
            </p:cNvPr>
            <p:cNvSpPr/>
            <p:nvPr/>
          </p:nvSpPr>
          <p:spPr>
            <a:xfrm>
              <a:off x="5553420" y="5122082"/>
              <a:ext cx="2234921" cy="890631"/>
            </a:xfrm>
            <a:prstGeom prst="ellipse">
              <a:avLst/>
            </a:prstGeom>
            <a:noFill/>
            <a:ln w="38100">
              <a:solidFill>
                <a:srgbClr val="FDEAE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A53988-39BB-C568-C7F9-8E060596FD5C}"/>
                </a:ext>
              </a:extLst>
            </p:cNvPr>
            <p:cNvSpPr txBox="1"/>
            <p:nvPr/>
          </p:nvSpPr>
          <p:spPr>
            <a:xfrm>
              <a:off x="7753718" y="5876934"/>
              <a:ext cx="488097" cy="283339"/>
            </a:xfrm>
            <a:prstGeom prst="rect">
              <a:avLst/>
            </a:prstGeom>
            <a:solidFill>
              <a:srgbClr val="FDEAEC"/>
            </a:solidFill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100" b="1">
                  <a:solidFill>
                    <a:schemeClr val="bg1"/>
                  </a:solidFill>
                </a:defRPr>
              </a:lvl1pPr>
            </a:lstStyle>
            <a:p>
              <a:r>
                <a:rPr lang="ko-KR" altLang="en-US" b="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미포장</a:t>
              </a:r>
              <a:endParaRPr lang="ko-KR" altLang="en-US" b="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AD6D2349-4635-E034-F8BC-1E2B0A4802C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503" y="6204769"/>
              <a:ext cx="3207388" cy="1127965"/>
            </a:xfrm>
            <a:prstGeom prst="rect">
              <a:avLst/>
            </a:prstGeom>
          </p:spPr>
        </p:pic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1C37529F-F647-03C2-CC4A-25E253C780ED}"/>
                </a:ext>
              </a:extLst>
            </p:cNvPr>
            <p:cNvSpPr/>
            <p:nvPr/>
          </p:nvSpPr>
          <p:spPr>
            <a:xfrm>
              <a:off x="3773835" y="6293274"/>
              <a:ext cx="950953" cy="950953"/>
            </a:xfrm>
            <a:prstGeom prst="ellipse">
              <a:avLst/>
            </a:prstGeom>
            <a:noFill/>
            <a:ln w="38100">
              <a:solidFill>
                <a:srgbClr val="FDEAE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8E0E68A2-CA98-D6C2-1DC0-BC66F3CE3C74}"/>
                </a:ext>
              </a:extLst>
            </p:cNvPr>
            <p:cNvSpPr/>
            <p:nvPr/>
          </p:nvSpPr>
          <p:spPr>
            <a:xfrm>
              <a:off x="1949579" y="6293274"/>
              <a:ext cx="950953" cy="950953"/>
            </a:xfrm>
            <a:prstGeom prst="ellipse">
              <a:avLst/>
            </a:prstGeom>
            <a:noFill/>
            <a:ln w="38100">
              <a:solidFill>
                <a:srgbClr val="FDEAE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F0454E5F-3141-4B4D-6800-85E47616C4C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424" y="6204769"/>
              <a:ext cx="3207387" cy="1127965"/>
            </a:xfrm>
            <a:prstGeom prst="rect">
              <a:avLst/>
            </a:prstGeom>
          </p:spPr>
        </p:pic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9322E6A2-2374-84C3-996E-005D25CCF343}"/>
                </a:ext>
              </a:extLst>
            </p:cNvPr>
            <p:cNvSpPr/>
            <p:nvPr/>
          </p:nvSpPr>
          <p:spPr>
            <a:xfrm>
              <a:off x="5398270" y="6293273"/>
              <a:ext cx="591627" cy="950953"/>
            </a:xfrm>
            <a:prstGeom prst="ellipse">
              <a:avLst/>
            </a:prstGeom>
            <a:noFill/>
            <a:ln w="38100">
              <a:solidFill>
                <a:srgbClr val="FDEAE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13EA86-8732-3F16-74E5-E1503F0035E4}"/>
                </a:ext>
              </a:extLst>
            </p:cNvPr>
            <p:cNvSpPr txBox="1"/>
            <p:nvPr/>
          </p:nvSpPr>
          <p:spPr>
            <a:xfrm>
              <a:off x="7366883" y="7069994"/>
              <a:ext cx="874932" cy="283339"/>
            </a:xfrm>
            <a:prstGeom prst="rect">
              <a:avLst/>
            </a:prstGeom>
            <a:solidFill>
              <a:srgbClr val="FDEAEC"/>
            </a:solidFill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100" b="1">
                  <a:solidFill>
                    <a:schemeClr val="bg1"/>
                  </a:solidFill>
                </a:defRPr>
              </a:lvl1pPr>
            </a:lstStyle>
            <a:p>
              <a:r>
                <a:rPr lang="ko-KR" altLang="en-US" b="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완충포장</a:t>
              </a:r>
              <a:r>
                <a:rPr lang="ko-KR" altLang="en-US" b="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불량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90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7571-93FA-B91E-B93E-B8EB17CE5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189107D-FF4F-37F0-E5EC-A62346DA34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BEAB4ED1-539F-24BB-D5E9-0540DB186806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484A56A-90D2-A683-1F06-824FF90EF461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BCFC4ACD-2EE6-5A84-F9E8-D096C350FD5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8CD2E7B-1622-FEB0-CA6B-0360FD868BE7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02.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3AFA9D-4497-AE2F-16AE-12D38EC90178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재고관리 이해</a:t>
                </a:r>
              </a:p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Overview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6635075A-CAD4-7CF0-B9E7-CCDDD091CF02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444BD095-9737-93C4-AC20-E812A632D6F9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28FE571-8719-8D58-4981-4304F9E0B5AF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97B8516-36C5-3348-5523-F0B937B6CA2D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D8E716D-17B6-6187-73BA-E8AF9C42466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D986874-8CAB-4EC2-3E7D-C7CC28A78B27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78F0307-AD27-CF6C-7960-858575C8DA6A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05441C7-402D-25E2-2144-DD7BE03188B5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656B930B-704F-B5F9-3700-43109A89B7B4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50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슈트, 사람, 의류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E0A9418-AE39-6184-3763-8784E5E41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6" r="6110"/>
          <a:stretch/>
        </p:blipFill>
        <p:spPr>
          <a:xfrm flipH="1">
            <a:off x="0" y="0"/>
            <a:ext cx="7565470" cy="7559675"/>
          </a:xfrm>
          <a:prstGeom prst="rect">
            <a:avLst/>
          </a:prstGeom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F86605-8334-49BA-94F3-AFD86761C26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245104-E581-4CB0-88C0-5F1FDD807E3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440E85F-DE77-4075-989B-58CCE733669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0C9FDC5-FA04-4A8F-929F-33DFA8433FE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6B2D96F-8C08-429B-8AC0-4EF79997D5D7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677C7C3-B44F-4B90-9084-35E3ED1FDFB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52A1963-3794-B92B-24E8-643CACF3C733}"/>
              </a:ext>
            </a:extLst>
          </p:cNvPr>
          <p:cNvSpPr/>
          <p:nvPr/>
        </p:nvSpPr>
        <p:spPr>
          <a:xfrm>
            <a:off x="2147" y="-1"/>
            <a:ext cx="7565470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5F80228-B83E-8AAC-E52B-FC6EAF5E3A83}"/>
              </a:ext>
            </a:extLst>
          </p:cNvPr>
          <p:cNvSpPr/>
          <p:nvPr/>
        </p:nvSpPr>
        <p:spPr>
          <a:xfrm>
            <a:off x="6955549" y="866986"/>
            <a:ext cx="5814446" cy="5825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6E74D71-72E2-4024-9956-EDF89AD9890E}"/>
              </a:ext>
            </a:extLst>
          </p:cNvPr>
          <p:cNvGrpSpPr/>
          <p:nvPr/>
        </p:nvGrpSpPr>
        <p:grpSpPr>
          <a:xfrm>
            <a:off x="7544610" y="1365752"/>
            <a:ext cx="4636323" cy="3337568"/>
            <a:chOff x="7590731" y="739885"/>
            <a:chExt cx="4636323" cy="3337568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40F54E9-C526-EB51-0D71-9819CB3ACAB9}"/>
                </a:ext>
              </a:extLst>
            </p:cNvPr>
            <p:cNvGrpSpPr/>
            <p:nvPr/>
          </p:nvGrpSpPr>
          <p:grpSpPr>
            <a:xfrm>
              <a:off x="7590731" y="1356765"/>
              <a:ext cx="4636323" cy="2720688"/>
              <a:chOff x="6124411" y="2335506"/>
              <a:chExt cx="4636323" cy="272068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FAAB0B-2899-4F92-8E02-41AF6D99D9BC}"/>
                  </a:ext>
                </a:extLst>
              </p:cNvPr>
              <p:cNvSpPr txBox="1"/>
              <p:nvPr/>
            </p:nvSpPr>
            <p:spPr>
              <a:xfrm>
                <a:off x="6124411" y="3538343"/>
                <a:ext cx="4517986" cy="151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01. HUB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입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/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출고 관리</a:t>
                </a:r>
                <a:endParaRPr lang="en-US" altLang="ko-KR" sz="1899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02.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재고관리 이해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03.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운송관리 이해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133BD-67C7-4AA3-9979-DA1BC3540BB2}"/>
                  </a:ext>
                </a:extLst>
              </p:cNvPr>
              <p:cNvSpPr txBox="1"/>
              <p:nvPr/>
            </p:nvSpPr>
            <p:spPr>
              <a:xfrm>
                <a:off x="6124411" y="2335506"/>
                <a:ext cx="2600200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4000" dirty="0">
                    <a:solidFill>
                      <a:srgbClr val="A50034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Contents</a:t>
                </a:r>
              </a:p>
            </p:txBody>
          </p: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2C2EC4F4-A109-4F7F-92CA-A8A51F0D5956}"/>
                  </a:ext>
                </a:extLst>
              </p:cNvPr>
              <p:cNvCxnSpPr/>
              <p:nvPr/>
            </p:nvCxnSpPr>
            <p:spPr>
              <a:xfrm>
                <a:off x="6242747" y="3507551"/>
                <a:ext cx="4517987" cy="0"/>
              </a:xfrm>
              <a:prstGeom prst="line">
                <a:avLst/>
              </a:prstGeom>
              <a:ln>
                <a:solidFill>
                  <a:srgbClr val="AD8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810EF95-415C-4849-8FD9-DC7F684D99D4}"/>
                </a:ext>
              </a:extLst>
            </p:cNvPr>
            <p:cNvGrpSpPr/>
            <p:nvPr/>
          </p:nvGrpSpPr>
          <p:grpSpPr>
            <a:xfrm>
              <a:off x="8273939" y="847608"/>
              <a:ext cx="1776168" cy="300035"/>
              <a:chOff x="937736" y="7223270"/>
              <a:chExt cx="1309154" cy="221145"/>
            </a:xfrm>
          </p:grpSpPr>
          <p:grpSp>
            <p:nvGrpSpPr>
              <p:cNvPr id="63" name="그래픽 1">
                <a:extLst>
                  <a:ext uri="{FF2B5EF4-FFF2-40B4-BE49-F238E27FC236}">
                    <a16:creationId xmlns:a16="http://schemas.microsoft.com/office/drawing/2014/main" id="{3C8E11AB-B2EF-4DFF-8CB2-6CACB15ECF8C}"/>
                  </a:ext>
                </a:extLst>
              </p:cNvPr>
              <p:cNvGrpSpPr/>
              <p:nvPr/>
            </p:nvGrpSpPr>
            <p:grpSpPr>
              <a:xfrm>
                <a:off x="1039263" y="7223270"/>
                <a:ext cx="1207627" cy="198368"/>
                <a:chOff x="708344" y="6613232"/>
                <a:chExt cx="1793275" cy="294568"/>
              </a:xfrm>
            </p:grpSpPr>
            <p:sp>
              <p:nvSpPr>
                <p:cNvPr id="65" name="자유형: 도형 4">
                  <a:extLst>
                    <a:ext uri="{FF2B5EF4-FFF2-40B4-BE49-F238E27FC236}">
                      <a16:creationId xmlns:a16="http://schemas.microsoft.com/office/drawing/2014/main" id="{FB69BD07-E392-4046-B267-89720056F2BC}"/>
                    </a:ext>
                  </a:extLst>
                </p:cNvPr>
                <p:cNvSpPr/>
                <p:nvPr/>
              </p:nvSpPr>
              <p:spPr>
                <a:xfrm>
                  <a:off x="1267541" y="6699576"/>
                  <a:ext cx="190897" cy="202938"/>
                </a:xfrm>
                <a:custGeom>
                  <a:avLst/>
                  <a:gdLst>
                    <a:gd name="connsiteX0" fmla="*/ 142439 w 190897"/>
                    <a:gd name="connsiteY0" fmla="*/ 0 h 202938"/>
                    <a:gd name="connsiteX1" fmla="*/ 95449 w 190897"/>
                    <a:gd name="connsiteY1" fmla="*/ 156536 h 202938"/>
                    <a:gd name="connsiteX2" fmla="*/ 48459 w 190897"/>
                    <a:gd name="connsiteY2" fmla="*/ 0 h 202938"/>
                    <a:gd name="connsiteX3" fmla="*/ 0 w 190897"/>
                    <a:gd name="connsiteY3" fmla="*/ 0 h 202938"/>
                    <a:gd name="connsiteX4" fmla="*/ 61087 w 190897"/>
                    <a:gd name="connsiteY4" fmla="*/ 202938 h 202938"/>
                    <a:gd name="connsiteX5" fmla="*/ 129810 w 190897"/>
                    <a:gd name="connsiteY5" fmla="*/ 202938 h 202938"/>
                    <a:gd name="connsiteX6" fmla="*/ 190897 w 190897"/>
                    <a:gd name="connsiteY6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897" h="202938">
                      <a:moveTo>
                        <a:pt x="142439" y="0"/>
                      </a:moveTo>
                      <a:lnTo>
                        <a:pt x="95449" y="156536"/>
                      </a:lnTo>
                      <a:lnTo>
                        <a:pt x="48459" y="0"/>
                      </a:lnTo>
                      <a:lnTo>
                        <a:pt x="0" y="0"/>
                      </a:lnTo>
                      <a:lnTo>
                        <a:pt x="61087" y="202938"/>
                      </a:lnTo>
                      <a:lnTo>
                        <a:pt x="129810" y="202938"/>
                      </a:lnTo>
                      <a:lnTo>
                        <a:pt x="190897" y="0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79" name="자유형: 도형 5">
                  <a:extLst>
                    <a:ext uri="{FF2B5EF4-FFF2-40B4-BE49-F238E27FC236}">
                      <a16:creationId xmlns:a16="http://schemas.microsoft.com/office/drawing/2014/main" id="{08F6018D-EB23-41BB-95E7-8EF436BC533F}"/>
                    </a:ext>
                  </a:extLst>
                </p:cNvPr>
                <p:cNvSpPr/>
                <p:nvPr/>
              </p:nvSpPr>
              <p:spPr>
                <a:xfrm>
                  <a:off x="911003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0" name="자유형: 도형 6">
                  <a:extLst>
                    <a:ext uri="{FF2B5EF4-FFF2-40B4-BE49-F238E27FC236}">
                      <a16:creationId xmlns:a16="http://schemas.microsoft.com/office/drawing/2014/main" id="{2F2F49D6-03C6-4675-8662-8125D68E537F}"/>
                    </a:ext>
                  </a:extLst>
                </p:cNvPr>
                <p:cNvSpPr/>
                <p:nvPr/>
              </p:nvSpPr>
              <p:spPr>
                <a:xfrm>
                  <a:off x="1476060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1" name="자유형: 도형 7">
                  <a:extLst>
                    <a:ext uri="{FF2B5EF4-FFF2-40B4-BE49-F238E27FC236}">
                      <a16:creationId xmlns:a16="http://schemas.microsoft.com/office/drawing/2014/main" id="{71EA6BA2-1BA9-4BCA-9FD5-7208EC0603FF}"/>
                    </a:ext>
                  </a:extLst>
                </p:cNvPr>
                <p:cNvSpPr/>
                <p:nvPr/>
              </p:nvSpPr>
              <p:spPr>
                <a:xfrm>
                  <a:off x="2087812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7 w 149193"/>
                    <a:gd name="connsiteY8" fmla="*/ 166227 h 203232"/>
                    <a:gd name="connsiteX9" fmla="*/ 46697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7 w 149193"/>
                    <a:gd name="connsiteY12" fmla="*/ 83114 h 203232"/>
                    <a:gd name="connsiteX13" fmla="*/ 46697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7" y="166227"/>
                      </a:lnTo>
                      <a:lnTo>
                        <a:pt x="46697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7" y="83114"/>
                      </a:lnTo>
                      <a:lnTo>
                        <a:pt x="46697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2" name="자유형: 도형 8">
                  <a:extLst>
                    <a:ext uri="{FF2B5EF4-FFF2-40B4-BE49-F238E27FC236}">
                      <a16:creationId xmlns:a16="http://schemas.microsoft.com/office/drawing/2014/main" id="{943D4A39-2A8E-4455-80C9-3A73EC1F1FB4}"/>
                    </a:ext>
                  </a:extLst>
                </p:cNvPr>
                <p:cNvSpPr/>
                <p:nvPr/>
              </p:nvSpPr>
              <p:spPr>
                <a:xfrm>
                  <a:off x="1094852" y="6699869"/>
                  <a:ext cx="182086" cy="203232"/>
                </a:xfrm>
                <a:custGeom>
                  <a:avLst/>
                  <a:gdLst>
                    <a:gd name="connsiteX0" fmla="*/ 126580 w 182086"/>
                    <a:gd name="connsiteY0" fmla="*/ 112189 h 203232"/>
                    <a:gd name="connsiteX1" fmla="*/ 163584 w 182086"/>
                    <a:gd name="connsiteY1" fmla="*/ 56975 h 203232"/>
                    <a:gd name="connsiteX2" fmla="*/ 129810 w 182086"/>
                    <a:gd name="connsiteY2" fmla="*/ 4699 h 203232"/>
                    <a:gd name="connsiteX3" fmla="*/ 91337 w 182086"/>
                    <a:gd name="connsiteY3" fmla="*/ 0 h 203232"/>
                    <a:gd name="connsiteX4" fmla="*/ 27607 w 182086"/>
                    <a:gd name="connsiteY4" fmla="*/ 0 h 203232"/>
                    <a:gd name="connsiteX5" fmla="*/ 0 w 182086"/>
                    <a:gd name="connsiteY5" fmla="*/ 27607 h 203232"/>
                    <a:gd name="connsiteX6" fmla="*/ 0 w 182086"/>
                    <a:gd name="connsiteY6" fmla="*/ 203232 h 203232"/>
                    <a:gd name="connsiteX7" fmla="*/ 46696 w 182086"/>
                    <a:gd name="connsiteY7" fmla="*/ 203232 h 203232"/>
                    <a:gd name="connsiteX8" fmla="*/ 46696 w 182086"/>
                    <a:gd name="connsiteY8" fmla="*/ 36711 h 203232"/>
                    <a:gd name="connsiteX9" fmla="*/ 91043 w 182086"/>
                    <a:gd name="connsiteY9" fmla="*/ 36711 h 203232"/>
                    <a:gd name="connsiteX10" fmla="*/ 117769 w 182086"/>
                    <a:gd name="connsiteY10" fmla="*/ 60500 h 203232"/>
                    <a:gd name="connsiteX11" fmla="*/ 89281 w 182086"/>
                    <a:gd name="connsiteY11" fmla="*/ 82820 h 203232"/>
                    <a:gd name="connsiteX12" fmla="*/ 59031 w 182086"/>
                    <a:gd name="connsiteY12" fmla="*/ 82820 h 203232"/>
                    <a:gd name="connsiteX13" fmla="*/ 131572 w 182086"/>
                    <a:gd name="connsiteY13" fmla="*/ 202645 h 203232"/>
                    <a:gd name="connsiteX14" fmla="*/ 182087 w 182086"/>
                    <a:gd name="connsiteY14" fmla="*/ 202645 h 203232"/>
                    <a:gd name="connsiteX15" fmla="*/ 126580 w 182086"/>
                    <a:gd name="connsiteY15" fmla="*/ 112189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086" h="203232">
                      <a:moveTo>
                        <a:pt x="126580" y="112189"/>
                      </a:moveTo>
                      <a:cubicBezTo>
                        <a:pt x="167109" y="98679"/>
                        <a:pt x="163584" y="56975"/>
                        <a:pt x="163584" y="56975"/>
                      </a:cubicBezTo>
                      <a:cubicBezTo>
                        <a:pt x="162703" y="26726"/>
                        <a:pt x="142145" y="10279"/>
                        <a:pt x="129810" y="4699"/>
                      </a:cubicBezTo>
                      <a:cubicBezTo>
                        <a:pt x="119237" y="0"/>
                        <a:pt x="108077" y="0"/>
                        <a:pt x="91337" y="0"/>
                      </a:cubicBez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203232"/>
                      </a:lnTo>
                      <a:lnTo>
                        <a:pt x="46696" y="203232"/>
                      </a:lnTo>
                      <a:lnTo>
                        <a:pt x="46696" y="36711"/>
                      </a:lnTo>
                      <a:lnTo>
                        <a:pt x="91043" y="36711"/>
                      </a:lnTo>
                      <a:cubicBezTo>
                        <a:pt x="109839" y="36711"/>
                        <a:pt x="117769" y="45815"/>
                        <a:pt x="117769" y="60500"/>
                      </a:cubicBezTo>
                      <a:cubicBezTo>
                        <a:pt x="117769" y="75772"/>
                        <a:pt x="108077" y="82820"/>
                        <a:pt x="89281" y="82820"/>
                      </a:cubicBezTo>
                      <a:lnTo>
                        <a:pt x="59031" y="82820"/>
                      </a:lnTo>
                      <a:lnTo>
                        <a:pt x="131572" y="202645"/>
                      </a:lnTo>
                      <a:lnTo>
                        <a:pt x="182087" y="202645"/>
                      </a:lnTo>
                      <a:lnTo>
                        <a:pt x="126580" y="112189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3" name="자유형: 도형 9">
                  <a:extLst>
                    <a:ext uri="{FF2B5EF4-FFF2-40B4-BE49-F238E27FC236}">
                      <a16:creationId xmlns:a16="http://schemas.microsoft.com/office/drawing/2014/main" id="{6C8D7A18-47E9-4ABE-AE83-2DC30F453146}"/>
                    </a:ext>
                  </a:extLst>
                </p:cNvPr>
                <p:cNvSpPr/>
                <p:nvPr/>
              </p:nvSpPr>
              <p:spPr>
                <a:xfrm>
                  <a:off x="708344" y="6698988"/>
                  <a:ext cx="169766" cy="203525"/>
                </a:xfrm>
                <a:custGeom>
                  <a:avLst/>
                  <a:gdLst>
                    <a:gd name="connsiteX0" fmla="*/ 169767 w 169766"/>
                    <a:gd name="connsiteY0" fmla="*/ 84288 h 203525"/>
                    <a:gd name="connsiteX1" fmla="*/ 169767 w 169766"/>
                    <a:gd name="connsiteY1" fmla="*/ 44053 h 203525"/>
                    <a:gd name="connsiteX2" fmla="*/ 143628 w 169766"/>
                    <a:gd name="connsiteY2" fmla="*/ 4699 h 203525"/>
                    <a:gd name="connsiteX3" fmla="*/ 84303 w 169766"/>
                    <a:gd name="connsiteY3" fmla="*/ 0 h 203525"/>
                    <a:gd name="connsiteX4" fmla="*/ 40250 w 169766"/>
                    <a:gd name="connsiteY4" fmla="*/ 1762 h 203525"/>
                    <a:gd name="connsiteX5" fmla="*/ 15 w 169766"/>
                    <a:gd name="connsiteY5" fmla="*/ 51983 h 203525"/>
                    <a:gd name="connsiteX6" fmla="*/ 25272 w 169766"/>
                    <a:gd name="connsiteY6" fmla="*/ 99267 h 203525"/>
                    <a:gd name="connsiteX7" fmla="*/ 25272 w 169766"/>
                    <a:gd name="connsiteY7" fmla="*/ 99267 h 203525"/>
                    <a:gd name="connsiteX8" fmla="*/ 116022 w 169766"/>
                    <a:gd name="connsiteY8" fmla="*/ 167402 h 203525"/>
                    <a:gd name="connsiteX9" fmla="*/ 116022 w 169766"/>
                    <a:gd name="connsiteY9" fmla="*/ 167402 h 203525"/>
                    <a:gd name="connsiteX10" fmla="*/ 123070 w 169766"/>
                    <a:gd name="connsiteY10" fmla="*/ 182968 h 203525"/>
                    <a:gd name="connsiteX11" fmla="*/ 123070 w 169766"/>
                    <a:gd name="connsiteY11" fmla="*/ 182968 h 203525"/>
                    <a:gd name="connsiteX12" fmla="*/ 123070 w 169766"/>
                    <a:gd name="connsiteY12" fmla="*/ 203526 h 203525"/>
                    <a:gd name="connsiteX13" fmla="*/ 169767 w 169766"/>
                    <a:gd name="connsiteY13" fmla="*/ 203526 h 203525"/>
                    <a:gd name="connsiteX14" fmla="*/ 169767 w 169766"/>
                    <a:gd name="connsiteY14" fmla="*/ 182087 h 203525"/>
                    <a:gd name="connsiteX15" fmla="*/ 169767 w 169766"/>
                    <a:gd name="connsiteY15" fmla="*/ 182087 h 203525"/>
                    <a:gd name="connsiteX16" fmla="*/ 148621 w 169766"/>
                    <a:gd name="connsiteY16" fmla="*/ 136859 h 203525"/>
                    <a:gd name="connsiteX17" fmla="*/ 148621 w 169766"/>
                    <a:gd name="connsiteY17" fmla="*/ 136859 h 203525"/>
                    <a:gd name="connsiteX18" fmla="*/ 55228 w 169766"/>
                    <a:gd name="connsiteY18" fmla="*/ 66961 h 203525"/>
                    <a:gd name="connsiteX19" fmla="*/ 48473 w 169766"/>
                    <a:gd name="connsiteY19" fmla="*/ 52570 h 203525"/>
                    <a:gd name="connsiteX20" fmla="*/ 59927 w 169766"/>
                    <a:gd name="connsiteY20" fmla="*/ 38767 h 203525"/>
                    <a:gd name="connsiteX21" fmla="*/ 74318 w 169766"/>
                    <a:gd name="connsiteY21" fmla="*/ 37592 h 203525"/>
                    <a:gd name="connsiteX22" fmla="*/ 96638 w 169766"/>
                    <a:gd name="connsiteY22" fmla="*/ 37592 h 203525"/>
                    <a:gd name="connsiteX23" fmla="*/ 114847 w 169766"/>
                    <a:gd name="connsiteY23" fmla="*/ 39942 h 203525"/>
                    <a:gd name="connsiteX24" fmla="*/ 114847 w 169766"/>
                    <a:gd name="connsiteY24" fmla="*/ 39942 h 203525"/>
                    <a:gd name="connsiteX25" fmla="*/ 123070 w 169766"/>
                    <a:gd name="connsiteY25" fmla="*/ 52864 h 203525"/>
                    <a:gd name="connsiteX26" fmla="*/ 123070 w 169766"/>
                    <a:gd name="connsiteY26" fmla="*/ 83995 h 203525"/>
                    <a:gd name="connsiteX27" fmla="*/ 169767 w 169766"/>
                    <a:gd name="connsiteY27" fmla="*/ 83995 h 20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9766" h="203525">
                      <a:moveTo>
                        <a:pt x="169767" y="84288"/>
                      </a:moveTo>
                      <a:lnTo>
                        <a:pt x="169767" y="44053"/>
                      </a:lnTo>
                      <a:cubicBezTo>
                        <a:pt x="169767" y="30544"/>
                        <a:pt x="163893" y="14097"/>
                        <a:pt x="143628" y="4699"/>
                      </a:cubicBezTo>
                      <a:cubicBezTo>
                        <a:pt x="135111" y="881"/>
                        <a:pt x="107798" y="0"/>
                        <a:pt x="84303" y="0"/>
                      </a:cubicBezTo>
                      <a:cubicBezTo>
                        <a:pt x="69913" y="0"/>
                        <a:pt x="52585" y="0"/>
                        <a:pt x="40250" y="1762"/>
                      </a:cubicBezTo>
                      <a:cubicBezTo>
                        <a:pt x="16461" y="4993"/>
                        <a:pt x="-573" y="24082"/>
                        <a:pt x="15" y="51983"/>
                      </a:cubicBezTo>
                      <a:cubicBezTo>
                        <a:pt x="602" y="73128"/>
                        <a:pt x="12056" y="88400"/>
                        <a:pt x="25272" y="99267"/>
                      </a:cubicBezTo>
                      <a:lnTo>
                        <a:pt x="25272" y="99267"/>
                      </a:lnTo>
                      <a:lnTo>
                        <a:pt x="116022" y="167402"/>
                      </a:lnTo>
                      <a:lnTo>
                        <a:pt x="116022" y="167402"/>
                      </a:lnTo>
                      <a:cubicBezTo>
                        <a:pt x="120133" y="170633"/>
                        <a:pt x="123070" y="174744"/>
                        <a:pt x="123070" y="182968"/>
                      </a:cubicBezTo>
                      <a:lnTo>
                        <a:pt x="123070" y="182968"/>
                      </a:lnTo>
                      <a:lnTo>
                        <a:pt x="123070" y="203526"/>
                      </a:lnTo>
                      <a:lnTo>
                        <a:pt x="169767" y="203526"/>
                      </a:lnTo>
                      <a:lnTo>
                        <a:pt x="169767" y="182087"/>
                      </a:lnTo>
                      <a:lnTo>
                        <a:pt x="169767" y="182087"/>
                      </a:lnTo>
                      <a:cubicBezTo>
                        <a:pt x="169767" y="163878"/>
                        <a:pt x="161837" y="147725"/>
                        <a:pt x="148621" y="136859"/>
                      </a:cubicBezTo>
                      <a:lnTo>
                        <a:pt x="148621" y="136859"/>
                      </a:lnTo>
                      <a:lnTo>
                        <a:pt x="55228" y="66961"/>
                      </a:lnTo>
                      <a:cubicBezTo>
                        <a:pt x="51116" y="63730"/>
                        <a:pt x="48473" y="59325"/>
                        <a:pt x="48473" y="52570"/>
                      </a:cubicBezTo>
                      <a:cubicBezTo>
                        <a:pt x="48473" y="52570"/>
                        <a:pt x="48180" y="41116"/>
                        <a:pt x="59927" y="38767"/>
                      </a:cubicBezTo>
                      <a:cubicBezTo>
                        <a:pt x="66682" y="37592"/>
                        <a:pt x="74318" y="37592"/>
                        <a:pt x="74318" y="37592"/>
                      </a:cubicBezTo>
                      <a:lnTo>
                        <a:pt x="96638" y="37592"/>
                      </a:lnTo>
                      <a:cubicBezTo>
                        <a:pt x="110735" y="37886"/>
                        <a:pt x="114847" y="39942"/>
                        <a:pt x="114847" y="39942"/>
                      </a:cubicBezTo>
                      <a:lnTo>
                        <a:pt x="114847" y="39942"/>
                      </a:lnTo>
                      <a:cubicBezTo>
                        <a:pt x="119840" y="42291"/>
                        <a:pt x="122776" y="46990"/>
                        <a:pt x="123070" y="52864"/>
                      </a:cubicBezTo>
                      <a:lnTo>
                        <a:pt x="123070" y="83995"/>
                      </a:lnTo>
                      <a:lnTo>
                        <a:pt x="169767" y="8399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4" name="자유형: 도형 10">
                  <a:extLst>
                    <a:ext uri="{FF2B5EF4-FFF2-40B4-BE49-F238E27FC236}">
                      <a16:creationId xmlns:a16="http://schemas.microsoft.com/office/drawing/2014/main" id="{C4B2C9E9-A686-4E91-BA2E-C3B4F5BD03C5}"/>
                    </a:ext>
                  </a:extLst>
                </p:cNvPr>
                <p:cNvSpPr/>
                <p:nvPr/>
              </p:nvSpPr>
              <p:spPr>
                <a:xfrm>
                  <a:off x="1653741" y="6694583"/>
                  <a:ext cx="209105" cy="213217"/>
                </a:xfrm>
                <a:custGeom>
                  <a:avLst/>
                  <a:gdLst>
                    <a:gd name="connsiteX0" fmla="*/ 104553 w 209105"/>
                    <a:gd name="connsiteY0" fmla="*/ 0 h 213217"/>
                    <a:gd name="connsiteX1" fmla="*/ 0 w 209105"/>
                    <a:gd name="connsiteY1" fmla="*/ 106609 h 213217"/>
                    <a:gd name="connsiteX2" fmla="*/ 104553 w 209105"/>
                    <a:gd name="connsiteY2" fmla="*/ 213218 h 213217"/>
                    <a:gd name="connsiteX3" fmla="*/ 209106 w 209105"/>
                    <a:gd name="connsiteY3" fmla="*/ 106609 h 213217"/>
                    <a:gd name="connsiteX4" fmla="*/ 104553 w 209105"/>
                    <a:gd name="connsiteY4" fmla="*/ 0 h 213217"/>
                    <a:gd name="connsiteX5" fmla="*/ 104553 w 209105"/>
                    <a:gd name="connsiteY5" fmla="*/ 169164 h 213217"/>
                    <a:gd name="connsiteX6" fmla="*/ 47284 w 209105"/>
                    <a:gd name="connsiteY6" fmla="*/ 106315 h 213217"/>
                    <a:gd name="connsiteX7" fmla="*/ 104553 w 209105"/>
                    <a:gd name="connsiteY7" fmla="*/ 43466 h 213217"/>
                    <a:gd name="connsiteX8" fmla="*/ 161822 w 209105"/>
                    <a:gd name="connsiteY8" fmla="*/ 106315 h 213217"/>
                    <a:gd name="connsiteX9" fmla="*/ 104553 w 209105"/>
                    <a:gd name="connsiteY9" fmla="*/ 169164 h 21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105" h="213217">
                      <a:moveTo>
                        <a:pt x="104553" y="0"/>
                      </a:moveTo>
                      <a:cubicBezTo>
                        <a:pt x="46990" y="0"/>
                        <a:pt x="0" y="47871"/>
                        <a:pt x="0" y="106609"/>
                      </a:cubicBezTo>
                      <a:cubicBezTo>
                        <a:pt x="0" y="165346"/>
                        <a:pt x="46696" y="213218"/>
                        <a:pt x="104553" y="213218"/>
                      </a:cubicBezTo>
                      <a:cubicBezTo>
                        <a:pt x="162116" y="213218"/>
                        <a:pt x="209106" y="165346"/>
                        <a:pt x="209106" y="106609"/>
                      </a:cubicBezTo>
                      <a:cubicBezTo>
                        <a:pt x="209106" y="47871"/>
                        <a:pt x="162410" y="0"/>
                        <a:pt x="104553" y="0"/>
                      </a:cubicBezTo>
                      <a:close/>
                      <a:moveTo>
                        <a:pt x="104553" y="169164"/>
                      </a:moveTo>
                      <a:cubicBezTo>
                        <a:pt x="72835" y="169164"/>
                        <a:pt x="47284" y="140970"/>
                        <a:pt x="47284" y="106315"/>
                      </a:cubicBezTo>
                      <a:cubicBezTo>
                        <a:pt x="47284" y="71660"/>
                        <a:pt x="72835" y="43466"/>
                        <a:pt x="104553" y="43466"/>
                      </a:cubicBezTo>
                      <a:cubicBezTo>
                        <a:pt x="136271" y="43466"/>
                        <a:pt x="161822" y="71660"/>
                        <a:pt x="161822" y="106315"/>
                      </a:cubicBezTo>
                      <a:cubicBezTo>
                        <a:pt x="162116" y="141264"/>
                        <a:pt x="136271" y="169164"/>
                        <a:pt x="104553" y="16916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5" name="자유형: 도형 12">
                  <a:extLst>
                    <a:ext uri="{FF2B5EF4-FFF2-40B4-BE49-F238E27FC236}">
                      <a16:creationId xmlns:a16="http://schemas.microsoft.com/office/drawing/2014/main" id="{2B3AE255-AB7F-4FEC-B762-A2ADE3928E60}"/>
                    </a:ext>
                  </a:extLst>
                </p:cNvPr>
                <p:cNvSpPr/>
                <p:nvPr/>
              </p:nvSpPr>
              <p:spPr>
                <a:xfrm>
                  <a:off x="2241705" y="6613232"/>
                  <a:ext cx="259914" cy="81645"/>
                </a:xfrm>
                <a:custGeom>
                  <a:avLst/>
                  <a:gdLst>
                    <a:gd name="connsiteX0" fmla="*/ 0 w 259914"/>
                    <a:gd name="connsiteY0" fmla="*/ 0 h 81645"/>
                    <a:gd name="connsiteX1" fmla="*/ 259914 w 259914"/>
                    <a:gd name="connsiteY1" fmla="*/ 0 h 81645"/>
                    <a:gd name="connsiteX2" fmla="*/ 259914 w 259914"/>
                    <a:gd name="connsiteY2" fmla="*/ 81645 h 81645"/>
                    <a:gd name="connsiteX3" fmla="*/ 0 w 259914"/>
                    <a:gd name="connsiteY3" fmla="*/ 81645 h 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914" h="81645">
                      <a:moveTo>
                        <a:pt x="0" y="0"/>
                      </a:moveTo>
                      <a:lnTo>
                        <a:pt x="259914" y="0"/>
                      </a:lnTo>
                      <a:lnTo>
                        <a:pt x="259914" y="81645"/>
                      </a:lnTo>
                      <a:lnTo>
                        <a:pt x="0" y="8164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6" name="자유형: 도형 13">
                  <a:extLst>
                    <a:ext uri="{FF2B5EF4-FFF2-40B4-BE49-F238E27FC236}">
                      <a16:creationId xmlns:a16="http://schemas.microsoft.com/office/drawing/2014/main" id="{10743023-4A7F-4D8F-99CA-46E7B8871732}"/>
                    </a:ext>
                  </a:extLst>
                </p:cNvPr>
                <p:cNvSpPr/>
                <p:nvPr/>
              </p:nvSpPr>
              <p:spPr>
                <a:xfrm>
                  <a:off x="1885461" y="6699576"/>
                  <a:ext cx="168283" cy="202938"/>
                </a:xfrm>
                <a:custGeom>
                  <a:avLst/>
                  <a:gdLst>
                    <a:gd name="connsiteX0" fmla="*/ 121587 w 168283"/>
                    <a:gd name="connsiteY0" fmla="*/ 0 h 202938"/>
                    <a:gd name="connsiteX1" fmla="*/ 121587 w 168283"/>
                    <a:gd name="connsiteY1" fmla="*/ 135390 h 202938"/>
                    <a:gd name="connsiteX2" fmla="*/ 69017 w 168283"/>
                    <a:gd name="connsiteY2" fmla="*/ 13216 h 202938"/>
                    <a:gd name="connsiteX3" fmla="*/ 49340 w 168283"/>
                    <a:gd name="connsiteY3" fmla="*/ 0 h 202938"/>
                    <a:gd name="connsiteX4" fmla="*/ 17915 w 168283"/>
                    <a:gd name="connsiteY4" fmla="*/ 0 h 202938"/>
                    <a:gd name="connsiteX5" fmla="*/ 0 w 168283"/>
                    <a:gd name="connsiteY5" fmla="*/ 17915 h 202938"/>
                    <a:gd name="connsiteX6" fmla="*/ 0 w 168283"/>
                    <a:gd name="connsiteY6" fmla="*/ 202938 h 202938"/>
                    <a:gd name="connsiteX7" fmla="*/ 46696 w 168283"/>
                    <a:gd name="connsiteY7" fmla="*/ 202938 h 202938"/>
                    <a:gd name="connsiteX8" fmla="*/ 46696 w 168283"/>
                    <a:gd name="connsiteY8" fmla="*/ 67548 h 202938"/>
                    <a:gd name="connsiteX9" fmla="*/ 99267 w 168283"/>
                    <a:gd name="connsiteY9" fmla="*/ 189429 h 202938"/>
                    <a:gd name="connsiteX10" fmla="*/ 118944 w 168283"/>
                    <a:gd name="connsiteY10" fmla="*/ 202938 h 202938"/>
                    <a:gd name="connsiteX11" fmla="*/ 150368 w 168283"/>
                    <a:gd name="connsiteY11" fmla="*/ 202938 h 202938"/>
                    <a:gd name="connsiteX12" fmla="*/ 168283 w 168283"/>
                    <a:gd name="connsiteY12" fmla="*/ 185023 h 202938"/>
                    <a:gd name="connsiteX13" fmla="*/ 168283 w 168283"/>
                    <a:gd name="connsiteY13" fmla="*/ 0 h 202938"/>
                    <a:gd name="connsiteX14" fmla="*/ 121587 w 168283"/>
                    <a:gd name="connsiteY14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283" h="202938">
                      <a:moveTo>
                        <a:pt x="121587" y="0"/>
                      </a:moveTo>
                      <a:lnTo>
                        <a:pt x="121587" y="135390"/>
                      </a:lnTo>
                      <a:lnTo>
                        <a:pt x="69017" y="13216"/>
                      </a:lnTo>
                      <a:cubicBezTo>
                        <a:pt x="65199" y="5874"/>
                        <a:pt x="56975" y="294"/>
                        <a:pt x="49340" y="0"/>
                      </a:cubicBezTo>
                      <a:lnTo>
                        <a:pt x="17915" y="0"/>
                      </a:lnTo>
                      <a:cubicBezTo>
                        <a:pt x="7930" y="0"/>
                        <a:pt x="0" y="7930"/>
                        <a:pt x="0" y="17915"/>
                      </a:cubicBezTo>
                      <a:lnTo>
                        <a:pt x="0" y="202938"/>
                      </a:lnTo>
                      <a:lnTo>
                        <a:pt x="46696" y="202938"/>
                      </a:lnTo>
                      <a:lnTo>
                        <a:pt x="46696" y="67548"/>
                      </a:lnTo>
                      <a:lnTo>
                        <a:pt x="99267" y="189429"/>
                      </a:lnTo>
                      <a:cubicBezTo>
                        <a:pt x="102791" y="197065"/>
                        <a:pt x="111014" y="202645"/>
                        <a:pt x="118944" y="202938"/>
                      </a:cubicBezTo>
                      <a:lnTo>
                        <a:pt x="150368" y="202938"/>
                      </a:lnTo>
                      <a:cubicBezTo>
                        <a:pt x="160354" y="202938"/>
                        <a:pt x="168283" y="195009"/>
                        <a:pt x="168283" y="185023"/>
                      </a:cubicBezTo>
                      <a:lnTo>
                        <a:pt x="168283" y="0"/>
                      </a:lnTo>
                      <a:lnTo>
                        <a:pt x="121587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</p:grpSp>
          <p:pic>
            <p:nvPicPr>
              <p:cNvPr id="64" name="Picture 2" descr="C:\Users\JEONGEUM\Desktop\png\52.png">
                <a:extLst>
                  <a:ext uri="{FF2B5EF4-FFF2-40B4-BE49-F238E27FC236}">
                    <a16:creationId xmlns:a16="http://schemas.microsoft.com/office/drawing/2014/main" id="{F991E92E-2976-4317-A621-CA5E437BB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37736" y="7377113"/>
                <a:ext cx="152877" cy="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34D5F22D-61E3-0C4C-961E-3196535A1252}"/>
                </a:ext>
              </a:extLst>
            </p:cNvPr>
            <p:cNvGrpSpPr/>
            <p:nvPr/>
          </p:nvGrpSpPr>
          <p:grpSpPr>
            <a:xfrm>
              <a:off x="7590731" y="739885"/>
              <a:ext cx="542384" cy="542380"/>
              <a:chOff x="5682756" y="1560287"/>
              <a:chExt cx="826488" cy="826482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A4531311-EFBC-2C7D-1872-72858E0C535E}"/>
                  </a:ext>
                </a:extLst>
              </p:cNvPr>
              <p:cNvSpPr/>
              <p:nvPr/>
            </p:nvSpPr>
            <p:spPr>
              <a:xfrm>
                <a:off x="5682756" y="1560287"/>
                <a:ext cx="826488" cy="826482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83000" sy="83000" algn="t" rotWithShape="0">
                  <a:srgbClr val="BF365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A9FB8E74-69B7-00A8-4E0A-2EBCD0895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30265" y="1807793"/>
                <a:ext cx="331470" cy="3314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385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75E03CD-526F-5F7D-611D-0CF947C4E85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85885EA-1296-1D80-D1D1-B3EB878BEEB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재고관리 정의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A60F580-FAB8-9EF2-828C-CCA4B870AFB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3874DD0C-40ED-CCC1-65BD-2345EA01287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A38FF6F-87FC-63DB-0702-C1176FC4C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E2507F42-6C8F-9A23-C785-0E3B100B5992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재고관리의 정의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재고관리란 고객으로부터의 수요에 신속히 경제적으로 대응할 수 있도록 재고를 최적의 상태로 관리하는 절차를 의미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2C0BDAC-F896-33EF-1ED3-CBB9CD844E36}"/>
              </a:ext>
            </a:extLst>
          </p:cNvPr>
          <p:cNvSpPr/>
          <p:nvPr/>
        </p:nvSpPr>
        <p:spPr>
          <a:xfrm>
            <a:off x="814115" y="29981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재고관리의 필요성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2CFE0-AF6B-0991-952D-638A49F04D7A}"/>
              </a:ext>
            </a:extLst>
          </p:cNvPr>
          <p:cNvSpPr txBox="1"/>
          <p:nvPr/>
        </p:nvSpPr>
        <p:spPr>
          <a:xfrm>
            <a:off x="1063625" y="3632885"/>
            <a:ext cx="5502275" cy="225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필요한 시기에 필요한 수량을 필요로 하는 장소에 조달하기 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위함 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endParaRPr lang="ko-KR" altLang="en-US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이때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재고가 필요 이상으로 많을 경우에는 과다한 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재고유지비가 발생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하게 되고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반대로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재고가 부족한 경우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결품으로 인한 판매기회 손실 발생</a:t>
            </a:r>
            <a:endParaRPr lang="en-US" altLang="ko-KR" sz="1760" u="sng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이를 위해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적정재고와 안전재고 관리가 필요</a:t>
            </a:r>
            <a:endParaRPr lang="en-US" altLang="ko-KR" sz="1760" u="sng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768A193-19E4-CDBD-D589-838DBBCE64C9}"/>
              </a:ext>
            </a:extLst>
          </p:cNvPr>
          <p:cNvSpPr/>
          <p:nvPr/>
        </p:nvSpPr>
        <p:spPr>
          <a:xfrm>
            <a:off x="7283000" y="3526971"/>
            <a:ext cx="5093150" cy="2509186"/>
          </a:xfrm>
          <a:prstGeom prst="roundRect">
            <a:avLst>
              <a:gd name="adj" fmla="val 15969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4985D52-7556-DA6B-1A89-8C2C150B8862}"/>
              </a:ext>
            </a:extLst>
          </p:cNvPr>
          <p:cNvSpPr/>
          <p:nvPr/>
        </p:nvSpPr>
        <p:spPr>
          <a:xfrm>
            <a:off x="7436312" y="4863402"/>
            <a:ext cx="4784700" cy="1091293"/>
          </a:xfrm>
          <a:prstGeom prst="roundRect">
            <a:avLst>
              <a:gd name="adj" fmla="val 24004"/>
            </a:avLst>
          </a:prstGeom>
          <a:solidFill>
            <a:srgbClr val="FFFFFE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ABE0ED1-6AE7-D240-AB48-1FABEE805D09}"/>
              </a:ext>
            </a:extLst>
          </p:cNvPr>
          <p:cNvSpPr/>
          <p:nvPr/>
        </p:nvSpPr>
        <p:spPr>
          <a:xfrm>
            <a:off x="7426421" y="3411823"/>
            <a:ext cx="955580" cy="262916"/>
          </a:xfrm>
          <a:prstGeom prst="roundRect">
            <a:avLst>
              <a:gd name="adj" fmla="val 9256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적정재고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0E8427D-98B2-419B-78D5-D2C2B79BA9FC}"/>
              </a:ext>
            </a:extLst>
          </p:cNvPr>
          <p:cNvSpPr/>
          <p:nvPr/>
        </p:nvSpPr>
        <p:spPr>
          <a:xfrm>
            <a:off x="7601124" y="4697912"/>
            <a:ext cx="955580" cy="262916"/>
          </a:xfrm>
          <a:prstGeom prst="roundRect">
            <a:avLst>
              <a:gd name="adj" fmla="val 925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안전재고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6CDD9FAC-78EF-C703-99DF-7C47737A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196" y="3771660"/>
            <a:ext cx="4784700" cy="3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과다재고 보유를 막고 </a:t>
            </a: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“</a:t>
            </a:r>
            <a:r>
              <a:rPr lang="ko-KR" altLang="en-US" sz="14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적정</a:t>
            </a:r>
            <a:r>
              <a:rPr lang="en-US" altLang="ko-KR" sz="14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”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 수준을 유지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EB26CE7D-804B-639E-497D-535F26A7E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785" y="5070885"/>
            <a:ext cx="3890046" cy="3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결품을 방지하고자 대비해 비축해둔 재고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63E0C92-E6FD-1E2C-3F48-2AB080451DFC}"/>
              </a:ext>
            </a:extLst>
          </p:cNvPr>
          <p:cNvSpPr>
            <a:spLocks noChangeAspect="1"/>
          </p:cNvSpPr>
          <p:nvPr/>
        </p:nvSpPr>
        <p:spPr>
          <a:xfrm>
            <a:off x="7419040" y="3894423"/>
            <a:ext cx="178145" cy="195717"/>
          </a:xfrm>
          <a:prstGeom prst="ellipse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endParaRPr lang="ko-KR" altLang="en-US" sz="14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97D9058-B750-23B4-2B4F-1EA5795A1A91}"/>
              </a:ext>
            </a:extLst>
          </p:cNvPr>
          <p:cNvSpPr>
            <a:spLocks noChangeAspect="1"/>
          </p:cNvSpPr>
          <p:nvPr/>
        </p:nvSpPr>
        <p:spPr>
          <a:xfrm>
            <a:off x="7419040" y="4306393"/>
            <a:ext cx="178145" cy="195717"/>
          </a:xfrm>
          <a:prstGeom prst="ellipse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</a:t>
            </a:r>
            <a:endParaRPr lang="ko-KR" altLang="en-US" sz="14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8985ED6-ED69-C3F8-91DD-4ABADEE9CB68}"/>
              </a:ext>
            </a:extLst>
          </p:cNvPr>
          <p:cNvSpPr>
            <a:spLocks noChangeAspect="1"/>
          </p:cNvSpPr>
          <p:nvPr/>
        </p:nvSpPr>
        <p:spPr>
          <a:xfrm>
            <a:off x="7573954" y="5187894"/>
            <a:ext cx="178145" cy="1957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ㄱ</a:t>
            </a:r>
            <a:endParaRPr lang="ko-KR" altLang="en-US" sz="14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38436F9B-7BC1-3DFE-17D6-6582BA10C9B1}"/>
              </a:ext>
            </a:extLst>
          </p:cNvPr>
          <p:cNvSpPr>
            <a:spLocks noChangeAspect="1"/>
          </p:cNvSpPr>
          <p:nvPr/>
        </p:nvSpPr>
        <p:spPr>
          <a:xfrm>
            <a:off x="7573954" y="5563850"/>
            <a:ext cx="178145" cy="1957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ㄴ</a:t>
            </a:r>
            <a:endParaRPr lang="ko-KR" altLang="en-US" sz="14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460DA7CB-551D-8055-F652-DE460DAE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624" y="3502339"/>
            <a:ext cx="2721761" cy="31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재고가 넘치거나 부족하지 않음</a:t>
            </a:r>
            <a:endParaRPr lang="en-US" altLang="ko-KR" sz="11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63CF6F0C-1F9E-330D-DD7C-5684F895EBAC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9612042" y="3660844"/>
            <a:ext cx="70582" cy="251354"/>
          </a:xfrm>
          <a:prstGeom prst="bentConnector2">
            <a:avLst/>
          </a:prstGeom>
          <a:ln>
            <a:solidFill>
              <a:srgbClr val="A50034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clesTriangle">
            <a:extLst>
              <a:ext uri="{FF2B5EF4-FFF2-40B4-BE49-F238E27FC236}">
                <a16:creationId xmlns:a16="http://schemas.microsoft.com/office/drawing/2014/main" id="{CE9A7DC8-92A9-4A33-E28F-44EA6B9C43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5672916" y="4545965"/>
            <a:ext cx="2455698" cy="361761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64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034">
              <a:lnSpc>
                <a:spcPct val="93000"/>
              </a:lnSpc>
              <a:defRPr/>
            </a:pPr>
            <a:endParaRPr kumimoji="1" lang="ja-JP" altLang="en-US" sz="1299" kern="0" dirty="0">
              <a:solidFill>
                <a:srgbClr val="000000"/>
              </a:solidFill>
              <a:latin typeface="Arial Narrow" panose="020B0606020202030204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83FE7BD6-CF6C-44A6-863A-979B9820B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196" y="4171877"/>
            <a:ext cx="4784700" cy="3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안전재고의 경제적 측면까지 고려한 최선의 재고관리 정책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AD69FA18-CDEA-4E4B-988E-1735FB49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785" y="5453782"/>
            <a:ext cx="3890046" cy="3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수요 증가에 대응하여 판매기회 손실 최소화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09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C427D-CDFB-A040-7E56-407ABB8BA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C727D32-10B4-E3B7-E11D-7E11D57AAB1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3893D5A-4446-B818-D583-68688A1A49B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재고관리 정의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AAF250E0-EB69-773D-A1DD-C1F812BCD427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73EF5BAC-C9A2-D4E0-876F-BAA2E349C4C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0D2829D-4DE7-63F6-8177-F13D29BB9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F424BCA4-50CE-FDFB-466F-BC2E9B7AB4A8}"/>
              </a:ext>
            </a:extLst>
          </p:cNvPr>
          <p:cNvSpPr/>
          <p:nvPr/>
        </p:nvSpPr>
        <p:spPr>
          <a:xfrm>
            <a:off x="814115" y="1753554"/>
            <a:ext cx="12486816" cy="131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재고관리 목적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재고관리의 목적은 고객의 서비스 수준을 만족시키면서도 결품으로 인한 손실과 재고유지 비용 및 발주비용을 최적화하여 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총 재고관리 비용을 최소로 하는 것을 의미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37B54B0-13D2-F4F2-06AE-6B755D62CA23}"/>
              </a:ext>
            </a:extLst>
          </p:cNvPr>
          <p:cNvGrpSpPr/>
          <p:nvPr/>
        </p:nvGrpSpPr>
        <p:grpSpPr>
          <a:xfrm>
            <a:off x="1343946" y="3277550"/>
            <a:ext cx="10291072" cy="3415350"/>
            <a:chOff x="2098951" y="4507560"/>
            <a:chExt cx="6098981" cy="27719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5AF46A5-007F-45F1-9B71-53BDA6CFA9CB}"/>
                </a:ext>
              </a:extLst>
            </p:cNvPr>
            <p:cNvSpPr/>
            <p:nvPr/>
          </p:nvSpPr>
          <p:spPr>
            <a:xfrm>
              <a:off x="5506267" y="6392494"/>
              <a:ext cx="2542463" cy="887027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rgbClr val="9CAAAF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9819" tIns="290772" rIns="69016" bIns="69015" numCol="1" spcCol="1270" anchor="t" anchorCtr="0">
              <a:noAutofit/>
            </a:bodyPr>
            <a:lstStyle/>
            <a:p>
              <a:pPr marL="0" lvl="1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16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10BAE13E-A409-9556-2B89-6FB381772203}"/>
                </a:ext>
              </a:extLst>
            </p:cNvPr>
            <p:cNvSpPr/>
            <p:nvPr/>
          </p:nvSpPr>
          <p:spPr>
            <a:xfrm>
              <a:off x="2098951" y="6392494"/>
              <a:ext cx="2542463" cy="887027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rgbClr val="90807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15" tIns="290772" rIns="479820" bIns="69015" numCol="1" spcCol="1270" anchor="t" anchorCtr="0">
              <a:noAutofit/>
            </a:bodyPr>
            <a:lstStyle/>
            <a:p>
              <a:pPr marL="0" lvl="1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1600" kern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1EAD3D50-48BB-10C9-2D74-729F56916950}"/>
                </a:ext>
              </a:extLst>
            </p:cNvPr>
            <p:cNvSpPr/>
            <p:nvPr/>
          </p:nvSpPr>
          <p:spPr>
            <a:xfrm>
              <a:off x="5506267" y="4507560"/>
              <a:ext cx="2542463" cy="887027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9819" tIns="69015" rIns="69016" bIns="290772" numCol="1" spcCol="1270" anchor="t" anchorCtr="0">
              <a:noAutofit/>
            </a:bodyPr>
            <a:lstStyle/>
            <a:p>
              <a:pPr marL="0" lvl="1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16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650F010-1D2F-C1F2-B861-5C90C1FCB733}"/>
                </a:ext>
              </a:extLst>
            </p:cNvPr>
            <p:cNvSpPr/>
            <p:nvPr/>
          </p:nvSpPr>
          <p:spPr>
            <a:xfrm>
              <a:off x="2098951" y="4507560"/>
              <a:ext cx="2542463" cy="887027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15" tIns="69015" rIns="479820" bIns="290772" numCol="1" spcCol="1270" anchor="t" anchorCtr="0">
              <a:noAutofit/>
            </a:bodyPr>
            <a:lstStyle/>
            <a:p>
              <a:pPr marL="0" lvl="1" algn="l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16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2190BEF-77F3-2D20-10F3-B86EAF79778B}"/>
                </a:ext>
              </a:extLst>
            </p:cNvPr>
            <p:cNvSpPr/>
            <p:nvPr/>
          </p:nvSpPr>
          <p:spPr>
            <a:xfrm>
              <a:off x="3845861" y="4655217"/>
              <a:ext cx="1171006" cy="1200259"/>
            </a:xfrm>
            <a:custGeom>
              <a:avLst/>
              <a:gdLst>
                <a:gd name="connsiteX0" fmla="*/ 0 w 1200259"/>
                <a:gd name="connsiteY0" fmla="*/ 1200259 h 1200259"/>
                <a:gd name="connsiteX1" fmla="*/ 1200259 w 1200259"/>
                <a:gd name="connsiteY1" fmla="*/ 0 h 1200259"/>
                <a:gd name="connsiteX2" fmla="*/ 1200259 w 1200259"/>
                <a:gd name="connsiteY2" fmla="*/ 1200259 h 1200259"/>
                <a:gd name="connsiteX3" fmla="*/ 0 w 1200259"/>
                <a:gd name="connsiteY3" fmla="*/ 1200259 h 120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259" h="1200259">
                  <a:moveTo>
                    <a:pt x="0" y="1200259"/>
                  </a:moveTo>
                  <a:cubicBezTo>
                    <a:pt x="0" y="537374"/>
                    <a:pt x="537374" y="0"/>
                    <a:pt x="1200259" y="0"/>
                  </a:cubicBezTo>
                  <a:lnTo>
                    <a:pt x="1200259" y="1200259"/>
                  </a:lnTo>
                  <a:lnTo>
                    <a:pt x="0" y="12002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004" tIns="444004" rIns="92456" bIns="92456" numCol="1" spcCol="1270" anchor="ctr" anchorCtr="0">
              <a:noAutofit/>
            </a:bodyPr>
            <a:lstStyle/>
            <a:p>
              <a:pPr marL="0" lvl="0" indent="0" algn="ctr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ko-KR" altLang="en-US" sz="1600" kern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A0B44B8E-375E-828E-E9CF-24B4E2EF7227}"/>
                </a:ext>
              </a:extLst>
            </p:cNvPr>
            <p:cNvSpPr/>
            <p:nvPr/>
          </p:nvSpPr>
          <p:spPr>
            <a:xfrm>
              <a:off x="5101560" y="4665561"/>
              <a:ext cx="1200259" cy="1200259"/>
            </a:xfrm>
            <a:custGeom>
              <a:avLst/>
              <a:gdLst>
                <a:gd name="connsiteX0" fmla="*/ 0 w 1200259"/>
                <a:gd name="connsiteY0" fmla="*/ 1200259 h 1200259"/>
                <a:gd name="connsiteX1" fmla="*/ 1200259 w 1200259"/>
                <a:gd name="connsiteY1" fmla="*/ 0 h 1200259"/>
                <a:gd name="connsiteX2" fmla="*/ 1200259 w 1200259"/>
                <a:gd name="connsiteY2" fmla="*/ 1200259 h 1200259"/>
                <a:gd name="connsiteX3" fmla="*/ 0 w 1200259"/>
                <a:gd name="connsiteY3" fmla="*/ 1200259 h 120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259" h="1200259">
                  <a:moveTo>
                    <a:pt x="0" y="0"/>
                  </a:moveTo>
                  <a:cubicBezTo>
                    <a:pt x="662885" y="0"/>
                    <a:pt x="1200259" y="537374"/>
                    <a:pt x="1200259" y="1200259"/>
                  </a:cubicBezTo>
                  <a:lnTo>
                    <a:pt x="0" y="1200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444004" rIns="444004" bIns="92456" numCol="1" spcCol="1270" anchor="ctr" anchorCtr="0">
              <a:noAutofit/>
            </a:bodyPr>
            <a:lstStyle/>
            <a:p>
              <a:pPr marL="0" lvl="0" indent="0" algn="ctr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ko-KR" altLang="en-US" sz="1600" kern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B3B1083-5B55-8C2F-AA3E-0E2F21A5C561}"/>
                </a:ext>
              </a:extLst>
            </p:cNvPr>
            <p:cNvSpPr/>
            <p:nvPr/>
          </p:nvSpPr>
          <p:spPr>
            <a:xfrm>
              <a:off x="5101560" y="5921260"/>
              <a:ext cx="1200260" cy="1200259"/>
            </a:xfrm>
            <a:custGeom>
              <a:avLst/>
              <a:gdLst>
                <a:gd name="connsiteX0" fmla="*/ 0 w 1200259"/>
                <a:gd name="connsiteY0" fmla="*/ 1200259 h 1200259"/>
                <a:gd name="connsiteX1" fmla="*/ 1200259 w 1200259"/>
                <a:gd name="connsiteY1" fmla="*/ 0 h 1200259"/>
                <a:gd name="connsiteX2" fmla="*/ 1200259 w 1200259"/>
                <a:gd name="connsiteY2" fmla="*/ 1200259 h 1200259"/>
                <a:gd name="connsiteX3" fmla="*/ 0 w 1200259"/>
                <a:gd name="connsiteY3" fmla="*/ 1200259 h 120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259" h="1200259">
                  <a:moveTo>
                    <a:pt x="1200259" y="0"/>
                  </a:moveTo>
                  <a:cubicBezTo>
                    <a:pt x="1200259" y="662885"/>
                    <a:pt x="662885" y="1200259"/>
                    <a:pt x="0" y="1200259"/>
                  </a:cubicBezTo>
                  <a:lnTo>
                    <a:pt x="0" y="0"/>
                  </a:lnTo>
                  <a:lnTo>
                    <a:pt x="1200259" y="0"/>
                  </a:lnTo>
                  <a:close/>
                </a:path>
              </a:pathLst>
            </a:custGeom>
            <a:solidFill>
              <a:srgbClr val="9CAAA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444005" bIns="444004" numCol="1" spcCol="1270" anchor="ctr" anchorCtr="0">
              <a:noAutofit/>
            </a:bodyPr>
            <a:lstStyle/>
            <a:p>
              <a:pPr marL="0" lvl="0" indent="0" algn="ctr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ko-KR" altLang="en-US" sz="1600" kern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9B2D18DF-6C0D-A6C1-B093-22657DD2C55A}"/>
                </a:ext>
              </a:extLst>
            </p:cNvPr>
            <p:cNvSpPr/>
            <p:nvPr/>
          </p:nvSpPr>
          <p:spPr>
            <a:xfrm>
              <a:off x="3845861" y="5921260"/>
              <a:ext cx="1200259" cy="1200259"/>
            </a:xfrm>
            <a:custGeom>
              <a:avLst/>
              <a:gdLst>
                <a:gd name="connsiteX0" fmla="*/ 0 w 1200259"/>
                <a:gd name="connsiteY0" fmla="*/ 1200259 h 1200259"/>
                <a:gd name="connsiteX1" fmla="*/ 1200259 w 1200259"/>
                <a:gd name="connsiteY1" fmla="*/ 0 h 1200259"/>
                <a:gd name="connsiteX2" fmla="*/ 1200259 w 1200259"/>
                <a:gd name="connsiteY2" fmla="*/ 1200259 h 1200259"/>
                <a:gd name="connsiteX3" fmla="*/ 0 w 1200259"/>
                <a:gd name="connsiteY3" fmla="*/ 1200259 h 120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259" h="1200259">
                  <a:moveTo>
                    <a:pt x="1200259" y="1200259"/>
                  </a:moveTo>
                  <a:cubicBezTo>
                    <a:pt x="537374" y="1200259"/>
                    <a:pt x="0" y="662885"/>
                    <a:pt x="0" y="0"/>
                  </a:cubicBezTo>
                  <a:lnTo>
                    <a:pt x="1200259" y="0"/>
                  </a:lnTo>
                  <a:lnTo>
                    <a:pt x="1200259" y="1200259"/>
                  </a:lnTo>
                  <a:close/>
                </a:path>
              </a:pathLst>
            </a:custGeom>
            <a:solidFill>
              <a:srgbClr val="90807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004" tIns="92456" rIns="92456" bIns="444004" numCol="1" spcCol="1270" anchor="ctr" anchorCtr="0">
              <a:noAutofit/>
            </a:bodyPr>
            <a:lstStyle/>
            <a:p>
              <a:pPr marL="0" lvl="0" indent="0" algn="ctr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ko-KR" altLang="en-US" sz="1600" kern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9DA4A7DD-320C-33C3-4F2A-3E309362B1DD}"/>
                </a:ext>
              </a:extLst>
            </p:cNvPr>
            <p:cNvSpPr/>
            <p:nvPr/>
          </p:nvSpPr>
          <p:spPr>
            <a:xfrm>
              <a:off x="4615299" y="5479062"/>
              <a:ext cx="1022668" cy="828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508C6A78-730F-F2AA-7756-6F6B4FD7F684}"/>
                </a:ext>
              </a:extLst>
            </p:cNvPr>
            <p:cNvSpPr/>
            <p:nvPr/>
          </p:nvSpPr>
          <p:spPr>
            <a:xfrm>
              <a:off x="4515872" y="5569237"/>
              <a:ext cx="1233837" cy="654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재고관리 목적</a:t>
              </a: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613688A5-9A8C-61D6-3E3D-49BE8815DF68}"/>
                </a:ext>
              </a:extLst>
            </p:cNvPr>
            <p:cNvSpPr/>
            <p:nvPr/>
          </p:nvSpPr>
          <p:spPr>
            <a:xfrm>
              <a:off x="3892795" y="5037457"/>
              <a:ext cx="1267437" cy="654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적정재고</a:t>
              </a:r>
              <a:endParaRPr lang="en-US" altLang="ko-KR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6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보유</a:t>
              </a: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5B69001A-BDD4-DB22-4FFC-09CF06B831D8}"/>
                </a:ext>
              </a:extLst>
            </p:cNvPr>
            <p:cNvSpPr/>
            <p:nvPr/>
          </p:nvSpPr>
          <p:spPr>
            <a:xfrm>
              <a:off x="5072223" y="5037457"/>
              <a:ext cx="1290084" cy="654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과대재고</a:t>
              </a:r>
              <a:endParaRPr lang="en-US" altLang="ko-KR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6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방지</a:t>
              </a: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2D16677F-76D2-25DB-4729-83EC447378D5}"/>
                </a:ext>
              </a:extLst>
            </p:cNvPr>
            <p:cNvSpPr/>
            <p:nvPr/>
          </p:nvSpPr>
          <p:spPr>
            <a:xfrm>
              <a:off x="3926396" y="6146837"/>
              <a:ext cx="1233837" cy="654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안정성</a:t>
              </a: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9AA8760D-E8E3-0294-7E38-A9E2FA412625}"/>
                </a:ext>
              </a:extLst>
            </p:cNvPr>
            <p:cNvSpPr/>
            <p:nvPr/>
          </p:nvSpPr>
          <p:spPr>
            <a:xfrm>
              <a:off x="5009470" y="6146837"/>
              <a:ext cx="1330904" cy="654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실물 일치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9" name="화살표: 원형 38">
              <a:extLst>
                <a:ext uri="{FF2B5EF4-FFF2-40B4-BE49-F238E27FC236}">
                  <a16:creationId xmlns:a16="http://schemas.microsoft.com/office/drawing/2014/main" id="{C6E73EFD-FAE8-03E0-6346-0767D2A7C376}"/>
                </a:ext>
              </a:extLst>
            </p:cNvPr>
            <p:cNvSpPr/>
            <p:nvPr/>
          </p:nvSpPr>
          <p:spPr>
            <a:xfrm>
              <a:off x="4586059" y="5303921"/>
              <a:ext cx="1103796" cy="887027"/>
            </a:xfrm>
            <a:prstGeom prst="circular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40" name="화살표: 원형 39">
              <a:extLst>
                <a:ext uri="{FF2B5EF4-FFF2-40B4-BE49-F238E27FC236}">
                  <a16:creationId xmlns:a16="http://schemas.microsoft.com/office/drawing/2014/main" id="{89CC0622-2579-B5BD-5968-BE61FCFF60C7}"/>
                </a:ext>
              </a:extLst>
            </p:cNvPr>
            <p:cNvSpPr/>
            <p:nvPr/>
          </p:nvSpPr>
          <p:spPr>
            <a:xfrm rot="10800000">
              <a:off x="4586059" y="5514255"/>
              <a:ext cx="1103796" cy="887027"/>
            </a:xfrm>
            <a:prstGeom prst="circular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01E84B1F-4DF3-8BF7-E4FE-E88E2B1FD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331" y="4554960"/>
              <a:ext cx="2476541" cy="340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적정재고 보유를 통하여 재고관련 비용의 절감</a:t>
              </a:r>
              <a:endPara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Text Box 23">
              <a:extLst>
                <a:ext uri="{FF2B5EF4-FFF2-40B4-BE49-F238E27FC236}">
                  <a16:creationId xmlns:a16="http://schemas.microsoft.com/office/drawing/2014/main" id="{E8FA3ECB-FEDB-1D09-20AD-C3D836A62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851" y="6467269"/>
              <a:ext cx="2114077" cy="63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실물과 전산을 일치를 위해 </a:t>
              </a:r>
              <a:b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매일 재고관리 실천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Text Box 23">
              <a:extLst>
                <a:ext uri="{FF2B5EF4-FFF2-40B4-BE49-F238E27FC236}">
                  <a16:creationId xmlns:a16="http://schemas.microsoft.com/office/drawing/2014/main" id="{1CF597E2-E02E-7B81-0FE5-9E7B6A2B1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2430" y="4554960"/>
              <a:ext cx="2265502" cy="340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과대재고 방지에 의한 운전자금의 절감</a:t>
              </a:r>
              <a:endPara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4" name="Text Box 23">
              <a:extLst>
                <a:ext uri="{FF2B5EF4-FFF2-40B4-BE49-F238E27FC236}">
                  <a16:creationId xmlns:a16="http://schemas.microsoft.com/office/drawing/2014/main" id="{C2757CE8-8CAF-3407-91B5-B897749F9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331" y="6464702"/>
              <a:ext cx="2130887" cy="63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재고관리를 통한 생산 및 </a:t>
              </a:r>
              <a:b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판매활동 안정성 추구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60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FA825-4111-9780-8D32-A00CD1152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74A800-3D82-F91B-0B9F-90DC8ADF53D2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D5583D0-76C1-47C7-DDFB-1A96DF1ECFF5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재고유형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센터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자체재고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VMI),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재고보관 기준의 이해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1E7DAD01-4FC2-ED61-9FCF-8D5750683E9F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8C6F27E3-A577-BF99-7344-4575546CA44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43A7F670-BA1C-5882-256D-862E386D3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790142EE-F9D1-8ED9-32EE-6A240ED11C33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재고유형의 정의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자체재고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(Inventory)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7045D-2ECF-BA15-15CC-4D03C5C1D31D}"/>
              </a:ext>
            </a:extLst>
          </p:cNvPr>
          <p:cNvSpPr txBox="1"/>
          <p:nvPr/>
        </p:nvSpPr>
        <p:spPr>
          <a:xfrm>
            <a:off x="1145658" y="2698614"/>
            <a:ext cx="7671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자사에서 직구입한 상품을 센터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(HUB)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보관 및 관리하는 형태</a:t>
            </a:r>
            <a:b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 주체는 </a:t>
            </a:r>
            <a:r>
              <a:rPr lang="ko-KR" altLang="en-US" sz="1600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endParaRPr lang="ko-KR" altLang="en-US" sz="1600" u="sng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05EE2-BEA4-112C-3605-713768DE5E3D}"/>
              </a:ext>
            </a:extLst>
          </p:cNvPr>
          <p:cNvSpPr txBox="1"/>
          <p:nvPr/>
        </p:nvSpPr>
        <p:spPr>
          <a:xfrm>
            <a:off x="1033916" y="3502361"/>
            <a:ext cx="6727370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VMI(Vender Managed Inventory)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FF120-BFAB-C433-3C77-D1D7A7D5BE21}"/>
              </a:ext>
            </a:extLst>
          </p:cNvPr>
          <p:cNvSpPr txBox="1"/>
          <p:nvPr/>
        </p:nvSpPr>
        <p:spPr>
          <a:xfrm>
            <a:off x="1145658" y="3894565"/>
            <a:ext cx="7671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 협력사에서 직구입한 상품을 자사 센터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(HUB)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보관 및 관리하는 형태 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 주체는 구매 협력사 </a:t>
            </a: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F92B970B-78F5-4440-82BA-ADA385649F86}"/>
              </a:ext>
            </a:extLst>
          </p:cNvPr>
          <p:cNvGrpSpPr/>
          <p:nvPr/>
        </p:nvGrpSpPr>
        <p:grpSpPr>
          <a:xfrm>
            <a:off x="1276142" y="4804027"/>
            <a:ext cx="11836957" cy="2431174"/>
            <a:chOff x="1276142" y="4804027"/>
            <a:chExt cx="11836957" cy="2431174"/>
          </a:xfrm>
        </p:grpSpPr>
        <p:sp>
          <p:nvSpPr>
            <p:cNvPr id="72" name="화살표: 오른쪽 71">
              <a:extLst>
                <a:ext uri="{FF2B5EF4-FFF2-40B4-BE49-F238E27FC236}">
                  <a16:creationId xmlns:a16="http://schemas.microsoft.com/office/drawing/2014/main" id="{F4F9B66C-5237-474D-A9FB-76F5443F8397}"/>
                </a:ext>
              </a:extLst>
            </p:cNvPr>
            <p:cNvSpPr/>
            <p:nvPr/>
          </p:nvSpPr>
          <p:spPr>
            <a:xfrm flipH="1">
              <a:off x="8088526" y="5413175"/>
              <a:ext cx="2884273" cy="1133043"/>
            </a:xfrm>
            <a:prstGeom prst="rightArrow">
              <a:avLst>
                <a:gd name="adj1" fmla="val 73808"/>
                <a:gd name="adj2" fmla="val 18526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4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0" name="화살표: 오른쪽 69">
              <a:extLst>
                <a:ext uri="{FF2B5EF4-FFF2-40B4-BE49-F238E27FC236}">
                  <a16:creationId xmlns:a16="http://schemas.microsoft.com/office/drawing/2014/main" id="{762F74BC-D6BB-44F4-8C63-F2A13C8DE087}"/>
                </a:ext>
              </a:extLst>
            </p:cNvPr>
            <p:cNvSpPr/>
            <p:nvPr/>
          </p:nvSpPr>
          <p:spPr>
            <a:xfrm>
              <a:off x="2651883" y="5413175"/>
              <a:ext cx="2794756" cy="1133043"/>
            </a:xfrm>
            <a:prstGeom prst="rightArrow">
              <a:avLst>
                <a:gd name="adj1" fmla="val 73808"/>
                <a:gd name="adj2" fmla="val 18526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4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8D5ACD32-8BBE-450D-971D-AFC79D1F7D2F}"/>
                </a:ext>
              </a:extLst>
            </p:cNvPr>
            <p:cNvSpPr/>
            <p:nvPr/>
          </p:nvSpPr>
          <p:spPr>
            <a:xfrm>
              <a:off x="5476350" y="4804027"/>
              <a:ext cx="2586305" cy="501505"/>
            </a:xfrm>
            <a:prstGeom prst="triangle">
              <a:avLst>
                <a:gd name="adj" fmla="val 49612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F1B6CE4B-8786-48FA-9391-993ABB2E1726}"/>
                </a:ext>
              </a:extLst>
            </p:cNvPr>
            <p:cNvSpPr/>
            <p:nvPr/>
          </p:nvSpPr>
          <p:spPr>
            <a:xfrm>
              <a:off x="5471952" y="5360241"/>
              <a:ext cx="2586305" cy="1412348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1F17C9FA-5340-4DFD-8B77-F560FF6E7075}"/>
                </a:ext>
              </a:extLst>
            </p:cNvPr>
            <p:cNvSpPr/>
            <p:nvPr/>
          </p:nvSpPr>
          <p:spPr>
            <a:xfrm>
              <a:off x="5899815" y="4914375"/>
              <a:ext cx="1692422" cy="395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406DECD4-BA9E-4E94-B960-87C78254B24C}"/>
                </a:ext>
              </a:extLst>
            </p:cNvPr>
            <p:cNvSpPr/>
            <p:nvPr/>
          </p:nvSpPr>
          <p:spPr>
            <a:xfrm>
              <a:off x="1276142" y="5496450"/>
              <a:ext cx="1375741" cy="9646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endParaRPr lang="ko-KR" altLang="en-US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B180BF5F-6987-42C5-AB33-731D58FACA6B}"/>
                </a:ext>
              </a:extLst>
            </p:cNvPr>
            <p:cNvSpPr/>
            <p:nvPr/>
          </p:nvSpPr>
          <p:spPr>
            <a:xfrm>
              <a:off x="3374047" y="5496450"/>
              <a:ext cx="1375741" cy="9646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 협력사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(A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94444ED3-DA4A-4635-8158-1A1D98258DAF}"/>
                </a:ext>
              </a:extLst>
            </p:cNvPr>
            <p:cNvSpPr/>
            <p:nvPr/>
          </p:nvSpPr>
          <p:spPr>
            <a:xfrm>
              <a:off x="8780421" y="5496450"/>
              <a:ext cx="1375741" cy="964642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제조사</a:t>
              </a: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A61DF77C-E59E-4E83-8115-4456A6413DC1}"/>
                </a:ext>
              </a:extLst>
            </p:cNvPr>
            <p:cNvSpPr/>
            <p:nvPr/>
          </p:nvSpPr>
          <p:spPr>
            <a:xfrm>
              <a:off x="10878326" y="5496450"/>
              <a:ext cx="1375741" cy="964642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 협력사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E6FEF92B-3D41-7869-6A47-C0EB7C67FBFB}"/>
                </a:ext>
              </a:extLst>
            </p:cNvPr>
            <p:cNvSpPr/>
            <p:nvPr/>
          </p:nvSpPr>
          <p:spPr>
            <a:xfrm>
              <a:off x="5465211" y="5366466"/>
              <a:ext cx="1692422" cy="931044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D3588F57-DCE6-7B46-29AA-4EE5D84E349E}"/>
                </a:ext>
              </a:extLst>
            </p:cNvPr>
            <p:cNvSpPr/>
            <p:nvPr/>
          </p:nvSpPr>
          <p:spPr>
            <a:xfrm>
              <a:off x="5607297" y="5384655"/>
              <a:ext cx="1084904" cy="1307230"/>
            </a:xfrm>
            <a:prstGeom prst="roundRect">
              <a:avLst>
                <a:gd name="adj" fmla="val 1034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B0C24752-1691-982A-91BA-072F8AA6265B}"/>
                </a:ext>
              </a:extLst>
            </p:cNvPr>
            <p:cNvSpPr/>
            <p:nvPr/>
          </p:nvSpPr>
          <p:spPr>
            <a:xfrm>
              <a:off x="5602350" y="5483512"/>
              <a:ext cx="1084904" cy="493894"/>
            </a:xfrm>
            <a:prstGeom prst="roundRect">
              <a:avLst>
                <a:gd name="adj" fmla="val 764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센터재고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(A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2855632D-C155-D143-F26E-B02E43EF4DD8}"/>
                </a:ext>
              </a:extLst>
            </p:cNvPr>
            <p:cNvSpPr/>
            <p:nvPr/>
          </p:nvSpPr>
          <p:spPr>
            <a:xfrm>
              <a:off x="5602350" y="6117169"/>
              <a:ext cx="1084904" cy="395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C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주체</a:t>
              </a:r>
              <a:endParaRPr lang="en-US" altLang="ko-KR" sz="1400" dirty="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 err="1">
                  <a:solidFill>
                    <a:srgbClr val="C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endParaRPr lang="ko-KR" altLang="en-US" sz="1400" dirty="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64CFB39D-CF5D-4F5E-8DD7-6E648E8827A4}"/>
                </a:ext>
              </a:extLst>
            </p:cNvPr>
            <p:cNvSpPr/>
            <p:nvPr/>
          </p:nvSpPr>
          <p:spPr>
            <a:xfrm>
              <a:off x="6847912" y="5384655"/>
              <a:ext cx="1084904" cy="1307230"/>
            </a:xfrm>
            <a:prstGeom prst="roundRect">
              <a:avLst>
                <a:gd name="adj" fmla="val 1034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89618C7D-17E5-42E0-943C-04371C09A6AA}"/>
                </a:ext>
              </a:extLst>
            </p:cNvPr>
            <p:cNvSpPr/>
            <p:nvPr/>
          </p:nvSpPr>
          <p:spPr>
            <a:xfrm>
              <a:off x="6842965" y="5483512"/>
              <a:ext cx="1084904" cy="493894"/>
            </a:xfrm>
            <a:prstGeom prst="roundRect">
              <a:avLst>
                <a:gd name="adj" fmla="val 764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VMI</a:t>
              </a:r>
            </a:p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(C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529632A6-5E3C-4EAE-91AA-17604A8C964F}"/>
                </a:ext>
              </a:extLst>
            </p:cNvPr>
            <p:cNvSpPr/>
            <p:nvPr/>
          </p:nvSpPr>
          <p:spPr>
            <a:xfrm>
              <a:off x="6787960" y="6117169"/>
              <a:ext cx="1197007" cy="395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C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주체</a:t>
              </a:r>
              <a:endParaRPr lang="en-US" altLang="ko-KR" sz="1400" dirty="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400" dirty="0">
                  <a:solidFill>
                    <a:srgbClr val="C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  <a:r>
                <a:rPr lang="ko-KR" altLang="en-US" sz="1400" dirty="0">
                  <a:solidFill>
                    <a:srgbClr val="C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구매협력사</a:t>
              </a:r>
            </a:p>
          </p:txBody>
        </p:sp>
        <p:cxnSp>
          <p:nvCxnSpPr>
            <p:cNvPr id="10" name="연결선: 꺾임 9">
              <a:extLst>
                <a:ext uri="{FF2B5EF4-FFF2-40B4-BE49-F238E27FC236}">
                  <a16:creationId xmlns:a16="http://schemas.microsoft.com/office/drawing/2014/main" id="{47592284-3616-4138-9B78-FDAE6C395777}"/>
                </a:ext>
              </a:extLst>
            </p:cNvPr>
            <p:cNvCxnSpPr>
              <a:cxnSpLocks/>
              <a:stCxn id="42" idx="2"/>
              <a:endCxn id="56" idx="2"/>
            </p:cNvCxnSpPr>
            <p:nvPr/>
          </p:nvCxnSpPr>
          <p:spPr>
            <a:xfrm rot="16200000" flipH="1">
              <a:off x="3012965" y="5412139"/>
              <a:ext cx="12700" cy="2097905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50493C-C57E-4BF9-A9C8-3AECD7EC3EE9}"/>
                </a:ext>
              </a:extLst>
            </p:cNvPr>
            <p:cNvSpPr txBox="1"/>
            <p:nvPr/>
          </p:nvSpPr>
          <p:spPr>
            <a:xfrm>
              <a:off x="1900024" y="6711981"/>
              <a:ext cx="25863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000" indent="-18000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</a:t>
              </a:r>
              <a:r>
                <a:rPr lang="ko-KR" altLang="en-US" sz="14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직구입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73" name="연결선: 꺾임 72">
              <a:extLst>
                <a:ext uri="{FF2B5EF4-FFF2-40B4-BE49-F238E27FC236}">
                  <a16:creationId xmlns:a16="http://schemas.microsoft.com/office/drawing/2014/main" id="{D1231742-12A7-443E-9BCA-490C31FBA02E}"/>
                </a:ext>
              </a:extLst>
            </p:cNvPr>
            <p:cNvCxnSpPr>
              <a:cxnSpLocks/>
              <a:stCxn id="65" idx="2"/>
              <a:endCxn id="66" idx="2"/>
            </p:cNvCxnSpPr>
            <p:nvPr/>
          </p:nvCxnSpPr>
          <p:spPr>
            <a:xfrm rot="16200000" flipH="1">
              <a:off x="10517244" y="5412139"/>
              <a:ext cx="12700" cy="2097905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134A2B5-174E-47C7-A58C-95241991D67C}"/>
                </a:ext>
              </a:extLst>
            </p:cNvPr>
            <p:cNvSpPr txBox="1"/>
            <p:nvPr/>
          </p:nvSpPr>
          <p:spPr>
            <a:xfrm>
              <a:off x="9417797" y="6711981"/>
              <a:ext cx="36953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000" indent="-18000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구매협력사 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</a:t>
              </a:r>
              <a:r>
                <a:rPr lang="ko-KR" altLang="en-US" sz="14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직구입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 marL="180000" indent="-18000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구매협력사 </a:t>
              </a:r>
              <a:r>
                <a:rPr lang="ko-KR" altLang="en-US" sz="14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센터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위탁 요청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5D4EBB1-EB10-419F-92DB-CB00E36F5CB7}"/>
                </a:ext>
              </a:extLst>
            </p:cNvPr>
            <p:cNvSpPr txBox="1"/>
            <p:nvPr/>
          </p:nvSpPr>
          <p:spPr>
            <a:xfrm>
              <a:off x="4618297" y="5808902"/>
              <a:ext cx="12046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r>
                <a:rPr lang="en-US" altLang="ko-KR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반출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9F29D1F-5F4B-4DC2-8CE7-F25789FB649D}"/>
                </a:ext>
              </a:extLst>
            </p:cNvPr>
            <p:cNvSpPr txBox="1"/>
            <p:nvPr/>
          </p:nvSpPr>
          <p:spPr>
            <a:xfrm>
              <a:off x="7751239" y="5808902"/>
              <a:ext cx="12046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r>
                <a:rPr lang="en-US" altLang="ko-KR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반출</a:t>
              </a:r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C6C9EAF3-54C9-412F-A3F8-07F6B2E8E187}"/>
                </a:ext>
              </a:extLst>
            </p:cNvPr>
            <p:cNvCxnSpPr>
              <a:cxnSpLocks/>
              <a:stCxn id="49" idx="2"/>
              <a:endCxn id="50" idx="0"/>
            </p:cNvCxnSpPr>
            <p:nvPr/>
          </p:nvCxnSpPr>
          <p:spPr>
            <a:xfrm>
              <a:off x="6144802" y="5977406"/>
              <a:ext cx="0" cy="1397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D3032289-C698-4F86-8808-C099113682F9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>
              <a:off x="7385417" y="5977406"/>
              <a:ext cx="1047" cy="1397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3431B0-251C-40B0-B995-90845A523E98}"/>
                </a:ext>
              </a:extLst>
            </p:cNvPr>
            <p:cNvSpPr txBox="1"/>
            <p:nvPr/>
          </p:nvSpPr>
          <p:spPr>
            <a:xfrm>
              <a:off x="2437259" y="5607935"/>
              <a:ext cx="120466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  <a:r>
                <a:rPr lang="ko-KR" altLang="en-US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endParaRPr lang="en-US" altLang="ko-KR" sz="1400" dirty="0">
                <a:solidFill>
                  <a:schemeClr val="tx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 err="1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직구입</a:t>
              </a:r>
              <a:endParaRPr lang="en-US" altLang="ko-KR" sz="1400" dirty="0">
                <a:solidFill>
                  <a:schemeClr val="tx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</a:t>
              </a:r>
              <a:r>
                <a:rPr lang="en-US" altLang="ko-KR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dirty="0">
                <a:solidFill>
                  <a:schemeClr val="tx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2A805A6-5EDD-4C5B-9164-E7E9A1FA85C8}"/>
                </a:ext>
              </a:extLst>
            </p:cNvPr>
            <p:cNvSpPr txBox="1"/>
            <p:nvPr/>
          </p:nvSpPr>
          <p:spPr>
            <a:xfrm>
              <a:off x="9921262" y="5607935"/>
              <a:ext cx="120466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</a:t>
              </a:r>
              <a:r>
                <a:rPr lang="ko-KR" altLang="en-US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endParaRPr lang="en-US" altLang="ko-KR" sz="1400" dirty="0">
                <a:solidFill>
                  <a:schemeClr val="tx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 err="1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직구입</a:t>
              </a:r>
              <a:endParaRPr lang="en-US" altLang="ko-KR" sz="1400" dirty="0">
                <a:solidFill>
                  <a:schemeClr val="tx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</a:t>
              </a:r>
              <a:r>
                <a:rPr lang="en-US" altLang="ko-KR" sz="14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730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1ECED-A668-8BEE-AE45-53FA46545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EFE5503-98F8-282D-5AE9-B569A4C8A04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CCA4E96-9723-B7D8-1A2C-579E38BE056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재고유형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센터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자체재고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VMI),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재고보관 기준의 이해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1F648F6F-C86F-C228-D451-22404C9C59E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039D4BE8-BDDD-D301-0D63-B90EF96A651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D75FFEC-B6EB-6441-BE25-7CE9BD026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CC7902EA-D555-F839-D28B-EF5113BD3BF1}"/>
              </a:ext>
            </a:extLst>
          </p:cNvPr>
          <p:cNvSpPr/>
          <p:nvPr/>
        </p:nvSpPr>
        <p:spPr>
          <a:xfrm>
            <a:off x="814115" y="1753554"/>
            <a:ext cx="12486816" cy="213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재고보관 기준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재고보관 기준은 재고회전율에 따라 ①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고빈도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 상품 ②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저빈도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출고 상품으로 나뉘고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에서 반품 된 ③반품 대상 상품이 있음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 형태에 따라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Pallet Rack, Shelf(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선반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경량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Rack,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평치에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보관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고빈도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저빈도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 상품은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A·B·C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적치전략으로 기준을 설정함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A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등급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상위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20%), B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등급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(60%), C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등급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하위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20%)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3E0D4A7-89EC-3C3A-E1AC-2F4198BB15E4}"/>
              </a:ext>
            </a:extLst>
          </p:cNvPr>
          <p:cNvGrpSpPr/>
          <p:nvPr/>
        </p:nvGrpSpPr>
        <p:grpSpPr>
          <a:xfrm>
            <a:off x="1018246" y="4116277"/>
            <a:ext cx="11491253" cy="2485827"/>
            <a:chOff x="434047" y="4854773"/>
            <a:chExt cx="10188620" cy="2048252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47D505B4-B575-9CB7-6DB6-D17EB5EFD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6150" y="5267501"/>
              <a:ext cx="1753208" cy="1580081"/>
            </a:xfrm>
            <a:prstGeom prst="rect">
              <a:avLst/>
            </a:prstGeom>
          </p:spPr>
        </p:pic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15476C0E-E2A3-93DF-CD5D-F071807CD04C}"/>
                </a:ext>
              </a:extLst>
            </p:cNvPr>
            <p:cNvSpPr/>
            <p:nvPr/>
          </p:nvSpPr>
          <p:spPr>
            <a:xfrm>
              <a:off x="434047" y="5153816"/>
              <a:ext cx="3293891" cy="1749209"/>
            </a:xfrm>
            <a:prstGeom prst="roundRect">
              <a:avLst>
                <a:gd name="adj" fmla="val 1152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8BB11B70-790A-5C93-BEE1-9354CBD62204}"/>
                </a:ext>
              </a:extLst>
            </p:cNvPr>
            <p:cNvSpPr/>
            <p:nvPr/>
          </p:nvSpPr>
          <p:spPr>
            <a:xfrm>
              <a:off x="434048" y="4854773"/>
              <a:ext cx="3293891" cy="271163"/>
            </a:xfrm>
            <a:prstGeom prst="roundRect">
              <a:avLst>
                <a:gd name="adj" fmla="val 9256"/>
              </a:avLst>
            </a:prstGeom>
            <a:solidFill>
              <a:srgbClr val="908070"/>
            </a:solidFill>
            <a:ln>
              <a:solidFill>
                <a:srgbClr val="6B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①</a:t>
              </a:r>
              <a:r>
                <a:rPr lang="ko-KR" altLang="en-US" sz="14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고빈도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출고 상품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(A~B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등급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상위 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30~40%)</a:t>
              </a:r>
              <a:endParaRPr lang="ko-KR" altLang="en-US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39988293-1D32-FD1D-CBF1-426CFB2E6F9E}"/>
                </a:ext>
              </a:extLst>
            </p:cNvPr>
            <p:cNvSpPr/>
            <p:nvPr/>
          </p:nvSpPr>
          <p:spPr>
            <a:xfrm>
              <a:off x="3841784" y="5153816"/>
              <a:ext cx="3293891" cy="1749209"/>
            </a:xfrm>
            <a:prstGeom prst="roundRect">
              <a:avLst>
                <a:gd name="adj" fmla="val 1152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03D4E69B-9662-3746-AA84-011CE807C63D}"/>
                </a:ext>
              </a:extLst>
            </p:cNvPr>
            <p:cNvSpPr/>
            <p:nvPr/>
          </p:nvSpPr>
          <p:spPr>
            <a:xfrm>
              <a:off x="3841785" y="4854773"/>
              <a:ext cx="3293891" cy="271163"/>
            </a:xfrm>
            <a:prstGeom prst="roundRect">
              <a:avLst>
                <a:gd name="adj" fmla="val 9256"/>
              </a:avLst>
            </a:prstGeom>
            <a:solidFill>
              <a:srgbClr val="908070"/>
            </a:solidFill>
            <a:ln>
              <a:solidFill>
                <a:srgbClr val="6B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②</a:t>
              </a:r>
              <a:r>
                <a:rPr lang="ko-KR" altLang="en-US" sz="14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저빈도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출고 상품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(B~C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등급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하위 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60~70%) </a:t>
              </a:r>
              <a:endParaRPr lang="ko-KR" altLang="en-US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5B8E4344-4C26-611D-8CA3-9EB0EE0B67F3}"/>
                </a:ext>
              </a:extLst>
            </p:cNvPr>
            <p:cNvSpPr/>
            <p:nvPr/>
          </p:nvSpPr>
          <p:spPr>
            <a:xfrm>
              <a:off x="7249522" y="5153816"/>
              <a:ext cx="3293891" cy="1749209"/>
            </a:xfrm>
            <a:prstGeom prst="roundRect">
              <a:avLst>
                <a:gd name="adj" fmla="val 1152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6462BE75-E5B2-9304-B5AF-40B2AF661CBA}"/>
                </a:ext>
              </a:extLst>
            </p:cNvPr>
            <p:cNvSpPr/>
            <p:nvPr/>
          </p:nvSpPr>
          <p:spPr>
            <a:xfrm>
              <a:off x="7249523" y="4854773"/>
              <a:ext cx="3293891" cy="271163"/>
            </a:xfrm>
            <a:prstGeom prst="roundRect">
              <a:avLst>
                <a:gd name="adj" fmla="val 9256"/>
              </a:avLst>
            </a:prstGeom>
            <a:solidFill>
              <a:srgbClr val="908070"/>
            </a:solidFill>
            <a:ln>
              <a:solidFill>
                <a:srgbClr val="6B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③반품 대상 상품</a:t>
              </a: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C8331A42-ABAD-F055-EA70-312757961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41" y="5209702"/>
              <a:ext cx="1348664" cy="1637881"/>
            </a:xfrm>
            <a:prstGeom prst="rect">
              <a:avLst/>
            </a:prstGeom>
          </p:spPr>
        </p:pic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DBDD6455-BD57-2106-DCBE-EED704F78014}"/>
                </a:ext>
              </a:extLst>
            </p:cNvPr>
            <p:cNvSpPr/>
            <p:nvPr/>
          </p:nvSpPr>
          <p:spPr>
            <a:xfrm>
              <a:off x="466379" y="5215094"/>
              <a:ext cx="1778558" cy="1637881"/>
            </a:xfrm>
            <a:prstGeom prst="roundRect">
              <a:avLst>
                <a:gd name="adj" fmla="val 1152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55496EB-D317-FAEF-3E47-08C627873ED1}"/>
                </a:ext>
              </a:extLst>
            </p:cNvPr>
            <p:cNvSpPr/>
            <p:nvPr/>
          </p:nvSpPr>
          <p:spPr>
            <a:xfrm>
              <a:off x="495658" y="5273548"/>
              <a:ext cx="633910" cy="681851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Pallet</a:t>
              </a:r>
            </a:p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Rack</a:t>
              </a:r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A8A5479-734B-1080-CE48-26E5D7324FED}"/>
                </a:ext>
              </a:extLst>
            </p:cNvPr>
            <p:cNvSpPr/>
            <p:nvPr/>
          </p:nvSpPr>
          <p:spPr>
            <a:xfrm>
              <a:off x="617103" y="6102544"/>
              <a:ext cx="743578" cy="681851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Shelf</a:t>
              </a:r>
            </a:p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Rack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CAD3BE1-D338-0F81-462F-A4EDAEF01C7C}"/>
                </a:ext>
              </a:extLst>
            </p:cNvPr>
            <p:cNvSpPr/>
            <p:nvPr/>
          </p:nvSpPr>
          <p:spPr>
            <a:xfrm>
              <a:off x="1255181" y="5273549"/>
              <a:ext cx="567724" cy="351089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평치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5A43C31-A504-0920-719B-D93687F8B128}"/>
                </a:ext>
              </a:extLst>
            </p:cNvPr>
            <p:cNvSpPr/>
            <p:nvPr/>
          </p:nvSpPr>
          <p:spPr>
            <a:xfrm>
              <a:off x="1471212" y="5820329"/>
              <a:ext cx="682627" cy="9640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작업장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화살표: 오른쪽 36">
              <a:extLst>
                <a:ext uri="{FF2B5EF4-FFF2-40B4-BE49-F238E27FC236}">
                  <a16:creationId xmlns:a16="http://schemas.microsoft.com/office/drawing/2014/main" id="{557FFFA4-9D8C-95B8-D90A-8312AF0D46EF}"/>
                </a:ext>
              </a:extLst>
            </p:cNvPr>
            <p:cNvSpPr/>
            <p:nvPr/>
          </p:nvSpPr>
          <p:spPr>
            <a:xfrm rot="16200000">
              <a:off x="1483899" y="5618000"/>
              <a:ext cx="200967" cy="226341"/>
            </a:xfrm>
            <a:prstGeom prst="rightArrow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8" name="화살표: 오른쪽 37">
              <a:extLst>
                <a:ext uri="{FF2B5EF4-FFF2-40B4-BE49-F238E27FC236}">
                  <a16:creationId xmlns:a16="http://schemas.microsoft.com/office/drawing/2014/main" id="{DAC3FE80-7341-F840-0ADB-7C65D4F4DD3B}"/>
                </a:ext>
              </a:extLst>
            </p:cNvPr>
            <p:cNvSpPr/>
            <p:nvPr/>
          </p:nvSpPr>
          <p:spPr>
            <a:xfrm rot="10800000">
              <a:off x="1236732" y="5830861"/>
              <a:ext cx="200967" cy="226341"/>
            </a:xfrm>
            <a:prstGeom prst="rightArrow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9" name="화살표: 오른쪽 38">
              <a:extLst>
                <a:ext uri="{FF2B5EF4-FFF2-40B4-BE49-F238E27FC236}">
                  <a16:creationId xmlns:a16="http://schemas.microsoft.com/office/drawing/2014/main" id="{42B3CE0A-D2D2-B05A-7AEC-B58A65C5AE63}"/>
                </a:ext>
              </a:extLst>
            </p:cNvPr>
            <p:cNvSpPr/>
            <p:nvPr/>
          </p:nvSpPr>
          <p:spPr>
            <a:xfrm rot="10800000">
              <a:off x="1236732" y="6296847"/>
              <a:ext cx="200967" cy="226341"/>
            </a:xfrm>
            <a:prstGeom prst="rightArrow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B13A385C-5F3C-601C-31EE-E2A6673FCAEE}"/>
                </a:ext>
              </a:extLst>
            </p:cNvPr>
            <p:cNvSpPr/>
            <p:nvPr/>
          </p:nvSpPr>
          <p:spPr>
            <a:xfrm>
              <a:off x="3870800" y="5215094"/>
              <a:ext cx="1778558" cy="1637881"/>
            </a:xfrm>
            <a:prstGeom prst="roundRect">
              <a:avLst>
                <a:gd name="adj" fmla="val 1152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A0EA7475-E432-7D33-C8CB-C2FF59093472}"/>
                </a:ext>
              </a:extLst>
            </p:cNvPr>
            <p:cNvSpPr/>
            <p:nvPr/>
          </p:nvSpPr>
          <p:spPr>
            <a:xfrm>
              <a:off x="3892079" y="5338072"/>
              <a:ext cx="640322" cy="1509510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Pallet</a:t>
              </a:r>
            </a:p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Rack</a:t>
              </a:r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2BD7BA50-6500-963F-F4A3-4751CC1469CF}"/>
                </a:ext>
              </a:extLst>
            </p:cNvPr>
            <p:cNvSpPr/>
            <p:nvPr/>
          </p:nvSpPr>
          <p:spPr>
            <a:xfrm>
              <a:off x="5400894" y="5858098"/>
              <a:ext cx="210451" cy="9640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작업장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63FBE52D-F4BE-8F3C-8087-A14E1E665335}"/>
                </a:ext>
              </a:extLst>
            </p:cNvPr>
            <p:cNvSpPr/>
            <p:nvPr/>
          </p:nvSpPr>
          <p:spPr>
            <a:xfrm>
              <a:off x="7278537" y="5215094"/>
              <a:ext cx="1778558" cy="1637881"/>
            </a:xfrm>
            <a:prstGeom prst="roundRect">
              <a:avLst>
                <a:gd name="adj" fmla="val 1152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E97137F-33B8-E9B4-C4C1-A041B8F68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94610" y="5246705"/>
              <a:ext cx="986821" cy="990600"/>
            </a:xfrm>
            <a:prstGeom prst="rect">
              <a:avLst/>
            </a:prstGeom>
          </p:spPr>
        </p:pic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FF5BCE6A-B8C7-ABBF-EC78-20D4621A9DBA}"/>
                </a:ext>
              </a:extLst>
            </p:cNvPr>
            <p:cNvSpPr/>
            <p:nvPr/>
          </p:nvSpPr>
          <p:spPr>
            <a:xfrm>
              <a:off x="7299597" y="5244371"/>
              <a:ext cx="986821" cy="244446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</a:t>
              </a:r>
              <a:r>
                <a:rPr lang="ko-KR" altLang="en-US" sz="12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대기장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46C6E8B6-0EB9-E284-8514-F0C8FD239080}"/>
                </a:ext>
              </a:extLst>
            </p:cNvPr>
            <p:cNvSpPr/>
            <p:nvPr/>
          </p:nvSpPr>
          <p:spPr>
            <a:xfrm>
              <a:off x="8321237" y="5592237"/>
              <a:ext cx="682086" cy="766808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평치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ED9ADC60-F891-7B05-D3CA-746C3E6DB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86167" y="5995064"/>
              <a:ext cx="332184" cy="373844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FD6B81BE-AB91-7534-49EC-BFB9215E5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24645" y="5592238"/>
              <a:ext cx="507750" cy="771053"/>
            </a:xfrm>
            <a:prstGeom prst="rect">
              <a:avLst/>
            </a:prstGeom>
          </p:spPr>
        </p:pic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1546E68A-F798-1F41-DEB0-017DAAB281B9}"/>
                </a:ext>
              </a:extLst>
            </p:cNvPr>
            <p:cNvSpPr/>
            <p:nvPr/>
          </p:nvSpPr>
          <p:spPr>
            <a:xfrm>
              <a:off x="7273068" y="5592237"/>
              <a:ext cx="559327" cy="772083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Pallet</a:t>
              </a:r>
            </a:p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Rack</a:t>
              </a:r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3CDC22E2-A076-0C16-2368-640FB2D686FA}"/>
                </a:ext>
              </a:extLst>
            </p:cNvPr>
            <p:cNvSpPr/>
            <p:nvPr/>
          </p:nvSpPr>
          <p:spPr>
            <a:xfrm>
              <a:off x="7771215" y="5920498"/>
              <a:ext cx="559327" cy="438546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Shelf</a:t>
              </a:r>
            </a:p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Rack</a:t>
              </a:r>
            </a:p>
          </p:txBody>
        </p:sp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27D3B0FB-25AA-2D62-2CB1-ED0C6CF24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09727" y="5328223"/>
              <a:ext cx="74191" cy="1518236"/>
            </a:xfrm>
            <a:prstGeom prst="rect">
              <a:avLst/>
            </a:prstGeom>
          </p:spPr>
        </p:pic>
        <p:sp>
          <p:nvSpPr>
            <p:cNvPr id="63" name="화살표: 오른쪽 62">
              <a:extLst>
                <a:ext uri="{FF2B5EF4-FFF2-40B4-BE49-F238E27FC236}">
                  <a16:creationId xmlns:a16="http://schemas.microsoft.com/office/drawing/2014/main" id="{9E6CEE3F-42D9-FAB9-5E70-4831C30DD15A}"/>
                </a:ext>
              </a:extLst>
            </p:cNvPr>
            <p:cNvSpPr/>
            <p:nvPr/>
          </p:nvSpPr>
          <p:spPr>
            <a:xfrm rot="10800000">
              <a:off x="4545878" y="6217128"/>
              <a:ext cx="763918" cy="226341"/>
            </a:xfrm>
            <a:prstGeom prst="rightArrow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E2926126-0347-F4CA-31AB-A83188AF4D8B}"/>
                </a:ext>
              </a:extLst>
            </p:cNvPr>
            <p:cNvSpPr/>
            <p:nvPr/>
          </p:nvSpPr>
          <p:spPr>
            <a:xfrm>
              <a:off x="2274972" y="5215094"/>
              <a:ext cx="1414040" cy="1637881"/>
            </a:xfrm>
            <a:prstGeom prst="roundRect">
              <a:avLst>
                <a:gd name="adj" fmla="val 11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F983AA50-6E00-382F-B26A-7C414B72FE89}"/>
                </a:ext>
              </a:extLst>
            </p:cNvPr>
            <p:cNvSpPr/>
            <p:nvPr/>
          </p:nvSpPr>
          <p:spPr>
            <a:xfrm>
              <a:off x="5690765" y="5215094"/>
              <a:ext cx="1414040" cy="1637881"/>
            </a:xfrm>
            <a:prstGeom prst="roundRect">
              <a:avLst>
                <a:gd name="adj" fmla="val 11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C47A2FC6-4751-4A86-6F9C-31D0F5FD24FB}"/>
                </a:ext>
              </a:extLst>
            </p:cNvPr>
            <p:cNvSpPr/>
            <p:nvPr/>
          </p:nvSpPr>
          <p:spPr>
            <a:xfrm>
              <a:off x="9096901" y="5215094"/>
              <a:ext cx="1414040" cy="1637881"/>
            </a:xfrm>
            <a:prstGeom prst="roundRect">
              <a:avLst>
                <a:gd name="adj" fmla="val 11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7" name="Text Box 23">
              <a:extLst>
                <a:ext uri="{FF2B5EF4-FFF2-40B4-BE49-F238E27FC236}">
                  <a16:creationId xmlns:a16="http://schemas.microsoft.com/office/drawing/2014/main" id="{B11B1263-AF48-F2CF-E304-56D62A10F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535" y="5210418"/>
              <a:ext cx="1575620" cy="73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ⓐ 작업장 근처 보관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-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고회전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재고 보관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-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생산성 향상 기여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9340223F-06BF-E527-C9D4-2EE95D50407E}"/>
                </a:ext>
              </a:extLst>
            </p:cNvPr>
            <p:cNvSpPr/>
            <p:nvPr/>
          </p:nvSpPr>
          <p:spPr>
            <a:xfrm>
              <a:off x="7299597" y="6586574"/>
              <a:ext cx="986821" cy="244446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 </a:t>
              </a:r>
              <a:r>
                <a:rPr lang="ko-KR" altLang="en-US" sz="12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대기장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9" name="화살표: 오른쪽 68">
              <a:extLst>
                <a:ext uri="{FF2B5EF4-FFF2-40B4-BE49-F238E27FC236}">
                  <a16:creationId xmlns:a16="http://schemas.microsoft.com/office/drawing/2014/main" id="{9B749185-25D5-2BB4-42D0-ADDCFCAF1039}"/>
                </a:ext>
              </a:extLst>
            </p:cNvPr>
            <p:cNvSpPr/>
            <p:nvPr/>
          </p:nvSpPr>
          <p:spPr>
            <a:xfrm rot="16200000">
              <a:off x="8086946" y="5618000"/>
              <a:ext cx="200967" cy="226341"/>
            </a:xfrm>
            <a:prstGeom prst="rightArrow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0" name="화살표: 오른쪽 69">
              <a:extLst>
                <a:ext uri="{FF2B5EF4-FFF2-40B4-BE49-F238E27FC236}">
                  <a16:creationId xmlns:a16="http://schemas.microsoft.com/office/drawing/2014/main" id="{F30E5F90-6C04-8247-AF17-62F9FC5144A3}"/>
                </a:ext>
              </a:extLst>
            </p:cNvPr>
            <p:cNvSpPr/>
            <p:nvPr/>
          </p:nvSpPr>
          <p:spPr>
            <a:xfrm rot="5400000">
              <a:off x="7849302" y="5618000"/>
              <a:ext cx="200967" cy="226341"/>
            </a:xfrm>
            <a:prstGeom prst="rightArrow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1" name="화살표: 오른쪽 70">
              <a:extLst>
                <a:ext uri="{FF2B5EF4-FFF2-40B4-BE49-F238E27FC236}">
                  <a16:creationId xmlns:a16="http://schemas.microsoft.com/office/drawing/2014/main" id="{BD9B753D-818F-7113-1D30-24970E33F741}"/>
                </a:ext>
              </a:extLst>
            </p:cNvPr>
            <p:cNvSpPr/>
            <p:nvPr/>
          </p:nvSpPr>
          <p:spPr>
            <a:xfrm rot="16200000">
              <a:off x="8086946" y="6359639"/>
              <a:ext cx="200967" cy="226341"/>
            </a:xfrm>
            <a:prstGeom prst="rightArrow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2" name="화살표: 오른쪽 71">
              <a:extLst>
                <a:ext uri="{FF2B5EF4-FFF2-40B4-BE49-F238E27FC236}">
                  <a16:creationId xmlns:a16="http://schemas.microsoft.com/office/drawing/2014/main" id="{BB0CA41C-D629-C4AE-2C35-7BAE4EEC39ED}"/>
                </a:ext>
              </a:extLst>
            </p:cNvPr>
            <p:cNvSpPr/>
            <p:nvPr/>
          </p:nvSpPr>
          <p:spPr>
            <a:xfrm rot="5400000">
              <a:off x="7849302" y="6359639"/>
              <a:ext cx="200967" cy="226341"/>
            </a:xfrm>
            <a:prstGeom prst="rightArrow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3" name="Text Box 23">
              <a:extLst>
                <a:ext uri="{FF2B5EF4-FFF2-40B4-BE49-F238E27FC236}">
                  <a16:creationId xmlns:a16="http://schemas.microsoft.com/office/drawing/2014/main" id="{7F7A1AA2-05A5-2E3A-CAB3-25D2D1C73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780" y="6017662"/>
              <a:ext cx="1575620" cy="275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ⓑ 재고 형태별 적치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4" name="Text Box 23">
              <a:extLst>
                <a:ext uri="{FF2B5EF4-FFF2-40B4-BE49-F238E27FC236}">
                  <a16:creationId xmlns:a16="http://schemas.microsoft.com/office/drawing/2014/main" id="{02C8CF03-2166-FC74-36E0-95E11C7B8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233" y="6185759"/>
              <a:ext cx="1044310" cy="45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5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[Pallet/Shelf/</a:t>
              </a:r>
              <a:r>
                <a:rPr lang="ko-KR" altLang="en-US" sz="105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평치</a:t>
              </a:r>
              <a:r>
                <a:rPr lang="en-US" altLang="ko-KR" sz="105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</a:p>
          </p:txBody>
        </p:sp>
        <p:sp>
          <p:nvSpPr>
            <p:cNvPr id="75" name="화살표: 오른쪽 74">
              <a:extLst>
                <a:ext uri="{FF2B5EF4-FFF2-40B4-BE49-F238E27FC236}">
                  <a16:creationId xmlns:a16="http://schemas.microsoft.com/office/drawing/2014/main" id="{047BACBD-8CF1-2197-4E94-7305FE2AAF28}"/>
                </a:ext>
              </a:extLst>
            </p:cNvPr>
            <p:cNvSpPr/>
            <p:nvPr/>
          </p:nvSpPr>
          <p:spPr>
            <a:xfrm rot="7200000">
              <a:off x="2533169" y="6435201"/>
              <a:ext cx="159165" cy="20876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6" name="화살표: 오른쪽 75">
              <a:extLst>
                <a:ext uri="{FF2B5EF4-FFF2-40B4-BE49-F238E27FC236}">
                  <a16:creationId xmlns:a16="http://schemas.microsoft.com/office/drawing/2014/main" id="{645BE6D9-B4F8-86C0-16BD-A8B24AA8A6AA}"/>
                </a:ext>
              </a:extLst>
            </p:cNvPr>
            <p:cNvSpPr/>
            <p:nvPr/>
          </p:nvSpPr>
          <p:spPr>
            <a:xfrm rot="5400000">
              <a:off x="2912842" y="6429975"/>
              <a:ext cx="159165" cy="20876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7" name="화살표: 오른쪽 76">
              <a:extLst>
                <a:ext uri="{FF2B5EF4-FFF2-40B4-BE49-F238E27FC236}">
                  <a16:creationId xmlns:a16="http://schemas.microsoft.com/office/drawing/2014/main" id="{4F284E1B-5593-7AC1-E818-34B022BC5AC8}"/>
                </a:ext>
              </a:extLst>
            </p:cNvPr>
            <p:cNvSpPr/>
            <p:nvPr/>
          </p:nvSpPr>
          <p:spPr>
            <a:xfrm rot="3600000">
              <a:off x="3272419" y="6417640"/>
              <a:ext cx="159165" cy="20876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5369229A-3F78-2210-2E4A-9FFB1202585E}"/>
                </a:ext>
              </a:extLst>
            </p:cNvPr>
            <p:cNvSpPr/>
            <p:nvPr/>
          </p:nvSpPr>
          <p:spPr>
            <a:xfrm>
              <a:off x="2308788" y="6643634"/>
              <a:ext cx="436614" cy="169407"/>
            </a:xfrm>
            <a:prstGeom prst="roundRect">
              <a:avLst>
                <a:gd name="adj" fmla="val 11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Pallet</a:t>
              </a:r>
              <a:endParaRPr lang="ko-KR" altLang="en-US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804E78AF-2187-3762-45F8-8B5AA4458DB9}"/>
                </a:ext>
              </a:extLst>
            </p:cNvPr>
            <p:cNvSpPr/>
            <p:nvPr/>
          </p:nvSpPr>
          <p:spPr>
            <a:xfrm>
              <a:off x="2764274" y="6643634"/>
              <a:ext cx="436614" cy="169407"/>
            </a:xfrm>
            <a:prstGeom prst="roundRect">
              <a:avLst>
                <a:gd name="adj" fmla="val 11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Shelf</a:t>
              </a:r>
              <a:endParaRPr lang="ko-KR" altLang="en-US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D7C63199-D6C5-7126-D115-EDD97EB81E06}"/>
                </a:ext>
              </a:extLst>
            </p:cNvPr>
            <p:cNvSpPr/>
            <p:nvPr/>
          </p:nvSpPr>
          <p:spPr>
            <a:xfrm>
              <a:off x="3219760" y="6643634"/>
              <a:ext cx="436614" cy="169407"/>
            </a:xfrm>
            <a:prstGeom prst="roundRect">
              <a:avLst>
                <a:gd name="adj" fmla="val 11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평치</a:t>
              </a:r>
            </a:p>
          </p:txBody>
        </p:sp>
        <p:sp>
          <p:nvSpPr>
            <p:cNvPr id="81" name="Text Box 23">
              <a:extLst>
                <a:ext uri="{FF2B5EF4-FFF2-40B4-BE49-F238E27FC236}">
                  <a16:creationId xmlns:a16="http://schemas.microsoft.com/office/drawing/2014/main" id="{19355434-E719-2E98-E8B9-F0E0456A4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5600" y="5210418"/>
              <a:ext cx="1575620" cy="73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ⓐ 작업장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이격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보관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-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미출고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재고 보관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-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저회전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재고 보관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2" name="Text Box 23">
              <a:extLst>
                <a:ext uri="{FF2B5EF4-FFF2-40B4-BE49-F238E27FC236}">
                  <a16:creationId xmlns:a16="http://schemas.microsoft.com/office/drawing/2014/main" id="{5B8CDE2E-E689-122C-B959-4739ECF50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0330" y="6017662"/>
              <a:ext cx="1575620" cy="275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ⓑ 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Pallet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형태 보관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3" name="Text Box 23">
              <a:extLst>
                <a:ext uri="{FF2B5EF4-FFF2-40B4-BE49-F238E27FC236}">
                  <a16:creationId xmlns:a16="http://schemas.microsoft.com/office/drawing/2014/main" id="{CF17E96B-296A-D07D-825B-8D7515C1E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2317" y="5210418"/>
              <a:ext cx="1575620" cy="73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ⓐ 입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출고장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근처 보관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-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입고장→택배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반품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- </a:t>
              </a: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출고장→자차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반품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4" name="Text Box 23">
              <a:extLst>
                <a:ext uri="{FF2B5EF4-FFF2-40B4-BE49-F238E27FC236}">
                  <a16:creationId xmlns:a16="http://schemas.microsoft.com/office/drawing/2014/main" id="{E9E497B9-FDBA-ADD4-0461-CBC4E525E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7047" y="6017662"/>
              <a:ext cx="1575620" cy="275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ⓑ 재고 형태별 적치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5" name="Text Box 23">
              <a:extLst>
                <a:ext uri="{FF2B5EF4-FFF2-40B4-BE49-F238E27FC236}">
                  <a16:creationId xmlns:a16="http://schemas.microsoft.com/office/drawing/2014/main" id="{3F8DD538-528D-99F7-C1A0-D58353F2D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7047" y="6322582"/>
              <a:ext cx="1575620" cy="503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ⓒ 재작업에 용이한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Locate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 보관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595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516CE-2BBA-D0B0-ED72-F3B165D30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C981126-455B-C613-C594-63D302A4FE2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802317D-0146-AB05-70E2-D65F320E524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재고실사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실사기준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기간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의 이해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2E7468D-EB04-B2EE-EA8B-E7CA715C8F9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01CD5C3-8841-579A-D1E5-3795D6655D82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FDB51CF-0EAF-D798-9EC0-7EF464820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F5ABF445-8F02-9C50-F312-F2937953938A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재고실사의 정의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재고실사란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보유하고 있는 재고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원자재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제품 등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의 수량이 맞는지 실제로 확인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하는 것을 의미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DA186-9766-B78D-9635-4EADBAA7BA75}"/>
              </a:ext>
            </a:extLst>
          </p:cNvPr>
          <p:cNvSpPr txBox="1"/>
          <p:nvPr/>
        </p:nvSpPr>
        <p:spPr>
          <a:xfrm>
            <a:off x="1145658" y="2698614"/>
            <a:ext cx="7671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회계상 실물 수량과 전산상 수량을 </a:t>
            </a:r>
            <a:r>
              <a:rPr lang="ko-KR" altLang="en-US" sz="16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대사하는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작업</a:t>
            </a:r>
            <a:endParaRPr lang="ko-KR" altLang="en-US" sz="1600" u="sng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7C3082F-E3EE-4CF2-8018-F5A1BF590E0A}"/>
              </a:ext>
            </a:extLst>
          </p:cNvPr>
          <p:cNvGrpSpPr/>
          <p:nvPr/>
        </p:nvGrpSpPr>
        <p:grpSpPr>
          <a:xfrm>
            <a:off x="3218267" y="3363061"/>
            <a:ext cx="7085434" cy="3458980"/>
            <a:chOff x="3218267" y="3363061"/>
            <a:chExt cx="7085434" cy="3458980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CB1009DD-98DF-461F-AB57-638A99F0FB5E}"/>
                </a:ext>
              </a:extLst>
            </p:cNvPr>
            <p:cNvSpPr/>
            <p:nvPr/>
          </p:nvSpPr>
          <p:spPr>
            <a:xfrm>
              <a:off x="5861252" y="3363061"/>
              <a:ext cx="1717272" cy="1589083"/>
            </a:xfrm>
            <a:prstGeom prst="ellipse">
              <a:avLst/>
            </a:prstGeom>
            <a:solidFill>
              <a:srgbClr val="BF36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실물 재고</a:t>
              </a:r>
              <a:endParaRPr lang="en-US" altLang="ko-KR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수량</a:t>
              </a:r>
              <a:r>
                <a: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금액</a:t>
              </a:r>
              <a:endParaRPr lang="en-US" altLang="ko-KR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F7AB0B3C-6D65-4FA1-B081-6034DDFCA218}"/>
                </a:ext>
              </a:extLst>
            </p:cNvPr>
            <p:cNvSpPr/>
            <p:nvPr/>
          </p:nvSpPr>
          <p:spPr>
            <a:xfrm>
              <a:off x="3264081" y="5232958"/>
              <a:ext cx="1717272" cy="1589083"/>
            </a:xfrm>
            <a:prstGeom prst="ellipse">
              <a:avLst/>
            </a:prstGeom>
            <a:solidFill>
              <a:srgbClr val="BF36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전산 재고</a:t>
              </a:r>
              <a:endParaRPr lang="en-US" altLang="ko-KR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수량</a:t>
              </a:r>
              <a:r>
                <a: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금액</a:t>
              </a:r>
              <a:endParaRPr lang="en-US" altLang="ko-KR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6A4BB82-389A-46E2-8A3F-5467A2A6EB92}"/>
                </a:ext>
              </a:extLst>
            </p:cNvPr>
            <p:cNvSpPr/>
            <p:nvPr/>
          </p:nvSpPr>
          <p:spPr>
            <a:xfrm>
              <a:off x="8458422" y="5232958"/>
              <a:ext cx="1717272" cy="1589083"/>
            </a:xfrm>
            <a:prstGeom prst="ellipse">
              <a:avLst/>
            </a:prstGeom>
            <a:solidFill>
              <a:srgbClr val="BF36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회계상 재고</a:t>
              </a:r>
              <a:endParaRPr lang="en-US" altLang="ko-KR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수량</a:t>
              </a:r>
              <a:r>
                <a: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금액</a:t>
              </a:r>
              <a:endParaRPr lang="en-US" altLang="ko-KR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62AA4FEC-ECEC-4819-B0EB-27F33B48C3EC}"/>
                </a:ext>
              </a:extLst>
            </p:cNvPr>
            <p:cNvCxnSpPr>
              <a:cxnSpLocks/>
              <a:stCxn id="11" idx="0"/>
              <a:endCxn id="10" idx="2"/>
            </p:cNvCxnSpPr>
            <p:nvPr/>
          </p:nvCxnSpPr>
          <p:spPr>
            <a:xfrm flipV="1">
              <a:off x="4122717" y="4157603"/>
              <a:ext cx="1738535" cy="1075355"/>
            </a:xfrm>
            <a:prstGeom prst="line">
              <a:avLst/>
            </a:prstGeom>
            <a:ln>
              <a:solidFill>
                <a:srgbClr val="A50034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7E2934BC-1476-4A2E-9F56-BFA3A63F11FB}"/>
                </a:ext>
              </a:extLst>
            </p:cNvPr>
            <p:cNvCxnSpPr>
              <a:cxnSpLocks/>
              <a:stCxn id="12" idx="0"/>
              <a:endCxn id="10" idx="6"/>
            </p:cNvCxnSpPr>
            <p:nvPr/>
          </p:nvCxnSpPr>
          <p:spPr>
            <a:xfrm flipH="1" flipV="1">
              <a:off x="7578524" y="4157603"/>
              <a:ext cx="1738534" cy="1075355"/>
            </a:xfrm>
            <a:prstGeom prst="line">
              <a:avLst/>
            </a:prstGeom>
            <a:ln>
              <a:solidFill>
                <a:srgbClr val="A50034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10058753-4C9B-4250-A978-DBFC971D83A9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4981353" y="6027500"/>
              <a:ext cx="3477069" cy="0"/>
            </a:xfrm>
            <a:prstGeom prst="line">
              <a:avLst/>
            </a:prstGeom>
            <a:ln>
              <a:solidFill>
                <a:srgbClr val="A50034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EFFFFD97-A0F8-4D1D-817A-88664819FEE6}"/>
                </a:ext>
              </a:extLst>
            </p:cNvPr>
            <p:cNvSpPr/>
            <p:nvPr/>
          </p:nvSpPr>
          <p:spPr>
            <a:xfrm>
              <a:off x="3218267" y="4176941"/>
              <a:ext cx="2545535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실물 재고 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= </a:t>
              </a:r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전산 재고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일치화 작업</a:t>
              </a:r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F797876-7926-40B2-8AFC-34C80F009402}"/>
                </a:ext>
              </a:extLst>
            </p:cNvPr>
            <p:cNvSpPr/>
            <p:nvPr/>
          </p:nvSpPr>
          <p:spPr>
            <a:xfrm>
              <a:off x="7758166" y="4176941"/>
              <a:ext cx="2545535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실물 재고 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= </a:t>
              </a:r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회계상 재고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일치화 작업</a:t>
              </a:r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291F665-2E83-435C-978F-C84B4EFED074}"/>
                </a:ext>
              </a:extLst>
            </p:cNvPr>
            <p:cNvSpPr/>
            <p:nvPr/>
          </p:nvSpPr>
          <p:spPr>
            <a:xfrm>
              <a:off x="5447119" y="6158115"/>
              <a:ext cx="2545535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전산 재고 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= </a:t>
              </a:r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회계상 재고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일치화 작업</a:t>
              </a:r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639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6AA95-A966-9D69-405F-C5FC0FCB5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8B0A1E7-65C4-EBDF-E302-08D21AFEF84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2255293-A89F-EE57-4A97-764F01FA4FF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재고실사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실사기준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기간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의 이해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45C084BD-2E5E-9C5B-1FD8-01109220CA3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C4FCB67-CA63-54A7-D989-2193888F33C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40DE0112-4A64-23EE-02B7-59E378847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E4E68C17-3D90-1108-55C0-0AF86DF32283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재고실사 기준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서브원은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3PL(LX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판토스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CJ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대한통운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에서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수시 재고실사와 정기 재고실사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진행하고 있음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059B5-6A00-8B18-C8DA-F19D02A4B1A3}"/>
              </a:ext>
            </a:extLst>
          </p:cNvPr>
          <p:cNvSpPr txBox="1"/>
          <p:nvPr/>
        </p:nvSpPr>
        <p:spPr>
          <a:xfrm>
            <a:off x="1145658" y="2698614"/>
            <a:ext cx="7671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수시 재고실사는 일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월별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정기 재고실사는 반기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회계실사로 진행됨</a:t>
            </a:r>
            <a:endParaRPr lang="ko-KR" altLang="en-US" sz="1600" u="sng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318C3C4-73FE-ED22-0471-B87DFBFC7380}"/>
              </a:ext>
            </a:extLst>
          </p:cNvPr>
          <p:cNvGrpSpPr/>
          <p:nvPr/>
        </p:nvGrpSpPr>
        <p:grpSpPr>
          <a:xfrm>
            <a:off x="1273727" y="3167852"/>
            <a:ext cx="10994473" cy="3859241"/>
            <a:chOff x="499027" y="3501476"/>
            <a:chExt cx="9861023" cy="3859241"/>
          </a:xfrm>
        </p:grpSpPr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64909BB1-B618-5E43-2B5E-1911F97EC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7110" y="5895297"/>
              <a:ext cx="1673742" cy="257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배상금 입금</a:t>
              </a:r>
              <a:endPara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94B48227-7665-0550-6109-519D309E8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7110" y="5504687"/>
              <a:ext cx="1673742" cy="257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손해배상 청구</a:t>
              </a:r>
              <a:endPara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Text Box 23">
              <a:extLst>
                <a:ext uri="{FF2B5EF4-FFF2-40B4-BE49-F238E27FC236}">
                  <a16:creationId xmlns:a16="http://schemas.microsoft.com/office/drawing/2014/main" id="{18B2920B-BDB2-8018-2A3D-309071161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357" y="4261330"/>
              <a:ext cx="2111628" cy="1165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3PL 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주도하에 당일 작업 및 출고 된 </a:t>
              </a: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Location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실사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서브원이 요청하는 상품   및 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Location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실사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0CF93C56-9D8B-4ACC-3789-536D34F2311A}"/>
                </a:ext>
              </a:extLst>
            </p:cNvPr>
            <p:cNvSpPr/>
            <p:nvPr/>
          </p:nvSpPr>
          <p:spPr>
            <a:xfrm>
              <a:off x="499027" y="3501476"/>
              <a:ext cx="4615583" cy="263102"/>
            </a:xfrm>
            <a:prstGeom prst="roundRect">
              <a:avLst>
                <a:gd name="adj" fmla="val 7634"/>
              </a:avLst>
            </a:prstGeom>
            <a:solidFill>
              <a:srgbClr val="90807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수시 재고실사</a:t>
              </a: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9A614E89-EE9B-38DE-C39C-34B1A7000947}"/>
                </a:ext>
              </a:extLst>
            </p:cNvPr>
            <p:cNvSpPr/>
            <p:nvPr/>
          </p:nvSpPr>
          <p:spPr>
            <a:xfrm>
              <a:off x="5577203" y="3501476"/>
              <a:ext cx="4615583" cy="263102"/>
            </a:xfrm>
            <a:prstGeom prst="roundRect">
              <a:avLst>
                <a:gd name="adj" fmla="val 7634"/>
              </a:avLst>
            </a:prstGeom>
            <a:solidFill>
              <a:srgbClr val="90807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정기 재고실사</a:t>
              </a: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D09B3CA4-C24E-5323-271F-E689E688373C}"/>
                </a:ext>
              </a:extLst>
            </p:cNvPr>
            <p:cNvSpPr/>
            <p:nvPr/>
          </p:nvSpPr>
          <p:spPr>
            <a:xfrm>
              <a:off x="998057" y="3876394"/>
              <a:ext cx="1994324" cy="305272"/>
            </a:xfrm>
            <a:prstGeom prst="roundRect">
              <a:avLst>
                <a:gd name="adj" fmla="val 7634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①</a:t>
              </a:r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Daily</a:t>
              </a:r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531B0E7D-9A2B-E593-1F56-04FCB24FFC8C}"/>
                </a:ext>
              </a:extLst>
            </p:cNvPr>
            <p:cNvSpPr/>
            <p:nvPr/>
          </p:nvSpPr>
          <p:spPr>
            <a:xfrm>
              <a:off x="499027" y="4300317"/>
              <a:ext cx="355083" cy="1126957"/>
            </a:xfrm>
            <a:prstGeom prst="roundRect">
              <a:avLst>
                <a:gd name="adj" fmla="val 7634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실사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기준</a:t>
              </a: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605A6453-E01E-E7E7-537A-90BCC0DE8247}"/>
                </a:ext>
              </a:extLst>
            </p:cNvPr>
            <p:cNvSpPr/>
            <p:nvPr/>
          </p:nvSpPr>
          <p:spPr>
            <a:xfrm>
              <a:off x="499027" y="5506251"/>
              <a:ext cx="355083" cy="1854466"/>
            </a:xfrm>
            <a:prstGeom prst="roundRect">
              <a:avLst>
                <a:gd name="adj" fmla="val 7634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실사방법</a:t>
              </a: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0584D4BC-6037-06AE-8DD5-2BC9468E8921}"/>
                </a:ext>
              </a:extLst>
            </p:cNvPr>
            <p:cNvSpPr/>
            <p:nvPr/>
          </p:nvSpPr>
          <p:spPr>
            <a:xfrm>
              <a:off x="998057" y="4300317"/>
              <a:ext cx="1994324" cy="1126957"/>
            </a:xfrm>
            <a:prstGeom prst="roundRect">
              <a:avLst>
                <a:gd name="adj" fmla="val 1621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A8F531DD-DAA0-5D8B-019A-94591D360587}"/>
                </a:ext>
              </a:extLst>
            </p:cNvPr>
            <p:cNvSpPr/>
            <p:nvPr/>
          </p:nvSpPr>
          <p:spPr>
            <a:xfrm>
              <a:off x="998056" y="5506249"/>
              <a:ext cx="4116554" cy="1854467"/>
            </a:xfrm>
            <a:prstGeom prst="roundRect">
              <a:avLst>
                <a:gd name="adj" fmla="val 1621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AE124505-1502-F168-9794-60CCDB7F04B9}"/>
                </a:ext>
              </a:extLst>
            </p:cNvPr>
            <p:cNvSpPr/>
            <p:nvPr/>
          </p:nvSpPr>
          <p:spPr>
            <a:xfrm>
              <a:off x="3120286" y="3876394"/>
              <a:ext cx="1994324" cy="305272"/>
            </a:xfrm>
            <a:prstGeom prst="roundRect">
              <a:avLst>
                <a:gd name="adj" fmla="val 7634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②</a:t>
              </a:r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Month(</a:t>
              </a:r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월말</a:t>
              </a:r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74D68921-B46D-5B90-5574-5D5ABBE674BA}"/>
                </a:ext>
              </a:extLst>
            </p:cNvPr>
            <p:cNvSpPr/>
            <p:nvPr/>
          </p:nvSpPr>
          <p:spPr>
            <a:xfrm>
              <a:off x="3120286" y="4300317"/>
              <a:ext cx="1994324" cy="1126957"/>
            </a:xfrm>
            <a:prstGeom prst="roundRect">
              <a:avLst>
                <a:gd name="adj" fmla="val 1621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79B997AA-2039-D9DC-03F7-5E2149536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1532" y="4261330"/>
              <a:ext cx="1989025" cy="89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3PL 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주도하에 상</a:t>
              </a: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하반기 </a:t>
              </a: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200" u="sng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회씩</a:t>
              </a: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전체 </a:t>
              </a: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Location 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실사</a:t>
              </a:r>
              <a:endParaRPr lang="en-US" altLang="ko-KR" sz="1200" u="sng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담당자 샘플 실사 진행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9348EC6-ED44-381B-CAF5-955D3BE98AD2}"/>
                </a:ext>
              </a:extLst>
            </p:cNvPr>
            <p:cNvSpPr/>
            <p:nvPr/>
          </p:nvSpPr>
          <p:spPr>
            <a:xfrm>
              <a:off x="6076233" y="3876394"/>
              <a:ext cx="1994324" cy="305272"/>
            </a:xfrm>
            <a:prstGeom prst="roundRect">
              <a:avLst>
                <a:gd name="adj" fmla="val 7634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①정기실사</a:t>
              </a: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137F7541-55F7-B9FA-7A8E-549F050736C1}"/>
                </a:ext>
              </a:extLst>
            </p:cNvPr>
            <p:cNvSpPr/>
            <p:nvPr/>
          </p:nvSpPr>
          <p:spPr>
            <a:xfrm>
              <a:off x="5577203" y="4300317"/>
              <a:ext cx="355083" cy="1126957"/>
            </a:xfrm>
            <a:prstGeom prst="roundRect">
              <a:avLst>
                <a:gd name="adj" fmla="val 7634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실사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기준</a:t>
              </a:r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994E5480-A81B-D7F9-A1C4-523628E4ED87}"/>
                </a:ext>
              </a:extLst>
            </p:cNvPr>
            <p:cNvSpPr/>
            <p:nvPr/>
          </p:nvSpPr>
          <p:spPr>
            <a:xfrm>
              <a:off x="5577203" y="5506251"/>
              <a:ext cx="355083" cy="1854466"/>
            </a:xfrm>
            <a:prstGeom prst="roundRect">
              <a:avLst>
                <a:gd name="adj" fmla="val 7634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실사방법</a:t>
              </a:r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9FB480C8-DF04-2850-9408-0684FBFE22A1}"/>
                </a:ext>
              </a:extLst>
            </p:cNvPr>
            <p:cNvSpPr/>
            <p:nvPr/>
          </p:nvSpPr>
          <p:spPr>
            <a:xfrm>
              <a:off x="6076233" y="4300317"/>
              <a:ext cx="1994324" cy="1126957"/>
            </a:xfrm>
            <a:prstGeom prst="roundRect">
              <a:avLst>
                <a:gd name="adj" fmla="val 1621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8FB42E55-3854-48E0-9D4C-D5DB9981A2C7}"/>
                </a:ext>
              </a:extLst>
            </p:cNvPr>
            <p:cNvSpPr/>
            <p:nvPr/>
          </p:nvSpPr>
          <p:spPr>
            <a:xfrm>
              <a:off x="8198462" y="3876394"/>
              <a:ext cx="1994324" cy="305272"/>
            </a:xfrm>
            <a:prstGeom prst="roundRect">
              <a:avLst>
                <a:gd name="adj" fmla="val 7634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②회계실사</a:t>
              </a: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37E544E8-38F8-1141-FEF0-CF55C1E1CCB0}"/>
                </a:ext>
              </a:extLst>
            </p:cNvPr>
            <p:cNvSpPr/>
            <p:nvPr/>
          </p:nvSpPr>
          <p:spPr>
            <a:xfrm>
              <a:off x="8198462" y="4300317"/>
              <a:ext cx="1994324" cy="1126957"/>
            </a:xfrm>
            <a:prstGeom prst="roundRect">
              <a:avLst>
                <a:gd name="adj" fmla="val 1621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0E0A4A37-E106-0462-D8F9-5BC3928DD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935" y="4261330"/>
              <a:ext cx="1991675" cy="1165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3PL 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주도하에 월말 전체 </a:t>
              </a: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Location(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 포함</a:t>
              </a: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실사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서브원이 요청하는 상품 및 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Location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실사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314B2ED1-4AA3-C2CE-FEBD-370E330DF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1111" y="4261330"/>
              <a:ext cx="1989025" cy="1165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회계사 주도하에 상품 및 </a:t>
              </a: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Location 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샘플 실사</a:t>
              </a:r>
              <a:endParaRPr lang="en-US" altLang="ko-KR" sz="1200" u="sng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연말 또는 연초 </a:t>
              </a:r>
              <a:r>
                <a:rPr lang="en-US" altLang="ko-KR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200" u="sng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 진행</a:t>
              </a:r>
              <a:endParaRPr lang="en-US" altLang="ko-KR" sz="1200" u="sng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회계장부 최종 장표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2967FFEF-3D81-419C-0F00-DF94CE536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760" y="5573395"/>
              <a:ext cx="964894" cy="461665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3PL</a:t>
              </a: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8152BAD3-6D31-EF9C-B93D-EBFFA025FD21}"/>
                </a:ext>
              </a:extLst>
            </p:cNvPr>
            <p:cNvGrpSpPr/>
            <p:nvPr/>
          </p:nvGrpSpPr>
          <p:grpSpPr>
            <a:xfrm>
              <a:off x="1172473" y="6169148"/>
              <a:ext cx="888566" cy="544252"/>
              <a:chOff x="2018945" y="6002297"/>
              <a:chExt cx="888566" cy="544252"/>
            </a:xfrm>
          </p:grpSpPr>
          <p:sp>
            <p:nvSpPr>
              <p:cNvPr id="71" name="다이아몬드 70">
                <a:extLst>
                  <a:ext uri="{FF2B5EF4-FFF2-40B4-BE49-F238E27FC236}">
                    <a16:creationId xmlns:a16="http://schemas.microsoft.com/office/drawing/2014/main" id="{D97DCB92-81D9-A724-B97F-D83B547AE03E}"/>
                  </a:ext>
                </a:extLst>
              </p:cNvPr>
              <p:cNvSpPr/>
              <p:nvPr/>
            </p:nvSpPr>
            <p:spPr>
              <a:xfrm>
                <a:off x="2120725" y="6031815"/>
                <a:ext cx="664795" cy="461665"/>
              </a:xfrm>
              <a:prstGeom prst="diamond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2" name="다이아몬드 71">
                <a:extLst>
                  <a:ext uri="{FF2B5EF4-FFF2-40B4-BE49-F238E27FC236}">
                    <a16:creationId xmlns:a16="http://schemas.microsoft.com/office/drawing/2014/main" id="{1BCE63AB-7D8F-7ED6-0ED5-B4DAB06A993D}"/>
                  </a:ext>
                </a:extLst>
              </p:cNvPr>
              <p:cNvSpPr/>
              <p:nvPr/>
            </p:nvSpPr>
            <p:spPr>
              <a:xfrm>
                <a:off x="2018945" y="6002297"/>
                <a:ext cx="888566" cy="544252"/>
              </a:xfrm>
              <a:prstGeom prst="diamond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90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일치여부</a:t>
                </a:r>
                <a:endParaRPr lang="en-US" altLang="ko-KR" sz="9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219087FD-4408-9904-A713-96DE4079E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144" y="6847488"/>
              <a:ext cx="964894" cy="461665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유지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E85682C2-1914-899D-C0B9-D49FBCC00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656" y="6208932"/>
              <a:ext cx="964894" cy="461665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불용창고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전산이동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" name="Text Box 23">
              <a:extLst>
                <a:ext uri="{FF2B5EF4-FFF2-40B4-BE49-F238E27FC236}">
                  <a16:creationId xmlns:a16="http://schemas.microsoft.com/office/drawing/2014/main" id="{F90DDF10-D868-C0AE-DDF5-4FE6ED9E2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4353" y="6847488"/>
              <a:ext cx="964894" cy="461665"/>
            </a:xfrm>
            <a:prstGeom prst="rect">
              <a:avLst/>
            </a:prstGeom>
            <a:solidFill>
              <a:srgbClr val="E2E2E2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재고실사</a:t>
              </a:r>
              <a:endParaRPr lang="en-US" altLang="ko-KR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전산등록</a:t>
              </a:r>
              <a:endParaRPr lang="en-US" altLang="ko-KR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6" name="Text Box 23">
              <a:extLst>
                <a:ext uri="{FF2B5EF4-FFF2-40B4-BE49-F238E27FC236}">
                  <a16:creationId xmlns:a16="http://schemas.microsoft.com/office/drawing/2014/main" id="{E7D5E630-4A0D-DAAA-E2E0-5DF147F1F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6265" y="6208932"/>
              <a:ext cx="964894" cy="461665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실물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조정작업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513319AC-9647-CBC7-DEFA-182C3C761158}"/>
                </a:ext>
              </a:extLst>
            </p:cNvPr>
            <p:cNvCxnSpPr>
              <a:cxnSpLocks/>
              <a:stCxn id="31" idx="2"/>
              <a:endCxn id="71" idx="0"/>
            </p:cNvCxnSpPr>
            <p:nvPr/>
          </p:nvCxnSpPr>
          <p:spPr>
            <a:xfrm>
              <a:off x="1606207" y="6035060"/>
              <a:ext cx="444" cy="163606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F8F33341-9546-0C7F-39E9-ED8C7981076E}"/>
                </a:ext>
              </a:extLst>
            </p:cNvPr>
            <p:cNvCxnSpPr>
              <a:cxnSpLocks/>
              <a:stCxn id="71" idx="2"/>
              <a:endCxn id="33" idx="0"/>
            </p:cNvCxnSpPr>
            <p:nvPr/>
          </p:nvCxnSpPr>
          <p:spPr>
            <a:xfrm flipH="1">
              <a:off x="1606591" y="6660331"/>
              <a:ext cx="60" cy="187157"/>
            </a:xfrm>
            <a:prstGeom prst="line">
              <a:avLst/>
            </a:prstGeom>
            <a:ln>
              <a:solidFill>
                <a:srgbClr val="404040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646A7508-0D89-918D-07D0-547CC052201F}"/>
                </a:ext>
              </a:extLst>
            </p:cNvPr>
            <p:cNvCxnSpPr>
              <a:cxnSpLocks/>
              <a:stCxn id="71" idx="3"/>
              <a:endCxn id="34" idx="1"/>
            </p:cNvCxnSpPr>
            <p:nvPr/>
          </p:nvCxnSpPr>
          <p:spPr>
            <a:xfrm>
              <a:off x="1939048" y="6429499"/>
              <a:ext cx="315608" cy="10266"/>
            </a:xfrm>
            <a:prstGeom prst="line">
              <a:avLst/>
            </a:prstGeom>
            <a:ln>
              <a:solidFill>
                <a:srgbClr val="A50034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C06F3146-B82F-6AEE-1F39-B3F1E203B87C}"/>
                </a:ext>
              </a:extLst>
            </p:cNvPr>
            <p:cNvCxnSpPr>
              <a:cxnSpLocks/>
              <a:stCxn id="34" idx="3"/>
              <a:endCxn id="36" idx="1"/>
            </p:cNvCxnSpPr>
            <p:nvPr/>
          </p:nvCxnSpPr>
          <p:spPr>
            <a:xfrm>
              <a:off x="3219550" y="6439765"/>
              <a:ext cx="216715" cy="0"/>
            </a:xfrm>
            <a:prstGeom prst="line">
              <a:avLst/>
            </a:prstGeom>
            <a:ln>
              <a:solidFill>
                <a:srgbClr val="A50034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다이아몬드 40">
              <a:extLst>
                <a:ext uri="{FF2B5EF4-FFF2-40B4-BE49-F238E27FC236}">
                  <a16:creationId xmlns:a16="http://schemas.microsoft.com/office/drawing/2014/main" id="{8B5DB6D2-AC54-6AEA-DDB1-C461C0C4C86E}"/>
                </a:ext>
              </a:extLst>
            </p:cNvPr>
            <p:cNvSpPr/>
            <p:nvPr/>
          </p:nvSpPr>
          <p:spPr>
            <a:xfrm>
              <a:off x="1338573" y="6467056"/>
              <a:ext cx="888566" cy="544252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일치</a:t>
              </a:r>
              <a:endParaRPr lang="en-US" altLang="ko-KR" sz="8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다이아몬드 41">
              <a:extLst>
                <a:ext uri="{FF2B5EF4-FFF2-40B4-BE49-F238E27FC236}">
                  <a16:creationId xmlns:a16="http://schemas.microsoft.com/office/drawing/2014/main" id="{ECC52BB5-B371-1C36-694D-69CF07584BD9}"/>
                </a:ext>
              </a:extLst>
            </p:cNvPr>
            <p:cNvSpPr/>
            <p:nvPr/>
          </p:nvSpPr>
          <p:spPr>
            <a:xfrm>
              <a:off x="1473073" y="6422153"/>
              <a:ext cx="1091636" cy="263960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>
                  <a:solidFill>
                    <a:srgbClr val="C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불일치</a:t>
              </a:r>
              <a:endParaRPr lang="en-US" altLang="ko-KR" sz="800" dirty="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E347EC18-E851-C9E8-1139-A237C19705B4}"/>
                </a:ext>
              </a:extLst>
            </p:cNvPr>
            <p:cNvSpPr/>
            <p:nvPr/>
          </p:nvSpPr>
          <p:spPr>
            <a:xfrm>
              <a:off x="6083630" y="5506249"/>
              <a:ext cx="4116554" cy="1854467"/>
            </a:xfrm>
            <a:prstGeom prst="roundRect">
              <a:avLst>
                <a:gd name="adj" fmla="val 1621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4" name="Text Box 23">
              <a:extLst>
                <a:ext uri="{FF2B5EF4-FFF2-40B4-BE49-F238E27FC236}">
                  <a16:creationId xmlns:a16="http://schemas.microsoft.com/office/drawing/2014/main" id="{755B8DE7-E4A4-45D2-688F-5BAEE42E4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4353" y="5573395"/>
              <a:ext cx="964894" cy="461665"/>
            </a:xfrm>
            <a:prstGeom prst="rect">
              <a:avLst/>
            </a:prstGeom>
            <a:solidFill>
              <a:srgbClr val="FDEAEC"/>
            </a:solidFill>
            <a:ln w="6350">
              <a:solidFill>
                <a:srgbClr val="EE3042"/>
              </a:solidFill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endParaRPr lang="en-US" altLang="ko-KR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공유</a:t>
              </a:r>
              <a:endParaRPr lang="en-US" altLang="ko-KR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B9A6001F-0AA8-8E86-8713-C221D8CC4B72}"/>
                </a:ext>
              </a:extLst>
            </p:cNvPr>
            <p:cNvCxnSpPr>
              <a:cxnSpLocks/>
              <a:stCxn id="35" idx="0"/>
              <a:endCxn id="44" idx="2"/>
            </p:cNvCxnSpPr>
            <p:nvPr/>
          </p:nvCxnSpPr>
          <p:spPr>
            <a:xfrm flipV="1">
              <a:off x="4526800" y="6035060"/>
              <a:ext cx="0" cy="812428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연결선: 꺾임 45">
              <a:extLst>
                <a:ext uri="{FF2B5EF4-FFF2-40B4-BE49-F238E27FC236}">
                  <a16:creationId xmlns:a16="http://schemas.microsoft.com/office/drawing/2014/main" id="{495F9C52-0A42-D173-B6C0-E52A7B2466B8}"/>
                </a:ext>
              </a:extLst>
            </p:cNvPr>
            <p:cNvCxnSpPr>
              <a:cxnSpLocks/>
              <a:stCxn id="36" idx="2"/>
              <a:endCxn id="35" idx="1"/>
            </p:cNvCxnSpPr>
            <p:nvPr/>
          </p:nvCxnSpPr>
          <p:spPr>
            <a:xfrm rot="16200000" flipH="1">
              <a:off x="3777670" y="6811638"/>
              <a:ext cx="407724" cy="125641"/>
            </a:xfrm>
            <a:prstGeom prst="bentConnector2">
              <a:avLst/>
            </a:prstGeom>
            <a:ln>
              <a:solidFill>
                <a:srgbClr val="6B6B6B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00CBB60-6D40-0784-1B20-C492C6BD803E}"/>
                </a:ext>
              </a:extLst>
            </p:cNvPr>
            <p:cNvCxnSpPr>
              <a:cxnSpLocks/>
              <a:stCxn id="33" idx="3"/>
              <a:endCxn id="35" idx="1"/>
            </p:cNvCxnSpPr>
            <p:nvPr/>
          </p:nvCxnSpPr>
          <p:spPr>
            <a:xfrm>
              <a:off x="2089038" y="7078321"/>
              <a:ext cx="1955315" cy="0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23">
              <a:extLst>
                <a:ext uri="{FF2B5EF4-FFF2-40B4-BE49-F238E27FC236}">
                  <a16:creationId xmlns:a16="http://schemas.microsoft.com/office/drawing/2014/main" id="{C8D7CBA1-02ED-1701-2A39-259044D05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659" y="5573395"/>
              <a:ext cx="713451" cy="461665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3PL</a:t>
              </a:r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5B84A8D4-06A0-87BA-9961-225393AB0B78}"/>
                </a:ext>
              </a:extLst>
            </p:cNvPr>
            <p:cNvGrpSpPr/>
            <p:nvPr/>
          </p:nvGrpSpPr>
          <p:grpSpPr>
            <a:xfrm>
              <a:off x="6128547" y="6169148"/>
              <a:ext cx="888566" cy="544252"/>
              <a:chOff x="2018945" y="6002297"/>
              <a:chExt cx="888566" cy="544252"/>
            </a:xfrm>
          </p:grpSpPr>
          <p:sp>
            <p:nvSpPr>
              <p:cNvPr id="69" name="다이아몬드 68">
                <a:extLst>
                  <a:ext uri="{FF2B5EF4-FFF2-40B4-BE49-F238E27FC236}">
                    <a16:creationId xmlns:a16="http://schemas.microsoft.com/office/drawing/2014/main" id="{9B83B6F6-AA87-1BEE-7C56-A9E10240F831}"/>
                  </a:ext>
                </a:extLst>
              </p:cNvPr>
              <p:cNvSpPr/>
              <p:nvPr/>
            </p:nvSpPr>
            <p:spPr>
              <a:xfrm>
                <a:off x="2120725" y="6031815"/>
                <a:ext cx="664795" cy="461665"/>
              </a:xfrm>
              <a:prstGeom prst="diamond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70" name="다이아몬드 69">
                <a:extLst>
                  <a:ext uri="{FF2B5EF4-FFF2-40B4-BE49-F238E27FC236}">
                    <a16:creationId xmlns:a16="http://schemas.microsoft.com/office/drawing/2014/main" id="{53DA48C5-4B14-19AF-429E-26F3EEBE6EDB}"/>
                  </a:ext>
                </a:extLst>
              </p:cNvPr>
              <p:cNvSpPr/>
              <p:nvPr/>
            </p:nvSpPr>
            <p:spPr>
              <a:xfrm>
                <a:off x="2018945" y="6002297"/>
                <a:ext cx="888566" cy="544252"/>
              </a:xfrm>
              <a:prstGeom prst="diamond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90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일치여부</a:t>
                </a:r>
                <a:endParaRPr lang="en-US" altLang="ko-KR" sz="9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50" name="Text Box 23">
              <a:extLst>
                <a:ext uri="{FF2B5EF4-FFF2-40B4-BE49-F238E27FC236}">
                  <a16:creationId xmlns:a16="http://schemas.microsoft.com/office/drawing/2014/main" id="{8F789BF9-929D-8D8A-26E7-F85131E03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4043" y="6847488"/>
              <a:ext cx="713451" cy="461665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유지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1" name="Text Box 23">
              <a:extLst>
                <a:ext uri="{FF2B5EF4-FFF2-40B4-BE49-F238E27FC236}">
                  <a16:creationId xmlns:a16="http://schemas.microsoft.com/office/drawing/2014/main" id="{88003DFB-7E82-D977-CDF1-5718889F0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5005" y="6208932"/>
              <a:ext cx="713451" cy="461665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불용창고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전산이동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2" name="Text Box 23">
              <a:extLst>
                <a:ext uri="{FF2B5EF4-FFF2-40B4-BE49-F238E27FC236}">
                  <a16:creationId xmlns:a16="http://schemas.microsoft.com/office/drawing/2014/main" id="{0B3B6D56-F82E-3526-0756-93B845968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0852" y="6847488"/>
              <a:ext cx="713451" cy="461665"/>
            </a:xfrm>
            <a:prstGeom prst="rect">
              <a:avLst/>
            </a:prstGeom>
            <a:solidFill>
              <a:srgbClr val="E2E2E2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재고실사</a:t>
              </a:r>
              <a:endParaRPr lang="en-US" altLang="ko-KR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전산등록</a:t>
              </a:r>
              <a:endParaRPr lang="en-US" altLang="ko-KR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13275686-CD3D-BFE7-89B5-974836319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8014" y="6208932"/>
              <a:ext cx="713451" cy="461665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실물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조정작업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E43C4038-4713-FAC4-1A80-0667C06B251A}"/>
                </a:ext>
              </a:extLst>
            </p:cNvPr>
            <p:cNvCxnSpPr>
              <a:cxnSpLocks/>
              <a:stCxn id="48" idx="2"/>
              <a:endCxn id="69" idx="0"/>
            </p:cNvCxnSpPr>
            <p:nvPr/>
          </p:nvCxnSpPr>
          <p:spPr>
            <a:xfrm>
              <a:off x="6560385" y="6035060"/>
              <a:ext cx="2340" cy="163606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1A5CA0D3-EEC4-9B1E-AAAD-B6AC325FA6FA}"/>
                </a:ext>
              </a:extLst>
            </p:cNvPr>
            <p:cNvCxnSpPr>
              <a:cxnSpLocks/>
              <a:stCxn id="69" idx="2"/>
              <a:endCxn id="50" idx="0"/>
            </p:cNvCxnSpPr>
            <p:nvPr/>
          </p:nvCxnSpPr>
          <p:spPr>
            <a:xfrm flipH="1">
              <a:off x="6560769" y="6660331"/>
              <a:ext cx="1956" cy="187157"/>
            </a:xfrm>
            <a:prstGeom prst="line">
              <a:avLst/>
            </a:prstGeom>
            <a:ln>
              <a:solidFill>
                <a:srgbClr val="404040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6E7D356D-3045-F800-F272-291C331D3EFC}"/>
                </a:ext>
              </a:extLst>
            </p:cNvPr>
            <p:cNvCxnSpPr>
              <a:cxnSpLocks/>
              <a:stCxn id="69" idx="3"/>
              <a:endCxn id="51" idx="1"/>
            </p:cNvCxnSpPr>
            <p:nvPr/>
          </p:nvCxnSpPr>
          <p:spPr>
            <a:xfrm>
              <a:off x="6895122" y="6429499"/>
              <a:ext cx="229883" cy="10266"/>
            </a:xfrm>
            <a:prstGeom prst="line">
              <a:avLst/>
            </a:prstGeom>
            <a:ln>
              <a:solidFill>
                <a:srgbClr val="A50034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DB6109B8-D8DD-6522-B5F3-80A5306AE715}"/>
                </a:ext>
              </a:extLst>
            </p:cNvPr>
            <p:cNvCxnSpPr>
              <a:cxnSpLocks/>
              <a:stCxn id="51" idx="3"/>
              <a:endCxn id="53" idx="1"/>
            </p:cNvCxnSpPr>
            <p:nvPr/>
          </p:nvCxnSpPr>
          <p:spPr>
            <a:xfrm>
              <a:off x="7838456" y="6439765"/>
              <a:ext cx="239558" cy="0"/>
            </a:xfrm>
            <a:prstGeom prst="line">
              <a:avLst/>
            </a:prstGeom>
            <a:ln>
              <a:solidFill>
                <a:srgbClr val="A50034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다이아몬드 57">
              <a:extLst>
                <a:ext uri="{FF2B5EF4-FFF2-40B4-BE49-F238E27FC236}">
                  <a16:creationId xmlns:a16="http://schemas.microsoft.com/office/drawing/2014/main" id="{97F7B9FC-F384-DFD8-F586-ED1FD71121E7}"/>
                </a:ext>
              </a:extLst>
            </p:cNvPr>
            <p:cNvSpPr/>
            <p:nvPr/>
          </p:nvSpPr>
          <p:spPr>
            <a:xfrm>
              <a:off x="6285122" y="6467056"/>
              <a:ext cx="888566" cy="544252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일치</a:t>
              </a:r>
              <a:endParaRPr lang="en-US" altLang="ko-KR" sz="8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9" name="다이아몬드 58">
              <a:extLst>
                <a:ext uri="{FF2B5EF4-FFF2-40B4-BE49-F238E27FC236}">
                  <a16:creationId xmlns:a16="http://schemas.microsoft.com/office/drawing/2014/main" id="{C9CE464B-A665-4C63-501F-1AF7B2EF74AB}"/>
                </a:ext>
              </a:extLst>
            </p:cNvPr>
            <p:cNvSpPr/>
            <p:nvPr/>
          </p:nvSpPr>
          <p:spPr>
            <a:xfrm>
              <a:off x="6410097" y="6422153"/>
              <a:ext cx="1091636" cy="263960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>
                  <a:solidFill>
                    <a:srgbClr val="C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불일치</a:t>
              </a:r>
              <a:endParaRPr lang="en-US" altLang="ko-KR" sz="800" dirty="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7D2EA514-C270-C042-24BC-296B3179E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0852" y="5573395"/>
              <a:ext cx="713451" cy="461665"/>
            </a:xfrm>
            <a:prstGeom prst="rect">
              <a:avLst/>
            </a:prstGeom>
            <a:solidFill>
              <a:srgbClr val="FDEAEC"/>
            </a:solidFill>
            <a:ln w="6350">
              <a:solidFill>
                <a:srgbClr val="EE3042"/>
              </a:solidFill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endParaRPr lang="en-US" altLang="ko-KR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공유</a:t>
              </a:r>
              <a:endParaRPr lang="en-US" altLang="ko-KR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0B102C74-ED42-D1C7-9F50-4DC0DF274AC3}"/>
                </a:ext>
              </a:extLst>
            </p:cNvPr>
            <p:cNvCxnSpPr>
              <a:cxnSpLocks/>
              <a:stCxn id="52" idx="0"/>
              <a:endCxn id="60" idx="2"/>
            </p:cNvCxnSpPr>
            <p:nvPr/>
          </p:nvCxnSpPr>
          <p:spPr>
            <a:xfrm flipV="1">
              <a:off x="8947578" y="6035060"/>
              <a:ext cx="0" cy="812428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연결선: 꺾임 61">
              <a:extLst>
                <a:ext uri="{FF2B5EF4-FFF2-40B4-BE49-F238E27FC236}">
                  <a16:creationId xmlns:a16="http://schemas.microsoft.com/office/drawing/2014/main" id="{EEF75E35-B0FA-B1D1-28A1-EA8869E9CEF4}"/>
                </a:ext>
              </a:extLst>
            </p:cNvPr>
            <p:cNvCxnSpPr>
              <a:cxnSpLocks/>
              <a:stCxn id="53" idx="2"/>
              <a:endCxn id="52" idx="1"/>
            </p:cNvCxnSpPr>
            <p:nvPr/>
          </p:nvCxnSpPr>
          <p:spPr>
            <a:xfrm rot="16200000" flipH="1">
              <a:off x="8308934" y="6796403"/>
              <a:ext cx="407724" cy="156112"/>
            </a:xfrm>
            <a:prstGeom prst="bentConnector2">
              <a:avLst/>
            </a:prstGeom>
            <a:ln>
              <a:solidFill>
                <a:srgbClr val="6B6B6B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AE777ED8-40FD-3623-59F8-B3113E34F446}"/>
                </a:ext>
              </a:extLst>
            </p:cNvPr>
            <p:cNvCxnSpPr>
              <a:cxnSpLocks/>
              <a:stCxn id="50" idx="3"/>
              <a:endCxn id="52" idx="1"/>
            </p:cNvCxnSpPr>
            <p:nvPr/>
          </p:nvCxnSpPr>
          <p:spPr>
            <a:xfrm>
              <a:off x="6917494" y="7078321"/>
              <a:ext cx="1673358" cy="0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8033D0BC-2E47-94CE-DB55-A13A1ED0F8D8}"/>
                </a:ext>
              </a:extLst>
            </p:cNvPr>
            <p:cNvCxnSpPr>
              <a:cxnSpLocks/>
            </p:cNvCxnSpPr>
            <p:nvPr/>
          </p:nvCxnSpPr>
          <p:spPr>
            <a:xfrm>
              <a:off x="6917110" y="5704216"/>
              <a:ext cx="1673742" cy="0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1C463B51-931B-68ED-B425-FC6FCEDF8706}"/>
                </a:ext>
              </a:extLst>
            </p:cNvPr>
            <p:cNvCxnSpPr>
              <a:cxnSpLocks/>
            </p:cNvCxnSpPr>
            <p:nvPr/>
          </p:nvCxnSpPr>
          <p:spPr>
            <a:xfrm>
              <a:off x="6917110" y="5916149"/>
              <a:ext cx="1673742" cy="0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23">
              <a:extLst>
                <a:ext uri="{FF2B5EF4-FFF2-40B4-BE49-F238E27FC236}">
                  <a16:creationId xmlns:a16="http://schemas.microsoft.com/office/drawing/2014/main" id="{F9DB31F5-9495-D771-8524-EA8596BD6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6475" y="5973445"/>
              <a:ext cx="713451" cy="461665"/>
            </a:xfrm>
            <a:prstGeom prst="rect">
              <a:avLst/>
            </a:prstGeom>
            <a:solidFill>
              <a:srgbClr val="FDEAEC"/>
            </a:solidFill>
            <a:ln w="6350">
              <a:solidFill>
                <a:srgbClr val="EE3042"/>
              </a:solidFill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회계장표</a:t>
              </a:r>
              <a:endParaRPr lang="en-US" altLang="ko-KR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작성</a:t>
              </a:r>
              <a:endParaRPr lang="en-US" altLang="ko-KR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7" name="Text Box 23">
              <a:extLst>
                <a:ext uri="{FF2B5EF4-FFF2-40B4-BE49-F238E27FC236}">
                  <a16:creationId xmlns:a16="http://schemas.microsoft.com/office/drawing/2014/main" id="{BB687FD0-7434-1520-31E8-BBC131EB5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5356" y="5566954"/>
              <a:ext cx="1044694" cy="257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회계실사</a:t>
              </a:r>
              <a:endPara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68" name="연결선: 꺾임 67">
              <a:extLst>
                <a:ext uri="{FF2B5EF4-FFF2-40B4-BE49-F238E27FC236}">
                  <a16:creationId xmlns:a16="http://schemas.microsoft.com/office/drawing/2014/main" id="{F513CA25-E2BD-3085-7EE7-770650818C2C}"/>
                </a:ext>
              </a:extLst>
            </p:cNvPr>
            <p:cNvCxnSpPr>
              <a:cxnSpLocks/>
              <a:stCxn id="60" idx="3"/>
              <a:endCxn id="66" idx="0"/>
            </p:cNvCxnSpPr>
            <p:nvPr/>
          </p:nvCxnSpPr>
          <p:spPr>
            <a:xfrm>
              <a:off x="9304303" y="5804228"/>
              <a:ext cx="468898" cy="169217"/>
            </a:xfrm>
            <a:prstGeom prst="bentConnector2">
              <a:avLst/>
            </a:prstGeom>
            <a:ln>
              <a:solidFill>
                <a:srgbClr val="6B6B6B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7736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5C7B0-2C60-7911-9D25-F125BC77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F5AD148-3962-6E8F-A4DB-368737B8CDB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4786803-8C93-F086-BF12-67AE46B28F75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재고평가 기준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재고금액평가 기준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악성재고 기준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4E28B74-CF53-33FB-4206-0253191BB22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43A283D7-0E4D-3AA1-D03C-5C63B9C0532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46383C83-F9B1-86FA-7504-780968DDC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3A292787-2B6F-9770-4C68-4CCE5D0C4D18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재고평가의 정의와 기준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제품을 생산하거나 구매했을 때 제품이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얼마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인지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또는 제품을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판매했을때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얼마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인지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라고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했을때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“</a:t>
            </a:r>
            <a:r>
              <a:rPr lang="ko-KR" altLang="en-US" sz="1760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얼마“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결정하는 것 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9B31F2A1-6089-6D11-B0EC-7D7E40B60743}"/>
              </a:ext>
            </a:extLst>
          </p:cNvPr>
          <p:cNvGrpSpPr/>
          <p:nvPr/>
        </p:nvGrpSpPr>
        <p:grpSpPr>
          <a:xfrm>
            <a:off x="1164972" y="2792163"/>
            <a:ext cx="11458829" cy="4647556"/>
            <a:chOff x="1164972" y="2792163"/>
            <a:chExt cx="10114441" cy="4647556"/>
          </a:xfrm>
        </p:grpSpPr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5428DCF9-AA29-29F8-16CE-6BCB1DF130BA}"/>
                </a:ext>
              </a:extLst>
            </p:cNvPr>
            <p:cNvSpPr/>
            <p:nvPr/>
          </p:nvSpPr>
          <p:spPr>
            <a:xfrm>
              <a:off x="1195115" y="3091205"/>
              <a:ext cx="4911859" cy="1749210"/>
            </a:xfrm>
            <a:prstGeom prst="roundRect">
              <a:avLst>
                <a:gd name="adj" fmla="val 2875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649FA923-6357-B01B-9ACF-FAF33667AEE7}"/>
                </a:ext>
              </a:extLst>
            </p:cNvPr>
            <p:cNvSpPr/>
            <p:nvPr/>
          </p:nvSpPr>
          <p:spPr>
            <a:xfrm>
              <a:off x="6228670" y="3091206"/>
              <a:ext cx="4911859" cy="1749209"/>
            </a:xfrm>
            <a:prstGeom prst="roundRect">
              <a:avLst>
                <a:gd name="adj" fmla="val 2875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5CFFC9BD-F256-2170-53C1-B15511BCECBA}"/>
                </a:ext>
              </a:extLst>
            </p:cNvPr>
            <p:cNvSpPr/>
            <p:nvPr/>
          </p:nvSpPr>
          <p:spPr>
            <a:xfrm>
              <a:off x="1195115" y="5199278"/>
              <a:ext cx="4911859" cy="1749210"/>
            </a:xfrm>
            <a:prstGeom prst="roundRect">
              <a:avLst>
                <a:gd name="adj" fmla="val 2875"/>
              </a:avLst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3" name="Text Box 23">
              <a:extLst>
                <a:ext uri="{FF2B5EF4-FFF2-40B4-BE49-F238E27FC236}">
                  <a16:creationId xmlns:a16="http://schemas.microsoft.com/office/drawing/2014/main" id="{9F48155D-0F12-193B-0AA1-9F2CB35ED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8527" y="3048878"/>
              <a:ext cx="5080886" cy="183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입출고가 발생한 시점에 재고수량 계산 및 재고자산의 재평가를 수행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근접한 재고평가 가능하지만 수불이 누락될 경우 시스템 반영 어려움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계산식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3,000 ÷ 20 = 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150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▶ 재고자산 평균 가치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150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▶ 재고자산 평균 가치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(150 X 5 + 1,100) ÷ (5 + 10) = 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123.3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▶ 재고자산 평균 가치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7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123.3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▶ 매출원가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재고자산 평균 가치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4" name="Text Box 23">
              <a:extLst>
                <a:ext uri="{FF2B5EF4-FFF2-40B4-BE49-F238E27FC236}">
                  <a16:creationId xmlns:a16="http://schemas.microsoft.com/office/drawing/2014/main" id="{7C53C627-F3EA-A3B4-E8E6-B53065DA2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972" y="3048878"/>
              <a:ext cx="5144471" cy="132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전체 기간의 재고금액을 재고 총 수량으로 나누는 재고 평가방법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계산하기 쉽지만 단가의 가중치를 반영하지 못함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계산식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(12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금액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+ 12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금액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 ÷ (12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수량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+ 12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수량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→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(3,000 + 1,100) ÷ (20 + 10) = 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136.9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▶ 매출원가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재고자산 평균 가치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5" name="Text Box 23">
              <a:extLst>
                <a:ext uri="{FF2B5EF4-FFF2-40B4-BE49-F238E27FC236}">
                  <a16:creationId xmlns:a16="http://schemas.microsoft.com/office/drawing/2014/main" id="{1A7C9411-DE19-32E9-F6DF-D19BAC125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972" y="5159086"/>
              <a:ext cx="5144471" cy="183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 시점에 재고 금액을 가지며 먼저 입고된 재고가 출고되는 형태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시스템 반영이 수월하나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선입선출 관리로 인해 업무적 관리 어려움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계산식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3,000 ÷ 20 = 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150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▶ 재고자산 평균 가치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150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▶ 매출원가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재고자산 평균 가치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(150 X 5 + 1,100) ÷ (5 + 10) = 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123.3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▶ 재고자산 평균 가치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- 12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7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150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▶ 매출원가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1,100 ÷ 10 = 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110 </a:t>
              </a:r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▶ 재고자산 평균 가치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5E52C7A0-A002-B1DF-3FFF-49570A06E469}"/>
                </a:ext>
              </a:extLst>
            </p:cNvPr>
            <p:cNvSpPr/>
            <p:nvPr/>
          </p:nvSpPr>
          <p:spPr>
            <a:xfrm>
              <a:off x="1195116" y="2792163"/>
              <a:ext cx="4911859" cy="271163"/>
            </a:xfrm>
            <a:prstGeom prst="roundRect">
              <a:avLst/>
            </a:prstGeom>
            <a:solidFill>
              <a:srgbClr val="90807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총 평균법</a:t>
              </a:r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66D19E01-9638-A863-C7A1-1D076CEFEF1C}"/>
                </a:ext>
              </a:extLst>
            </p:cNvPr>
            <p:cNvSpPr/>
            <p:nvPr/>
          </p:nvSpPr>
          <p:spPr>
            <a:xfrm>
              <a:off x="6228671" y="2792163"/>
              <a:ext cx="4911859" cy="271163"/>
            </a:xfrm>
            <a:prstGeom prst="roundRect">
              <a:avLst/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이동평균법</a:t>
              </a: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재고평가 기준</a:t>
              </a: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575027B2-B54F-F312-9581-4E1C5F4839C1}"/>
                </a:ext>
              </a:extLst>
            </p:cNvPr>
            <p:cNvSpPr/>
            <p:nvPr/>
          </p:nvSpPr>
          <p:spPr>
            <a:xfrm>
              <a:off x="1195116" y="4899067"/>
              <a:ext cx="4911859" cy="271163"/>
            </a:xfrm>
            <a:prstGeom prst="roundRect">
              <a:avLst/>
            </a:prstGeom>
            <a:solidFill>
              <a:srgbClr val="90807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선입선출법</a:t>
              </a: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4AB61CA8-FE1C-425D-869C-4AE82689C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6460" y="6831238"/>
              <a:ext cx="242993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잔여 재고의 총 가격 </a:t>
              </a:r>
              <a:r>
                <a:rPr lang="en-US" altLang="ko-KR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+ </a:t>
              </a:r>
              <a:r>
                <a:rPr lang="ko-KR" altLang="en-US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새로운 </a:t>
              </a:r>
              <a:r>
                <a:rPr lang="ko-KR" altLang="en-US" sz="11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입고량의</a:t>
              </a:r>
              <a:r>
                <a:rPr lang="ko-KR" altLang="en-US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총 가격</a:t>
              </a:r>
              <a:endParaRPr lang="en-US" altLang="ko-KR" sz="1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잔여 재고량</a:t>
              </a:r>
              <a:r>
                <a:rPr lang="en-US" altLang="ko-KR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+ </a:t>
              </a:r>
              <a:r>
                <a:rPr lang="ko-KR" altLang="en-US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새로운 </a:t>
              </a:r>
              <a:r>
                <a:rPr lang="ko-KR" altLang="en-US" sz="11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입고량</a:t>
              </a:r>
              <a:endParaRPr lang="en-US" altLang="ko-KR" sz="1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BC9F3651-6F7A-453A-8CF8-D7062917F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391" y="6909103"/>
              <a:ext cx="2429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※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이동평균법 공식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(12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월 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  : </a:t>
              </a:r>
            </a:p>
          </p:txBody>
        </p:sp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id="{C42C78D4-B7AA-49EA-86E5-C84599EB2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3674" y="6663847"/>
              <a:ext cx="99544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ko-KR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(150X5)</a:t>
              </a:r>
            </a:p>
          </p:txBody>
        </p:sp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82E68A94-7673-475B-91A0-43B9619F7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7769" y="6663847"/>
              <a:ext cx="117480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ko-KR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(1,100)</a:t>
              </a:r>
            </a:p>
          </p:txBody>
        </p:sp>
        <p:sp>
          <p:nvSpPr>
            <p:cNvPr id="40" name="Text Box 23">
              <a:extLst>
                <a:ext uri="{FF2B5EF4-FFF2-40B4-BE49-F238E27FC236}">
                  <a16:creationId xmlns:a16="http://schemas.microsoft.com/office/drawing/2014/main" id="{A57E274C-F53E-488E-8AB7-63347E9A9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6190" y="7178109"/>
              <a:ext cx="60147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ko-KR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(5)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3AE2AC75-C304-4DDD-9AE8-0F4F75D93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0534" y="7178109"/>
              <a:ext cx="60147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ko-KR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(10)</a:t>
              </a:r>
            </a:p>
          </p:txBody>
        </p:sp>
      </p:grpSp>
      <p:graphicFrame>
        <p:nvGraphicFramePr>
          <p:cNvPr id="83" name="표 82">
            <a:extLst>
              <a:ext uri="{FF2B5EF4-FFF2-40B4-BE49-F238E27FC236}">
                <a16:creationId xmlns:a16="http://schemas.microsoft.com/office/drawing/2014/main" id="{841B2B6B-DA8A-970C-8739-E94174DE9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28441"/>
              </p:ext>
            </p:extLst>
          </p:nvPr>
        </p:nvGraphicFramePr>
        <p:xfrm>
          <a:off x="6993233" y="5268366"/>
          <a:ext cx="5281570" cy="131023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6314">
                  <a:extLst>
                    <a:ext uri="{9D8B030D-6E8A-4147-A177-3AD203B41FA5}">
                      <a16:colId xmlns:a16="http://schemas.microsoft.com/office/drawing/2014/main" val="347399787"/>
                    </a:ext>
                  </a:extLst>
                </a:gridCol>
                <a:gridCol w="1056314">
                  <a:extLst>
                    <a:ext uri="{9D8B030D-6E8A-4147-A177-3AD203B41FA5}">
                      <a16:colId xmlns:a16="http://schemas.microsoft.com/office/drawing/2014/main" val="2985635612"/>
                    </a:ext>
                  </a:extLst>
                </a:gridCol>
                <a:gridCol w="1056314">
                  <a:extLst>
                    <a:ext uri="{9D8B030D-6E8A-4147-A177-3AD203B41FA5}">
                      <a16:colId xmlns:a16="http://schemas.microsoft.com/office/drawing/2014/main" val="3821762713"/>
                    </a:ext>
                  </a:extLst>
                </a:gridCol>
                <a:gridCol w="1056314">
                  <a:extLst>
                    <a:ext uri="{9D8B030D-6E8A-4147-A177-3AD203B41FA5}">
                      <a16:colId xmlns:a16="http://schemas.microsoft.com/office/drawing/2014/main" val="536031765"/>
                    </a:ext>
                  </a:extLst>
                </a:gridCol>
                <a:gridCol w="1056314">
                  <a:extLst>
                    <a:ext uri="{9D8B030D-6E8A-4147-A177-3AD203B41FA5}">
                      <a16:colId xmlns:a16="http://schemas.microsoft.com/office/drawing/2014/main" val="1019399721"/>
                    </a:ext>
                  </a:extLst>
                </a:gridCol>
              </a:tblGrid>
              <a:tr h="2620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날짜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수량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단가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금액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70637"/>
                  </a:ext>
                </a:extLst>
              </a:tr>
              <a:tr h="2620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12</a:t>
                      </a:r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150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3,000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11978"/>
                  </a:ext>
                </a:extLst>
              </a:tr>
              <a:tr h="2620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12</a:t>
                      </a:r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75372"/>
                  </a:ext>
                </a:extLst>
              </a:tr>
              <a:tr h="2620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12</a:t>
                      </a:r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</a:t>
                      </a:r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1,100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120120"/>
                  </a:ext>
                </a:extLst>
              </a:tr>
              <a:tr h="2620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12</a:t>
                      </a:r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7</a:t>
                      </a:r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 </a:t>
                      </a:r>
                      <a:r>
                        <a:rPr lang="en-US" altLang="ko-KR" sz="120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04211"/>
                  </a:ext>
                </a:extLst>
              </a:tr>
            </a:tbl>
          </a:graphicData>
        </a:graphic>
      </p:graphicFrame>
      <p:sp>
        <p:nvSpPr>
          <p:cNvPr id="84" name="Text Box 23">
            <a:extLst>
              <a:ext uri="{FF2B5EF4-FFF2-40B4-BE49-F238E27FC236}">
                <a16:creationId xmlns:a16="http://schemas.microsoft.com/office/drawing/2014/main" id="{47ADFD5A-7E5C-8408-6705-A92EA98D1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067" y="4911635"/>
            <a:ext cx="4911860" cy="35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계산식 참고 자료 </a:t>
            </a:r>
            <a:endParaRPr lang="en-US" altLang="ko-KR" sz="13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3563FB0-D9E0-48B2-A66A-E4E1D65CE8B3}"/>
              </a:ext>
            </a:extLst>
          </p:cNvPr>
          <p:cNvCxnSpPr>
            <a:cxnSpLocks/>
            <a:stCxn id="20" idx="1"/>
            <a:endCxn id="20" idx="3"/>
          </p:cNvCxnSpPr>
          <p:nvPr/>
        </p:nvCxnSpPr>
        <p:spPr>
          <a:xfrm>
            <a:off x="8802523" y="7046682"/>
            <a:ext cx="2752917" cy="0"/>
          </a:xfrm>
          <a:prstGeom prst="line">
            <a:avLst/>
          </a:prstGeom>
          <a:ln>
            <a:solidFill>
              <a:srgbClr val="EE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23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BD3AC-6117-F7C0-5A29-E5C7106A7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49A5F936-DDC9-4345-BFED-D1870D289B1C}"/>
              </a:ext>
            </a:extLst>
          </p:cNvPr>
          <p:cNvCxnSpPr>
            <a:cxnSpLocks/>
          </p:cNvCxnSpPr>
          <p:nvPr/>
        </p:nvCxnSpPr>
        <p:spPr>
          <a:xfrm>
            <a:off x="3102909" y="3769563"/>
            <a:ext cx="0" cy="264551"/>
          </a:xfrm>
          <a:prstGeom prst="line">
            <a:avLst/>
          </a:prstGeom>
          <a:ln>
            <a:solidFill>
              <a:srgbClr val="6B6B6B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BC5450-4AFE-9A50-F360-3EFB00C53D1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E8C9D6B-73F4-A913-B2FC-9CF11184087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재고평가 기준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재고금액평가 기준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악성재고 기준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8A3C2983-9C2E-B630-58A1-61AFCE5CB6B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76F99958-A2C7-8115-BCC9-F90627C1846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00425073-85D6-CF9F-69CF-C0A7CFA36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5A3D4616-60F3-EBC3-C05A-221C34B4858D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악성재고 기준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재고 기준은 정상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주의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부진재고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장기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미출고로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관리함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 기준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1BADC34B-09EE-4E0D-ABD3-D245A82C8318}"/>
              </a:ext>
            </a:extLst>
          </p:cNvPr>
          <p:cNvSpPr/>
          <p:nvPr/>
        </p:nvSpPr>
        <p:spPr>
          <a:xfrm>
            <a:off x="2344324" y="2917861"/>
            <a:ext cx="1520104" cy="820880"/>
          </a:xfrm>
          <a:custGeom>
            <a:avLst/>
            <a:gdLst>
              <a:gd name="connsiteX0" fmla="*/ 0 w 1369349"/>
              <a:gd name="connsiteY0" fmla="*/ 88703 h 887027"/>
              <a:gd name="connsiteX1" fmla="*/ 88703 w 1369349"/>
              <a:gd name="connsiteY1" fmla="*/ 0 h 887027"/>
              <a:gd name="connsiteX2" fmla="*/ 1280646 w 1369349"/>
              <a:gd name="connsiteY2" fmla="*/ 0 h 887027"/>
              <a:gd name="connsiteX3" fmla="*/ 1369349 w 1369349"/>
              <a:gd name="connsiteY3" fmla="*/ 88703 h 887027"/>
              <a:gd name="connsiteX4" fmla="*/ 1369349 w 1369349"/>
              <a:gd name="connsiteY4" fmla="*/ 798324 h 887027"/>
              <a:gd name="connsiteX5" fmla="*/ 1280646 w 1369349"/>
              <a:gd name="connsiteY5" fmla="*/ 887027 h 887027"/>
              <a:gd name="connsiteX6" fmla="*/ 88703 w 1369349"/>
              <a:gd name="connsiteY6" fmla="*/ 887027 h 887027"/>
              <a:gd name="connsiteX7" fmla="*/ 0 w 1369349"/>
              <a:gd name="connsiteY7" fmla="*/ 798324 h 887027"/>
              <a:gd name="connsiteX8" fmla="*/ 0 w 1369349"/>
              <a:gd name="connsiteY8" fmla="*/ 88703 h 8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349" h="887027">
                <a:moveTo>
                  <a:pt x="0" y="88703"/>
                </a:moveTo>
                <a:cubicBezTo>
                  <a:pt x="0" y="39714"/>
                  <a:pt x="39714" y="0"/>
                  <a:pt x="88703" y="0"/>
                </a:cubicBezTo>
                <a:lnTo>
                  <a:pt x="1280646" y="0"/>
                </a:lnTo>
                <a:cubicBezTo>
                  <a:pt x="1329635" y="0"/>
                  <a:pt x="1369349" y="39714"/>
                  <a:pt x="1369349" y="88703"/>
                </a:cubicBezTo>
                <a:lnTo>
                  <a:pt x="1369349" y="798324"/>
                </a:lnTo>
                <a:cubicBezTo>
                  <a:pt x="1369349" y="847313"/>
                  <a:pt x="1329635" y="887027"/>
                  <a:pt x="1280646" y="887027"/>
                </a:cubicBezTo>
                <a:lnTo>
                  <a:pt x="88703" y="887027"/>
                </a:lnTo>
                <a:cubicBezTo>
                  <a:pt x="39714" y="887027"/>
                  <a:pt x="0" y="847313"/>
                  <a:pt x="0" y="798324"/>
                </a:cubicBezTo>
                <a:lnTo>
                  <a:pt x="0" y="8870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72000" numCol="1" spcCol="1270" anchor="ctr" anchorCtr="0">
            <a:noAutofit/>
          </a:bodyPr>
          <a:lstStyle/>
          <a:p>
            <a:pPr marL="0" lvl="1" algn="ctr" defTabSz="5778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o-KR" altLang="en-US" sz="14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정상</a:t>
            </a: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95FB82E-703F-4093-9744-DE4CB08315E7}"/>
              </a:ext>
            </a:extLst>
          </p:cNvPr>
          <p:cNvSpPr/>
          <p:nvPr/>
        </p:nvSpPr>
        <p:spPr>
          <a:xfrm>
            <a:off x="2344324" y="4044388"/>
            <a:ext cx="1520104" cy="820880"/>
          </a:xfrm>
          <a:custGeom>
            <a:avLst/>
            <a:gdLst>
              <a:gd name="connsiteX0" fmla="*/ 0 w 1369349"/>
              <a:gd name="connsiteY0" fmla="*/ 88703 h 887027"/>
              <a:gd name="connsiteX1" fmla="*/ 88703 w 1369349"/>
              <a:gd name="connsiteY1" fmla="*/ 0 h 887027"/>
              <a:gd name="connsiteX2" fmla="*/ 1280646 w 1369349"/>
              <a:gd name="connsiteY2" fmla="*/ 0 h 887027"/>
              <a:gd name="connsiteX3" fmla="*/ 1369349 w 1369349"/>
              <a:gd name="connsiteY3" fmla="*/ 88703 h 887027"/>
              <a:gd name="connsiteX4" fmla="*/ 1369349 w 1369349"/>
              <a:gd name="connsiteY4" fmla="*/ 798324 h 887027"/>
              <a:gd name="connsiteX5" fmla="*/ 1280646 w 1369349"/>
              <a:gd name="connsiteY5" fmla="*/ 887027 h 887027"/>
              <a:gd name="connsiteX6" fmla="*/ 88703 w 1369349"/>
              <a:gd name="connsiteY6" fmla="*/ 887027 h 887027"/>
              <a:gd name="connsiteX7" fmla="*/ 0 w 1369349"/>
              <a:gd name="connsiteY7" fmla="*/ 798324 h 887027"/>
              <a:gd name="connsiteX8" fmla="*/ 0 w 1369349"/>
              <a:gd name="connsiteY8" fmla="*/ 88703 h 8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349" h="887027">
                <a:moveTo>
                  <a:pt x="0" y="88703"/>
                </a:moveTo>
                <a:cubicBezTo>
                  <a:pt x="0" y="39714"/>
                  <a:pt x="39714" y="0"/>
                  <a:pt x="88703" y="0"/>
                </a:cubicBezTo>
                <a:lnTo>
                  <a:pt x="1280646" y="0"/>
                </a:lnTo>
                <a:cubicBezTo>
                  <a:pt x="1329635" y="0"/>
                  <a:pt x="1369349" y="39714"/>
                  <a:pt x="1369349" y="88703"/>
                </a:cubicBezTo>
                <a:lnTo>
                  <a:pt x="1369349" y="798324"/>
                </a:lnTo>
                <a:cubicBezTo>
                  <a:pt x="1369349" y="847313"/>
                  <a:pt x="1329635" y="887027"/>
                  <a:pt x="1280646" y="887027"/>
                </a:cubicBezTo>
                <a:lnTo>
                  <a:pt x="88703" y="887027"/>
                </a:lnTo>
                <a:cubicBezTo>
                  <a:pt x="39714" y="887027"/>
                  <a:pt x="0" y="847313"/>
                  <a:pt x="0" y="798324"/>
                </a:cubicBezTo>
                <a:lnTo>
                  <a:pt x="0" y="88703"/>
                </a:lnTo>
                <a:close/>
              </a:path>
            </a:pathLst>
          </a:custGeom>
          <a:solidFill>
            <a:schemeClr val="bg1">
              <a:lumMod val="75000"/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72000" numCol="1" spcCol="1270" anchor="ctr" anchorCtr="0">
            <a:noAutofit/>
          </a:bodyPr>
          <a:lstStyle/>
          <a:p>
            <a:pPr algn="ctr"/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주의</a:t>
            </a:r>
            <a:endParaRPr lang="en-US" altLang="ko-KR" sz="1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6183C668-BC6A-473B-8B12-214D99A2FFB9}"/>
              </a:ext>
            </a:extLst>
          </p:cNvPr>
          <p:cNvSpPr/>
          <p:nvPr/>
        </p:nvSpPr>
        <p:spPr>
          <a:xfrm>
            <a:off x="2344324" y="5170915"/>
            <a:ext cx="1520104" cy="820880"/>
          </a:xfrm>
          <a:custGeom>
            <a:avLst/>
            <a:gdLst>
              <a:gd name="connsiteX0" fmla="*/ 0 w 1369349"/>
              <a:gd name="connsiteY0" fmla="*/ 88703 h 887027"/>
              <a:gd name="connsiteX1" fmla="*/ 88703 w 1369349"/>
              <a:gd name="connsiteY1" fmla="*/ 0 h 887027"/>
              <a:gd name="connsiteX2" fmla="*/ 1280646 w 1369349"/>
              <a:gd name="connsiteY2" fmla="*/ 0 h 887027"/>
              <a:gd name="connsiteX3" fmla="*/ 1369349 w 1369349"/>
              <a:gd name="connsiteY3" fmla="*/ 88703 h 887027"/>
              <a:gd name="connsiteX4" fmla="*/ 1369349 w 1369349"/>
              <a:gd name="connsiteY4" fmla="*/ 798324 h 887027"/>
              <a:gd name="connsiteX5" fmla="*/ 1280646 w 1369349"/>
              <a:gd name="connsiteY5" fmla="*/ 887027 h 887027"/>
              <a:gd name="connsiteX6" fmla="*/ 88703 w 1369349"/>
              <a:gd name="connsiteY6" fmla="*/ 887027 h 887027"/>
              <a:gd name="connsiteX7" fmla="*/ 0 w 1369349"/>
              <a:gd name="connsiteY7" fmla="*/ 798324 h 887027"/>
              <a:gd name="connsiteX8" fmla="*/ 0 w 1369349"/>
              <a:gd name="connsiteY8" fmla="*/ 88703 h 8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349" h="887027">
                <a:moveTo>
                  <a:pt x="0" y="88703"/>
                </a:moveTo>
                <a:cubicBezTo>
                  <a:pt x="0" y="39714"/>
                  <a:pt x="39714" y="0"/>
                  <a:pt x="88703" y="0"/>
                </a:cubicBezTo>
                <a:lnTo>
                  <a:pt x="1280646" y="0"/>
                </a:lnTo>
                <a:cubicBezTo>
                  <a:pt x="1329635" y="0"/>
                  <a:pt x="1369349" y="39714"/>
                  <a:pt x="1369349" y="88703"/>
                </a:cubicBezTo>
                <a:lnTo>
                  <a:pt x="1369349" y="798324"/>
                </a:lnTo>
                <a:cubicBezTo>
                  <a:pt x="1369349" y="847313"/>
                  <a:pt x="1329635" y="887027"/>
                  <a:pt x="1280646" y="887027"/>
                </a:cubicBezTo>
                <a:lnTo>
                  <a:pt x="88703" y="887027"/>
                </a:lnTo>
                <a:cubicBezTo>
                  <a:pt x="39714" y="887027"/>
                  <a:pt x="0" y="847313"/>
                  <a:pt x="0" y="798324"/>
                </a:cubicBezTo>
                <a:lnTo>
                  <a:pt x="0" y="88703"/>
                </a:lnTo>
                <a:close/>
              </a:path>
            </a:pathLst>
          </a:custGeom>
          <a:solidFill>
            <a:srgbClr val="BF3651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72000" numCol="1" spcCol="1270" anchor="ctr" anchorCtr="0">
            <a:no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부진재고</a:t>
            </a:r>
            <a:endParaRPr lang="en-US" altLang="ko-KR" sz="14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3F44C86B-C915-4B13-8F18-2BB64CC6B678}"/>
              </a:ext>
            </a:extLst>
          </p:cNvPr>
          <p:cNvSpPr/>
          <p:nvPr/>
        </p:nvSpPr>
        <p:spPr>
          <a:xfrm>
            <a:off x="2344324" y="6297441"/>
            <a:ext cx="1520104" cy="820880"/>
          </a:xfrm>
          <a:custGeom>
            <a:avLst/>
            <a:gdLst>
              <a:gd name="connsiteX0" fmla="*/ 0 w 1369349"/>
              <a:gd name="connsiteY0" fmla="*/ 88703 h 887027"/>
              <a:gd name="connsiteX1" fmla="*/ 88703 w 1369349"/>
              <a:gd name="connsiteY1" fmla="*/ 0 h 887027"/>
              <a:gd name="connsiteX2" fmla="*/ 1280646 w 1369349"/>
              <a:gd name="connsiteY2" fmla="*/ 0 h 887027"/>
              <a:gd name="connsiteX3" fmla="*/ 1369349 w 1369349"/>
              <a:gd name="connsiteY3" fmla="*/ 88703 h 887027"/>
              <a:gd name="connsiteX4" fmla="*/ 1369349 w 1369349"/>
              <a:gd name="connsiteY4" fmla="*/ 798324 h 887027"/>
              <a:gd name="connsiteX5" fmla="*/ 1280646 w 1369349"/>
              <a:gd name="connsiteY5" fmla="*/ 887027 h 887027"/>
              <a:gd name="connsiteX6" fmla="*/ 88703 w 1369349"/>
              <a:gd name="connsiteY6" fmla="*/ 887027 h 887027"/>
              <a:gd name="connsiteX7" fmla="*/ 0 w 1369349"/>
              <a:gd name="connsiteY7" fmla="*/ 798324 h 887027"/>
              <a:gd name="connsiteX8" fmla="*/ 0 w 1369349"/>
              <a:gd name="connsiteY8" fmla="*/ 88703 h 8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349" h="887027">
                <a:moveTo>
                  <a:pt x="0" y="88703"/>
                </a:moveTo>
                <a:cubicBezTo>
                  <a:pt x="0" y="39714"/>
                  <a:pt x="39714" y="0"/>
                  <a:pt x="88703" y="0"/>
                </a:cubicBezTo>
                <a:lnTo>
                  <a:pt x="1280646" y="0"/>
                </a:lnTo>
                <a:cubicBezTo>
                  <a:pt x="1329635" y="0"/>
                  <a:pt x="1369349" y="39714"/>
                  <a:pt x="1369349" y="88703"/>
                </a:cubicBezTo>
                <a:lnTo>
                  <a:pt x="1369349" y="798324"/>
                </a:lnTo>
                <a:cubicBezTo>
                  <a:pt x="1369349" y="847313"/>
                  <a:pt x="1329635" y="887027"/>
                  <a:pt x="1280646" y="887027"/>
                </a:cubicBezTo>
                <a:lnTo>
                  <a:pt x="88703" y="887027"/>
                </a:lnTo>
                <a:cubicBezTo>
                  <a:pt x="39714" y="887027"/>
                  <a:pt x="0" y="847313"/>
                  <a:pt x="0" y="798324"/>
                </a:cubicBezTo>
                <a:lnTo>
                  <a:pt x="0" y="88703"/>
                </a:lnTo>
                <a:close/>
              </a:path>
            </a:pathLst>
          </a:custGeom>
          <a:solidFill>
            <a:srgbClr val="A50034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72000" numCol="1" spcCol="1270" anchor="ctr" anchorCtr="0">
            <a:no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장기 </a:t>
            </a:r>
            <a:r>
              <a:rPr lang="ko-KR" altLang="en-US" sz="14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미출고</a:t>
            </a:r>
            <a:endParaRPr lang="en-US" altLang="ko-KR" sz="14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0A820E85-93D7-40D1-BDED-3DCFC4CCFEC4}"/>
              </a:ext>
            </a:extLst>
          </p:cNvPr>
          <p:cNvCxnSpPr>
            <a:cxnSpLocks/>
          </p:cNvCxnSpPr>
          <p:nvPr/>
        </p:nvCxnSpPr>
        <p:spPr>
          <a:xfrm>
            <a:off x="3102909" y="4885816"/>
            <a:ext cx="0" cy="264551"/>
          </a:xfrm>
          <a:prstGeom prst="line">
            <a:avLst/>
          </a:prstGeom>
          <a:ln>
            <a:solidFill>
              <a:srgbClr val="6B6B6B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7A96E76F-CC9B-4809-8507-A5AC02417E75}"/>
              </a:ext>
            </a:extLst>
          </p:cNvPr>
          <p:cNvCxnSpPr>
            <a:cxnSpLocks/>
          </p:cNvCxnSpPr>
          <p:nvPr/>
        </p:nvCxnSpPr>
        <p:spPr>
          <a:xfrm>
            <a:off x="3102909" y="6022617"/>
            <a:ext cx="0" cy="264551"/>
          </a:xfrm>
          <a:prstGeom prst="line">
            <a:avLst/>
          </a:prstGeom>
          <a:ln>
            <a:solidFill>
              <a:srgbClr val="6B6B6B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CAFA17BF-50FB-4DFB-9C10-5DDADE098EDF}"/>
              </a:ext>
            </a:extLst>
          </p:cNvPr>
          <p:cNvSpPr/>
          <p:nvPr/>
        </p:nvSpPr>
        <p:spPr>
          <a:xfrm>
            <a:off x="1460745" y="2917861"/>
            <a:ext cx="721162" cy="820880"/>
          </a:xfrm>
          <a:custGeom>
            <a:avLst/>
            <a:gdLst>
              <a:gd name="connsiteX0" fmla="*/ 0 w 1369349"/>
              <a:gd name="connsiteY0" fmla="*/ 88703 h 887027"/>
              <a:gd name="connsiteX1" fmla="*/ 88703 w 1369349"/>
              <a:gd name="connsiteY1" fmla="*/ 0 h 887027"/>
              <a:gd name="connsiteX2" fmla="*/ 1280646 w 1369349"/>
              <a:gd name="connsiteY2" fmla="*/ 0 h 887027"/>
              <a:gd name="connsiteX3" fmla="*/ 1369349 w 1369349"/>
              <a:gd name="connsiteY3" fmla="*/ 88703 h 887027"/>
              <a:gd name="connsiteX4" fmla="*/ 1369349 w 1369349"/>
              <a:gd name="connsiteY4" fmla="*/ 798324 h 887027"/>
              <a:gd name="connsiteX5" fmla="*/ 1280646 w 1369349"/>
              <a:gd name="connsiteY5" fmla="*/ 887027 h 887027"/>
              <a:gd name="connsiteX6" fmla="*/ 88703 w 1369349"/>
              <a:gd name="connsiteY6" fmla="*/ 887027 h 887027"/>
              <a:gd name="connsiteX7" fmla="*/ 0 w 1369349"/>
              <a:gd name="connsiteY7" fmla="*/ 798324 h 887027"/>
              <a:gd name="connsiteX8" fmla="*/ 0 w 1369349"/>
              <a:gd name="connsiteY8" fmla="*/ 88703 h 8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349" h="887027">
                <a:moveTo>
                  <a:pt x="0" y="88703"/>
                </a:moveTo>
                <a:cubicBezTo>
                  <a:pt x="0" y="39714"/>
                  <a:pt x="39714" y="0"/>
                  <a:pt x="88703" y="0"/>
                </a:cubicBezTo>
                <a:lnTo>
                  <a:pt x="1280646" y="0"/>
                </a:lnTo>
                <a:cubicBezTo>
                  <a:pt x="1329635" y="0"/>
                  <a:pt x="1369349" y="39714"/>
                  <a:pt x="1369349" y="88703"/>
                </a:cubicBezTo>
                <a:lnTo>
                  <a:pt x="1369349" y="798324"/>
                </a:lnTo>
                <a:cubicBezTo>
                  <a:pt x="1369349" y="847313"/>
                  <a:pt x="1329635" y="887027"/>
                  <a:pt x="1280646" y="887027"/>
                </a:cubicBezTo>
                <a:lnTo>
                  <a:pt x="88703" y="887027"/>
                </a:lnTo>
                <a:cubicBezTo>
                  <a:pt x="39714" y="887027"/>
                  <a:pt x="0" y="847313"/>
                  <a:pt x="0" y="798324"/>
                </a:cubicBezTo>
                <a:lnTo>
                  <a:pt x="0" y="8870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72000" numCol="1" spcCol="1270" anchor="ctr" anchorCtr="0">
            <a:noAutofit/>
          </a:bodyPr>
          <a:lstStyle/>
          <a:p>
            <a:pPr marL="0" lvl="1" algn="ctr" defTabSz="5778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ko-KR" sz="14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A</a:t>
            </a:r>
            <a:r>
              <a:rPr lang="ko-KR" altLang="en-US" sz="14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등급</a:t>
            </a: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E359D5F7-F09B-4748-BFC6-3BAE0F19A5ED}"/>
              </a:ext>
            </a:extLst>
          </p:cNvPr>
          <p:cNvSpPr/>
          <p:nvPr/>
        </p:nvSpPr>
        <p:spPr>
          <a:xfrm>
            <a:off x="1460745" y="4034114"/>
            <a:ext cx="721162" cy="820880"/>
          </a:xfrm>
          <a:custGeom>
            <a:avLst/>
            <a:gdLst>
              <a:gd name="connsiteX0" fmla="*/ 0 w 1369349"/>
              <a:gd name="connsiteY0" fmla="*/ 88703 h 887027"/>
              <a:gd name="connsiteX1" fmla="*/ 88703 w 1369349"/>
              <a:gd name="connsiteY1" fmla="*/ 0 h 887027"/>
              <a:gd name="connsiteX2" fmla="*/ 1280646 w 1369349"/>
              <a:gd name="connsiteY2" fmla="*/ 0 h 887027"/>
              <a:gd name="connsiteX3" fmla="*/ 1369349 w 1369349"/>
              <a:gd name="connsiteY3" fmla="*/ 88703 h 887027"/>
              <a:gd name="connsiteX4" fmla="*/ 1369349 w 1369349"/>
              <a:gd name="connsiteY4" fmla="*/ 798324 h 887027"/>
              <a:gd name="connsiteX5" fmla="*/ 1280646 w 1369349"/>
              <a:gd name="connsiteY5" fmla="*/ 887027 h 887027"/>
              <a:gd name="connsiteX6" fmla="*/ 88703 w 1369349"/>
              <a:gd name="connsiteY6" fmla="*/ 887027 h 887027"/>
              <a:gd name="connsiteX7" fmla="*/ 0 w 1369349"/>
              <a:gd name="connsiteY7" fmla="*/ 798324 h 887027"/>
              <a:gd name="connsiteX8" fmla="*/ 0 w 1369349"/>
              <a:gd name="connsiteY8" fmla="*/ 88703 h 8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349" h="887027">
                <a:moveTo>
                  <a:pt x="0" y="88703"/>
                </a:moveTo>
                <a:cubicBezTo>
                  <a:pt x="0" y="39714"/>
                  <a:pt x="39714" y="0"/>
                  <a:pt x="88703" y="0"/>
                </a:cubicBezTo>
                <a:lnTo>
                  <a:pt x="1280646" y="0"/>
                </a:lnTo>
                <a:cubicBezTo>
                  <a:pt x="1329635" y="0"/>
                  <a:pt x="1369349" y="39714"/>
                  <a:pt x="1369349" y="88703"/>
                </a:cubicBezTo>
                <a:lnTo>
                  <a:pt x="1369349" y="798324"/>
                </a:lnTo>
                <a:cubicBezTo>
                  <a:pt x="1369349" y="847313"/>
                  <a:pt x="1329635" y="887027"/>
                  <a:pt x="1280646" y="887027"/>
                </a:cubicBezTo>
                <a:lnTo>
                  <a:pt x="88703" y="887027"/>
                </a:lnTo>
                <a:cubicBezTo>
                  <a:pt x="39714" y="887027"/>
                  <a:pt x="0" y="847313"/>
                  <a:pt x="0" y="798324"/>
                </a:cubicBezTo>
                <a:lnTo>
                  <a:pt x="0" y="88703"/>
                </a:lnTo>
                <a:close/>
              </a:path>
            </a:pathLst>
          </a:custGeom>
          <a:solidFill>
            <a:schemeClr val="bg1">
              <a:lumMod val="75000"/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72000" numCol="1" spcCol="1270" anchor="ctr" anchorCtr="0">
            <a:noAutofit/>
          </a:bodyPr>
          <a:lstStyle/>
          <a:p>
            <a:pPr marL="0" lvl="1" algn="ctr" defTabSz="5778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ko-KR" sz="14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B</a:t>
            </a:r>
            <a:r>
              <a:rPr lang="ko-KR" altLang="en-US" sz="14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등급</a:t>
            </a: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CE9E39AA-5ADE-4721-977C-F98A1D3D1369}"/>
              </a:ext>
            </a:extLst>
          </p:cNvPr>
          <p:cNvSpPr/>
          <p:nvPr/>
        </p:nvSpPr>
        <p:spPr>
          <a:xfrm>
            <a:off x="1460745" y="5170915"/>
            <a:ext cx="721162" cy="1947406"/>
          </a:xfrm>
          <a:custGeom>
            <a:avLst/>
            <a:gdLst>
              <a:gd name="connsiteX0" fmla="*/ 0 w 1369349"/>
              <a:gd name="connsiteY0" fmla="*/ 88703 h 887027"/>
              <a:gd name="connsiteX1" fmla="*/ 88703 w 1369349"/>
              <a:gd name="connsiteY1" fmla="*/ 0 h 887027"/>
              <a:gd name="connsiteX2" fmla="*/ 1280646 w 1369349"/>
              <a:gd name="connsiteY2" fmla="*/ 0 h 887027"/>
              <a:gd name="connsiteX3" fmla="*/ 1369349 w 1369349"/>
              <a:gd name="connsiteY3" fmla="*/ 88703 h 887027"/>
              <a:gd name="connsiteX4" fmla="*/ 1369349 w 1369349"/>
              <a:gd name="connsiteY4" fmla="*/ 798324 h 887027"/>
              <a:gd name="connsiteX5" fmla="*/ 1280646 w 1369349"/>
              <a:gd name="connsiteY5" fmla="*/ 887027 h 887027"/>
              <a:gd name="connsiteX6" fmla="*/ 88703 w 1369349"/>
              <a:gd name="connsiteY6" fmla="*/ 887027 h 887027"/>
              <a:gd name="connsiteX7" fmla="*/ 0 w 1369349"/>
              <a:gd name="connsiteY7" fmla="*/ 798324 h 887027"/>
              <a:gd name="connsiteX8" fmla="*/ 0 w 1369349"/>
              <a:gd name="connsiteY8" fmla="*/ 88703 h 8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349" h="887027">
                <a:moveTo>
                  <a:pt x="0" y="88703"/>
                </a:moveTo>
                <a:cubicBezTo>
                  <a:pt x="0" y="39714"/>
                  <a:pt x="39714" y="0"/>
                  <a:pt x="88703" y="0"/>
                </a:cubicBezTo>
                <a:lnTo>
                  <a:pt x="1280646" y="0"/>
                </a:lnTo>
                <a:cubicBezTo>
                  <a:pt x="1329635" y="0"/>
                  <a:pt x="1369349" y="39714"/>
                  <a:pt x="1369349" y="88703"/>
                </a:cubicBezTo>
                <a:lnTo>
                  <a:pt x="1369349" y="798324"/>
                </a:lnTo>
                <a:cubicBezTo>
                  <a:pt x="1369349" y="847313"/>
                  <a:pt x="1329635" y="887027"/>
                  <a:pt x="1280646" y="887027"/>
                </a:cubicBezTo>
                <a:lnTo>
                  <a:pt x="88703" y="887027"/>
                </a:lnTo>
                <a:cubicBezTo>
                  <a:pt x="39714" y="887027"/>
                  <a:pt x="0" y="847313"/>
                  <a:pt x="0" y="798324"/>
                </a:cubicBezTo>
                <a:lnTo>
                  <a:pt x="0" y="88703"/>
                </a:lnTo>
                <a:close/>
              </a:path>
            </a:pathLst>
          </a:custGeom>
          <a:solidFill>
            <a:srgbClr val="BF3651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72000" numCol="1" spcCol="1270" anchor="ctr" anchorCtr="0">
            <a:noAutofit/>
          </a:bodyPr>
          <a:lstStyle/>
          <a:p>
            <a:pPr marL="0" lvl="1" algn="ctr" defTabSz="5778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ko-KR" sz="1400" kern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</a:t>
            </a:r>
            <a:r>
              <a:rPr lang="ko-KR" altLang="en-US" sz="1400" kern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등급</a:t>
            </a: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2121E0AF-F130-4621-8483-CE60DABE4D0A}"/>
              </a:ext>
            </a:extLst>
          </p:cNvPr>
          <p:cNvSpPr/>
          <p:nvPr/>
        </p:nvSpPr>
        <p:spPr>
          <a:xfrm>
            <a:off x="1408318" y="5122253"/>
            <a:ext cx="7322021" cy="2049857"/>
          </a:xfrm>
          <a:prstGeom prst="roundRect">
            <a:avLst>
              <a:gd name="adj" fmla="val 5074"/>
            </a:avLst>
          </a:prstGeom>
          <a:noFill/>
          <a:ln w="19050">
            <a:solidFill>
              <a:srgbClr val="A5003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3169359-EE49-49FB-AAE8-2432889903DA}"/>
              </a:ext>
            </a:extLst>
          </p:cNvPr>
          <p:cNvSpPr/>
          <p:nvPr/>
        </p:nvSpPr>
        <p:spPr>
          <a:xfrm>
            <a:off x="3889832" y="2978454"/>
            <a:ext cx="5198396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개월 이내 출고 된 재고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이며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고빈도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출고 상품에 해당함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216000" indent="-216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정상 운영 재고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020A57C-DCC9-47F8-BF52-182D76629E76}"/>
              </a:ext>
            </a:extLst>
          </p:cNvPr>
          <p:cNvSpPr/>
          <p:nvPr/>
        </p:nvSpPr>
        <p:spPr>
          <a:xfrm>
            <a:off x="3889832" y="4104123"/>
            <a:ext cx="5198396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3~6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개월 출고 된 재고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이며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고빈도와 </a:t>
            </a:r>
            <a:r>
              <a:rPr lang="ko-KR" altLang="en-US" sz="14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저빈도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사이의 상품에 해당함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216000" indent="-216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SCM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 주의가 필요한 재고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76BEF096-B920-40E0-99AE-682480551F5D}"/>
              </a:ext>
            </a:extLst>
          </p:cNvPr>
          <p:cNvSpPr/>
          <p:nvPr/>
        </p:nvSpPr>
        <p:spPr>
          <a:xfrm>
            <a:off x="3897803" y="5230650"/>
            <a:ext cx="5198396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재고회전 </a:t>
            </a: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6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개월 초과 된 재고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이며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저빈도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출고 상품에 해당함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216000" indent="-216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SCM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관리가 필요한 재고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D2BEDB93-AFE2-404F-8226-C66867778B68}"/>
              </a:ext>
            </a:extLst>
          </p:cNvPr>
          <p:cNvSpPr/>
          <p:nvPr/>
        </p:nvSpPr>
        <p:spPr>
          <a:xfrm>
            <a:off x="3897803" y="6361047"/>
            <a:ext cx="5198396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6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개월 이상 </a:t>
            </a:r>
            <a:r>
              <a:rPr lang="ko-KR" altLang="en-US" sz="14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미출고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된 재고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이며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 이력이 없는 상품에 해당함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216000" indent="-216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SCM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관리가 필요한 재고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9" name="자유형: 도형 48">
            <a:extLst>
              <a:ext uri="{FF2B5EF4-FFF2-40B4-BE49-F238E27FC236}">
                <a16:creationId xmlns:a16="http://schemas.microsoft.com/office/drawing/2014/main" id="{58308931-8E34-4DC3-B16C-73C310BAFB5A}"/>
              </a:ext>
            </a:extLst>
          </p:cNvPr>
          <p:cNvSpPr/>
          <p:nvPr/>
        </p:nvSpPr>
        <p:spPr>
          <a:xfrm>
            <a:off x="9602262" y="4044388"/>
            <a:ext cx="2338320" cy="3073933"/>
          </a:xfrm>
          <a:custGeom>
            <a:avLst/>
            <a:gdLst>
              <a:gd name="connsiteX0" fmla="*/ 0 w 1369349"/>
              <a:gd name="connsiteY0" fmla="*/ 88703 h 887027"/>
              <a:gd name="connsiteX1" fmla="*/ 88703 w 1369349"/>
              <a:gd name="connsiteY1" fmla="*/ 0 h 887027"/>
              <a:gd name="connsiteX2" fmla="*/ 1280646 w 1369349"/>
              <a:gd name="connsiteY2" fmla="*/ 0 h 887027"/>
              <a:gd name="connsiteX3" fmla="*/ 1369349 w 1369349"/>
              <a:gd name="connsiteY3" fmla="*/ 88703 h 887027"/>
              <a:gd name="connsiteX4" fmla="*/ 1369349 w 1369349"/>
              <a:gd name="connsiteY4" fmla="*/ 798324 h 887027"/>
              <a:gd name="connsiteX5" fmla="*/ 1280646 w 1369349"/>
              <a:gd name="connsiteY5" fmla="*/ 887027 h 887027"/>
              <a:gd name="connsiteX6" fmla="*/ 88703 w 1369349"/>
              <a:gd name="connsiteY6" fmla="*/ 887027 h 887027"/>
              <a:gd name="connsiteX7" fmla="*/ 0 w 1369349"/>
              <a:gd name="connsiteY7" fmla="*/ 798324 h 887027"/>
              <a:gd name="connsiteX8" fmla="*/ 0 w 1369349"/>
              <a:gd name="connsiteY8" fmla="*/ 88703 h 8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349" h="887027">
                <a:moveTo>
                  <a:pt x="0" y="88703"/>
                </a:moveTo>
                <a:cubicBezTo>
                  <a:pt x="0" y="39714"/>
                  <a:pt x="39714" y="0"/>
                  <a:pt x="88703" y="0"/>
                </a:cubicBezTo>
                <a:lnTo>
                  <a:pt x="1280646" y="0"/>
                </a:lnTo>
                <a:cubicBezTo>
                  <a:pt x="1329635" y="0"/>
                  <a:pt x="1369349" y="39714"/>
                  <a:pt x="1369349" y="88703"/>
                </a:cubicBezTo>
                <a:lnTo>
                  <a:pt x="1369349" y="798324"/>
                </a:lnTo>
                <a:cubicBezTo>
                  <a:pt x="1369349" y="847313"/>
                  <a:pt x="1329635" y="887027"/>
                  <a:pt x="1280646" y="887027"/>
                </a:cubicBezTo>
                <a:lnTo>
                  <a:pt x="88703" y="887027"/>
                </a:lnTo>
                <a:cubicBezTo>
                  <a:pt x="39714" y="887027"/>
                  <a:pt x="0" y="847313"/>
                  <a:pt x="0" y="798324"/>
                </a:cubicBezTo>
                <a:lnTo>
                  <a:pt x="0" y="88703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72000" numCol="1" spcCol="1270" anchor="ctr" anchorCtr="0">
            <a:noAutofit/>
          </a:bodyPr>
          <a:lstStyle/>
          <a:p>
            <a:pPr marL="0" lvl="1" algn="ctr" defTabSz="5778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ko-KR" sz="14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SCM</a:t>
            </a:r>
            <a:r>
              <a:rPr lang="en-US" altLang="ko-KR" sz="1400" kern="1200" baseline="30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1)</a:t>
            </a:r>
            <a:r>
              <a:rPr lang="en-US" altLang="ko-KR" sz="14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S&amp;OP</a:t>
            </a:r>
            <a:r>
              <a:rPr lang="en-US" altLang="ko-KR" sz="1400" baseline="30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2)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회의를 통해</a:t>
            </a:r>
            <a:endParaRPr lang="en-US" altLang="ko-KR" sz="1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0" lvl="1" algn="ctr" defTabSz="5778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주의 재고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및 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악성재고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대해</a:t>
            </a:r>
            <a:endParaRPr lang="en-US" altLang="ko-KR" sz="1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0" lvl="1" algn="ctr" defTabSz="5778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 전략 및 처리 방안</a:t>
            </a:r>
            <a:r>
              <a:rPr lang="ko-KR" altLang="en-US" sz="1400" kern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필요</a:t>
            </a:r>
          </a:p>
        </p:txBody>
      </p:sp>
      <p:sp>
        <p:nvSpPr>
          <p:cNvPr id="28" name="IsoclesTriangle">
            <a:extLst>
              <a:ext uri="{FF2B5EF4-FFF2-40B4-BE49-F238E27FC236}">
                <a16:creationId xmlns:a16="http://schemas.microsoft.com/office/drawing/2014/main" id="{85395EBF-1B3F-435F-B32E-0A90F672342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7808489" y="5356250"/>
            <a:ext cx="2866014" cy="361761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64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034">
              <a:lnSpc>
                <a:spcPct val="93000"/>
              </a:lnSpc>
              <a:defRPr/>
            </a:pPr>
            <a:endParaRPr kumimoji="1" lang="ja-JP" altLang="en-US" sz="1299" kern="0" dirty="0">
              <a:solidFill>
                <a:srgbClr val="000000"/>
              </a:solidFill>
              <a:latin typeface="Arial Narrow" panose="020B0606020202030204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627233CB-116D-46CC-82B5-585EC5203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09" y="5077797"/>
            <a:ext cx="970528" cy="285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altLang="ko-KR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악성재고</a:t>
            </a:r>
            <a:r>
              <a:rPr lang="en-US" altLang="ko-KR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09A5ACB-DA5D-4DAE-BF2E-1E51E3A0B291}"/>
              </a:ext>
            </a:extLst>
          </p:cNvPr>
          <p:cNvSpPr/>
          <p:nvPr/>
        </p:nvSpPr>
        <p:spPr>
          <a:xfrm>
            <a:off x="9610232" y="6342384"/>
            <a:ext cx="25102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1) Supply Chain Management</a:t>
            </a:r>
          </a:p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: 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공급망 관리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2) S&amp;OP(Sales and Operation)</a:t>
            </a:r>
          </a:p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: 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공급망 관리 관련 회의체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6801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BD58A-4894-72C4-5E70-D8D7A89CA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18A4544-AA8F-ED5E-6863-95CB4B57BB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4992D0A-39C8-2794-5C8E-DD88BE7B747B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79889A7-9B4C-9B1D-EC01-74B2EC79F6EE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FA6B93A1-7B3F-3602-A883-4E941DFE421B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6272BF-51C2-0F5E-8420-36EFE05E7E3E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03.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957B8F-2FBF-D1D7-92CA-2883D5222223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운송관리 이해</a:t>
                </a:r>
              </a:p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Overview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CF563D19-3DFD-2FBF-7114-8BF0E07ACEA8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93C2959E-A453-2B52-2372-E0952D1A70B9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76CAE19-110A-6E7F-63AC-8511425F0FCF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621A2C3-F00D-AC87-13D2-AB65599A13E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CEC4B99-DB2A-6910-A93B-B656585DCA0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4391C9D-34DD-CA22-E94B-21085C51B97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16A5B13-B18C-A34A-737F-9CD6C8034AA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2E5E0B1-2280-BD5B-D47B-364C37105162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92EAE5AF-2532-F0B8-9082-FD8FD95CDCF2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421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826AE32-4EB5-2CED-661B-6BC2E927EAB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7CC8263-F9CB-7F8A-246E-1FCC65364DD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운송의 이해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집하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+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간선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+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배송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349B017-3EF5-BE20-A3AA-F8C3CFB27207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712AADD7-CBF5-3E4D-4C14-3C89721208A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FC3987F-7969-2F6B-3D33-8FD069A09C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77924F-EAF7-D148-94C9-C8133B8D43FD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운송의 정의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운송이란 물건을 실어 보내는 행위이며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운송의 종류는 배송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집하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간선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수송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 있음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0134A30-75D6-4F0C-82FB-30D97467AE11}"/>
              </a:ext>
            </a:extLst>
          </p:cNvPr>
          <p:cNvGrpSpPr/>
          <p:nvPr/>
        </p:nvGrpSpPr>
        <p:grpSpPr>
          <a:xfrm>
            <a:off x="708250" y="2984810"/>
            <a:ext cx="12124955" cy="3434356"/>
            <a:chOff x="708250" y="2984810"/>
            <a:chExt cx="12124955" cy="3434356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92BAA5E3-CA1D-DC87-9CAA-26C1EB2A3A24}"/>
                </a:ext>
              </a:extLst>
            </p:cNvPr>
            <p:cNvSpPr/>
            <p:nvPr/>
          </p:nvSpPr>
          <p:spPr>
            <a:xfrm>
              <a:off x="1302234" y="2987102"/>
              <a:ext cx="5401536" cy="375746"/>
            </a:xfrm>
            <a:prstGeom prst="roundRect">
              <a:avLst>
                <a:gd name="adj" fmla="val 230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306BB096-0C67-4A2A-3BD3-585945864006}"/>
                </a:ext>
              </a:extLst>
            </p:cNvPr>
            <p:cNvSpPr/>
            <p:nvPr/>
          </p:nvSpPr>
          <p:spPr>
            <a:xfrm>
              <a:off x="708250" y="2987113"/>
              <a:ext cx="568498" cy="1522458"/>
            </a:xfrm>
            <a:prstGeom prst="roundRect">
              <a:avLst>
                <a:gd name="adj" fmla="val 4578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6A08A268-4210-3FCE-9A71-3686906E4BD9}"/>
                </a:ext>
              </a:extLst>
            </p:cNvPr>
            <p:cNvSpPr/>
            <p:nvPr/>
          </p:nvSpPr>
          <p:spPr>
            <a:xfrm>
              <a:off x="1302234" y="2987103"/>
              <a:ext cx="5401536" cy="1522468"/>
            </a:xfrm>
            <a:prstGeom prst="roundRect">
              <a:avLst>
                <a:gd name="adj" fmla="val 2301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Text Box 23">
              <a:extLst>
                <a:ext uri="{FF2B5EF4-FFF2-40B4-BE49-F238E27FC236}">
                  <a16:creationId xmlns:a16="http://schemas.microsoft.com/office/drawing/2014/main" id="{16601195-824F-5A69-8B9A-5B7EA4A91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598" y="2984810"/>
              <a:ext cx="5427771" cy="33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에서 고객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로 제품을 운송하는 외부 운송방식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0949896A-A853-A069-A52B-BB1F3113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617802" y="3941907"/>
              <a:ext cx="869034" cy="0"/>
            </a:xfrm>
            <a:prstGeom prst="line">
              <a:avLst/>
            </a:prstGeom>
            <a:ln>
              <a:solidFill>
                <a:srgbClr val="6B6B6B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사각형: 둥근 모서리 124">
              <a:extLst>
                <a:ext uri="{FF2B5EF4-FFF2-40B4-BE49-F238E27FC236}">
                  <a16:creationId xmlns:a16="http://schemas.microsoft.com/office/drawing/2014/main" id="{DD2A4415-8317-41DF-96E8-AD0435354401}"/>
                </a:ext>
              </a:extLst>
            </p:cNvPr>
            <p:cNvSpPr/>
            <p:nvPr/>
          </p:nvSpPr>
          <p:spPr>
            <a:xfrm>
              <a:off x="7431669" y="4896697"/>
              <a:ext cx="5401536" cy="375746"/>
            </a:xfrm>
            <a:prstGeom prst="roundRect">
              <a:avLst>
                <a:gd name="adj" fmla="val 230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6" name="사각형: 둥근 모서리 125">
              <a:extLst>
                <a:ext uri="{FF2B5EF4-FFF2-40B4-BE49-F238E27FC236}">
                  <a16:creationId xmlns:a16="http://schemas.microsoft.com/office/drawing/2014/main" id="{A3EC3293-555A-4F03-ABE7-F54781614F58}"/>
                </a:ext>
              </a:extLst>
            </p:cNvPr>
            <p:cNvSpPr/>
            <p:nvPr/>
          </p:nvSpPr>
          <p:spPr>
            <a:xfrm>
              <a:off x="6837685" y="4896708"/>
              <a:ext cx="568498" cy="1522458"/>
            </a:xfrm>
            <a:prstGeom prst="roundRect">
              <a:avLst>
                <a:gd name="adj" fmla="val 4578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간선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+</a:t>
              </a: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7" name="사각형: 둥근 모서리 126">
              <a:extLst>
                <a:ext uri="{FF2B5EF4-FFF2-40B4-BE49-F238E27FC236}">
                  <a16:creationId xmlns:a16="http://schemas.microsoft.com/office/drawing/2014/main" id="{EC918E2A-B7C4-4EA5-90FA-3B893AFCF76D}"/>
                </a:ext>
              </a:extLst>
            </p:cNvPr>
            <p:cNvSpPr/>
            <p:nvPr/>
          </p:nvSpPr>
          <p:spPr>
            <a:xfrm>
              <a:off x="7431669" y="4896698"/>
              <a:ext cx="5401536" cy="1522468"/>
            </a:xfrm>
            <a:prstGeom prst="roundRect">
              <a:avLst>
                <a:gd name="adj" fmla="val 2301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8" name="Text Box 23">
              <a:extLst>
                <a:ext uri="{FF2B5EF4-FFF2-40B4-BE49-F238E27FC236}">
                  <a16:creationId xmlns:a16="http://schemas.microsoft.com/office/drawing/2014/main" id="{B2967139-3F98-4231-94CD-51D52F36D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9033" y="4894405"/>
              <a:ext cx="5427771" cy="33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와 센터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간 제품 이동 후 고객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로 배송하는 외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내부 운송방식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FAFA4582-DF5C-4D2C-85A8-EA4A6932F988}"/>
                </a:ext>
              </a:extLst>
            </p:cNvPr>
            <p:cNvCxnSpPr>
              <a:cxnSpLocks/>
            </p:cNvCxnSpPr>
            <p:nvPr/>
          </p:nvCxnSpPr>
          <p:spPr>
            <a:xfrm>
              <a:off x="8725209" y="5865644"/>
              <a:ext cx="894907" cy="0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62708DE7-2BDD-43F9-85A8-9A102FE5FE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92925" y="5865644"/>
              <a:ext cx="744183" cy="0"/>
            </a:xfrm>
            <a:prstGeom prst="line">
              <a:avLst/>
            </a:prstGeom>
            <a:ln>
              <a:solidFill>
                <a:srgbClr val="6B6B6B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사각형: 둥근 모서리 148">
              <a:extLst>
                <a:ext uri="{FF2B5EF4-FFF2-40B4-BE49-F238E27FC236}">
                  <a16:creationId xmlns:a16="http://schemas.microsoft.com/office/drawing/2014/main" id="{31E46AB1-313E-4F10-BA64-F9956D35B6CB}"/>
                </a:ext>
              </a:extLst>
            </p:cNvPr>
            <p:cNvSpPr/>
            <p:nvPr/>
          </p:nvSpPr>
          <p:spPr>
            <a:xfrm>
              <a:off x="7431669" y="2991514"/>
              <a:ext cx="5401536" cy="375746"/>
            </a:xfrm>
            <a:prstGeom prst="roundRect">
              <a:avLst>
                <a:gd name="adj" fmla="val 230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0" name="사각형: 둥근 모서리 149">
              <a:extLst>
                <a:ext uri="{FF2B5EF4-FFF2-40B4-BE49-F238E27FC236}">
                  <a16:creationId xmlns:a16="http://schemas.microsoft.com/office/drawing/2014/main" id="{E4F78A00-B176-444F-BD0A-5949BC527F20}"/>
                </a:ext>
              </a:extLst>
            </p:cNvPr>
            <p:cNvSpPr/>
            <p:nvPr/>
          </p:nvSpPr>
          <p:spPr>
            <a:xfrm>
              <a:off x="6837685" y="2991525"/>
              <a:ext cx="568498" cy="1522458"/>
            </a:xfrm>
            <a:prstGeom prst="roundRect">
              <a:avLst>
                <a:gd name="adj" fmla="val 4578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간선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1" name="사각형: 둥근 모서리 150">
              <a:extLst>
                <a:ext uri="{FF2B5EF4-FFF2-40B4-BE49-F238E27FC236}">
                  <a16:creationId xmlns:a16="http://schemas.microsoft.com/office/drawing/2014/main" id="{022740AE-601E-4F5B-B497-2FD92F2407CC}"/>
                </a:ext>
              </a:extLst>
            </p:cNvPr>
            <p:cNvSpPr/>
            <p:nvPr/>
          </p:nvSpPr>
          <p:spPr>
            <a:xfrm>
              <a:off x="7431669" y="2991515"/>
              <a:ext cx="5401536" cy="1522468"/>
            </a:xfrm>
            <a:prstGeom prst="roundRect">
              <a:avLst>
                <a:gd name="adj" fmla="val 2301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2" name="Text Box 23">
              <a:extLst>
                <a:ext uri="{FF2B5EF4-FFF2-40B4-BE49-F238E27FC236}">
                  <a16:creationId xmlns:a16="http://schemas.microsoft.com/office/drawing/2014/main" id="{C28E70DB-3C74-4DF9-9CCB-895BADCE9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9033" y="2989222"/>
              <a:ext cx="5427771" cy="33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와 센터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간 제품을 이동하는 내부 운송방식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56" name="직선 연결선 155">
              <a:extLst>
                <a:ext uri="{FF2B5EF4-FFF2-40B4-BE49-F238E27FC236}">
                  <a16:creationId xmlns:a16="http://schemas.microsoft.com/office/drawing/2014/main" id="{62D43990-EA71-433C-96A6-9B56D2E3CCED}"/>
                </a:ext>
              </a:extLst>
            </p:cNvPr>
            <p:cNvCxnSpPr>
              <a:cxnSpLocks/>
            </p:cNvCxnSpPr>
            <p:nvPr/>
          </p:nvCxnSpPr>
          <p:spPr>
            <a:xfrm>
              <a:off x="8725209" y="3960461"/>
              <a:ext cx="894907" cy="0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3" name="그림 172">
              <a:extLst>
                <a:ext uri="{FF2B5EF4-FFF2-40B4-BE49-F238E27FC236}">
                  <a16:creationId xmlns:a16="http://schemas.microsoft.com/office/drawing/2014/main" id="{13E1D33D-F138-4906-9919-B79A4C4B3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808177" y="4020456"/>
              <a:ext cx="487042" cy="269954"/>
            </a:xfrm>
            <a:prstGeom prst="rect">
              <a:avLst/>
            </a:prstGeom>
          </p:spPr>
        </p:pic>
        <p:sp>
          <p:nvSpPr>
            <p:cNvPr id="174" name="Text Box 23">
              <a:extLst>
                <a:ext uri="{FF2B5EF4-FFF2-40B4-BE49-F238E27FC236}">
                  <a16:creationId xmlns:a16="http://schemas.microsoft.com/office/drawing/2014/main" id="{28CF645F-862A-4A6F-A5D9-AC0B23212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907" y="4287981"/>
              <a:ext cx="674753" cy="17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177" name="그림 176">
              <a:extLst>
                <a:ext uri="{FF2B5EF4-FFF2-40B4-BE49-F238E27FC236}">
                  <a16:creationId xmlns:a16="http://schemas.microsoft.com/office/drawing/2014/main" id="{B1E000CB-E58B-469E-9E4E-E7F44F527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950931" y="5929828"/>
              <a:ext cx="487042" cy="269954"/>
            </a:xfrm>
            <a:prstGeom prst="rect">
              <a:avLst/>
            </a:prstGeom>
          </p:spPr>
        </p:pic>
        <p:sp>
          <p:nvSpPr>
            <p:cNvPr id="178" name="Text Box 23">
              <a:extLst>
                <a:ext uri="{FF2B5EF4-FFF2-40B4-BE49-F238E27FC236}">
                  <a16:creationId xmlns:a16="http://schemas.microsoft.com/office/drawing/2014/main" id="{43A67DF3-7A04-4FBB-AB8C-A04EA3495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3661" y="6194273"/>
              <a:ext cx="674753" cy="17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179" name="그림 178">
              <a:extLst>
                <a:ext uri="{FF2B5EF4-FFF2-40B4-BE49-F238E27FC236}">
                  <a16:creationId xmlns:a16="http://schemas.microsoft.com/office/drawing/2014/main" id="{69813F41-AB09-40FA-AED3-9F17962B5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928087" y="5393728"/>
              <a:ext cx="487042" cy="269954"/>
            </a:xfrm>
            <a:prstGeom prst="rect">
              <a:avLst/>
            </a:prstGeom>
          </p:spPr>
        </p:pic>
        <p:sp>
          <p:nvSpPr>
            <p:cNvPr id="180" name="Text Box 23">
              <a:extLst>
                <a:ext uri="{FF2B5EF4-FFF2-40B4-BE49-F238E27FC236}">
                  <a16:creationId xmlns:a16="http://schemas.microsoft.com/office/drawing/2014/main" id="{0151D9EA-A7CC-45F2-922D-E53F44069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0817" y="5658173"/>
              <a:ext cx="674753" cy="17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간선이동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6E867085-401A-4125-8F3E-1B28817BC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28087" y="5929828"/>
              <a:ext cx="487042" cy="269954"/>
            </a:xfrm>
            <a:prstGeom prst="rect">
              <a:avLst/>
            </a:prstGeom>
          </p:spPr>
        </p:pic>
        <p:sp>
          <p:nvSpPr>
            <p:cNvPr id="182" name="Text Box 23">
              <a:extLst>
                <a:ext uri="{FF2B5EF4-FFF2-40B4-BE49-F238E27FC236}">
                  <a16:creationId xmlns:a16="http://schemas.microsoft.com/office/drawing/2014/main" id="{74A6B214-E45E-439A-B026-6D33707CB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0817" y="6194273"/>
              <a:ext cx="674753" cy="17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간선이동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187" name="그림 186">
              <a:extLst>
                <a:ext uri="{FF2B5EF4-FFF2-40B4-BE49-F238E27FC236}">
                  <a16:creationId xmlns:a16="http://schemas.microsoft.com/office/drawing/2014/main" id="{6C49972E-B373-4D10-8E0A-B90E061FD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908444" y="3503689"/>
              <a:ext cx="487042" cy="269954"/>
            </a:xfrm>
            <a:prstGeom prst="rect">
              <a:avLst/>
            </a:prstGeom>
          </p:spPr>
        </p:pic>
        <p:sp>
          <p:nvSpPr>
            <p:cNvPr id="188" name="Text Box 23">
              <a:extLst>
                <a:ext uri="{FF2B5EF4-FFF2-40B4-BE49-F238E27FC236}">
                  <a16:creationId xmlns:a16="http://schemas.microsoft.com/office/drawing/2014/main" id="{5513D271-1421-47A4-BBC2-AC5F5AA29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1174" y="3768134"/>
              <a:ext cx="674753" cy="17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간선이동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189" name="그림 188">
              <a:extLst>
                <a:ext uri="{FF2B5EF4-FFF2-40B4-BE49-F238E27FC236}">
                  <a16:creationId xmlns:a16="http://schemas.microsoft.com/office/drawing/2014/main" id="{4C97D53D-7423-422F-A7D7-DED234C3B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8444" y="4020739"/>
              <a:ext cx="487042" cy="269954"/>
            </a:xfrm>
            <a:prstGeom prst="rect">
              <a:avLst/>
            </a:prstGeom>
          </p:spPr>
        </p:pic>
        <p:sp>
          <p:nvSpPr>
            <p:cNvPr id="190" name="Text Box 23">
              <a:extLst>
                <a:ext uri="{FF2B5EF4-FFF2-40B4-BE49-F238E27FC236}">
                  <a16:creationId xmlns:a16="http://schemas.microsoft.com/office/drawing/2014/main" id="{8140E4E8-E448-41E4-891F-8405412B3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1174" y="4285184"/>
              <a:ext cx="674753" cy="17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간선이동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1" name="사각형: 둥근 모서리 190">
              <a:extLst>
                <a:ext uri="{FF2B5EF4-FFF2-40B4-BE49-F238E27FC236}">
                  <a16:creationId xmlns:a16="http://schemas.microsoft.com/office/drawing/2014/main" id="{FB7A9BC3-B909-4B89-930C-D7C13F79C8EA}"/>
                </a:ext>
              </a:extLst>
            </p:cNvPr>
            <p:cNvSpPr/>
            <p:nvPr/>
          </p:nvSpPr>
          <p:spPr>
            <a:xfrm>
              <a:off x="1302234" y="4896697"/>
              <a:ext cx="5401536" cy="375746"/>
            </a:xfrm>
            <a:prstGeom prst="roundRect">
              <a:avLst>
                <a:gd name="adj" fmla="val 230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2" name="사각형: 둥근 모서리 191">
              <a:extLst>
                <a:ext uri="{FF2B5EF4-FFF2-40B4-BE49-F238E27FC236}">
                  <a16:creationId xmlns:a16="http://schemas.microsoft.com/office/drawing/2014/main" id="{FCDA30EB-24C7-4C54-A2DC-B89BE30C8517}"/>
                </a:ext>
              </a:extLst>
            </p:cNvPr>
            <p:cNvSpPr/>
            <p:nvPr/>
          </p:nvSpPr>
          <p:spPr>
            <a:xfrm>
              <a:off x="708250" y="4896708"/>
              <a:ext cx="568498" cy="1522458"/>
            </a:xfrm>
            <a:prstGeom prst="roundRect">
              <a:avLst>
                <a:gd name="adj" fmla="val 4578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집하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3" name="사각형: 둥근 모서리 192">
              <a:extLst>
                <a:ext uri="{FF2B5EF4-FFF2-40B4-BE49-F238E27FC236}">
                  <a16:creationId xmlns:a16="http://schemas.microsoft.com/office/drawing/2014/main" id="{49526058-3D39-40A9-A75B-B710E1D02844}"/>
                </a:ext>
              </a:extLst>
            </p:cNvPr>
            <p:cNvSpPr/>
            <p:nvPr/>
          </p:nvSpPr>
          <p:spPr>
            <a:xfrm>
              <a:off x="1302234" y="4896698"/>
              <a:ext cx="5401536" cy="1522468"/>
            </a:xfrm>
            <a:prstGeom prst="roundRect">
              <a:avLst>
                <a:gd name="adj" fmla="val 2301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4" name="Text Box 23">
              <a:extLst>
                <a:ext uri="{FF2B5EF4-FFF2-40B4-BE49-F238E27FC236}">
                  <a16:creationId xmlns:a16="http://schemas.microsoft.com/office/drawing/2014/main" id="{F7216F99-83D2-44FA-BB2A-C414F2101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598" y="4894405"/>
              <a:ext cx="5427771" cy="33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차량이 구매 협력사에 제품을 수령하여 센터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 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또는 고객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 입고하는 운송방식</a:t>
              </a:r>
              <a:endPara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98" name="직선 연결선 197">
              <a:extLst>
                <a:ext uri="{FF2B5EF4-FFF2-40B4-BE49-F238E27FC236}">
                  <a16:creationId xmlns:a16="http://schemas.microsoft.com/office/drawing/2014/main" id="{6C5D5D66-9B48-4208-BF01-80F23737AEAF}"/>
                </a:ext>
              </a:extLst>
            </p:cNvPr>
            <p:cNvCxnSpPr>
              <a:cxnSpLocks/>
            </p:cNvCxnSpPr>
            <p:nvPr/>
          </p:nvCxnSpPr>
          <p:spPr>
            <a:xfrm>
              <a:off x="2595774" y="5865644"/>
              <a:ext cx="891062" cy="0"/>
            </a:xfrm>
            <a:prstGeom prst="line">
              <a:avLst/>
            </a:prstGeom>
            <a:ln>
              <a:solidFill>
                <a:srgbClr val="6B6B6B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CAE2BB0D-E670-4975-9C32-90DEBB14BA84}"/>
                </a:ext>
              </a:extLst>
            </p:cNvPr>
            <p:cNvCxnSpPr>
              <a:cxnSpLocks/>
            </p:cNvCxnSpPr>
            <p:nvPr/>
          </p:nvCxnSpPr>
          <p:spPr>
            <a:xfrm>
              <a:off x="4659645" y="5865644"/>
              <a:ext cx="748028" cy="0"/>
            </a:xfrm>
            <a:prstGeom prst="line">
              <a:avLst/>
            </a:prstGeom>
            <a:ln>
              <a:solidFill>
                <a:srgbClr val="6B6B6B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EC69A990-9AC2-4423-A74C-1A2E4178B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22245" y="5929828"/>
              <a:ext cx="487042" cy="269954"/>
            </a:xfrm>
            <a:prstGeom prst="rect">
              <a:avLst/>
            </a:prstGeom>
          </p:spPr>
        </p:pic>
        <p:sp>
          <p:nvSpPr>
            <p:cNvPr id="201" name="Text Box 23">
              <a:extLst>
                <a:ext uri="{FF2B5EF4-FFF2-40B4-BE49-F238E27FC236}">
                  <a16:creationId xmlns:a16="http://schemas.microsoft.com/office/drawing/2014/main" id="{92299565-5269-4C49-942B-C3B57D774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4975" y="6194273"/>
              <a:ext cx="674753" cy="17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직배송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202" name="그림 201">
              <a:extLst>
                <a:ext uri="{FF2B5EF4-FFF2-40B4-BE49-F238E27FC236}">
                  <a16:creationId xmlns:a16="http://schemas.microsoft.com/office/drawing/2014/main" id="{C3969CA4-5B96-4252-BC0F-F135F01D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790184" y="5393728"/>
              <a:ext cx="487042" cy="269954"/>
            </a:xfrm>
            <a:prstGeom prst="rect">
              <a:avLst/>
            </a:prstGeom>
          </p:spPr>
        </p:pic>
        <p:sp>
          <p:nvSpPr>
            <p:cNvPr id="203" name="Text Box 23">
              <a:extLst>
                <a:ext uri="{FF2B5EF4-FFF2-40B4-BE49-F238E27FC236}">
                  <a16:creationId xmlns:a16="http://schemas.microsoft.com/office/drawing/2014/main" id="{F524A21A-0289-41C2-AFC6-31DED2BA5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14" y="5658173"/>
              <a:ext cx="674753" cy="17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집하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204" name="그림 203">
              <a:extLst>
                <a:ext uri="{FF2B5EF4-FFF2-40B4-BE49-F238E27FC236}">
                  <a16:creationId xmlns:a16="http://schemas.microsoft.com/office/drawing/2014/main" id="{A7FCEC8C-07BE-4104-A3B3-2DCE6541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0184" y="5929828"/>
              <a:ext cx="487042" cy="269954"/>
            </a:xfrm>
            <a:prstGeom prst="rect">
              <a:avLst/>
            </a:prstGeom>
          </p:spPr>
        </p:pic>
        <p:sp>
          <p:nvSpPr>
            <p:cNvPr id="205" name="Text Box 23">
              <a:extLst>
                <a:ext uri="{FF2B5EF4-FFF2-40B4-BE49-F238E27FC236}">
                  <a16:creationId xmlns:a16="http://schemas.microsoft.com/office/drawing/2014/main" id="{8E913DB9-D773-4958-9A87-8F88445F3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14" y="6194273"/>
              <a:ext cx="674753" cy="17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00C9C85C-C456-4F3B-A4DD-8E179D3E3642}"/>
                </a:ext>
              </a:extLst>
            </p:cNvPr>
            <p:cNvSpPr/>
            <p:nvPr/>
          </p:nvSpPr>
          <p:spPr>
            <a:xfrm>
              <a:off x="1422965" y="3508608"/>
              <a:ext cx="1194837" cy="866596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000" rIns="0" bIns="72000" numCol="1" spcCol="1270" anchor="ctr" anchorCtr="0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E299EA68-BDE9-4ADD-AA76-5DC6541A45C0}"/>
                </a:ext>
              </a:extLst>
            </p:cNvPr>
            <p:cNvSpPr/>
            <p:nvPr/>
          </p:nvSpPr>
          <p:spPr>
            <a:xfrm>
              <a:off x="3486836" y="3508608"/>
              <a:ext cx="1194837" cy="866596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rgbClr val="FDEAEC">
                <a:alpha val="9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000" rIns="0" bIns="72000" numCol="1" spcCol="1270" anchor="ctr" anchorCtr="0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</a:t>
              </a:r>
              <a:r>
                <a:rPr lang="en-US" altLang="ko-KR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BCF5C697-A132-4BE2-BB43-EDC64AEAB34C}"/>
                </a:ext>
              </a:extLst>
            </p:cNvPr>
            <p:cNvSpPr/>
            <p:nvPr/>
          </p:nvSpPr>
          <p:spPr>
            <a:xfrm>
              <a:off x="1422965" y="5441190"/>
              <a:ext cx="1194837" cy="866596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000" rIns="0" bIns="72000" numCol="1" spcCol="1270" anchor="ctr" anchorCtr="0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400AAC81-1664-4AEF-9CC9-5C719B5D2BCD}"/>
                </a:ext>
              </a:extLst>
            </p:cNvPr>
            <p:cNvSpPr/>
            <p:nvPr/>
          </p:nvSpPr>
          <p:spPr>
            <a:xfrm>
              <a:off x="3486836" y="5441190"/>
              <a:ext cx="1194837" cy="866596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000" rIns="0" bIns="72000" numCol="1" spcCol="1270" anchor="ctr" anchorCtr="0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 협력사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BA212D54-09CD-4BD8-9009-C4A40F49A014}"/>
                </a:ext>
              </a:extLst>
            </p:cNvPr>
            <p:cNvSpPr/>
            <p:nvPr/>
          </p:nvSpPr>
          <p:spPr>
            <a:xfrm>
              <a:off x="5418829" y="5441190"/>
              <a:ext cx="1194837" cy="866596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rgbClr val="FDEAEC">
                <a:alpha val="9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000" rIns="0" bIns="72000" numCol="1" spcCol="1270" anchor="ctr" anchorCtr="0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</a:t>
              </a:r>
              <a:r>
                <a:rPr lang="en-US" altLang="ko-KR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B2BB4194-CB19-4A5B-8B54-68AE7F8FDD6E}"/>
                </a:ext>
              </a:extLst>
            </p:cNvPr>
            <p:cNvSpPr/>
            <p:nvPr/>
          </p:nvSpPr>
          <p:spPr>
            <a:xfrm>
              <a:off x="7530372" y="5441190"/>
              <a:ext cx="1194837" cy="866596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000" rIns="0" bIns="72000" numCol="1" spcCol="1270" anchor="ctr" anchorCtr="0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C057737F-2A6C-47BB-9E99-C4158EE267E4}"/>
                </a:ext>
              </a:extLst>
            </p:cNvPr>
            <p:cNvSpPr/>
            <p:nvPr/>
          </p:nvSpPr>
          <p:spPr>
            <a:xfrm>
              <a:off x="9626663" y="5441190"/>
              <a:ext cx="1194837" cy="866596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000" rIns="0" bIns="72000" numCol="1" spcCol="1270" anchor="ctr" anchorCtr="0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9FB70BCC-69CE-44FF-BFD3-659BBCAFCDCF}"/>
                </a:ext>
              </a:extLst>
            </p:cNvPr>
            <p:cNvSpPr/>
            <p:nvPr/>
          </p:nvSpPr>
          <p:spPr>
            <a:xfrm>
              <a:off x="11543655" y="5441190"/>
              <a:ext cx="1194837" cy="866596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rgbClr val="FDEAEC">
                <a:alpha val="9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000" rIns="0" bIns="72000" numCol="1" spcCol="1270" anchor="ctr" anchorCtr="0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</a:t>
              </a:r>
              <a:r>
                <a:rPr lang="en-US" altLang="ko-KR" sz="120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2F1598E8-4A6E-4548-9A23-9887DA8F5FFF}"/>
                </a:ext>
              </a:extLst>
            </p:cNvPr>
            <p:cNvSpPr/>
            <p:nvPr/>
          </p:nvSpPr>
          <p:spPr>
            <a:xfrm>
              <a:off x="7530372" y="3527393"/>
              <a:ext cx="1194837" cy="866596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000" rIns="0" bIns="72000" numCol="1" spcCol="1270" anchor="ctr" anchorCtr="0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9436F4BE-1AE3-4E21-BED5-1FC320C197A9}"/>
                </a:ext>
              </a:extLst>
            </p:cNvPr>
            <p:cNvSpPr/>
            <p:nvPr/>
          </p:nvSpPr>
          <p:spPr>
            <a:xfrm>
              <a:off x="9626663" y="3527393"/>
              <a:ext cx="1194837" cy="866596"/>
            </a:xfrm>
            <a:custGeom>
              <a:avLst/>
              <a:gdLst>
                <a:gd name="connsiteX0" fmla="*/ 0 w 1369349"/>
                <a:gd name="connsiteY0" fmla="*/ 88703 h 887027"/>
                <a:gd name="connsiteX1" fmla="*/ 88703 w 1369349"/>
                <a:gd name="connsiteY1" fmla="*/ 0 h 887027"/>
                <a:gd name="connsiteX2" fmla="*/ 1280646 w 1369349"/>
                <a:gd name="connsiteY2" fmla="*/ 0 h 887027"/>
                <a:gd name="connsiteX3" fmla="*/ 1369349 w 1369349"/>
                <a:gd name="connsiteY3" fmla="*/ 88703 h 887027"/>
                <a:gd name="connsiteX4" fmla="*/ 1369349 w 1369349"/>
                <a:gd name="connsiteY4" fmla="*/ 798324 h 887027"/>
                <a:gd name="connsiteX5" fmla="*/ 1280646 w 1369349"/>
                <a:gd name="connsiteY5" fmla="*/ 887027 h 887027"/>
                <a:gd name="connsiteX6" fmla="*/ 88703 w 1369349"/>
                <a:gd name="connsiteY6" fmla="*/ 887027 h 887027"/>
                <a:gd name="connsiteX7" fmla="*/ 0 w 1369349"/>
                <a:gd name="connsiteY7" fmla="*/ 798324 h 887027"/>
                <a:gd name="connsiteX8" fmla="*/ 0 w 1369349"/>
                <a:gd name="connsiteY8" fmla="*/ 88703 h 8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349" h="887027">
                  <a:moveTo>
                    <a:pt x="0" y="88703"/>
                  </a:moveTo>
                  <a:cubicBezTo>
                    <a:pt x="0" y="39714"/>
                    <a:pt x="39714" y="0"/>
                    <a:pt x="88703" y="0"/>
                  </a:cubicBezTo>
                  <a:lnTo>
                    <a:pt x="1280646" y="0"/>
                  </a:lnTo>
                  <a:cubicBezTo>
                    <a:pt x="1329635" y="0"/>
                    <a:pt x="1369349" y="39714"/>
                    <a:pt x="1369349" y="88703"/>
                  </a:cubicBezTo>
                  <a:lnTo>
                    <a:pt x="1369349" y="798324"/>
                  </a:lnTo>
                  <a:cubicBezTo>
                    <a:pt x="1369349" y="847313"/>
                    <a:pt x="1329635" y="887027"/>
                    <a:pt x="1280646" y="887027"/>
                  </a:cubicBezTo>
                  <a:lnTo>
                    <a:pt x="88703" y="887027"/>
                  </a:lnTo>
                  <a:cubicBezTo>
                    <a:pt x="39714" y="887027"/>
                    <a:pt x="0" y="847313"/>
                    <a:pt x="0" y="798324"/>
                  </a:cubicBezTo>
                  <a:lnTo>
                    <a:pt x="0" y="887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000" rIns="0" bIns="72000" numCol="1" spcCol="1270" anchor="ctr" anchorCtr="0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58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F099-1C47-70AA-2FCC-F33272E2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">
            <a:extLst>
              <a:ext uri="{FF2B5EF4-FFF2-40B4-BE49-F238E27FC236}">
                <a16:creationId xmlns:a16="http://schemas.microsoft.com/office/drawing/2014/main" id="{B1581976-39B8-07DF-5C0A-E2E7FD273C50}"/>
              </a:ext>
            </a:extLst>
          </p:cNvPr>
          <p:cNvSpPr/>
          <p:nvPr/>
        </p:nvSpPr>
        <p:spPr>
          <a:xfrm>
            <a:off x="2147" y="0"/>
            <a:ext cx="13437628" cy="4263870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21D29D7-65BD-E9DD-68DE-36E9B36D7E5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201FD8E-37C6-CE21-6C21-3E969E9920C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7C5B6CE-A119-4A88-DE0F-75705B7B367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5A7ECC1-7CA5-6027-D8EE-0836CA3B25C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2466D43-2B75-A2E7-AEF0-6E0AA842852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34A70C2-4C26-8F3A-522E-90AE0F363D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D1F01F5-1975-127C-193A-FC85E88BA516}"/>
              </a:ext>
            </a:extLst>
          </p:cNvPr>
          <p:cNvCxnSpPr>
            <a:cxnSpLocks/>
          </p:cNvCxnSpPr>
          <p:nvPr/>
        </p:nvCxnSpPr>
        <p:spPr>
          <a:xfrm flipV="1">
            <a:off x="12991297" y="0"/>
            <a:ext cx="0" cy="7366000"/>
          </a:xfrm>
          <a:prstGeom prst="line">
            <a:avLst/>
          </a:prstGeom>
          <a:ln w="12700">
            <a:gradFill>
              <a:gsLst>
                <a:gs pos="0">
                  <a:srgbClr val="FDEAEC">
                    <a:alpha val="36000"/>
                  </a:srgbClr>
                </a:gs>
                <a:gs pos="100000">
                  <a:srgbClr val="EE3042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A7060463-3419-36F1-66FA-97F52CA31371}"/>
              </a:ext>
            </a:extLst>
          </p:cNvPr>
          <p:cNvCxnSpPr>
            <a:cxnSpLocks/>
          </p:cNvCxnSpPr>
          <p:nvPr/>
        </p:nvCxnSpPr>
        <p:spPr>
          <a:xfrm>
            <a:off x="1438275" y="7237646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78000"/>
                  </a:srgbClr>
                </a:gs>
                <a:gs pos="100000">
                  <a:srgbClr val="EE304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F8D60E2A-591B-F21B-748F-09508FB72D9F}"/>
              </a:ext>
            </a:extLst>
          </p:cNvPr>
          <p:cNvCxnSpPr>
            <a:cxnSpLocks/>
          </p:cNvCxnSpPr>
          <p:nvPr/>
        </p:nvCxnSpPr>
        <p:spPr>
          <a:xfrm>
            <a:off x="9017000" y="290746"/>
            <a:ext cx="442277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22000"/>
                  </a:srgbClr>
                </a:gs>
                <a:gs pos="100000">
                  <a:srgbClr val="EE3042"/>
                </a:gs>
              </a:gsLst>
              <a:lin ang="1080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F2E12C-5EF7-00CB-5FBB-FA29FEEEA6C7}"/>
              </a:ext>
            </a:extLst>
          </p:cNvPr>
          <p:cNvSpPr txBox="1"/>
          <p:nvPr/>
        </p:nvSpPr>
        <p:spPr>
          <a:xfrm>
            <a:off x="790266" y="685126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강사소개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287D-C297-959E-388C-182610B90213}"/>
              </a:ext>
            </a:extLst>
          </p:cNvPr>
          <p:cNvSpPr txBox="1"/>
          <p:nvPr/>
        </p:nvSpPr>
        <p:spPr>
          <a:xfrm>
            <a:off x="6438643" y="1497562"/>
            <a:ext cx="69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물류관리팀 엄재영 책임</a:t>
            </a:r>
            <a:endParaRPr lang="en-US" altLang="ko-KR" sz="4400" dirty="0">
              <a:solidFill>
                <a:srgbClr val="FDEAEC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2DAC6-B3C2-3C33-C7D1-199BC88EC1C9}"/>
              </a:ext>
            </a:extLst>
          </p:cNvPr>
          <p:cNvSpPr/>
          <p:nvPr/>
        </p:nvSpPr>
        <p:spPr>
          <a:xfrm>
            <a:off x="6387141" y="2390932"/>
            <a:ext cx="7052631" cy="3832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B34C-B10C-8A37-8DF6-416FB99FD198}"/>
              </a:ext>
            </a:extLst>
          </p:cNvPr>
          <p:cNvSpPr txBox="1"/>
          <p:nvPr/>
        </p:nvSpPr>
        <p:spPr>
          <a:xfrm>
            <a:off x="6734222" y="2257787"/>
            <a:ext cx="5854653" cy="357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altLang="ko-KR" sz="3200" b="1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2015~2020    Unilever</a:t>
            </a: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2020~2021    </a:t>
            </a:r>
            <a:r>
              <a:rPr lang="ko-KR" altLang="en-US" sz="3200" b="1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유한양행</a:t>
            </a:r>
            <a:endParaRPr lang="en-US" altLang="ko-KR" sz="3200" b="1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2021~</a:t>
            </a:r>
            <a:r>
              <a:rPr lang="ko-KR" altLang="en-US" sz="3200" b="1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현   재    </a:t>
            </a:r>
            <a:r>
              <a:rPr lang="ko-KR" altLang="en-US" sz="3200" b="1" dirty="0" err="1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서브원</a:t>
            </a:r>
            <a:endParaRPr lang="en-ID" sz="3200" b="1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5487507-D4FE-4521-BA32-0C1BF3790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3" y="2390920"/>
            <a:ext cx="2900861" cy="3832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0218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355DE-E0E1-B4BE-03E8-509995C17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BC7122B-6959-040F-32BA-575A95A7A58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4CF1956-E2F4-0FF7-5957-93130D1FDEC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간선의 이해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간선 정의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간선노선도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4E6D8FD-FE49-4AD3-5150-F4DA4D157B1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5CE54056-6BF7-E4BB-385B-F89A96A1D27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C4BD40B1-02CF-C604-E022-F5B01DEFE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BDB91981-3381-E8CE-95E1-235FBEB7F59C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간선의 정의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운송의 형태 중 수송 운송형태와 동일하게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(HUB)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와 센터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(HUB)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또는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거점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지점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과 거점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지점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이동하는 내부 운송방식</a:t>
            </a:r>
          </a:p>
        </p:txBody>
      </p:sp>
      <p:sp>
        <p:nvSpPr>
          <p:cNvPr id="70" name="Rectangle: Rounded Corners 72">
            <a:extLst>
              <a:ext uri="{FF2B5EF4-FFF2-40B4-BE49-F238E27FC236}">
                <a16:creationId xmlns:a16="http://schemas.microsoft.com/office/drawing/2014/main" id="{EEF9315E-13A2-4B94-C00D-2332D18057CC}"/>
              </a:ext>
            </a:extLst>
          </p:cNvPr>
          <p:cNvSpPr>
            <a:spLocks/>
          </p:cNvSpPr>
          <p:nvPr/>
        </p:nvSpPr>
        <p:spPr>
          <a:xfrm>
            <a:off x="822541" y="2835461"/>
            <a:ext cx="3876459" cy="360625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간선 노선도</a:t>
            </a:r>
          </a:p>
        </p:txBody>
      </p:sp>
      <p:sp>
        <p:nvSpPr>
          <p:cNvPr id="71" name="Rectangle: Rounded Corners 72">
            <a:extLst>
              <a:ext uri="{FF2B5EF4-FFF2-40B4-BE49-F238E27FC236}">
                <a16:creationId xmlns:a16="http://schemas.microsoft.com/office/drawing/2014/main" id="{7051EB51-A852-57C6-6B56-F76B0226A7A0}"/>
              </a:ext>
            </a:extLst>
          </p:cNvPr>
          <p:cNvSpPr>
            <a:spLocks/>
          </p:cNvSpPr>
          <p:nvPr/>
        </p:nvSpPr>
        <p:spPr>
          <a:xfrm>
            <a:off x="4876800" y="2835460"/>
            <a:ext cx="7738846" cy="360625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상세 간선 노선도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B9D0114-8E00-DE3B-0F1C-5E0DEA6AF0B8}"/>
              </a:ext>
            </a:extLst>
          </p:cNvPr>
          <p:cNvGrpSpPr/>
          <p:nvPr/>
        </p:nvGrpSpPr>
        <p:grpSpPr>
          <a:xfrm>
            <a:off x="1126663" y="3453071"/>
            <a:ext cx="3124560" cy="3801840"/>
            <a:chOff x="290219" y="2559453"/>
            <a:chExt cx="3780718" cy="4662452"/>
          </a:xfrm>
        </p:grpSpPr>
        <p:sp>
          <p:nvSpPr>
            <p:cNvPr id="73" name="Freeform 1301">
              <a:extLst>
                <a:ext uri="{FF2B5EF4-FFF2-40B4-BE49-F238E27FC236}">
                  <a16:creationId xmlns:a16="http://schemas.microsoft.com/office/drawing/2014/main" id="{93395B05-6FB9-0C7B-AD0B-7E513383BF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50724" y="2559453"/>
              <a:ext cx="1576104" cy="1430236"/>
            </a:xfrm>
            <a:custGeom>
              <a:avLst/>
              <a:gdLst>
                <a:gd name="T0" fmla="*/ 4010 w 7322"/>
                <a:gd name="T1" fmla="*/ 0 h 6252"/>
                <a:gd name="T2" fmla="*/ 3938 w 7322"/>
                <a:gd name="T3" fmla="*/ 540 h 6252"/>
                <a:gd name="T4" fmla="*/ 3818 w 7322"/>
                <a:gd name="T5" fmla="*/ 912 h 6252"/>
                <a:gd name="T6" fmla="*/ 3614 w 7322"/>
                <a:gd name="T7" fmla="*/ 624 h 6252"/>
                <a:gd name="T8" fmla="*/ 3074 w 7322"/>
                <a:gd name="T9" fmla="*/ 756 h 6252"/>
                <a:gd name="T10" fmla="*/ 2966 w 7322"/>
                <a:gd name="T11" fmla="*/ 1236 h 6252"/>
                <a:gd name="T12" fmla="*/ 1514 w 7322"/>
                <a:gd name="T13" fmla="*/ 1008 h 6252"/>
                <a:gd name="T14" fmla="*/ 986 w 7322"/>
                <a:gd name="T15" fmla="*/ 1200 h 6252"/>
                <a:gd name="T16" fmla="*/ 626 w 7322"/>
                <a:gd name="T17" fmla="*/ 1092 h 6252"/>
                <a:gd name="T18" fmla="*/ 0 w 7322"/>
                <a:gd name="T19" fmla="*/ 1203 h 6252"/>
                <a:gd name="T20" fmla="*/ 194 w 7322"/>
                <a:gd name="T21" fmla="*/ 1774 h 6252"/>
                <a:gd name="T22" fmla="*/ 650 w 7322"/>
                <a:gd name="T23" fmla="*/ 1932 h 6252"/>
                <a:gd name="T24" fmla="*/ 986 w 7322"/>
                <a:gd name="T25" fmla="*/ 2040 h 6252"/>
                <a:gd name="T26" fmla="*/ 1441 w 7322"/>
                <a:gd name="T27" fmla="*/ 2698 h 6252"/>
                <a:gd name="T28" fmla="*/ 1273 w 7322"/>
                <a:gd name="T29" fmla="*/ 3001 h 6252"/>
                <a:gd name="T30" fmla="*/ 1201 w 7322"/>
                <a:gd name="T31" fmla="*/ 3290 h 6252"/>
                <a:gd name="T32" fmla="*/ 1370 w 7322"/>
                <a:gd name="T33" fmla="*/ 3650 h 6252"/>
                <a:gd name="T34" fmla="*/ 1514 w 7322"/>
                <a:gd name="T35" fmla="*/ 3912 h 6252"/>
                <a:gd name="T36" fmla="*/ 1946 w 7322"/>
                <a:gd name="T37" fmla="*/ 3948 h 6252"/>
                <a:gd name="T38" fmla="*/ 2219 w 7322"/>
                <a:gd name="T39" fmla="*/ 4299 h 6252"/>
                <a:gd name="T40" fmla="*/ 2198 w 7322"/>
                <a:gd name="T41" fmla="*/ 4788 h 6252"/>
                <a:gd name="T42" fmla="*/ 2045 w 7322"/>
                <a:gd name="T43" fmla="*/ 5373 h 6252"/>
                <a:gd name="T44" fmla="*/ 2158 w 7322"/>
                <a:gd name="T45" fmla="*/ 5860 h 6252"/>
                <a:gd name="T46" fmla="*/ 2680 w 7322"/>
                <a:gd name="T47" fmla="*/ 5759 h 6252"/>
                <a:gd name="T48" fmla="*/ 2855 w 7322"/>
                <a:gd name="T49" fmla="*/ 5345 h 6252"/>
                <a:gd name="T50" fmla="*/ 3110 w 7322"/>
                <a:gd name="T51" fmla="*/ 5688 h 6252"/>
                <a:gd name="T52" fmla="*/ 3671 w 7322"/>
                <a:gd name="T53" fmla="*/ 5471 h 6252"/>
                <a:gd name="T54" fmla="*/ 3895 w 7322"/>
                <a:gd name="T55" fmla="*/ 5737 h 6252"/>
                <a:gd name="T56" fmla="*/ 4199 w 7322"/>
                <a:gd name="T57" fmla="*/ 5842 h 6252"/>
                <a:gd name="T58" fmla="*/ 4865 w 7322"/>
                <a:gd name="T59" fmla="*/ 6252 h 6252"/>
                <a:gd name="T60" fmla="*/ 5402 w 7322"/>
                <a:gd name="T61" fmla="*/ 6095 h 6252"/>
                <a:gd name="T62" fmla="*/ 5884 w 7322"/>
                <a:gd name="T63" fmla="*/ 6229 h 6252"/>
                <a:gd name="T64" fmla="*/ 6136 w 7322"/>
                <a:gd name="T65" fmla="*/ 6157 h 6252"/>
                <a:gd name="T66" fmla="*/ 6457 w 7322"/>
                <a:gd name="T67" fmla="*/ 6167 h 6252"/>
                <a:gd name="T68" fmla="*/ 7064 w 7322"/>
                <a:gd name="T69" fmla="*/ 5932 h 6252"/>
                <a:gd name="T70" fmla="*/ 7307 w 7322"/>
                <a:gd name="T71" fmla="*/ 5651 h 6252"/>
                <a:gd name="T72" fmla="*/ 7238 w 7322"/>
                <a:gd name="T73" fmla="*/ 5148 h 6252"/>
                <a:gd name="T74" fmla="*/ 6674 w 7322"/>
                <a:gd name="T75" fmla="*/ 4428 h 6252"/>
                <a:gd name="T76" fmla="*/ 6566 w 7322"/>
                <a:gd name="T77" fmla="*/ 4080 h 6252"/>
                <a:gd name="T78" fmla="*/ 6350 w 7322"/>
                <a:gd name="T79" fmla="*/ 3900 h 6252"/>
                <a:gd name="T80" fmla="*/ 6374 w 7322"/>
                <a:gd name="T81" fmla="*/ 3684 h 6252"/>
                <a:gd name="T82" fmla="*/ 6014 w 7322"/>
                <a:gd name="T83" fmla="*/ 3312 h 6252"/>
                <a:gd name="T84" fmla="*/ 5342 w 7322"/>
                <a:gd name="T85" fmla="*/ 2280 h 6252"/>
                <a:gd name="T86" fmla="*/ 4862 w 7322"/>
                <a:gd name="T87" fmla="*/ 1656 h 6252"/>
                <a:gd name="T88" fmla="*/ 4478 w 7322"/>
                <a:gd name="T89" fmla="*/ 804 h 6252"/>
                <a:gd name="T90" fmla="*/ 4250 w 7322"/>
                <a:gd name="T91" fmla="*/ 108 h 62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22"/>
                <a:gd name="T139" fmla="*/ 0 h 6252"/>
                <a:gd name="T140" fmla="*/ 7322 w 7322"/>
                <a:gd name="T141" fmla="*/ 6252 h 62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22" h="6252">
                  <a:moveTo>
                    <a:pt x="4250" y="108"/>
                  </a:moveTo>
                  <a:lnTo>
                    <a:pt x="4010" y="0"/>
                  </a:lnTo>
                  <a:lnTo>
                    <a:pt x="3902" y="108"/>
                  </a:lnTo>
                  <a:lnTo>
                    <a:pt x="3938" y="540"/>
                  </a:lnTo>
                  <a:lnTo>
                    <a:pt x="3830" y="684"/>
                  </a:lnTo>
                  <a:lnTo>
                    <a:pt x="3818" y="912"/>
                  </a:lnTo>
                  <a:lnTo>
                    <a:pt x="3710" y="936"/>
                  </a:lnTo>
                  <a:lnTo>
                    <a:pt x="3614" y="624"/>
                  </a:lnTo>
                  <a:lnTo>
                    <a:pt x="3182" y="624"/>
                  </a:lnTo>
                  <a:lnTo>
                    <a:pt x="3074" y="756"/>
                  </a:lnTo>
                  <a:lnTo>
                    <a:pt x="3110" y="1080"/>
                  </a:lnTo>
                  <a:lnTo>
                    <a:pt x="2966" y="1236"/>
                  </a:lnTo>
                  <a:lnTo>
                    <a:pt x="1598" y="1212"/>
                  </a:lnTo>
                  <a:lnTo>
                    <a:pt x="1514" y="1008"/>
                  </a:lnTo>
                  <a:lnTo>
                    <a:pt x="1202" y="1008"/>
                  </a:lnTo>
                  <a:lnTo>
                    <a:pt x="986" y="1200"/>
                  </a:lnTo>
                  <a:lnTo>
                    <a:pt x="722" y="1260"/>
                  </a:lnTo>
                  <a:lnTo>
                    <a:pt x="626" y="1092"/>
                  </a:lnTo>
                  <a:lnTo>
                    <a:pt x="410" y="984"/>
                  </a:lnTo>
                  <a:lnTo>
                    <a:pt x="0" y="1203"/>
                  </a:lnTo>
                  <a:lnTo>
                    <a:pt x="50" y="1476"/>
                  </a:lnTo>
                  <a:lnTo>
                    <a:pt x="194" y="1774"/>
                  </a:lnTo>
                  <a:lnTo>
                    <a:pt x="482" y="1776"/>
                  </a:lnTo>
                  <a:lnTo>
                    <a:pt x="650" y="1932"/>
                  </a:lnTo>
                  <a:lnTo>
                    <a:pt x="830" y="1932"/>
                  </a:lnTo>
                  <a:lnTo>
                    <a:pt x="986" y="2040"/>
                  </a:lnTo>
                  <a:lnTo>
                    <a:pt x="1262" y="2466"/>
                  </a:lnTo>
                  <a:lnTo>
                    <a:pt x="1441" y="2698"/>
                  </a:lnTo>
                  <a:lnTo>
                    <a:pt x="1418" y="2892"/>
                  </a:lnTo>
                  <a:lnTo>
                    <a:pt x="1273" y="3001"/>
                  </a:lnTo>
                  <a:lnTo>
                    <a:pt x="1274" y="3168"/>
                  </a:lnTo>
                  <a:lnTo>
                    <a:pt x="1201" y="3290"/>
                  </a:lnTo>
                  <a:lnTo>
                    <a:pt x="1238" y="3504"/>
                  </a:lnTo>
                  <a:lnTo>
                    <a:pt x="1370" y="3650"/>
                  </a:lnTo>
                  <a:lnTo>
                    <a:pt x="1370" y="3852"/>
                  </a:lnTo>
                  <a:lnTo>
                    <a:pt x="1514" y="3912"/>
                  </a:lnTo>
                  <a:lnTo>
                    <a:pt x="1718" y="3960"/>
                  </a:lnTo>
                  <a:lnTo>
                    <a:pt x="1946" y="3948"/>
                  </a:lnTo>
                  <a:lnTo>
                    <a:pt x="2207" y="4074"/>
                  </a:lnTo>
                  <a:lnTo>
                    <a:pt x="2219" y="4299"/>
                  </a:lnTo>
                  <a:lnTo>
                    <a:pt x="2054" y="4512"/>
                  </a:lnTo>
                  <a:lnTo>
                    <a:pt x="2198" y="4788"/>
                  </a:lnTo>
                  <a:lnTo>
                    <a:pt x="2045" y="5111"/>
                  </a:lnTo>
                  <a:lnTo>
                    <a:pt x="2045" y="5373"/>
                  </a:lnTo>
                  <a:lnTo>
                    <a:pt x="2047" y="5744"/>
                  </a:lnTo>
                  <a:lnTo>
                    <a:pt x="2158" y="5860"/>
                  </a:lnTo>
                  <a:lnTo>
                    <a:pt x="2524" y="5879"/>
                  </a:lnTo>
                  <a:lnTo>
                    <a:pt x="2680" y="5759"/>
                  </a:lnTo>
                  <a:lnTo>
                    <a:pt x="2699" y="5485"/>
                  </a:lnTo>
                  <a:lnTo>
                    <a:pt x="2855" y="5345"/>
                  </a:lnTo>
                  <a:lnTo>
                    <a:pt x="2891" y="5532"/>
                  </a:lnTo>
                  <a:lnTo>
                    <a:pt x="3110" y="5688"/>
                  </a:lnTo>
                  <a:lnTo>
                    <a:pt x="3413" y="5481"/>
                  </a:lnTo>
                  <a:lnTo>
                    <a:pt x="3671" y="5471"/>
                  </a:lnTo>
                  <a:lnTo>
                    <a:pt x="3793" y="5668"/>
                  </a:lnTo>
                  <a:lnTo>
                    <a:pt x="3895" y="5737"/>
                  </a:lnTo>
                  <a:lnTo>
                    <a:pt x="3908" y="5877"/>
                  </a:lnTo>
                  <a:lnTo>
                    <a:pt x="4199" y="5842"/>
                  </a:lnTo>
                  <a:lnTo>
                    <a:pt x="4702" y="6101"/>
                  </a:lnTo>
                  <a:lnTo>
                    <a:pt x="4865" y="6252"/>
                  </a:lnTo>
                  <a:lnTo>
                    <a:pt x="5306" y="6228"/>
                  </a:lnTo>
                  <a:lnTo>
                    <a:pt x="5402" y="6095"/>
                  </a:lnTo>
                  <a:lnTo>
                    <a:pt x="5626" y="6094"/>
                  </a:lnTo>
                  <a:lnTo>
                    <a:pt x="5884" y="6229"/>
                  </a:lnTo>
                  <a:lnTo>
                    <a:pt x="5980" y="6133"/>
                  </a:lnTo>
                  <a:lnTo>
                    <a:pt x="6136" y="6157"/>
                  </a:lnTo>
                  <a:lnTo>
                    <a:pt x="6263" y="6062"/>
                  </a:lnTo>
                  <a:lnTo>
                    <a:pt x="6457" y="6167"/>
                  </a:lnTo>
                  <a:lnTo>
                    <a:pt x="6959" y="6133"/>
                  </a:lnTo>
                  <a:lnTo>
                    <a:pt x="7064" y="5932"/>
                  </a:lnTo>
                  <a:lnTo>
                    <a:pt x="7142" y="5832"/>
                  </a:lnTo>
                  <a:lnTo>
                    <a:pt x="7307" y="5651"/>
                  </a:lnTo>
                  <a:lnTo>
                    <a:pt x="7322" y="5364"/>
                  </a:lnTo>
                  <a:lnTo>
                    <a:pt x="7238" y="5148"/>
                  </a:lnTo>
                  <a:lnTo>
                    <a:pt x="7250" y="4968"/>
                  </a:lnTo>
                  <a:lnTo>
                    <a:pt x="6674" y="4428"/>
                  </a:lnTo>
                  <a:lnTo>
                    <a:pt x="6566" y="4212"/>
                  </a:lnTo>
                  <a:lnTo>
                    <a:pt x="6566" y="4080"/>
                  </a:lnTo>
                  <a:lnTo>
                    <a:pt x="6530" y="3960"/>
                  </a:lnTo>
                  <a:lnTo>
                    <a:pt x="6350" y="3900"/>
                  </a:lnTo>
                  <a:lnTo>
                    <a:pt x="6278" y="3792"/>
                  </a:lnTo>
                  <a:lnTo>
                    <a:pt x="6374" y="3684"/>
                  </a:lnTo>
                  <a:lnTo>
                    <a:pt x="6386" y="3540"/>
                  </a:lnTo>
                  <a:lnTo>
                    <a:pt x="6014" y="3312"/>
                  </a:lnTo>
                  <a:lnTo>
                    <a:pt x="5582" y="2808"/>
                  </a:lnTo>
                  <a:lnTo>
                    <a:pt x="5342" y="2280"/>
                  </a:lnTo>
                  <a:lnTo>
                    <a:pt x="5198" y="2088"/>
                  </a:lnTo>
                  <a:lnTo>
                    <a:pt x="4862" y="1656"/>
                  </a:lnTo>
                  <a:lnTo>
                    <a:pt x="4838" y="1380"/>
                  </a:lnTo>
                  <a:lnTo>
                    <a:pt x="4478" y="804"/>
                  </a:lnTo>
                  <a:lnTo>
                    <a:pt x="4466" y="552"/>
                  </a:lnTo>
                  <a:lnTo>
                    <a:pt x="4250" y="1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4" name="Freeform 1302">
              <a:extLst>
                <a:ext uri="{FF2B5EF4-FFF2-40B4-BE49-F238E27FC236}">
                  <a16:creationId xmlns:a16="http://schemas.microsoft.com/office/drawing/2014/main" id="{A2BCBD82-FE51-71FF-37B8-A7521D5432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1483" y="2834886"/>
              <a:ext cx="926678" cy="1298927"/>
            </a:xfrm>
            <a:custGeom>
              <a:avLst/>
              <a:gdLst>
                <a:gd name="T0" fmla="*/ 1872 w 4305"/>
                <a:gd name="T1" fmla="*/ 44 h 5678"/>
                <a:gd name="T2" fmla="*/ 1620 w 4305"/>
                <a:gd name="T3" fmla="*/ 176 h 5678"/>
                <a:gd name="T4" fmla="*/ 1374 w 4305"/>
                <a:gd name="T5" fmla="*/ 266 h 5678"/>
                <a:gd name="T6" fmla="*/ 1170 w 4305"/>
                <a:gd name="T7" fmla="*/ 206 h 5678"/>
                <a:gd name="T8" fmla="*/ 1122 w 4305"/>
                <a:gd name="T9" fmla="*/ 500 h 5678"/>
                <a:gd name="T10" fmla="*/ 816 w 4305"/>
                <a:gd name="T11" fmla="*/ 518 h 5678"/>
                <a:gd name="T12" fmla="*/ 870 w 4305"/>
                <a:gd name="T13" fmla="*/ 728 h 5678"/>
                <a:gd name="T14" fmla="*/ 1140 w 4305"/>
                <a:gd name="T15" fmla="*/ 698 h 5678"/>
                <a:gd name="T16" fmla="*/ 1098 w 4305"/>
                <a:gd name="T17" fmla="*/ 926 h 5678"/>
                <a:gd name="T18" fmla="*/ 882 w 4305"/>
                <a:gd name="T19" fmla="*/ 1202 h 5678"/>
                <a:gd name="T20" fmla="*/ 528 w 4305"/>
                <a:gd name="T21" fmla="*/ 1304 h 5678"/>
                <a:gd name="T22" fmla="*/ 702 w 4305"/>
                <a:gd name="T23" fmla="*/ 1490 h 5678"/>
                <a:gd name="T24" fmla="*/ 756 w 4305"/>
                <a:gd name="T25" fmla="*/ 1706 h 5678"/>
                <a:gd name="T26" fmla="*/ 528 w 4305"/>
                <a:gd name="T27" fmla="*/ 1724 h 5678"/>
                <a:gd name="T28" fmla="*/ 522 w 4305"/>
                <a:gd name="T29" fmla="*/ 1976 h 5678"/>
                <a:gd name="T30" fmla="*/ 215 w 4305"/>
                <a:gd name="T31" fmla="*/ 2005 h 5678"/>
                <a:gd name="T32" fmla="*/ 105 w 4305"/>
                <a:gd name="T33" fmla="*/ 2177 h 5678"/>
                <a:gd name="T34" fmla="*/ 54 w 4305"/>
                <a:gd name="T35" fmla="*/ 2425 h 5678"/>
                <a:gd name="T36" fmla="*/ 164 w 4305"/>
                <a:gd name="T37" fmla="*/ 2659 h 5678"/>
                <a:gd name="T38" fmla="*/ 76 w 4305"/>
                <a:gd name="T39" fmla="*/ 2878 h 5678"/>
                <a:gd name="T40" fmla="*/ 451 w 4305"/>
                <a:gd name="T41" fmla="*/ 2755 h 5678"/>
                <a:gd name="T42" fmla="*/ 566 w 4305"/>
                <a:gd name="T43" fmla="*/ 2707 h 5678"/>
                <a:gd name="T44" fmla="*/ 810 w 4305"/>
                <a:gd name="T45" fmla="*/ 2844 h 5678"/>
                <a:gd name="T46" fmla="*/ 903 w 4305"/>
                <a:gd name="T47" fmla="*/ 3042 h 5678"/>
                <a:gd name="T48" fmla="*/ 1044 w 4305"/>
                <a:gd name="T49" fmla="*/ 3198 h 5678"/>
                <a:gd name="T50" fmla="*/ 901 w 4305"/>
                <a:gd name="T51" fmla="*/ 3322 h 5678"/>
                <a:gd name="T52" fmla="*/ 872 w 4305"/>
                <a:gd name="T53" fmla="*/ 3541 h 5678"/>
                <a:gd name="T54" fmla="*/ 654 w 4305"/>
                <a:gd name="T55" fmla="*/ 3650 h 5678"/>
                <a:gd name="T56" fmla="*/ 546 w 4305"/>
                <a:gd name="T57" fmla="*/ 3830 h 5678"/>
                <a:gd name="T58" fmla="*/ 492 w 4305"/>
                <a:gd name="T59" fmla="*/ 4010 h 5678"/>
                <a:gd name="T60" fmla="*/ 474 w 4305"/>
                <a:gd name="T61" fmla="*/ 4226 h 5678"/>
                <a:gd name="T62" fmla="*/ 342 w 4305"/>
                <a:gd name="T63" fmla="*/ 4328 h 5678"/>
                <a:gd name="T64" fmla="*/ 270 w 4305"/>
                <a:gd name="T65" fmla="*/ 4640 h 5678"/>
                <a:gd name="T66" fmla="*/ 492 w 4305"/>
                <a:gd name="T67" fmla="*/ 4814 h 5678"/>
                <a:gd name="T68" fmla="*/ 666 w 4305"/>
                <a:gd name="T69" fmla="*/ 4892 h 5678"/>
                <a:gd name="T70" fmla="*/ 684 w 4305"/>
                <a:gd name="T71" fmla="*/ 5180 h 5678"/>
                <a:gd name="T72" fmla="*/ 882 w 4305"/>
                <a:gd name="T73" fmla="*/ 5328 h 5678"/>
                <a:gd name="T74" fmla="*/ 1101 w 4305"/>
                <a:gd name="T75" fmla="*/ 5636 h 5678"/>
                <a:gd name="T76" fmla="*/ 1439 w 4305"/>
                <a:gd name="T77" fmla="*/ 5647 h 5678"/>
                <a:gd name="T78" fmla="*/ 1860 w 4305"/>
                <a:gd name="T79" fmla="*/ 5450 h 5678"/>
                <a:gd name="T80" fmla="*/ 2286 w 4305"/>
                <a:gd name="T81" fmla="*/ 5468 h 5678"/>
                <a:gd name="T82" fmla="*/ 2740 w 4305"/>
                <a:gd name="T83" fmla="*/ 5643 h 5678"/>
                <a:gd name="T84" fmla="*/ 3045 w 4305"/>
                <a:gd name="T85" fmla="*/ 5272 h 5678"/>
                <a:gd name="T86" fmla="*/ 3594 w 4305"/>
                <a:gd name="T87" fmla="*/ 4997 h 5678"/>
                <a:gd name="T88" fmla="*/ 3908 w 4305"/>
                <a:gd name="T89" fmla="*/ 4763 h 5678"/>
                <a:gd name="T90" fmla="*/ 4131 w 4305"/>
                <a:gd name="T91" fmla="*/ 3908 h 5678"/>
                <a:gd name="T92" fmla="*/ 4140 w 4305"/>
                <a:gd name="T93" fmla="*/ 3308 h 5678"/>
                <a:gd name="T94" fmla="*/ 4293 w 4305"/>
                <a:gd name="T95" fmla="*/ 2868 h 5678"/>
                <a:gd name="T96" fmla="*/ 3801 w 4305"/>
                <a:gd name="T97" fmla="*/ 2756 h 5678"/>
                <a:gd name="T98" fmla="*/ 3456 w 4305"/>
                <a:gd name="T99" fmla="*/ 2647 h 5678"/>
                <a:gd name="T100" fmla="*/ 3324 w 4305"/>
                <a:gd name="T101" fmla="*/ 2299 h 5678"/>
                <a:gd name="T102" fmla="*/ 3361 w 4305"/>
                <a:gd name="T103" fmla="*/ 1966 h 5678"/>
                <a:gd name="T104" fmla="*/ 3504 w 4305"/>
                <a:gd name="T105" fmla="*/ 1688 h 5678"/>
                <a:gd name="T106" fmla="*/ 3354 w 4305"/>
                <a:gd name="T107" fmla="*/ 1269 h 5678"/>
                <a:gd name="T108" fmla="*/ 2916 w 4305"/>
                <a:gd name="T109" fmla="*/ 728 h 5678"/>
                <a:gd name="T110" fmla="*/ 2568 w 4305"/>
                <a:gd name="T111" fmla="*/ 572 h 5678"/>
                <a:gd name="T112" fmla="*/ 2136 w 4305"/>
                <a:gd name="T113" fmla="*/ 270 h 56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05"/>
                <a:gd name="T172" fmla="*/ 0 h 5678"/>
                <a:gd name="T173" fmla="*/ 4305 w 4305"/>
                <a:gd name="T174" fmla="*/ 5678 h 56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05" h="5678">
                  <a:moveTo>
                    <a:pt x="2088" y="0"/>
                  </a:moveTo>
                  <a:lnTo>
                    <a:pt x="1872" y="44"/>
                  </a:lnTo>
                  <a:lnTo>
                    <a:pt x="1656" y="8"/>
                  </a:lnTo>
                  <a:lnTo>
                    <a:pt x="1620" y="176"/>
                  </a:lnTo>
                  <a:lnTo>
                    <a:pt x="1482" y="212"/>
                  </a:lnTo>
                  <a:lnTo>
                    <a:pt x="1374" y="266"/>
                  </a:lnTo>
                  <a:lnTo>
                    <a:pt x="1230" y="140"/>
                  </a:lnTo>
                  <a:lnTo>
                    <a:pt x="1170" y="206"/>
                  </a:lnTo>
                  <a:lnTo>
                    <a:pt x="1188" y="428"/>
                  </a:lnTo>
                  <a:lnTo>
                    <a:pt x="1122" y="500"/>
                  </a:lnTo>
                  <a:lnTo>
                    <a:pt x="960" y="476"/>
                  </a:lnTo>
                  <a:lnTo>
                    <a:pt x="816" y="518"/>
                  </a:lnTo>
                  <a:lnTo>
                    <a:pt x="792" y="626"/>
                  </a:lnTo>
                  <a:lnTo>
                    <a:pt x="870" y="728"/>
                  </a:lnTo>
                  <a:lnTo>
                    <a:pt x="1044" y="716"/>
                  </a:lnTo>
                  <a:lnTo>
                    <a:pt x="1140" y="698"/>
                  </a:lnTo>
                  <a:lnTo>
                    <a:pt x="1260" y="896"/>
                  </a:lnTo>
                  <a:lnTo>
                    <a:pt x="1098" y="926"/>
                  </a:lnTo>
                  <a:lnTo>
                    <a:pt x="1068" y="1142"/>
                  </a:lnTo>
                  <a:lnTo>
                    <a:pt x="882" y="1202"/>
                  </a:lnTo>
                  <a:lnTo>
                    <a:pt x="654" y="1202"/>
                  </a:lnTo>
                  <a:lnTo>
                    <a:pt x="528" y="1304"/>
                  </a:lnTo>
                  <a:lnTo>
                    <a:pt x="540" y="1418"/>
                  </a:lnTo>
                  <a:lnTo>
                    <a:pt x="702" y="1490"/>
                  </a:lnTo>
                  <a:lnTo>
                    <a:pt x="762" y="1580"/>
                  </a:lnTo>
                  <a:lnTo>
                    <a:pt x="756" y="1706"/>
                  </a:lnTo>
                  <a:lnTo>
                    <a:pt x="636" y="1724"/>
                  </a:lnTo>
                  <a:lnTo>
                    <a:pt x="528" y="1724"/>
                  </a:lnTo>
                  <a:lnTo>
                    <a:pt x="522" y="1826"/>
                  </a:lnTo>
                  <a:lnTo>
                    <a:pt x="522" y="1976"/>
                  </a:lnTo>
                  <a:lnTo>
                    <a:pt x="384" y="2012"/>
                  </a:lnTo>
                  <a:lnTo>
                    <a:pt x="215" y="2005"/>
                  </a:lnTo>
                  <a:lnTo>
                    <a:pt x="163" y="2103"/>
                  </a:lnTo>
                  <a:lnTo>
                    <a:pt x="105" y="2177"/>
                  </a:lnTo>
                  <a:lnTo>
                    <a:pt x="0" y="2294"/>
                  </a:lnTo>
                  <a:lnTo>
                    <a:pt x="54" y="2425"/>
                  </a:lnTo>
                  <a:lnTo>
                    <a:pt x="161" y="2513"/>
                  </a:lnTo>
                  <a:lnTo>
                    <a:pt x="164" y="2659"/>
                  </a:lnTo>
                  <a:lnTo>
                    <a:pt x="83" y="2776"/>
                  </a:lnTo>
                  <a:lnTo>
                    <a:pt x="76" y="2878"/>
                  </a:lnTo>
                  <a:lnTo>
                    <a:pt x="190" y="2890"/>
                  </a:lnTo>
                  <a:lnTo>
                    <a:pt x="451" y="2755"/>
                  </a:lnTo>
                  <a:lnTo>
                    <a:pt x="487" y="2592"/>
                  </a:lnTo>
                  <a:lnTo>
                    <a:pt x="566" y="2707"/>
                  </a:lnTo>
                  <a:lnTo>
                    <a:pt x="694" y="2718"/>
                  </a:lnTo>
                  <a:lnTo>
                    <a:pt x="810" y="2844"/>
                  </a:lnTo>
                  <a:lnTo>
                    <a:pt x="880" y="2956"/>
                  </a:lnTo>
                  <a:lnTo>
                    <a:pt x="903" y="3042"/>
                  </a:lnTo>
                  <a:lnTo>
                    <a:pt x="1010" y="3100"/>
                  </a:lnTo>
                  <a:lnTo>
                    <a:pt x="1044" y="3198"/>
                  </a:lnTo>
                  <a:lnTo>
                    <a:pt x="1032" y="3273"/>
                  </a:lnTo>
                  <a:lnTo>
                    <a:pt x="901" y="3322"/>
                  </a:lnTo>
                  <a:lnTo>
                    <a:pt x="942" y="3414"/>
                  </a:lnTo>
                  <a:lnTo>
                    <a:pt x="872" y="3541"/>
                  </a:lnTo>
                  <a:lnTo>
                    <a:pt x="778" y="3624"/>
                  </a:lnTo>
                  <a:lnTo>
                    <a:pt x="654" y="3650"/>
                  </a:lnTo>
                  <a:lnTo>
                    <a:pt x="564" y="3740"/>
                  </a:lnTo>
                  <a:lnTo>
                    <a:pt x="546" y="3830"/>
                  </a:lnTo>
                  <a:lnTo>
                    <a:pt x="600" y="3932"/>
                  </a:lnTo>
                  <a:lnTo>
                    <a:pt x="492" y="4010"/>
                  </a:lnTo>
                  <a:lnTo>
                    <a:pt x="456" y="4100"/>
                  </a:lnTo>
                  <a:lnTo>
                    <a:pt x="474" y="4226"/>
                  </a:lnTo>
                  <a:lnTo>
                    <a:pt x="438" y="4298"/>
                  </a:lnTo>
                  <a:lnTo>
                    <a:pt x="342" y="4328"/>
                  </a:lnTo>
                  <a:lnTo>
                    <a:pt x="270" y="4472"/>
                  </a:lnTo>
                  <a:lnTo>
                    <a:pt x="270" y="4640"/>
                  </a:lnTo>
                  <a:lnTo>
                    <a:pt x="378" y="4760"/>
                  </a:lnTo>
                  <a:lnTo>
                    <a:pt x="492" y="4814"/>
                  </a:lnTo>
                  <a:lnTo>
                    <a:pt x="612" y="4802"/>
                  </a:lnTo>
                  <a:lnTo>
                    <a:pt x="666" y="4892"/>
                  </a:lnTo>
                  <a:lnTo>
                    <a:pt x="648" y="5066"/>
                  </a:lnTo>
                  <a:lnTo>
                    <a:pt x="684" y="5180"/>
                  </a:lnTo>
                  <a:lnTo>
                    <a:pt x="766" y="5265"/>
                  </a:lnTo>
                  <a:lnTo>
                    <a:pt x="882" y="5328"/>
                  </a:lnTo>
                  <a:lnTo>
                    <a:pt x="987" y="5524"/>
                  </a:lnTo>
                  <a:lnTo>
                    <a:pt x="1101" y="5636"/>
                  </a:lnTo>
                  <a:lnTo>
                    <a:pt x="1241" y="5678"/>
                  </a:lnTo>
                  <a:lnTo>
                    <a:pt x="1439" y="5647"/>
                  </a:lnTo>
                  <a:lnTo>
                    <a:pt x="1608" y="5504"/>
                  </a:lnTo>
                  <a:lnTo>
                    <a:pt x="1860" y="5450"/>
                  </a:lnTo>
                  <a:lnTo>
                    <a:pt x="2083" y="5443"/>
                  </a:lnTo>
                  <a:lnTo>
                    <a:pt x="2286" y="5468"/>
                  </a:lnTo>
                  <a:lnTo>
                    <a:pt x="2477" y="5542"/>
                  </a:lnTo>
                  <a:lnTo>
                    <a:pt x="2740" y="5643"/>
                  </a:lnTo>
                  <a:lnTo>
                    <a:pt x="2868" y="5461"/>
                  </a:lnTo>
                  <a:lnTo>
                    <a:pt x="3045" y="5272"/>
                  </a:lnTo>
                  <a:lnTo>
                    <a:pt x="3306" y="5105"/>
                  </a:lnTo>
                  <a:lnTo>
                    <a:pt x="3594" y="4997"/>
                  </a:lnTo>
                  <a:lnTo>
                    <a:pt x="3737" y="4909"/>
                  </a:lnTo>
                  <a:lnTo>
                    <a:pt x="3908" y="4763"/>
                  </a:lnTo>
                  <a:lnTo>
                    <a:pt x="4134" y="4540"/>
                  </a:lnTo>
                  <a:lnTo>
                    <a:pt x="4131" y="3908"/>
                  </a:lnTo>
                  <a:lnTo>
                    <a:pt x="4285" y="3583"/>
                  </a:lnTo>
                  <a:lnTo>
                    <a:pt x="4140" y="3308"/>
                  </a:lnTo>
                  <a:lnTo>
                    <a:pt x="4305" y="3097"/>
                  </a:lnTo>
                  <a:lnTo>
                    <a:pt x="4293" y="2868"/>
                  </a:lnTo>
                  <a:lnTo>
                    <a:pt x="4032" y="2744"/>
                  </a:lnTo>
                  <a:lnTo>
                    <a:pt x="3801" y="2756"/>
                  </a:lnTo>
                  <a:lnTo>
                    <a:pt x="3602" y="2708"/>
                  </a:lnTo>
                  <a:lnTo>
                    <a:pt x="3456" y="2647"/>
                  </a:lnTo>
                  <a:lnTo>
                    <a:pt x="3456" y="2445"/>
                  </a:lnTo>
                  <a:lnTo>
                    <a:pt x="3324" y="2299"/>
                  </a:lnTo>
                  <a:lnTo>
                    <a:pt x="3288" y="2085"/>
                  </a:lnTo>
                  <a:lnTo>
                    <a:pt x="3361" y="1966"/>
                  </a:lnTo>
                  <a:lnTo>
                    <a:pt x="3360" y="1796"/>
                  </a:lnTo>
                  <a:lnTo>
                    <a:pt x="3504" y="1688"/>
                  </a:lnTo>
                  <a:lnTo>
                    <a:pt x="3528" y="1495"/>
                  </a:lnTo>
                  <a:lnTo>
                    <a:pt x="3354" y="1269"/>
                  </a:lnTo>
                  <a:lnTo>
                    <a:pt x="3075" y="838"/>
                  </a:lnTo>
                  <a:lnTo>
                    <a:pt x="2916" y="728"/>
                  </a:lnTo>
                  <a:lnTo>
                    <a:pt x="2737" y="727"/>
                  </a:lnTo>
                  <a:lnTo>
                    <a:pt x="2568" y="572"/>
                  </a:lnTo>
                  <a:lnTo>
                    <a:pt x="2280" y="570"/>
                  </a:lnTo>
                  <a:lnTo>
                    <a:pt x="2136" y="270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5" name="Freeform 1303">
              <a:extLst>
                <a:ext uri="{FF2B5EF4-FFF2-40B4-BE49-F238E27FC236}">
                  <a16:creationId xmlns:a16="http://schemas.microsoft.com/office/drawing/2014/main" id="{86855A52-5856-B548-D2B0-91EED8135B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75412" y="3347319"/>
              <a:ext cx="322022" cy="296480"/>
            </a:xfrm>
            <a:custGeom>
              <a:avLst/>
              <a:gdLst>
                <a:gd name="T0" fmla="*/ 884 w 1496"/>
                <a:gd name="T1" fmla="*/ 0 h 1296"/>
                <a:gd name="T2" fmla="*/ 782 w 1496"/>
                <a:gd name="T3" fmla="*/ 18 h 1296"/>
                <a:gd name="T4" fmla="*/ 722 w 1496"/>
                <a:gd name="T5" fmla="*/ 108 h 1296"/>
                <a:gd name="T6" fmla="*/ 722 w 1496"/>
                <a:gd name="T7" fmla="*/ 288 h 1296"/>
                <a:gd name="T8" fmla="*/ 506 w 1496"/>
                <a:gd name="T9" fmla="*/ 348 h 1296"/>
                <a:gd name="T10" fmla="*/ 440 w 1496"/>
                <a:gd name="T11" fmla="*/ 438 h 1296"/>
                <a:gd name="T12" fmla="*/ 470 w 1496"/>
                <a:gd name="T13" fmla="*/ 612 h 1296"/>
                <a:gd name="T14" fmla="*/ 368 w 1496"/>
                <a:gd name="T15" fmla="*/ 648 h 1296"/>
                <a:gd name="T16" fmla="*/ 0 w 1496"/>
                <a:gd name="T17" fmla="*/ 601 h 1296"/>
                <a:gd name="T18" fmla="*/ 73 w 1496"/>
                <a:gd name="T19" fmla="*/ 720 h 1296"/>
                <a:gd name="T20" fmla="*/ 95 w 1496"/>
                <a:gd name="T21" fmla="*/ 802 h 1296"/>
                <a:gd name="T22" fmla="*/ 200 w 1496"/>
                <a:gd name="T23" fmla="*/ 859 h 1296"/>
                <a:gd name="T24" fmla="*/ 236 w 1496"/>
                <a:gd name="T25" fmla="*/ 954 h 1296"/>
                <a:gd name="T26" fmla="*/ 224 w 1496"/>
                <a:gd name="T27" fmla="*/ 1032 h 1296"/>
                <a:gd name="T28" fmla="*/ 332 w 1496"/>
                <a:gd name="T29" fmla="*/ 1044 h 1296"/>
                <a:gd name="T30" fmla="*/ 350 w 1496"/>
                <a:gd name="T31" fmla="*/ 1152 h 1296"/>
                <a:gd name="T32" fmla="*/ 452 w 1496"/>
                <a:gd name="T33" fmla="*/ 1206 h 1296"/>
                <a:gd name="T34" fmla="*/ 758 w 1496"/>
                <a:gd name="T35" fmla="*/ 1188 h 1296"/>
                <a:gd name="T36" fmla="*/ 872 w 1496"/>
                <a:gd name="T37" fmla="*/ 1152 h 1296"/>
                <a:gd name="T38" fmla="*/ 980 w 1496"/>
                <a:gd name="T39" fmla="*/ 1284 h 1296"/>
                <a:gd name="T40" fmla="*/ 1100 w 1496"/>
                <a:gd name="T41" fmla="*/ 1296 h 1296"/>
                <a:gd name="T42" fmla="*/ 1340 w 1496"/>
                <a:gd name="T43" fmla="*/ 1044 h 1296"/>
                <a:gd name="T44" fmla="*/ 1322 w 1496"/>
                <a:gd name="T45" fmla="*/ 924 h 1296"/>
                <a:gd name="T46" fmla="*/ 1394 w 1496"/>
                <a:gd name="T47" fmla="*/ 906 h 1296"/>
                <a:gd name="T48" fmla="*/ 1496 w 1496"/>
                <a:gd name="T49" fmla="*/ 798 h 1296"/>
                <a:gd name="T50" fmla="*/ 1442 w 1496"/>
                <a:gd name="T51" fmla="*/ 630 h 1296"/>
                <a:gd name="T52" fmla="*/ 1334 w 1496"/>
                <a:gd name="T53" fmla="*/ 594 h 1296"/>
                <a:gd name="T54" fmla="*/ 1196 w 1496"/>
                <a:gd name="T55" fmla="*/ 474 h 1296"/>
                <a:gd name="T56" fmla="*/ 1214 w 1496"/>
                <a:gd name="T57" fmla="*/ 240 h 1296"/>
                <a:gd name="T58" fmla="*/ 1190 w 1496"/>
                <a:gd name="T59" fmla="*/ 90 h 1296"/>
                <a:gd name="T60" fmla="*/ 1106 w 1496"/>
                <a:gd name="T61" fmla="*/ 36 h 1296"/>
                <a:gd name="T62" fmla="*/ 980 w 1496"/>
                <a:gd name="T63" fmla="*/ 42 h 1296"/>
                <a:gd name="T64" fmla="*/ 884 w 1496"/>
                <a:gd name="T65" fmla="*/ 0 h 1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6"/>
                <a:gd name="T100" fmla="*/ 0 h 1296"/>
                <a:gd name="T101" fmla="*/ 1496 w 1496"/>
                <a:gd name="T102" fmla="*/ 1296 h 1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6" h="1296">
                  <a:moveTo>
                    <a:pt x="884" y="0"/>
                  </a:moveTo>
                  <a:lnTo>
                    <a:pt x="782" y="18"/>
                  </a:lnTo>
                  <a:lnTo>
                    <a:pt x="722" y="108"/>
                  </a:lnTo>
                  <a:lnTo>
                    <a:pt x="722" y="288"/>
                  </a:lnTo>
                  <a:lnTo>
                    <a:pt x="506" y="348"/>
                  </a:lnTo>
                  <a:lnTo>
                    <a:pt x="440" y="438"/>
                  </a:lnTo>
                  <a:lnTo>
                    <a:pt x="470" y="612"/>
                  </a:lnTo>
                  <a:lnTo>
                    <a:pt x="368" y="648"/>
                  </a:lnTo>
                  <a:lnTo>
                    <a:pt x="0" y="601"/>
                  </a:lnTo>
                  <a:lnTo>
                    <a:pt x="73" y="720"/>
                  </a:lnTo>
                  <a:lnTo>
                    <a:pt x="95" y="802"/>
                  </a:lnTo>
                  <a:lnTo>
                    <a:pt x="200" y="859"/>
                  </a:lnTo>
                  <a:lnTo>
                    <a:pt x="236" y="954"/>
                  </a:lnTo>
                  <a:lnTo>
                    <a:pt x="224" y="1032"/>
                  </a:lnTo>
                  <a:lnTo>
                    <a:pt x="332" y="1044"/>
                  </a:lnTo>
                  <a:lnTo>
                    <a:pt x="350" y="1152"/>
                  </a:lnTo>
                  <a:lnTo>
                    <a:pt x="452" y="1206"/>
                  </a:lnTo>
                  <a:lnTo>
                    <a:pt x="758" y="1188"/>
                  </a:lnTo>
                  <a:lnTo>
                    <a:pt x="872" y="1152"/>
                  </a:lnTo>
                  <a:lnTo>
                    <a:pt x="980" y="1284"/>
                  </a:lnTo>
                  <a:lnTo>
                    <a:pt x="1100" y="1296"/>
                  </a:lnTo>
                  <a:lnTo>
                    <a:pt x="1340" y="1044"/>
                  </a:lnTo>
                  <a:lnTo>
                    <a:pt x="1322" y="924"/>
                  </a:lnTo>
                  <a:lnTo>
                    <a:pt x="1394" y="906"/>
                  </a:lnTo>
                  <a:lnTo>
                    <a:pt x="1496" y="798"/>
                  </a:lnTo>
                  <a:lnTo>
                    <a:pt x="1442" y="630"/>
                  </a:lnTo>
                  <a:lnTo>
                    <a:pt x="1334" y="594"/>
                  </a:lnTo>
                  <a:lnTo>
                    <a:pt x="1196" y="474"/>
                  </a:lnTo>
                  <a:lnTo>
                    <a:pt x="1214" y="240"/>
                  </a:lnTo>
                  <a:lnTo>
                    <a:pt x="1190" y="90"/>
                  </a:lnTo>
                  <a:lnTo>
                    <a:pt x="1106" y="36"/>
                  </a:lnTo>
                  <a:lnTo>
                    <a:pt x="980" y="42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6" name="Freeform 1304">
              <a:extLst>
                <a:ext uri="{FF2B5EF4-FFF2-40B4-BE49-F238E27FC236}">
                  <a16:creationId xmlns:a16="http://schemas.microsoft.com/office/drawing/2014/main" id="{0C61B1BD-BB78-7FE2-E801-F62F9DE1C0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3178" y="3207314"/>
              <a:ext cx="483034" cy="462562"/>
            </a:xfrm>
            <a:custGeom>
              <a:avLst/>
              <a:gdLst>
                <a:gd name="T0" fmla="*/ 4248 w 748"/>
                <a:gd name="T1" fmla="*/ 1134 h 674"/>
                <a:gd name="T2" fmla="*/ 3726 w 748"/>
                <a:gd name="T3" fmla="*/ 612 h 674"/>
                <a:gd name="T4" fmla="*/ 3168 w 748"/>
                <a:gd name="T5" fmla="*/ 504 h 674"/>
                <a:gd name="T6" fmla="*/ 2736 w 748"/>
                <a:gd name="T7" fmla="*/ 0 h 674"/>
                <a:gd name="T8" fmla="*/ 2250 w 748"/>
                <a:gd name="T9" fmla="*/ 396 h 674"/>
                <a:gd name="T10" fmla="*/ 1548 w 748"/>
                <a:gd name="T11" fmla="*/ 594 h 674"/>
                <a:gd name="T12" fmla="*/ 810 w 748"/>
                <a:gd name="T13" fmla="*/ 756 h 674"/>
                <a:gd name="T14" fmla="*/ 738 w 748"/>
                <a:gd name="T15" fmla="*/ 1422 h 674"/>
                <a:gd name="T16" fmla="*/ 216 w 748"/>
                <a:gd name="T17" fmla="*/ 1692 h 674"/>
                <a:gd name="T18" fmla="*/ 0 w 748"/>
                <a:gd name="T19" fmla="*/ 2394 h 674"/>
                <a:gd name="T20" fmla="*/ 360 w 748"/>
                <a:gd name="T21" fmla="*/ 2970 h 674"/>
                <a:gd name="T22" fmla="*/ 864 w 748"/>
                <a:gd name="T23" fmla="*/ 3258 h 674"/>
                <a:gd name="T24" fmla="*/ 1458 w 748"/>
                <a:gd name="T25" fmla="*/ 3204 h 674"/>
                <a:gd name="T26" fmla="*/ 1620 w 748"/>
                <a:gd name="T27" fmla="*/ 3780 h 674"/>
                <a:gd name="T28" fmla="*/ 1710 w 748"/>
                <a:gd name="T29" fmla="*/ 4482 h 674"/>
                <a:gd name="T30" fmla="*/ 1980 w 748"/>
                <a:gd name="T31" fmla="*/ 4878 h 674"/>
                <a:gd name="T32" fmla="*/ 2106 w 748"/>
                <a:gd name="T33" fmla="*/ 5508 h 674"/>
                <a:gd name="T34" fmla="*/ 2646 w 748"/>
                <a:gd name="T35" fmla="*/ 5994 h 674"/>
                <a:gd name="T36" fmla="*/ 3078 w 748"/>
                <a:gd name="T37" fmla="*/ 5724 h 674"/>
                <a:gd name="T38" fmla="*/ 3546 w 748"/>
                <a:gd name="T39" fmla="*/ 5508 h 674"/>
                <a:gd name="T40" fmla="*/ 4104 w 748"/>
                <a:gd name="T41" fmla="*/ 5562 h 674"/>
                <a:gd name="T42" fmla="*/ 4410 w 748"/>
                <a:gd name="T43" fmla="*/ 5184 h 674"/>
                <a:gd name="T44" fmla="*/ 4734 w 748"/>
                <a:gd name="T45" fmla="*/ 5580 h 674"/>
                <a:gd name="T46" fmla="*/ 5238 w 748"/>
                <a:gd name="T47" fmla="*/ 5796 h 674"/>
                <a:gd name="T48" fmla="*/ 5922 w 748"/>
                <a:gd name="T49" fmla="*/ 5994 h 674"/>
                <a:gd name="T50" fmla="*/ 6426 w 748"/>
                <a:gd name="T51" fmla="*/ 5364 h 674"/>
                <a:gd name="T52" fmla="*/ 6696 w 748"/>
                <a:gd name="T53" fmla="*/ 4932 h 674"/>
                <a:gd name="T54" fmla="*/ 6624 w 748"/>
                <a:gd name="T55" fmla="*/ 4410 h 674"/>
                <a:gd name="T56" fmla="*/ 6246 w 748"/>
                <a:gd name="T57" fmla="*/ 3996 h 674"/>
                <a:gd name="T58" fmla="*/ 5679 w 748"/>
                <a:gd name="T59" fmla="*/ 3267 h 674"/>
                <a:gd name="T60" fmla="*/ 5058 w 748"/>
                <a:gd name="T61" fmla="*/ 2889 h 674"/>
                <a:gd name="T62" fmla="*/ 4167 w 748"/>
                <a:gd name="T63" fmla="*/ 3789 h 674"/>
                <a:gd name="T64" fmla="*/ 3852 w 748"/>
                <a:gd name="T65" fmla="*/ 3438 h 674"/>
                <a:gd name="T66" fmla="*/ 4086 w 748"/>
                <a:gd name="T67" fmla="*/ 2664 h 674"/>
                <a:gd name="T68" fmla="*/ 3600 w 748"/>
                <a:gd name="T69" fmla="*/ 1998 h 674"/>
                <a:gd name="T70" fmla="*/ 4095 w 748"/>
                <a:gd name="T71" fmla="*/ 1413 h 6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8"/>
                <a:gd name="T109" fmla="*/ 0 h 674"/>
                <a:gd name="T110" fmla="*/ 748 w 748"/>
                <a:gd name="T111" fmla="*/ 674 h 6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8" h="674">
                  <a:moveTo>
                    <a:pt x="455" y="157"/>
                  </a:moveTo>
                  <a:lnTo>
                    <a:pt x="472" y="126"/>
                  </a:lnTo>
                  <a:lnTo>
                    <a:pt x="436" y="104"/>
                  </a:lnTo>
                  <a:lnTo>
                    <a:pt x="414" y="68"/>
                  </a:lnTo>
                  <a:lnTo>
                    <a:pt x="382" y="78"/>
                  </a:lnTo>
                  <a:lnTo>
                    <a:pt x="352" y="56"/>
                  </a:lnTo>
                  <a:lnTo>
                    <a:pt x="330" y="20"/>
                  </a:lnTo>
                  <a:lnTo>
                    <a:pt x="304" y="0"/>
                  </a:lnTo>
                  <a:lnTo>
                    <a:pt x="264" y="14"/>
                  </a:lnTo>
                  <a:lnTo>
                    <a:pt x="250" y="44"/>
                  </a:lnTo>
                  <a:lnTo>
                    <a:pt x="222" y="66"/>
                  </a:lnTo>
                  <a:lnTo>
                    <a:pt x="172" y="66"/>
                  </a:lnTo>
                  <a:lnTo>
                    <a:pt x="132" y="56"/>
                  </a:lnTo>
                  <a:lnTo>
                    <a:pt x="90" y="84"/>
                  </a:lnTo>
                  <a:lnTo>
                    <a:pt x="82" y="120"/>
                  </a:lnTo>
                  <a:lnTo>
                    <a:pt x="82" y="158"/>
                  </a:lnTo>
                  <a:lnTo>
                    <a:pt x="72" y="182"/>
                  </a:lnTo>
                  <a:lnTo>
                    <a:pt x="24" y="188"/>
                  </a:lnTo>
                  <a:lnTo>
                    <a:pt x="4" y="222"/>
                  </a:lnTo>
                  <a:lnTo>
                    <a:pt x="0" y="266"/>
                  </a:lnTo>
                  <a:lnTo>
                    <a:pt x="16" y="312"/>
                  </a:lnTo>
                  <a:lnTo>
                    <a:pt x="40" y="330"/>
                  </a:lnTo>
                  <a:lnTo>
                    <a:pt x="76" y="338"/>
                  </a:lnTo>
                  <a:lnTo>
                    <a:pt x="96" y="362"/>
                  </a:lnTo>
                  <a:lnTo>
                    <a:pt x="136" y="368"/>
                  </a:lnTo>
                  <a:lnTo>
                    <a:pt x="162" y="356"/>
                  </a:lnTo>
                  <a:lnTo>
                    <a:pt x="180" y="384"/>
                  </a:lnTo>
                  <a:lnTo>
                    <a:pt x="180" y="420"/>
                  </a:lnTo>
                  <a:lnTo>
                    <a:pt x="178" y="462"/>
                  </a:lnTo>
                  <a:lnTo>
                    <a:pt x="190" y="498"/>
                  </a:lnTo>
                  <a:lnTo>
                    <a:pt x="222" y="516"/>
                  </a:lnTo>
                  <a:lnTo>
                    <a:pt x="220" y="542"/>
                  </a:lnTo>
                  <a:lnTo>
                    <a:pt x="216" y="584"/>
                  </a:lnTo>
                  <a:lnTo>
                    <a:pt x="234" y="612"/>
                  </a:lnTo>
                  <a:lnTo>
                    <a:pt x="274" y="626"/>
                  </a:lnTo>
                  <a:lnTo>
                    <a:pt x="294" y="666"/>
                  </a:lnTo>
                  <a:lnTo>
                    <a:pt x="318" y="674"/>
                  </a:lnTo>
                  <a:lnTo>
                    <a:pt x="342" y="636"/>
                  </a:lnTo>
                  <a:lnTo>
                    <a:pt x="364" y="612"/>
                  </a:lnTo>
                  <a:lnTo>
                    <a:pt x="394" y="612"/>
                  </a:lnTo>
                  <a:lnTo>
                    <a:pt x="424" y="624"/>
                  </a:lnTo>
                  <a:lnTo>
                    <a:pt x="456" y="618"/>
                  </a:lnTo>
                  <a:lnTo>
                    <a:pt x="468" y="590"/>
                  </a:lnTo>
                  <a:lnTo>
                    <a:pt x="490" y="576"/>
                  </a:lnTo>
                  <a:lnTo>
                    <a:pt x="516" y="576"/>
                  </a:lnTo>
                  <a:lnTo>
                    <a:pt x="526" y="620"/>
                  </a:lnTo>
                  <a:lnTo>
                    <a:pt x="540" y="644"/>
                  </a:lnTo>
                  <a:lnTo>
                    <a:pt x="582" y="644"/>
                  </a:lnTo>
                  <a:lnTo>
                    <a:pt x="616" y="674"/>
                  </a:lnTo>
                  <a:lnTo>
                    <a:pt x="658" y="666"/>
                  </a:lnTo>
                  <a:lnTo>
                    <a:pt x="690" y="638"/>
                  </a:lnTo>
                  <a:lnTo>
                    <a:pt x="714" y="596"/>
                  </a:lnTo>
                  <a:lnTo>
                    <a:pt x="700" y="564"/>
                  </a:lnTo>
                  <a:lnTo>
                    <a:pt x="744" y="548"/>
                  </a:lnTo>
                  <a:lnTo>
                    <a:pt x="748" y="523"/>
                  </a:lnTo>
                  <a:lnTo>
                    <a:pt x="736" y="490"/>
                  </a:lnTo>
                  <a:lnTo>
                    <a:pt x="701" y="471"/>
                  </a:lnTo>
                  <a:lnTo>
                    <a:pt x="694" y="444"/>
                  </a:lnTo>
                  <a:lnTo>
                    <a:pt x="672" y="408"/>
                  </a:lnTo>
                  <a:lnTo>
                    <a:pt x="631" y="363"/>
                  </a:lnTo>
                  <a:lnTo>
                    <a:pt x="589" y="360"/>
                  </a:lnTo>
                  <a:lnTo>
                    <a:pt x="562" y="321"/>
                  </a:lnTo>
                  <a:lnTo>
                    <a:pt x="550" y="376"/>
                  </a:lnTo>
                  <a:lnTo>
                    <a:pt x="463" y="421"/>
                  </a:lnTo>
                  <a:lnTo>
                    <a:pt x="425" y="417"/>
                  </a:lnTo>
                  <a:lnTo>
                    <a:pt x="428" y="382"/>
                  </a:lnTo>
                  <a:lnTo>
                    <a:pt x="454" y="344"/>
                  </a:lnTo>
                  <a:lnTo>
                    <a:pt x="454" y="296"/>
                  </a:lnTo>
                  <a:lnTo>
                    <a:pt x="418" y="266"/>
                  </a:lnTo>
                  <a:lnTo>
                    <a:pt x="400" y="222"/>
                  </a:lnTo>
                  <a:lnTo>
                    <a:pt x="436" y="182"/>
                  </a:lnTo>
                  <a:lnTo>
                    <a:pt x="455" y="1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7" name="Freeform 1305">
              <a:extLst>
                <a:ext uri="{FF2B5EF4-FFF2-40B4-BE49-F238E27FC236}">
                  <a16:creationId xmlns:a16="http://schemas.microsoft.com/office/drawing/2014/main" id="{7F5C4583-54C3-9482-2D34-B60690E7BD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3691" y="3750859"/>
              <a:ext cx="430081" cy="211379"/>
            </a:xfrm>
            <a:custGeom>
              <a:avLst/>
              <a:gdLst>
                <a:gd name="T0" fmla="*/ 11988 w 333"/>
                <a:gd name="T1" fmla="*/ 1188 h 154"/>
                <a:gd name="T2" fmla="*/ 11772 w 333"/>
                <a:gd name="T3" fmla="*/ 684 h 154"/>
                <a:gd name="T4" fmla="*/ 11124 w 333"/>
                <a:gd name="T5" fmla="*/ 216 h 154"/>
                <a:gd name="T6" fmla="*/ 10440 w 333"/>
                <a:gd name="T7" fmla="*/ 0 h 154"/>
                <a:gd name="T8" fmla="*/ 9684 w 333"/>
                <a:gd name="T9" fmla="*/ 0 h 154"/>
                <a:gd name="T10" fmla="*/ 9072 w 333"/>
                <a:gd name="T11" fmla="*/ 252 h 154"/>
                <a:gd name="T12" fmla="*/ 8532 w 333"/>
                <a:gd name="T13" fmla="*/ 1080 h 154"/>
                <a:gd name="T14" fmla="*/ 8064 w 333"/>
                <a:gd name="T15" fmla="*/ 792 h 154"/>
                <a:gd name="T16" fmla="*/ 7524 w 333"/>
                <a:gd name="T17" fmla="*/ 324 h 154"/>
                <a:gd name="T18" fmla="*/ 6876 w 333"/>
                <a:gd name="T19" fmla="*/ 0 h 154"/>
                <a:gd name="T20" fmla="*/ 6228 w 333"/>
                <a:gd name="T21" fmla="*/ 0 h 154"/>
                <a:gd name="T22" fmla="*/ 5616 w 333"/>
                <a:gd name="T23" fmla="*/ 144 h 154"/>
                <a:gd name="T24" fmla="*/ 5400 w 333"/>
                <a:gd name="T25" fmla="*/ 972 h 154"/>
                <a:gd name="T26" fmla="*/ 4932 w 333"/>
                <a:gd name="T27" fmla="*/ 1188 h 154"/>
                <a:gd name="T28" fmla="*/ 4536 w 333"/>
                <a:gd name="T29" fmla="*/ 648 h 154"/>
                <a:gd name="T30" fmla="*/ 4068 w 333"/>
                <a:gd name="T31" fmla="*/ 432 h 154"/>
                <a:gd name="T32" fmla="*/ 3240 w 333"/>
                <a:gd name="T33" fmla="*/ 216 h 154"/>
                <a:gd name="T34" fmla="*/ 2376 w 333"/>
                <a:gd name="T35" fmla="*/ 216 h 154"/>
                <a:gd name="T36" fmla="*/ 1692 w 333"/>
                <a:gd name="T37" fmla="*/ 792 h 154"/>
                <a:gd name="T38" fmla="*/ 1044 w 333"/>
                <a:gd name="T39" fmla="*/ 1080 h 154"/>
                <a:gd name="T40" fmla="*/ 324 w 333"/>
                <a:gd name="T41" fmla="*/ 1656 h 154"/>
                <a:gd name="T42" fmla="*/ 0 w 333"/>
                <a:gd name="T43" fmla="*/ 2520 h 154"/>
                <a:gd name="T44" fmla="*/ 216 w 333"/>
                <a:gd name="T45" fmla="*/ 3348 h 154"/>
                <a:gd name="T46" fmla="*/ 936 w 333"/>
                <a:gd name="T47" fmla="*/ 3672 h 154"/>
                <a:gd name="T48" fmla="*/ 972 w 333"/>
                <a:gd name="T49" fmla="*/ 4104 h 154"/>
                <a:gd name="T50" fmla="*/ 1512 w 333"/>
                <a:gd name="T51" fmla="*/ 4464 h 154"/>
                <a:gd name="T52" fmla="*/ 2592 w 333"/>
                <a:gd name="T53" fmla="*/ 4752 h 154"/>
                <a:gd name="T54" fmla="*/ 3528 w 333"/>
                <a:gd name="T55" fmla="*/ 4248 h 154"/>
                <a:gd name="T56" fmla="*/ 4212 w 333"/>
                <a:gd name="T57" fmla="*/ 4104 h 154"/>
                <a:gd name="T58" fmla="*/ 4392 w 333"/>
                <a:gd name="T59" fmla="*/ 4752 h 154"/>
                <a:gd name="T60" fmla="*/ 4968 w 333"/>
                <a:gd name="T61" fmla="*/ 5544 h 154"/>
                <a:gd name="T62" fmla="*/ 6048 w 333"/>
                <a:gd name="T63" fmla="*/ 5508 h 154"/>
                <a:gd name="T64" fmla="*/ 7344 w 333"/>
                <a:gd name="T65" fmla="*/ 5112 h 154"/>
                <a:gd name="T66" fmla="*/ 7992 w 333"/>
                <a:gd name="T67" fmla="*/ 3924 h 154"/>
                <a:gd name="T68" fmla="*/ 8316 w 333"/>
                <a:gd name="T69" fmla="*/ 3168 h 154"/>
                <a:gd name="T70" fmla="*/ 8928 w 333"/>
                <a:gd name="T71" fmla="*/ 3024 h 154"/>
                <a:gd name="T72" fmla="*/ 9360 w 333"/>
                <a:gd name="T73" fmla="*/ 2808 h 154"/>
                <a:gd name="T74" fmla="*/ 9936 w 333"/>
                <a:gd name="T75" fmla="*/ 2304 h 154"/>
                <a:gd name="T76" fmla="*/ 10656 w 333"/>
                <a:gd name="T77" fmla="*/ 2700 h 154"/>
                <a:gd name="T78" fmla="*/ 11196 w 333"/>
                <a:gd name="T79" fmla="*/ 2376 h 154"/>
                <a:gd name="T80" fmla="*/ 11736 w 333"/>
                <a:gd name="T81" fmla="*/ 1836 h 154"/>
                <a:gd name="T82" fmla="*/ 11988 w 333"/>
                <a:gd name="T83" fmla="*/ 1188 h 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154"/>
                <a:gd name="T128" fmla="*/ 333 w 333"/>
                <a:gd name="T129" fmla="*/ 154 h 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154">
                  <a:moveTo>
                    <a:pt x="333" y="33"/>
                  </a:moveTo>
                  <a:lnTo>
                    <a:pt x="327" y="19"/>
                  </a:lnTo>
                  <a:lnTo>
                    <a:pt x="309" y="6"/>
                  </a:lnTo>
                  <a:lnTo>
                    <a:pt x="290" y="0"/>
                  </a:lnTo>
                  <a:lnTo>
                    <a:pt x="269" y="0"/>
                  </a:lnTo>
                  <a:lnTo>
                    <a:pt x="252" y="7"/>
                  </a:lnTo>
                  <a:lnTo>
                    <a:pt x="237" y="30"/>
                  </a:lnTo>
                  <a:lnTo>
                    <a:pt x="224" y="22"/>
                  </a:lnTo>
                  <a:lnTo>
                    <a:pt x="209" y="9"/>
                  </a:lnTo>
                  <a:lnTo>
                    <a:pt x="191" y="0"/>
                  </a:lnTo>
                  <a:lnTo>
                    <a:pt x="173" y="0"/>
                  </a:lnTo>
                  <a:lnTo>
                    <a:pt x="156" y="4"/>
                  </a:lnTo>
                  <a:lnTo>
                    <a:pt x="150" y="27"/>
                  </a:lnTo>
                  <a:lnTo>
                    <a:pt x="137" y="33"/>
                  </a:lnTo>
                  <a:lnTo>
                    <a:pt x="126" y="18"/>
                  </a:lnTo>
                  <a:lnTo>
                    <a:pt x="113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7" y="22"/>
                  </a:lnTo>
                  <a:lnTo>
                    <a:pt x="29" y="30"/>
                  </a:lnTo>
                  <a:lnTo>
                    <a:pt x="9" y="46"/>
                  </a:lnTo>
                  <a:lnTo>
                    <a:pt x="0" y="70"/>
                  </a:lnTo>
                  <a:lnTo>
                    <a:pt x="6" y="93"/>
                  </a:lnTo>
                  <a:lnTo>
                    <a:pt x="26" y="102"/>
                  </a:lnTo>
                  <a:lnTo>
                    <a:pt x="27" y="114"/>
                  </a:lnTo>
                  <a:lnTo>
                    <a:pt x="42" y="124"/>
                  </a:lnTo>
                  <a:lnTo>
                    <a:pt x="72" y="132"/>
                  </a:lnTo>
                  <a:lnTo>
                    <a:pt x="98" y="118"/>
                  </a:lnTo>
                  <a:lnTo>
                    <a:pt x="117" y="114"/>
                  </a:lnTo>
                  <a:lnTo>
                    <a:pt x="122" y="132"/>
                  </a:lnTo>
                  <a:lnTo>
                    <a:pt x="138" y="154"/>
                  </a:lnTo>
                  <a:lnTo>
                    <a:pt x="168" y="153"/>
                  </a:lnTo>
                  <a:lnTo>
                    <a:pt x="204" y="142"/>
                  </a:lnTo>
                  <a:lnTo>
                    <a:pt x="222" y="109"/>
                  </a:lnTo>
                  <a:lnTo>
                    <a:pt x="231" y="88"/>
                  </a:lnTo>
                  <a:lnTo>
                    <a:pt x="248" y="84"/>
                  </a:lnTo>
                  <a:lnTo>
                    <a:pt x="260" y="78"/>
                  </a:lnTo>
                  <a:lnTo>
                    <a:pt x="276" y="64"/>
                  </a:lnTo>
                  <a:lnTo>
                    <a:pt x="296" y="75"/>
                  </a:lnTo>
                  <a:lnTo>
                    <a:pt x="311" y="66"/>
                  </a:lnTo>
                  <a:lnTo>
                    <a:pt x="326" y="51"/>
                  </a:lnTo>
                  <a:lnTo>
                    <a:pt x="333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8" name="Freeform 1306">
              <a:extLst>
                <a:ext uri="{FF2B5EF4-FFF2-40B4-BE49-F238E27FC236}">
                  <a16:creationId xmlns:a16="http://schemas.microsoft.com/office/drawing/2014/main" id="{FD5A4EA7-1B67-ECF9-D5AF-941C3AB70C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2011" y="3781743"/>
              <a:ext cx="935932" cy="1192551"/>
            </a:xfrm>
            <a:custGeom>
              <a:avLst/>
              <a:gdLst>
                <a:gd name="T0" fmla="*/ 1308 w 4348"/>
                <a:gd name="T1" fmla="*/ 621 h 5213"/>
                <a:gd name="T2" fmla="*/ 996 w 4348"/>
                <a:gd name="T3" fmla="*/ 855 h 5213"/>
                <a:gd name="T4" fmla="*/ 444 w 4348"/>
                <a:gd name="T5" fmla="*/ 1131 h 5213"/>
                <a:gd name="T6" fmla="*/ 136 w 4348"/>
                <a:gd name="T7" fmla="*/ 1504 h 5213"/>
                <a:gd name="T8" fmla="*/ 363 w 4348"/>
                <a:gd name="T9" fmla="*/ 1801 h 5213"/>
                <a:gd name="T10" fmla="*/ 513 w 4348"/>
                <a:gd name="T11" fmla="*/ 1996 h 5213"/>
                <a:gd name="T12" fmla="*/ 255 w 4348"/>
                <a:gd name="T13" fmla="*/ 2138 h 5213"/>
                <a:gd name="T14" fmla="*/ 30 w 4348"/>
                <a:gd name="T15" fmla="*/ 2299 h 5213"/>
                <a:gd name="T16" fmla="*/ 19 w 4348"/>
                <a:gd name="T17" fmla="*/ 2585 h 5213"/>
                <a:gd name="T18" fmla="*/ 151 w 4348"/>
                <a:gd name="T19" fmla="*/ 2821 h 5213"/>
                <a:gd name="T20" fmla="*/ 310 w 4348"/>
                <a:gd name="T21" fmla="*/ 3052 h 5213"/>
                <a:gd name="T22" fmla="*/ 482 w 4348"/>
                <a:gd name="T23" fmla="*/ 3321 h 5213"/>
                <a:gd name="T24" fmla="*/ 819 w 4348"/>
                <a:gd name="T25" fmla="*/ 3455 h 5213"/>
                <a:gd name="T26" fmla="*/ 783 w 4348"/>
                <a:gd name="T27" fmla="*/ 3825 h 5213"/>
                <a:gd name="T28" fmla="*/ 654 w 4348"/>
                <a:gd name="T29" fmla="*/ 4029 h 5213"/>
                <a:gd name="T30" fmla="*/ 719 w 4348"/>
                <a:gd name="T31" fmla="*/ 4269 h 5213"/>
                <a:gd name="T32" fmla="*/ 903 w 4348"/>
                <a:gd name="T33" fmla="*/ 4258 h 5213"/>
                <a:gd name="T34" fmla="*/ 996 w 4348"/>
                <a:gd name="T35" fmla="*/ 4469 h 5213"/>
                <a:gd name="T36" fmla="*/ 1085 w 4348"/>
                <a:gd name="T37" fmla="*/ 4725 h 5213"/>
                <a:gd name="T38" fmla="*/ 1224 w 4348"/>
                <a:gd name="T39" fmla="*/ 5062 h 5213"/>
                <a:gd name="T40" fmla="*/ 1436 w 4348"/>
                <a:gd name="T41" fmla="*/ 5152 h 5213"/>
                <a:gd name="T42" fmla="*/ 1801 w 4348"/>
                <a:gd name="T43" fmla="*/ 5194 h 5213"/>
                <a:gd name="T44" fmla="*/ 2169 w 4348"/>
                <a:gd name="T45" fmla="*/ 5106 h 5213"/>
                <a:gd name="T46" fmla="*/ 2168 w 4348"/>
                <a:gd name="T47" fmla="*/ 4909 h 5213"/>
                <a:gd name="T48" fmla="*/ 2311 w 4348"/>
                <a:gd name="T49" fmla="*/ 4753 h 5213"/>
                <a:gd name="T50" fmla="*/ 2394 w 4348"/>
                <a:gd name="T51" fmla="*/ 4549 h 5213"/>
                <a:gd name="T52" fmla="*/ 2507 w 4348"/>
                <a:gd name="T53" fmla="*/ 4422 h 5213"/>
                <a:gd name="T54" fmla="*/ 2650 w 4348"/>
                <a:gd name="T55" fmla="*/ 4365 h 5213"/>
                <a:gd name="T56" fmla="*/ 2479 w 4348"/>
                <a:gd name="T57" fmla="*/ 4242 h 5213"/>
                <a:gd name="T58" fmla="*/ 2403 w 4348"/>
                <a:gd name="T59" fmla="*/ 4066 h 5213"/>
                <a:gd name="T60" fmla="*/ 2097 w 4348"/>
                <a:gd name="T61" fmla="*/ 4068 h 5213"/>
                <a:gd name="T62" fmla="*/ 1830 w 4348"/>
                <a:gd name="T63" fmla="*/ 3846 h 5213"/>
                <a:gd name="T64" fmla="*/ 1961 w 4348"/>
                <a:gd name="T65" fmla="*/ 3739 h 5213"/>
                <a:gd name="T66" fmla="*/ 1971 w 4348"/>
                <a:gd name="T67" fmla="*/ 3461 h 5213"/>
                <a:gd name="T68" fmla="*/ 2112 w 4348"/>
                <a:gd name="T69" fmla="*/ 3273 h 5213"/>
                <a:gd name="T70" fmla="*/ 2012 w 4348"/>
                <a:gd name="T71" fmla="*/ 2892 h 5213"/>
                <a:gd name="T72" fmla="*/ 1800 w 4348"/>
                <a:gd name="T73" fmla="*/ 2808 h 5213"/>
                <a:gd name="T74" fmla="*/ 2043 w 4348"/>
                <a:gd name="T75" fmla="*/ 2626 h 5213"/>
                <a:gd name="T76" fmla="*/ 2112 w 4348"/>
                <a:gd name="T77" fmla="*/ 2391 h 5213"/>
                <a:gd name="T78" fmla="*/ 2629 w 4348"/>
                <a:gd name="T79" fmla="*/ 2054 h 5213"/>
                <a:gd name="T80" fmla="*/ 2863 w 4348"/>
                <a:gd name="T81" fmla="*/ 1904 h 5213"/>
                <a:gd name="T82" fmla="*/ 3061 w 4348"/>
                <a:gd name="T83" fmla="*/ 1656 h 5213"/>
                <a:gd name="T84" fmla="*/ 3268 w 4348"/>
                <a:gd name="T85" fmla="*/ 1678 h 5213"/>
                <a:gd name="T86" fmla="*/ 3412 w 4348"/>
                <a:gd name="T87" fmla="*/ 1789 h 5213"/>
                <a:gd name="T88" fmla="*/ 3752 w 4348"/>
                <a:gd name="T89" fmla="*/ 1908 h 5213"/>
                <a:gd name="T90" fmla="*/ 3931 w 4348"/>
                <a:gd name="T91" fmla="*/ 1575 h 5213"/>
                <a:gd name="T92" fmla="*/ 4058 w 4348"/>
                <a:gd name="T93" fmla="*/ 1093 h 5213"/>
                <a:gd name="T94" fmla="*/ 4189 w 4348"/>
                <a:gd name="T95" fmla="*/ 760 h 5213"/>
                <a:gd name="T96" fmla="*/ 3392 w 4348"/>
                <a:gd name="T97" fmla="*/ 534 h 5213"/>
                <a:gd name="T98" fmla="*/ 3275 w 4348"/>
                <a:gd name="T99" fmla="*/ 324 h 5213"/>
                <a:gd name="T100" fmla="*/ 2897 w 4348"/>
                <a:gd name="T101" fmla="*/ 138 h 5213"/>
                <a:gd name="T102" fmla="*/ 2375 w 4348"/>
                <a:gd name="T103" fmla="*/ 189 h 5213"/>
                <a:gd name="T104" fmla="*/ 2183 w 4348"/>
                <a:gd name="T105" fmla="*/ 142 h 5213"/>
                <a:gd name="T106" fmla="*/ 2008 w 4348"/>
                <a:gd name="T107" fmla="*/ 535 h 5213"/>
                <a:gd name="T108" fmla="*/ 1529 w 4348"/>
                <a:gd name="T109" fmla="*/ 400 h 5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48"/>
                <a:gd name="T166" fmla="*/ 0 h 5213"/>
                <a:gd name="T167" fmla="*/ 4348 w 4348"/>
                <a:gd name="T168" fmla="*/ 5213 h 5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48" h="5213">
                  <a:moveTo>
                    <a:pt x="1529" y="400"/>
                  </a:moveTo>
                  <a:lnTo>
                    <a:pt x="1308" y="621"/>
                  </a:lnTo>
                  <a:lnTo>
                    <a:pt x="1140" y="765"/>
                  </a:lnTo>
                  <a:lnTo>
                    <a:pt x="996" y="855"/>
                  </a:lnTo>
                  <a:lnTo>
                    <a:pt x="708" y="963"/>
                  </a:lnTo>
                  <a:lnTo>
                    <a:pt x="444" y="1131"/>
                  </a:lnTo>
                  <a:lnTo>
                    <a:pt x="264" y="1323"/>
                  </a:lnTo>
                  <a:lnTo>
                    <a:pt x="136" y="1504"/>
                  </a:lnTo>
                  <a:lnTo>
                    <a:pt x="174" y="1642"/>
                  </a:lnTo>
                  <a:lnTo>
                    <a:pt x="363" y="1801"/>
                  </a:lnTo>
                  <a:lnTo>
                    <a:pt x="456" y="1905"/>
                  </a:lnTo>
                  <a:lnTo>
                    <a:pt x="513" y="1996"/>
                  </a:lnTo>
                  <a:lnTo>
                    <a:pt x="406" y="2152"/>
                  </a:lnTo>
                  <a:lnTo>
                    <a:pt x="255" y="2138"/>
                  </a:lnTo>
                  <a:lnTo>
                    <a:pt x="99" y="2170"/>
                  </a:lnTo>
                  <a:lnTo>
                    <a:pt x="30" y="2299"/>
                  </a:lnTo>
                  <a:lnTo>
                    <a:pt x="0" y="2455"/>
                  </a:lnTo>
                  <a:lnTo>
                    <a:pt x="19" y="2585"/>
                  </a:lnTo>
                  <a:lnTo>
                    <a:pt x="66" y="2709"/>
                  </a:lnTo>
                  <a:lnTo>
                    <a:pt x="151" y="2821"/>
                  </a:lnTo>
                  <a:lnTo>
                    <a:pt x="261" y="2897"/>
                  </a:lnTo>
                  <a:lnTo>
                    <a:pt x="310" y="3052"/>
                  </a:lnTo>
                  <a:lnTo>
                    <a:pt x="315" y="3215"/>
                  </a:lnTo>
                  <a:lnTo>
                    <a:pt x="482" y="3321"/>
                  </a:lnTo>
                  <a:lnTo>
                    <a:pt x="710" y="3346"/>
                  </a:lnTo>
                  <a:lnTo>
                    <a:pt x="819" y="3455"/>
                  </a:lnTo>
                  <a:lnTo>
                    <a:pt x="819" y="3643"/>
                  </a:lnTo>
                  <a:lnTo>
                    <a:pt x="783" y="3825"/>
                  </a:lnTo>
                  <a:lnTo>
                    <a:pt x="647" y="3919"/>
                  </a:lnTo>
                  <a:lnTo>
                    <a:pt x="654" y="4029"/>
                  </a:lnTo>
                  <a:lnTo>
                    <a:pt x="661" y="4201"/>
                  </a:lnTo>
                  <a:lnTo>
                    <a:pt x="719" y="4269"/>
                  </a:lnTo>
                  <a:lnTo>
                    <a:pt x="816" y="4245"/>
                  </a:lnTo>
                  <a:lnTo>
                    <a:pt x="903" y="4258"/>
                  </a:lnTo>
                  <a:lnTo>
                    <a:pt x="1002" y="4273"/>
                  </a:lnTo>
                  <a:lnTo>
                    <a:pt x="996" y="4469"/>
                  </a:lnTo>
                  <a:lnTo>
                    <a:pt x="1018" y="4613"/>
                  </a:lnTo>
                  <a:lnTo>
                    <a:pt x="1085" y="4725"/>
                  </a:lnTo>
                  <a:lnTo>
                    <a:pt x="1108" y="4991"/>
                  </a:lnTo>
                  <a:lnTo>
                    <a:pt x="1224" y="5062"/>
                  </a:lnTo>
                  <a:lnTo>
                    <a:pt x="1336" y="5029"/>
                  </a:lnTo>
                  <a:lnTo>
                    <a:pt x="1436" y="5152"/>
                  </a:lnTo>
                  <a:lnTo>
                    <a:pt x="1566" y="5213"/>
                  </a:lnTo>
                  <a:lnTo>
                    <a:pt x="1801" y="5194"/>
                  </a:lnTo>
                  <a:lnTo>
                    <a:pt x="1956" y="5156"/>
                  </a:lnTo>
                  <a:lnTo>
                    <a:pt x="2169" y="5106"/>
                  </a:lnTo>
                  <a:lnTo>
                    <a:pt x="2201" y="5049"/>
                  </a:lnTo>
                  <a:lnTo>
                    <a:pt x="2168" y="4909"/>
                  </a:lnTo>
                  <a:lnTo>
                    <a:pt x="2217" y="4802"/>
                  </a:lnTo>
                  <a:lnTo>
                    <a:pt x="2311" y="4753"/>
                  </a:lnTo>
                  <a:lnTo>
                    <a:pt x="2381" y="4656"/>
                  </a:lnTo>
                  <a:lnTo>
                    <a:pt x="2394" y="4549"/>
                  </a:lnTo>
                  <a:lnTo>
                    <a:pt x="2418" y="4463"/>
                  </a:lnTo>
                  <a:lnTo>
                    <a:pt x="2507" y="4422"/>
                  </a:lnTo>
                  <a:lnTo>
                    <a:pt x="2588" y="4422"/>
                  </a:lnTo>
                  <a:lnTo>
                    <a:pt x="2650" y="4365"/>
                  </a:lnTo>
                  <a:lnTo>
                    <a:pt x="2617" y="4250"/>
                  </a:lnTo>
                  <a:lnTo>
                    <a:pt x="2479" y="4242"/>
                  </a:lnTo>
                  <a:lnTo>
                    <a:pt x="2471" y="4129"/>
                  </a:lnTo>
                  <a:lnTo>
                    <a:pt x="2403" y="4066"/>
                  </a:lnTo>
                  <a:lnTo>
                    <a:pt x="2263" y="4101"/>
                  </a:lnTo>
                  <a:lnTo>
                    <a:pt x="2097" y="4068"/>
                  </a:lnTo>
                  <a:lnTo>
                    <a:pt x="1935" y="4022"/>
                  </a:lnTo>
                  <a:lnTo>
                    <a:pt x="1830" y="3846"/>
                  </a:lnTo>
                  <a:lnTo>
                    <a:pt x="1860" y="3777"/>
                  </a:lnTo>
                  <a:lnTo>
                    <a:pt x="1961" y="3739"/>
                  </a:lnTo>
                  <a:lnTo>
                    <a:pt x="1989" y="3649"/>
                  </a:lnTo>
                  <a:lnTo>
                    <a:pt x="1971" y="3461"/>
                  </a:lnTo>
                  <a:lnTo>
                    <a:pt x="2046" y="3345"/>
                  </a:lnTo>
                  <a:lnTo>
                    <a:pt x="2112" y="3273"/>
                  </a:lnTo>
                  <a:lnTo>
                    <a:pt x="2074" y="2945"/>
                  </a:lnTo>
                  <a:lnTo>
                    <a:pt x="2012" y="2892"/>
                  </a:lnTo>
                  <a:lnTo>
                    <a:pt x="1866" y="2889"/>
                  </a:lnTo>
                  <a:lnTo>
                    <a:pt x="1800" y="2808"/>
                  </a:lnTo>
                  <a:lnTo>
                    <a:pt x="1863" y="2677"/>
                  </a:lnTo>
                  <a:lnTo>
                    <a:pt x="2043" y="2626"/>
                  </a:lnTo>
                  <a:lnTo>
                    <a:pt x="2082" y="2493"/>
                  </a:lnTo>
                  <a:lnTo>
                    <a:pt x="2112" y="2391"/>
                  </a:lnTo>
                  <a:lnTo>
                    <a:pt x="2393" y="2226"/>
                  </a:lnTo>
                  <a:lnTo>
                    <a:pt x="2629" y="2054"/>
                  </a:lnTo>
                  <a:lnTo>
                    <a:pt x="2713" y="1917"/>
                  </a:lnTo>
                  <a:lnTo>
                    <a:pt x="2863" y="1904"/>
                  </a:lnTo>
                  <a:lnTo>
                    <a:pt x="3022" y="1736"/>
                  </a:lnTo>
                  <a:lnTo>
                    <a:pt x="3061" y="1656"/>
                  </a:lnTo>
                  <a:lnTo>
                    <a:pt x="3186" y="1613"/>
                  </a:lnTo>
                  <a:lnTo>
                    <a:pt x="3268" y="1678"/>
                  </a:lnTo>
                  <a:lnTo>
                    <a:pt x="3284" y="1794"/>
                  </a:lnTo>
                  <a:lnTo>
                    <a:pt x="3412" y="1789"/>
                  </a:lnTo>
                  <a:lnTo>
                    <a:pt x="3625" y="1935"/>
                  </a:lnTo>
                  <a:lnTo>
                    <a:pt x="3752" y="1908"/>
                  </a:lnTo>
                  <a:lnTo>
                    <a:pt x="3883" y="1825"/>
                  </a:lnTo>
                  <a:lnTo>
                    <a:pt x="3931" y="1575"/>
                  </a:lnTo>
                  <a:lnTo>
                    <a:pt x="3876" y="1346"/>
                  </a:lnTo>
                  <a:lnTo>
                    <a:pt x="4058" y="1093"/>
                  </a:lnTo>
                  <a:lnTo>
                    <a:pt x="4348" y="909"/>
                  </a:lnTo>
                  <a:lnTo>
                    <a:pt x="4189" y="760"/>
                  </a:lnTo>
                  <a:lnTo>
                    <a:pt x="3680" y="498"/>
                  </a:lnTo>
                  <a:lnTo>
                    <a:pt x="3392" y="534"/>
                  </a:lnTo>
                  <a:lnTo>
                    <a:pt x="3380" y="394"/>
                  </a:lnTo>
                  <a:lnTo>
                    <a:pt x="3275" y="324"/>
                  </a:lnTo>
                  <a:lnTo>
                    <a:pt x="3155" y="129"/>
                  </a:lnTo>
                  <a:lnTo>
                    <a:pt x="2897" y="138"/>
                  </a:lnTo>
                  <a:lnTo>
                    <a:pt x="2593" y="345"/>
                  </a:lnTo>
                  <a:lnTo>
                    <a:pt x="2375" y="189"/>
                  </a:lnTo>
                  <a:lnTo>
                    <a:pt x="2339" y="0"/>
                  </a:lnTo>
                  <a:lnTo>
                    <a:pt x="2183" y="142"/>
                  </a:lnTo>
                  <a:lnTo>
                    <a:pt x="2163" y="418"/>
                  </a:lnTo>
                  <a:lnTo>
                    <a:pt x="2008" y="535"/>
                  </a:lnTo>
                  <a:lnTo>
                    <a:pt x="1642" y="518"/>
                  </a:lnTo>
                  <a:lnTo>
                    <a:pt x="1529" y="4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9" name="Freeform 1307">
              <a:extLst>
                <a:ext uri="{FF2B5EF4-FFF2-40B4-BE49-F238E27FC236}">
                  <a16:creationId xmlns:a16="http://schemas.microsoft.com/office/drawing/2014/main" id="{6116BCD3-4D09-FA2A-DAD8-6D53793058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7014" y="3962238"/>
              <a:ext cx="1117825" cy="1053233"/>
            </a:xfrm>
            <a:custGeom>
              <a:avLst/>
              <a:gdLst>
                <a:gd name="T0" fmla="*/ 1986 w 5193"/>
                <a:gd name="T1" fmla="*/ 414 h 4604"/>
                <a:gd name="T2" fmla="*/ 1746 w 5193"/>
                <a:gd name="T3" fmla="*/ 342 h 4604"/>
                <a:gd name="T4" fmla="*/ 1548 w 5193"/>
                <a:gd name="T5" fmla="*/ 138 h 4604"/>
                <a:gd name="T6" fmla="*/ 1026 w 5193"/>
                <a:gd name="T7" fmla="*/ 0 h 4604"/>
                <a:gd name="T8" fmla="*/ 918 w 5193"/>
                <a:gd name="T9" fmla="*/ 192 h 4604"/>
                <a:gd name="T10" fmla="*/ 558 w 5193"/>
                <a:gd name="T11" fmla="*/ 426 h 4604"/>
                <a:gd name="T12" fmla="*/ 162 w 5193"/>
                <a:gd name="T13" fmla="*/ 912 h 4604"/>
                <a:gd name="T14" fmla="*/ 78 w 5193"/>
                <a:gd name="T15" fmla="*/ 1290 h 4604"/>
                <a:gd name="T16" fmla="*/ 6 w 5193"/>
                <a:gd name="T17" fmla="*/ 1584 h 4604"/>
                <a:gd name="T18" fmla="*/ 360 w 5193"/>
                <a:gd name="T19" fmla="*/ 1800 h 4604"/>
                <a:gd name="T20" fmla="*/ 576 w 5193"/>
                <a:gd name="T21" fmla="*/ 1710 h 4604"/>
                <a:gd name="T22" fmla="*/ 600 w 5193"/>
                <a:gd name="T23" fmla="*/ 1938 h 4604"/>
                <a:gd name="T24" fmla="*/ 708 w 5193"/>
                <a:gd name="T25" fmla="*/ 2280 h 4604"/>
                <a:gd name="T26" fmla="*/ 612 w 5193"/>
                <a:gd name="T27" fmla="*/ 2639 h 4604"/>
                <a:gd name="T28" fmla="*/ 774 w 5193"/>
                <a:gd name="T29" fmla="*/ 2879 h 4604"/>
                <a:gd name="T30" fmla="*/ 1242 w 5193"/>
                <a:gd name="T31" fmla="*/ 2891 h 4604"/>
                <a:gd name="T32" fmla="*/ 1440 w 5193"/>
                <a:gd name="T33" fmla="*/ 3077 h 4604"/>
                <a:gd name="T34" fmla="*/ 1446 w 5193"/>
                <a:gd name="T35" fmla="*/ 3383 h 4604"/>
                <a:gd name="T36" fmla="*/ 1320 w 5193"/>
                <a:gd name="T37" fmla="*/ 3899 h 4604"/>
                <a:gd name="T38" fmla="*/ 1692 w 5193"/>
                <a:gd name="T39" fmla="*/ 4115 h 4604"/>
                <a:gd name="T40" fmla="*/ 1788 w 5193"/>
                <a:gd name="T41" fmla="*/ 4295 h 4604"/>
                <a:gd name="T42" fmla="*/ 2106 w 5193"/>
                <a:gd name="T43" fmla="*/ 4535 h 4604"/>
                <a:gd name="T44" fmla="*/ 2487 w 5193"/>
                <a:gd name="T45" fmla="*/ 4340 h 4604"/>
                <a:gd name="T46" fmla="*/ 2682 w 5193"/>
                <a:gd name="T47" fmla="*/ 4079 h 4604"/>
                <a:gd name="T48" fmla="*/ 2700 w 5193"/>
                <a:gd name="T49" fmla="*/ 3779 h 4604"/>
                <a:gd name="T50" fmla="*/ 2955 w 5193"/>
                <a:gd name="T51" fmla="*/ 3704 h 4604"/>
                <a:gd name="T52" fmla="*/ 3168 w 5193"/>
                <a:gd name="T53" fmla="*/ 3920 h 4604"/>
                <a:gd name="T54" fmla="*/ 3186 w 5193"/>
                <a:gd name="T55" fmla="*/ 4301 h 4604"/>
                <a:gd name="T56" fmla="*/ 3474 w 5193"/>
                <a:gd name="T57" fmla="*/ 4352 h 4604"/>
                <a:gd name="T58" fmla="*/ 3552 w 5193"/>
                <a:gd name="T59" fmla="*/ 4193 h 4604"/>
                <a:gd name="T60" fmla="*/ 3696 w 5193"/>
                <a:gd name="T61" fmla="*/ 4157 h 4604"/>
                <a:gd name="T62" fmla="*/ 3807 w 5193"/>
                <a:gd name="T63" fmla="*/ 3980 h 4604"/>
                <a:gd name="T64" fmla="*/ 4215 w 5193"/>
                <a:gd name="T65" fmla="*/ 4070 h 4604"/>
                <a:gd name="T66" fmla="*/ 4338 w 5193"/>
                <a:gd name="T67" fmla="*/ 4391 h 4604"/>
                <a:gd name="T68" fmla="*/ 4590 w 5193"/>
                <a:gd name="T69" fmla="*/ 4601 h 4604"/>
                <a:gd name="T70" fmla="*/ 4818 w 5193"/>
                <a:gd name="T71" fmla="*/ 4604 h 4604"/>
                <a:gd name="T72" fmla="*/ 5031 w 5193"/>
                <a:gd name="T73" fmla="*/ 4511 h 4604"/>
                <a:gd name="T74" fmla="*/ 5193 w 5193"/>
                <a:gd name="T75" fmla="*/ 4271 h 4604"/>
                <a:gd name="T76" fmla="*/ 5058 w 5193"/>
                <a:gd name="T77" fmla="*/ 3935 h 4604"/>
                <a:gd name="T78" fmla="*/ 4968 w 5193"/>
                <a:gd name="T79" fmla="*/ 3683 h 4604"/>
                <a:gd name="T80" fmla="*/ 4794 w 5193"/>
                <a:gd name="T81" fmla="*/ 3455 h 4604"/>
                <a:gd name="T82" fmla="*/ 4635 w 5193"/>
                <a:gd name="T83" fmla="*/ 3413 h 4604"/>
                <a:gd name="T84" fmla="*/ 4755 w 5193"/>
                <a:gd name="T85" fmla="*/ 3035 h 4604"/>
                <a:gd name="T86" fmla="*/ 4791 w 5193"/>
                <a:gd name="T87" fmla="*/ 2666 h 4604"/>
                <a:gd name="T88" fmla="*/ 4452 w 5193"/>
                <a:gd name="T89" fmla="*/ 2531 h 4604"/>
                <a:gd name="T90" fmla="*/ 4284 w 5193"/>
                <a:gd name="T91" fmla="*/ 2268 h 4604"/>
                <a:gd name="T92" fmla="*/ 4122 w 5193"/>
                <a:gd name="T93" fmla="*/ 2031 h 4604"/>
                <a:gd name="T94" fmla="*/ 3990 w 5193"/>
                <a:gd name="T95" fmla="*/ 1797 h 4604"/>
                <a:gd name="T96" fmla="*/ 4002 w 5193"/>
                <a:gd name="T97" fmla="*/ 1512 h 4604"/>
                <a:gd name="T98" fmla="*/ 4230 w 5193"/>
                <a:gd name="T99" fmla="*/ 1350 h 4604"/>
                <a:gd name="T100" fmla="*/ 4485 w 5193"/>
                <a:gd name="T101" fmla="*/ 1209 h 4604"/>
                <a:gd name="T102" fmla="*/ 4332 w 5193"/>
                <a:gd name="T103" fmla="*/ 1011 h 4604"/>
                <a:gd name="T104" fmla="*/ 4108 w 5193"/>
                <a:gd name="T105" fmla="*/ 716 h 4604"/>
                <a:gd name="T106" fmla="*/ 3444 w 5193"/>
                <a:gd name="T107" fmla="*/ 516 h 4604"/>
                <a:gd name="T108" fmla="*/ 2976 w 5193"/>
                <a:gd name="T109" fmla="*/ 576 h 4604"/>
                <a:gd name="T110" fmla="*/ 2610 w 5193"/>
                <a:gd name="T111" fmla="*/ 750 h 4604"/>
                <a:gd name="T112" fmla="*/ 2352 w 5193"/>
                <a:gd name="T113" fmla="*/ 591 h 4604"/>
                <a:gd name="T114" fmla="*/ 2136 w 5193"/>
                <a:gd name="T115" fmla="*/ 339 h 46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93"/>
                <a:gd name="T175" fmla="*/ 0 h 4604"/>
                <a:gd name="T176" fmla="*/ 5193 w 5193"/>
                <a:gd name="T177" fmla="*/ 4604 h 46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93" h="4604">
                  <a:moveTo>
                    <a:pt x="2070" y="270"/>
                  </a:moveTo>
                  <a:lnTo>
                    <a:pt x="1986" y="414"/>
                  </a:lnTo>
                  <a:lnTo>
                    <a:pt x="1800" y="414"/>
                  </a:lnTo>
                  <a:lnTo>
                    <a:pt x="1746" y="342"/>
                  </a:lnTo>
                  <a:lnTo>
                    <a:pt x="1716" y="198"/>
                  </a:lnTo>
                  <a:lnTo>
                    <a:pt x="1548" y="138"/>
                  </a:lnTo>
                  <a:lnTo>
                    <a:pt x="1458" y="18"/>
                  </a:lnTo>
                  <a:lnTo>
                    <a:pt x="1026" y="0"/>
                  </a:lnTo>
                  <a:lnTo>
                    <a:pt x="906" y="72"/>
                  </a:lnTo>
                  <a:lnTo>
                    <a:pt x="918" y="192"/>
                  </a:lnTo>
                  <a:lnTo>
                    <a:pt x="720" y="234"/>
                  </a:lnTo>
                  <a:lnTo>
                    <a:pt x="558" y="426"/>
                  </a:lnTo>
                  <a:lnTo>
                    <a:pt x="342" y="666"/>
                  </a:lnTo>
                  <a:lnTo>
                    <a:pt x="162" y="912"/>
                  </a:lnTo>
                  <a:lnTo>
                    <a:pt x="0" y="1134"/>
                  </a:lnTo>
                  <a:lnTo>
                    <a:pt x="78" y="1290"/>
                  </a:lnTo>
                  <a:lnTo>
                    <a:pt x="108" y="1452"/>
                  </a:lnTo>
                  <a:lnTo>
                    <a:pt x="6" y="1584"/>
                  </a:lnTo>
                  <a:lnTo>
                    <a:pt x="168" y="1818"/>
                  </a:lnTo>
                  <a:lnTo>
                    <a:pt x="360" y="1800"/>
                  </a:lnTo>
                  <a:lnTo>
                    <a:pt x="486" y="1656"/>
                  </a:lnTo>
                  <a:lnTo>
                    <a:pt x="576" y="1710"/>
                  </a:lnTo>
                  <a:lnTo>
                    <a:pt x="528" y="1884"/>
                  </a:lnTo>
                  <a:lnTo>
                    <a:pt x="600" y="1938"/>
                  </a:lnTo>
                  <a:lnTo>
                    <a:pt x="720" y="2100"/>
                  </a:lnTo>
                  <a:lnTo>
                    <a:pt x="708" y="2280"/>
                  </a:lnTo>
                  <a:lnTo>
                    <a:pt x="582" y="2339"/>
                  </a:lnTo>
                  <a:lnTo>
                    <a:pt x="612" y="2639"/>
                  </a:lnTo>
                  <a:lnTo>
                    <a:pt x="690" y="2729"/>
                  </a:lnTo>
                  <a:lnTo>
                    <a:pt x="774" y="2879"/>
                  </a:lnTo>
                  <a:lnTo>
                    <a:pt x="996" y="2909"/>
                  </a:lnTo>
                  <a:lnTo>
                    <a:pt x="1242" y="2891"/>
                  </a:lnTo>
                  <a:lnTo>
                    <a:pt x="1302" y="3005"/>
                  </a:lnTo>
                  <a:lnTo>
                    <a:pt x="1440" y="3077"/>
                  </a:lnTo>
                  <a:lnTo>
                    <a:pt x="1410" y="3251"/>
                  </a:lnTo>
                  <a:lnTo>
                    <a:pt x="1446" y="3383"/>
                  </a:lnTo>
                  <a:lnTo>
                    <a:pt x="1284" y="3647"/>
                  </a:lnTo>
                  <a:lnTo>
                    <a:pt x="1320" y="3899"/>
                  </a:lnTo>
                  <a:lnTo>
                    <a:pt x="1548" y="3953"/>
                  </a:lnTo>
                  <a:lnTo>
                    <a:pt x="1692" y="4115"/>
                  </a:lnTo>
                  <a:lnTo>
                    <a:pt x="1698" y="4229"/>
                  </a:lnTo>
                  <a:lnTo>
                    <a:pt x="1788" y="4295"/>
                  </a:lnTo>
                  <a:lnTo>
                    <a:pt x="1842" y="4445"/>
                  </a:lnTo>
                  <a:lnTo>
                    <a:pt x="2106" y="4535"/>
                  </a:lnTo>
                  <a:lnTo>
                    <a:pt x="2268" y="4475"/>
                  </a:lnTo>
                  <a:lnTo>
                    <a:pt x="2487" y="4340"/>
                  </a:lnTo>
                  <a:lnTo>
                    <a:pt x="2520" y="4151"/>
                  </a:lnTo>
                  <a:lnTo>
                    <a:pt x="2682" y="4079"/>
                  </a:lnTo>
                  <a:lnTo>
                    <a:pt x="2682" y="3899"/>
                  </a:lnTo>
                  <a:lnTo>
                    <a:pt x="2700" y="3779"/>
                  </a:lnTo>
                  <a:lnTo>
                    <a:pt x="2790" y="3707"/>
                  </a:lnTo>
                  <a:lnTo>
                    <a:pt x="2955" y="3704"/>
                  </a:lnTo>
                  <a:lnTo>
                    <a:pt x="3018" y="3740"/>
                  </a:lnTo>
                  <a:lnTo>
                    <a:pt x="3168" y="3920"/>
                  </a:lnTo>
                  <a:lnTo>
                    <a:pt x="3156" y="4043"/>
                  </a:lnTo>
                  <a:lnTo>
                    <a:pt x="3186" y="4301"/>
                  </a:lnTo>
                  <a:lnTo>
                    <a:pt x="3258" y="4355"/>
                  </a:lnTo>
                  <a:lnTo>
                    <a:pt x="3474" y="4352"/>
                  </a:lnTo>
                  <a:lnTo>
                    <a:pt x="3528" y="4295"/>
                  </a:lnTo>
                  <a:lnTo>
                    <a:pt x="3552" y="4193"/>
                  </a:lnTo>
                  <a:lnTo>
                    <a:pt x="3642" y="4187"/>
                  </a:lnTo>
                  <a:lnTo>
                    <a:pt x="3696" y="4157"/>
                  </a:lnTo>
                  <a:lnTo>
                    <a:pt x="3747" y="4079"/>
                  </a:lnTo>
                  <a:lnTo>
                    <a:pt x="3807" y="3980"/>
                  </a:lnTo>
                  <a:lnTo>
                    <a:pt x="4146" y="3977"/>
                  </a:lnTo>
                  <a:lnTo>
                    <a:pt x="4215" y="4070"/>
                  </a:lnTo>
                  <a:lnTo>
                    <a:pt x="4248" y="4271"/>
                  </a:lnTo>
                  <a:lnTo>
                    <a:pt x="4338" y="4391"/>
                  </a:lnTo>
                  <a:lnTo>
                    <a:pt x="4482" y="4553"/>
                  </a:lnTo>
                  <a:lnTo>
                    <a:pt x="4590" y="4601"/>
                  </a:lnTo>
                  <a:lnTo>
                    <a:pt x="4686" y="4547"/>
                  </a:lnTo>
                  <a:lnTo>
                    <a:pt x="4818" y="4604"/>
                  </a:lnTo>
                  <a:lnTo>
                    <a:pt x="4932" y="4586"/>
                  </a:lnTo>
                  <a:lnTo>
                    <a:pt x="5031" y="4511"/>
                  </a:lnTo>
                  <a:lnTo>
                    <a:pt x="5136" y="4427"/>
                  </a:lnTo>
                  <a:lnTo>
                    <a:pt x="5193" y="4271"/>
                  </a:lnTo>
                  <a:lnTo>
                    <a:pt x="5082" y="4205"/>
                  </a:lnTo>
                  <a:lnTo>
                    <a:pt x="5058" y="3935"/>
                  </a:lnTo>
                  <a:lnTo>
                    <a:pt x="4992" y="3827"/>
                  </a:lnTo>
                  <a:lnTo>
                    <a:pt x="4968" y="3683"/>
                  </a:lnTo>
                  <a:lnTo>
                    <a:pt x="4974" y="3485"/>
                  </a:lnTo>
                  <a:lnTo>
                    <a:pt x="4794" y="3455"/>
                  </a:lnTo>
                  <a:lnTo>
                    <a:pt x="4689" y="3479"/>
                  </a:lnTo>
                  <a:lnTo>
                    <a:pt x="4635" y="3413"/>
                  </a:lnTo>
                  <a:lnTo>
                    <a:pt x="4620" y="3128"/>
                  </a:lnTo>
                  <a:lnTo>
                    <a:pt x="4755" y="3035"/>
                  </a:lnTo>
                  <a:lnTo>
                    <a:pt x="4791" y="2858"/>
                  </a:lnTo>
                  <a:lnTo>
                    <a:pt x="4791" y="2666"/>
                  </a:lnTo>
                  <a:lnTo>
                    <a:pt x="4680" y="2555"/>
                  </a:lnTo>
                  <a:lnTo>
                    <a:pt x="4452" y="2531"/>
                  </a:lnTo>
                  <a:lnTo>
                    <a:pt x="4287" y="2426"/>
                  </a:lnTo>
                  <a:lnTo>
                    <a:pt x="4284" y="2268"/>
                  </a:lnTo>
                  <a:lnTo>
                    <a:pt x="4233" y="2109"/>
                  </a:lnTo>
                  <a:lnTo>
                    <a:pt x="4122" y="2031"/>
                  </a:lnTo>
                  <a:lnTo>
                    <a:pt x="4035" y="1914"/>
                  </a:lnTo>
                  <a:lnTo>
                    <a:pt x="3990" y="1797"/>
                  </a:lnTo>
                  <a:lnTo>
                    <a:pt x="3972" y="1659"/>
                  </a:lnTo>
                  <a:lnTo>
                    <a:pt x="4002" y="1512"/>
                  </a:lnTo>
                  <a:lnTo>
                    <a:pt x="4071" y="1380"/>
                  </a:lnTo>
                  <a:lnTo>
                    <a:pt x="4230" y="1350"/>
                  </a:lnTo>
                  <a:lnTo>
                    <a:pt x="4377" y="1362"/>
                  </a:lnTo>
                  <a:lnTo>
                    <a:pt x="4485" y="1209"/>
                  </a:lnTo>
                  <a:lnTo>
                    <a:pt x="4431" y="1122"/>
                  </a:lnTo>
                  <a:lnTo>
                    <a:pt x="4332" y="1011"/>
                  </a:lnTo>
                  <a:lnTo>
                    <a:pt x="4143" y="849"/>
                  </a:lnTo>
                  <a:lnTo>
                    <a:pt x="4108" y="716"/>
                  </a:lnTo>
                  <a:lnTo>
                    <a:pt x="3654" y="540"/>
                  </a:lnTo>
                  <a:lnTo>
                    <a:pt x="3444" y="516"/>
                  </a:lnTo>
                  <a:lnTo>
                    <a:pt x="3222" y="522"/>
                  </a:lnTo>
                  <a:lnTo>
                    <a:pt x="2976" y="576"/>
                  </a:lnTo>
                  <a:lnTo>
                    <a:pt x="2808" y="720"/>
                  </a:lnTo>
                  <a:lnTo>
                    <a:pt x="2610" y="750"/>
                  </a:lnTo>
                  <a:lnTo>
                    <a:pt x="2469" y="708"/>
                  </a:lnTo>
                  <a:lnTo>
                    <a:pt x="2352" y="591"/>
                  </a:lnTo>
                  <a:lnTo>
                    <a:pt x="2250" y="399"/>
                  </a:lnTo>
                  <a:lnTo>
                    <a:pt x="2136" y="339"/>
                  </a:lnTo>
                  <a:lnTo>
                    <a:pt x="2070" y="2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0" name="Freeform 1308">
              <a:extLst>
                <a:ext uri="{FF2B5EF4-FFF2-40B4-BE49-F238E27FC236}">
                  <a16:creationId xmlns:a16="http://schemas.microsoft.com/office/drawing/2014/main" id="{AE4EF320-880D-30BE-FA82-B64A63FD87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9473" y="3852431"/>
              <a:ext cx="1273672" cy="1563149"/>
            </a:xfrm>
            <a:custGeom>
              <a:avLst/>
              <a:gdLst>
                <a:gd name="T0" fmla="*/ 3385 w 3944"/>
                <a:gd name="T1" fmla="*/ 1179 h 4556"/>
                <a:gd name="T2" fmla="*/ 3124 w 3944"/>
                <a:gd name="T3" fmla="*/ 2277 h 4556"/>
                <a:gd name="T4" fmla="*/ 2417 w 3944"/>
                <a:gd name="T5" fmla="*/ 2220 h 4556"/>
                <a:gd name="T6" fmla="*/ 2079 w 3944"/>
                <a:gd name="T7" fmla="*/ 1957 h 4556"/>
                <a:gd name="T8" fmla="*/ 1593 w 3944"/>
                <a:gd name="T9" fmla="*/ 2391 h 4556"/>
                <a:gd name="T10" fmla="*/ 869 w 3944"/>
                <a:gd name="T11" fmla="*/ 2889 h 4556"/>
                <a:gd name="T12" fmla="*/ 95 w 3944"/>
                <a:gd name="T13" fmla="*/ 3550 h 4556"/>
                <a:gd name="T14" fmla="*/ 320 w 3944"/>
                <a:gd name="T15" fmla="*/ 3874 h 4556"/>
                <a:gd name="T16" fmla="*/ 365 w 3944"/>
                <a:gd name="T17" fmla="*/ 4558 h 4556"/>
                <a:gd name="T18" fmla="*/ 243 w 3944"/>
                <a:gd name="T19" fmla="*/ 5141 h 4556"/>
                <a:gd name="T20" fmla="*/ 203 w 3944"/>
                <a:gd name="T21" fmla="*/ 5569 h 4556"/>
                <a:gd name="T22" fmla="*/ 903 w 3944"/>
                <a:gd name="T23" fmla="*/ 5635 h 4556"/>
                <a:gd name="T24" fmla="*/ 1224 w 3944"/>
                <a:gd name="T25" fmla="*/ 5911 h 4556"/>
                <a:gd name="T26" fmla="*/ 1062 w 3944"/>
                <a:gd name="T27" fmla="*/ 6167 h 4556"/>
                <a:gd name="T28" fmla="*/ 872 w 3944"/>
                <a:gd name="T29" fmla="*/ 6518 h 4556"/>
                <a:gd name="T30" fmla="*/ 552 w 3944"/>
                <a:gd name="T31" fmla="*/ 6899 h 4556"/>
                <a:gd name="T32" fmla="*/ 234 w 3944"/>
                <a:gd name="T33" fmla="*/ 7269 h 4556"/>
                <a:gd name="T34" fmla="*/ 360 w 3944"/>
                <a:gd name="T35" fmla="*/ 7863 h 4556"/>
                <a:gd name="T36" fmla="*/ 243 w 3944"/>
                <a:gd name="T37" fmla="*/ 8127 h 4556"/>
                <a:gd name="T38" fmla="*/ 963 w 3944"/>
                <a:gd name="T39" fmla="*/ 8412 h 4556"/>
                <a:gd name="T40" fmla="*/ 1884 w 3944"/>
                <a:gd name="T41" fmla="*/ 8915 h 4556"/>
                <a:gd name="T42" fmla="*/ 1935 w 3944"/>
                <a:gd name="T43" fmla="*/ 9672 h 4556"/>
                <a:gd name="T44" fmla="*/ 2727 w 3944"/>
                <a:gd name="T45" fmla="*/ 9747 h 4556"/>
                <a:gd name="T46" fmla="*/ 2934 w 3944"/>
                <a:gd name="T47" fmla="*/ 9239 h 4556"/>
                <a:gd name="T48" fmla="*/ 2989 w 3944"/>
                <a:gd name="T49" fmla="*/ 8510 h 4556"/>
                <a:gd name="T50" fmla="*/ 2898 w 3944"/>
                <a:gd name="T51" fmla="*/ 8007 h 4556"/>
                <a:gd name="T52" fmla="*/ 3383 w 3944"/>
                <a:gd name="T53" fmla="*/ 7755 h 4556"/>
                <a:gd name="T54" fmla="*/ 3802 w 3944"/>
                <a:gd name="T55" fmla="*/ 7355 h 4556"/>
                <a:gd name="T56" fmla="*/ 4448 w 3944"/>
                <a:gd name="T57" fmla="*/ 7323 h 4556"/>
                <a:gd name="T58" fmla="*/ 4760 w 3944"/>
                <a:gd name="T59" fmla="*/ 7736 h 4556"/>
                <a:gd name="T60" fmla="*/ 4805 w 3944"/>
                <a:gd name="T61" fmla="*/ 8208 h 4556"/>
                <a:gd name="T62" fmla="*/ 4342 w 3944"/>
                <a:gd name="T63" fmla="*/ 8781 h 4556"/>
                <a:gd name="T64" fmla="*/ 3901 w 3944"/>
                <a:gd name="T65" fmla="*/ 9240 h 4556"/>
                <a:gd name="T66" fmla="*/ 3610 w 3944"/>
                <a:gd name="T67" fmla="*/ 9627 h 4556"/>
                <a:gd name="T68" fmla="*/ 4018 w 3944"/>
                <a:gd name="T69" fmla="*/ 10028 h 4556"/>
                <a:gd name="T70" fmla="*/ 4859 w 3944"/>
                <a:gd name="T71" fmla="*/ 10246 h 4556"/>
                <a:gd name="T72" fmla="*/ 5353 w 3944"/>
                <a:gd name="T73" fmla="*/ 10055 h 4556"/>
                <a:gd name="T74" fmla="*/ 5732 w 3944"/>
                <a:gd name="T75" fmla="*/ 9617 h 4556"/>
                <a:gd name="T76" fmla="*/ 6291 w 3944"/>
                <a:gd name="T77" fmla="*/ 9518 h 4556"/>
                <a:gd name="T78" fmla="*/ 6834 w 3944"/>
                <a:gd name="T79" fmla="*/ 9059 h 4556"/>
                <a:gd name="T80" fmla="*/ 7231 w 3944"/>
                <a:gd name="T81" fmla="*/ 9380 h 4556"/>
                <a:gd name="T82" fmla="*/ 7824 w 3944"/>
                <a:gd name="T83" fmla="*/ 9402 h 4556"/>
                <a:gd name="T84" fmla="*/ 8517 w 3944"/>
                <a:gd name="T85" fmla="*/ 9348 h 4556"/>
                <a:gd name="T86" fmla="*/ 8445 w 3944"/>
                <a:gd name="T87" fmla="*/ 8700 h 4556"/>
                <a:gd name="T88" fmla="*/ 8769 w 3944"/>
                <a:gd name="T89" fmla="*/ 7791 h 4556"/>
                <a:gd name="T90" fmla="*/ 8769 w 3944"/>
                <a:gd name="T91" fmla="*/ 6712 h 4556"/>
                <a:gd name="T92" fmla="*/ 8391 w 3944"/>
                <a:gd name="T93" fmla="*/ 7008 h 4556"/>
                <a:gd name="T94" fmla="*/ 7932 w 3944"/>
                <a:gd name="T95" fmla="*/ 7107 h 4556"/>
                <a:gd name="T96" fmla="*/ 8058 w 3944"/>
                <a:gd name="T97" fmla="*/ 6514 h 4556"/>
                <a:gd name="T98" fmla="*/ 7788 w 3944"/>
                <a:gd name="T99" fmla="*/ 5839 h 4556"/>
                <a:gd name="T100" fmla="*/ 7896 w 3944"/>
                <a:gd name="T101" fmla="*/ 4823 h 4556"/>
                <a:gd name="T102" fmla="*/ 8040 w 3944"/>
                <a:gd name="T103" fmla="*/ 3923 h 4556"/>
                <a:gd name="T104" fmla="*/ 8220 w 3944"/>
                <a:gd name="T105" fmla="*/ 3177 h 4556"/>
                <a:gd name="T106" fmla="*/ 8301 w 3944"/>
                <a:gd name="T107" fmla="*/ 2502 h 4556"/>
                <a:gd name="T108" fmla="*/ 8094 w 3944"/>
                <a:gd name="T109" fmla="*/ 1980 h 4556"/>
                <a:gd name="T110" fmla="*/ 7986 w 3944"/>
                <a:gd name="T111" fmla="*/ 1143 h 4556"/>
                <a:gd name="T112" fmla="*/ 7797 w 3944"/>
                <a:gd name="T113" fmla="*/ 495 h 4556"/>
                <a:gd name="T114" fmla="*/ 7486 w 3944"/>
                <a:gd name="T115" fmla="*/ 0 h 4556"/>
                <a:gd name="T116" fmla="*/ 6969 w 3944"/>
                <a:gd name="T117" fmla="*/ 721 h 4556"/>
                <a:gd name="T118" fmla="*/ 5732 w 3944"/>
                <a:gd name="T119" fmla="*/ 756 h 4556"/>
                <a:gd name="T120" fmla="*/ 4970 w 3944"/>
                <a:gd name="T121" fmla="*/ 663 h 4556"/>
                <a:gd name="T122" fmla="*/ 3820 w 3944"/>
                <a:gd name="T123" fmla="*/ 900 h 45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44"/>
                <a:gd name="T187" fmla="*/ 0 h 4556"/>
                <a:gd name="T188" fmla="*/ 3944 w 3944"/>
                <a:gd name="T189" fmla="*/ 4556 h 45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44" h="4556">
                  <a:moveTo>
                    <a:pt x="1697" y="400"/>
                  </a:moveTo>
                  <a:lnTo>
                    <a:pt x="1580" y="476"/>
                  </a:lnTo>
                  <a:lnTo>
                    <a:pt x="1504" y="524"/>
                  </a:lnTo>
                  <a:lnTo>
                    <a:pt x="1384" y="692"/>
                  </a:lnTo>
                  <a:lnTo>
                    <a:pt x="1420" y="844"/>
                  </a:lnTo>
                  <a:lnTo>
                    <a:pt x="1388" y="1012"/>
                  </a:lnTo>
                  <a:lnTo>
                    <a:pt x="1299" y="1066"/>
                  </a:lnTo>
                  <a:lnTo>
                    <a:pt x="1216" y="1084"/>
                  </a:lnTo>
                  <a:lnTo>
                    <a:pt x="1074" y="987"/>
                  </a:lnTo>
                  <a:lnTo>
                    <a:pt x="989" y="990"/>
                  </a:lnTo>
                  <a:lnTo>
                    <a:pt x="978" y="912"/>
                  </a:lnTo>
                  <a:lnTo>
                    <a:pt x="924" y="870"/>
                  </a:lnTo>
                  <a:lnTo>
                    <a:pt x="840" y="898"/>
                  </a:lnTo>
                  <a:lnTo>
                    <a:pt x="812" y="956"/>
                  </a:lnTo>
                  <a:lnTo>
                    <a:pt x="708" y="1063"/>
                  </a:lnTo>
                  <a:lnTo>
                    <a:pt x="608" y="1072"/>
                  </a:lnTo>
                  <a:lnTo>
                    <a:pt x="548" y="1168"/>
                  </a:lnTo>
                  <a:lnTo>
                    <a:pt x="386" y="1284"/>
                  </a:lnTo>
                  <a:lnTo>
                    <a:pt x="208" y="1388"/>
                  </a:lnTo>
                  <a:lnTo>
                    <a:pt x="162" y="1545"/>
                  </a:lnTo>
                  <a:lnTo>
                    <a:pt x="42" y="1578"/>
                  </a:lnTo>
                  <a:lnTo>
                    <a:pt x="0" y="1666"/>
                  </a:lnTo>
                  <a:lnTo>
                    <a:pt x="44" y="1720"/>
                  </a:lnTo>
                  <a:lnTo>
                    <a:pt x="142" y="1722"/>
                  </a:lnTo>
                  <a:lnTo>
                    <a:pt x="183" y="1759"/>
                  </a:lnTo>
                  <a:lnTo>
                    <a:pt x="208" y="1976"/>
                  </a:lnTo>
                  <a:lnTo>
                    <a:pt x="162" y="2026"/>
                  </a:lnTo>
                  <a:lnTo>
                    <a:pt x="114" y="2103"/>
                  </a:lnTo>
                  <a:lnTo>
                    <a:pt x="125" y="2224"/>
                  </a:lnTo>
                  <a:lnTo>
                    <a:pt x="108" y="2286"/>
                  </a:lnTo>
                  <a:lnTo>
                    <a:pt x="40" y="2312"/>
                  </a:lnTo>
                  <a:lnTo>
                    <a:pt x="20" y="2359"/>
                  </a:lnTo>
                  <a:lnTo>
                    <a:pt x="90" y="2476"/>
                  </a:lnTo>
                  <a:lnTo>
                    <a:pt x="196" y="2506"/>
                  </a:lnTo>
                  <a:lnTo>
                    <a:pt x="309" y="2527"/>
                  </a:lnTo>
                  <a:lnTo>
                    <a:pt x="401" y="2505"/>
                  </a:lnTo>
                  <a:lnTo>
                    <a:pt x="448" y="2548"/>
                  </a:lnTo>
                  <a:lnTo>
                    <a:pt x="452" y="2623"/>
                  </a:lnTo>
                  <a:lnTo>
                    <a:pt x="544" y="2628"/>
                  </a:lnTo>
                  <a:lnTo>
                    <a:pt x="566" y="2703"/>
                  </a:lnTo>
                  <a:lnTo>
                    <a:pt x="526" y="2742"/>
                  </a:lnTo>
                  <a:lnTo>
                    <a:pt x="472" y="2742"/>
                  </a:lnTo>
                  <a:lnTo>
                    <a:pt x="413" y="2769"/>
                  </a:lnTo>
                  <a:lnTo>
                    <a:pt x="396" y="2826"/>
                  </a:lnTo>
                  <a:lnTo>
                    <a:pt x="387" y="2898"/>
                  </a:lnTo>
                  <a:lnTo>
                    <a:pt x="342" y="2962"/>
                  </a:lnTo>
                  <a:lnTo>
                    <a:pt x="278" y="2995"/>
                  </a:lnTo>
                  <a:lnTo>
                    <a:pt x="245" y="3067"/>
                  </a:lnTo>
                  <a:lnTo>
                    <a:pt x="268" y="3160"/>
                  </a:lnTo>
                  <a:lnTo>
                    <a:pt x="246" y="3199"/>
                  </a:lnTo>
                  <a:lnTo>
                    <a:pt x="104" y="3232"/>
                  </a:lnTo>
                  <a:lnTo>
                    <a:pt x="111" y="3330"/>
                  </a:lnTo>
                  <a:lnTo>
                    <a:pt x="162" y="3403"/>
                  </a:lnTo>
                  <a:lnTo>
                    <a:pt x="160" y="3496"/>
                  </a:lnTo>
                  <a:lnTo>
                    <a:pt x="162" y="3496"/>
                  </a:lnTo>
                  <a:lnTo>
                    <a:pt x="123" y="3549"/>
                  </a:lnTo>
                  <a:lnTo>
                    <a:pt x="108" y="3613"/>
                  </a:lnTo>
                  <a:lnTo>
                    <a:pt x="221" y="3642"/>
                  </a:lnTo>
                  <a:lnTo>
                    <a:pt x="299" y="3699"/>
                  </a:lnTo>
                  <a:lnTo>
                    <a:pt x="428" y="3740"/>
                  </a:lnTo>
                  <a:lnTo>
                    <a:pt x="585" y="3774"/>
                  </a:lnTo>
                  <a:lnTo>
                    <a:pt x="660" y="3856"/>
                  </a:lnTo>
                  <a:lnTo>
                    <a:pt x="837" y="3963"/>
                  </a:lnTo>
                  <a:lnTo>
                    <a:pt x="848" y="4083"/>
                  </a:lnTo>
                  <a:lnTo>
                    <a:pt x="833" y="4239"/>
                  </a:lnTo>
                  <a:lnTo>
                    <a:pt x="860" y="4300"/>
                  </a:lnTo>
                  <a:lnTo>
                    <a:pt x="932" y="4328"/>
                  </a:lnTo>
                  <a:lnTo>
                    <a:pt x="1077" y="4327"/>
                  </a:lnTo>
                  <a:lnTo>
                    <a:pt x="1212" y="4333"/>
                  </a:lnTo>
                  <a:lnTo>
                    <a:pt x="1182" y="4222"/>
                  </a:lnTo>
                  <a:lnTo>
                    <a:pt x="1212" y="4122"/>
                  </a:lnTo>
                  <a:lnTo>
                    <a:pt x="1304" y="4107"/>
                  </a:lnTo>
                  <a:lnTo>
                    <a:pt x="1335" y="4048"/>
                  </a:lnTo>
                  <a:lnTo>
                    <a:pt x="1288" y="3872"/>
                  </a:lnTo>
                  <a:lnTo>
                    <a:pt x="1328" y="3783"/>
                  </a:lnTo>
                  <a:lnTo>
                    <a:pt x="1233" y="3714"/>
                  </a:lnTo>
                  <a:lnTo>
                    <a:pt x="1216" y="3608"/>
                  </a:lnTo>
                  <a:lnTo>
                    <a:pt x="1288" y="3560"/>
                  </a:lnTo>
                  <a:lnTo>
                    <a:pt x="1388" y="3428"/>
                  </a:lnTo>
                  <a:lnTo>
                    <a:pt x="1478" y="3412"/>
                  </a:lnTo>
                  <a:lnTo>
                    <a:pt x="1503" y="3448"/>
                  </a:lnTo>
                  <a:lnTo>
                    <a:pt x="1583" y="3435"/>
                  </a:lnTo>
                  <a:lnTo>
                    <a:pt x="1599" y="3324"/>
                  </a:lnTo>
                  <a:lnTo>
                    <a:pt x="1689" y="3270"/>
                  </a:lnTo>
                  <a:lnTo>
                    <a:pt x="1770" y="3232"/>
                  </a:lnTo>
                  <a:lnTo>
                    <a:pt x="1889" y="3216"/>
                  </a:lnTo>
                  <a:lnTo>
                    <a:pt x="1976" y="3256"/>
                  </a:lnTo>
                  <a:lnTo>
                    <a:pt x="2036" y="3320"/>
                  </a:lnTo>
                  <a:lnTo>
                    <a:pt x="2094" y="3378"/>
                  </a:lnTo>
                  <a:lnTo>
                    <a:pt x="2115" y="3439"/>
                  </a:lnTo>
                  <a:lnTo>
                    <a:pt x="2104" y="3522"/>
                  </a:lnTo>
                  <a:lnTo>
                    <a:pt x="2164" y="3572"/>
                  </a:lnTo>
                  <a:lnTo>
                    <a:pt x="2135" y="3649"/>
                  </a:lnTo>
                  <a:lnTo>
                    <a:pt x="2063" y="3702"/>
                  </a:lnTo>
                  <a:lnTo>
                    <a:pt x="1977" y="3798"/>
                  </a:lnTo>
                  <a:lnTo>
                    <a:pt x="1929" y="3904"/>
                  </a:lnTo>
                  <a:lnTo>
                    <a:pt x="1900" y="4048"/>
                  </a:lnTo>
                  <a:lnTo>
                    <a:pt x="1755" y="4173"/>
                  </a:lnTo>
                  <a:lnTo>
                    <a:pt x="1733" y="4108"/>
                  </a:lnTo>
                  <a:lnTo>
                    <a:pt x="1636" y="4084"/>
                  </a:lnTo>
                  <a:lnTo>
                    <a:pt x="1574" y="4168"/>
                  </a:lnTo>
                  <a:lnTo>
                    <a:pt x="1604" y="4280"/>
                  </a:lnTo>
                  <a:lnTo>
                    <a:pt x="1688" y="4316"/>
                  </a:lnTo>
                  <a:lnTo>
                    <a:pt x="1732" y="4400"/>
                  </a:lnTo>
                  <a:lnTo>
                    <a:pt x="1785" y="4458"/>
                  </a:lnTo>
                  <a:lnTo>
                    <a:pt x="1910" y="4459"/>
                  </a:lnTo>
                  <a:lnTo>
                    <a:pt x="2019" y="4465"/>
                  </a:lnTo>
                  <a:lnTo>
                    <a:pt x="2159" y="4555"/>
                  </a:lnTo>
                  <a:lnTo>
                    <a:pt x="2224" y="4556"/>
                  </a:lnTo>
                  <a:lnTo>
                    <a:pt x="2300" y="4497"/>
                  </a:lnTo>
                  <a:lnTo>
                    <a:pt x="2378" y="4470"/>
                  </a:lnTo>
                  <a:lnTo>
                    <a:pt x="2442" y="4354"/>
                  </a:lnTo>
                  <a:lnTo>
                    <a:pt x="2478" y="4306"/>
                  </a:lnTo>
                  <a:lnTo>
                    <a:pt x="2547" y="4275"/>
                  </a:lnTo>
                  <a:lnTo>
                    <a:pt x="2648" y="4292"/>
                  </a:lnTo>
                  <a:lnTo>
                    <a:pt x="2711" y="4318"/>
                  </a:lnTo>
                  <a:lnTo>
                    <a:pt x="2795" y="4231"/>
                  </a:lnTo>
                  <a:lnTo>
                    <a:pt x="2840" y="4122"/>
                  </a:lnTo>
                  <a:lnTo>
                    <a:pt x="2968" y="4076"/>
                  </a:lnTo>
                  <a:lnTo>
                    <a:pt x="3036" y="4027"/>
                  </a:lnTo>
                  <a:lnTo>
                    <a:pt x="3100" y="4040"/>
                  </a:lnTo>
                  <a:lnTo>
                    <a:pt x="3128" y="4108"/>
                  </a:lnTo>
                  <a:lnTo>
                    <a:pt x="3213" y="4170"/>
                  </a:lnTo>
                  <a:lnTo>
                    <a:pt x="3329" y="4228"/>
                  </a:lnTo>
                  <a:lnTo>
                    <a:pt x="3423" y="4242"/>
                  </a:lnTo>
                  <a:lnTo>
                    <a:pt x="3476" y="4180"/>
                  </a:lnTo>
                  <a:lnTo>
                    <a:pt x="3536" y="4168"/>
                  </a:lnTo>
                  <a:lnTo>
                    <a:pt x="3654" y="4255"/>
                  </a:lnTo>
                  <a:lnTo>
                    <a:pt x="3784" y="4156"/>
                  </a:lnTo>
                  <a:lnTo>
                    <a:pt x="3784" y="4060"/>
                  </a:lnTo>
                  <a:lnTo>
                    <a:pt x="3788" y="3940"/>
                  </a:lnTo>
                  <a:lnTo>
                    <a:pt x="3752" y="3868"/>
                  </a:lnTo>
                  <a:lnTo>
                    <a:pt x="3824" y="3776"/>
                  </a:lnTo>
                  <a:lnTo>
                    <a:pt x="3892" y="3728"/>
                  </a:lnTo>
                  <a:lnTo>
                    <a:pt x="3896" y="3464"/>
                  </a:lnTo>
                  <a:lnTo>
                    <a:pt x="3944" y="3344"/>
                  </a:lnTo>
                  <a:lnTo>
                    <a:pt x="3940" y="3104"/>
                  </a:lnTo>
                  <a:lnTo>
                    <a:pt x="3896" y="2984"/>
                  </a:lnTo>
                  <a:lnTo>
                    <a:pt x="3844" y="2968"/>
                  </a:lnTo>
                  <a:lnTo>
                    <a:pt x="3776" y="3004"/>
                  </a:lnTo>
                  <a:lnTo>
                    <a:pt x="3728" y="3116"/>
                  </a:lnTo>
                  <a:lnTo>
                    <a:pt x="3644" y="3184"/>
                  </a:lnTo>
                  <a:lnTo>
                    <a:pt x="3556" y="3200"/>
                  </a:lnTo>
                  <a:lnTo>
                    <a:pt x="3524" y="3160"/>
                  </a:lnTo>
                  <a:lnTo>
                    <a:pt x="3580" y="3080"/>
                  </a:lnTo>
                  <a:lnTo>
                    <a:pt x="3608" y="3016"/>
                  </a:lnTo>
                  <a:lnTo>
                    <a:pt x="3580" y="2896"/>
                  </a:lnTo>
                  <a:lnTo>
                    <a:pt x="3532" y="2824"/>
                  </a:lnTo>
                  <a:lnTo>
                    <a:pt x="3472" y="2720"/>
                  </a:lnTo>
                  <a:lnTo>
                    <a:pt x="3460" y="2596"/>
                  </a:lnTo>
                  <a:lnTo>
                    <a:pt x="3472" y="2408"/>
                  </a:lnTo>
                  <a:lnTo>
                    <a:pt x="3484" y="2248"/>
                  </a:lnTo>
                  <a:lnTo>
                    <a:pt x="3508" y="2144"/>
                  </a:lnTo>
                  <a:lnTo>
                    <a:pt x="3604" y="2092"/>
                  </a:lnTo>
                  <a:lnTo>
                    <a:pt x="3580" y="1948"/>
                  </a:lnTo>
                  <a:lnTo>
                    <a:pt x="3572" y="1744"/>
                  </a:lnTo>
                  <a:lnTo>
                    <a:pt x="3572" y="1652"/>
                  </a:lnTo>
                  <a:lnTo>
                    <a:pt x="3532" y="1532"/>
                  </a:lnTo>
                  <a:lnTo>
                    <a:pt x="3652" y="1412"/>
                  </a:lnTo>
                  <a:lnTo>
                    <a:pt x="3644" y="1288"/>
                  </a:lnTo>
                  <a:lnTo>
                    <a:pt x="3632" y="1232"/>
                  </a:lnTo>
                  <a:lnTo>
                    <a:pt x="3688" y="1112"/>
                  </a:lnTo>
                  <a:lnTo>
                    <a:pt x="3692" y="1016"/>
                  </a:lnTo>
                  <a:lnTo>
                    <a:pt x="3656" y="932"/>
                  </a:lnTo>
                  <a:lnTo>
                    <a:pt x="3596" y="880"/>
                  </a:lnTo>
                  <a:lnTo>
                    <a:pt x="3484" y="704"/>
                  </a:lnTo>
                  <a:lnTo>
                    <a:pt x="3536" y="596"/>
                  </a:lnTo>
                  <a:lnTo>
                    <a:pt x="3548" y="508"/>
                  </a:lnTo>
                  <a:lnTo>
                    <a:pt x="3580" y="404"/>
                  </a:lnTo>
                  <a:lnTo>
                    <a:pt x="3532" y="304"/>
                  </a:lnTo>
                  <a:lnTo>
                    <a:pt x="3464" y="220"/>
                  </a:lnTo>
                  <a:lnTo>
                    <a:pt x="3404" y="176"/>
                  </a:lnTo>
                  <a:lnTo>
                    <a:pt x="3380" y="68"/>
                  </a:lnTo>
                  <a:lnTo>
                    <a:pt x="3326" y="0"/>
                  </a:lnTo>
                  <a:lnTo>
                    <a:pt x="3218" y="118"/>
                  </a:lnTo>
                  <a:lnTo>
                    <a:pt x="3164" y="186"/>
                  </a:lnTo>
                  <a:lnTo>
                    <a:pt x="3096" y="321"/>
                  </a:lnTo>
                  <a:lnTo>
                    <a:pt x="2760" y="342"/>
                  </a:lnTo>
                  <a:lnTo>
                    <a:pt x="2631" y="273"/>
                  </a:lnTo>
                  <a:lnTo>
                    <a:pt x="2547" y="336"/>
                  </a:lnTo>
                  <a:lnTo>
                    <a:pt x="2441" y="321"/>
                  </a:lnTo>
                  <a:lnTo>
                    <a:pt x="2379" y="384"/>
                  </a:lnTo>
                  <a:lnTo>
                    <a:pt x="2208" y="295"/>
                  </a:lnTo>
                  <a:lnTo>
                    <a:pt x="2058" y="295"/>
                  </a:lnTo>
                  <a:lnTo>
                    <a:pt x="1992" y="384"/>
                  </a:lnTo>
                  <a:lnTo>
                    <a:pt x="1697" y="4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1" name="Freeform 1309">
              <a:extLst>
                <a:ext uri="{FF2B5EF4-FFF2-40B4-BE49-F238E27FC236}">
                  <a16:creationId xmlns:a16="http://schemas.microsoft.com/office/drawing/2014/main" id="{7D687BF5-97FA-5211-B207-113350AD18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43930" y="4516764"/>
              <a:ext cx="194377" cy="277264"/>
            </a:xfrm>
            <a:custGeom>
              <a:avLst/>
              <a:gdLst>
                <a:gd name="T0" fmla="*/ 396 w 903"/>
                <a:gd name="T1" fmla="*/ 0 h 1212"/>
                <a:gd name="T2" fmla="*/ 168 w 903"/>
                <a:gd name="T3" fmla="*/ 240 h 1212"/>
                <a:gd name="T4" fmla="*/ 24 w 903"/>
                <a:gd name="T5" fmla="*/ 432 h 1212"/>
                <a:gd name="T6" fmla="*/ 0 w 903"/>
                <a:gd name="T7" fmla="*/ 690 h 1212"/>
                <a:gd name="T8" fmla="*/ 60 w 903"/>
                <a:gd name="T9" fmla="*/ 996 h 1212"/>
                <a:gd name="T10" fmla="*/ 204 w 903"/>
                <a:gd name="T11" fmla="*/ 1116 h 1212"/>
                <a:gd name="T12" fmla="*/ 384 w 903"/>
                <a:gd name="T13" fmla="*/ 1170 h 1212"/>
                <a:gd name="T14" fmla="*/ 576 w 903"/>
                <a:gd name="T15" fmla="*/ 1212 h 1212"/>
                <a:gd name="T16" fmla="*/ 708 w 903"/>
                <a:gd name="T17" fmla="*/ 1170 h 1212"/>
                <a:gd name="T18" fmla="*/ 803 w 903"/>
                <a:gd name="T19" fmla="*/ 1058 h 1212"/>
                <a:gd name="T20" fmla="*/ 747 w 903"/>
                <a:gd name="T21" fmla="*/ 986 h 1212"/>
                <a:gd name="T22" fmla="*/ 732 w 903"/>
                <a:gd name="T23" fmla="*/ 706 h 1212"/>
                <a:gd name="T24" fmla="*/ 868 w 903"/>
                <a:gd name="T25" fmla="*/ 611 h 1212"/>
                <a:gd name="T26" fmla="*/ 903 w 903"/>
                <a:gd name="T27" fmla="*/ 434 h 1212"/>
                <a:gd name="T28" fmla="*/ 903 w 903"/>
                <a:gd name="T29" fmla="*/ 241 h 1212"/>
                <a:gd name="T30" fmla="*/ 790 w 903"/>
                <a:gd name="T31" fmla="*/ 131 h 1212"/>
                <a:gd name="T32" fmla="*/ 569 w 903"/>
                <a:gd name="T33" fmla="*/ 108 h 1212"/>
                <a:gd name="T34" fmla="*/ 396 w 903"/>
                <a:gd name="T35" fmla="*/ 0 h 12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3"/>
                <a:gd name="T55" fmla="*/ 0 h 1212"/>
                <a:gd name="T56" fmla="*/ 903 w 903"/>
                <a:gd name="T57" fmla="*/ 1212 h 12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3" h="1212">
                  <a:moveTo>
                    <a:pt x="396" y="0"/>
                  </a:moveTo>
                  <a:lnTo>
                    <a:pt x="168" y="240"/>
                  </a:lnTo>
                  <a:lnTo>
                    <a:pt x="24" y="432"/>
                  </a:lnTo>
                  <a:lnTo>
                    <a:pt x="0" y="690"/>
                  </a:lnTo>
                  <a:lnTo>
                    <a:pt x="60" y="996"/>
                  </a:lnTo>
                  <a:lnTo>
                    <a:pt x="204" y="1116"/>
                  </a:lnTo>
                  <a:lnTo>
                    <a:pt x="384" y="1170"/>
                  </a:lnTo>
                  <a:lnTo>
                    <a:pt x="576" y="1212"/>
                  </a:lnTo>
                  <a:lnTo>
                    <a:pt x="708" y="1170"/>
                  </a:lnTo>
                  <a:lnTo>
                    <a:pt x="803" y="1058"/>
                  </a:lnTo>
                  <a:lnTo>
                    <a:pt x="747" y="986"/>
                  </a:lnTo>
                  <a:lnTo>
                    <a:pt x="732" y="706"/>
                  </a:lnTo>
                  <a:lnTo>
                    <a:pt x="868" y="611"/>
                  </a:lnTo>
                  <a:lnTo>
                    <a:pt x="903" y="434"/>
                  </a:lnTo>
                  <a:lnTo>
                    <a:pt x="903" y="241"/>
                  </a:lnTo>
                  <a:lnTo>
                    <a:pt x="790" y="131"/>
                  </a:lnTo>
                  <a:lnTo>
                    <a:pt x="569" y="10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2" name="Freeform 1310">
              <a:extLst>
                <a:ext uri="{FF2B5EF4-FFF2-40B4-BE49-F238E27FC236}">
                  <a16:creationId xmlns:a16="http://schemas.microsoft.com/office/drawing/2014/main" id="{82CCEFFF-5129-7D5E-D5AC-4445CEA162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31123" y="4955761"/>
              <a:ext cx="317287" cy="382952"/>
            </a:xfrm>
            <a:custGeom>
              <a:avLst/>
              <a:gdLst>
                <a:gd name="T0" fmla="*/ 625 w 1474"/>
                <a:gd name="T1" fmla="*/ 165 h 1674"/>
                <a:gd name="T2" fmla="*/ 601 w 1474"/>
                <a:gd name="T3" fmla="*/ 330 h 1674"/>
                <a:gd name="T4" fmla="*/ 480 w 1474"/>
                <a:gd name="T5" fmla="*/ 348 h 1674"/>
                <a:gd name="T6" fmla="*/ 444 w 1474"/>
                <a:gd name="T7" fmla="*/ 294 h 1674"/>
                <a:gd name="T8" fmla="*/ 310 w 1474"/>
                <a:gd name="T9" fmla="*/ 318 h 1674"/>
                <a:gd name="T10" fmla="*/ 160 w 1474"/>
                <a:gd name="T11" fmla="*/ 516 h 1674"/>
                <a:gd name="T12" fmla="*/ 52 w 1474"/>
                <a:gd name="T13" fmla="*/ 588 h 1674"/>
                <a:gd name="T14" fmla="*/ 76 w 1474"/>
                <a:gd name="T15" fmla="*/ 747 h 1674"/>
                <a:gd name="T16" fmla="*/ 220 w 1474"/>
                <a:gd name="T17" fmla="*/ 852 h 1674"/>
                <a:gd name="T18" fmla="*/ 160 w 1474"/>
                <a:gd name="T19" fmla="*/ 984 h 1674"/>
                <a:gd name="T20" fmla="*/ 228 w 1474"/>
                <a:gd name="T21" fmla="*/ 1248 h 1674"/>
                <a:gd name="T22" fmla="*/ 184 w 1474"/>
                <a:gd name="T23" fmla="*/ 1338 h 1674"/>
                <a:gd name="T24" fmla="*/ 46 w 1474"/>
                <a:gd name="T25" fmla="*/ 1359 h 1674"/>
                <a:gd name="T26" fmla="*/ 0 w 1474"/>
                <a:gd name="T27" fmla="*/ 1515 h 1674"/>
                <a:gd name="T28" fmla="*/ 46 w 1474"/>
                <a:gd name="T29" fmla="*/ 1674 h 1674"/>
                <a:gd name="T30" fmla="*/ 325 w 1474"/>
                <a:gd name="T31" fmla="*/ 1590 h 1674"/>
                <a:gd name="T32" fmla="*/ 472 w 1474"/>
                <a:gd name="T33" fmla="*/ 1596 h 1674"/>
                <a:gd name="T34" fmla="*/ 634 w 1474"/>
                <a:gd name="T35" fmla="*/ 1596 h 1674"/>
                <a:gd name="T36" fmla="*/ 588 w 1474"/>
                <a:gd name="T37" fmla="*/ 1431 h 1674"/>
                <a:gd name="T38" fmla="*/ 682 w 1474"/>
                <a:gd name="T39" fmla="*/ 1302 h 1674"/>
                <a:gd name="T40" fmla="*/ 826 w 1474"/>
                <a:gd name="T41" fmla="*/ 1338 h 1674"/>
                <a:gd name="T42" fmla="*/ 861 w 1474"/>
                <a:gd name="T43" fmla="*/ 1434 h 1674"/>
                <a:gd name="T44" fmla="*/ 1078 w 1474"/>
                <a:gd name="T45" fmla="*/ 1248 h 1674"/>
                <a:gd name="T46" fmla="*/ 1120 w 1474"/>
                <a:gd name="T47" fmla="*/ 1038 h 1674"/>
                <a:gd name="T48" fmla="*/ 1192 w 1474"/>
                <a:gd name="T49" fmla="*/ 876 h 1674"/>
                <a:gd name="T50" fmla="*/ 1320 w 1474"/>
                <a:gd name="T51" fmla="*/ 731 h 1674"/>
                <a:gd name="T52" fmla="*/ 1426 w 1474"/>
                <a:gd name="T53" fmla="*/ 654 h 1674"/>
                <a:gd name="T54" fmla="*/ 1474 w 1474"/>
                <a:gd name="T55" fmla="*/ 534 h 1674"/>
                <a:gd name="T56" fmla="*/ 1384 w 1474"/>
                <a:gd name="T57" fmla="*/ 462 h 1674"/>
                <a:gd name="T58" fmla="*/ 1398 w 1474"/>
                <a:gd name="T59" fmla="*/ 333 h 1674"/>
                <a:gd name="T60" fmla="*/ 1369 w 1474"/>
                <a:gd name="T61" fmla="*/ 246 h 1674"/>
                <a:gd name="T62" fmla="*/ 1192 w 1474"/>
                <a:gd name="T63" fmla="*/ 63 h 1674"/>
                <a:gd name="T64" fmla="*/ 1060 w 1474"/>
                <a:gd name="T65" fmla="*/ 0 h 1674"/>
                <a:gd name="T66" fmla="*/ 886 w 1474"/>
                <a:gd name="T67" fmla="*/ 24 h 1674"/>
                <a:gd name="T68" fmla="*/ 754 w 1474"/>
                <a:gd name="T69" fmla="*/ 84 h 1674"/>
                <a:gd name="T70" fmla="*/ 625 w 1474"/>
                <a:gd name="T71" fmla="*/ 165 h 16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74"/>
                <a:gd name="T109" fmla="*/ 0 h 1674"/>
                <a:gd name="T110" fmla="*/ 1474 w 1474"/>
                <a:gd name="T111" fmla="*/ 1674 h 16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74" h="1674">
                  <a:moveTo>
                    <a:pt x="625" y="165"/>
                  </a:moveTo>
                  <a:lnTo>
                    <a:pt x="601" y="330"/>
                  </a:lnTo>
                  <a:lnTo>
                    <a:pt x="480" y="348"/>
                  </a:lnTo>
                  <a:lnTo>
                    <a:pt x="444" y="294"/>
                  </a:lnTo>
                  <a:lnTo>
                    <a:pt x="310" y="318"/>
                  </a:lnTo>
                  <a:lnTo>
                    <a:pt x="160" y="516"/>
                  </a:lnTo>
                  <a:lnTo>
                    <a:pt x="52" y="588"/>
                  </a:lnTo>
                  <a:lnTo>
                    <a:pt x="76" y="747"/>
                  </a:lnTo>
                  <a:lnTo>
                    <a:pt x="220" y="852"/>
                  </a:lnTo>
                  <a:lnTo>
                    <a:pt x="160" y="984"/>
                  </a:lnTo>
                  <a:lnTo>
                    <a:pt x="228" y="1248"/>
                  </a:lnTo>
                  <a:lnTo>
                    <a:pt x="184" y="1338"/>
                  </a:lnTo>
                  <a:lnTo>
                    <a:pt x="46" y="1359"/>
                  </a:lnTo>
                  <a:lnTo>
                    <a:pt x="0" y="1515"/>
                  </a:lnTo>
                  <a:lnTo>
                    <a:pt x="46" y="1674"/>
                  </a:lnTo>
                  <a:lnTo>
                    <a:pt x="325" y="1590"/>
                  </a:lnTo>
                  <a:lnTo>
                    <a:pt x="472" y="1596"/>
                  </a:lnTo>
                  <a:lnTo>
                    <a:pt x="634" y="1596"/>
                  </a:lnTo>
                  <a:lnTo>
                    <a:pt x="588" y="1431"/>
                  </a:lnTo>
                  <a:lnTo>
                    <a:pt x="682" y="1302"/>
                  </a:lnTo>
                  <a:lnTo>
                    <a:pt x="826" y="1338"/>
                  </a:lnTo>
                  <a:lnTo>
                    <a:pt x="861" y="1434"/>
                  </a:lnTo>
                  <a:lnTo>
                    <a:pt x="1078" y="1248"/>
                  </a:lnTo>
                  <a:lnTo>
                    <a:pt x="1120" y="1038"/>
                  </a:lnTo>
                  <a:lnTo>
                    <a:pt x="1192" y="876"/>
                  </a:lnTo>
                  <a:lnTo>
                    <a:pt x="1320" y="731"/>
                  </a:lnTo>
                  <a:lnTo>
                    <a:pt x="1426" y="654"/>
                  </a:lnTo>
                  <a:lnTo>
                    <a:pt x="1474" y="534"/>
                  </a:lnTo>
                  <a:lnTo>
                    <a:pt x="1384" y="462"/>
                  </a:lnTo>
                  <a:lnTo>
                    <a:pt x="1398" y="333"/>
                  </a:lnTo>
                  <a:lnTo>
                    <a:pt x="1369" y="246"/>
                  </a:lnTo>
                  <a:lnTo>
                    <a:pt x="1192" y="63"/>
                  </a:lnTo>
                  <a:lnTo>
                    <a:pt x="1060" y="0"/>
                  </a:lnTo>
                  <a:lnTo>
                    <a:pt x="886" y="24"/>
                  </a:lnTo>
                  <a:lnTo>
                    <a:pt x="754" y="84"/>
                  </a:lnTo>
                  <a:lnTo>
                    <a:pt x="625" y="1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3" name="Freeform 1311">
              <a:extLst>
                <a:ext uri="{FF2B5EF4-FFF2-40B4-BE49-F238E27FC236}">
                  <a16:creationId xmlns:a16="http://schemas.microsoft.com/office/drawing/2014/main" id="{48A8E460-3790-A870-ACB9-BCF348325E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91770" y="5233712"/>
              <a:ext cx="356464" cy="396678"/>
            </a:xfrm>
            <a:custGeom>
              <a:avLst/>
              <a:gdLst>
                <a:gd name="T0" fmla="*/ 1224 w 1656"/>
                <a:gd name="T1" fmla="*/ 324 h 1734"/>
                <a:gd name="T2" fmla="*/ 1080 w 1656"/>
                <a:gd name="T3" fmla="*/ 303 h 1734"/>
                <a:gd name="T4" fmla="*/ 909 w 1656"/>
                <a:gd name="T5" fmla="*/ 216 h 1734"/>
                <a:gd name="T6" fmla="*/ 783 w 1656"/>
                <a:gd name="T7" fmla="*/ 126 h 1734"/>
                <a:gd name="T8" fmla="*/ 741 w 1656"/>
                <a:gd name="T9" fmla="*/ 24 h 1734"/>
                <a:gd name="T10" fmla="*/ 642 w 1656"/>
                <a:gd name="T11" fmla="*/ 0 h 1734"/>
                <a:gd name="T12" fmla="*/ 540 w 1656"/>
                <a:gd name="T13" fmla="*/ 75 h 1734"/>
                <a:gd name="T14" fmla="*/ 345 w 1656"/>
                <a:gd name="T15" fmla="*/ 144 h 1734"/>
                <a:gd name="T16" fmla="*/ 282 w 1656"/>
                <a:gd name="T17" fmla="*/ 306 h 1734"/>
                <a:gd name="T18" fmla="*/ 153 w 1656"/>
                <a:gd name="T19" fmla="*/ 441 h 1734"/>
                <a:gd name="T20" fmla="*/ 204 w 1656"/>
                <a:gd name="T21" fmla="*/ 573 h 1734"/>
                <a:gd name="T22" fmla="*/ 78 w 1656"/>
                <a:gd name="T23" fmla="*/ 651 h 1734"/>
                <a:gd name="T24" fmla="*/ 0 w 1656"/>
                <a:gd name="T25" fmla="*/ 729 h 1734"/>
                <a:gd name="T26" fmla="*/ 0 w 1656"/>
                <a:gd name="T27" fmla="*/ 915 h 1734"/>
                <a:gd name="T28" fmla="*/ 144 w 1656"/>
                <a:gd name="T29" fmla="*/ 924 h 1734"/>
                <a:gd name="T30" fmla="*/ 222 w 1656"/>
                <a:gd name="T31" fmla="*/ 987 h 1734"/>
                <a:gd name="T32" fmla="*/ 237 w 1656"/>
                <a:gd name="T33" fmla="*/ 1080 h 1734"/>
                <a:gd name="T34" fmla="*/ 450 w 1656"/>
                <a:gd name="T35" fmla="*/ 1119 h 1734"/>
                <a:gd name="T36" fmla="*/ 546 w 1656"/>
                <a:gd name="T37" fmla="*/ 1227 h 1734"/>
                <a:gd name="T38" fmla="*/ 702 w 1656"/>
                <a:gd name="T39" fmla="*/ 1227 h 1734"/>
                <a:gd name="T40" fmla="*/ 804 w 1656"/>
                <a:gd name="T41" fmla="*/ 1224 h 1734"/>
                <a:gd name="T42" fmla="*/ 810 w 1656"/>
                <a:gd name="T43" fmla="*/ 1335 h 1734"/>
                <a:gd name="T44" fmla="*/ 810 w 1656"/>
                <a:gd name="T45" fmla="*/ 1479 h 1734"/>
                <a:gd name="T46" fmla="*/ 926 w 1656"/>
                <a:gd name="T47" fmla="*/ 1548 h 1734"/>
                <a:gd name="T48" fmla="*/ 930 w 1656"/>
                <a:gd name="T49" fmla="*/ 1734 h 1734"/>
                <a:gd name="T50" fmla="*/ 1047 w 1656"/>
                <a:gd name="T51" fmla="*/ 1725 h 1734"/>
                <a:gd name="T52" fmla="*/ 1188 w 1656"/>
                <a:gd name="T53" fmla="*/ 1635 h 1734"/>
                <a:gd name="T54" fmla="*/ 1356 w 1656"/>
                <a:gd name="T55" fmla="*/ 1569 h 1734"/>
                <a:gd name="T56" fmla="*/ 1374 w 1656"/>
                <a:gd name="T57" fmla="*/ 1371 h 1734"/>
                <a:gd name="T58" fmla="*/ 1392 w 1656"/>
                <a:gd name="T59" fmla="*/ 1173 h 1734"/>
                <a:gd name="T60" fmla="*/ 1608 w 1656"/>
                <a:gd name="T61" fmla="*/ 1023 h 1734"/>
                <a:gd name="T62" fmla="*/ 1572 w 1656"/>
                <a:gd name="T63" fmla="*/ 789 h 1734"/>
                <a:gd name="T64" fmla="*/ 1644 w 1656"/>
                <a:gd name="T65" fmla="*/ 579 h 1734"/>
                <a:gd name="T66" fmla="*/ 1656 w 1656"/>
                <a:gd name="T67" fmla="*/ 411 h 1734"/>
                <a:gd name="T68" fmla="*/ 1572 w 1656"/>
                <a:gd name="T69" fmla="*/ 345 h 1734"/>
                <a:gd name="T70" fmla="*/ 1392 w 1656"/>
                <a:gd name="T71" fmla="*/ 213 h 1734"/>
                <a:gd name="T72" fmla="*/ 1302 w 1656"/>
                <a:gd name="T73" fmla="*/ 231 h 1734"/>
                <a:gd name="T74" fmla="*/ 1224 w 1656"/>
                <a:gd name="T75" fmla="*/ 324 h 17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56"/>
                <a:gd name="T115" fmla="*/ 0 h 1734"/>
                <a:gd name="T116" fmla="*/ 1656 w 1656"/>
                <a:gd name="T117" fmla="*/ 1734 h 17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56" h="1734">
                  <a:moveTo>
                    <a:pt x="1224" y="324"/>
                  </a:moveTo>
                  <a:lnTo>
                    <a:pt x="1080" y="303"/>
                  </a:lnTo>
                  <a:lnTo>
                    <a:pt x="909" y="216"/>
                  </a:lnTo>
                  <a:lnTo>
                    <a:pt x="783" y="126"/>
                  </a:lnTo>
                  <a:lnTo>
                    <a:pt x="741" y="24"/>
                  </a:lnTo>
                  <a:lnTo>
                    <a:pt x="642" y="0"/>
                  </a:lnTo>
                  <a:lnTo>
                    <a:pt x="540" y="75"/>
                  </a:lnTo>
                  <a:lnTo>
                    <a:pt x="345" y="144"/>
                  </a:lnTo>
                  <a:lnTo>
                    <a:pt x="282" y="306"/>
                  </a:lnTo>
                  <a:lnTo>
                    <a:pt x="153" y="441"/>
                  </a:lnTo>
                  <a:lnTo>
                    <a:pt x="204" y="573"/>
                  </a:lnTo>
                  <a:lnTo>
                    <a:pt x="78" y="651"/>
                  </a:lnTo>
                  <a:lnTo>
                    <a:pt x="0" y="729"/>
                  </a:lnTo>
                  <a:lnTo>
                    <a:pt x="0" y="915"/>
                  </a:lnTo>
                  <a:lnTo>
                    <a:pt x="144" y="924"/>
                  </a:lnTo>
                  <a:lnTo>
                    <a:pt x="222" y="987"/>
                  </a:lnTo>
                  <a:lnTo>
                    <a:pt x="237" y="1080"/>
                  </a:lnTo>
                  <a:lnTo>
                    <a:pt x="450" y="1119"/>
                  </a:lnTo>
                  <a:lnTo>
                    <a:pt x="546" y="1227"/>
                  </a:lnTo>
                  <a:lnTo>
                    <a:pt x="702" y="1227"/>
                  </a:lnTo>
                  <a:lnTo>
                    <a:pt x="804" y="1224"/>
                  </a:lnTo>
                  <a:lnTo>
                    <a:pt x="810" y="1335"/>
                  </a:lnTo>
                  <a:lnTo>
                    <a:pt x="810" y="1479"/>
                  </a:lnTo>
                  <a:lnTo>
                    <a:pt x="926" y="1548"/>
                  </a:lnTo>
                  <a:lnTo>
                    <a:pt x="930" y="1734"/>
                  </a:lnTo>
                  <a:lnTo>
                    <a:pt x="1047" y="1725"/>
                  </a:lnTo>
                  <a:lnTo>
                    <a:pt x="1188" y="1635"/>
                  </a:lnTo>
                  <a:lnTo>
                    <a:pt x="1356" y="1569"/>
                  </a:lnTo>
                  <a:lnTo>
                    <a:pt x="1374" y="1371"/>
                  </a:lnTo>
                  <a:lnTo>
                    <a:pt x="1392" y="1173"/>
                  </a:lnTo>
                  <a:lnTo>
                    <a:pt x="1608" y="1023"/>
                  </a:lnTo>
                  <a:lnTo>
                    <a:pt x="1572" y="789"/>
                  </a:lnTo>
                  <a:lnTo>
                    <a:pt x="1644" y="579"/>
                  </a:lnTo>
                  <a:lnTo>
                    <a:pt x="1656" y="411"/>
                  </a:lnTo>
                  <a:lnTo>
                    <a:pt x="1572" y="345"/>
                  </a:lnTo>
                  <a:lnTo>
                    <a:pt x="1392" y="213"/>
                  </a:lnTo>
                  <a:lnTo>
                    <a:pt x="1302" y="231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4" name="Freeform 1312">
              <a:extLst>
                <a:ext uri="{FF2B5EF4-FFF2-40B4-BE49-F238E27FC236}">
                  <a16:creationId xmlns:a16="http://schemas.microsoft.com/office/drawing/2014/main" id="{EAAC4774-2568-6AC2-A13E-320A8793FB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19807" y="5559700"/>
              <a:ext cx="597982" cy="435110"/>
            </a:xfrm>
            <a:custGeom>
              <a:avLst/>
              <a:gdLst>
                <a:gd name="T0" fmla="*/ 2508 w 2778"/>
                <a:gd name="T1" fmla="*/ 36 h 1902"/>
                <a:gd name="T2" fmla="*/ 2358 w 2778"/>
                <a:gd name="T3" fmla="*/ 0 h 1902"/>
                <a:gd name="T4" fmla="*/ 2178 w 2778"/>
                <a:gd name="T5" fmla="*/ 156 h 1902"/>
                <a:gd name="T6" fmla="*/ 1914 w 2778"/>
                <a:gd name="T7" fmla="*/ 390 h 1902"/>
                <a:gd name="T8" fmla="*/ 1770 w 2778"/>
                <a:gd name="T9" fmla="*/ 450 h 1902"/>
                <a:gd name="T10" fmla="*/ 1626 w 2778"/>
                <a:gd name="T11" fmla="*/ 594 h 1902"/>
                <a:gd name="T12" fmla="*/ 1410 w 2778"/>
                <a:gd name="T13" fmla="*/ 696 h 1902"/>
                <a:gd name="T14" fmla="*/ 1284 w 2778"/>
                <a:gd name="T15" fmla="*/ 774 h 1902"/>
                <a:gd name="T16" fmla="*/ 1278 w 2778"/>
                <a:gd name="T17" fmla="*/ 1026 h 1902"/>
                <a:gd name="T18" fmla="*/ 1242 w 2778"/>
                <a:gd name="T19" fmla="*/ 1134 h 1902"/>
                <a:gd name="T20" fmla="*/ 1134 w 2778"/>
                <a:gd name="T21" fmla="*/ 1200 h 1902"/>
                <a:gd name="T22" fmla="*/ 942 w 2778"/>
                <a:gd name="T23" fmla="*/ 1200 h 1902"/>
                <a:gd name="T24" fmla="*/ 762 w 2778"/>
                <a:gd name="T25" fmla="*/ 1164 h 1902"/>
                <a:gd name="T26" fmla="*/ 630 w 2778"/>
                <a:gd name="T27" fmla="*/ 1062 h 1902"/>
                <a:gd name="T28" fmla="*/ 492 w 2778"/>
                <a:gd name="T29" fmla="*/ 1128 h 1902"/>
                <a:gd name="T30" fmla="*/ 312 w 2778"/>
                <a:gd name="T31" fmla="*/ 1242 h 1902"/>
                <a:gd name="T32" fmla="*/ 168 w 2778"/>
                <a:gd name="T33" fmla="*/ 1362 h 1902"/>
                <a:gd name="T34" fmla="*/ 6 w 2778"/>
                <a:gd name="T35" fmla="*/ 1416 h 1902"/>
                <a:gd name="T36" fmla="*/ 0 w 2778"/>
                <a:gd name="T37" fmla="*/ 1566 h 1902"/>
                <a:gd name="T38" fmla="*/ 24 w 2778"/>
                <a:gd name="T39" fmla="*/ 1686 h 1902"/>
                <a:gd name="T40" fmla="*/ 150 w 2778"/>
                <a:gd name="T41" fmla="*/ 1782 h 1902"/>
                <a:gd name="T42" fmla="*/ 204 w 2778"/>
                <a:gd name="T43" fmla="*/ 1902 h 1902"/>
                <a:gd name="T44" fmla="*/ 432 w 2778"/>
                <a:gd name="T45" fmla="*/ 1872 h 1902"/>
                <a:gd name="T46" fmla="*/ 486 w 2778"/>
                <a:gd name="T47" fmla="*/ 1764 h 1902"/>
                <a:gd name="T48" fmla="*/ 510 w 2778"/>
                <a:gd name="T49" fmla="*/ 1632 h 1902"/>
                <a:gd name="T50" fmla="*/ 558 w 2778"/>
                <a:gd name="T51" fmla="*/ 1530 h 1902"/>
                <a:gd name="T52" fmla="*/ 738 w 2778"/>
                <a:gd name="T53" fmla="*/ 1458 h 1902"/>
                <a:gd name="T54" fmla="*/ 960 w 2778"/>
                <a:gd name="T55" fmla="*/ 1416 h 1902"/>
                <a:gd name="T56" fmla="*/ 1068 w 2778"/>
                <a:gd name="T57" fmla="*/ 1512 h 1902"/>
                <a:gd name="T58" fmla="*/ 1134 w 2778"/>
                <a:gd name="T59" fmla="*/ 1620 h 1902"/>
                <a:gd name="T60" fmla="*/ 1284 w 2778"/>
                <a:gd name="T61" fmla="*/ 1632 h 1902"/>
                <a:gd name="T62" fmla="*/ 1410 w 2778"/>
                <a:gd name="T63" fmla="*/ 1566 h 1902"/>
                <a:gd name="T64" fmla="*/ 1428 w 2778"/>
                <a:gd name="T65" fmla="*/ 1452 h 1902"/>
                <a:gd name="T66" fmla="*/ 1464 w 2778"/>
                <a:gd name="T67" fmla="*/ 1362 h 1902"/>
                <a:gd name="T68" fmla="*/ 1572 w 2778"/>
                <a:gd name="T69" fmla="*/ 1368 h 1902"/>
                <a:gd name="T70" fmla="*/ 1674 w 2778"/>
                <a:gd name="T71" fmla="*/ 1452 h 1902"/>
                <a:gd name="T72" fmla="*/ 1824 w 2778"/>
                <a:gd name="T73" fmla="*/ 1386 h 1902"/>
                <a:gd name="T74" fmla="*/ 1962 w 2778"/>
                <a:gd name="T75" fmla="*/ 1272 h 1902"/>
                <a:gd name="T76" fmla="*/ 2076 w 2778"/>
                <a:gd name="T77" fmla="*/ 1200 h 1902"/>
                <a:gd name="T78" fmla="*/ 2232 w 2778"/>
                <a:gd name="T79" fmla="*/ 1062 h 1902"/>
                <a:gd name="T80" fmla="*/ 2448 w 2778"/>
                <a:gd name="T81" fmla="*/ 1038 h 1902"/>
                <a:gd name="T82" fmla="*/ 2592 w 2778"/>
                <a:gd name="T83" fmla="*/ 1038 h 1902"/>
                <a:gd name="T84" fmla="*/ 2682 w 2778"/>
                <a:gd name="T85" fmla="*/ 912 h 1902"/>
                <a:gd name="T86" fmla="*/ 2688 w 2778"/>
                <a:gd name="T87" fmla="*/ 804 h 1902"/>
                <a:gd name="T88" fmla="*/ 2664 w 2778"/>
                <a:gd name="T89" fmla="*/ 612 h 1902"/>
                <a:gd name="T90" fmla="*/ 2634 w 2778"/>
                <a:gd name="T91" fmla="*/ 498 h 1902"/>
                <a:gd name="T92" fmla="*/ 2724 w 2778"/>
                <a:gd name="T93" fmla="*/ 426 h 1902"/>
                <a:gd name="T94" fmla="*/ 2778 w 2778"/>
                <a:gd name="T95" fmla="*/ 300 h 1902"/>
                <a:gd name="T96" fmla="*/ 2658 w 2778"/>
                <a:gd name="T97" fmla="*/ 309 h 1902"/>
                <a:gd name="T98" fmla="*/ 2655 w 2778"/>
                <a:gd name="T99" fmla="*/ 125 h 1902"/>
                <a:gd name="T100" fmla="*/ 2508 w 2778"/>
                <a:gd name="T101" fmla="*/ 36 h 19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78"/>
                <a:gd name="T154" fmla="*/ 0 h 1902"/>
                <a:gd name="T155" fmla="*/ 2778 w 2778"/>
                <a:gd name="T156" fmla="*/ 1902 h 19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78" h="1902">
                  <a:moveTo>
                    <a:pt x="2508" y="36"/>
                  </a:moveTo>
                  <a:lnTo>
                    <a:pt x="2358" y="0"/>
                  </a:lnTo>
                  <a:lnTo>
                    <a:pt x="2178" y="156"/>
                  </a:lnTo>
                  <a:lnTo>
                    <a:pt x="1914" y="390"/>
                  </a:lnTo>
                  <a:lnTo>
                    <a:pt x="1770" y="450"/>
                  </a:lnTo>
                  <a:lnTo>
                    <a:pt x="1626" y="594"/>
                  </a:lnTo>
                  <a:lnTo>
                    <a:pt x="1410" y="696"/>
                  </a:lnTo>
                  <a:lnTo>
                    <a:pt x="1284" y="774"/>
                  </a:lnTo>
                  <a:lnTo>
                    <a:pt x="1278" y="1026"/>
                  </a:lnTo>
                  <a:lnTo>
                    <a:pt x="1242" y="1134"/>
                  </a:lnTo>
                  <a:lnTo>
                    <a:pt x="1134" y="1200"/>
                  </a:lnTo>
                  <a:lnTo>
                    <a:pt x="942" y="1200"/>
                  </a:lnTo>
                  <a:lnTo>
                    <a:pt x="762" y="1164"/>
                  </a:lnTo>
                  <a:lnTo>
                    <a:pt x="630" y="1062"/>
                  </a:lnTo>
                  <a:lnTo>
                    <a:pt x="492" y="1128"/>
                  </a:lnTo>
                  <a:lnTo>
                    <a:pt x="312" y="1242"/>
                  </a:lnTo>
                  <a:lnTo>
                    <a:pt x="168" y="1362"/>
                  </a:lnTo>
                  <a:lnTo>
                    <a:pt x="6" y="1416"/>
                  </a:lnTo>
                  <a:lnTo>
                    <a:pt x="0" y="1566"/>
                  </a:lnTo>
                  <a:lnTo>
                    <a:pt x="24" y="1686"/>
                  </a:lnTo>
                  <a:lnTo>
                    <a:pt x="150" y="1782"/>
                  </a:lnTo>
                  <a:lnTo>
                    <a:pt x="204" y="1902"/>
                  </a:lnTo>
                  <a:lnTo>
                    <a:pt x="432" y="1872"/>
                  </a:lnTo>
                  <a:lnTo>
                    <a:pt x="486" y="1764"/>
                  </a:lnTo>
                  <a:lnTo>
                    <a:pt x="510" y="1632"/>
                  </a:lnTo>
                  <a:lnTo>
                    <a:pt x="558" y="1530"/>
                  </a:lnTo>
                  <a:lnTo>
                    <a:pt x="738" y="1458"/>
                  </a:lnTo>
                  <a:lnTo>
                    <a:pt x="960" y="1416"/>
                  </a:lnTo>
                  <a:lnTo>
                    <a:pt x="1068" y="1512"/>
                  </a:lnTo>
                  <a:lnTo>
                    <a:pt x="1134" y="1620"/>
                  </a:lnTo>
                  <a:lnTo>
                    <a:pt x="1284" y="1632"/>
                  </a:lnTo>
                  <a:lnTo>
                    <a:pt x="1410" y="1566"/>
                  </a:lnTo>
                  <a:lnTo>
                    <a:pt x="1428" y="1452"/>
                  </a:lnTo>
                  <a:lnTo>
                    <a:pt x="1464" y="1362"/>
                  </a:lnTo>
                  <a:lnTo>
                    <a:pt x="1572" y="1368"/>
                  </a:lnTo>
                  <a:lnTo>
                    <a:pt x="1674" y="1452"/>
                  </a:lnTo>
                  <a:lnTo>
                    <a:pt x="1824" y="1386"/>
                  </a:lnTo>
                  <a:lnTo>
                    <a:pt x="1962" y="1272"/>
                  </a:lnTo>
                  <a:lnTo>
                    <a:pt x="2076" y="1200"/>
                  </a:lnTo>
                  <a:lnTo>
                    <a:pt x="2232" y="1062"/>
                  </a:lnTo>
                  <a:lnTo>
                    <a:pt x="2448" y="1038"/>
                  </a:lnTo>
                  <a:lnTo>
                    <a:pt x="2592" y="1038"/>
                  </a:lnTo>
                  <a:lnTo>
                    <a:pt x="2682" y="912"/>
                  </a:lnTo>
                  <a:lnTo>
                    <a:pt x="2688" y="804"/>
                  </a:lnTo>
                  <a:lnTo>
                    <a:pt x="2664" y="612"/>
                  </a:lnTo>
                  <a:lnTo>
                    <a:pt x="2634" y="498"/>
                  </a:lnTo>
                  <a:lnTo>
                    <a:pt x="2724" y="426"/>
                  </a:lnTo>
                  <a:lnTo>
                    <a:pt x="2778" y="300"/>
                  </a:lnTo>
                  <a:lnTo>
                    <a:pt x="2658" y="309"/>
                  </a:lnTo>
                  <a:lnTo>
                    <a:pt x="2655" y="125"/>
                  </a:lnTo>
                  <a:lnTo>
                    <a:pt x="2508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5" name="Freeform 1313">
              <a:extLst>
                <a:ext uri="{FF2B5EF4-FFF2-40B4-BE49-F238E27FC236}">
                  <a16:creationId xmlns:a16="http://schemas.microsoft.com/office/drawing/2014/main" id="{0237A116-AA10-1956-8DC4-111D8633D0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8013" y="5091649"/>
              <a:ext cx="1198760" cy="1150230"/>
            </a:xfrm>
            <a:custGeom>
              <a:avLst/>
              <a:gdLst>
                <a:gd name="T0" fmla="*/ 759 w 5569"/>
                <a:gd name="T1" fmla="*/ 204 h 5028"/>
                <a:gd name="T2" fmla="*/ 351 w 5569"/>
                <a:gd name="T3" fmla="*/ 354 h 5028"/>
                <a:gd name="T4" fmla="*/ 201 w 5569"/>
                <a:gd name="T5" fmla="*/ 798 h 5028"/>
                <a:gd name="T6" fmla="*/ 75 w 5569"/>
                <a:gd name="T7" fmla="*/ 1164 h 5028"/>
                <a:gd name="T8" fmla="*/ 311 w 5569"/>
                <a:gd name="T9" fmla="*/ 2025 h 5028"/>
                <a:gd name="T10" fmla="*/ 165 w 5569"/>
                <a:gd name="T11" fmla="*/ 2244 h 5028"/>
                <a:gd name="T12" fmla="*/ 6 w 5569"/>
                <a:gd name="T13" fmla="*/ 2495 h 5028"/>
                <a:gd name="T14" fmla="*/ 222 w 5569"/>
                <a:gd name="T15" fmla="*/ 2888 h 5028"/>
                <a:gd name="T16" fmla="*/ 675 w 5569"/>
                <a:gd name="T17" fmla="*/ 3522 h 5028"/>
                <a:gd name="T18" fmla="*/ 745 w 5569"/>
                <a:gd name="T19" fmla="*/ 4095 h 5028"/>
                <a:gd name="T20" fmla="*/ 963 w 5569"/>
                <a:gd name="T21" fmla="*/ 4578 h 5028"/>
                <a:gd name="T22" fmla="*/ 939 w 5569"/>
                <a:gd name="T23" fmla="*/ 4923 h 5028"/>
                <a:gd name="T24" fmla="*/ 1287 w 5569"/>
                <a:gd name="T25" fmla="*/ 4800 h 5028"/>
                <a:gd name="T26" fmla="*/ 1587 w 5569"/>
                <a:gd name="T27" fmla="*/ 4962 h 5028"/>
                <a:gd name="T28" fmla="*/ 1737 w 5569"/>
                <a:gd name="T29" fmla="*/ 4872 h 5028"/>
                <a:gd name="T30" fmla="*/ 1893 w 5569"/>
                <a:gd name="T31" fmla="*/ 4494 h 5028"/>
                <a:gd name="T32" fmla="*/ 2313 w 5569"/>
                <a:gd name="T33" fmla="*/ 4506 h 5028"/>
                <a:gd name="T34" fmla="*/ 2619 w 5569"/>
                <a:gd name="T35" fmla="*/ 4386 h 5028"/>
                <a:gd name="T36" fmla="*/ 2739 w 5569"/>
                <a:gd name="T37" fmla="*/ 4710 h 5028"/>
                <a:gd name="T38" fmla="*/ 3010 w 5569"/>
                <a:gd name="T39" fmla="*/ 4872 h 5028"/>
                <a:gd name="T40" fmla="*/ 3316 w 5569"/>
                <a:gd name="T41" fmla="*/ 4962 h 5028"/>
                <a:gd name="T42" fmla="*/ 3730 w 5569"/>
                <a:gd name="T43" fmla="*/ 4944 h 5028"/>
                <a:gd name="T44" fmla="*/ 3982 w 5569"/>
                <a:gd name="T45" fmla="*/ 4494 h 5028"/>
                <a:gd name="T46" fmla="*/ 4000 w 5569"/>
                <a:gd name="T47" fmla="*/ 3936 h 5028"/>
                <a:gd name="T48" fmla="*/ 4096 w 5569"/>
                <a:gd name="T49" fmla="*/ 3558 h 5028"/>
                <a:gd name="T50" fmla="*/ 3586 w 5569"/>
                <a:gd name="T51" fmla="*/ 3575 h 5028"/>
                <a:gd name="T52" fmla="*/ 3462 w 5569"/>
                <a:gd name="T53" fmla="*/ 3917 h 5028"/>
                <a:gd name="T54" fmla="*/ 3052 w 5569"/>
                <a:gd name="T55" fmla="*/ 3732 h 5028"/>
                <a:gd name="T56" fmla="*/ 3196 w 5569"/>
                <a:gd name="T57" fmla="*/ 3408 h 5028"/>
                <a:gd name="T58" fmla="*/ 3655 w 5569"/>
                <a:gd name="T59" fmla="*/ 3108 h 5028"/>
                <a:gd name="T60" fmla="*/ 4160 w 5569"/>
                <a:gd name="T61" fmla="*/ 3246 h 5028"/>
                <a:gd name="T62" fmla="*/ 4312 w 5569"/>
                <a:gd name="T63" fmla="*/ 2820 h 5028"/>
                <a:gd name="T64" fmla="*/ 4651 w 5569"/>
                <a:gd name="T65" fmla="*/ 2643 h 5028"/>
                <a:gd name="T66" fmla="*/ 5173 w 5569"/>
                <a:gd name="T67" fmla="*/ 2229 h 5028"/>
                <a:gd name="T68" fmla="*/ 5569 w 5569"/>
                <a:gd name="T69" fmla="*/ 2102 h 5028"/>
                <a:gd name="T70" fmla="*/ 5207 w 5569"/>
                <a:gd name="T71" fmla="*/ 1739 h 5028"/>
                <a:gd name="T72" fmla="*/ 4902 w 5569"/>
                <a:gd name="T73" fmla="*/ 1544 h 5028"/>
                <a:gd name="T74" fmla="*/ 4838 w 5569"/>
                <a:gd name="T75" fmla="*/ 1269 h 5028"/>
                <a:gd name="T76" fmla="*/ 4812 w 5569"/>
                <a:gd name="T77" fmla="*/ 1020 h 5028"/>
                <a:gd name="T78" fmla="*/ 4507 w 5569"/>
                <a:gd name="T79" fmla="*/ 1113 h 5028"/>
                <a:gd name="T80" fmla="*/ 4182 w 5569"/>
                <a:gd name="T81" fmla="*/ 1416 h 5028"/>
                <a:gd name="T82" fmla="*/ 3688 w 5569"/>
                <a:gd name="T83" fmla="*/ 1271 h 5028"/>
                <a:gd name="T84" fmla="*/ 3378 w 5569"/>
                <a:gd name="T85" fmla="*/ 1059 h 5028"/>
                <a:gd name="T86" fmla="*/ 2661 w 5569"/>
                <a:gd name="T87" fmla="*/ 1080 h 5028"/>
                <a:gd name="T88" fmla="*/ 2136 w 5569"/>
                <a:gd name="T89" fmla="*/ 1035 h 5028"/>
                <a:gd name="T90" fmla="*/ 2100 w 5569"/>
                <a:gd name="T91" fmla="*/ 528 h 5028"/>
                <a:gd name="T92" fmla="*/ 1509 w 5569"/>
                <a:gd name="T93" fmla="*/ 198 h 5028"/>
                <a:gd name="T94" fmla="*/ 1002 w 5569"/>
                <a:gd name="T95" fmla="*/ 0 h 50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69"/>
                <a:gd name="T145" fmla="*/ 0 h 5028"/>
                <a:gd name="T146" fmla="*/ 5569 w 5569"/>
                <a:gd name="T147" fmla="*/ 5028 h 50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69" h="5028">
                  <a:moveTo>
                    <a:pt x="1002" y="0"/>
                  </a:moveTo>
                  <a:lnTo>
                    <a:pt x="819" y="78"/>
                  </a:lnTo>
                  <a:lnTo>
                    <a:pt x="759" y="204"/>
                  </a:lnTo>
                  <a:lnTo>
                    <a:pt x="654" y="293"/>
                  </a:lnTo>
                  <a:lnTo>
                    <a:pt x="513" y="312"/>
                  </a:lnTo>
                  <a:lnTo>
                    <a:pt x="351" y="354"/>
                  </a:lnTo>
                  <a:lnTo>
                    <a:pt x="257" y="455"/>
                  </a:lnTo>
                  <a:lnTo>
                    <a:pt x="291" y="636"/>
                  </a:lnTo>
                  <a:lnTo>
                    <a:pt x="201" y="798"/>
                  </a:lnTo>
                  <a:lnTo>
                    <a:pt x="201" y="996"/>
                  </a:lnTo>
                  <a:lnTo>
                    <a:pt x="183" y="1128"/>
                  </a:lnTo>
                  <a:lnTo>
                    <a:pt x="75" y="1164"/>
                  </a:lnTo>
                  <a:lnTo>
                    <a:pt x="165" y="1668"/>
                  </a:lnTo>
                  <a:lnTo>
                    <a:pt x="294" y="1827"/>
                  </a:lnTo>
                  <a:lnTo>
                    <a:pt x="311" y="2025"/>
                  </a:lnTo>
                  <a:lnTo>
                    <a:pt x="209" y="2043"/>
                  </a:lnTo>
                  <a:lnTo>
                    <a:pt x="140" y="2117"/>
                  </a:lnTo>
                  <a:lnTo>
                    <a:pt x="165" y="2244"/>
                  </a:lnTo>
                  <a:lnTo>
                    <a:pt x="95" y="2322"/>
                  </a:lnTo>
                  <a:lnTo>
                    <a:pt x="0" y="2378"/>
                  </a:lnTo>
                  <a:lnTo>
                    <a:pt x="6" y="2495"/>
                  </a:lnTo>
                  <a:lnTo>
                    <a:pt x="171" y="2532"/>
                  </a:lnTo>
                  <a:lnTo>
                    <a:pt x="237" y="2684"/>
                  </a:lnTo>
                  <a:lnTo>
                    <a:pt x="222" y="2888"/>
                  </a:lnTo>
                  <a:lnTo>
                    <a:pt x="276" y="3065"/>
                  </a:lnTo>
                  <a:lnTo>
                    <a:pt x="441" y="3282"/>
                  </a:lnTo>
                  <a:lnTo>
                    <a:pt x="675" y="3522"/>
                  </a:lnTo>
                  <a:lnTo>
                    <a:pt x="765" y="3756"/>
                  </a:lnTo>
                  <a:lnTo>
                    <a:pt x="811" y="3935"/>
                  </a:lnTo>
                  <a:lnTo>
                    <a:pt x="745" y="4095"/>
                  </a:lnTo>
                  <a:lnTo>
                    <a:pt x="909" y="4308"/>
                  </a:lnTo>
                  <a:lnTo>
                    <a:pt x="867" y="4452"/>
                  </a:lnTo>
                  <a:lnTo>
                    <a:pt x="963" y="4578"/>
                  </a:lnTo>
                  <a:lnTo>
                    <a:pt x="867" y="4686"/>
                  </a:lnTo>
                  <a:lnTo>
                    <a:pt x="918" y="4775"/>
                  </a:lnTo>
                  <a:lnTo>
                    <a:pt x="939" y="4923"/>
                  </a:lnTo>
                  <a:lnTo>
                    <a:pt x="1035" y="4938"/>
                  </a:lnTo>
                  <a:lnTo>
                    <a:pt x="1107" y="4794"/>
                  </a:lnTo>
                  <a:lnTo>
                    <a:pt x="1287" y="4800"/>
                  </a:lnTo>
                  <a:lnTo>
                    <a:pt x="1353" y="4854"/>
                  </a:lnTo>
                  <a:lnTo>
                    <a:pt x="1413" y="4944"/>
                  </a:lnTo>
                  <a:lnTo>
                    <a:pt x="1587" y="4962"/>
                  </a:lnTo>
                  <a:lnTo>
                    <a:pt x="1641" y="5028"/>
                  </a:lnTo>
                  <a:lnTo>
                    <a:pt x="1749" y="4980"/>
                  </a:lnTo>
                  <a:lnTo>
                    <a:pt x="1737" y="4872"/>
                  </a:lnTo>
                  <a:lnTo>
                    <a:pt x="1731" y="4692"/>
                  </a:lnTo>
                  <a:lnTo>
                    <a:pt x="1773" y="4578"/>
                  </a:lnTo>
                  <a:lnTo>
                    <a:pt x="1893" y="4494"/>
                  </a:lnTo>
                  <a:lnTo>
                    <a:pt x="2025" y="4506"/>
                  </a:lnTo>
                  <a:lnTo>
                    <a:pt x="2199" y="4494"/>
                  </a:lnTo>
                  <a:lnTo>
                    <a:pt x="2313" y="4506"/>
                  </a:lnTo>
                  <a:lnTo>
                    <a:pt x="2439" y="4452"/>
                  </a:lnTo>
                  <a:lnTo>
                    <a:pt x="2523" y="4386"/>
                  </a:lnTo>
                  <a:lnTo>
                    <a:pt x="2619" y="4386"/>
                  </a:lnTo>
                  <a:lnTo>
                    <a:pt x="2655" y="4470"/>
                  </a:lnTo>
                  <a:lnTo>
                    <a:pt x="2649" y="4584"/>
                  </a:lnTo>
                  <a:lnTo>
                    <a:pt x="2739" y="4710"/>
                  </a:lnTo>
                  <a:lnTo>
                    <a:pt x="2848" y="4794"/>
                  </a:lnTo>
                  <a:lnTo>
                    <a:pt x="2962" y="4776"/>
                  </a:lnTo>
                  <a:lnTo>
                    <a:pt x="3010" y="4872"/>
                  </a:lnTo>
                  <a:lnTo>
                    <a:pt x="3106" y="4926"/>
                  </a:lnTo>
                  <a:lnTo>
                    <a:pt x="3250" y="4908"/>
                  </a:lnTo>
                  <a:lnTo>
                    <a:pt x="3316" y="4962"/>
                  </a:lnTo>
                  <a:lnTo>
                    <a:pt x="3442" y="5010"/>
                  </a:lnTo>
                  <a:lnTo>
                    <a:pt x="3586" y="5010"/>
                  </a:lnTo>
                  <a:lnTo>
                    <a:pt x="3730" y="4944"/>
                  </a:lnTo>
                  <a:lnTo>
                    <a:pt x="3838" y="4812"/>
                  </a:lnTo>
                  <a:lnTo>
                    <a:pt x="3898" y="4674"/>
                  </a:lnTo>
                  <a:lnTo>
                    <a:pt x="3982" y="4494"/>
                  </a:lnTo>
                  <a:lnTo>
                    <a:pt x="4108" y="4326"/>
                  </a:lnTo>
                  <a:lnTo>
                    <a:pt x="3982" y="4080"/>
                  </a:lnTo>
                  <a:lnTo>
                    <a:pt x="4000" y="3936"/>
                  </a:lnTo>
                  <a:lnTo>
                    <a:pt x="4114" y="3768"/>
                  </a:lnTo>
                  <a:lnTo>
                    <a:pt x="4159" y="3663"/>
                  </a:lnTo>
                  <a:lnTo>
                    <a:pt x="4096" y="3558"/>
                  </a:lnTo>
                  <a:lnTo>
                    <a:pt x="3988" y="3462"/>
                  </a:lnTo>
                  <a:lnTo>
                    <a:pt x="3772" y="3503"/>
                  </a:lnTo>
                  <a:lnTo>
                    <a:pt x="3586" y="3575"/>
                  </a:lnTo>
                  <a:lnTo>
                    <a:pt x="3538" y="3681"/>
                  </a:lnTo>
                  <a:lnTo>
                    <a:pt x="3512" y="3813"/>
                  </a:lnTo>
                  <a:lnTo>
                    <a:pt x="3462" y="3917"/>
                  </a:lnTo>
                  <a:lnTo>
                    <a:pt x="3232" y="3947"/>
                  </a:lnTo>
                  <a:lnTo>
                    <a:pt x="3174" y="3824"/>
                  </a:lnTo>
                  <a:lnTo>
                    <a:pt x="3052" y="3732"/>
                  </a:lnTo>
                  <a:lnTo>
                    <a:pt x="3027" y="3614"/>
                  </a:lnTo>
                  <a:lnTo>
                    <a:pt x="3034" y="3462"/>
                  </a:lnTo>
                  <a:lnTo>
                    <a:pt x="3196" y="3408"/>
                  </a:lnTo>
                  <a:lnTo>
                    <a:pt x="3334" y="3291"/>
                  </a:lnTo>
                  <a:lnTo>
                    <a:pt x="3499" y="3186"/>
                  </a:lnTo>
                  <a:lnTo>
                    <a:pt x="3655" y="3108"/>
                  </a:lnTo>
                  <a:lnTo>
                    <a:pt x="3793" y="3210"/>
                  </a:lnTo>
                  <a:lnTo>
                    <a:pt x="3971" y="3246"/>
                  </a:lnTo>
                  <a:lnTo>
                    <a:pt x="4160" y="3246"/>
                  </a:lnTo>
                  <a:lnTo>
                    <a:pt x="4273" y="3177"/>
                  </a:lnTo>
                  <a:lnTo>
                    <a:pt x="4306" y="3068"/>
                  </a:lnTo>
                  <a:lnTo>
                    <a:pt x="4312" y="2820"/>
                  </a:lnTo>
                  <a:lnTo>
                    <a:pt x="4438" y="2741"/>
                  </a:lnTo>
                  <a:lnTo>
                    <a:pt x="4475" y="2723"/>
                  </a:lnTo>
                  <a:lnTo>
                    <a:pt x="4651" y="2643"/>
                  </a:lnTo>
                  <a:lnTo>
                    <a:pt x="4799" y="2495"/>
                  </a:lnTo>
                  <a:lnTo>
                    <a:pt x="4943" y="2435"/>
                  </a:lnTo>
                  <a:lnTo>
                    <a:pt x="5173" y="2229"/>
                  </a:lnTo>
                  <a:lnTo>
                    <a:pt x="5386" y="2046"/>
                  </a:lnTo>
                  <a:lnTo>
                    <a:pt x="5536" y="2081"/>
                  </a:lnTo>
                  <a:lnTo>
                    <a:pt x="5569" y="2102"/>
                  </a:lnTo>
                  <a:lnTo>
                    <a:pt x="5560" y="1845"/>
                  </a:lnTo>
                  <a:lnTo>
                    <a:pt x="5302" y="1847"/>
                  </a:lnTo>
                  <a:lnTo>
                    <a:pt x="5207" y="1739"/>
                  </a:lnTo>
                  <a:lnTo>
                    <a:pt x="4993" y="1700"/>
                  </a:lnTo>
                  <a:lnTo>
                    <a:pt x="4979" y="1607"/>
                  </a:lnTo>
                  <a:lnTo>
                    <a:pt x="4902" y="1544"/>
                  </a:lnTo>
                  <a:lnTo>
                    <a:pt x="4754" y="1536"/>
                  </a:lnTo>
                  <a:lnTo>
                    <a:pt x="4757" y="1346"/>
                  </a:lnTo>
                  <a:lnTo>
                    <a:pt x="4838" y="1269"/>
                  </a:lnTo>
                  <a:lnTo>
                    <a:pt x="4960" y="1194"/>
                  </a:lnTo>
                  <a:lnTo>
                    <a:pt x="4909" y="1059"/>
                  </a:lnTo>
                  <a:lnTo>
                    <a:pt x="4812" y="1020"/>
                  </a:lnTo>
                  <a:lnTo>
                    <a:pt x="4666" y="996"/>
                  </a:lnTo>
                  <a:lnTo>
                    <a:pt x="4558" y="1043"/>
                  </a:lnTo>
                  <a:lnTo>
                    <a:pt x="4507" y="1113"/>
                  </a:lnTo>
                  <a:lnTo>
                    <a:pt x="4410" y="1287"/>
                  </a:lnTo>
                  <a:lnTo>
                    <a:pt x="4294" y="1328"/>
                  </a:lnTo>
                  <a:lnTo>
                    <a:pt x="4182" y="1416"/>
                  </a:lnTo>
                  <a:lnTo>
                    <a:pt x="4083" y="1416"/>
                  </a:lnTo>
                  <a:lnTo>
                    <a:pt x="3874" y="1281"/>
                  </a:lnTo>
                  <a:lnTo>
                    <a:pt x="3688" y="1271"/>
                  </a:lnTo>
                  <a:lnTo>
                    <a:pt x="3522" y="1271"/>
                  </a:lnTo>
                  <a:lnTo>
                    <a:pt x="3442" y="1185"/>
                  </a:lnTo>
                  <a:lnTo>
                    <a:pt x="3378" y="1059"/>
                  </a:lnTo>
                  <a:lnTo>
                    <a:pt x="3250" y="1004"/>
                  </a:lnTo>
                  <a:lnTo>
                    <a:pt x="2939" y="996"/>
                  </a:lnTo>
                  <a:lnTo>
                    <a:pt x="2661" y="1080"/>
                  </a:lnTo>
                  <a:lnTo>
                    <a:pt x="2460" y="1071"/>
                  </a:lnTo>
                  <a:lnTo>
                    <a:pt x="2246" y="1073"/>
                  </a:lnTo>
                  <a:lnTo>
                    <a:pt x="2136" y="1035"/>
                  </a:lnTo>
                  <a:lnTo>
                    <a:pt x="2091" y="942"/>
                  </a:lnTo>
                  <a:lnTo>
                    <a:pt x="2115" y="696"/>
                  </a:lnTo>
                  <a:lnTo>
                    <a:pt x="2100" y="528"/>
                  </a:lnTo>
                  <a:lnTo>
                    <a:pt x="1833" y="366"/>
                  </a:lnTo>
                  <a:lnTo>
                    <a:pt x="1722" y="243"/>
                  </a:lnTo>
                  <a:lnTo>
                    <a:pt x="1509" y="198"/>
                  </a:lnTo>
                  <a:lnTo>
                    <a:pt x="1299" y="132"/>
                  </a:lnTo>
                  <a:lnTo>
                    <a:pt x="1173" y="45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6" name="Freeform 1314">
              <a:extLst>
                <a:ext uri="{FF2B5EF4-FFF2-40B4-BE49-F238E27FC236}">
                  <a16:creationId xmlns:a16="http://schemas.microsoft.com/office/drawing/2014/main" id="{088C969E-A8B1-DE7B-F52F-5ACBD575D3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367" y="4809581"/>
              <a:ext cx="1089412" cy="848716"/>
            </a:xfrm>
            <a:custGeom>
              <a:avLst/>
              <a:gdLst>
                <a:gd name="T0" fmla="*/ 889 w 5061"/>
                <a:gd name="T1" fmla="*/ 740 h 3710"/>
                <a:gd name="T2" fmla="*/ 576 w 5061"/>
                <a:gd name="T3" fmla="*/ 754 h 3710"/>
                <a:gd name="T4" fmla="*/ 402 w 5061"/>
                <a:gd name="T5" fmla="*/ 814 h 3710"/>
                <a:gd name="T6" fmla="*/ 510 w 5061"/>
                <a:gd name="T7" fmla="*/ 1030 h 3710"/>
                <a:gd name="T8" fmla="*/ 672 w 5061"/>
                <a:gd name="T9" fmla="*/ 1174 h 3710"/>
                <a:gd name="T10" fmla="*/ 810 w 5061"/>
                <a:gd name="T11" fmla="*/ 1444 h 3710"/>
                <a:gd name="T12" fmla="*/ 792 w 5061"/>
                <a:gd name="T13" fmla="*/ 1714 h 3710"/>
                <a:gd name="T14" fmla="*/ 648 w 5061"/>
                <a:gd name="T15" fmla="*/ 1966 h 3710"/>
                <a:gd name="T16" fmla="*/ 342 w 5061"/>
                <a:gd name="T17" fmla="*/ 2092 h 3710"/>
                <a:gd name="T18" fmla="*/ 216 w 5061"/>
                <a:gd name="T19" fmla="*/ 2272 h 3710"/>
                <a:gd name="T20" fmla="*/ 276 w 5061"/>
                <a:gd name="T21" fmla="*/ 2554 h 3710"/>
                <a:gd name="T22" fmla="*/ 150 w 5061"/>
                <a:gd name="T23" fmla="*/ 2716 h 3710"/>
                <a:gd name="T24" fmla="*/ 0 w 5061"/>
                <a:gd name="T25" fmla="*/ 2896 h 3710"/>
                <a:gd name="T26" fmla="*/ 179 w 5061"/>
                <a:gd name="T27" fmla="*/ 3173 h 3710"/>
                <a:gd name="T28" fmla="*/ 395 w 5061"/>
                <a:gd name="T29" fmla="*/ 3377 h 3710"/>
                <a:gd name="T30" fmla="*/ 593 w 5061"/>
                <a:gd name="T31" fmla="*/ 3602 h 3710"/>
                <a:gd name="T32" fmla="*/ 866 w 5061"/>
                <a:gd name="T33" fmla="*/ 3439 h 3710"/>
                <a:gd name="T34" fmla="*/ 1212 w 5061"/>
                <a:gd name="T35" fmla="*/ 3116 h 3710"/>
                <a:gd name="T36" fmla="*/ 1518 w 5061"/>
                <a:gd name="T37" fmla="*/ 2932 h 3710"/>
                <a:gd name="T38" fmla="*/ 1950 w 5061"/>
                <a:gd name="T39" fmla="*/ 3224 h 3710"/>
                <a:gd name="T40" fmla="*/ 2130 w 5061"/>
                <a:gd name="T41" fmla="*/ 3308 h 3710"/>
                <a:gd name="T42" fmla="*/ 2235 w 5061"/>
                <a:gd name="T43" fmla="*/ 3602 h 3710"/>
                <a:gd name="T44" fmla="*/ 2574 w 5061"/>
                <a:gd name="T45" fmla="*/ 3705 h 3710"/>
                <a:gd name="T46" fmla="*/ 2703 w 5061"/>
                <a:gd name="T47" fmla="*/ 3547 h 3710"/>
                <a:gd name="T48" fmla="*/ 3211 w 5061"/>
                <a:gd name="T49" fmla="*/ 3705 h 3710"/>
                <a:gd name="T50" fmla="*/ 3446 w 5061"/>
                <a:gd name="T51" fmla="*/ 3664 h 3710"/>
                <a:gd name="T52" fmla="*/ 3599 w 5061"/>
                <a:gd name="T53" fmla="*/ 3418 h 3710"/>
                <a:gd name="T54" fmla="*/ 3863 w 5061"/>
                <a:gd name="T55" fmla="*/ 3553 h 3710"/>
                <a:gd name="T56" fmla="*/ 4070 w 5061"/>
                <a:gd name="T57" fmla="*/ 3556 h 3710"/>
                <a:gd name="T58" fmla="*/ 4115 w 5061"/>
                <a:gd name="T59" fmla="*/ 3349 h 3710"/>
                <a:gd name="T60" fmla="*/ 4286 w 5061"/>
                <a:gd name="T61" fmla="*/ 3260 h 3710"/>
                <a:gd name="T62" fmla="*/ 4142 w 5061"/>
                <a:gd name="T63" fmla="*/ 2903 h 3710"/>
                <a:gd name="T64" fmla="*/ 4160 w 5061"/>
                <a:gd name="T65" fmla="*/ 2360 h 3710"/>
                <a:gd name="T66" fmla="*/ 4176 w 5061"/>
                <a:gd name="T67" fmla="*/ 2032 h 3710"/>
                <a:gd name="T68" fmla="*/ 4232 w 5061"/>
                <a:gd name="T69" fmla="*/ 1693 h 3710"/>
                <a:gd name="T70" fmla="*/ 4488 w 5061"/>
                <a:gd name="T71" fmla="*/ 1546 h 3710"/>
                <a:gd name="T72" fmla="*/ 4734 w 5061"/>
                <a:gd name="T73" fmla="*/ 1438 h 3710"/>
                <a:gd name="T74" fmla="*/ 4980 w 5061"/>
                <a:gd name="T75" fmla="*/ 1234 h 3710"/>
                <a:gd name="T76" fmla="*/ 5058 w 5061"/>
                <a:gd name="T77" fmla="*/ 1063 h 3710"/>
                <a:gd name="T78" fmla="*/ 4985 w 5061"/>
                <a:gd name="T79" fmla="*/ 815 h 3710"/>
                <a:gd name="T80" fmla="*/ 4818 w 5061"/>
                <a:gd name="T81" fmla="*/ 703 h 3710"/>
                <a:gd name="T82" fmla="*/ 4454 w 5061"/>
                <a:gd name="T83" fmla="*/ 659 h 3710"/>
                <a:gd name="T84" fmla="*/ 4238 w 5061"/>
                <a:gd name="T85" fmla="*/ 569 h 3710"/>
                <a:gd name="T86" fmla="*/ 3978 w 5061"/>
                <a:gd name="T87" fmla="*/ 882 h 3710"/>
                <a:gd name="T88" fmla="*/ 3730 w 5061"/>
                <a:gd name="T89" fmla="*/ 843 h 3710"/>
                <a:gd name="T90" fmla="*/ 3530 w 5061"/>
                <a:gd name="T91" fmla="*/ 851 h 3710"/>
                <a:gd name="T92" fmla="*/ 3294 w 5061"/>
                <a:gd name="T93" fmla="*/ 567 h 3710"/>
                <a:gd name="T94" fmla="*/ 3193 w 5061"/>
                <a:gd name="T95" fmla="*/ 273 h 3710"/>
                <a:gd name="T96" fmla="*/ 2744 w 5061"/>
                <a:gd name="T97" fmla="*/ 452 h 3710"/>
                <a:gd name="T98" fmla="*/ 2598 w 5061"/>
                <a:gd name="T99" fmla="*/ 488 h 3710"/>
                <a:gd name="T100" fmla="*/ 2521 w 5061"/>
                <a:gd name="T101" fmla="*/ 647 h 3710"/>
                <a:gd name="T102" fmla="*/ 2234 w 5061"/>
                <a:gd name="T103" fmla="*/ 599 h 3710"/>
                <a:gd name="T104" fmla="*/ 2214 w 5061"/>
                <a:gd name="T105" fmla="*/ 218 h 3710"/>
                <a:gd name="T106" fmla="*/ 2001 w 5061"/>
                <a:gd name="T107" fmla="*/ 0 h 3710"/>
                <a:gd name="T108" fmla="*/ 1747 w 5061"/>
                <a:gd name="T109" fmla="*/ 75 h 3710"/>
                <a:gd name="T110" fmla="*/ 1728 w 5061"/>
                <a:gd name="T111" fmla="*/ 375 h 3710"/>
                <a:gd name="T112" fmla="*/ 1533 w 5061"/>
                <a:gd name="T113" fmla="*/ 636 h 3710"/>
                <a:gd name="T114" fmla="*/ 1152 w 5061"/>
                <a:gd name="T115" fmla="*/ 832 h 37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61"/>
                <a:gd name="T175" fmla="*/ 0 h 3710"/>
                <a:gd name="T176" fmla="*/ 5061 w 5061"/>
                <a:gd name="T177" fmla="*/ 3710 h 37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61" h="3710">
                  <a:moveTo>
                    <a:pt x="1152" y="832"/>
                  </a:moveTo>
                  <a:lnTo>
                    <a:pt x="889" y="740"/>
                  </a:lnTo>
                  <a:lnTo>
                    <a:pt x="744" y="754"/>
                  </a:lnTo>
                  <a:lnTo>
                    <a:pt x="576" y="754"/>
                  </a:lnTo>
                  <a:lnTo>
                    <a:pt x="474" y="754"/>
                  </a:lnTo>
                  <a:lnTo>
                    <a:pt x="402" y="814"/>
                  </a:lnTo>
                  <a:lnTo>
                    <a:pt x="420" y="952"/>
                  </a:lnTo>
                  <a:lnTo>
                    <a:pt x="510" y="1030"/>
                  </a:lnTo>
                  <a:lnTo>
                    <a:pt x="636" y="1084"/>
                  </a:lnTo>
                  <a:lnTo>
                    <a:pt x="672" y="1174"/>
                  </a:lnTo>
                  <a:lnTo>
                    <a:pt x="762" y="1294"/>
                  </a:lnTo>
                  <a:lnTo>
                    <a:pt x="810" y="1444"/>
                  </a:lnTo>
                  <a:lnTo>
                    <a:pt x="834" y="1588"/>
                  </a:lnTo>
                  <a:lnTo>
                    <a:pt x="792" y="1714"/>
                  </a:lnTo>
                  <a:lnTo>
                    <a:pt x="666" y="1816"/>
                  </a:lnTo>
                  <a:lnTo>
                    <a:pt x="648" y="1966"/>
                  </a:lnTo>
                  <a:lnTo>
                    <a:pt x="486" y="2020"/>
                  </a:lnTo>
                  <a:lnTo>
                    <a:pt x="342" y="2092"/>
                  </a:lnTo>
                  <a:lnTo>
                    <a:pt x="258" y="2146"/>
                  </a:lnTo>
                  <a:lnTo>
                    <a:pt x="216" y="2272"/>
                  </a:lnTo>
                  <a:lnTo>
                    <a:pt x="258" y="2416"/>
                  </a:lnTo>
                  <a:lnTo>
                    <a:pt x="276" y="2554"/>
                  </a:lnTo>
                  <a:lnTo>
                    <a:pt x="270" y="2662"/>
                  </a:lnTo>
                  <a:lnTo>
                    <a:pt x="150" y="2716"/>
                  </a:lnTo>
                  <a:lnTo>
                    <a:pt x="36" y="2770"/>
                  </a:lnTo>
                  <a:lnTo>
                    <a:pt x="0" y="2896"/>
                  </a:lnTo>
                  <a:lnTo>
                    <a:pt x="84" y="3112"/>
                  </a:lnTo>
                  <a:lnTo>
                    <a:pt x="179" y="3173"/>
                  </a:lnTo>
                  <a:lnTo>
                    <a:pt x="325" y="3272"/>
                  </a:lnTo>
                  <a:lnTo>
                    <a:pt x="395" y="3377"/>
                  </a:lnTo>
                  <a:lnTo>
                    <a:pt x="397" y="3509"/>
                  </a:lnTo>
                  <a:lnTo>
                    <a:pt x="593" y="3602"/>
                  </a:lnTo>
                  <a:lnTo>
                    <a:pt x="744" y="3566"/>
                  </a:lnTo>
                  <a:lnTo>
                    <a:pt x="866" y="3439"/>
                  </a:lnTo>
                  <a:lnTo>
                    <a:pt x="1194" y="3281"/>
                  </a:lnTo>
                  <a:lnTo>
                    <a:pt x="1212" y="3116"/>
                  </a:lnTo>
                  <a:lnTo>
                    <a:pt x="1231" y="3027"/>
                  </a:lnTo>
                  <a:lnTo>
                    <a:pt x="1518" y="2932"/>
                  </a:lnTo>
                  <a:lnTo>
                    <a:pt x="1839" y="3215"/>
                  </a:lnTo>
                  <a:lnTo>
                    <a:pt x="1950" y="3224"/>
                  </a:lnTo>
                  <a:lnTo>
                    <a:pt x="2058" y="3171"/>
                  </a:lnTo>
                  <a:lnTo>
                    <a:pt x="2130" y="3308"/>
                  </a:lnTo>
                  <a:lnTo>
                    <a:pt x="2252" y="3421"/>
                  </a:lnTo>
                  <a:lnTo>
                    <a:pt x="2235" y="3602"/>
                  </a:lnTo>
                  <a:lnTo>
                    <a:pt x="2322" y="3677"/>
                  </a:lnTo>
                  <a:lnTo>
                    <a:pt x="2574" y="3705"/>
                  </a:lnTo>
                  <a:lnTo>
                    <a:pt x="2664" y="3652"/>
                  </a:lnTo>
                  <a:lnTo>
                    <a:pt x="2703" y="3547"/>
                  </a:lnTo>
                  <a:lnTo>
                    <a:pt x="3036" y="3544"/>
                  </a:lnTo>
                  <a:lnTo>
                    <a:pt x="3211" y="3705"/>
                  </a:lnTo>
                  <a:lnTo>
                    <a:pt x="3336" y="3710"/>
                  </a:lnTo>
                  <a:lnTo>
                    <a:pt x="3446" y="3664"/>
                  </a:lnTo>
                  <a:lnTo>
                    <a:pt x="3463" y="3507"/>
                  </a:lnTo>
                  <a:lnTo>
                    <a:pt x="3599" y="3418"/>
                  </a:lnTo>
                  <a:lnTo>
                    <a:pt x="3768" y="3422"/>
                  </a:lnTo>
                  <a:lnTo>
                    <a:pt x="3863" y="3553"/>
                  </a:lnTo>
                  <a:lnTo>
                    <a:pt x="3978" y="3611"/>
                  </a:lnTo>
                  <a:lnTo>
                    <a:pt x="4070" y="3556"/>
                  </a:lnTo>
                  <a:lnTo>
                    <a:pt x="4140" y="3478"/>
                  </a:lnTo>
                  <a:lnTo>
                    <a:pt x="4115" y="3349"/>
                  </a:lnTo>
                  <a:lnTo>
                    <a:pt x="4182" y="3277"/>
                  </a:lnTo>
                  <a:lnTo>
                    <a:pt x="4286" y="3260"/>
                  </a:lnTo>
                  <a:lnTo>
                    <a:pt x="4268" y="3061"/>
                  </a:lnTo>
                  <a:lnTo>
                    <a:pt x="4142" y="2903"/>
                  </a:lnTo>
                  <a:lnTo>
                    <a:pt x="4050" y="2398"/>
                  </a:lnTo>
                  <a:lnTo>
                    <a:pt x="4160" y="2360"/>
                  </a:lnTo>
                  <a:lnTo>
                    <a:pt x="4175" y="2242"/>
                  </a:lnTo>
                  <a:lnTo>
                    <a:pt x="4176" y="2032"/>
                  </a:lnTo>
                  <a:lnTo>
                    <a:pt x="4265" y="1870"/>
                  </a:lnTo>
                  <a:lnTo>
                    <a:pt x="4232" y="1693"/>
                  </a:lnTo>
                  <a:lnTo>
                    <a:pt x="4326" y="1588"/>
                  </a:lnTo>
                  <a:lnTo>
                    <a:pt x="4488" y="1546"/>
                  </a:lnTo>
                  <a:lnTo>
                    <a:pt x="4629" y="1528"/>
                  </a:lnTo>
                  <a:lnTo>
                    <a:pt x="4734" y="1438"/>
                  </a:lnTo>
                  <a:lnTo>
                    <a:pt x="4794" y="1310"/>
                  </a:lnTo>
                  <a:lnTo>
                    <a:pt x="4980" y="1234"/>
                  </a:lnTo>
                  <a:lnTo>
                    <a:pt x="5004" y="1138"/>
                  </a:lnTo>
                  <a:lnTo>
                    <a:pt x="5058" y="1063"/>
                  </a:lnTo>
                  <a:lnTo>
                    <a:pt x="5061" y="920"/>
                  </a:lnTo>
                  <a:lnTo>
                    <a:pt x="4985" y="815"/>
                  </a:lnTo>
                  <a:lnTo>
                    <a:pt x="4974" y="662"/>
                  </a:lnTo>
                  <a:lnTo>
                    <a:pt x="4818" y="703"/>
                  </a:lnTo>
                  <a:lnTo>
                    <a:pt x="4584" y="721"/>
                  </a:lnTo>
                  <a:lnTo>
                    <a:pt x="4454" y="659"/>
                  </a:lnTo>
                  <a:lnTo>
                    <a:pt x="4355" y="536"/>
                  </a:lnTo>
                  <a:lnTo>
                    <a:pt x="4238" y="569"/>
                  </a:lnTo>
                  <a:lnTo>
                    <a:pt x="4182" y="725"/>
                  </a:lnTo>
                  <a:lnTo>
                    <a:pt x="3978" y="882"/>
                  </a:lnTo>
                  <a:lnTo>
                    <a:pt x="3864" y="900"/>
                  </a:lnTo>
                  <a:lnTo>
                    <a:pt x="3730" y="843"/>
                  </a:lnTo>
                  <a:lnTo>
                    <a:pt x="3637" y="897"/>
                  </a:lnTo>
                  <a:lnTo>
                    <a:pt x="3530" y="851"/>
                  </a:lnTo>
                  <a:lnTo>
                    <a:pt x="3377" y="677"/>
                  </a:lnTo>
                  <a:lnTo>
                    <a:pt x="3294" y="567"/>
                  </a:lnTo>
                  <a:lnTo>
                    <a:pt x="3261" y="367"/>
                  </a:lnTo>
                  <a:lnTo>
                    <a:pt x="3193" y="273"/>
                  </a:lnTo>
                  <a:lnTo>
                    <a:pt x="2853" y="276"/>
                  </a:lnTo>
                  <a:lnTo>
                    <a:pt x="2744" y="452"/>
                  </a:lnTo>
                  <a:lnTo>
                    <a:pt x="2685" y="485"/>
                  </a:lnTo>
                  <a:lnTo>
                    <a:pt x="2598" y="488"/>
                  </a:lnTo>
                  <a:lnTo>
                    <a:pt x="2574" y="593"/>
                  </a:lnTo>
                  <a:lnTo>
                    <a:pt x="2521" y="647"/>
                  </a:lnTo>
                  <a:lnTo>
                    <a:pt x="2302" y="650"/>
                  </a:lnTo>
                  <a:lnTo>
                    <a:pt x="2234" y="599"/>
                  </a:lnTo>
                  <a:lnTo>
                    <a:pt x="2202" y="346"/>
                  </a:lnTo>
                  <a:lnTo>
                    <a:pt x="2214" y="218"/>
                  </a:lnTo>
                  <a:lnTo>
                    <a:pt x="2065" y="38"/>
                  </a:lnTo>
                  <a:lnTo>
                    <a:pt x="2001" y="0"/>
                  </a:lnTo>
                  <a:lnTo>
                    <a:pt x="1836" y="3"/>
                  </a:lnTo>
                  <a:lnTo>
                    <a:pt x="1747" y="75"/>
                  </a:lnTo>
                  <a:lnTo>
                    <a:pt x="1728" y="190"/>
                  </a:lnTo>
                  <a:lnTo>
                    <a:pt x="1728" y="375"/>
                  </a:lnTo>
                  <a:lnTo>
                    <a:pt x="1567" y="446"/>
                  </a:lnTo>
                  <a:lnTo>
                    <a:pt x="1533" y="636"/>
                  </a:lnTo>
                  <a:lnTo>
                    <a:pt x="1313" y="772"/>
                  </a:lnTo>
                  <a:lnTo>
                    <a:pt x="1152" y="8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7" name="Freeform 1315">
              <a:extLst>
                <a:ext uri="{FF2B5EF4-FFF2-40B4-BE49-F238E27FC236}">
                  <a16:creationId xmlns:a16="http://schemas.microsoft.com/office/drawing/2014/main" id="{5C94BAA9-DB5F-69DA-A774-034868CC1F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412" y="5480092"/>
              <a:ext cx="1496892" cy="1276507"/>
            </a:xfrm>
            <a:custGeom>
              <a:avLst/>
              <a:gdLst>
                <a:gd name="T0" fmla="*/ 8676 w 4636"/>
                <a:gd name="T1" fmla="*/ 738 h 3720"/>
                <a:gd name="T2" fmla="*/ 8194 w 4636"/>
                <a:gd name="T3" fmla="*/ 1098 h 3720"/>
                <a:gd name="T4" fmla="*/ 7578 w 4636"/>
                <a:gd name="T5" fmla="*/ 918 h 3720"/>
                <a:gd name="T6" fmla="*/ 6885 w 4636"/>
                <a:gd name="T7" fmla="*/ 1161 h 3720"/>
                <a:gd name="T8" fmla="*/ 6404 w 4636"/>
                <a:gd name="T9" fmla="*/ 733 h 3720"/>
                <a:gd name="T10" fmla="*/ 5940 w 4636"/>
                <a:gd name="T11" fmla="*/ 441 h 3720"/>
                <a:gd name="T12" fmla="*/ 5301 w 4636"/>
                <a:gd name="T13" fmla="*/ 0 h 3720"/>
                <a:gd name="T14" fmla="*/ 4815 w 4636"/>
                <a:gd name="T15" fmla="*/ 522 h 3720"/>
                <a:gd name="T16" fmla="*/ 3915 w 4636"/>
                <a:gd name="T17" fmla="*/ 1008 h 3720"/>
                <a:gd name="T18" fmla="*/ 3514 w 4636"/>
                <a:gd name="T19" fmla="*/ 513 h 3720"/>
                <a:gd name="T20" fmla="*/ 2898 w 4636"/>
                <a:gd name="T21" fmla="*/ 792 h 3720"/>
                <a:gd name="T22" fmla="*/ 2646 w 4636"/>
                <a:gd name="T23" fmla="*/ 1863 h 3720"/>
                <a:gd name="T24" fmla="*/ 1818 w 4636"/>
                <a:gd name="T25" fmla="*/ 1809 h 3720"/>
                <a:gd name="T26" fmla="*/ 1161 w 4636"/>
                <a:gd name="T27" fmla="*/ 1971 h 3720"/>
                <a:gd name="T28" fmla="*/ 1143 w 4636"/>
                <a:gd name="T29" fmla="*/ 2619 h 3720"/>
                <a:gd name="T30" fmla="*/ 1467 w 4636"/>
                <a:gd name="T31" fmla="*/ 3087 h 3720"/>
                <a:gd name="T32" fmla="*/ 918 w 4636"/>
                <a:gd name="T33" fmla="*/ 3357 h 3720"/>
                <a:gd name="T34" fmla="*/ 711 w 4636"/>
                <a:gd name="T35" fmla="*/ 4032 h 3720"/>
                <a:gd name="T36" fmla="*/ 432 w 4636"/>
                <a:gd name="T37" fmla="*/ 4491 h 3720"/>
                <a:gd name="T38" fmla="*/ 657 w 4636"/>
                <a:gd name="T39" fmla="*/ 5031 h 3720"/>
                <a:gd name="T40" fmla="*/ 540 w 4636"/>
                <a:gd name="T41" fmla="*/ 5571 h 3720"/>
                <a:gd name="T42" fmla="*/ 1170 w 4636"/>
                <a:gd name="T43" fmla="*/ 5886 h 3720"/>
                <a:gd name="T44" fmla="*/ 738 w 4636"/>
                <a:gd name="T45" fmla="*/ 6507 h 3720"/>
                <a:gd name="T46" fmla="*/ 324 w 4636"/>
                <a:gd name="T47" fmla="*/ 8019 h 3720"/>
                <a:gd name="T48" fmla="*/ 1683 w 4636"/>
                <a:gd name="T49" fmla="*/ 7731 h 3720"/>
                <a:gd name="T50" fmla="*/ 2079 w 4636"/>
                <a:gd name="T51" fmla="*/ 7731 h 3720"/>
                <a:gd name="T52" fmla="*/ 1845 w 4636"/>
                <a:gd name="T53" fmla="*/ 7110 h 3720"/>
                <a:gd name="T54" fmla="*/ 2592 w 4636"/>
                <a:gd name="T55" fmla="*/ 6939 h 3720"/>
                <a:gd name="T56" fmla="*/ 3681 w 4636"/>
                <a:gd name="T57" fmla="*/ 7425 h 3720"/>
                <a:gd name="T58" fmla="*/ 4509 w 4636"/>
                <a:gd name="T59" fmla="*/ 7380 h 3720"/>
                <a:gd name="T60" fmla="*/ 5220 w 4636"/>
                <a:gd name="T61" fmla="*/ 7371 h 3720"/>
                <a:gd name="T62" fmla="*/ 6426 w 4636"/>
                <a:gd name="T63" fmla="*/ 7560 h 3720"/>
                <a:gd name="T64" fmla="*/ 6867 w 4636"/>
                <a:gd name="T65" fmla="*/ 6804 h 3720"/>
                <a:gd name="T66" fmla="*/ 7560 w 4636"/>
                <a:gd name="T67" fmla="*/ 6678 h 3720"/>
                <a:gd name="T68" fmla="*/ 8109 w 4636"/>
                <a:gd name="T69" fmla="*/ 6291 h 3720"/>
                <a:gd name="T70" fmla="*/ 8568 w 4636"/>
                <a:gd name="T71" fmla="*/ 6732 h 3720"/>
                <a:gd name="T72" fmla="*/ 8937 w 4636"/>
                <a:gd name="T73" fmla="*/ 6057 h 3720"/>
                <a:gd name="T74" fmla="*/ 8910 w 4636"/>
                <a:gd name="T75" fmla="*/ 5319 h 3720"/>
                <a:gd name="T76" fmla="*/ 9639 w 4636"/>
                <a:gd name="T77" fmla="*/ 5517 h 3720"/>
                <a:gd name="T78" fmla="*/ 10161 w 4636"/>
                <a:gd name="T79" fmla="*/ 4968 h 3720"/>
                <a:gd name="T80" fmla="*/ 10363 w 4636"/>
                <a:gd name="T81" fmla="*/ 4616 h 3720"/>
                <a:gd name="T82" fmla="*/ 10287 w 4636"/>
                <a:gd name="T83" fmla="*/ 4131 h 3720"/>
                <a:gd name="T84" fmla="*/ 10204 w 4636"/>
                <a:gd name="T85" fmla="*/ 3353 h 3720"/>
                <a:gd name="T86" fmla="*/ 9655 w 4636"/>
                <a:gd name="T87" fmla="*/ 2384 h 3720"/>
                <a:gd name="T88" fmla="*/ 9342 w 4636"/>
                <a:gd name="T89" fmla="*/ 1476 h 3720"/>
                <a:gd name="T90" fmla="*/ 8988 w 4636"/>
                <a:gd name="T91" fmla="*/ 1017 h 37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36"/>
                <a:gd name="T139" fmla="*/ 0 h 3720"/>
                <a:gd name="T140" fmla="*/ 4636 w 4636"/>
                <a:gd name="T141" fmla="*/ 3720 h 37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36" h="3720">
                  <a:moveTo>
                    <a:pt x="3995" y="452"/>
                  </a:moveTo>
                  <a:lnTo>
                    <a:pt x="3920" y="416"/>
                  </a:lnTo>
                  <a:lnTo>
                    <a:pt x="3856" y="328"/>
                  </a:lnTo>
                  <a:lnTo>
                    <a:pt x="3744" y="324"/>
                  </a:lnTo>
                  <a:lnTo>
                    <a:pt x="3652" y="384"/>
                  </a:lnTo>
                  <a:lnTo>
                    <a:pt x="3642" y="488"/>
                  </a:lnTo>
                  <a:lnTo>
                    <a:pt x="3568" y="520"/>
                  </a:lnTo>
                  <a:lnTo>
                    <a:pt x="3484" y="516"/>
                  </a:lnTo>
                  <a:lnTo>
                    <a:pt x="3368" y="408"/>
                  </a:lnTo>
                  <a:lnTo>
                    <a:pt x="3146" y="410"/>
                  </a:lnTo>
                  <a:lnTo>
                    <a:pt x="3120" y="480"/>
                  </a:lnTo>
                  <a:lnTo>
                    <a:pt x="3060" y="516"/>
                  </a:lnTo>
                  <a:lnTo>
                    <a:pt x="2892" y="496"/>
                  </a:lnTo>
                  <a:lnTo>
                    <a:pt x="2834" y="446"/>
                  </a:lnTo>
                  <a:lnTo>
                    <a:pt x="2846" y="326"/>
                  </a:lnTo>
                  <a:lnTo>
                    <a:pt x="2766" y="252"/>
                  </a:lnTo>
                  <a:lnTo>
                    <a:pt x="2716" y="160"/>
                  </a:lnTo>
                  <a:lnTo>
                    <a:pt x="2640" y="196"/>
                  </a:lnTo>
                  <a:lnTo>
                    <a:pt x="2570" y="188"/>
                  </a:lnTo>
                  <a:lnTo>
                    <a:pt x="2472" y="102"/>
                  </a:lnTo>
                  <a:lnTo>
                    <a:pt x="2356" y="0"/>
                  </a:lnTo>
                  <a:lnTo>
                    <a:pt x="2164" y="64"/>
                  </a:lnTo>
                  <a:lnTo>
                    <a:pt x="2152" y="120"/>
                  </a:lnTo>
                  <a:lnTo>
                    <a:pt x="2140" y="232"/>
                  </a:lnTo>
                  <a:lnTo>
                    <a:pt x="1920" y="340"/>
                  </a:lnTo>
                  <a:lnTo>
                    <a:pt x="1842" y="422"/>
                  </a:lnTo>
                  <a:lnTo>
                    <a:pt x="1740" y="448"/>
                  </a:lnTo>
                  <a:lnTo>
                    <a:pt x="1608" y="384"/>
                  </a:lnTo>
                  <a:lnTo>
                    <a:pt x="1608" y="300"/>
                  </a:lnTo>
                  <a:lnTo>
                    <a:pt x="1562" y="228"/>
                  </a:lnTo>
                  <a:lnTo>
                    <a:pt x="1400" y="120"/>
                  </a:lnTo>
                  <a:lnTo>
                    <a:pt x="1332" y="280"/>
                  </a:lnTo>
                  <a:lnTo>
                    <a:pt x="1288" y="352"/>
                  </a:lnTo>
                  <a:lnTo>
                    <a:pt x="1276" y="432"/>
                  </a:lnTo>
                  <a:lnTo>
                    <a:pt x="1092" y="708"/>
                  </a:lnTo>
                  <a:lnTo>
                    <a:pt x="1176" y="828"/>
                  </a:lnTo>
                  <a:lnTo>
                    <a:pt x="1120" y="864"/>
                  </a:lnTo>
                  <a:lnTo>
                    <a:pt x="916" y="868"/>
                  </a:lnTo>
                  <a:lnTo>
                    <a:pt x="808" y="804"/>
                  </a:lnTo>
                  <a:lnTo>
                    <a:pt x="708" y="844"/>
                  </a:lnTo>
                  <a:lnTo>
                    <a:pt x="648" y="928"/>
                  </a:lnTo>
                  <a:lnTo>
                    <a:pt x="516" y="876"/>
                  </a:lnTo>
                  <a:lnTo>
                    <a:pt x="408" y="952"/>
                  </a:lnTo>
                  <a:lnTo>
                    <a:pt x="448" y="1072"/>
                  </a:lnTo>
                  <a:lnTo>
                    <a:pt x="508" y="1164"/>
                  </a:lnTo>
                  <a:lnTo>
                    <a:pt x="636" y="1204"/>
                  </a:lnTo>
                  <a:lnTo>
                    <a:pt x="684" y="1236"/>
                  </a:lnTo>
                  <a:lnTo>
                    <a:pt x="652" y="1372"/>
                  </a:lnTo>
                  <a:lnTo>
                    <a:pt x="624" y="1452"/>
                  </a:lnTo>
                  <a:lnTo>
                    <a:pt x="480" y="1452"/>
                  </a:lnTo>
                  <a:lnTo>
                    <a:pt x="408" y="1492"/>
                  </a:lnTo>
                  <a:lnTo>
                    <a:pt x="360" y="1596"/>
                  </a:lnTo>
                  <a:lnTo>
                    <a:pt x="384" y="1744"/>
                  </a:lnTo>
                  <a:lnTo>
                    <a:pt x="316" y="1792"/>
                  </a:lnTo>
                  <a:lnTo>
                    <a:pt x="208" y="1840"/>
                  </a:lnTo>
                  <a:lnTo>
                    <a:pt x="172" y="1900"/>
                  </a:lnTo>
                  <a:lnTo>
                    <a:pt x="192" y="1996"/>
                  </a:lnTo>
                  <a:lnTo>
                    <a:pt x="232" y="2076"/>
                  </a:lnTo>
                  <a:lnTo>
                    <a:pt x="208" y="2140"/>
                  </a:lnTo>
                  <a:lnTo>
                    <a:pt x="292" y="2236"/>
                  </a:lnTo>
                  <a:lnTo>
                    <a:pt x="240" y="2316"/>
                  </a:lnTo>
                  <a:lnTo>
                    <a:pt x="204" y="2400"/>
                  </a:lnTo>
                  <a:lnTo>
                    <a:pt x="240" y="2476"/>
                  </a:lnTo>
                  <a:lnTo>
                    <a:pt x="328" y="2532"/>
                  </a:lnTo>
                  <a:lnTo>
                    <a:pt x="520" y="2548"/>
                  </a:lnTo>
                  <a:lnTo>
                    <a:pt x="520" y="2616"/>
                  </a:lnTo>
                  <a:lnTo>
                    <a:pt x="408" y="2700"/>
                  </a:lnTo>
                  <a:lnTo>
                    <a:pt x="360" y="2764"/>
                  </a:lnTo>
                  <a:lnTo>
                    <a:pt x="328" y="2892"/>
                  </a:lnTo>
                  <a:lnTo>
                    <a:pt x="120" y="3204"/>
                  </a:lnTo>
                  <a:lnTo>
                    <a:pt x="0" y="3456"/>
                  </a:lnTo>
                  <a:lnTo>
                    <a:pt x="144" y="3564"/>
                  </a:lnTo>
                  <a:lnTo>
                    <a:pt x="292" y="3720"/>
                  </a:lnTo>
                  <a:lnTo>
                    <a:pt x="580" y="3568"/>
                  </a:lnTo>
                  <a:lnTo>
                    <a:pt x="748" y="3436"/>
                  </a:lnTo>
                  <a:lnTo>
                    <a:pt x="820" y="3456"/>
                  </a:lnTo>
                  <a:lnTo>
                    <a:pt x="888" y="3484"/>
                  </a:lnTo>
                  <a:lnTo>
                    <a:pt x="924" y="3436"/>
                  </a:lnTo>
                  <a:lnTo>
                    <a:pt x="892" y="3312"/>
                  </a:lnTo>
                  <a:lnTo>
                    <a:pt x="816" y="3240"/>
                  </a:lnTo>
                  <a:lnTo>
                    <a:pt x="820" y="3160"/>
                  </a:lnTo>
                  <a:lnTo>
                    <a:pt x="880" y="3148"/>
                  </a:lnTo>
                  <a:lnTo>
                    <a:pt x="1044" y="3160"/>
                  </a:lnTo>
                  <a:lnTo>
                    <a:pt x="1152" y="3084"/>
                  </a:lnTo>
                  <a:lnTo>
                    <a:pt x="1312" y="3000"/>
                  </a:lnTo>
                  <a:lnTo>
                    <a:pt x="1468" y="3084"/>
                  </a:lnTo>
                  <a:lnTo>
                    <a:pt x="1636" y="3300"/>
                  </a:lnTo>
                  <a:lnTo>
                    <a:pt x="1740" y="3288"/>
                  </a:lnTo>
                  <a:lnTo>
                    <a:pt x="1864" y="3264"/>
                  </a:lnTo>
                  <a:lnTo>
                    <a:pt x="2004" y="3280"/>
                  </a:lnTo>
                  <a:lnTo>
                    <a:pt x="2044" y="3336"/>
                  </a:lnTo>
                  <a:lnTo>
                    <a:pt x="2236" y="3340"/>
                  </a:lnTo>
                  <a:lnTo>
                    <a:pt x="2320" y="3276"/>
                  </a:lnTo>
                  <a:lnTo>
                    <a:pt x="2692" y="3280"/>
                  </a:lnTo>
                  <a:lnTo>
                    <a:pt x="2752" y="3360"/>
                  </a:lnTo>
                  <a:lnTo>
                    <a:pt x="2856" y="3360"/>
                  </a:lnTo>
                  <a:lnTo>
                    <a:pt x="3016" y="3280"/>
                  </a:lnTo>
                  <a:lnTo>
                    <a:pt x="3028" y="3088"/>
                  </a:lnTo>
                  <a:lnTo>
                    <a:pt x="3052" y="3024"/>
                  </a:lnTo>
                  <a:lnTo>
                    <a:pt x="3132" y="3016"/>
                  </a:lnTo>
                  <a:lnTo>
                    <a:pt x="3232" y="3060"/>
                  </a:lnTo>
                  <a:lnTo>
                    <a:pt x="3360" y="2968"/>
                  </a:lnTo>
                  <a:lnTo>
                    <a:pt x="3420" y="2920"/>
                  </a:lnTo>
                  <a:lnTo>
                    <a:pt x="3516" y="2904"/>
                  </a:lnTo>
                  <a:lnTo>
                    <a:pt x="3604" y="2796"/>
                  </a:lnTo>
                  <a:lnTo>
                    <a:pt x="3724" y="2848"/>
                  </a:lnTo>
                  <a:lnTo>
                    <a:pt x="3724" y="2940"/>
                  </a:lnTo>
                  <a:lnTo>
                    <a:pt x="3808" y="2992"/>
                  </a:lnTo>
                  <a:lnTo>
                    <a:pt x="3916" y="2956"/>
                  </a:lnTo>
                  <a:lnTo>
                    <a:pt x="4000" y="2820"/>
                  </a:lnTo>
                  <a:lnTo>
                    <a:pt x="3972" y="2692"/>
                  </a:lnTo>
                  <a:lnTo>
                    <a:pt x="3904" y="2548"/>
                  </a:lnTo>
                  <a:lnTo>
                    <a:pt x="3900" y="2400"/>
                  </a:lnTo>
                  <a:lnTo>
                    <a:pt x="3960" y="2364"/>
                  </a:lnTo>
                  <a:lnTo>
                    <a:pt x="4164" y="2356"/>
                  </a:lnTo>
                  <a:lnTo>
                    <a:pt x="4240" y="2388"/>
                  </a:lnTo>
                  <a:lnTo>
                    <a:pt x="4284" y="2452"/>
                  </a:lnTo>
                  <a:lnTo>
                    <a:pt x="4476" y="2436"/>
                  </a:lnTo>
                  <a:lnTo>
                    <a:pt x="4540" y="2380"/>
                  </a:lnTo>
                  <a:lnTo>
                    <a:pt x="4516" y="2208"/>
                  </a:lnTo>
                  <a:lnTo>
                    <a:pt x="4548" y="2136"/>
                  </a:lnTo>
                  <a:lnTo>
                    <a:pt x="4621" y="2150"/>
                  </a:lnTo>
                  <a:lnTo>
                    <a:pt x="4606" y="2051"/>
                  </a:lnTo>
                  <a:lnTo>
                    <a:pt x="4573" y="1992"/>
                  </a:lnTo>
                  <a:lnTo>
                    <a:pt x="4636" y="1920"/>
                  </a:lnTo>
                  <a:lnTo>
                    <a:pt x="4572" y="1836"/>
                  </a:lnTo>
                  <a:lnTo>
                    <a:pt x="4600" y="1740"/>
                  </a:lnTo>
                  <a:lnTo>
                    <a:pt x="4490" y="1598"/>
                  </a:lnTo>
                  <a:lnTo>
                    <a:pt x="4535" y="1490"/>
                  </a:lnTo>
                  <a:lnTo>
                    <a:pt x="4505" y="1377"/>
                  </a:lnTo>
                  <a:lnTo>
                    <a:pt x="4444" y="1215"/>
                  </a:lnTo>
                  <a:lnTo>
                    <a:pt x="4291" y="1059"/>
                  </a:lnTo>
                  <a:lnTo>
                    <a:pt x="4177" y="911"/>
                  </a:lnTo>
                  <a:lnTo>
                    <a:pt x="4142" y="792"/>
                  </a:lnTo>
                  <a:lnTo>
                    <a:pt x="4152" y="656"/>
                  </a:lnTo>
                  <a:lnTo>
                    <a:pt x="4108" y="555"/>
                  </a:lnTo>
                  <a:lnTo>
                    <a:pt x="3997" y="531"/>
                  </a:lnTo>
                  <a:lnTo>
                    <a:pt x="3995" y="4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8" name="Freeform 1316">
              <a:extLst>
                <a:ext uri="{FF2B5EF4-FFF2-40B4-BE49-F238E27FC236}">
                  <a16:creationId xmlns:a16="http://schemas.microsoft.com/office/drawing/2014/main" id="{2BD1C597-8380-B1C8-E226-71DBEC7A9C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91893" y="5688724"/>
              <a:ext cx="269931" cy="215496"/>
            </a:xfrm>
            <a:custGeom>
              <a:avLst/>
              <a:gdLst>
                <a:gd name="T0" fmla="*/ 2088 w 209"/>
                <a:gd name="T1" fmla="*/ 288 h 157"/>
                <a:gd name="T2" fmla="*/ 1404 w 209"/>
                <a:gd name="T3" fmla="*/ 288 h 157"/>
                <a:gd name="T4" fmla="*/ 864 w 209"/>
                <a:gd name="T5" fmla="*/ 684 h 157"/>
                <a:gd name="T6" fmla="*/ 648 w 209"/>
                <a:gd name="T7" fmla="*/ 1260 h 157"/>
                <a:gd name="T8" fmla="*/ 72 w 209"/>
                <a:gd name="T9" fmla="*/ 1872 h 157"/>
                <a:gd name="T10" fmla="*/ 0 w 209"/>
                <a:gd name="T11" fmla="*/ 2628 h 157"/>
                <a:gd name="T12" fmla="*/ 324 w 209"/>
                <a:gd name="T13" fmla="*/ 3744 h 157"/>
                <a:gd name="T14" fmla="*/ 1296 w 209"/>
                <a:gd name="T15" fmla="*/ 3852 h 157"/>
                <a:gd name="T16" fmla="*/ 1836 w 209"/>
                <a:gd name="T17" fmla="*/ 3744 h 157"/>
                <a:gd name="T18" fmla="*/ 2376 w 209"/>
                <a:gd name="T19" fmla="*/ 4572 h 157"/>
                <a:gd name="T20" fmla="*/ 2700 w 209"/>
                <a:gd name="T21" fmla="*/ 5544 h 157"/>
                <a:gd name="T22" fmla="*/ 3852 w 209"/>
                <a:gd name="T23" fmla="*/ 5652 h 157"/>
                <a:gd name="T24" fmla="*/ 4824 w 209"/>
                <a:gd name="T25" fmla="*/ 5364 h 157"/>
                <a:gd name="T26" fmla="*/ 5364 w 209"/>
                <a:gd name="T27" fmla="*/ 4824 h 157"/>
                <a:gd name="T28" fmla="*/ 5832 w 209"/>
                <a:gd name="T29" fmla="*/ 4608 h 157"/>
                <a:gd name="T30" fmla="*/ 6696 w 209"/>
                <a:gd name="T31" fmla="*/ 3960 h 157"/>
                <a:gd name="T32" fmla="*/ 7344 w 209"/>
                <a:gd name="T33" fmla="*/ 3636 h 157"/>
                <a:gd name="T34" fmla="*/ 7524 w 209"/>
                <a:gd name="T35" fmla="*/ 2520 h 157"/>
                <a:gd name="T36" fmla="*/ 7452 w 209"/>
                <a:gd name="T37" fmla="*/ 1584 h 157"/>
                <a:gd name="T38" fmla="*/ 6372 w 209"/>
                <a:gd name="T39" fmla="*/ 1332 h 157"/>
                <a:gd name="T40" fmla="*/ 5652 w 209"/>
                <a:gd name="T41" fmla="*/ 432 h 157"/>
                <a:gd name="T42" fmla="*/ 5112 w 209"/>
                <a:gd name="T43" fmla="*/ 0 h 157"/>
                <a:gd name="T44" fmla="*/ 4356 w 209"/>
                <a:gd name="T45" fmla="*/ 396 h 157"/>
                <a:gd name="T46" fmla="*/ 3492 w 209"/>
                <a:gd name="T47" fmla="*/ 432 h 157"/>
                <a:gd name="T48" fmla="*/ 2808 w 209"/>
                <a:gd name="T49" fmla="*/ 540 h 157"/>
                <a:gd name="T50" fmla="*/ 2088 w 209"/>
                <a:gd name="T51" fmla="*/ 288 h 1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9"/>
                <a:gd name="T79" fmla="*/ 0 h 157"/>
                <a:gd name="T80" fmla="*/ 209 w 209"/>
                <a:gd name="T81" fmla="*/ 157 h 1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9" h="157">
                  <a:moveTo>
                    <a:pt x="58" y="8"/>
                  </a:moveTo>
                  <a:lnTo>
                    <a:pt x="39" y="8"/>
                  </a:lnTo>
                  <a:lnTo>
                    <a:pt x="24" y="19"/>
                  </a:lnTo>
                  <a:lnTo>
                    <a:pt x="18" y="35"/>
                  </a:lnTo>
                  <a:lnTo>
                    <a:pt x="2" y="52"/>
                  </a:lnTo>
                  <a:lnTo>
                    <a:pt x="0" y="73"/>
                  </a:lnTo>
                  <a:lnTo>
                    <a:pt x="9" y="104"/>
                  </a:lnTo>
                  <a:lnTo>
                    <a:pt x="36" y="107"/>
                  </a:lnTo>
                  <a:lnTo>
                    <a:pt x="51" y="104"/>
                  </a:lnTo>
                  <a:lnTo>
                    <a:pt x="66" y="127"/>
                  </a:lnTo>
                  <a:lnTo>
                    <a:pt x="75" y="154"/>
                  </a:lnTo>
                  <a:lnTo>
                    <a:pt x="107" y="157"/>
                  </a:lnTo>
                  <a:lnTo>
                    <a:pt x="134" y="149"/>
                  </a:lnTo>
                  <a:lnTo>
                    <a:pt x="149" y="134"/>
                  </a:lnTo>
                  <a:lnTo>
                    <a:pt x="162" y="128"/>
                  </a:lnTo>
                  <a:lnTo>
                    <a:pt x="186" y="110"/>
                  </a:lnTo>
                  <a:lnTo>
                    <a:pt x="204" y="101"/>
                  </a:lnTo>
                  <a:lnTo>
                    <a:pt x="209" y="70"/>
                  </a:lnTo>
                  <a:lnTo>
                    <a:pt x="207" y="44"/>
                  </a:lnTo>
                  <a:lnTo>
                    <a:pt x="177" y="37"/>
                  </a:lnTo>
                  <a:lnTo>
                    <a:pt x="157" y="12"/>
                  </a:lnTo>
                  <a:lnTo>
                    <a:pt x="142" y="0"/>
                  </a:lnTo>
                  <a:lnTo>
                    <a:pt x="121" y="11"/>
                  </a:lnTo>
                  <a:lnTo>
                    <a:pt x="97" y="12"/>
                  </a:lnTo>
                  <a:lnTo>
                    <a:pt x="78" y="15"/>
                  </a:lnTo>
                  <a:lnTo>
                    <a:pt x="5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9" name="Freeform 1317">
              <a:extLst>
                <a:ext uri="{FF2B5EF4-FFF2-40B4-BE49-F238E27FC236}">
                  <a16:creationId xmlns:a16="http://schemas.microsoft.com/office/drawing/2014/main" id="{09BB7CE8-03C1-6EC0-AEDD-4C71C4F0C3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763" y="6843072"/>
              <a:ext cx="605731" cy="378833"/>
            </a:xfrm>
            <a:custGeom>
              <a:avLst/>
              <a:gdLst>
                <a:gd name="T0" fmla="*/ 14724 w 469"/>
                <a:gd name="T1" fmla="*/ 0 h 276"/>
                <a:gd name="T2" fmla="*/ 13500 w 469"/>
                <a:gd name="T3" fmla="*/ 108 h 276"/>
                <a:gd name="T4" fmla="*/ 12564 w 469"/>
                <a:gd name="T5" fmla="*/ 684 h 276"/>
                <a:gd name="T6" fmla="*/ 10152 w 469"/>
                <a:gd name="T7" fmla="*/ 468 h 276"/>
                <a:gd name="T8" fmla="*/ 9432 w 469"/>
                <a:gd name="T9" fmla="*/ 432 h 276"/>
                <a:gd name="T10" fmla="*/ 8856 w 469"/>
                <a:gd name="T11" fmla="*/ 1404 h 276"/>
                <a:gd name="T12" fmla="*/ 8244 w 469"/>
                <a:gd name="T13" fmla="*/ 1080 h 276"/>
                <a:gd name="T14" fmla="*/ 7668 w 469"/>
                <a:gd name="T15" fmla="*/ 1008 h 276"/>
                <a:gd name="T16" fmla="*/ 6840 w 469"/>
                <a:gd name="T17" fmla="*/ 1656 h 276"/>
                <a:gd name="T18" fmla="*/ 6264 w 469"/>
                <a:gd name="T19" fmla="*/ 1656 h 276"/>
                <a:gd name="T20" fmla="*/ 5220 w 469"/>
                <a:gd name="T21" fmla="*/ 1440 h 276"/>
                <a:gd name="T22" fmla="*/ 3888 w 469"/>
                <a:gd name="T23" fmla="*/ 2736 h 276"/>
                <a:gd name="T24" fmla="*/ 2412 w 469"/>
                <a:gd name="T25" fmla="*/ 3996 h 276"/>
                <a:gd name="T26" fmla="*/ 1548 w 469"/>
                <a:gd name="T27" fmla="*/ 3708 h 276"/>
                <a:gd name="T28" fmla="*/ 756 w 469"/>
                <a:gd name="T29" fmla="*/ 4104 h 276"/>
                <a:gd name="T30" fmla="*/ 648 w 469"/>
                <a:gd name="T31" fmla="*/ 5112 h 276"/>
                <a:gd name="T32" fmla="*/ 0 w 469"/>
                <a:gd name="T33" fmla="*/ 5868 h 276"/>
                <a:gd name="T34" fmla="*/ 576 w 469"/>
                <a:gd name="T35" fmla="*/ 7704 h 276"/>
                <a:gd name="T36" fmla="*/ 1548 w 469"/>
                <a:gd name="T37" fmla="*/ 8352 h 276"/>
                <a:gd name="T38" fmla="*/ 2592 w 469"/>
                <a:gd name="T39" fmla="*/ 9720 h 276"/>
                <a:gd name="T40" fmla="*/ 3600 w 469"/>
                <a:gd name="T41" fmla="*/ 9936 h 276"/>
                <a:gd name="T42" fmla="*/ 4644 w 469"/>
                <a:gd name="T43" fmla="*/ 9504 h 276"/>
                <a:gd name="T44" fmla="*/ 5436 w 469"/>
                <a:gd name="T45" fmla="*/ 9396 h 276"/>
                <a:gd name="T46" fmla="*/ 6156 w 469"/>
                <a:gd name="T47" fmla="*/ 8856 h 276"/>
                <a:gd name="T48" fmla="*/ 9180 w 469"/>
                <a:gd name="T49" fmla="*/ 8892 h 276"/>
                <a:gd name="T50" fmla="*/ 10296 w 469"/>
                <a:gd name="T51" fmla="*/ 9000 h 276"/>
                <a:gd name="T52" fmla="*/ 11052 w 469"/>
                <a:gd name="T53" fmla="*/ 8244 h 276"/>
                <a:gd name="T54" fmla="*/ 12420 w 469"/>
                <a:gd name="T55" fmla="*/ 8244 h 276"/>
                <a:gd name="T56" fmla="*/ 13104 w 469"/>
                <a:gd name="T57" fmla="*/ 7668 h 276"/>
                <a:gd name="T58" fmla="*/ 15120 w 469"/>
                <a:gd name="T59" fmla="*/ 6408 h 276"/>
                <a:gd name="T60" fmla="*/ 16560 w 469"/>
                <a:gd name="T61" fmla="*/ 4680 h 276"/>
                <a:gd name="T62" fmla="*/ 16884 w 469"/>
                <a:gd name="T63" fmla="*/ 3348 h 276"/>
                <a:gd name="T64" fmla="*/ 16776 w 469"/>
                <a:gd name="T65" fmla="*/ 2376 h 276"/>
                <a:gd name="T66" fmla="*/ 16308 w 469"/>
                <a:gd name="T67" fmla="*/ 1548 h 276"/>
                <a:gd name="T68" fmla="*/ 16020 w 469"/>
                <a:gd name="T69" fmla="*/ 792 h 276"/>
                <a:gd name="T70" fmla="*/ 15264 w 469"/>
                <a:gd name="T71" fmla="*/ 648 h 276"/>
                <a:gd name="T72" fmla="*/ 14724 w 469"/>
                <a:gd name="T73" fmla="*/ 0 h 2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9"/>
                <a:gd name="T112" fmla="*/ 0 h 276"/>
                <a:gd name="T113" fmla="*/ 469 w 469"/>
                <a:gd name="T114" fmla="*/ 276 h 2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9" h="276">
                  <a:moveTo>
                    <a:pt x="409" y="0"/>
                  </a:moveTo>
                  <a:lnTo>
                    <a:pt x="375" y="3"/>
                  </a:lnTo>
                  <a:lnTo>
                    <a:pt x="349" y="19"/>
                  </a:lnTo>
                  <a:lnTo>
                    <a:pt x="282" y="13"/>
                  </a:lnTo>
                  <a:lnTo>
                    <a:pt x="262" y="12"/>
                  </a:lnTo>
                  <a:lnTo>
                    <a:pt x="246" y="39"/>
                  </a:lnTo>
                  <a:lnTo>
                    <a:pt x="229" y="30"/>
                  </a:lnTo>
                  <a:lnTo>
                    <a:pt x="213" y="28"/>
                  </a:lnTo>
                  <a:lnTo>
                    <a:pt x="190" y="46"/>
                  </a:lnTo>
                  <a:lnTo>
                    <a:pt x="174" y="46"/>
                  </a:lnTo>
                  <a:lnTo>
                    <a:pt x="145" y="40"/>
                  </a:lnTo>
                  <a:lnTo>
                    <a:pt x="108" y="76"/>
                  </a:lnTo>
                  <a:lnTo>
                    <a:pt x="67" y="111"/>
                  </a:lnTo>
                  <a:lnTo>
                    <a:pt x="43" y="103"/>
                  </a:lnTo>
                  <a:lnTo>
                    <a:pt x="21" y="114"/>
                  </a:lnTo>
                  <a:lnTo>
                    <a:pt x="18" y="142"/>
                  </a:lnTo>
                  <a:lnTo>
                    <a:pt x="0" y="163"/>
                  </a:lnTo>
                  <a:lnTo>
                    <a:pt x="16" y="214"/>
                  </a:lnTo>
                  <a:lnTo>
                    <a:pt x="43" y="232"/>
                  </a:lnTo>
                  <a:lnTo>
                    <a:pt x="72" y="270"/>
                  </a:lnTo>
                  <a:lnTo>
                    <a:pt x="100" y="276"/>
                  </a:lnTo>
                  <a:lnTo>
                    <a:pt x="129" y="264"/>
                  </a:lnTo>
                  <a:lnTo>
                    <a:pt x="151" y="261"/>
                  </a:lnTo>
                  <a:lnTo>
                    <a:pt x="171" y="246"/>
                  </a:lnTo>
                  <a:lnTo>
                    <a:pt x="255" y="247"/>
                  </a:lnTo>
                  <a:lnTo>
                    <a:pt x="286" y="250"/>
                  </a:lnTo>
                  <a:lnTo>
                    <a:pt x="307" y="229"/>
                  </a:lnTo>
                  <a:lnTo>
                    <a:pt x="345" y="229"/>
                  </a:lnTo>
                  <a:lnTo>
                    <a:pt x="364" y="213"/>
                  </a:lnTo>
                  <a:lnTo>
                    <a:pt x="420" y="178"/>
                  </a:lnTo>
                  <a:lnTo>
                    <a:pt x="460" y="130"/>
                  </a:lnTo>
                  <a:lnTo>
                    <a:pt x="469" y="93"/>
                  </a:lnTo>
                  <a:lnTo>
                    <a:pt x="466" y="66"/>
                  </a:lnTo>
                  <a:lnTo>
                    <a:pt x="453" y="43"/>
                  </a:lnTo>
                  <a:lnTo>
                    <a:pt x="445" y="22"/>
                  </a:lnTo>
                  <a:lnTo>
                    <a:pt x="424" y="1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90" name="연결선: 구부러짐 89">
              <a:extLst>
                <a:ext uri="{FF2B5EF4-FFF2-40B4-BE49-F238E27FC236}">
                  <a16:creationId xmlns:a16="http://schemas.microsoft.com/office/drawing/2014/main" id="{BFE7F119-64D4-03C9-22C0-604B09CE8B10}"/>
                </a:ext>
              </a:extLst>
            </p:cNvPr>
            <p:cNvCxnSpPr>
              <a:cxnSpLocks/>
              <a:stCxn id="133" idx="1"/>
              <a:endCxn id="131" idx="1"/>
            </p:cNvCxnSpPr>
            <p:nvPr/>
          </p:nvCxnSpPr>
          <p:spPr>
            <a:xfrm rot="10800000" flipH="1" flipV="1">
              <a:off x="1388887" y="3337816"/>
              <a:ext cx="194707" cy="608094"/>
            </a:xfrm>
            <a:prstGeom prst="curvedConnector3">
              <a:avLst>
                <a:gd name="adj1" fmla="val -117407"/>
              </a:avLst>
            </a:prstGeom>
            <a:ln w="2222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연결선: 구부러짐 90">
              <a:extLst>
                <a:ext uri="{FF2B5EF4-FFF2-40B4-BE49-F238E27FC236}">
                  <a16:creationId xmlns:a16="http://schemas.microsoft.com/office/drawing/2014/main" id="{A4072408-2656-9929-9F1A-603EB38FD9E8}"/>
                </a:ext>
              </a:extLst>
            </p:cNvPr>
            <p:cNvCxnSpPr>
              <a:cxnSpLocks/>
              <a:stCxn id="131" idx="3"/>
              <a:endCxn id="129" idx="3"/>
            </p:cNvCxnSpPr>
            <p:nvPr/>
          </p:nvCxnSpPr>
          <p:spPr>
            <a:xfrm>
              <a:off x="1847551" y="3945910"/>
              <a:ext cx="231651" cy="595344"/>
            </a:xfrm>
            <a:prstGeom prst="curvedConnector3">
              <a:avLst>
                <a:gd name="adj1" fmla="val 198683"/>
              </a:avLst>
            </a:prstGeom>
            <a:ln w="2222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연결선: 구부러짐 91">
              <a:extLst>
                <a:ext uri="{FF2B5EF4-FFF2-40B4-BE49-F238E27FC236}">
                  <a16:creationId xmlns:a16="http://schemas.microsoft.com/office/drawing/2014/main" id="{0A5F505C-9927-A369-B2F7-4178D2A4F930}"/>
                </a:ext>
              </a:extLst>
            </p:cNvPr>
            <p:cNvCxnSpPr>
              <a:cxnSpLocks/>
              <a:stCxn id="129" idx="2"/>
              <a:endCxn id="141" idx="1"/>
            </p:cNvCxnSpPr>
            <p:nvPr/>
          </p:nvCxnSpPr>
          <p:spPr>
            <a:xfrm rot="16200000" flipH="1">
              <a:off x="2052673" y="4491552"/>
              <a:ext cx="306226" cy="599377"/>
            </a:xfrm>
            <a:prstGeom prst="curvedConnector2">
              <a:avLst/>
            </a:prstGeom>
            <a:ln w="2222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연결선: 구부러짐 92">
              <a:extLst>
                <a:ext uri="{FF2B5EF4-FFF2-40B4-BE49-F238E27FC236}">
                  <a16:creationId xmlns:a16="http://schemas.microsoft.com/office/drawing/2014/main" id="{AB327A97-EDBE-77F1-86EB-B598CA1F32C6}"/>
                </a:ext>
              </a:extLst>
            </p:cNvPr>
            <p:cNvCxnSpPr>
              <a:cxnSpLocks/>
              <a:stCxn id="141" idx="2"/>
              <a:endCxn id="142" idx="0"/>
            </p:cNvCxnSpPr>
            <p:nvPr/>
          </p:nvCxnSpPr>
          <p:spPr>
            <a:xfrm rot="16200000" flipH="1">
              <a:off x="2375655" y="5283264"/>
              <a:ext cx="712377" cy="188781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연결선: 구부러짐 93">
              <a:extLst>
                <a:ext uri="{FF2B5EF4-FFF2-40B4-BE49-F238E27FC236}">
                  <a16:creationId xmlns:a16="http://schemas.microsoft.com/office/drawing/2014/main" id="{B155F0F7-4145-E842-5822-EF1C9D8F6B40}"/>
                </a:ext>
              </a:extLst>
            </p:cNvPr>
            <p:cNvCxnSpPr>
              <a:cxnSpLocks/>
              <a:stCxn id="134" idx="0"/>
              <a:endCxn id="129" idx="1"/>
            </p:cNvCxnSpPr>
            <p:nvPr/>
          </p:nvCxnSpPr>
          <p:spPr>
            <a:xfrm rot="5400000" flipH="1" flipV="1">
              <a:off x="1428077" y="4649585"/>
              <a:ext cx="413248" cy="196586"/>
            </a:xfrm>
            <a:prstGeom prst="curvedConnector2">
              <a:avLst/>
            </a:prstGeom>
            <a:ln w="22225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연결선: 구부러짐 94">
              <a:extLst>
                <a:ext uri="{FF2B5EF4-FFF2-40B4-BE49-F238E27FC236}">
                  <a16:creationId xmlns:a16="http://schemas.microsoft.com/office/drawing/2014/main" id="{01A156F6-19B9-8E98-A890-D0568F65D06B}"/>
                </a:ext>
              </a:extLst>
            </p:cNvPr>
            <p:cNvCxnSpPr>
              <a:cxnSpLocks/>
              <a:stCxn id="136" idx="0"/>
              <a:endCxn id="129" idx="2"/>
            </p:cNvCxnSpPr>
            <p:nvPr/>
          </p:nvCxnSpPr>
          <p:spPr>
            <a:xfrm rot="5400000" flipH="1" flipV="1">
              <a:off x="1207298" y="4899417"/>
              <a:ext cx="960089" cy="437512"/>
            </a:xfrm>
            <a:prstGeom prst="curvedConnector3">
              <a:avLst>
                <a:gd name="adj1" fmla="val 29949"/>
              </a:avLst>
            </a:prstGeom>
            <a:ln w="22225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연결선: 구부러짐 95">
              <a:extLst>
                <a:ext uri="{FF2B5EF4-FFF2-40B4-BE49-F238E27FC236}">
                  <a16:creationId xmlns:a16="http://schemas.microsoft.com/office/drawing/2014/main" id="{7B7D7868-892F-C8B3-2022-D3C3E1C003A9}"/>
                </a:ext>
              </a:extLst>
            </p:cNvPr>
            <p:cNvCxnSpPr>
              <a:cxnSpLocks/>
              <a:stCxn id="138" idx="0"/>
              <a:endCxn id="129" idx="2"/>
            </p:cNvCxnSpPr>
            <p:nvPr/>
          </p:nvCxnSpPr>
          <p:spPr>
            <a:xfrm rot="5400000" flipH="1" flipV="1">
              <a:off x="1143607" y="5360428"/>
              <a:ext cx="1484790" cy="40191"/>
            </a:xfrm>
            <a:prstGeom prst="curvedConnector3">
              <a:avLst>
                <a:gd name="adj1" fmla="val 48703"/>
              </a:avLst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연결선: 구부러짐 96">
              <a:extLst>
                <a:ext uri="{FF2B5EF4-FFF2-40B4-BE49-F238E27FC236}">
                  <a16:creationId xmlns:a16="http://schemas.microsoft.com/office/drawing/2014/main" id="{6C43CDC2-9806-D39F-4FFC-4AB01B85B464}"/>
                </a:ext>
              </a:extLst>
            </p:cNvPr>
            <p:cNvCxnSpPr>
              <a:cxnSpLocks/>
              <a:stCxn id="141" idx="3"/>
              <a:endCxn id="145" idx="1"/>
            </p:cNvCxnSpPr>
            <p:nvPr/>
          </p:nvCxnSpPr>
          <p:spPr>
            <a:xfrm>
              <a:off x="2769431" y="4944354"/>
              <a:ext cx="358962" cy="351750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연결선: 구부러짐 97">
              <a:extLst>
                <a:ext uri="{FF2B5EF4-FFF2-40B4-BE49-F238E27FC236}">
                  <a16:creationId xmlns:a16="http://schemas.microsoft.com/office/drawing/2014/main" id="{75DD68B9-A0E1-18EB-AC13-140F8B0F4C09}"/>
                </a:ext>
              </a:extLst>
            </p:cNvPr>
            <p:cNvCxnSpPr>
              <a:cxnSpLocks/>
              <a:stCxn id="129" idx="3"/>
              <a:endCxn id="141" idx="1"/>
            </p:cNvCxnSpPr>
            <p:nvPr/>
          </p:nvCxnSpPr>
          <p:spPr>
            <a:xfrm>
              <a:off x="2079202" y="4541254"/>
              <a:ext cx="426273" cy="403100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연결선: 구부러짐 98">
              <a:extLst>
                <a:ext uri="{FF2B5EF4-FFF2-40B4-BE49-F238E27FC236}">
                  <a16:creationId xmlns:a16="http://schemas.microsoft.com/office/drawing/2014/main" id="{51AE947D-3D73-108A-7F41-5A4FBC487514}"/>
                </a:ext>
              </a:extLst>
            </p:cNvPr>
            <p:cNvCxnSpPr>
              <a:cxnSpLocks/>
              <a:stCxn id="129" idx="3"/>
              <a:endCxn id="140" idx="0"/>
            </p:cNvCxnSpPr>
            <p:nvPr/>
          </p:nvCxnSpPr>
          <p:spPr>
            <a:xfrm>
              <a:off x="2079202" y="4541254"/>
              <a:ext cx="560619" cy="203509"/>
            </a:xfrm>
            <a:prstGeom prst="curvedConnector2">
              <a:avLst/>
            </a:prstGeom>
            <a:ln w="22225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E70510CD-09F0-2D4D-1563-84988BDD0FA3}"/>
                </a:ext>
              </a:extLst>
            </p:cNvPr>
            <p:cNvGrpSpPr/>
            <p:nvPr/>
          </p:nvGrpSpPr>
          <p:grpSpPr>
            <a:xfrm>
              <a:off x="3128393" y="5096513"/>
              <a:ext cx="268692" cy="276704"/>
              <a:chOff x="4203465" y="6598459"/>
              <a:chExt cx="357647" cy="385587"/>
            </a:xfrm>
          </p:grpSpPr>
          <p:sp>
            <p:nvSpPr>
              <p:cNvPr id="144" name="이등변 삼각형 143">
                <a:extLst>
                  <a:ext uri="{FF2B5EF4-FFF2-40B4-BE49-F238E27FC236}">
                    <a16:creationId xmlns:a16="http://schemas.microsoft.com/office/drawing/2014/main" id="{3FBEF3C5-AE6B-F879-758D-560D9F5A6A8D}"/>
                  </a:ext>
                </a:extLst>
              </p:cNvPr>
              <p:cNvSpPr/>
              <p:nvPr/>
            </p:nvSpPr>
            <p:spPr>
              <a:xfrm>
                <a:off x="4203465" y="6598459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8AE27CD9-F598-9B4F-0DD6-28774A982EA1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22FBE4A5-B6EA-FBDC-BD8F-4521A16BE64A}"/>
                </a:ext>
              </a:extLst>
            </p:cNvPr>
            <p:cNvGrpSpPr/>
            <p:nvPr/>
          </p:nvGrpSpPr>
          <p:grpSpPr>
            <a:xfrm>
              <a:off x="2691888" y="5733844"/>
              <a:ext cx="268692" cy="282291"/>
              <a:chOff x="4203465" y="6590673"/>
              <a:chExt cx="357647" cy="393373"/>
            </a:xfrm>
          </p:grpSpPr>
          <p:sp>
            <p:nvSpPr>
              <p:cNvPr id="142" name="이등변 삼각형 141">
                <a:extLst>
                  <a:ext uri="{FF2B5EF4-FFF2-40B4-BE49-F238E27FC236}">
                    <a16:creationId xmlns:a16="http://schemas.microsoft.com/office/drawing/2014/main" id="{D9A2A0D7-399D-3D6F-6C05-5953026536C4}"/>
                  </a:ext>
                </a:extLst>
              </p:cNvPr>
              <p:cNvSpPr/>
              <p:nvPr/>
            </p:nvSpPr>
            <p:spPr>
              <a:xfrm>
                <a:off x="4203465" y="6590673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3FA46B90-6B11-0DB9-80D0-8278C65EA044}"/>
                  </a:ext>
                </a:extLst>
              </p:cNvPr>
              <p:cNvSpPr/>
              <p:nvPr/>
            </p:nvSpPr>
            <p:spPr>
              <a:xfrm>
                <a:off x="4203465" y="6769129"/>
                <a:ext cx="351343" cy="21491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63FE232F-3DF5-9C68-8493-7D5B1E1A1343}"/>
                </a:ext>
              </a:extLst>
            </p:cNvPr>
            <p:cNvGrpSpPr/>
            <p:nvPr/>
          </p:nvGrpSpPr>
          <p:grpSpPr>
            <a:xfrm>
              <a:off x="2505475" y="4744763"/>
              <a:ext cx="268692" cy="276704"/>
              <a:chOff x="4203465" y="6598459"/>
              <a:chExt cx="357647" cy="385587"/>
            </a:xfrm>
          </p:grpSpPr>
          <p:sp>
            <p:nvSpPr>
              <p:cNvPr id="140" name="이등변 삼각형 139">
                <a:extLst>
                  <a:ext uri="{FF2B5EF4-FFF2-40B4-BE49-F238E27FC236}">
                    <a16:creationId xmlns:a16="http://schemas.microsoft.com/office/drawing/2014/main" id="{3DD12008-E76D-8830-56DF-DDECC70D7E1A}"/>
                  </a:ext>
                </a:extLst>
              </p:cNvPr>
              <p:cNvSpPr/>
              <p:nvPr/>
            </p:nvSpPr>
            <p:spPr>
              <a:xfrm>
                <a:off x="4203465" y="6598459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EC886D95-7E97-DDB4-5620-1A1296E72886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9DD13D0C-D23D-E2DD-AC45-793538A88BE7}"/>
                </a:ext>
              </a:extLst>
            </p:cNvPr>
            <p:cNvGrpSpPr/>
            <p:nvPr/>
          </p:nvGrpSpPr>
          <p:grpSpPr>
            <a:xfrm>
              <a:off x="1731562" y="6122918"/>
              <a:ext cx="268688" cy="282303"/>
              <a:chOff x="4203517" y="6590644"/>
              <a:chExt cx="357645" cy="393390"/>
            </a:xfrm>
          </p:grpSpPr>
          <p:sp>
            <p:nvSpPr>
              <p:cNvPr id="138" name="이등변 삼각형 137">
                <a:extLst>
                  <a:ext uri="{FF2B5EF4-FFF2-40B4-BE49-F238E27FC236}">
                    <a16:creationId xmlns:a16="http://schemas.microsoft.com/office/drawing/2014/main" id="{D2E49B9D-D251-CE62-8C53-1057E2078D77}"/>
                  </a:ext>
                </a:extLst>
              </p:cNvPr>
              <p:cNvSpPr/>
              <p:nvPr/>
            </p:nvSpPr>
            <p:spPr>
              <a:xfrm>
                <a:off x="4203519" y="6590644"/>
                <a:ext cx="357643" cy="160400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D56B7F3B-693F-6CB1-E914-243EE7589D7E}"/>
                  </a:ext>
                </a:extLst>
              </p:cNvPr>
              <p:cNvSpPr/>
              <p:nvPr/>
            </p:nvSpPr>
            <p:spPr>
              <a:xfrm>
                <a:off x="4203517" y="6769119"/>
                <a:ext cx="351346" cy="2149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AF59353E-0E2C-E5C0-C540-19E6B692FAC0}"/>
                </a:ext>
              </a:extLst>
            </p:cNvPr>
            <p:cNvGrpSpPr/>
            <p:nvPr/>
          </p:nvGrpSpPr>
          <p:grpSpPr>
            <a:xfrm>
              <a:off x="1334240" y="5598217"/>
              <a:ext cx="268692" cy="282290"/>
              <a:chOff x="4203465" y="6590673"/>
              <a:chExt cx="357647" cy="393373"/>
            </a:xfrm>
          </p:grpSpPr>
          <p:sp>
            <p:nvSpPr>
              <p:cNvPr id="136" name="이등변 삼각형 135">
                <a:extLst>
                  <a:ext uri="{FF2B5EF4-FFF2-40B4-BE49-F238E27FC236}">
                    <a16:creationId xmlns:a16="http://schemas.microsoft.com/office/drawing/2014/main" id="{A8A145B8-5F45-217F-E906-D1B5464B4BE3}"/>
                  </a:ext>
                </a:extLst>
              </p:cNvPr>
              <p:cNvSpPr/>
              <p:nvPr/>
            </p:nvSpPr>
            <p:spPr>
              <a:xfrm>
                <a:off x="4203465" y="6590673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37" name="직사각형 136">
                <a:extLst>
                  <a:ext uri="{FF2B5EF4-FFF2-40B4-BE49-F238E27FC236}">
                    <a16:creationId xmlns:a16="http://schemas.microsoft.com/office/drawing/2014/main" id="{C9B7515E-53FF-962A-C70C-D135F0CD5A57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16E40FC7-C2F2-A722-B258-59046B2005FC}"/>
                </a:ext>
              </a:extLst>
            </p:cNvPr>
            <p:cNvGrpSpPr/>
            <p:nvPr/>
          </p:nvGrpSpPr>
          <p:grpSpPr>
            <a:xfrm>
              <a:off x="1402062" y="4954502"/>
              <a:ext cx="268692" cy="282290"/>
              <a:chOff x="4203465" y="6590673"/>
              <a:chExt cx="357647" cy="393373"/>
            </a:xfrm>
          </p:grpSpPr>
          <p:sp>
            <p:nvSpPr>
              <p:cNvPr id="134" name="이등변 삼각형 133">
                <a:extLst>
                  <a:ext uri="{FF2B5EF4-FFF2-40B4-BE49-F238E27FC236}">
                    <a16:creationId xmlns:a16="http://schemas.microsoft.com/office/drawing/2014/main" id="{2FC1FEFE-0708-BE41-2CAC-C3A19D97338C}"/>
                  </a:ext>
                </a:extLst>
              </p:cNvPr>
              <p:cNvSpPr/>
              <p:nvPr/>
            </p:nvSpPr>
            <p:spPr>
              <a:xfrm>
                <a:off x="4203465" y="6590673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35" name="직사각형 134">
                <a:extLst>
                  <a:ext uri="{FF2B5EF4-FFF2-40B4-BE49-F238E27FC236}">
                    <a16:creationId xmlns:a16="http://schemas.microsoft.com/office/drawing/2014/main" id="{1492BFC0-F464-32E9-FE58-71EB1675F676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DF8DA8AA-2251-8439-05EC-90BBDA95CD77}"/>
                </a:ext>
              </a:extLst>
            </p:cNvPr>
            <p:cNvGrpSpPr/>
            <p:nvPr/>
          </p:nvGrpSpPr>
          <p:grpSpPr>
            <a:xfrm>
              <a:off x="1388888" y="3132639"/>
              <a:ext cx="268692" cy="282290"/>
              <a:chOff x="4203465" y="6590673"/>
              <a:chExt cx="357647" cy="393373"/>
            </a:xfrm>
          </p:grpSpPr>
          <p:sp>
            <p:nvSpPr>
              <p:cNvPr id="132" name="이등변 삼각형 131">
                <a:extLst>
                  <a:ext uri="{FF2B5EF4-FFF2-40B4-BE49-F238E27FC236}">
                    <a16:creationId xmlns:a16="http://schemas.microsoft.com/office/drawing/2014/main" id="{AA3FB8DC-8E2F-2955-7180-B04A6049015A}"/>
                  </a:ext>
                </a:extLst>
              </p:cNvPr>
              <p:cNvSpPr/>
              <p:nvPr/>
            </p:nvSpPr>
            <p:spPr>
              <a:xfrm>
                <a:off x="4203465" y="6590673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33" name="직사각형 132">
                <a:extLst>
                  <a:ext uri="{FF2B5EF4-FFF2-40B4-BE49-F238E27FC236}">
                    <a16:creationId xmlns:a16="http://schemas.microsoft.com/office/drawing/2014/main" id="{1CB51EDB-B3F6-4B0C-D65F-D5365B9805CD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BEFA0D41-0E5C-6985-E9F0-A76550ECD0AF}"/>
                </a:ext>
              </a:extLst>
            </p:cNvPr>
            <p:cNvGrpSpPr/>
            <p:nvPr/>
          </p:nvGrpSpPr>
          <p:grpSpPr>
            <a:xfrm>
              <a:off x="1583595" y="3740733"/>
              <a:ext cx="268692" cy="282290"/>
              <a:chOff x="384438" y="4081022"/>
              <a:chExt cx="240783" cy="276796"/>
            </a:xfrm>
          </p:grpSpPr>
          <p:sp>
            <p:nvSpPr>
              <p:cNvPr id="130" name="이등변 삼각형 129">
                <a:extLst>
                  <a:ext uri="{FF2B5EF4-FFF2-40B4-BE49-F238E27FC236}">
                    <a16:creationId xmlns:a16="http://schemas.microsoft.com/office/drawing/2014/main" id="{A51FC319-B1AF-D9EE-BB20-E7F1D5F486C1}"/>
                  </a:ext>
                </a:extLst>
              </p:cNvPr>
              <p:cNvSpPr/>
              <p:nvPr/>
            </p:nvSpPr>
            <p:spPr>
              <a:xfrm>
                <a:off x="384438" y="4081022"/>
                <a:ext cx="240783" cy="112866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31" name="직사각형 130">
                <a:extLst>
                  <a:ext uri="{FF2B5EF4-FFF2-40B4-BE49-F238E27FC236}">
                    <a16:creationId xmlns:a16="http://schemas.microsoft.com/office/drawing/2014/main" id="{2F3F8765-D64A-9DA4-9EB3-22F74F47FDA7}"/>
                  </a:ext>
                </a:extLst>
              </p:cNvPr>
              <p:cNvSpPr/>
              <p:nvPr/>
            </p:nvSpPr>
            <p:spPr>
              <a:xfrm>
                <a:off x="384438" y="4206593"/>
                <a:ext cx="236539" cy="15122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EDEB647F-2C13-9AFF-B8FA-AA77AE7A1915}"/>
                </a:ext>
              </a:extLst>
            </p:cNvPr>
            <p:cNvGrpSpPr/>
            <p:nvPr/>
          </p:nvGrpSpPr>
          <p:grpSpPr>
            <a:xfrm>
              <a:off x="1732994" y="4283497"/>
              <a:ext cx="352420" cy="354631"/>
              <a:chOff x="384438" y="4081022"/>
              <a:chExt cx="240783" cy="276796"/>
            </a:xfrm>
          </p:grpSpPr>
          <p:sp>
            <p:nvSpPr>
              <p:cNvPr id="128" name="이등변 삼각형 127">
                <a:extLst>
                  <a:ext uri="{FF2B5EF4-FFF2-40B4-BE49-F238E27FC236}">
                    <a16:creationId xmlns:a16="http://schemas.microsoft.com/office/drawing/2014/main" id="{4B114FA6-E7C6-E7F1-39DA-BABDD8D37FC4}"/>
                  </a:ext>
                </a:extLst>
              </p:cNvPr>
              <p:cNvSpPr/>
              <p:nvPr/>
            </p:nvSpPr>
            <p:spPr>
              <a:xfrm>
                <a:off x="384438" y="4081022"/>
                <a:ext cx="240783" cy="112866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823BC009-24E5-AF49-A5B4-3637C936302A}"/>
                  </a:ext>
                </a:extLst>
              </p:cNvPr>
              <p:cNvSpPr/>
              <p:nvPr/>
            </p:nvSpPr>
            <p:spPr>
              <a:xfrm>
                <a:off x="384438" y="4206593"/>
                <a:ext cx="236539" cy="15122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5ED89E-146B-8576-6D8B-E45690585A93}"/>
                </a:ext>
              </a:extLst>
            </p:cNvPr>
            <p:cNvSpPr txBox="1"/>
            <p:nvPr/>
          </p:nvSpPr>
          <p:spPr>
            <a:xfrm>
              <a:off x="1652789" y="4391411"/>
              <a:ext cx="491115" cy="327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10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오창</a:t>
              </a:r>
              <a:endParaRPr lang="ko-KR" altLang="en-US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94C9A29-AEC4-F6D3-35EA-0F9565EF0D5A}"/>
                </a:ext>
              </a:extLst>
            </p:cNvPr>
            <p:cNvSpPr txBox="1"/>
            <p:nvPr/>
          </p:nvSpPr>
          <p:spPr>
            <a:xfrm>
              <a:off x="1293867" y="3204923"/>
              <a:ext cx="436805" cy="286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파주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794D5C3-A544-9BF3-CE75-FF3922D198CC}"/>
                </a:ext>
              </a:extLst>
            </p:cNvPr>
            <p:cNvSpPr txBox="1"/>
            <p:nvPr/>
          </p:nvSpPr>
          <p:spPr>
            <a:xfrm>
              <a:off x="1499189" y="3809857"/>
              <a:ext cx="436805" cy="286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평택</a:t>
              </a:r>
              <a:endParaRPr lang="en-US" altLang="ko-KR" sz="8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9254D9C-6128-C0DA-0D73-8096086005AD}"/>
                </a:ext>
              </a:extLst>
            </p:cNvPr>
            <p:cNvSpPr txBox="1"/>
            <p:nvPr/>
          </p:nvSpPr>
          <p:spPr>
            <a:xfrm>
              <a:off x="1311543" y="5017030"/>
              <a:ext cx="436805" cy="286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익산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A51DC6C-1083-CFBD-C98D-2C0FDC4562A3}"/>
                </a:ext>
              </a:extLst>
            </p:cNvPr>
            <p:cNvSpPr txBox="1"/>
            <p:nvPr/>
          </p:nvSpPr>
          <p:spPr>
            <a:xfrm>
              <a:off x="1245192" y="5645433"/>
              <a:ext cx="436805" cy="286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광주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E438DAD-E676-D38E-DA52-45757AB8E0A9}"/>
                </a:ext>
              </a:extLst>
            </p:cNvPr>
            <p:cNvSpPr txBox="1"/>
            <p:nvPr/>
          </p:nvSpPr>
          <p:spPr>
            <a:xfrm>
              <a:off x="1634342" y="6173902"/>
              <a:ext cx="436805" cy="286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여수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9E8A1BB-E6BC-82E4-3B41-BE284FF1EB97}"/>
                </a:ext>
              </a:extLst>
            </p:cNvPr>
            <p:cNvSpPr txBox="1"/>
            <p:nvPr/>
          </p:nvSpPr>
          <p:spPr>
            <a:xfrm>
              <a:off x="2607510" y="5798269"/>
              <a:ext cx="436805" cy="286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창원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5781440-2C55-14EB-0CC8-2A2379707DCB}"/>
                </a:ext>
              </a:extLst>
            </p:cNvPr>
            <p:cNvSpPr txBox="1"/>
            <p:nvPr/>
          </p:nvSpPr>
          <p:spPr>
            <a:xfrm>
              <a:off x="3042076" y="5162717"/>
              <a:ext cx="436805" cy="286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울산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D43813D-CF0A-C6E6-1D40-417E329129AB}"/>
                </a:ext>
              </a:extLst>
            </p:cNvPr>
            <p:cNvSpPr txBox="1"/>
            <p:nvPr/>
          </p:nvSpPr>
          <p:spPr>
            <a:xfrm>
              <a:off x="2422808" y="4814403"/>
              <a:ext cx="436805" cy="286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구미</a:t>
              </a:r>
            </a:p>
          </p:txBody>
        </p:sp>
        <p:sp>
          <p:nvSpPr>
            <p:cNvPr id="118" name="사각형: 둥근 모서리 117">
              <a:extLst>
                <a:ext uri="{FF2B5EF4-FFF2-40B4-BE49-F238E27FC236}">
                  <a16:creationId xmlns:a16="http://schemas.microsoft.com/office/drawing/2014/main" id="{74B1FBB6-B750-DF65-5343-0A41B278AD7E}"/>
                </a:ext>
              </a:extLst>
            </p:cNvPr>
            <p:cNvSpPr/>
            <p:nvPr/>
          </p:nvSpPr>
          <p:spPr>
            <a:xfrm>
              <a:off x="290219" y="3451668"/>
              <a:ext cx="992020" cy="218208"/>
            </a:xfrm>
            <a:prstGeom prst="roundRect">
              <a:avLst>
                <a:gd name="adj" fmla="val 457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rgbClr val="C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Route 1.</a:t>
              </a:r>
            </a:p>
          </p:txBody>
        </p:sp>
        <p:sp>
          <p:nvSpPr>
            <p:cNvPr id="119" name="사각형: 둥근 모서리 118">
              <a:extLst>
                <a:ext uri="{FF2B5EF4-FFF2-40B4-BE49-F238E27FC236}">
                  <a16:creationId xmlns:a16="http://schemas.microsoft.com/office/drawing/2014/main" id="{85C6B2E0-9FE2-9496-9057-C63303FDAD28}"/>
                </a:ext>
              </a:extLst>
            </p:cNvPr>
            <p:cNvSpPr/>
            <p:nvPr/>
          </p:nvSpPr>
          <p:spPr>
            <a:xfrm>
              <a:off x="2821997" y="4863401"/>
              <a:ext cx="930490" cy="215292"/>
            </a:xfrm>
            <a:prstGeom prst="roundRect">
              <a:avLst>
                <a:gd name="adj" fmla="val 457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chemeClr val="accent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Route 3.</a:t>
              </a:r>
            </a:p>
          </p:txBody>
        </p:sp>
        <p:sp>
          <p:nvSpPr>
            <p:cNvPr id="120" name="사각형: 둥근 모서리 119">
              <a:extLst>
                <a:ext uri="{FF2B5EF4-FFF2-40B4-BE49-F238E27FC236}">
                  <a16:creationId xmlns:a16="http://schemas.microsoft.com/office/drawing/2014/main" id="{26401306-69CE-02B7-D0C0-599528F77E65}"/>
                </a:ext>
              </a:extLst>
            </p:cNvPr>
            <p:cNvSpPr/>
            <p:nvPr/>
          </p:nvSpPr>
          <p:spPr>
            <a:xfrm>
              <a:off x="2792019" y="5508603"/>
              <a:ext cx="898832" cy="183251"/>
            </a:xfrm>
            <a:prstGeom prst="roundRect">
              <a:avLst>
                <a:gd name="adj" fmla="val 457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rgbClr val="FF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Route 2.</a:t>
              </a:r>
            </a:p>
          </p:txBody>
        </p:sp>
        <p:sp>
          <p:nvSpPr>
            <p:cNvPr id="121" name="사각형: 둥근 모서리 120">
              <a:extLst>
                <a:ext uri="{FF2B5EF4-FFF2-40B4-BE49-F238E27FC236}">
                  <a16:creationId xmlns:a16="http://schemas.microsoft.com/office/drawing/2014/main" id="{849601FA-728F-3624-867B-AE0DCB6DAF80}"/>
                </a:ext>
              </a:extLst>
            </p:cNvPr>
            <p:cNvSpPr/>
            <p:nvPr/>
          </p:nvSpPr>
          <p:spPr>
            <a:xfrm>
              <a:off x="685986" y="5434128"/>
              <a:ext cx="882025" cy="206254"/>
            </a:xfrm>
            <a:prstGeom prst="roundRect">
              <a:avLst>
                <a:gd name="adj" fmla="val 457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chemeClr val="accent6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Route 4.</a:t>
              </a:r>
            </a:p>
          </p:txBody>
        </p:sp>
        <p:sp>
          <p:nvSpPr>
            <p:cNvPr id="122" name="사각형: 둥근 모서리 121">
              <a:extLst>
                <a:ext uri="{FF2B5EF4-FFF2-40B4-BE49-F238E27FC236}">
                  <a16:creationId xmlns:a16="http://schemas.microsoft.com/office/drawing/2014/main" id="{978702CE-65D2-74D5-17CE-DC1B1F023D57}"/>
                </a:ext>
              </a:extLst>
            </p:cNvPr>
            <p:cNvSpPr/>
            <p:nvPr/>
          </p:nvSpPr>
          <p:spPr>
            <a:xfrm>
              <a:off x="1826440" y="5589082"/>
              <a:ext cx="841550" cy="146307"/>
            </a:xfrm>
            <a:prstGeom prst="roundRect">
              <a:avLst>
                <a:gd name="adj" fmla="val 457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Route 5.</a:t>
              </a:r>
            </a:p>
          </p:txBody>
        </p:sp>
        <p:sp>
          <p:nvSpPr>
            <p:cNvPr id="123" name="Freeform 1318">
              <a:extLst>
                <a:ext uri="{FF2B5EF4-FFF2-40B4-BE49-F238E27FC236}">
                  <a16:creationId xmlns:a16="http://schemas.microsoft.com/office/drawing/2014/main" id="{8045579F-287E-CB1A-DA29-F85DAD6BC1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62079" y="3472224"/>
              <a:ext cx="213103" cy="210005"/>
            </a:xfrm>
            <a:custGeom>
              <a:avLst/>
              <a:gdLst>
                <a:gd name="T0" fmla="*/ 360 w 165"/>
                <a:gd name="T1" fmla="*/ 1152 h 153"/>
                <a:gd name="T2" fmla="*/ 0 w 165"/>
                <a:gd name="T3" fmla="*/ 2016 h 153"/>
                <a:gd name="T4" fmla="*/ 468 w 165"/>
                <a:gd name="T5" fmla="*/ 2664 h 153"/>
                <a:gd name="T6" fmla="*/ 864 w 165"/>
                <a:gd name="T7" fmla="*/ 3420 h 153"/>
                <a:gd name="T8" fmla="*/ 1008 w 165"/>
                <a:gd name="T9" fmla="*/ 4176 h 153"/>
                <a:gd name="T10" fmla="*/ 1440 w 165"/>
                <a:gd name="T11" fmla="*/ 4716 h 153"/>
                <a:gd name="T12" fmla="*/ 2376 w 165"/>
                <a:gd name="T13" fmla="*/ 4644 h 153"/>
                <a:gd name="T14" fmla="*/ 2808 w 165"/>
                <a:gd name="T15" fmla="*/ 4968 h 153"/>
                <a:gd name="T16" fmla="*/ 3492 w 165"/>
                <a:gd name="T17" fmla="*/ 5508 h 153"/>
                <a:gd name="T18" fmla="*/ 4140 w 165"/>
                <a:gd name="T19" fmla="*/ 5508 h 153"/>
                <a:gd name="T20" fmla="*/ 4572 w 165"/>
                <a:gd name="T21" fmla="*/ 4968 h 153"/>
                <a:gd name="T22" fmla="*/ 5184 w 165"/>
                <a:gd name="T23" fmla="*/ 4320 h 153"/>
                <a:gd name="T24" fmla="*/ 5940 w 165"/>
                <a:gd name="T25" fmla="*/ 4104 h 153"/>
                <a:gd name="T26" fmla="*/ 5868 w 165"/>
                <a:gd name="T27" fmla="*/ 1620 h 153"/>
                <a:gd name="T28" fmla="*/ 5400 w 165"/>
                <a:gd name="T29" fmla="*/ 1044 h 153"/>
                <a:gd name="T30" fmla="*/ 5508 w 165"/>
                <a:gd name="T31" fmla="*/ 432 h 153"/>
                <a:gd name="T32" fmla="*/ 4644 w 165"/>
                <a:gd name="T33" fmla="*/ 0 h 153"/>
                <a:gd name="T34" fmla="*/ 3924 w 165"/>
                <a:gd name="T35" fmla="*/ 324 h 153"/>
                <a:gd name="T36" fmla="*/ 3456 w 165"/>
                <a:gd name="T37" fmla="*/ 288 h 153"/>
                <a:gd name="T38" fmla="*/ 2736 w 165"/>
                <a:gd name="T39" fmla="*/ 720 h 153"/>
                <a:gd name="T40" fmla="*/ 2160 w 165"/>
                <a:gd name="T41" fmla="*/ 864 h 153"/>
                <a:gd name="T42" fmla="*/ 1620 w 165"/>
                <a:gd name="T43" fmla="*/ 1404 h 153"/>
                <a:gd name="T44" fmla="*/ 360 w 165"/>
                <a:gd name="T45" fmla="*/ 1152 h 1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5"/>
                <a:gd name="T70" fmla="*/ 0 h 153"/>
                <a:gd name="T71" fmla="*/ 165 w 165"/>
                <a:gd name="T72" fmla="*/ 153 h 1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5" h="153">
                  <a:moveTo>
                    <a:pt x="10" y="32"/>
                  </a:moveTo>
                  <a:lnTo>
                    <a:pt x="0" y="56"/>
                  </a:lnTo>
                  <a:lnTo>
                    <a:pt x="13" y="74"/>
                  </a:lnTo>
                  <a:lnTo>
                    <a:pt x="24" y="95"/>
                  </a:lnTo>
                  <a:lnTo>
                    <a:pt x="28" y="116"/>
                  </a:lnTo>
                  <a:lnTo>
                    <a:pt x="40" y="131"/>
                  </a:lnTo>
                  <a:lnTo>
                    <a:pt x="66" y="129"/>
                  </a:lnTo>
                  <a:lnTo>
                    <a:pt x="78" y="138"/>
                  </a:lnTo>
                  <a:lnTo>
                    <a:pt x="97" y="153"/>
                  </a:lnTo>
                  <a:lnTo>
                    <a:pt x="115" y="153"/>
                  </a:lnTo>
                  <a:lnTo>
                    <a:pt x="127" y="138"/>
                  </a:lnTo>
                  <a:lnTo>
                    <a:pt x="144" y="120"/>
                  </a:lnTo>
                  <a:lnTo>
                    <a:pt x="165" y="114"/>
                  </a:lnTo>
                  <a:lnTo>
                    <a:pt x="163" y="45"/>
                  </a:lnTo>
                  <a:lnTo>
                    <a:pt x="150" y="29"/>
                  </a:lnTo>
                  <a:lnTo>
                    <a:pt x="153" y="12"/>
                  </a:lnTo>
                  <a:lnTo>
                    <a:pt x="129" y="0"/>
                  </a:lnTo>
                  <a:lnTo>
                    <a:pt x="109" y="9"/>
                  </a:lnTo>
                  <a:lnTo>
                    <a:pt x="96" y="8"/>
                  </a:lnTo>
                  <a:lnTo>
                    <a:pt x="76" y="20"/>
                  </a:lnTo>
                  <a:lnTo>
                    <a:pt x="60" y="24"/>
                  </a:lnTo>
                  <a:lnTo>
                    <a:pt x="45" y="39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4" name="Freeform 1319">
              <a:extLst>
                <a:ext uri="{FF2B5EF4-FFF2-40B4-BE49-F238E27FC236}">
                  <a16:creationId xmlns:a16="http://schemas.microsoft.com/office/drawing/2014/main" id="{8F3B22F4-CEFD-F38A-4341-536B1F61A3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80530" y="3544510"/>
              <a:ext cx="90407" cy="104317"/>
            </a:xfrm>
            <a:custGeom>
              <a:avLst/>
              <a:gdLst>
                <a:gd name="T0" fmla="*/ 576 w 70"/>
                <a:gd name="T1" fmla="*/ 0 h 76"/>
                <a:gd name="T2" fmla="*/ 36 w 70"/>
                <a:gd name="T3" fmla="*/ 684 h 76"/>
                <a:gd name="T4" fmla="*/ 0 w 70"/>
                <a:gd name="T5" fmla="*/ 1440 h 76"/>
                <a:gd name="T6" fmla="*/ 108 w 70"/>
                <a:gd name="T7" fmla="*/ 2196 h 76"/>
                <a:gd name="T8" fmla="*/ 540 w 70"/>
                <a:gd name="T9" fmla="*/ 2736 h 76"/>
                <a:gd name="T10" fmla="*/ 1440 w 70"/>
                <a:gd name="T11" fmla="*/ 2412 h 76"/>
                <a:gd name="T12" fmla="*/ 2268 w 70"/>
                <a:gd name="T13" fmla="*/ 1728 h 76"/>
                <a:gd name="T14" fmla="*/ 2520 w 70"/>
                <a:gd name="T15" fmla="*/ 972 h 76"/>
                <a:gd name="T16" fmla="*/ 2052 w 70"/>
                <a:gd name="T17" fmla="*/ 324 h 76"/>
                <a:gd name="T18" fmla="*/ 1512 w 70"/>
                <a:gd name="T19" fmla="*/ 108 h 76"/>
                <a:gd name="T20" fmla="*/ 576 w 70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6"/>
                <a:gd name="T35" fmla="*/ 70 w 70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6">
                  <a:moveTo>
                    <a:pt x="16" y="0"/>
                  </a:moveTo>
                  <a:lnTo>
                    <a:pt x="1" y="19"/>
                  </a:lnTo>
                  <a:lnTo>
                    <a:pt x="0" y="40"/>
                  </a:lnTo>
                  <a:lnTo>
                    <a:pt x="3" y="61"/>
                  </a:lnTo>
                  <a:lnTo>
                    <a:pt x="15" y="76"/>
                  </a:lnTo>
                  <a:lnTo>
                    <a:pt x="40" y="67"/>
                  </a:lnTo>
                  <a:lnTo>
                    <a:pt x="63" y="48"/>
                  </a:lnTo>
                  <a:lnTo>
                    <a:pt x="70" y="27"/>
                  </a:lnTo>
                  <a:lnTo>
                    <a:pt x="57" y="9"/>
                  </a:lnTo>
                  <a:lnTo>
                    <a:pt x="42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9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5" name="사각형: 둥근 모서리 124">
              <a:extLst>
                <a:ext uri="{FF2B5EF4-FFF2-40B4-BE49-F238E27FC236}">
                  <a16:creationId xmlns:a16="http://schemas.microsoft.com/office/drawing/2014/main" id="{A2339410-744F-10BA-F612-9DF5FC9D05AF}"/>
                </a:ext>
              </a:extLst>
            </p:cNvPr>
            <p:cNvSpPr/>
            <p:nvPr/>
          </p:nvSpPr>
          <p:spPr>
            <a:xfrm>
              <a:off x="685986" y="4843698"/>
              <a:ext cx="882025" cy="206254"/>
            </a:xfrm>
            <a:prstGeom prst="roundRect">
              <a:avLst>
                <a:gd name="adj" fmla="val 457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rgbClr val="00B05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Route 6.</a:t>
              </a:r>
            </a:p>
          </p:txBody>
        </p:sp>
        <p:sp>
          <p:nvSpPr>
            <p:cNvPr id="126" name="사각형: 둥근 모서리 125">
              <a:extLst>
                <a:ext uri="{FF2B5EF4-FFF2-40B4-BE49-F238E27FC236}">
                  <a16:creationId xmlns:a16="http://schemas.microsoft.com/office/drawing/2014/main" id="{FFDC1C8B-81D0-6A98-C56F-A46A689106FA}"/>
                </a:ext>
              </a:extLst>
            </p:cNvPr>
            <p:cNvSpPr/>
            <p:nvPr/>
          </p:nvSpPr>
          <p:spPr>
            <a:xfrm>
              <a:off x="2279030" y="4410650"/>
              <a:ext cx="887743" cy="173152"/>
            </a:xfrm>
            <a:prstGeom prst="roundRect">
              <a:avLst>
                <a:gd name="adj" fmla="val 457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chemeClr val="accent5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Route 7.</a:t>
              </a:r>
            </a:p>
          </p:txBody>
        </p:sp>
        <p:cxnSp>
          <p:nvCxnSpPr>
            <p:cNvPr id="127" name="연결선: 구부러짐 126">
              <a:extLst>
                <a:ext uri="{FF2B5EF4-FFF2-40B4-BE49-F238E27FC236}">
                  <a16:creationId xmlns:a16="http://schemas.microsoft.com/office/drawing/2014/main" id="{D5F68204-770E-A644-3302-8406FF38ADC8}"/>
                </a:ext>
              </a:extLst>
            </p:cNvPr>
            <p:cNvCxnSpPr>
              <a:cxnSpLocks/>
              <a:stCxn id="131" idx="2"/>
              <a:endCxn id="128" idx="0"/>
            </p:cNvCxnSpPr>
            <p:nvPr/>
          </p:nvCxnSpPr>
          <p:spPr>
            <a:xfrm rot="16200000" flipH="1">
              <a:off x="1682151" y="4056444"/>
              <a:ext cx="260474" cy="193631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직선 연결선 146">
            <a:extLst>
              <a:ext uri="{FF2B5EF4-FFF2-40B4-BE49-F238E27FC236}">
                <a16:creationId xmlns:a16="http://schemas.microsoft.com/office/drawing/2014/main" id="{0AD08A93-CB44-878F-62DE-40B257F6F9A1}"/>
              </a:ext>
            </a:extLst>
          </p:cNvPr>
          <p:cNvCxnSpPr>
            <a:cxnSpLocks/>
            <a:stCxn id="187" idx="3"/>
            <a:endCxn id="186" idx="1"/>
          </p:cNvCxnSpPr>
          <p:nvPr/>
        </p:nvCxnSpPr>
        <p:spPr>
          <a:xfrm>
            <a:off x="7030360" y="3557744"/>
            <a:ext cx="556536" cy="2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>
            <a:extLst>
              <a:ext uri="{FF2B5EF4-FFF2-40B4-BE49-F238E27FC236}">
                <a16:creationId xmlns:a16="http://schemas.microsoft.com/office/drawing/2014/main" id="{530A9AE5-EBAA-3CF7-1468-06FDBB0F9285}"/>
              </a:ext>
            </a:extLst>
          </p:cNvPr>
          <p:cNvCxnSpPr>
            <a:cxnSpLocks/>
            <a:stCxn id="200" idx="3"/>
            <a:endCxn id="201" idx="1"/>
          </p:cNvCxnSpPr>
          <p:nvPr/>
        </p:nvCxnSpPr>
        <p:spPr>
          <a:xfrm>
            <a:off x="7030360" y="6983753"/>
            <a:ext cx="556536" cy="28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사각형: 둥근 모서리 148">
            <a:extLst>
              <a:ext uri="{FF2B5EF4-FFF2-40B4-BE49-F238E27FC236}">
                <a16:creationId xmlns:a16="http://schemas.microsoft.com/office/drawing/2014/main" id="{F1E0FE82-F1D8-D2AE-94F6-63807A980AAB}"/>
              </a:ext>
            </a:extLst>
          </p:cNvPr>
          <p:cNvSpPr/>
          <p:nvPr/>
        </p:nvSpPr>
        <p:spPr>
          <a:xfrm>
            <a:off x="4957397" y="3341766"/>
            <a:ext cx="1129822" cy="432832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rtlCol="0" anchor="ctr"/>
          <a:lstStyle/>
          <a:p>
            <a:pPr algn="ctr"/>
            <a:endParaRPr lang="en-US" altLang="ko-KR" sz="11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11</a:t>
            </a:r>
            <a:r>
              <a: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톤 </a:t>
            </a:r>
            <a:r>
              <a:rPr lang="en-US" altLang="ko-KR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X 2</a:t>
            </a:r>
            <a:r>
              <a: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</a:t>
            </a:r>
          </a:p>
        </p:txBody>
      </p:sp>
      <p:sp>
        <p:nvSpPr>
          <p:cNvPr id="154" name="사각형: 둥근 모서리 153">
            <a:extLst>
              <a:ext uri="{FF2B5EF4-FFF2-40B4-BE49-F238E27FC236}">
                <a16:creationId xmlns:a16="http://schemas.microsoft.com/office/drawing/2014/main" id="{4D404431-5A82-9D7C-B940-D2BBCFC6DAE8}"/>
              </a:ext>
            </a:extLst>
          </p:cNvPr>
          <p:cNvSpPr/>
          <p:nvPr/>
        </p:nvSpPr>
        <p:spPr>
          <a:xfrm>
            <a:off x="4957397" y="3343385"/>
            <a:ext cx="1129822" cy="200787"/>
          </a:xfrm>
          <a:prstGeom prst="roundRect">
            <a:avLst>
              <a:gd name="adj" fmla="val 4578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Route 1.</a:t>
            </a:r>
          </a:p>
        </p:txBody>
      </p:sp>
      <p:sp>
        <p:nvSpPr>
          <p:cNvPr id="156" name="사각형: 둥근 모서리 155">
            <a:extLst>
              <a:ext uri="{FF2B5EF4-FFF2-40B4-BE49-F238E27FC236}">
                <a16:creationId xmlns:a16="http://schemas.microsoft.com/office/drawing/2014/main" id="{C188EB13-6F98-945A-AB0E-9982EB1D18B9}"/>
              </a:ext>
            </a:extLst>
          </p:cNvPr>
          <p:cNvSpPr/>
          <p:nvPr/>
        </p:nvSpPr>
        <p:spPr>
          <a:xfrm>
            <a:off x="4957397" y="3908848"/>
            <a:ext cx="1129822" cy="432832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rtlCol="0" anchor="ctr"/>
          <a:lstStyle/>
          <a:p>
            <a:pPr algn="ctr"/>
            <a:endParaRPr lang="en-US" altLang="ko-KR" sz="11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11</a:t>
            </a:r>
            <a:r>
              <a: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톤 </a:t>
            </a:r>
            <a:r>
              <a:rPr lang="en-US" altLang="ko-KR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X 1</a:t>
            </a:r>
            <a:r>
              <a: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</a:t>
            </a:r>
            <a:endParaRPr lang="en-US" altLang="ko-KR" sz="11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60" name="사각형: 둥근 모서리 159">
            <a:extLst>
              <a:ext uri="{FF2B5EF4-FFF2-40B4-BE49-F238E27FC236}">
                <a16:creationId xmlns:a16="http://schemas.microsoft.com/office/drawing/2014/main" id="{6B00AC51-600C-CC61-B49B-9A6DF22DB9E4}"/>
              </a:ext>
            </a:extLst>
          </p:cNvPr>
          <p:cNvSpPr/>
          <p:nvPr/>
        </p:nvSpPr>
        <p:spPr>
          <a:xfrm>
            <a:off x="4957397" y="3909020"/>
            <a:ext cx="1129822" cy="200787"/>
          </a:xfrm>
          <a:prstGeom prst="roundRect">
            <a:avLst>
              <a:gd name="adj" fmla="val 4578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Route 2.</a:t>
            </a:r>
          </a:p>
        </p:txBody>
      </p:sp>
      <p:sp>
        <p:nvSpPr>
          <p:cNvPr id="162" name="사각형: 둥근 모서리 161">
            <a:extLst>
              <a:ext uri="{FF2B5EF4-FFF2-40B4-BE49-F238E27FC236}">
                <a16:creationId xmlns:a16="http://schemas.microsoft.com/office/drawing/2014/main" id="{07B50FDD-5F89-A137-C228-805EAA8EE9BE}"/>
              </a:ext>
            </a:extLst>
          </p:cNvPr>
          <p:cNvSpPr/>
          <p:nvPr/>
        </p:nvSpPr>
        <p:spPr>
          <a:xfrm>
            <a:off x="4957397" y="4475930"/>
            <a:ext cx="1129822" cy="432832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rtlCol="0" anchor="ctr"/>
          <a:lstStyle/>
          <a:p>
            <a:pPr algn="ctr"/>
            <a:endParaRPr lang="en-US" altLang="ko-KR" sz="110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11</a:t>
            </a:r>
            <a:r>
              <a:rPr lang="ko-KR" altLang="en-US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톤 </a:t>
            </a:r>
            <a:r>
              <a:rPr lang="en-US" altLang="ko-KR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X 1</a:t>
            </a:r>
            <a:r>
              <a:rPr lang="ko-KR" altLang="en-US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</a:t>
            </a:r>
            <a:endParaRPr lang="en-US" altLang="ko-KR" sz="11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66" name="사각형: 둥근 모서리 165">
            <a:extLst>
              <a:ext uri="{FF2B5EF4-FFF2-40B4-BE49-F238E27FC236}">
                <a16:creationId xmlns:a16="http://schemas.microsoft.com/office/drawing/2014/main" id="{5A899E51-F15E-66E5-8B9D-AEF9DF6238DD}"/>
              </a:ext>
            </a:extLst>
          </p:cNvPr>
          <p:cNvSpPr/>
          <p:nvPr/>
        </p:nvSpPr>
        <p:spPr>
          <a:xfrm>
            <a:off x="4957397" y="4471504"/>
            <a:ext cx="1129822" cy="200787"/>
          </a:xfrm>
          <a:prstGeom prst="roundRect">
            <a:avLst>
              <a:gd name="adj" fmla="val 4578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Route 3.</a:t>
            </a:r>
          </a:p>
        </p:txBody>
      </p:sp>
      <p:sp>
        <p:nvSpPr>
          <p:cNvPr id="168" name="사각형: 둥근 모서리 167">
            <a:extLst>
              <a:ext uri="{FF2B5EF4-FFF2-40B4-BE49-F238E27FC236}">
                <a16:creationId xmlns:a16="http://schemas.microsoft.com/office/drawing/2014/main" id="{2A71EA8C-1ED6-A8CA-F0E1-33A123934C30}"/>
              </a:ext>
            </a:extLst>
          </p:cNvPr>
          <p:cNvSpPr/>
          <p:nvPr/>
        </p:nvSpPr>
        <p:spPr>
          <a:xfrm>
            <a:off x="4957397" y="5043012"/>
            <a:ext cx="1129822" cy="432832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rtlCol="0" anchor="ctr"/>
          <a:lstStyle/>
          <a:p>
            <a:pPr algn="ctr"/>
            <a:endParaRPr lang="en-US" altLang="ko-KR" sz="11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11</a:t>
            </a:r>
            <a:r>
              <a: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톤 </a:t>
            </a:r>
            <a:r>
              <a:rPr lang="en-US" altLang="ko-KR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X 1</a:t>
            </a:r>
            <a:r>
              <a: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</a:t>
            </a:r>
            <a:endParaRPr lang="en-US" altLang="ko-KR" sz="11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72" name="사각형: 둥근 모서리 171">
            <a:extLst>
              <a:ext uri="{FF2B5EF4-FFF2-40B4-BE49-F238E27FC236}">
                <a16:creationId xmlns:a16="http://schemas.microsoft.com/office/drawing/2014/main" id="{8372E872-7504-7205-E603-D2A45584BBE4}"/>
              </a:ext>
            </a:extLst>
          </p:cNvPr>
          <p:cNvSpPr/>
          <p:nvPr/>
        </p:nvSpPr>
        <p:spPr>
          <a:xfrm>
            <a:off x="4957397" y="5048357"/>
            <a:ext cx="1129822" cy="200787"/>
          </a:xfrm>
          <a:prstGeom prst="roundRect">
            <a:avLst>
              <a:gd name="adj" fmla="val 4578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Route 4.</a:t>
            </a:r>
          </a:p>
        </p:txBody>
      </p:sp>
      <p:sp>
        <p:nvSpPr>
          <p:cNvPr id="174" name="사각형: 둥근 모서리 173">
            <a:extLst>
              <a:ext uri="{FF2B5EF4-FFF2-40B4-BE49-F238E27FC236}">
                <a16:creationId xmlns:a16="http://schemas.microsoft.com/office/drawing/2014/main" id="{13EC8A71-5303-CD5C-1330-E937B1E559E4}"/>
              </a:ext>
            </a:extLst>
          </p:cNvPr>
          <p:cNvSpPr/>
          <p:nvPr/>
        </p:nvSpPr>
        <p:spPr>
          <a:xfrm>
            <a:off x="4957397" y="5619326"/>
            <a:ext cx="1129822" cy="432832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rtlCol="0" anchor="ctr"/>
          <a:lstStyle/>
          <a:p>
            <a:pPr algn="ctr"/>
            <a:endParaRPr lang="en-US" altLang="ko-KR" sz="110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11</a:t>
            </a:r>
            <a:r>
              <a:rPr lang="ko-KR" altLang="en-US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톤 </a:t>
            </a:r>
            <a:r>
              <a:rPr lang="en-US" altLang="ko-KR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X 1</a:t>
            </a:r>
            <a:r>
              <a:rPr lang="ko-KR" altLang="en-US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</a:t>
            </a:r>
            <a:endParaRPr lang="en-US" altLang="ko-KR" sz="11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78" name="사각형: 둥근 모서리 177">
            <a:extLst>
              <a:ext uri="{FF2B5EF4-FFF2-40B4-BE49-F238E27FC236}">
                <a16:creationId xmlns:a16="http://schemas.microsoft.com/office/drawing/2014/main" id="{C05F4E87-D0D2-4EE3-30BA-01E87188DA29}"/>
              </a:ext>
            </a:extLst>
          </p:cNvPr>
          <p:cNvSpPr/>
          <p:nvPr/>
        </p:nvSpPr>
        <p:spPr>
          <a:xfrm>
            <a:off x="4957397" y="5610093"/>
            <a:ext cx="1129822" cy="200787"/>
          </a:xfrm>
          <a:prstGeom prst="roundRect">
            <a:avLst>
              <a:gd name="adj" fmla="val 4578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Route 5.</a:t>
            </a:r>
          </a:p>
        </p:txBody>
      </p:sp>
      <p:sp>
        <p:nvSpPr>
          <p:cNvPr id="180" name="사각형: 둥근 모서리 179">
            <a:extLst>
              <a:ext uri="{FF2B5EF4-FFF2-40B4-BE49-F238E27FC236}">
                <a16:creationId xmlns:a16="http://schemas.microsoft.com/office/drawing/2014/main" id="{E86042F9-E1AB-EDC7-A766-93C48D2C192C}"/>
              </a:ext>
            </a:extLst>
          </p:cNvPr>
          <p:cNvSpPr/>
          <p:nvPr/>
        </p:nvSpPr>
        <p:spPr>
          <a:xfrm>
            <a:off x="4957397" y="6767013"/>
            <a:ext cx="1129822" cy="432832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rtlCol="0" anchor="ctr"/>
          <a:lstStyle/>
          <a:p>
            <a:pPr algn="ctr"/>
            <a:endParaRPr lang="en-US" altLang="ko-KR" sz="11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11</a:t>
            </a:r>
            <a:r>
              <a: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톤 </a:t>
            </a:r>
            <a:r>
              <a:rPr lang="en-US" altLang="ko-KR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X 1</a:t>
            </a:r>
            <a:r>
              <a: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</a:t>
            </a:r>
            <a:endParaRPr lang="en-US" altLang="ko-KR" sz="11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84" name="사각형: 둥근 모서리 183">
            <a:extLst>
              <a:ext uri="{FF2B5EF4-FFF2-40B4-BE49-F238E27FC236}">
                <a16:creationId xmlns:a16="http://schemas.microsoft.com/office/drawing/2014/main" id="{B0D1CD29-72C8-1433-BDDA-4169E2E2C178}"/>
              </a:ext>
            </a:extLst>
          </p:cNvPr>
          <p:cNvSpPr/>
          <p:nvPr/>
        </p:nvSpPr>
        <p:spPr>
          <a:xfrm>
            <a:off x="4957397" y="6762720"/>
            <a:ext cx="1129822" cy="200787"/>
          </a:xfrm>
          <a:prstGeom prst="roundRect">
            <a:avLst>
              <a:gd name="adj" fmla="val 4578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Route 7.</a:t>
            </a:r>
          </a:p>
        </p:txBody>
      </p:sp>
      <p:sp>
        <p:nvSpPr>
          <p:cNvPr id="186" name="직사각형 185">
            <a:extLst>
              <a:ext uri="{FF2B5EF4-FFF2-40B4-BE49-F238E27FC236}">
                <a16:creationId xmlns:a16="http://schemas.microsoft.com/office/drawing/2014/main" id="{CBD3E7DA-290A-8004-1504-15188FF7ADC3}"/>
              </a:ext>
            </a:extLst>
          </p:cNvPr>
          <p:cNvSpPr/>
          <p:nvPr/>
        </p:nvSpPr>
        <p:spPr>
          <a:xfrm>
            <a:off x="7586896" y="3344228"/>
            <a:ext cx="785786" cy="4328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평택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(20:00)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87" name="직사각형 186">
            <a:extLst>
              <a:ext uri="{FF2B5EF4-FFF2-40B4-BE49-F238E27FC236}">
                <a16:creationId xmlns:a16="http://schemas.microsoft.com/office/drawing/2014/main" id="{24253CED-50A0-D17A-12C2-858B89ECBF6B}"/>
              </a:ext>
            </a:extLst>
          </p:cNvPr>
          <p:cNvSpPr/>
          <p:nvPr/>
        </p:nvSpPr>
        <p:spPr>
          <a:xfrm>
            <a:off x="6244574" y="3341328"/>
            <a:ext cx="785786" cy="432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파주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(17:30)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88" name="직사각형 187">
            <a:extLst>
              <a:ext uri="{FF2B5EF4-FFF2-40B4-BE49-F238E27FC236}">
                <a16:creationId xmlns:a16="http://schemas.microsoft.com/office/drawing/2014/main" id="{A023DF45-83F1-0C67-4EDF-AEEE07B8B2F8}"/>
              </a:ext>
            </a:extLst>
          </p:cNvPr>
          <p:cNvSpPr/>
          <p:nvPr/>
        </p:nvSpPr>
        <p:spPr>
          <a:xfrm>
            <a:off x="10271541" y="3341765"/>
            <a:ext cx="785786" cy="4458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평택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(02:00)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89" name="직사각형 188">
            <a:extLst>
              <a:ext uri="{FF2B5EF4-FFF2-40B4-BE49-F238E27FC236}">
                <a16:creationId xmlns:a16="http://schemas.microsoft.com/office/drawing/2014/main" id="{19E07E9F-E3C2-9F43-AE62-5B5CD46A2C49}"/>
              </a:ext>
            </a:extLst>
          </p:cNvPr>
          <p:cNvSpPr/>
          <p:nvPr/>
        </p:nvSpPr>
        <p:spPr>
          <a:xfrm>
            <a:off x="11613866" y="3341766"/>
            <a:ext cx="785786" cy="445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파주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(04:30)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03D3DC8E-E400-653A-9C7D-7AEED336666C}"/>
              </a:ext>
            </a:extLst>
          </p:cNvPr>
          <p:cNvSpPr/>
          <p:nvPr/>
        </p:nvSpPr>
        <p:spPr>
          <a:xfrm>
            <a:off x="6244574" y="3917436"/>
            <a:ext cx="785786" cy="432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창원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(16:30)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1" name="직사각형 190">
            <a:extLst>
              <a:ext uri="{FF2B5EF4-FFF2-40B4-BE49-F238E27FC236}">
                <a16:creationId xmlns:a16="http://schemas.microsoft.com/office/drawing/2014/main" id="{5A656152-86A9-B29D-8D8E-2342570690E0}"/>
              </a:ext>
            </a:extLst>
          </p:cNvPr>
          <p:cNvSpPr/>
          <p:nvPr/>
        </p:nvSpPr>
        <p:spPr>
          <a:xfrm>
            <a:off x="7586896" y="4472672"/>
            <a:ext cx="785786" cy="4435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구미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(19:30)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A8474DB3-8102-84BD-59BB-C0FAD1F64917}"/>
              </a:ext>
            </a:extLst>
          </p:cNvPr>
          <p:cNvSpPr/>
          <p:nvPr/>
        </p:nvSpPr>
        <p:spPr>
          <a:xfrm>
            <a:off x="11613866" y="3929846"/>
            <a:ext cx="785786" cy="418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창원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(07:00)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3" name="직사각형 192">
            <a:extLst>
              <a:ext uri="{FF2B5EF4-FFF2-40B4-BE49-F238E27FC236}">
                <a16:creationId xmlns:a16="http://schemas.microsoft.com/office/drawing/2014/main" id="{6998052B-23A0-8C9E-C27D-45903F1E6B5D}"/>
              </a:ext>
            </a:extLst>
          </p:cNvPr>
          <p:cNvSpPr/>
          <p:nvPr/>
        </p:nvSpPr>
        <p:spPr>
          <a:xfrm>
            <a:off x="6244574" y="4474667"/>
            <a:ext cx="785786" cy="435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울산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(16:30)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4588366B-FC5D-67C7-AAF4-77A65D68FBF4}"/>
              </a:ext>
            </a:extLst>
          </p:cNvPr>
          <p:cNvSpPr/>
          <p:nvPr/>
        </p:nvSpPr>
        <p:spPr>
          <a:xfrm>
            <a:off x="10271541" y="4474667"/>
            <a:ext cx="785786" cy="4358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구미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(02:30)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5" name="직사각형 194">
            <a:extLst>
              <a:ext uri="{FF2B5EF4-FFF2-40B4-BE49-F238E27FC236}">
                <a16:creationId xmlns:a16="http://schemas.microsoft.com/office/drawing/2014/main" id="{3106D8AA-BEEB-BE4C-1BFE-3DFE665F18CC}"/>
              </a:ext>
            </a:extLst>
          </p:cNvPr>
          <p:cNvSpPr/>
          <p:nvPr/>
        </p:nvSpPr>
        <p:spPr>
          <a:xfrm>
            <a:off x="11613866" y="4474667"/>
            <a:ext cx="785786" cy="435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울산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(07:00)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6" name="직사각형 195">
            <a:extLst>
              <a:ext uri="{FF2B5EF4-FFF2-40B4-BE49-F238E27FC236}">
                <a16:creationId xmlns:a16="http://schemas.microsoft.com/office/drawing/2014/main" id="{35023328-623E-D2EB-5BBF-A704A7F6A42F}"/>
              </a:ext>
            </a:extLst>
          </p:cNvPr>
          <p:cNvSpPr/>
          <p:nvPr/>
        </p:nvSpPr>
        <p:spPr>
          <a:xfrm>
            <a:off x="6244574" y="5026693"/>
            <a:ext cx="785786" cy="449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광주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(16:30)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7" name="직사각형 196">
            <a:extLst>
              <a:ext uri="{FF2B5EF4-FFF2-40B4-BE49-F238E27FC236}">
                <a16:creationId xmlns:a16="http://schemas.microsoft.com/office/drawing/2014/main" id="{AC9B5D79-8EDD-A5B3-298E-52586EED50DF}"/>
              </a:ext>
            </a:extLst>
          </p:cNvPr>
          <p:cNvSpPr/>
          <p:nvPr/>
        </p:nvSpPr>
        <p:spPr>
          <a:xfrm>
            <a:off x="11613866" y="5033594"/>
            <a:ext cx="785786" cy="424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광주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(08:00)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8" name="직사각형 197">
            <a:extLst>
              <a:ext uri="{FF2B5EF4-FFF2-40B4-BE49-F238E27FC236}">
                <a16:creationId xmlns:a16="http://schemas.microsoft.com/office/drawing/2014/main" id="{FCD57E5B-4B0C-B1CC-23AA-88142C3740D7}"/>
              </a:ext>
            </a:extLst>
          </p:cNvPr>
          <p:cNvSpPr/>
          <p:nvPr/>
        </p:nvSpPr>
        <p:spPr>
          <a:xfrm>
            <a:off x="6244574" y="5610094"/>
            <a:ext cx="785786" cy="442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여수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(16:30)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5A8044DE-9F6E-DD09-98BA-6BE6514FE015}"/>
              </a:ext>
            </a:extLst>
          </p:cNvPr>
          <p:cNvSpPr/>
          <p:nvPr/>
        </p:nvSpPr>
        <p:spPr>
          <a:xfrm>
            <a:off x="11613866" y="5610095"/>
            <a:ext cx="785786" cy="43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여수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(08:00)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0" name="직사각형 199">
            <a:extLst>
              <a:ext uri="{FF2B5EF4-FFF2-40B4-BE49-F238E27FC236}">
                <a16:creationId xmlns:a16="http://schemas.microsoft.com/office/drawing/2014/main" id="{F7C7DCF6-8922-2A03-92D6-BD6AC3E7B286}"/>
              </a:ext>
            </a:extLst>
          </p:cNvPr>
          <p:cNvSpPr/>
          <p:nvPr/>
        </p:nvSpPr>
        <p:spPr>
          <a:xfrm>
            <a:off x="6244574" y="6762721"/>
            <a:ext cx="785786" cy="442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구미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(16:30)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1" name="직사각형 200">
            <a:extLst>
              <a:ext uri="{FF2B5EF4-FFF2-40B4-BE49-F238E27FC236}">
                <a16:creationId xmlns:a16="http://schemas.microsoft.com/office/drawing/2014/main" id="{B5141DD3-4379-FCC7-2DFC-C788B81D7CFE}"/>
              </a:ext>
            </a:extLst>
          </p:cNvPr>
          <p:cNvSpPr/>
          <p:nvPr/>
        </p:nvSpPr>
        <p:spPr>
          <a:xfrm>
            <a:off x="7586896" y="6769737"/>
            <a:ext cx="785786" cy="433712"/>
          </a:xfrm>
          <a:prstGeom prst="rect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오창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(20:00)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2" name="직사각형 201">
            <a:extLst>
              <a:ext uri="{FF2B5EF4-FFF2-40B4-BE49-F238E27FC236}">
                <a16:creationId xmlns:a16="http://schemas.microsoft.com/office/drawing/2014/main" id="{13388970-855B-AB2B-35E1-C59857C5C961}"/>
              </a:ext>
            </a:extLst>
          </p:cNvPr>
          <p:cNvSpPr/>
          <p:nvPr/>
        </p:nvSpPr>
        <p:spPr>
          <a:xfrm>
            <a:off x="10271541" y="6776746"/>
            <a:ext cx="785786" cy="425369"/>
          </a:xfrm>
          <a:prstGeom prst="rect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오창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(01:30)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3" name="직사각형 202">
            <a:extLst>
              <a:ext uri="{FF2B5EF4-FFF2-40B4-BE49-F238E27FC236}">
                <a16:creationId xmlns:a16="http://schemas.microsoft.com/office/drawing/2014/main" id="{C5AEF9E6-9F2D-55F2-B2CB-B970DF6CC329}"/>
              </a:ext>
            </a:extLst>
          </p:cNvPr>
          <p:cNvSpPr/>
          <p:nvPr/>
        </p:nvSpPr>
        <p:spPr>
          <a:xfrm>
            <a:off x="11613866" y="6769729"/>
            <a:ext cx="785786" cy="4337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구미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(05:30)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4" name="직사각형 203">
            <a:extLst>
              <a:ext uri="{FF2B5EF4-FFF2-40B4-BE49-F238E27FC236}">
                <a16:creationId xmlns:a16="http://schemas.microsoft.com/office/drawing/2014/main" id="{48C8EF33-7994-3052-B9B5-F2676EC4DC07}"/>
              </a:ext>
            </a:extLst>
          </p:cNvPr>
          <p:cNvSpPr/>
          <p:nvPr/>
        </p:nvSpPr>
        <p:spPr>
          <a:xfrm>
            <a:off x="8929219" y="6769729"/>
            <a:ext cx="785786" cy="4337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평택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(23:30)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205" name="직선 연결선 204">
            <a:extLst>
              <a:ext uri="{FF2B5EF4-FFF2-40B4-BE49-F238E27FC236}">
                <a16:creationId xmlns:a16="http://schemas.microsoft.com/office/drawing/2014/main" id="{F7417495-2A59-9192-A092-00A15166D741}"/>
              </a:ext>
            </a:extLst>
          </p:cNvPr>
          <p:cNvCxnSpPr>
            <a:cxnSpLocks/>
            <a:stCxn id="188" idx="3"/>
            <a:endCxn id="189" idx="1"/>
          </p:cNvCxnSpPr>
          <p:nvPr/>
        </p:nvCxnSpPr>
        <p:spPr>
          <a:xfrm>
            <a:off x="11057327" y="3564709"/>
            <a:ext cx="556539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연결선 205">
            <a:extLst>
              <a:ext uri="{FF2B5EF4-FFF2-40B4-BE49-F238E27FC236}">
                <a16:creationId xmlns:a16="http://schemas.microsoft.com/office/drawing/2014/main" id="{B50D52B1-7F45-7CD7-72F4-A9C83FBB1901}"/>
              </a:ext>
            </a:extLst>
          </p:cNvPr>
          <p:cNvCxnSpPr>
            <a:cxnSpLocks/>
            <a:stCxn id="201" idx="3"/>
            <a:endCxn id="204" idx="1"/>
          </p:cNvCxnSpPr>
          <p:nvPr/>
        </p:nvCxnSpPr>
        <p:spPr>
          <a:xfrm flipV="1">
            <a:off x="8372682" y="6986590"/>
            <a:ext cx="556537" cy="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7101BDB-89E0-5967-F831-6092CE24E4BE}"/>
              </a:ext>
            </a:extLst>
          </p:cNvPr>
          <p:cNvCxnSpPr>
            <a:cxnSpLocks/>
            <a:stCxn id="204" idx="3"/>
            <a:endCxn id="202" idx="1"/>
          </p:cNvCxnSpPr>
          <p:nvPr/>
        </p:nvCxnSpPr>
        <p:spPr>
          <a:xfrm>
            <a:off x="9715005" y="6986590"/>
            <a:ext cx="556536" cy="284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직선 연결선 207">
            <a:extLst>
              <a:ext uri="{FF2B5EF4-FFF2-40B4-BE49-F238E27FC236}">
                <a16:creationId xmlns:a16="http://schemas.microsoft.com/office/drawing/2014/main" id="{040A9A89-4C21-FDC4-F2BF-02E31BA9CCD9}"/>
              </a:ext>
            </a:extLst>
          </p:cNvPr>
          <p:cNvCxnSpPr>
            <a:cxnSpLocks/>
            <a:stCxn id="202" idx="3"/>
            <a:endCxn id="203" idx="1"/>
          </p:cNvCxnSpPr>
          <p:nvPr/>
        </p:nvCxnSpPr>
        <p:spPr>
          <a:xfrm flipV="1">
            <a:off x="11057327" y="6986590"/>
            <a:ext cx="556539" cy="284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직사각형 211">
            <a:extLst>
              <a:ext uri="{FF2B5EF4-FFF2-40B4-BE49-F238E27FC236}">
                <a16:creationId xmlns:a16="http://schemas.microsoft.com/office/drawing/2014/main" id="{C2B0CFB6-B7FF-6AA4-E83B-CAAC138E0D8E}"/>
              </a:ext>
            </a:extLst>
          </p:cNvPr>
          <p:cNvSpPr/>
          <p:nvPr/>
        </p:nvSpPr>
        <p:spPr>
          <a:xfrm>
            <a:off x="8929219" y="3344228"/>
            <a:ext cx="785786" cy="432832"/>
          </a:xfrm>
          <a:prstGeom prst="rect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오창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(22:00)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213" name="직선 연결선 212">
            <a:extLst>
              <a:ext uri="{FF2B5EF4-FFF2-40B4-BE49-F238E27FC236}">
                <a16:creationId xmlns:a16="http://schemas.microsoft.com/office/drawing/2014/main" id="{D6006AA2-A809-2762-A2B7-497BC84CABB0}"/>
              </a:ext>
            </a:extLst>
          </p:cNvPr>
          <p:cNvCxnSpPr>
            <a:cxnSpLocks/>
            <a:stCxn id="186" idx="3"/>
            <a:endCxn id="212" idx="1"/>
          </p:cNvCxnSpPr>
          <p:nvPr/>
        </p:nvCxnSpPr>
        <p:spPr>
          <a:xfrm>
            <a:off x="8372682" y="3560644"/>
            <a:ext cx="55653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연결선 213">
            <a:extLst>
              <a:ext uri="{FF2B5EF4-FFF2-40B4-BE49-F238E27FC236}">
                <a16:creationId xmlns:a16="http://schemas.microsoft.com/office/drawing/2014/main" id="{F888A899-D94B-AAA1-631F-385F4F6FFB72}"/>
              </a:ext>
            </a:extLst>
          </p:cNvPr>
          <p:cNvCxnSpPr>
            <a:cxnSpLocks/>
            <a:stCxn id="212" idx="3"/>
            <a:endCxn id="188" idx="1"/>
          </p:cNvCxnSpPr>
          <p:nvPr/>
        </p:nvCxnSpPr>
        <p:spPr>
          <a:xfrm>
            <a:off x="9715005" y="3560644"/>
            <a:ext cx="556536" cy="406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직사각형 214">
            <a:extLst>
              <a:ext uri="{FF2B5EF4-FFF2-40B4-BE49-F238E27FC236}">
                <a16:creationId xmlns:a16="http://schemas.microsoft.com/office/drawing/2014/main" id="{95CF75B4-D148-6D16-9255-E1F26541FD78}"/>
              </a:ext>
            </a:extLst>
          </p:cNvPr>
          <p:cNvSpPr/>
          <p:nvPr/>
        </p:nvSpPr>
        <p:spPr>
          <a:xfrm>
            <a:off x="8929219" y="3929846"/>
            <a:ext cx="785786" cy="420422"/>
          </a:xfrm>
          <a:prstGeom prst="rect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오창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(21:30)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216" name="직선 연결선 215">
            <a:extLst>
              <a:ext uri="{FF2B5EF4-FFF2-40B4-BE49-F238E27FC236}">
                <a16:creationId xmlns:a16="http://schemas.microsoft.com/office/drawing/2014/main" id="{755DCD09-8650-E9AC-1942-214D2C3AD887}"/>
              </a:ext>
            </a:extLst>
          </p:cNvPr>
          <p:cNvCxnSpPr>
            <a:cxnSpLocks/>
            <a:stCxn id="190" idx="3"/>
            <a:endCxn id="217" idx="1"/>
          </p:cNvCxnSpPr>
          <p:nvPr/>
        </p:nvCxnSpPr>
        <p:spPr>
          <a:xfrm>
            <a:off x="7030360" y="4133852"/>
            <a:ext cx="556536" cy="32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직사각형 216">
            <a:extLst>
              <a:ext uri="{FF2B5EF4-FFF2-40B4-BE49-F238E27FC236}">
                <a16:creationId xmlns:a16="http://schemas.microsoft.com/office/drawing/2014/main" id="{5B50F0CF-22E6-ABB1-F277-A3F8EBA73EF6}"/>
              </a:ext>
            </a:extLst>
          </p:cNvPr>
          <p:cNvSpPr/>
          <p:nvPr/>
        </p:nvSpPr>
        <p:spPr>
          <a:xfrm>
            <a:off x="7586896" y="3924003"/>
            <a:ext cx="785786" cy="4262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구미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(19:00)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218" name="직선 연결선 217">
            <a:extLst>
              <a:ext uri="{FF2B5EF4-FFF2-40B4-BE49-F238E27FC236}">
                <a16:creationId xmlns:a16="http://schemas.microsoft.com/office/drawing/2014/main" id="{310859A1-1710-AC48-0F30-3BBAFA0A904C}"/>
              </a:ext>
            </a:extLst>
          </p:cNvPr>
          <p:cNvCxnSpPr>
            <a:cxnSpLocks/>
            <a:stCxn id="217" idx="3"/>
            <a:endCxn id="215" idx="1"/>
          </p:cNvCxnSpPr>
          <p:nvPr/>
        </p:nvCxnSpPr>
        <p:spPr>
          <a:xfrm>
            <a:off x="8372682" y="4137136"/>
            <a:ext cx="556537" cy="292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직사각형 218">
            <a:extLst>
              <a:ext uri="{FF2B5EF4-FFF2-40B4-BE49-F238E27FC236}">
                <a16:creationId xmlns:a16="http://schemas.microsoft.com/office/drawing/2014/main" id="{3AB9F406-82F0-ED35-26FA-18DF4AEE333C}"/>
              </a:ext>
            </a:extLst>
          </p:cNvPr>
          <p:cNvSpPr/>
          <p:nvPr/>
        </p:nvSpPr>
        <p:spPr>
          <a:xfrm>
            <a:off x="10271541" y="3924003"/>
            <a:ext cx="785786" cy="4262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구미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(02:00)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220" name="직선 연결선 219">
            <a:extLst>
              <a:ext uri="{FF2B5EF4-FFF2-40B4-BE49-F238E27FC236}">
                <a16:creationId xmlns:a16="http://schemas.microsoft.com/office/drawing/2014/main" id="{C8BF7F9F-F428-9A8A-3541-5425E34FF4C3}"/>
              </a:ext>
            </a:extLst>
          </p:cNvPr>
          <p:cNvCxnSpPr>
            <a:cxnSpLocks/>
            <a:stCxn id="215" idx="3"/>
            <a:endCxn id="219" idx="1"/>
          </p:cNvCxnSpPr>
          <p:nvPr/>
        </p:nvCxnSpPr>
        <p:spPr>
          <a:xfrm flipV="1">
            <a:off x="9715005" y="4137136"/>
            <a:ext cx="556536" cy="292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직선 연결선 220">
            <a:extLst>
              <a:ext uri="{FF2B5EF4-FFF2-40B4-BE49-F238E27FC236}">
                <a16:creationId xmlns:a16="http://schemas.microsoft.com/office/drawing/2014/main" id="{F8C9464B-6956-EEAE-04D3-69BBFF7C0546}"/>
              </a:ext>
            </a:extLst>
          </p:cNvPr>
          <p:cNvCxnSpPr>
            <a:cxnSpLocks/>
            <a:stCxn id="219" idx="3"/>
            <a:endCxn id="192" idx="1"/>
          </p:cNvCxnSpPr>
          <p:nvPr/>
        </p:nvCxnSpPr>
        <p:spPr>
          <a:xfrm>
            <a:off x="11057327" y="4137136"/>
            <a:ext cx="556539" cy="20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직선 연결선 221">
            <a:extLst>
              <a:ext uri="{FF2B5EF4-FFF2-40B4-BE49-F238E27FC236}">
                <a16:creationId xmlns:a16="http://schemas.microsoft.com/office/drawing/2014/main" id="{0BF3D113-DD84-6506-1F47-925CFDB7A0F9}"/>
              </a:ext>
            </a:extLst>
          </p:cNvPr>
          <p:cNvCxnSpPr>
            <a:cxnSpLocks/>
            <a:stCxn id="193" idx="3"/>
            <a:endCxn id="191" idx="1"/>
          </p:cNvCxnSpPr>
          <p:nvPr/>
        </p:nvCxnSpPr>
        <p:spPr>
          <a:xfrm>
            <a:off x="7030360" y="4692615"/>
            <a:ext cx="556536" cy="183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직사각형 222">
            <a:extLst>
              <a:ext uri="{FF2B5EF4-FFF2-40B4-BE49-F238E27FC236}">
                <a16:creationId xmlns:a16="http://schemas.microsoft.com/office/drawing/2014/main" id="{0D0EA269-4099-B2C0-9A0C-6F3A3AB71CC5}"/>
              </a:ext>
            </a:extLst>
          </p:cNvPr>
          <p:cNvSpPr/>
          <p:nvPr/>
        </p:nvSpPr>
        <p:spPr>
          <a:xfrm>
            <a:off x="8929219" y="4472672"/>
            <a:ext cx="785786" cy="443546"/>
          </a:xfrm>
          <a:prstGeom prst="rect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오창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(22:00)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224" name="직선 연결선 223">
            <a:extLst>
              <a:ext uri="{FF2B5EF4-FFF2-40B4-BE49-F238E27FC236}">
                <a16:creationId xmlns:a16="http://schemas.microsoft.com/office/drawing/2014/main" id="{BF57BC6B-9FC5-EC67-0286-6363100E92B9}"/>
              </a:ext>
            </a:extLst>
          </p:cNvPr>
          <p:cNvCxnSpPr>
            <a:cxnSpLocks/>
            <a:stCxn id="194" idx="3"/>
            <a:endCxn id="195" idx="1"/>
          </p:cNvCxnSpPr>
          <p:nvPr/>
        </p:nvCxnSpPr>
        <p:spPr>
          <a:xfrm>
            <a:off x="11057327" y="4692615"/>
            <a:ext cx="55653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사각형: 둥근 모서리 224">
            <a:extLst>
              <a:ext uri="{FF2B5EF4-FFF2-40B4-BE49-F238E27FC236}">
                <a16:creationId xmlns:a16="http://schemas.microsoft.com/office/drawing/2014/main" id="{276CE480-30F2-9915-B06C-DC35A7E1DDBF}"/>
              </a:ext>
            </a:extLst>
          </p:cNvPr>
          <p:cNvSpPr/>
          <p:nvPr/>
        </p:nvSpPr>
        <p:spPr>
          <a:xfrm>
            <a:off x="4957397" y="6195640"/>
            <a:ext cx="1129822" cy="432832"/>
          </a:xfrm>
          <a:prstGeom prst="roundRect">
            <a:avLst>
              <a:gd name="adj" fmla="val 4578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rtlCol="0" anchor="ctr"/>
          <a:lstStyle/>
          <a:p>
            <a:pPr algn="ctr"/>
            <a:endParaRPr lang="en-US" altLang="ko-KR" sz="110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11</a:t>
            </a:r>
            <a:r>
              <a:rPr lang="ko-KR" altLang="en-US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톤 </a:t>
            </a:r>
            <a:r>
              <a:rPr lang="en-US" altLang="ko-KR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X 1</a:t>
            </a:r>
            <a:r>
              <a:rPr lang="ko-KR" altLang="en-US" sz="11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</a:t>
            </a:r>
            <a:endParaRPr lang="en-US" altLang="ko-KR" sz="11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0EE12BEC-349C-AF99-9B62-0334A6CE3C8F}"/>
              </a:ext>
            </a:extLst>
          </p:cNvPr>
          <p:cNvSpPr/>
          <p:nvPr/>
        </p:nvSpPr>
        <p:spPr>
          <a:xfrm>
            <a:off x="4957397" y="6186407"/>
            <a:ext cx="1129822" cy="200787"/>
          </a:xfrm>
          <a:prstGeom prst="roundRect">
            <a:avLst>
              <a:gd name="adj" fmla="val 4578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Route 6.</a:t>
            </a:r>
          </a:p>
        </p:txBody>
      </p:sp>
      <p:sp>
        <p:nvSpPr>
          <p:cNvPr id="231" name="직사각형 230">
            <a:extLst>
              <a:ext uri="{FF2B5EF4-FFF2-40B4-BE49-F238E27FC236}">
                <a16:creationId xmlns:a16="http://schemas.microsoft.com/office/drawing/2014/main" id="{25E0F04B-B805-0712-2651-3F06FA68D781}"/>
              </a:ext>
            </a:extLst>
          </p:cNvPr>
          <p:cNvSpPr/>
          <p:nvPr/>
        </p:nvSpPr>
        <p:spPr>
          <a:xfrm>
            <a:off x="6244574" y="6189784"/>
            <a:ext cx="785786" cy="442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익산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(16:30)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2666C2B3-C299-B309-419C-57266D611F78}"/>
              </a:ext>
            </a:extLst>
          </p:cNvPr>
          <p:cNvSpPr/>
          <p:nvPr/>
        </p:nvSpPr>
        <p:spPr>
          <a:xfrm>
            <a:off x="8929219" y="5031294"/>
            <a:ext cx="785786" cy="432564"/>
          </a:xfrm>
          <a:prstGeom prst="rect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오창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(22:00)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33" name="직사각형 232">
            <a:extLst>
              <a:ext uri="{FF2B5EF4-FFF2-40B4-BE49-F238E27FC236}">
                <a16:creationId xmlns:a16="http://schemas.microsoft.com/office/drawing/2014/main" id="{97F8A1AA-1B5C-FAF5-25B7-A094F038DEB1}"/>
              </a:ext>
            </a:extLst>
          </p:cNvPr>
          <p:cNvSpPr/>
          <p:nvPr/>
        </p:nvSpPr>
        <p:spPr>
          <a:xfrm>
            <a:off x="8929219" y="5610095"/>
            <a:ext cx="785786" cy="442064"/>
          </a:xfrm>
          <a:prstGeom prst="rect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오창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(20:30)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87217C59-79EC-537F-1711-106FC6BA0E6C}"/>
              </a:ext>
            </a:extLst>
          </p:cNvPr>
          <p:cNvSpPr/>
          <p:nvPr/>
        </p:nvSpPr>
        <p:spPr>
          <a:xfrm>
            <a:off x="8929219" y="6189784"/>
            <a:ext cx="785786" cy="442063"/>
          </a:xfrm>
          <a:prstGeom prst="rect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오창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(19:30)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235" name="직선 연결선 234">
            <a:extLst>
              <a:ext uri="{FF2B5EF4-FFF2-40B4-BE49-F238E27FC236}">
                <a16:creationId xmlns:a16="http://schemas.microsoft.com/office/drawing/2014/main" id="{AF76512B-CF89-6265-7430-2C0FB399DCB0}"/>
              </a:ext>
            </a:extLst>
          </p:cNvPr>
          <p:cNvCxnSpPr>
            <a:cxnSpLocks/>
            <a:stCxn id="191" idx="3"/>
            <a:endCxn id="223" idx="1"/>
          </p:cNvCxnSpPr>
          <p:nvPr/>
        </p:nvCxnSpPr>
        <p:spPr>
          <a:xfrm>
            <a:off x="8372682" y="4694445"/>
            <a:ext cx="55653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직선 연결선 235">
            <a:extLst>
              <a:ext uri="{FF2B5EF4-FFF2-40B4-BE49-F238E27FC236}">
                <a16:creationId xmlns:a16="http://schemas.microsoft.com/office/drawing/2014/main" id="{70E0FDB3-F029-BDCF-E1C5-C14E56966738}"/>
              </a:ext>
            </a:extLst>
          </p:cNvPr>
          <p:cNvCxnSpPr>
            <a:cxnSpLocks/>
            <a:stCxn id="223" idx="3"/>
            <a:endCxn id="194" idx="1"/>
          </p:cNvCxnSpPr>
          <p:nvPr/>
        </p:nvCxnSpPr>
        <p:spPr>
          <a:xfrm flipV="1">
            <a:off x="9715005" y="4692615"/>
            <a:ext cx="556536" cy="183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직선 연결선 236">
            <a:extLst>
              <a:ext uri="{FF2B5EF4-FFF2-40B4-BE49-F238E27FC236}">
                <a16:creationId xmlns:a16="http://schemas.microsoft.com/office/drawing/2014/main" id="{CF7213D2-2161-2EFB-3620-BA3AC84BE878}"/>
              </a:ext>
            </a:extLst>
          </p:cNvPr>
          <p:cNvCxnSpPr>
            <a:cxnSpLocks/>
            <a:stCxn id="196" idx="3"/>
            <a:endCxn id="232" idx="1"/>
          </p:cNvCxnSpPr>
          <p:nvPr/>
        </p:nvCxnSpPr>
        <p:spPr>
          <a:xfrm flipV="1">
            <a:off x="7030360" y="5247576"/>
            <a:ext cx="1898859" cy="36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직선 연결선 237">
            <a:extLst>
              <a:ext uri="{FF2B5EF4-FFF2-40B4-BE49-F238E27FC236}">
                <a16:creationId xmlns:a16="http://schemas.microsoft.com/office/drawing/2014/main" id="{C02EC94E-ED5C-A800-3B32-86C02B60E573}"/>
              </a:ext>
            </a:extLst>
          </p:cNvPr>
          <p:cNvCxnSpPr>
            <a:cxnSpLocks/>
            <a:stCxn id="198" idx="3"/>
            <a:endCxn id="233" idx="1"/>
          </p:cNvCxnSpPr>
          <p:nvPr/>
        </p:nvCxnSpPr>
        <p:spPr>
          <a:xfrm>
            <a:off x="7030360" y="5831126"/>
            <a:ext cx="1898859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직선 연결선 238">
            <a:extLst>
              <a:ext uri="{FF2B5EF4-FFF2-40B4-BE49-F238E27FC236}">
                <a16:creationId xmlns:a16="http://schemas.microsoft.com/office/drawing/2014/main" id="{F106F53B-2CFA-0917-D362-D3B42424E910}"/>
              </a:ext>
            </a:extLst>
          </p:cNvPr>
          <p:cNvCxnSpPr>
            <a:cxnSpLocks/>
            <a:stCxn id="231" idx="3"/>
            <a:endCxn id="234" idx="1"/>
          </p:cNvCxnSpPr>
          <p:nvPr/>
        </p:nvCxnSpPr>
        <p:spPr>
          <a:xfrm>
            <a:off x="7030360" y="6410816"/>
            <a:ext cx="189885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DE6A8924-E12E-17E8-4DE4-A95505273B10}"/>
              </a:ext>
            </a:extLst>
          </p:cNvPr>
          <p:cNvSpPr/>
          <p:nvPr/>
        </p:nvSpPr>
        <p:spPr>
          <a:xfrm>
            <a:off x="11613866" y="6159745"/>
            <a:ext cx="785786" cy="47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익산</a:t>
            </a:r>
            <a:endParaRPr lang="en-US" altLang="ko-KR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(08:00)</a:t>
            </a:r>
            <a:endParaRPr lang="ko-KR" altLang="en-US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241" name="직선 연결선 240">
            <a:extLst>
              <a:ext uri="{FF2B5EF4-FFF2-40B4-BE49-F238E27FC236}">
                <a16:creationId xmlns:a16="http://schemas.microsoft.com/office/drawing/2014/main" id="{0D0ED747-40C8-FDBE-38B5-2500AD658D40}"/>
              </a:ext>
            </a:extLst>
          </p:cNvPr>
          <p:cNvCxnSpPr>
            <a:cxnSpLocks/>
            <a:stCxn id="232" idx="3"/>
            <a:endCxn id="197" idx="1"/>
          </p:cNvCxnSpPr>
          <p:nvPr/>
        </p:nvCxnSpPr>
        <p:spPr>
          <a:xfrm flipV="1">
            <a:off x="9715005" y="5245730"/>
            <a:ext cx="1898861" cy="18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직선 연결선 241">
            <a:extLst>
              <a:ext uri="{FF2B5EF4-FFF2-40B4-BE49-F238E27FC236}">
                <a16:creationId xmlns:a16="http://schemas.microsoft.com/office/drawing/2014/main" id="{A784FD98-AC94-27A8-1215-5C8112FEC559}"/>
              </a:ext>
            </a:extLst>
          </p:cNvPr>
          <p:cNvCxnSpPr>
            <a:cxnSpLocks/>
            <a:stCxn id="233" idx="3"/>
            <a:endCxn id="199" idx="1"/>
          </p:cNvCxnSpPr>
          <p:nvPr/>
        </p:nvCxnSpPr>
        <p:spPr>
          <a:xfrm flipV="1">
            <a:off x="9715005" y="5825808"/>
            <a:ext cx="1898861" cy="5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직선 연결선 242">
            <a:extLst>
              <a:ext uri="{FF2B5EF4-FFF2-40B4-BE49-F238E27FC236}">
                <a16:creationId xmlns:a16="http://schemas.microsoft.com/office/drawing/2014/main" id="{53EAF063-5F4F-A534-2C82-7D36A52C6E0B}"/>
              </a:ext>
            </a:extLst>
          </p:cNvPr>
          <p:cNvCxnSpPr>
            <a:cxnSpLocks/>
            <a:stCxn id="234" idx="3"/>
            <a:endCxn id="240" idx="1"/>
          </p:cNvCxnSpPr>
          <p:nvPr/>
        </p:nvCxnSpPr>
        <p:spPr>
          <a:xfrm flipV="1">
            <a:off x="9715005" y="6396881"/>
            <a:ext cx="1898861" cy="139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id="{26DE961F-48C4-4FA9-B688-AB3A690FD3C6}"/>
              </a:ext>
            </a:extLst>
          </p:cNvPr>
          <p:cNvCxnSpPr>
            <a:cxnSpLocks/>
          </p:cNvCxnSpPr>
          <p:nvPr/>
        </p:nvCxnSpPr>
        <p:spPr>
          <a:xfrm>
            <a:off x="5817999" y="3679239"/>
            <a:ext cx="215720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직선 화살표 연결선 329">
            <a:extLst>
              <a:ext uri="{FF2B5EF4-FFF2-40B4-BE49-F238E27FC236}">
                <a16:creationId xmlns:a16="http://schemas.microsoft.com/office/drawing/2014/main" id="{53D90B91-5AE5-4CB0-B155-B35C6CBF1128}"/>
              </a:ext>
            </a:extLst>
          </p:cNvPr>
          <p:cNvCxnSpPr>
            <a:cxnSpLocks/>
          </p:cNvCxnSpPr>
          <p:nvPr/>
        </p:nvCxnSpPr>
        <p:spPr>
          <a:xfrm>
            <a:off x="5817999" y="4236207"/>
            <a:ext cx="2157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직선 화살표 연결선 330">
            <a:extLst>
              <a:ext uri="{FF2B5EF4-FFF2-40B4-BE49-F238E27FC236}">
                <a16:creationId xmlns:a16="http://schemas.microsoft.com/office/drawing/2014/main" id="{8C67E287-E6DF-4C3F-82F3-2ABD268C3AC4}"/>
              </a:ext>
            </a:extLst>
          </p:cNvPr>
          <p:cNvCxnSpPr>
            <a:cxnSpLocks/>
          </p:cNvCxnSpPr>
          <p:nvPr/>
        </p:nvCxnSpPr>
        <p:spPr>
          <a:xfrm>
            <a:off x="5817999" y="4807166"/>
            <a:ext cx="21572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직선 화살표 연결선 331">
            <a:extLst>
              <a:ext uri="{FF2B5EF4-FFF2-40B4-BE49-F238E27FC236}">
                <a16:creationId xmlns:a16="http://schemas.microsoft.com/office/drawing/2014/main" id="{5F48BDC0-8C70-48FC-9D4D-E8955B43E6F3}"/>
              </a:ext>
            </a:extLst>
          </p:cNvPr>
          <p:cNvCxnSpPr>
            <a:cxnSpLocks/>
          </p:cNvCxnSpPr>
          <p:nvPr/>
        </p:nvCxnSpPr>
        <p:spPr>
          <a:xfrm>
            <a:off x="5817999" y="5380220"/>
            <a:ext cx="215720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직선 화살표 연결선 332">
            <a:extLst>
              <a:ext uri="{FF2B5EF4-FFF2-40B4-BE49-F238E27FC236}">
                <a16:creationId xmlns:a16="http://schemas.microsoft.com/office/drawing/2014/main" id="{1376C52D-9388-4E3D-9267-391B43FCDB50}"/>
              </a:ext>
            </a:extLst>
          </p:cNvPr>
          <p:cNvCxnSpPr>
            <a:cxnSpLocks/>
          </p:cNvCxnSpPr>
          <p:nvPr/>
        </p:nvCxnSpPr>
        <p:spPr>
          <a:xfrm>
            <a:off x="5817999" y="5951468"/>
            <a:ext cx="215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직선 화살표 연결선 333">
            <a:extLst>
              <a:ext uri="{FF2B5EF4-FFF2-40B4-BE49-F238E27FC236}">
                <a16:creationId xmlns:a16="http://schemas.microsoft.com/office/drawing/2014/main" id="{5CFFFFE7-5EBE-4BE6-B62B-1BF314D37B35}"/>
              </a:ext>
            </a:extLst>
          </p:cNvPr>
          <p:cNvCxnSpPr>
            <a:cxnSpLocks/>
          </p:cNvCxnSpPr>
          <p:nvPr/>
        </p:nvCxnSpPr>
        <p:spPr>
          <a:xfrm>
            <a:off x="5817999" y="6531529"/>
            <a:ext cx="215720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직선 화살표 연결선 334">
            <a:extLst>
              <a:ext uri="{FF2B5EF4-FFF2-40B4-BE49-F238E27FC236}">
                <a16:creationId xmlns:a16="http://schemas.microsoft.com/office/drawing/2014/main" id="{BBAD74CF-DF6C-40FC-A477-46A12727A216}"/>
              </a:ext>
            </a:extLst>
          </p:cNvPr>
          <p:cNvCxnSpPr>
            <a:cxnSpLocks/>
          </p:cNvCxnSpPr>
          <p:nvPr/>
        </p:nvCxnSpPr>
        <p:spPr>
          <a:xfrm>
            <a:off x="5817999" y="7094237"/>
            <a:ext cx="215720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19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2B8E6-4C18-FD60-BF07-FF3D28E4B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86E0DA7-87F9-C943-8C3F-A5E026913DEC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D9C5B1C-7980-7BB5-E1B2-053BECB9079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 </a:t>
              </a: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밸런싱의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이해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1223FA1-DB29-3753-125A-8060BAF5D2B7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0075AC9E-DC7E-4B6F-6A05-6A352290D24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E604D363-B606-3D52-3E03-1E5C49AC7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03F39C-8F17-09CE-61F8-5A58D78155A7}"/>
              </a:ext>
            </a:extLst>
          </p:cNvPr>
          <p:cNvSpPr/>
          <p:nvPr/>
        </p:nvSpPr>
        <p:spPr>
          <a:xfrm>
            <a:off x="814115" y="1753554"/>
            <a:ext cx="12486816" cy="131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순수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간선이동이란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HUB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 재고 분배에 따라 재고이동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en-US" altLang="ko-KR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MainHUB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재고이동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HUB </a:t>
            </a:r>
            <a:r>
              <a:rPr lang="en-US" altLang="ko-KR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Capa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초과로 인한 재고 분배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 담당자 재고 이동 요청 등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en-US" altLang="ko-KR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MainHUB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란 해당 상품이 보관 되어야 하는 보관처 또는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주출고처</a:t>
            </a:r>
            <a:endParaRPr lang="ko-KR" altLang="en-US" sz="176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7417F10-F8EB-4BDC-8897-24D242C77CE0}"/>
              </a:ext>
            </a:extLst>
          </p:cNvPr>
          <p:cNvGrpSpPr/>
          <p:nvPr/>
        </p:nvGrpSpPr>
        <p:grpSpPr>
          <a:xfrm>
            <a:off x="832534" y="3044129"/>
            <a:ext cx="11791266" cy="4291169"/>
            <a:chOff x="832534" y="3044129"/>
            <a:chExt cx="11791266" cy="4291169"/>
          </a:xfrm>
        </p:grpSpPr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id="{2E842E9A-B1F1-4C53-99F2-919B662E563B}"/>
                </a:ext>
              </a:extLst>
            </p:cNvPr>
            <p:cNvSpPr/>
            <p:nvPr/>
          </p:nvSpPr>
          <p:spPr>
            <a:xfrm>
              <a:off x="5146091" y="3520100"/>
              <a:ext cx="7477709" cy="2328250"/>
            </a:xfrm>
            <a:prstGeom prst="roundRect">
              <a:avLst>
                <a:gd name="adj" fmla="val 11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7" name="Text Box 23">
              <a:extLst>
                <a:ext uri="{FF2B5EF4-FFF2-40B4-BE49-F238E27FC236}">
                  <a16:creationId xmlns:a16="http://schemas.microsoft.com/office/drawing/2014/main" id="{C8FB6497-B454-4D35-B709-EA5991FCC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4911" y="3356128"/>
              <a:ext cx="2197290" cy="34434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Case.1 </a:t>
              </a: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순수 간선이동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9" name="Text Box 23">
              <a:extLst>
                <a:ext uri="{FF2B5EF4-FFF2-40B4-BE49-F238E27FC236}">
                  <a16:creationId xmlns:a16="http://schemas.microsoft.com/office/drawing/2014/main" id="{5736795F-DE89-400E-B737-45FA5D630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7146" y="4822628"/>
              <a:ext cx="6922855" cy="378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 담당자 요청으로 구미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보관 중인 </a:t>
              </a:r>
              <a:r>
                <a:rPr lang="en-US" altLang="ko-K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</a:t>
              </a:r>
              <a:r>
                <a:rPr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파주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이동 요청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BD220422-5E55-411F-92D2-05B4078386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0392" y="3931386"/>
              <a:ext cx="269641" cy="2833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1" name="Text Box 23">
              <a:extLst>
                <a:ext uri="{FF2B5EF4-FFF2-40B4-BE49-F238E27FC236}">
                  <a16:creationId xmlns:a16="http://schemas.microsoft.com/office/drawing/2014/main" id="{E78AA0FF-E181-44DB-BB8A-17FCFCB2D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7146" y="4323037"/>
              <a:ext cx="7001697" cy="378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B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평택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/ 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</a:t>
              </a:r>
              <a:r>
                <a:rPr lang="ko-KR" altLang="en-US" sz="14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</a:t>
              </a:r>
              <a:r>
                <a:rPr lang="ko-KR" altLang="en-US" sz="14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오창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간선 이동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2" name="Text Box 23">
              <a:extLst>
                <a:ext uri="{FF2B5EF4-FFF2-40B4-BE49-F238E27FC236}">
                  <a16:creationId xmlns:a16="http://schemas.microsoft.com/office/drawing/2014/main" id="{6DFC7D8A-596E-4A2A-8CA4-DCDFE12E2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7146" y="3854829"/>
              <a:ext cx="7136654" cy="378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구미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인근 구매협력사 중 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</a:t>
              </a:r>
              <a:r>
                <a:rPr lang="en-US" altLang="ko-KR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  <a:r>
                <a:rPr lang="ko-KR" altLang="en-US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 B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</a:t>
              </a:r>
              <a:r>
                <a:rPr lang="en-US" altLang="ko-KR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  <a:r>
                <a:rPr lang="ko-KR" altLang="en-US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 C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</a:t>
              </a:r>
              <a:r>
                <a:rPr lang="ko-KR" altLang="en-US" sz="14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구미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9DE23CD6-D280-409F-BEA4-BB0BD047E1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0392" y="4410704"/>
              <a:ext cx="269641" cy="2833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829EB76D-AD66-4C4C-B636-B9950B5F71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0392" y="4890022"/>
              <a:ext cx="269641" cy="2833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05144F3C-E5C0-41E4-B0D1-5A01E44F6E03}"/>
                </a:ext>
              </a:extLst>
            </p:cNvPr>
            <p:cNvGrpSpPr/>
            <p:nvPr/>
          </p:nvGrpSpPr>
          <p:grpSpPr>
            <a:xfrm>
              <a:off x="832534" y="3044129"/>
              <a:ext cx="4057410" cy="4291169"/>
              <a:chOff x="792342" y="3040383"/>
              <a:chExt cx="4057410" cy="4437262"/>
            </a:xfrm>
          </p:grpSpPr>
          <p:sp>
            <p:nvSpPr>
              <p:cNvPr id="12" name="Freeform 1301">
                <a:extLst>
                  <a:ext uri="{FF2B5EF4-FFF2-40B4-BE49-F238E27FC236}">
                    <a16:creationId xmlns:a16="http://schemas.microsoft.com/office/drawing/2014/main" id="{0461499E-D832-4264-844F-DBD523E8EB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55213" y="3154159"/>
                <a:ext cx="1884997" cy="1326255"/>
              </a:xfrm>
              <a:custGeom>
                <a:avLst/>
                <a:gdLst>
                  <a:gd name="T0" fmla="*/ 4010 w 7322"/>
                  <a:gd name="T1" fmla="*/ 0 h 6252"/>
                  <a:gd name="T2" fmla="*/ 3938 w 7322"/>
                  <a:gd name="T3" fmla="*/ 540 h 6252"/>
                  <a:gd name="T4" fmla="*/ 3818 w 7322"/>
                  <a:gd name="T5" fmla="*/ 912 h 6252"/>
                  <a:gd name="T6" fmla="*/ 3614 w 7322"/>
                  <a:gd name="T7" fmla="*/ 624 h 6252"/>
                  <a:gd name="T8" fmla="*/ 3074 w 7322"/>
                  <a:gd name="T9" fmla="*/ 756 h 6252"/>
                  <a:gd name="T10" fmla="*/ 2966 w 7322"/>
                  <a:gd name="T11" fmla="*/ 1236 h 6252"/>
                  <a:gd name="T12" fmla="*/ 1514 w 7322"/>
                  <a:gd name="T13" fmla="*/ 1008 h 6252"/>
                  <a:gd name="T14" fmla="*/ 986 w 7322"/>
                  <a:gd name="T15" fmla="*/ 1200 h 6252"/>
                  <a:gd name="T16" fmla="*/ 626 w 7322"/>
                  <a:gd name="T17" fmla="*/ 1092 h 6252"/>
                  <a:gd name="T18" fmla="*/ 0 w 7322"/>
                  <a:gd name="T19" fmla="*/ 1203 h 6252"/>
                  <a:gd name="T20" fmla="*/ 194 w 7322"/>
                  <a:gd name="T21" fmla="*/ 1774 h 6252"/>
                  <a:gd name="T22" fmla="*/ 650 w 7322"/>
                  <a:gd name="T23" fmla="*/ 1932 h 6252"/>
                  <a:gd name="T24" fmla="*/ 986 w 7322"/>
                  <a:gd name="T25" fmla="*/ 2040 h 6252"/>
                  <a:gd name="T26" fmla="*/ 1441 w 7322"/>
                  <a:gd name="T27" fmla="*/ 2698 h 6252"/>
                  <a:gd name="T28" fmla="*/ 1273 w 7322"/>
                  <a:gd name="T29" fmla="*/ 3001 h 6252"/>
                  <a:gd name="T30" fmla="*/ 1201 w 7322"/>
                  <a:gd name="T31" fmla="*/ 3290 h 6252"/>
                  <a:gd name="T32" fmla="*/ 1370 w 7322"/>
                  <a:gd name="T33" fmla="*/ 3650 h 6252"/>
                  <a:gd name="T34" fmla="*/ 1514 w 7322"/>
                  <a:gd name="T35" fmla="*/ 3912 h 6252"/>
                  <a:gd name="T36" fmla="*/ 1946 w 7322"/>
                  <a:gd name="T37" fmla="*/ 3948 h 6252"/>
                  <a:gd name="T38" fmla="*/ 2219 w 7322"/>
                  <a:gd name="T39" fmla="*/ 4299 h 6252"/>
                  <a:gd name="T40" fmla="*/ 2198 w 7322"/>
                  <a:gd name="T41" fmla="*/ 4788 h 6252"/>
                  <a:gd name="T42" fmla="*/ 2045 w 7322"/>
                  <a:gd name="T43" fmla="*/ 5373 h 6252"/>
                  <a:gd name="T44" fmla="*/ 2158 w 7322"/>
                  <a:gd name="T45" fmla="*/ 5860 h 6252"/>
                  <a:gd name="T46" fmla="*/ 2680 w 7322"/>
                  <a:gd name="T47" fmla="*/ 5759 h 6252"/>
                  <a:gd name="T48" fmla="*/ 2855 w 7322"/>
                  <a:gd name="T49" fmla="*/ 5345 h 6252"/>
                  <a:gd name="T50" fmla="*/ 3110 w 7322"/>
                  <a:gd name="T51" fmla="*/ 5688 h 6252"/>
                  <a:gd name="T52" fmla="*/ 3671 w 7322"/>
                  <a:gd name="T53" fmla="*/ 5471 h 6252"/>
                  <a:gd name="T54" fmla="*/ 3895 w 7322"/>
                  <a:gd name="T55" fmla="*/ 5737 h 6252"/>
                  <a:gd name="T56" fmla="*/ 4199 w 7322"/>
                  <a:gd name="T57" fmla="*/ 5842 h 6252"/>
                  <a:gd name="T58" fmla="*/ 4865 w 7322"/>
                  <a:gd name="T59" fmla="*/ 6252 h 6252"/>
                  <a:gd name="T60" fmla="*/ 5402 w 7322"/>
                  <a:gd name="T61" fmla="*/ 6095 h 6252"/>
                  <a:gd name="T62" fmla="*/ 5884 w 7322"/>
                  <a:gd name="T63" fmla="*/ 6229 h 6252"/>
                  <a:gd name="T64" fmla="*/ 6136 w 7322"/>
                  <a:gd name="T65" fmla="*/ 6157 h 6252"/>
                  <a:gd name="T66" fmla="*/ 6457 w 7322"/>
                  <a:gd name="T67" fmla="*/ 6167 h 6252"/>
                  <a:gd name="T68" fmla="*/ 7064 w 7322"/>
                  <a:gd name="T69" fmla="*/ 5932 h 6252"/>
                  <a:gd name="T70" fmla="*/ 7307 w 7322"/>
                  <a:gd name="T71" fmla="*/ 5651 h 6252"/>
                  <a:gd name="T72" fmla="*/ 7238 w 7322"/>
                  <a:gd name="T73" fmla="*/ 5148 h 6252"/>
                  <a:gd name="T74" fmla="*/ 6674 w 7322"/>
                  <a:gd name="T75" fmla="*/ 4428 h 6252"/>
                  <a:gd name="T76" fmla="*/ 6566 w 7322"/>
                  <a:gd name="T77" fmla="*/ 4080 h 6252"/>
                  <a:gd name="T78" fmla="*/ 6350 w 7322"/>
                  <a:gd name="T79" fmla="*/ 3900 h 6252"/>
                  <a:gd name="T80" fmla="*/ 6374 w 7322"/>
                  <a:gd name="T81" fmla="*/ 3684 h 6252"/>
                  <a:gd name="T82" fmla="*/ 6014 w 7322"/>
                  <a:gd name="T83" fmla="*/ 3312 h 6252"/>
                  <a:gd name="T84" fmla="*/ 5342 w 7322"/>
                  <a:gd name="T85" fmla="*/ 2280 h 6252"/>
                  <a:gd name="T86" fmla="*/ 4862 w 7322"/>
                  <a:gd name="T87" fmla="*/ 1656 h 6252"/>
                  <a:gd name="T88" fmla="*/ 4478 w 7322"/>
                  <a:gd name="T89" fmla="*/ 804 h 6252"/>
                  <a:gd name="T90" fmla="*/ 4250 w 7322"/>
                  <a:gd name="T91" fmla="*/ 108 h 6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22"/>
                  <a:gd name="T139" fmla="*/ 0 h 6252"/>
                  <a:gd name="T140" fmla="*/ 7322 w 7322"/>
                  <a:gd name="T141" fmla="*/ 6252 h 62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22" h="6252">
                    <a:moveTo>
                      <a:pt x="4250" y="108"/>
                    </a:moveTo>
                    <a:lnTo>
                      <a:pt x="4010" y="0"/>
                    </a:lnTo>
                    <a:lnTo>
                      <a:pt x="3902" y="108"/>
                    </a:lnTo>
                    <a:lnTo>
                      <a:pt x="3938" y="540"/>
                    </a:lnTo>
                    <a:lnTo>
                      <a:pt x="3830" y="684"/>
                    </a:lnTo>
                    <a:lnTo>
                      <a:pt x="3818" y="912"/>
                    </a:lnTo>
                    <a:lnTo>
                      <a:pt x="3710" y="936"/>
                    </a:lnTo>
                    <a:lnTo>
                      <a:pt x="3614" y="624"/>
                    </a:lnTo>
                    <a:lnTo>
                      <a:pt x="3182" y="624"/>
                    </a:lnTo>
                    <a:lnTo>
                      <a:pt x="3074" y="756"/>
                    </a:lnTo>
                    <a:lnTo>
                      <a:pt x="3110" y="1080"/>
                    </a:lnTo>
                    <a:lnTo>
                      <a:pt x="2966" y="1236"/>
                    </a:lnTo>
                    <a:lnTo>
                      <a:pt x="1598" y="1212"/>
                    </a:lnTo>
                    <a:lnTo>
                      <a:pt x="1514" y="1008"/>
                    </a:lnTo>
                    <a:lnTo>
                      <a:pt x="1202" y="1008"/>
                    </a:lnTo>
                    <a:lnTo>
                      <a:pt x="986" y="1200"/>
                    </a:lnTo>
                    <a:lnTo>
                      <a:pt x="722" y="1260"/>
                    </a:lnTo>
                    <a:lnTo>
                      <a:pt x="626" y="1092"/>
                    </a:lnTo>
                    <a:lnTo>
                      <a:pt x="410" y="984"/>
                    </a:lnTo>
                    <a:lnTo>
                      <a:pt x="0" y="1203"/>
                    </a:lnTo>
                    <a:lnTo>
                      <a:pt x="50" y="1476"/>
                    </a:lnTo>
                    <a:lnTo>
                      <a:pt x="194" y="1774"/>
                    </a:lnTo>
                    <a:lnTo>
                      <a:pt x="482" y="1776"/>
                    </a:lnTo>
                    <a:lnTo>
                      <a:pt x="650" y="1932"/>
                    </a:lnTo>
                    <a:lnTo>
                      <a:pt x="830" y="1932"/>
                    </a:lnTo>
                    <a:lnTo>
                      <a:pt x="986" y="2040"/>
                    </a:lnTo>
                    <a:lnTo>
                      <a:pt x="1262" y="2466"/>
                    </a:lnTo>
                    <a:lnTo>
                      <a:pt x="1441" y="2698"/>
                    </a:lnTo>
                    <a:lnTo>
                      <a:pt x="1418" y="2892"/>
                    </a:lnTo>
                    <a:lnTo>
                      <a:pt x="1273" y="3001"/>
                    </a:lnTo>
                    <a:lnTo>
                      <a:pt x="1274" y="3168"/>
                    </a:lnTo>
                    <a:lnTo>
                      <a:pt x="1201" y="3290"/>
                    </a:lnTo>
                    <a:lnTo>
                      <a:pt x="1238" y="3504"/>
                    </a:lnTo>
                    <a:lnTo>
                      <a:pt x="1370" y="3650"/>
                    </a:lnTo>
                    <a:lnTo>
                      <a:pt x="1370" y="3852"/>
                    </a:lnTo>
                    <a:lnTo>
                      <a:pt x="1514" y="3912"/>
                    </a:lnTo>
                    <a:lnTo>
                      <a:pt x="1718" y="3960"/>
                    </a:lnTo>
                    <a:lnTo>
                      <a:pt x="1946" y="3948"/>
                    </a:lnTo>
                    <a:lnTo>
                      <a:pt x="2207" y="4074"/>
                    </a:lnTo>
                    <a:lnTo>
                      <a:pt x="2219" y="4299"/>
                    </a:lnTo>
                    <a:lnTo>
                      <a:pt x="2054" y="4512"/>
                    </a:lnTo>
                    <a:lnTo>
                      <a:pt x="2198" y="4788"/>
                    </a:lnTo>
                    <a:lnTo>
                      <a:pt x="2045" y="5111"/>
                    </a:lnTo>
                    <a:lnTo>
                      <a:pt x="2045" y="5373"/>
                    </a:lnTo>
                    <a:lnTo>
                      <a:pt x="2047" y="5744"/>
                    </a:lnTo>
                    <a:lnTo>
                      <a:pt x="2158" y="5860"/>
                    </a:lnTo>
                    <a:lnTo>
                      <a:pt x="2524" y="5879"/>
                    </a:lnTo>
                    <a:lnTo>
                      <a:pt x="2680" y="5759"/>
                    </a:lnTo>
                    <a:lnTo>
                      <a:pt x="2699" y="5485"/>
                    </a:lnTo>
                    <a:lnTo>
                      <a:pt x="2855" y="5345"/>
                    </a:lnTo>
                    <a:lnTo>
                      <a:pt x="2891" y="5532"/>
                    </a:lnTo>
                    <a:lnTo>
                      <a:pt x="3110" y="5688"/>
                    </a:lnTo>
                    <a:lnTo>
                      <a:pt x="3413" y="5481"/>
                    </a:lnTo>
                    <a:lnTo>
                      <a:pt x="3671" y="5471"/>
                    </a:lnTo>
                    <a:lnTo>
                      <a:pt x="3793" y="5668"/>
                    </a:lnTo>
                    <a:lnTo>
                      <a:pt x="3895" y="5737"/>
                    </a:lnTo>
                    <a:lnTo>
                      <a:pt x="3908" y="5877"/>
                    </a:lnTo>
                    <a:lnTo>
                      <a:pt x="4199" y="5842"/>
                    </a:lnTo>
                    <a:lnTo>
                      <a:pt x="4702" y="6101"/>
                    </a:lnTo>
                    <a:lnTo>
                      <a:pt x="4865" y="6252"/>
                    </a:lnTo>
                    <a:lnTo>
                      <a:pt x="5306" y="6228"/>
                    </a:lnTo>
                    <a:lnTo>
                      <a:pt x="5402" y="6095"/>
                    </a:lnTo>
                    <a:lnTo>
                      <a:pt x="5626" y="6094"/>
                    </a:lnTo>
                    <a:lnTo>
                      <a:pt x="5884" y="6229"/>
                    </a:lnTo>
                    <a:lnTo>
                      <a:pt x="5980" y="6133"/>
                    </a:lnTo>
                    <a:lnTo>
                      <a:pt x="6136" y="6157"/>
                    </a:lnTo>
                    <a:lnTo>
                      <a:pt x="6263" y="6062"/>
                    </a:lnTo>
                    <a:lnTo>
                      <a:pt x="6457" y="6167"/>
                    </a:lnTo>
                    <a:lnTo>
                      <a:pt x="6959" y="6133"/>
                    </a:lnTo>
                    <a:lnTo>
                      <a:pt x="7064" y="5932"/>
                    </a:lnTo>
                    <a:lnTo>
                      <a:pt x="7142" y="5832"/>
                    </a:lnTo>
                    <a:lnTo>
                      <a:pt x="7307" y="5651"/>
                    </a:lnTo>
                    <a:lnTo>
                      <a:pt x="7322" y="5364"/>
                    </a:lnTo>
                    <a:lnTo>
                      <a:pt x="7238" y="5148"/>
                    </a:lnTo>
                    <a:lnTo>
                      <a:pt x="7250" y="4968"/>
                    </a:lnTo>
                    <a:lnTo>
                      <a:pt x="6674" y="4428"/>
                    </a:lnTo>
                    <a:lnTo>
                      <a:pt x="6566" y="4212"/>
                    </a:lnTo>
                    <a:lnTo>
                      <a:pt x="6566" y="4080"/>
                    </a:lnTo>
                    <a:lnTo>
                      <a:pt x="6530" y="3960"/>
                    </a:lnTo>
                    <a:lnTo>
                      <a:pt x="6350" y="3900"/>
                    </a:lnTo>
                    <a:lnTo>
                      <a:pt x="6278" y="3792"/>
                    </a:lnTo>
                    <a:lnTo>
                      <a:pt x="6374" y="3684"/>
                    </a:lnTo>
                    <a:lnTo>
                      <a:pt x="6386" y="3540"/>
                    </a:lnTo>
                    <a:lnTo>
                      <a:pt x="6014" y="3312"/>
                    </a:lnTo>
                    <a:lnTo>
                      <a:pt x="5582" y="2808"/>
                    </a:lnTo>
                    <a:lnTo>
                      <a:pt x="5342" y="2280"/>
                    </a:lnTo>
                    <a:lnTo>
                      <a:pt x="5198" y="2088"/>
                    </a:lnTo>
                    <a:lnTo>
                      <a:pt x="4862" y="1656"/>
                    </a:lnTo>
                    <a:lnTo>
                      <a:pt x="4838" y="1380"/>
                    </a:lnTo>
                    <a:lnTo>
                      <a:pt x="4478" y="804"/>
                    </a:lnTo>
                    <a:lnTo>
                      <a:pt x="4466" y="552"/>
                    </a:lnTo>
                    <a:lnTo>
                      <a:pt x="4250" y="1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3" name="Freeform 1302">
                <a:extLst>
                  <a:ext uri="{FF2B5EF4-FFF2-40B4-BE49-F238E27FC236}">
                    <a16:creationId xmlns:a16="http://schemas.microsoft.com/office/drawing/2014/main" id="{A6EDF4FD-E254-47F6-B769-77710DAEBD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17927" y="3409567"/>
                <a:ext cx="1108293" cy="1204493"/>
              </a:xfrm>
              <a:custGeom>
                <a:avLst/>
                <a:gdLst>
                  <a:gd name="T0" fmla="*/ 1872 w 4305"/>
                  <a:gd name="T1" fmla="*/ 44 h 5678"/>
                  <a:gd name="T2" fmla="*/ 1620 w 4305"/>
                  <a:gd name="T3" fmla="*/ 176 h 5678"/>
                  <a:gd name="T4" fmla="*/ 1374 w 4305"/>
                  <a:gd name="T5" fmla="*/ 266 h 5678"/>
                  <a:gd name="T6" fmla="*/ 1170 w 4305"/>
                  <a:gd name="T7" fmla="*/ 206 h 5678"/>
                  <a:gd name="T8" fmla="*/ 1122 w 4305"/>
                  <a:gd name="T9" fmla="*/ 500 h 5678"/>
                  <a:gd name="T10" fmla="*/ 816 w 4305"/>
                  <a:gd name="T11" fmla="*/ 518 h 5678"/>
                  <a:gd name="T12" fmla="*/ 870 w 4305"/>
                  <a:gd name="T13" fmla="*/ 728 h 5678"/>
                  <a:gd name="T14" fmla="*/ 1140 w 4305"/>
                  <a:gd name="T15" fmla="*/ 698 h 5678"/>
                  <a:gd name="T16" fmla="*/ 1098 w 4305"/>
                  <a:gd name="T17" fmla="*/ 926 h 5678"/>
                  <a:gd name="T18" fmla="*/ 882 w 4305"/>
                  <a:gd name="T19" fmla="*/ 1202 h 5678"/>
                  <a:gd name="T20" fmla="*/ 528 w 4305"/>
                  <a:gd name="T21" fmla="*/ 1304 h 5678"/>
                  <a:gd name="T22" fmla="*/ 702 w 4305"/>
                  <a:gd name="T23" fmla="*/ 1490 h 5678"/>
                  <a:gd name="T24" fmla="*/ 756 w 4305"/>
                  <a:gd name="T25" fmla="*/ 1706 h 5678"/>
                  <a:gd name="T26" fmla="*/ 528 w 4305"/>
                  <a:gd name="T27" fmla="*/ 1724 h 5678"/>
                  <a:gd name="T28" fmla="*/ 522 w 4305"/>
                  <a:gd name="T29" fmla="*/ 1976 h 5678"/>
                  <a:gd name="T30" fmla="*/ 215 w 4305"/>
                  <a:gd name="T31" fmla="*/ 2005 h 5678"/>
                  <a:gd name="T32" fmla="*/ 105 w 4305"/>
                  <a:gd name="T33" fmla="*/ 2177 h 5678"/>
                  <a:gd name="T34" fmla="*/ 54 w 4305"/>
                  <a:gd name="T35" fmla="*/ 2425 h 5678"/>
                  <a:gd name="T36" fmla="*/ 164 w 4305"/>
                  <a:gd name="T37" fmla="*/ 2659 h 5678"/>
                  <a:gd name="T38" fmla="*/ 76 w 4305"/>
                  <a:gd name="T39" fmla="*/ 2878 h 5678"/>
                  <a:gd name="T40" fmla="*/ 451 w 4305"/>
                  <a:gd name="T41" fmla="*/ 2755 h 5678"/>
                  <a:gd name="T42" fmla="*/ 566 w 4305"/>
                  <a:gd name="T43" fmla="*/ 2707 h 5678"/>
                  <a:gd name="T44" fmla="*/ 810 w 4305"/>
                  <a:gd name="T45" fmla="*/ 2844 h 5678"/>
                  <a:gd name="T46" fmla="*/ 903 w 4305"/>
                  <a:gd name="T47" fmla="*/ 3042 h 5678"/>
                  <a:gd name="T48" fmla="*/ 1044 w 4305"/>
                  <a:gd name="T49" fmla="*/ 3198 h 5678"/>
                  <a:gd name="T50" fmla="*/ 901 w 4305"/>
                  <a:gd name="T51" fmla="*/ 3322 h 5678"/>
                  <a:gd name="T52" fmla="*/ 872 w 4305"/>
                  <a:gd name="T53" fmla="*/ 3541 h 5678"/>
                  <a:gd name="T54" fmla="*/ 654 w 4305"/>
                  <a:gd name="T55" fmla="*/ 3650 h 5678"/>
                  <a:gd name="T56" fmla="*/ 546 w 4305"/>
                  <a:gd name="T57" fmla="*/ 3830 h 5678"/>
                  <a:gd name="T58" fmla="*/ 492 w 4305"/>
                  <a:gd name="T59" fmla="*/ 4010 h 5678"/>
                  <a:gd name="T60" fmla="*/ 474 w 4305"/>
                  <a:gd name="T61" fmla="*/ 4226 h 5678"/>
                  <a:gd name="T62" fmla="*/ 342 w 4305"/>
                  <a:gd name="T63" fmla="*/ 4328 h 5678"/>
                  <a:gd name="T64" fmla="*/ 270 w 4305"/>
                  <a:gd name="T65" fmla="*/ 4640 h 5678"/>
                  <a:gd name="T66" fmla="*/ 492 w 4305"/>
                  <a:gd name="T67" fmla="*/ 4814 h 5678"/>
                  <a:gd name="T68" fmla="*/ 666 w 4305"/>
                  <a:gd name="T69" fmla="*/ 4892 h 5678"/>
                  <a:gd name="T70" fmla="*/ 684 w 4305"/>
                  <a:gd name="T71" fmla="*/ 5180 h 5678"/>
                  <a:gd name="T72" fmla="*/ 882 w 4305"/>
                  <a:gd name="T73" fmla="*/ 5328 h 5678"/>
                  <a:gd name="T74" fmla="*/ 1101 w 4305"/>
                  <a:gd name="T75" fmla="*/ 5636 h 5678"/>
                  <a:gd name="T76" fmla="*/ 1439 w 4305"/>
                  <a:gd name="T77" fmla="*/ 5647 h 5678"/>
                  <a:gd name="T78" fmla="*/ 1860 w 4305"/>
                  <a:gd name="T79" fmla="*/ 5450 h 5678"/>
                  <a:gd name="T80" fmla="*/ 2286 w 4305"/>
                  <a:gd name="T81" fmla="*/ 5468 h 5678"/>
                  <a:gd name="T82" fmla="*/ 2740 w 4305"/>
                  <a:gd name="T83" fmla="*/ 5643 h 5678"/>
                  <a:gd name="T84" fmla="*/ 3045 w 4305"/>
                  <a:gd name="T85" fmla="*/ 5272 h 5678"/>
                  <a:gd name="T86" fmla="*/ 3594 w 4305"/>
                  <a:gd name="T87" fmla="*/ 4997 h 5678"/>
                  <a:gd name="T88" fmla="*/ 3908 w 4305"/>
                  <a:gd name="T89" fmla="*/ 4763 h 5678"/>
                  <a:gd name="T90" fmla="*/ 4131 w 4305"/>
                  <a:gd name="T91" fmla="*/ 3908 h 5678"/>
                  <a:gd name="T92" fmla="*/ 4140 w 4305"/>
                  <a:gd name="T93" fmla="*/ 3308 h 5678"/>
                  <a:gd name="T94" fmla="*/ 4293 w 4305"/>
                  <a:gd name="T95" fmla="*/ 2868 h 5678"/>
                  <a:gd name="T96" fmla="*/ 3801 w 4305"/>
                  <a:gd name="T97" fmla="*/ 2756 h 5678"/>
                  <a:gd name="T98" fmla="*/ 3456 w 4305"/>
                  <a:gd name="T99" fmla="*/ 2647 h 5678"/>
                  <a:gd name="T100" fmla="*/ 3324 w 4305"/>
                  <a:gd name="T101" fmla="*/ 2299 h 5678"/>
                  <a:gd name="T102" fmla="*/ 3361 w 4305"/>
                  <a:gd name="T103" fmla="*/ 1966 h 5678"/>
                  <a:gd name="T104" fmla="*/ 3504 w 4305"/>
                  <a:gd name="T105" fmla="*/ 1688 h 5678"/>
                  <a:gd name="T106" fmla="*/ 3354 w 4305"/>
                  <a:gd name="T107" fmla="*/ 1269 h 5678"/>
                  <a:gd name="T108" fmla="*/ 2916 w 4305"/>
                  <a:gd name="T109" fmla="*/ 728 h 5678"/>
                  <a:gd name="T110" fmla="*/ 2568 w 4305"/>
                  <a:gd name="T111" fmla="*/ 572 h 5678"/>
                  <a:gd name="T112" fmla="*/ 2136 w 4305"/>
                  <a:gd name="T113" fmla="*/ 270 h 56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05"/>
                  <a:gd name="T172" fmla="*/ 0 h 5678"/>
                  <a:gd name="T173" fmla="*/ 4305 w 4305"/>
                  <a:gd name="T174" fmla="*/ 5678 h 56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05" h="5678">
                    <a:moveTo>
                      <a:pt x="2088" y="0"/>
                    </a:moveTo>
                    <a:lnTo>
                      <a:pt x="1872" y="44"/>
                    </a:lnTo>
                    <a:lnTo>
                      <a:pt x="1656" y="8"/>
                    </a:lnTo>
                    <a:lnTo>
                      <a:pt x="1620" y="176"/>
                    </a:lnTo>
                    <a:lnTo>
                      <a:pt x="1482" y="212"/>
                    </a:lnTo>
                    <a:lnTo>
                      <a:pt x="1374" y="266"/>
                    </a:lnTo>
                    <a:lnTo>
                      <a:pt x="1230" y="140"/>
                    </a:lnTo>
                    <a:lnTo>
                      <a:pt x="1170" y="206"/>
                    </a:lnTo>
                    <a:lnTo>
                      <a:pt x="1188" y="428"/>
                    </a:lnTo>
                    <a:lnTo>
                      <a:pt x="1122" y="500"/>
                    </a:lnTo>
                    <a:lnTo>
                      <a:pt x="960" y="476"/>
                    </a:lnTo>
                    <a:lnTo>
                      <a:pt x="816" y="518"/>
                    </a:lnTo>
                    <a:lnTo>
                      <a:pt x="792" y="626"/>
                    </a:lnTo>
                    <a:lnTo>
                      <a:pt x="870" y="728"/>
                    </a:lnTo>
                    <a:lnTo>
                      <a:pt x="1044" y="716"/>
                    </a:lnTo>
                    <a:lnTo>
                      <a:pt x="1140" y="698"/>
                    </a:lnTo>
                    <a:lnTo>
                      <a:pt x="1260" y="896"/>
                    </a:lnTo>
                    <a:lnTo>
                      <a:pt x="1098" y="926"/>
                    </a:lnTo>
                    <a:lnTo>
                      <a:pt x="1068" y="1142"/>
                    </a:lnTo>
                    <a:lnTo>
                      <a:pt x="882" y="1202"/>
                    </a:lnTo>
                    <a:lnTo>
                      <a:pt x="654" y="1202"/>
                    </a:lnTo>
                    <a:lnTo>
                      <a:pt x="528" y="1304"/>
                    </a:lnTo>
                    <a:lnTo>
                      <a:pt x="540" y="1418"/>
                    </a:lnTo>
                    <a:lnTo>
                      <a:pt x="702" y="1490"/>
                    </a:lnTo>
                    <a:lnTo>
                      <a:pt x="762" y="1580"/>
                    </a:lnTo>
                    <a:lnTo>
                      <a:pt x="756" y="1706"/>
                    </a:lnTo>
                    <a:lnTo>
                      <a:pt x="636" y="1724"/>
                    </a:lnTo>
                    <a:lnTo>
                      <a:pt x="528" y="1724"/>
                    </a:lnTo>
                    <a:lnTo>
                      <a:pt x="522" y="1826"/>
                    </a:lnTo>
                    <a:lnTo>
                      <a:pt x="522" y="1976"/>
                    </a:lnTo>
                    <a:lnTo>
                      <a:pt x="384" y="2012"/>
                    </a:lnTo>
                    <a:lnTo>
                      <a:pt x="215" y="2005"/>
                    </a:lnTo>
                    <a:lnTo>
                      <a:pt x="163" y="2103"/>
                    </a:lnTo>
                    <a:lnTo>
                      <a:pt x="105" y="2177"/>
                    </a:lnTo>
                    <a:lnTo>
                      <a:pt x="0" y="2294"/>
                    </a:lnTo>
                    <a:lnTo>
                      <a:pt x="54" y="2425"/>
                    </a:lnTo>
                    <a:lnTo>
                      <a:pt x="161" y="2513"/>
                    </a:lnTo>
                    <a:lnTo>
                      <a:pt x="164" y="2659"/>
                    </a:lnTo>
                    <a:lnTo>
                      <a:pt x="83" y="2776"/>
                    </a:lnTo>
                    <a:lnTo>
                      <a:pt x="76" y="2878"/>
                    </a:lnTo>
                    <a:lnTo>
                      <a:pt x="190" y="2890"/>
                    </a:lnTo>
                    <a:lnTo>
                      <a:pt x="451" y="2755"/>
                    </a:lnTo>
                    <a:lnTo>
                      <a:pt x="487" y="2592"/>
                    </a:lnTo>
                    <a:lnTo>
                      <a:pt x="566" y="2707"/>
                    </a:lnTo>
                    <a:lnTo>
                      <a:pt x="694" y="2718"/>
                    </a:lnTo>
                    <a:lnTo>
                      <a:pt x="810" y="2844"/>
                    </a:lnTo>
                    <a:lnTo>
                      <a:pt x="880" y="2956"/>
                    </a:lnTo>
                    <a:lnTo>
                      <a:pt x="903" y="3042"/>
                    </a:lnTo>
                    <a:lnTo>
                      <a:pt x="1010" y="3100"/>
                    </a:lnTo>
                    <a:lnTo>
                      <a:pt x="1044" y="3198"/>
                    </a:lnTo>
                    <a:lnTo>
                      <a:pt x="1032" y="3273"/>
                    </a:lnTo>
                    <a:lnTo>
                      <a:pt x="901" y="3322"/>
                    </a:lnTo>
                    <a:lnTo>
                      <a:pt x="942" y="3414"/>
                    </a:lnTo>
                    <a:lnTo>
                      <a:pt x="872" y="3541"/>
                    </a:lnTo>
                    <a:lnTo>
                      <a:pt x="778" y="3624"/>
                    </a:lnTo>
                    <a:lnTo>
                      <a:pt x="654" y="3650"/>
                    </a:lnTo>
                    <a:lnTo>
                      <a:pt x="564" y="3740"/>
                    </a:lnTo>
                    <a:lnTo>
                      <a:pt x="546" y="3830"/>
                    </a:lnTo>
                    <a:lnTo>
                      <a:pt x="600" y="3932"/>
                    </a:lnTo>
                    <a:lnTo>
                      <a:pt x="492" y="4010"/>
                    </a:lnTo>
                    <a:lnTo>
                      <a:pt x="456" y="4100"/>
                    </a:lnTo>
                    <a:lnTo>
                      <a:pt x="474" y="4226"/>
                    </a:lnTo>
                    <a:lnTo>
                      <a:pt x="438" y="4298"/>
                    </a:lnTo>
                    <a:lnTo>
                      <a:pt x="342" y="4328"/>
                    </a:lnTo>
                    <a:lnTo>
                      <a:pt x="270" y="4472"/>
                    </a:lnTo>
                    <a:lnTo>
                      <a:pt x="270" y="4640"/>
                    </a:lnTo>
                    <a:lnTo>
                      <a:pt x="378" y="4760"/>
                    </a:lnTo>
                    <a:lnTo>
                      <a:pt x="492" y="4814"/>
                    </a:lnTo>
                    <a:lnTo>
                      <a:pt x="612" y="4802"/>
                    </a:lnTo>
                    <a:lnTo>
                      <a:pt x="666" y="4892"/>
                    </a:lnTo>
                    <a:lnTo>
                      <a:pt x="648" y="5066"/>
                    </a:lnTo>
                    <a:lnTo>
                      <a:pt x="684" y="5180"/>
                    </a:lnTo>
                    <a:lnTo>
                      <a:pt x="766" y="5265"/>
                    </a:lnTo>
                    <a:lnTo>
                      <a:pt x="882" y="5328"/>
                    </a:lnTo>
                    <a:lnTo>
                      <a:pt x="987" y="5524"/>
                    </a:lnTo>
                    <a:lnTo>
                      <a:pt x="1101" y="5636"/>
                    </a:lnTo>
                    <a:lnTo>
                      <a:pt x="1241" y="5678"/>
                    </a:lnTo>
                    <a:lnTo>
                      <a:pt x="1439" y="5647"/>
                    </a:lnTo>
                    <a:lnTo>
                      <a:pt x="1608" y="5504"/>
                    </a:lnTo>
                    <a:lnTo>
                      <a:pt x="1860" y="5450"/>
                    </a:lnTo>
                    <a:lnTo>
                      <a:pt x="2083" y="5443"/>
                    </a:lnTo>
                    <a:lnTo>
                      <a:pt x="2286" y="5468"/>
                    </a:lnTo>
                    <a:lnTo>
                      <a:pt x="2477" y="5542"/>
                    </a:lnTo>
                    <a:lnTo>
                      <a:pt x="2740" y="5643"/>
                    </a:lnTo>
                    <a:lnTo>
                      <a:pt x="2868" y="5461"/>
                    </a:lnTo>
                    <a:lnTo>
                      <a:pt x="3045" y="5272"/>
                    </a:lnTo>
                    <a:lnTo>
                      <a:pt x="3306" y="5105"/>
                    </a:lnTo>
                    <a:lnTo>
                      <a:pt x="3594" y="4997"/>
                    </a:lnTo>
                    <a:lnTo>
                      <a:pt x="3737" y="4909"/>
                    </a:lnTo>
                    <a:lnTo>
                      <a:pt x="3908" y="4763"/>
                    </a:lnTo>
                    <a:lnTo>
                      <a:pt x="4134" y="4540"/>
                    </a:lnTo>
                    <a:lnTo>
                      <a:pt x="4131" y="3908"/>
                    </a:lnTo>
                    <a:lnTo>
                      <a:pt x="4285" y="3583"/>
                    </a:lnTo>
                    <a:lnTo>
                      <a:pt x="4140" y="3308"/>
                    </a:lnTo>
                    <a:lnTo>
                      <a:pt x="4305" y="3097"/>
                    </a:lnTo>
                    <a:lnTo>
                      <a:pt x="4293" y="2868"/>
                    </a:lnTo>
                    <a:lnTo>
                      <a:pt x="4032" y="2744"/>
                    </a:lnTo>
                    <a:lnTo>
                      <a:pt x="3801" y="2756"/>
                    </a:lnTo>
                    <a:lnTo>
                      <a:pt x="3602" y="2708"/>
                    </a:lnTo>
                    <a:lnTo>
                      <a:pt x="3456" y="2647"/>
                    </a:lnTo>
                    <a:lnTo>
                      <a:pt x="3456" y="2445"/>
                    </a:lnTo>
                    <a:lnTo>
                      <a:pt x="3324" y="2299"/>
                    </a:lnTo>
                    <a:lnTo>
                      <a:pt x="3288" y="2085"/>
                    </a:lnTo>
                    <a:lnTo>
                      <a:pt x="3361" y="1966"/>
                    </a:lnTo>
                    <a:lnTo>
                      <a:pt x="3360" y="1796"/>
                    </a:lnTo>
                    <a:lnTo>
                      <a:pt x="3504" y="1688"/>
                    </a:lnTo>
                    <a:lnTo>
                      <a:pt x="3528" y="1495"/>
                    </a:lnTo>
                    <a:lnTo>
                      <a:pt x="3354" y="1269"/>
                    </a:lnTo>
                    <a:lnTo>
                      <a:pt x="3075" y="838"/>
                    </a:lnTo>
                    <a:lnTo>
                      <a:pt x="2916" y="728"/>
                    </a:lnTo>
                    <a:lnTo>
                      <a:pt x="2737" y="727"/>
                    </a:lnTo>
                    <a:lnTo>
                      <a:pt x="2568" y="572"/>
                    </a:lnTo>
                    <a:lnTo>
                      <a:pt x="2280" y="570"/>
                    </a:lnTo>
                    <a:lnTo>
                      <a:pt x="2136" y="270"/>
                    </a:lnTo>
                    <a:lnTo>
                      <a:pt x="208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4" name="Freeform 1303">
                <a:extLst>
                  <a:ext uri="{FF2B5EF4-FFF2-40B4-BE49-F238E27FC236}">
                    <a16:creationId xmlns:a16="http://schemas.microsoft.com/office/drawing/2014/main" id="{4FB9B5C4-1217-4D9E-8E64-644D26996C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25944" y="3884745"/>
                <a:ext cx="385134" cy="274925"/>
              </a:xfrm>
              <a:custGeom>
                <a:avLst/>
                <a:gdLst>
                  <a:gd name="T0" fmla="*/ 884 w 1496"/>
                  <a:gd name="T1" fmla="*/ 0 h 1296"/>
                  <a:gd name="T2" fmla="*/ 782 w 1496"/>
                  <a:gd name="T3" fmla="*/ 18 h 1296"/>
                  <a:gd name="T4" fmla="*/ 722 w 1496"/>
                  <a:gd name="T5" fmla="*/ 108 h 1296"/>
                  <a:gd name="T6" fmla="*/ 722 w 1496"/>
                  <a:gd name="T7" fmla="*/ 288 h 1296"/>
                  <a:gd name="T8" fmla="*/ 506 w 1496"/>
                  <a:gd name="T9" fmla="*/ 348 h 1296"/>
                  <a:gd name="T10" fmla="*/ 440 w 1496"/>
                  <a:gd name="T11" fmla="*/ 438 h 1296"/>
                  <a:gd name="T12" fmla="*/ 470 w 1496"/>
                  <a:gd name="T13" fmla="*/ 612 h 1296"/>
                  <a:gd name="T14" fmla="*/ 368 w 1496"/>
                  <a:gd name="T15" fmla="*/ 648 h 1296"/>
                  <a:gd name="T16" fmla="*/ 0 w 1496"/>
                  <a:gd name="T17" fmla="*/ 601 h 1296"/>
                  <a:gd name="T18" fmla="*/ 73 w 1496"/>
                  <a:gd name="T19" fmla="*/ 720 h 1296"/>
                  <a:gd name="T20" fmla="*/ 95 w 1496"/>
                  <a:gd name="T21" fmla="*/ 802 h 1296"/>
                  <a:gd name="T22" fmla="*/ 200 w 1496"/>
                  <a:gd name="T23" fmla="*/ 859 h 1296"/>
                  <a:gd name="T24" fmla="*/ 236 w 1496"/>
                  <a:gd name="T25" fmla="*/ 954 h 1296"/>
                  <a:gd name="T26" fmla="*/ 224 w 1496"/>
                  <a:gd name="T27" fmla="*/ 1032 h 1296"/>
                  <a:gd name="T28" fmla="*/ 332 w 1496"/>
                  <a:gd name="T29" fmla="*/ 1044 h 1296"/>
                  <a:gd name="T30" fmla="*/ 350 w 1496"/>
                  <a:gd name="T31" fmla="*/ 1152 h 1296"/>
                  <a:gd name="T32" fmla="*/ 452 w 1496"/>
                  <a:gd name="T33" fmla="*/ 1206 h 1296"/>
                  <a:gd name="T34" fmla="*/ 758 w 1496"/>
                  <a:gd name="T35" fmla="*/ 1188 h 1296"/>
                  <a:gd name="T36" fmla="*/ 872 w 1496"/>
                  <a:gd name="T37" fmla="*/ 1152 h 1296"/>
                  <a:gd name="T38" fmla="*/ 980 w 1496"/>
                  <a:gd name="T39" fmla="*/ 1284 h 1296"/>
                  <a:gd name="T40" fmla="*/ 1100 w 1496"/>
                  <a:gd name="T41" fmla="*/ 1296 h 1296"/>
                  <a:gd name="T42" fmla="*/ 1340 w 1496"/>
                  <a:gd name="T43" fmla="*/ 1044 h 1296"/>
                  <a:gd name="T44" fmla="*/ 1322 w 1496"/>
                  <a:gd name="T45" fmla="*/ 924 h 1296"/>
                  <a:gd name="T46" fmla="*/ 1394 w 1496"/>
                  <a:gd name="T47" fmla="*/ 906 h 1296"/>
                  <a:gd name="T48" fmla="*/ 1496 w 1496"/>
                  <a:gd name="T49" fmla="*/ 798 h 1296"/>
                  <a:gd name="T50" fmla="*/ 1442 w 1496"/>
                  <a:gd name="T51" fmla="*/ 630 h 1296"/>
                  <a:gd name="T52" fmla="*/ 1334 w 1496"/>
                  <a:gd name="T53" fmla="*/ 594 h 1296"/>
                  <a:gd name="T54" fmla="*/ 1196 w 1496"/>
                  <a:gd name="T55" fmla="*/ 474 h 1296"/>
                  <a:gd name="T56" fmla="*/ 1214 w 1496"/>
                  <a:gd name="T57" fmla="*/ 240 h 1296"/>
                  <a:gd name="T58" fmla="*/ 1190 w 1496"/>
                  <a:gd name="T59" fmla="*/ 90 h 1296"/>
                  <a:gd name="T60" fmla="*/ 1106 w 1496"/>
                  <a:gd name="T61" fmla="*/ 36 h 1296"/>
                  <a:gd name="T62" fmla="*/ 980 w 1496"/>
                  <a:gd name="T63" fmla="*/ 42 h 1296"/>
                  <a:gd name="T64" fmla="*/ 884 w 1496"/>
                  <a:gd name="T65" fmla="*/ 0 h 12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96"/>
                  <a:gd name="T100" fmla="*/ 0 h 1296"/>
                  <a:gd name="T101" fmla="*/ 1496 w 1496"/>
                  <a:gd name="T102" fmla="*/ 1296 h 12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96" h="1296">
                    <a:moveTo>
                      <a:pt x="884" y="0"/>
                    </a:moveTo>
                    <a:lnTo>
                      <a:pt x="782" y="18"/>
                    </a:lnTo>
                    <a:lnTo>
                      <a:pt x="722" y="108"/>
                    </a:lnTo>
                    <a:lnTo>
                      <a:pt x="722" y="288"/>
                    </a:lnTo>
                    <a:lnTo>
                      <a:pt x="506" y="348"/>
                    </a:lnTo>
                    <a:lnTo>
                      <a:pt x="440" y="438"/>
                    </a:lnTo>
                    <a:lnTo>
                      <a:pt x="470" y="612"/>
                    </a:lnTo>
                    <a:lnTo>
                      <a:pt x="368" y="648"/>
                    </a:lnTo>
                    <a:lnTo>
                      <a:pt x="0" y="601"/>
                    </a:lnTo>
                    <a:lnTo>
                      <a:pt x="73" y="720"/>
                    </a:lnTo>
                    <a:lnTo>
                      <a:pt x="95" y="802"/>
                    </a:lnTo>
                    <a:lnTo>
                      <a:pt x="200" y="859"/>
                    </a:lnTo>
                    <a:lnTo>
                      <a:pt x="236" y="954"/>
                    </a:lnTo>
                    <a:lnTo>
                      <a:pt x="224" y="1032"/>
                    </a:lnTo>
                    <a:lnTo>
                      <a:pt x="332" y="1044"/>
                    </a:lnTo>
                    <a:lnTo>
                      <a:pt x="350" y="1152"/>
                    </a:lnTo>
                    <a:lnTo>
                      <a:pt x="452" y="1206"/>
                    </a:lnTo>
                    <a:lnTo>
                      <a:pt x="758" y="1188"/>
                    </a:lnTo>
                    <a:lnTo>
                      <a:pt x="872" y="1152"/>
                    </a:lnTo>
                    <a:lnTo>
                      <a:pt x="980" y="1284"/>
                    </a:lnTo>
                    <a:lnTo>
                      <a:pt x="1100" y="1296"/>
                    </a:lnTo>
                    <a:lnTo>
                      <a:pt x="1340" y="1044"/>
                    </a:lnTo>
                    <a:lnTo>
                      <a:pt x="1322" y="924"/>
                    </a:lnTo>
                    <a:lnTo>
                      <a:pt x="1394" y="906"/>
                    </a:lnTo>
                    <a:lnTo>
                      <a:pt x="1496" y="798"/>
                    </a:lnTo>
                    <a:lnTo>
                      <a:pt x="1442" y="630"/>
                    </a:lnTo>
                    <a:lnTo>
                      <a:pt x="1334" y="594"/>
                    </a:lnTo>
                    <a:lnTo>
                      <a:pt x="1196" y="474"/>
                    </a:lnTo>
                    <a:lnTo>
                      <a:pt x="1214" y="240"/>
                    </a:lnTo>
                    <a:lnTo>
                      <a:pt x="1190" y="90"/>
                    </a:lnTo>
                    <a:lnTo>
                      <a:pt x="1106" y="36"/>
                    </a:lnTo>
                    <a:lnTo>
                      <a:pt x="980" y="42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5" name="Freeform 1304">
                <a:extLst>
                  <a:ext uri="{FF2B5EF4-FFF2-40B4-BE49-F238E27FC236}">
                    <a16:creationId xmlns:a16="http://schemas.microsoft.com/office/drawing/2014/main" id="{B95123EC-D994-4268-A319-0A8E33CC88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08998" y="3754920"/>
                <a:ext cx="577702" cy="428933"/>
              </a:xfrm>
              <a:custGeom>
                <a:avLst/>
                <a:gdLst>
                  <a:gd name="T0" fmla="*/ 4248 w 748"/>
                  <a:gd name="T1" fmla="*/ 1134 h 674"/>
                  <a:gd name="T2" fmla="*/ 3726 w 748"/>
                  <a:gd name="T3" fmla="*/ 612 h 674"/>
                  <a:gd name="T4" fmla="*/ 3168 w 748"/>
                  <a:gd name="T5" fmla="*/ 504 h 674"/>
                  <a:gd name="T6" fmla="*/ 2736 w 748"/>
                  <a:gd name="T7" fmla="*/ 0 h 674"/>
                  <a:gd name="T8" fmla="*/ 2250 w 748"/>
                  <a:gd name="T9" fmla="*/ 396 h 674"/>
                  <a:gd name="T10" fmla="*/ 1548 w 748"/>
                  <a:gd name="T11" fmla="*/ 594 h 674"/>
                  <a:gd name="T12" fmla="*/ 810 w 748"/>
                  <a:gd name="T13" fmla="*/ 756 h 674"/>
                  <a:gd name="T14" fmla="*/ 738 w 748"/>
                  <a:gd name="T15" fmla="*/ 1422 h 674"/>
                  <a:gd name="T16" fmla="*/ 216 w 748"/>
                  <a:gd name="T17" fmla="*/ 1692 h 674"/>
                  <a:gd name="T18" fmla="*/ 0 w 748"/>
                  <a:gd name="T19" fmla="*/ 2394 h 674"/>
                  <a:gd name="T20" fmla="*/ 360 w 748"/>
                  <a:gd name="T21" fmla="*/ 2970 h 674"/>
                  <a:gd name="T22" fmla="*/ 864 w 748"/>
                  <a:gd name="T23" fmla="*/ 3258 h 674"/>
                  <a:gd name="T24" fmla="*/ 1458 w 748"/>
                  <a:gd name="T25" fmla="*/ 3204 h 674"/>
                  <a:gd name="T26" fmla="*/ 1620 w 748"/>
                  <a:gd name="T27" fmla="*/ 3780 h 674"/>
                  <a:gd name="T28" fmla="*/ 1710 w 748"/>
                  <a:gd name="T29" fmla="*/ 4482 h 674"/>
                  <a:gd name="T30" fmla="*/ 1980 w 748"/>
                  <a:gd name="T31" fmla="*/ 4878 h 674"/>
                  <a:gd name="T32" fmla="*/ 2106 w 748"/>
                  <a:gd name="T33" fmla="*/ 5508 h 674"/>
                  <a:gd name="T34" fmla="*/ 2646 w 748"/>
                  <a:gd name="T35" fmla="*/ 5994 h 674"/>
                  <a:gd name="T36" fmla="*/ 3078 w 748"/>
                  <a:gd name="T37" fmla="*/ 5724 h 674"/>
                  <a:gd name="T38" fmla="*/ 3546 w 748"/>
                  <a:gd name="T39" fmla="*/ 5508 h 674"/>
                  <a:gd name="T40" fmla="*/ 4104 w 748"/>
                  <a:gd name="T41" fmla="*/ 5562 h 674"/>
                  <a:gd name="T42" fmla="*/ 4410 w 748"/>
                  <a:gd name="T43" fmla="*/ 5184 h 674"/>
                  <a:gd name="T44" fmla="*/ 4734 w 748"/>
                  <a:gd name="T45" fmla="*/ 5580 h 674"/>
                  <a:gd name="T46" fmla="*/ 5238 w 748"/>
                  <a:gd name="T47" fmla="*/ 5796 h 674"/>
                  <a:gd name="T48" fmla="*/ 5922 w 748"/>
                  <a:gd name="T49" fmla="*/ 5994 h 674"/>
                  <a:gd name="T50" fmla="*/ 6426 w 748"/>
                  <a:gd name="T51" fmla="*/ 5364 h 674"/>
                  <a:gd name="T52" fmla="*/ 6696 w 748"/>
                  <a:gd name="T53" fmla="*/ 4932 h 674"/>
                  <a:gd name="T54" fmla="*/ 6624 w 748"/>
                  <a:gd name="T55" fmla="*/ 4410 h 674"/>
                  <a:gd name="T56" fmla="*/ 6246 w 748"/>
                  <a:gd name="T57" fmla="*/ 3996 h 674"/>
                  <a:gd name="T58" fmla="*/ 5679 w 748"/>
                  <a:gd name="T59" fmla="*/ 3267 h 674"/>
                  <a:gd name="T60" fmla="*/ 5058 w 748"/>
                  <a:gd name="T61" fmla="*/ 2889 h 674"/>
                  <a:gd name="T62" fmla="*/ 4167 w 748"/>
                  <a:gd name="T63" fmla="*/ 3789 h 674"/>
                  <a:gd name="T64" fmla="*/ 3852 w 748"/>
                  <a:gd name="T65" fmla="*/ 3438 h 674"/>
                  <a:gd name="T66" fmla="*/ 4086 w 748"/>
                  <a:gd name="T67" fmla="*/ 2664 h 674"/>
                  <a:gd name="T68" fmla="*/ 3600 w 748"/>
                  <a:gd name="T69" fmla="*/ 1998 h 674"/>
                  <a:gd name="T70" fmla="*/ 4095 w 748"/>
                  <a:gd name="T71" fmla="*/ 1413 h 6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48"/>
                  <a:gd name="T109" fmla="*/ 0 h 674"/>
                  <a:gd name="T110" fmla="*/ 748 w 748"/>
                  <a:gd name="T111" fmla="*/ 674 h 6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48" h="674">
                    <a:moveTo>
                      <a:pt x="455" y="157"/>
                    </a:moveTo>
                    <a:lnTo>
                      <a:pt x="472" y="126"/>
                    </a:lnTo>
                    <a:lnTo>
                      <a:pt x="436" y="104"/>
                    </a:lnTo>
                    <a:lnTo>
                      <a:pt x="414" y="68"/>
                    </a:lnTo>
                    <a:lnTo>
                      <a:pt x="382" y="78"/>
                    </a:lnTo>
                    <a:lnTo>
                      <a:pt x="352" y="56"/>
                    </a:lnTo>
                    <a:lnTo>
                      <a:pt x="330" y="20"/>
                    </a:lnTo>
                    <a:lnTo>
                      <a:pt x="304" y="0"/>
                    </a:lnTo>
                    <a:lnTo>
                      <a:pt x="264" y="14"/>
                    </a:lnTo>
                    <a:lnTo>
                      <a:pt x="250" y="44"/>
                    </a:lnTo>
                    <a:lnTo>
                      <a:pt x="222" y="66"/>
                    </a:lnTo>
                    <a:lnTo>
                      <a:pt x="172" y="66"/>
                    </a:lnTo>
                    <a:lnTo>
                      <a:pt x="132" y="56"/>
                    </a:lnTo>
                    <a:lnTo>
                      <a:pt x="90" y="84"/>
                    </a:lnTo>
                    <a:lnTo>
                      <a:pt x="82" y="120"/>
                    </a:lnTo>
                    <a:lnTo>
                      <a:pt x="82" y="158"/>
                    </a:lnTo>
                    <a:lnTo>
                      <a:pt x="72" y="182"/>
                    </a:lnTo>
                    <a:lnTo>
                      <a:pt x="24" y="188"/>
                    </a:lnTo>
                    <a:lnTo>
                      <a:pt x="4" y="222"/>
                    </a:lnTo>
                    <a:lnTo>
                      <a:pt x="0" y="266"/>
                    </a:lnTo>
                    <a:lnTo>
                      <a:pt x="16" y="312"/>
                    </a:lnTo>
                    <a:lnTo>
                      <a:pt x="40" y="330"/>
                    </a:lnTo>
                    <a:lnTo>
                      <a:pt x="76" y="338"/>
                    </a:lnTo>
                    <a:lnTo>
                      <a:pt x="96" y="362"/>
                    </a:lnTo>
                    <a:lnTo>
                      <a:pt x="136" y="368"/>
                    </a:lnTo>
                    <a:lnTo>
                      <a:pt x="162" y="356"/>
                    </a:lnTo>
                    <a:lnTo>
                      <a:pt x="180" y="384"/>
                    </a:lnTo>
                    <a:lnTo>
                      <a:pt x="180" y="420"/>
                    </a:lnTo>
                    <a:lnTo>
                      <a:pt x="178" y="462"/>
                    </a:lnTo>
                    <a:lnTo>
                      <a:pt x="190" y="498"/>
                    </a:lnTo>
                    <a:lnTo>
                      <a:pt x="222" y="516"/>
                    </a:lnTo>
                    <a:lnTo>
                      <a:pt x="220" y="542"/>
                    </a:lnTo>
                    <a:lnTo>
                      <a:pt x="216" y="584"/>
                    </a:lnTo>
                    <a:lnTo>
                      <a:pt x="234" y="612"/>
                    </a:lnTo>
                    <a:lnTo>
                      <a:pt x="274" y="626"/>
                    </a:lnTo>
                    <a:lnTo>
                      <a:pt x="294" y="666"/>
                    </a:lnTo>
                    <a:lnTo>
                      <a:pt x="318" y="674"/>
                    </a:lnTo>
                    <a:lnTo>
                      <a:pt x="342" y="636"/>
                    </a:lnTo>
                    <a:lnTo>
                      <a:pt x="364" y="612"/>
                    </a:lnTo>
                    <a:lnTo>
                      <a:pt x="394" y="612"/>
                    </a:lnTo>
                    <a:lnTo>
                      <a:pt x="424" y="624"/>
                    </a:lnTo>
                    <a:lnTo>
                      <a:pt x="456" y="618"/>
                    </a:lnTo>
                    <a:lnTo>
                      <a:pt x="468" y="590"/>
                    </a:lnTo>
                    <a:lnTo>
                      <a:pt x="490" y="576"/>
                    </a:lnTo>
                    <a:lnTo>
                      <a:pt x="516" y="576"/>
                    </a:lnTo>
                    <a:lnTo>
                      <a:pt x="526" y="620"/>
                    </a:lnTo>
                    <a:lnTo>
                      <a:pt x="540" y="644"/>
                    </a:lnTo>
                    <a:lnTo>
                      <a:pt x="582" y="644"/>
                    </a:lnTo>
                    <a:lnTo>
                      <a:pt x="616" y="674"/>
                    </a:lnTo>
                    <a:lnTo>
                      <a:pt x="658" y="666"/>
                    </a:lnTo>
                    <a:lnTo>
                      <a:pt x="690" y="638"/>
                    </a:lnTo>
                    <a:lnTo>
                      <a:pt x="714" y="596"/>
                    </a:lnTo>
                    <a:lnTo>
                      <a:pt x="700" y="564"/>
                    </a:lnTo>
                    <a:lnTo>
                      <a:pt x="744" y="548"/>
                    </a:lnTo>
                    <a:lnTo>
                      <a:pt x="748" y="523"/>
                    </a:lnTo>
                    <a:lnTo>
                      <a:pt x="736" y="490"/>
                    </a:lnTo>
                    <a:lnTo>
                      <a:pt x="701" y="471"/>
                    </a:lnTo>
                    <a:lnTo>
                      <a:pt x="694" y="444"/>
                    </a:lnTo>
                    <a:lnTo>
                      <a:pt x="672" y="408"/>
                    </a:lnTo>
                    <a:lnTo>
                      <a:pt x="631" y="363"/>
                    </a:lnTo>
                    <a:lnTo>
                      <a:pt x="589" y="360"/>
                    </a:lnTo>
                    <a:lnTo>
                      <a:pt x="562" y="321"/>
                    </a:lnTo>
                    <a:lnTo>
                      <a:pt x="550" y="376"/>
                    </a:lnTo>
                    <a:lnTo>
                      <a:pt x="463" y="421"/>
                    </a:lnTo>
                    <a:lnTo>
                      <a:pt x="425" y="417"/>
                    </a:lnTo>
                    <a:lnTo>
                      <a:pt x="428" y="382"/>
                    </a:lnTo>
                    <a:lnTo>
                      <a:pt x="454" y="344"/>
                    </a:lnTo>
                    <a:lnTo>
                      <a:pt x="454" y="296"/>
                    </a:lnTo>
                    <a:lnTo>
                      <a:pt x="418" y="266"/>
                    </a:lnTo>
                    <a:lnTo>
                      <a:pt x="400" y="222"/>
                    </a:lnTo>
                    <a:lnTo>
                      <a:pt x="436" y="182"/>
                    </a:lnTo>
                    <a:lnTo>
                      <a:pt x="455" y="15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6" name="Freeform 1305">
                <a:extLst>
                  <a:ext uri="{FF2B5EF4-FFF2-40B4-BE49-F238E27FC236}">
                    <a16:creationId xmlns:a16="http://schemas.microsoft.com/office/drawing/2014/main" id="{D89F036A-AD48-40C6-B173-30BAE22B79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2174" y="4258947"/>
                <a:ext cx="514371" cy="196011"/>
              </a:xfrm>
              <a:custGeom>
                <a:avLst/>
                <a:gdLst>
                  <a:gd name="T0" fmla="*/ 11988 w 333"/>
                  <a:gd name="T1" fmla="*/ 1188 h 154"/>
                  <a:gd name="T2" fmla="*/ 11772 w 333"/>
                  <a:gd name="T3" fmla="*/ 684 h 154"/>
                  <a:gd name="T4" fmla="*/ 11124 w 333"/>
                  <a:gd name="T5" fmla="*/ 216 h 154"/>
                  <a:gd name="T6" fmla="*/ 10440 w 333"/>
                  <a:gd name="T7" fmla="*/ 0 h 154"/>
                  <a:gd name="T8" fmla="*/ 9684 w 333"/>
                  <a:gd name="T9" fmla="*/ 0 h 154"/>
                  <a:gd name="T10" fmla="*/ 9072 w 333"/>
                  <a:gd name="T11" fmla="*/ 252 h 154"/>
                  <a:gd name="T12" fmla="*/ 8532 w 333"/>
                  <a:gd name="T13" fmla="*/ 1080 h 154"/>
                  <a:gd name="T14" fmla="*/ 8064 w 333"/>
                  <a:gd name="T15" fmla="*/ 792 h 154"/>
                  <a:gd name="T16" fmla="*/ 7524 w 333"/>
                  <a:gd name="T17" fmla="*/ 324 h 154"/>
                  <a:gd name="T18" fmla="*/ 6876 w 333"/>
                  <a:gd name="T19" fmla="*/ 0 h 154"/>
                  <a:gd name="T20" fmla="*/ 6228 w 333"/>
                  <a:gd name="T21" fmla="*/ 0 h 154"/>
                  <a:gd name="T22" fmla="*/ 5616 w 333"/>
                  <a:gd name="T23" fmla="*/ 144 h 154"/>
                  <a:gd name="T24" fmla="*/ 5400 w 333"/>
                  <a:gd name="T25" fmla="*/ 972 h 154"/>
                  <a:gd name="T26" fmla="*/ 4932 w 333"/>
                  <a:gd name="T27" fmla="*/ 1188 h 154"/>
                  <a:gd name="T28" fmla="*/ 4536 w 333"/>
                  <a:gd name="T29" fmla="*/ 648 h 154"/>
                  <a:gd name="T30" fmla="*/ 4068 w 333"/>
                  <a:gd name="T31" fmla="*/ 432 h 154"/>
                  <a:gd name="T32" fmla="*/ 3240 w 333"/>
                  <a:gd name="T33" fmla="*/ 216 h 154"/>
                  <a:gd name="T34" fmla="*/ 2376 w 333"/>
                  <a:gd name="T35" fmla="*/ 216 h 154"/>
                  <a:gd name="T36" fmla="*/ 1692 w 333"/>
                  <a:gd name="T37" fmla="*/ 792 h 154"/>
                  <a:gd name="T38" fmla="*/ 1044 w 333"/>
                  <a:gd name="T39" fmla="*/ 1080 h 154"/>
                  <a:gd name="T40" fmla="*/ 324 w 333"/>
                  <a:gd name="T41" fmla="*/ 1656 h 154"/>
                  <a:gd name="T42" fmla="*/ 0 w 333"/>
                  <a:gd name="T43" fmla="*/ 2520 h 154"/>
                  <a:gd name="T44" fmla="*/ 216 w 333"/>
                  <a:gd name="T45" fmla="*/ 3348 h 154"/>
                  <a:gd name="T46" fmla="*/ 936 w 333"/>
                  <a:gd name="T47" fmla="*/ 3672 h 154"/>
                  <a:gd name="T48" fmla="*/ 972 w 333"/>
                  <a:gd name="T49" fmla="*/ 4104 h 154"/>
                  <a:gd name="T50" fmla="*/ 1512 w 333"/>
                  <a:gd name="T51" fmla="*/ 4464 h 154"/>
                  <a:gd name="T52" fmla="*/ 2592 w 333"/>
                  <a:gd name="T53" fmla="*/ 4752 h 154"/>
                  <a:gd name="T54" fmla="*/ 3528 w 333"/>
                  <a:gd name="T55" fmla="*/ 4248 h 154"/>
                  <a:gd name="T56" fmla="*/ 4212 w 333"/>
                  <a:gd name="T57" fmla="*/ 4104 h 154"/>
                  <a:gd name="T58" fmla="*/ 4392 w 333"/>
                  <a:gd name="T59" fmla="*/ 4752 h 154"/>
                  <a:gd name="T60" fmla="*/ 4968 w 333"/>
                  <a:gd name="T61" fmla="*/ 5544 h 154"/>
                  <a:gd name="T62" fmla="*/ 6048 w 333"/>
                  <a:gd name="T63" fmla="*/ 5508 h 154"/>
                  <a:gd name="T64" fmla="*/ 7344 w 333"/>
                  <a:gd name="T65" fmla="*/ 5112 h 154"/>
                  <a:gd name="T66" fmla="*/ 7992 w 333"/>
                  <a:gd name="T67" fmla="*/ 3924 h 154"/>
                  <a:gd name="T68" fmla="*/ 8316 w 333"/>
                  <a:gd name="T69" fmla="*/ 3168 h 154"/>
                  <a:gd name="T70" fmla="*/ 8928 w 333"/>
                  <a:gd name="T71" fmla="*/ 3024 h 154"/>
                  <a:gd name="T72" fmla="*/ 9360 w 333"/>
                  <a:gd name="T73" fmla="*/ 2808 h 154"/>
                  <a:gd name="T74" fmla="*/ 9936 w 333"/>
                  <a:gd name="T75" fmla="*/ 2304 h 154"/>
                  <a:gd name="T76" fmla="*/ 10656 w 333"/>
                  <a:gd name="T77" fmla="*/ 2700 h 154"/>
                  <a:gd name="T78" fmla="*/ 11196 w 333"/>
                  <a:gd name="T79" fmla="*/ 2376 h 154"/>
                  <a:gd name="T80" fmla="*/ 11736 w 333"/>
                  <a:gd name="T81" fmla="*/ 1836 h 154"/>
                  <a:gd name="T82" fmla="*/ 11988 w 333"/>
                  <a:gd name="T83" fmla="*/ 1188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154"/>
                  <a:gd name="T128" fmla="*/ 333 w 333"/>
                  <a:gd name="T129" fmla="*/ 154 h 1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154">
                    <a:moveTo>
                      <a:pt x="333" y="33"/>
                    </a:moveTo>
                    <a:lnTo>
                      <a:pt x="327" y="19"/>
                    </a:lnTo>
                    <a:lnTo>
                      <a:pt x="309" y="6"/>
                    </a:lnTo>
                    <a:lnTo>
                      <a:pt x="290" y="0"/>
                    </a:lnTo>
                    <a:lnTo>
                      <a:pt x="269" y="0"/>
                    </a:lnTo>
                    <a:lnTo>
                      <a:pt x="252" y="7"/>
                    </a:lnTo>
                    <a:lnTo>
                      <a:pt x="237" y="30"/>
                    </a:lnTo>
                    <a:lnTo>
                      <a:pt x="224" y="22"/>
                    </a:lnTo>
                    <a:lnTo>
                      <a:pt x="209" y="9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6" y="4"/>
                    </a:lnTo>
                    <a:lnTo>
                      <a:pt x="150" y="27"/>
                    </a:lnTo>
                    <a:lnTo>
                      <a:pt x="137" y="33"/>
                    </a:lnTo>
                    <a:lnTo>
                      <a:pt x="126" y="18"/>
                    </a:lnTo>
                    <a:lnTo>
                      <a:pt x="113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7" y="22"/>
                    </a:lnTo>
                    <a:lnTo>
                      <a:pt x="29" y="30"/>
                    </a:lnTo>
                    <a:lnTo>
                      <a:pt x="9" y="46"/>
                    </a:lnTo>
                    <a:lnTo>
                      <a:pt x="0" y="70"/>
                    </a:lnTo>
                    <a:lnTo>
                      <a:pt x="6" y="93"/>
                    </a:lnTo>
                    <a:lnTo>
                      <a:pt x="26" y="102"/>
                    </a:lnTo>
                    <a:lnTo>
                      <a:pt x="27" y="114"/>
                    </a:lnTo>
                    <a:lnTo>
                      <a:pt x="42" y="124"/>
                    </a:lnTo>
                    <a:lnTo>
                      <a:pt x="72" y="132"/>
                    </a:lnTo>
                    <a:lnTo>
                      <a:pt x="98" y="118"/>
                    </a:lnTo>
                    <a:lnTo>
                      <a:pt x="117" y="114"/>
                    </a:lnTo>
                    <a:lnTo>
                      <a:pt x="122" y="132"/>
                    </a:lnTo>
                    <a:lnTo>
                      <a:pt x="138" y="154"/>
                    </a:lnTo>
                    <a:lnTo>
                      <a:pt x="168" y="153"/>
                    </a:lnTo>
                    <a:lnTo>
                      <a:pt x="204" y="142"/>
                    </a:lnTo>
                    <a:lnTo>
                      <a:pt x="222" y="109"/>
                    </a:lnTo>
                    <a:lnTo>
                      <a:pt x="231" y="88"/>
                    </a:lnTo>
                    <a:lnTo>
                      <a:pt x="248" y="84"/>
                    </a:lnTo>
                    <a:lnTo>
                      <a:pt x="260" y="78"/>
                    </a:lnTo>
                    <a:lnTo>
                      <a:pt x="276" y="64"/>
                    </a:lnTo>
                    <a:lnTo>
                      <a:pt x="296" y="75"/>
                    </a:lnTo>
                    <a:lnTo>
                      <a:pt x="311" y="66"/>
                    </a:lnTo>
                    <a:lnTo>
                      <a:pt x="326" y="51"/>
                    </a:lnTo>
                    <a:lnTo>
                      <a:pt x="333" y="3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7" name="Freeform 1306">
                <a:extLst>
                  <a:ext uri="{FF2B5EF4-FFF2-40B4-BE49-F238E27FC236}">
                    <a16:creationId xmlns:a16="http://schemas.microsoft.com/office/drawing/2014/main" id="{21D85D25-DD91-4456-AF82-EF99C2B095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8311" y="4287585"/>
                <a:ext cx="1119361" cy="1105851"/>
              </a:xfrm>
              <a:custGeom>
                <a:avLst/>
                <a:gdLst>
                  <a:gd name="T0" fmla="*/ 1308 w 4348"/>
                  <a:gd name="T1" fmla="*/ 621 h 5213"/>
                  <a:gd name="T2" fmla="*/ 996 w 4348"/>
                  <a:gd name="T3" fmla="*/ 855 h 5213"/>
                  <a:gd name="T4" fmla="*/ 444 w 4348"/>
                  <a:gd name="T5" fmla="*/ 1131 h 5213"/>
                  <a:gd name="T6" fmla="*/ 136 w 4348"/>
                  <a:gd name="T7" fmla="*/ 1504 h 5213"/>
                  <a:gd name="T8" fmla="*/ 363 w 4348"/>
                  <a:gd name="T9" fmla="*/ 1801 h 5213"/>
                  <a:gd name="T10" fmla="*/ 513 w 4348"/>
                  <a:gd name="T11" fmla="*/ 1996 h 5213"/>
                  <a:gd name="T12" fmla="*/ 255 w 4348"/>
                  <a:gd name="T13" fmla="*/ 2138 h 5213"/>
                  <a:gd name="T14" fmla="*/ 30 w 4348"/>
                  <a:gd name="T15" fmla="*/ 2299 h 5213"/>
                  <a:gd name="T16" fmla="*/ 19 w 4348"/>
                  <a:gd name="T17" fmla="*/ 2585 h 5213"/>
                  <a:gd name="T18" fmla="*/ 151 w 4348"/>
                  <a:gd name="T19" fmla="*/ 2821 h 5213"/>
                  <a:gd name="T20" fmla="*/ 310 w 4348"/>
                  <a:gd name="T21" fmla="*/ 3052 h 5213"/>
                  <a:gd name="T22" fmla="*/ 482 w 4348"/>
                  <a:gd name="T23" fmla="*/ 3321 h 5213"/>
                  <a:gd name="T24" fmla="*/ 819 w 4348"/>
                  <a:gd name="T25" fmla="*/ 3455 h 5213"/>
                  <a:gd name="T26" fmla="*/ 783 w 4348"/>
                  <a:gd name="T27" fmla="*/ 3825 h 5213"/>
                  <a:gd name="T28" fmla="*/ 654 w 4348"/>
                  <a:gd name="T29" fmla="*/ 4029 h 5213"/>
                  <a:gd name="T30" fmla="*/ 719 w 4348"/>
                  <a:gd name="T31" fmla="*/ 4269 h 5213"/>
                  <a:gd name="T32" fmla="*/ 903 w 4348"/>
                  <a:gd name="T33" fmla="*/ 4258 h 5213"/>
                  <a:gd name="T34" fmla="*/ 996 w 4348"/>
                  <a:gd name="T35" fmla="*/ 4469 h 5213"/>
                  <a:gd name="T36" fmla="*/ 1085 w 4348"/>
                  <a:gd name="T37" fmla="*/ 4725 h 5213"/>
                  <a:gd name="T38" fmla="*/ 1224 w 4348"/>
                  <a:gd name="T39" fmla="*/ 5062 h 5213"/>
                  <a:gd name="T40" fmla="*/ 1436 w 4348"/>
                  <a:gd name="T41" fmla="*/ 5152 h 5213"/>
                  <a:gd name="T42" fmla="*/ 1801 w 4348"/>
                  <a:gd name="T43" fmla="*/ 5194 h 5213"/>
                  <a:gd name="T44" fmla="*/ 2169 w 4348"/>
                  <a:gd name="T45" fmla="*/ 5106 h 5213"/>
                  <a:gd name="T46" fmla="*/ 2168 w 4348"/>
                  <a:gd name="T47" fmla="*/ 4909 h 5213"/>
                  <a:gd name="T48" fmla="*/ 2311 w 4348"/>
                  <a:gd name="T49" fmla="*/ 4753 h 5213"/>
                  <a:gd name="T50" fmla="*/ 2394 w 4348"/>
                  <a:gd name="T51" fmla="*/ 4549 h 5213"/>
                  <a:gd name="T52" fmla="*/ 2507 w 4348"/>
                  <a:gd name="T53" fmla="*/ 4422 h 5213"/>
                  <a:gd name="T54" fmla="*/ 2650 w 4348"/>
                  <a:gd name="T55" fmla="*/ 4365 h 5213"/>
                  <a:gd name="T56" fmla="*/ 2479 w 4348"/>
                  <a:gd name="T57" fmla="*/ 4242 h 5213"/>
                  <a:gd name="T58" fmla="*/ 2403 w 4348"/>
                  <a:gd name="T59" fmla="*/ 4066 h 5213"/>
                  <a:gd name="T60" fmla="*/ 2097 w 4348"/>
                  <a:gd name="T61" fmla="*/ 4068 h 5213"/>
                  <a:gd name="T62" fmla="*/ 1830 w 4348"/>
                  <a:gd name="T63" fmla="*/ 3846 h 5213"/>
                  <a:gd name="T64" fmla="*/ 1961 w 4348"/>
                  <a:gd name="T65" fmla="*/ 3739 h 5213"/>
                  <a:gd name="T66" fmla="*/ 1971 w 4348"/>
                  <a:gd name="T67" fmla="*/ 3461 h 5213"/>
                  <a:gd name="T68" fmla="*/ 2112 w 4348"/>
                  <a:gd name="T69" fmla="*/ 3273 h 5213"/>
                  <a:gd name="T70" fmla="*/ 2012 w 4348"/>
                  <a:gd name="T71" fmla="*/ 2892 h 5213"/>
                  <a:gd name="T72" fmla="*/ 1800 w 4348"/>
                  <a:gd name="T73" fmla="*/ 2808 h 5213"/>
                  <a:gd name="T74" fmla="*/ 2043 w 4348"/>
                  <a:gd name="T75" fmla="*/ 2626 h 5213"/>
                  <a:gd name="T76" fmla="*/ 2112 w 4348"/>
                  <a:gd name="T77" fmla="*/ 2391 h 5213"/>
                  <a:gd name="T78" fmla="*/ 2629 w 4348"/>
                  <a:gd name="T79" fmla="*/ 2054 h 5213"/>
                  <a:gd name="T80" fmla="*/ 2863 w 4348"/>
                  <a:gd name="T81" fmla="*/ 1904 h 5213"/>
                  <a:gd name="T82" fmla="*/ 3061 w 4348"/>
                  <a:gd name="T83" fmla="*/ 1656 h 5213"/>
                  <a:gd name="T84" fmla="*/ 3268 w 4348"/>
                  <a:gd name="T85" fmla="*/ 1678 h 5213"/>
                  <a:gd name="T86" fmla="*/ 3412 w 4348"/>
                  <a:gd name="T87" fmla="*/ 1789 h 5213"/>
                  <a:gd name="T88" fmla="*/ 3752 w 4348"/>
                  <a:gd name="T89" fmla="*/ 1908 h 5213"/>
                  <a:gd name="T90" fmla="*/ 3931 w 4348"/>
                  <a:gd name="T91" fmla="*/ 1575 h 5213"/>
                  <a:gd name="T92" fmla="*/ 4058 w 4348"/>
                  <a:gd name="T93" fmla="*/ 1093 h 5213"/>
                  <a:gd name="T94" fmla="*/ 4189 w 4348"/>
                  <a:gd name="T95" fmla="*/ 760 h 5213"/>
                  <a:gd name="T96" fmla="*/ 3392 w 4348"/>
                  <a:gd name="T97" fmla="*/ 534 h 5213"/>
                  <a:gd name="T98" fmla="*/ 3275 w 4348"/>
                  <a:gd name="T99" fmla="*/ 324 h 5213"/>
                  <a:gd name="T100" fmla="*/ 2897 w 4348"/>
                  <a:gd name="T101" fmla="*/ 138 h 5213"/>
                  <a:gd name="T102" fmla="*/ 2375 w 4348"/>
                  <a:gd name="T103" fmla="*/ 189 h 5213"/>
                  <a:gd name="T104" fmla="*/ 2183 w 4348"/>
                  <a:gd name="T105" fmla="*/ 142 h 5213"/>
                  <a:gd name="T106" fmla="*/ 2008 w 4348"/>
                  <a:gd name="T107" fmla="*/ 535 h 5213"/>
                  <a:gd name="T108" fmla="*/ 1529 w 4348"/>
                  <a:gd name="T109" fmla="*/ 400 h 52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348"/>
                  <a:gd name="T166" fmla="*/ 0 h 5213"/>
                  <a:gd name="T167" fmla="*/ 4348 w 4348"/>
                  <a:gd name="T168" fmla="*/ 5213 h 52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348" h="5213">
                    <a:moveTo>
                      <a:pt x="1529" y="400"/>
                    </a:moveTo>
                    <a:lnTo>
                      <a:pt x="1308" y="621"/>
                    </a:lnTo>
                    <a:lnTo>
                      <a:pt x="1140" y="765"/>
                    </a:lnTo>
                    <a:lnTo>
                      <a:pt x="996" y="855"/>
                    </a:lnTo>
                    <a:lnTo>
                      <a:pt x="708" y="963"/>
                    </a:lnTo>
                    <a:lnTo>
                      <a:pt x="444" y="1131"/>
                    </a:lnTo>
                    <a:lnTo>
                      <a:pt x="264" y="1323"/>
                    </a:lnTo>
                    <a:lnTo>
                      <a:pt x="136" y="1504"/>
                    </a:lnTo>
                    <a:lnTo>
                      <a:pt x="174" y="1642"/>
                    </a:lnTo>
                    <a:lnTo>
                      <a:pt x="363" y="1801"/>
                    </a:lnTo>
                    <a:lnTo>
                      <a:pt x="456" y="1905"/>
                    </a:lnTo>
                    <a:lnTo>
                      <a:pt x="513" y="1996"/>
                    </a:lnTo>
                    <a:lnTo>
                      <a:pt x="406" y="2152"/>
                    </a:lnTo>
                    <a:lnTo>
                      <a:pt x="255" y="2138"/>
                    </a:lnTo>
                    <a:lnTo>
                      <a:pt x="99" y="2170"/>
                    </a:lnTo>
                    <a:lnTo>
                      <a:pt x="30" y="2299"/>
                    </a:lnTo>
                    <a:lnTo>
                      <a:pt x="0" y="2455"/>
                    </a:lnTo>
                    <a:lnTo>
                      <a:pt x="19" y="2585"/>
                    </a:lnTo>
                    <a:lnTo>
                      <a:pt x="66" y="2709"/>
                    </a:lnTo>
                    <a:lnTo>
                      <a:pt x="151" y="2821"/>
                    </a:lnTo>
                    <a:lnTo>
                      <a:pt x="261" y="2897"/>
                    </a:lnTo>
                    <a:lnTo>
                      <a:pt x="310" y="3052"/>
                    </a:lnTo>
                    <a:lnTo>
                      <a:pt x="315" y="3215"/>
                    </a:lnTo>
                    <a:lnTo>
                      <a:pt x="482" y="3321"/>
                    </a:lnTo>
                    <a:lnTo>
                      <a:pt x="710" y="3346"/>
                    </a:lnTo>
                    <a:lnTo>
                      <a:pt x="819" y="3455"/>
                    </a:lnTo>
                    <a:lnTo>
                      <a:pt x="819" y="3643"/>
                    </a:lnTo>
                    <a:lnTo>
                      <a:pt x="783" y="3825"/>
                    </a:lnTo>
                    <a:lnTo>
                      <a:pt x="647" y="3919"/>
                    </a:lnTo>
                    <a:lnTo>
                      <a:pt x="654" y="4029"/>
                    </a:lnTo>
                    <a:lnTo>
                      <a:pt x="661" y="4201"/>
                    </a:lnTo>
                    <a:lnTo>
                      <a:pt x="719" y="4269"/>
                    </a:lnTo>
                    <a:lnTo>
                      <a:pt x="816" y="4245"/>
                    </a:lnTo>
                    <a:lnTo>
                      <a:pt x="903" y="4258"/>
                    </a:lnTo>
                    <a:lnTo>
                      <a:pt x="1002" y="4273"/>
                    </a:lnTo>
                    <a:lnTo>
                      <a:pt x="996" y="4469"/>
                    </a:lnTo>
                    <a:lnTo>
                      <a:pt x="1018" y="4613"/>
                    </a:lnTo>
                    <a:lnTo>
                      <a:pt x="1085" y="4725"/>
                    </a:lnTo>
                    <a:lnTo>
                      <a:pt x="1108" y="4991"/>
                    </a:lnTo>
                    <a:lnTo>
                      <a:pt x="1224" y="5062"/>
                    </a:lnTo>
                    <a:lnTo>
                      <a:pt x="1336" y="5029"/>
                    </a:lnTo>
                    <a:lnTo>
                      <a:pt x="1436" y="5152"/>
                    </a:lnTo>
                    <a:lnTo>
                      <a:pt x="1566" y="5213"/>
                    </a:lnTo>
                    <a:lnTo>
                      <a:pt x="1801" y="5194"/>
                    </a:lnTo>
                    <a:lnTo>
                      <a:pt x="1956" y="5156"/>
                    </a:lnTo>
                    <a:lnTo>
                      <a:pt x="2169" y="5106"/>
                    </a:lnTo>
                    <a:lnTo>
                      <a:pt x="2201" y="5049"/>
                    </a:lnTo>
                    <a:lnTo>
                      <a:pt x="2168" y="4909"/>
                    </a:lnTo>
                    <a:lnTo>
                      <a:pt x="2217" y="4802"/>
                    </a:lnTo>
                    <a:lnTo>
                      <a:pt x="2311" y="4753"/>
                    </a:lnTo>
                    <a:lnTo>
                      <a:pt x="2381" y="4656"/>
                    </a:lnTo>
                    <a:lnTo>
                      <a:pt x="2394" y="4549"/>
                    </a:lnTo>
                    <a:lnTo>
                      <a:pt x="2418" y="4463"/>
                    </a:lnTo>
                    <a:lnTo>
                      <a:pt x="2507" y="4422"/>
                    </a:lnTo>
                    <a:lnTo>
                      <a:pt x="2588" y="4422"/>
                    </a:lnTo>
                    <a:lnTo>
                      <a:pt x="2650" y="4365"/>
                    </a:lnTo>
                    <a:lnTo>
                      <a:pt x="2617" y="4250"/>
                    </a:lnTo>
                    <a:lnTo>
                      <a:pt x="2479" y="4242"/>
                    </a:lnTo>
                    <a:lnTo>
                      <a:pt x="2471" y="4129"/>
                    </a:lnTo>
                    <a:lnTo>
                      <a:pt x="2403" y="4066"/>
                    </a:lnTo>
                    <a:lnTo>
                      <a:pt x="2263" y="4101"/>
                    </a:lnTo>
                    <a:lnTo>
                      <a:pt x="2097" y="4068"/>
                    </a:lnTo>
                    <a:lnTo>
                      <a:pt x="1935" y="4022"/>
                    </a:lnTo>
                    <a:lnTo>
                      <a:pt x="1830" y="3846"/>
                    </a:lnTo>
                    <a:lnTo>
                      <a:pt x="1860" y="3777"/>
                    </a:lnTo>
                    <a:lnTo>
                      <a:pt x="1961" y="3739"/>
                    </a:lnTo>
                    <a:lnTo>
                      <a:pt x="1989" y="3649"/>
                    </a:lnTo>
                    <a:lnTo>
                      <a:pt x="1971" y="3461"/>
                    </a:lnTo>
                    <a:lnTo>
                      <a:pt x="2046" y="3345"/>
                    </a:lnTo>
                    <a:lnTo>
                      <a:pt x="2112" y="3273"/>
                    </a:lnTo>
                    <a:lnTo>
                      <a:pt x="2074" y="2945"/>
                    </a:lnTo>
                    <a:lnTo>
                      <a:pt x="2012" y="2892"/>
                    </a:lnTo>
                    <a:lnTo>
                      <a:pt x="1866" y="2889"/>
                    </a:lnTo>
                    <a:lnTo>
                      <a:pt x="1800" y="2808"/>
                    </a:lnTo>
                    <a:lnTo>
                      <a:pt x="1863" y="2677"/>
                    </a:lnTo>
                    <a:lnTo>
                      <a:pt x="2043" y="2626"/>
                    </a:lnTo>
                    <a:lnTo>
                      <a:pt x="2082" y="2493"/>
                    </a:lnTo>
                    <a:lnTo>
                      <a:pt x="2112" y="2391"/>
                    </a:lnTo>
                    <a:lnTo>
                      <a:pt x="2393" y="2226"/>
                    </a:lnTo>
                    <a:lnTo>
                      <a:pt x="2629" y="2054"/>
                    </a:lnTo>
                    <a:lnTo>
                      <a:pt x="2713" y="1917"/>
                    </a:lnTo>
                    <a:lnTo>
                      <a:pt x="2863" y="1904"/>
                    </a:lnTo>
                    <a:lnTo>
                      <a:pt x="3022" y="1736"/>
                    </a:lnTo>
                    <a:lnTo>
                      <a:pt x="3061" y="1656"/>
                    </a:lnTo>
                    <a:lnTo>
                      <a:pt x="3186" y="1613"/>
                    </a:lnTo>
                    <a:lnTo>
                      <a:pt x="3268" y="1678"/>
                    </a:lnTo>
                    <a:lnTo>
                      <a:pt x="3284" y="1794"/>
                    </a:lnTo>
                    <a:lnTo>
                      <a:pt x="3412" y="1789"/>
                    </a:lnTo>
                    <a:lnTo>
                      <a:pt x="3625" y="1935"/>
                    </a:lnTo>
                    <a:lnTo>
                      <a:pt x="3752" y="1908"/>
                    </a:lnTo>
                    <a:lnTo>
                      <a:pt x="3883" y="1825"/>
                    </a:lnTo>
                    <a:lnTo>
                      <a:pt x="3931" y="1575"/>
                    </a:lnTo>
                    <a:lnTo>
                      <a:pt x="3876" y="1346"/>
                    </a:lnTo>
                    <a:lnTo>
                      <a:pt x="4058" y="1093"/>
                    </a:lnTo>
                    <a:lnTo>
                      <a:pt x="4348" y="909"/>
                    </a:lnTo>
                    <a:lnTo>
                      <a:pt x="4189" y="760"/>
                    </a:lnTo>
                    <a:lnTo>
                      <a:pt x="3680" y="498"/>
                    </a:lnTo>
                    <a:lnTo>
                      <a:pt x="3392" y="534"/>
                    </a:lnTo>
                    <a:lnTo>
                      <a:pt x="3380" y="394"/>
                    </a:lnTo>
                    <a:lnTo>
                      <a:pt x="3275" y="324"/>
                    </a:lnTo>
                    <a:lnTo>
                      <a:pt x="3155" y="129"/>
                    </a:lnTo>
                    <a:lnTo>
                      <a:pt x="2897" y="138"/>
                    </a:lnTo>
                    <a:lnTo>
                      <a:pt x="2593" y="345"/>
                    </a:lnTo>
                    <a:lnTo>
                      <a:pt x="2375" y="189"/>
                    </a:lnTo>
                    <a:lnTo>
                      <a:pt x="2339" y="0"/>
                    </a:lnTo>
                    <a:lnTo>
                      <a:pt x="2183" y="142"/>
                    </a:lnTo>
                    <a:lnTo>
                      <a:pt x="2163" y="418"/>
                    </a:lnTo>
                    <a:lnTo>
                      <a:pt x="2008" y="535"/>
                    </a:lnTo>
                    <a:lnTo>
                      <a:pt x="1642" y="518"/>
                    </a:lnTo>
                    <a:lnTo>
                      <a:pt x="1529" y="4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" name="Freeform 1307">
                <a:extLst>
                  <a:ext uri="{FF2B5EF4-FFF2-40B4-BE49-F238E27FC236}">
                    <a16:creationId xmlns:a16="http://schemas.microsoft.com/office/drawing/2014/main" id="{C5766B31-C0C5-4B2A-9C4E-B290E67967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747" y="4454958"/>
                <a:ext cx="1336902" cy="976661"/>
              </a:xfrm>
              <a:custGeom>
                <a:avLst/>
                <a:gdLst>
                  <a:gd name="T0" fmla="*/ 1986 w 5193"/>
                  <a:gd name="T1" fmla="*/ 414 h 4604"/>
                  <a:gd name="T2" fmla="*/ 1746 w 5193"/>
                  <a:gd name="T3" fmla="*/ 342 h 4604"/>
                  <a:gd name="T4" fmla="*/ 1548 w 5193"/>
                  <a:gd name="T5" fmla="*/ 138 h 4604"/>
                  <a:gd name="T6" fmla="*/ 1026 w 5193"/>
                  <a:gd name="T7" fmla="*/ 0 h 4604"/>
                  <a:gd name="T8" fmla="*/ 918 w 5193"/>
                  <a:gd name="T9" fmla="*/ 192 h 4604"/>
                  <a:gd name="T10" fmla="*/ 558 w 5193"/>
                  <a:gd name="T11" fmla="*/ 426 h 4604"/>
                  <a:gd name="T12" fmla="*/ 162 w 5193"/>
                  <a:gd name="T13" fmla="*/ 912 h 4604"/>
                  <a:gd name="T14" fmla="*/ 78 w 5193"/>
                  <a:gd name="T15" fmla="*/ 1290 h 4604"/>
                  <a:gd name="T16" fmla="*/ 6 w 5193"/>
                  <a:gd name="T17" fmla="*/ 1584 h 4604"/>
                  <a:gd name="T18" fmla="*/ 360 w 5193"/>
                  <a:gd name="T19" fmla="*/ 1800 h 4604"/>
                  <a:gd name="T20" fmla="*/ 576 w 5193"/>
                  <a:gd name="T21" fmla="*/ 1710 h 4604"/>
                  <a:gd name="T22" fmla="*/ 600 w 5193"/>
                  <a:gd name="T23" fmla="*/ 1938 h 4604"/>
                  <a:gd name="T24" fmla="*/ 708 w 5193"/>
                  <a:gd name="T25" fmla="*/ 2280 h 4604"/>
                  <a:gd name="T26" fmla="*/ 612 w 5193"/>
                  <a:gd name="T27" fmla="*/ 2639 h 4604"/>
                  <a:gd name="T28" fmla="*/ 774 w 5193"/>
                  <a:gd name="T29" fmla="*/ 2879 h 4604"/>
                  <a:gd name="T30" fmla="*/ 1242 w 5193"/>
                  <a:gd name="T31" fmla="*/ 2891 h 4604"/>
                  <a:gd name="T32" fmla="*/ 1440 w 5193"/>
                  <a:gd name="T33" fmla="*/ 3077 h 4604"/>
                  <a:gd name="T34" fmla="*/ 1446 w 5193"/>
                  <a:gd name="T35" fmla="*/ 3383 h 4604"/>
                  <a:gd name="T36" fmla="*/ 1320 w 5193"/>
                  <a:gd name="T37" fmla="*/ 3899 h 4604"/>
                  <a:gd name="T38" fmla="*/ 1692 w 5193"/>
                  <a:gd name="T39" fmla="*/ 4115 h 4604"/>
                  <a:gd name="T40" fmla="*/ 1788 w 5193"/>
                  <a:gd name="T41" fmla="*/ 4295 h 4604"/>
                  <a:gd name="T42" fmla="*/ 2106 w 5193"/>
                  <a:gd name="T43" fmla="*/ 4535 h 4604"/>
                  <a:gd name="T44" fmla="*/ 2487 w 5193"/>
                  <a:gd name="T45" fmla="*/ 4340 h 4604"/>
                  <a:gd name="T46" fmla="*/ 2682 w 5193"/>
                  <a:gd name="T47" fmla="*/ 4079 h 4604"/>
                  <a:gd name="T48" fmla="*/ 2700 w 5193"/>
                  <a:gd name="T49" fmla="*/ 3779 h 4604"/>
                  <a:gd name="T50" fmla="*/ 2955 w 5193"/>
                  <a:gd name="T51" fmla="*/ 3704 h 4604"/>
                  <a:gd name="T52" fmla="*/ 3168 w 5193"/>
                  <a:gd name="T53" fmla="*/ 3920 h 4604"/>
                  <a:gd name="T54" fmla="*/ 3186 w 5193"/>
                  <a:gd name="T55" fmla="*/ 4301 h 4604"/>
                  <a:gd name="T56" fmla="*/ 3474 w 5193"/>
                  <a:gd name="T57" fmla="*/ 4352 h 4604"/>
                  <a:gd name="T58" fmla="*/ 3552 w 5193"/>
                  <a:gd name="T59" fmla="*/ 4193 h 4604"/>
                  <a:gd name="T60" fmla="*/ 3696 w 5193"/>
                  <a:gd name="T61" fmla="*/ 4157 h 4604"/>
                  <a:gd name="T62" fmla="*/ 3807 w 5193"/>
                  <a:gd name="T63" fmla="*/ 3980 h 4604"/>
                  <a:gd name="T64" fmla="*/ 4215 w 5193"/>
                  <a:gd name="T65" fmla="*/ 4070 h 4604"/>
                  <a:gd name="T66" fmla="*/ 4338 w 5193"/>
                  <a:gd name="T67" fmla="*/ 4391 h 4604"/>
                  <a:gd name="T68" fmla="*/ 4590 w 5193"/>
                  <a:gd name="T69" fmla="*/ 4601 h 4604"/>
                  <a:gd name="T70" fmla="*/ 4818 w 5193"/>
                  <a:gd name="T71" fmla="*/ 4604 h 4604"/>
                  <a:gd name="T72" fmla="*/ 5031 w 5193"/>
                  <a:gd name="T73" fmla="*/ 4511 h 4604"/>
                  <a:gd name="T74" fmla="*/ 5193 w 5193"/>
                  <a:gd name="T75" fmla="*/ 4271 h 4604"/>
                  <a:gd name="T76" fmla="*/ 5058 w 5193"/>
                  <a:gd name="T77" fmla="*/ 3935 h 4604"/>
                  <a:gd name="T78" fmla="*/ 4968 w 5193"/>
                  <a:gd name="T79" fmla="*/ 3683 h 4604"/>
                  <a:gd name="T80" fmla="*/ 4794 w 5193"/>
                  <a:gd name="T81" fmla="*/ 3455 h 4604"/>
                  <a:gd name="T82" fmla="*/ 4635 w 5193"/>
                  <a:gd name="T83" fmla="*/ 3413 h 4604"/>
                  <a:gd name="T84" fmla="*/ 4755 w 5193"/>
                  <a:gd name="T85" fmla="*/ 3035 h 4604"/>
                  <a:gd name="T86" fmla="*/ 4791 w 5193"/>
                  <a:gd name="T87" fmla="*/ 2666 h 4604"/>
                  <a:gd name="T88" fmla="*/ 4452 w 5193"/>
                  <a:gd name="T89" fmla="*/ 2531 h 4604"/>
                  <a:gd name="T90" fmla="*/ 4284 w 5193"/>
                  <a:gd name="T91" fmla="*/ 2268 h 4604"/>
                  <a:gd name="T92" fmla="*/ 4122 w 5193"/>
                  <a:gd name="T93" fmla="*/ 2031 h 4604"/>
                  <a:gd name="T94" fmla="*/ 3990 w 5193"/>
                  <a:gd name="T95" fmla="*/ 1797 h 4604"/>
                  <a:gd name="T96" fmla="*/ 4002 w 5193"/>
                  <a:gd name="T97" fmla="*/ 1512 h 4604"/>
                  <a:gd name="T98" fmla="*/ 4230 w 5193"/>
                  <a:gd name="T99" fmla="*/ 1350 h 4604"/>
                  <a:gd name="T100" fmla="*/ 4485 w 5193"/>
                  <a:gd name="T101" fmla="*/ 1209 h 4604"/>
                  <a:gd name="T102" fmla="*/ 4332 w 5193"/>
                  <a:gd name="T103" fmla="*/ 1011 h 4604"/>
                  <a:gd name="T104" fmla="*/ 4108 w 5193"/>
                  <a:gd name="T105" fmla="*/ 716 h 4604"/>
                  <a:gd name="T106" fmla="*/ 3444 w 5193"/>
                  <a:gd name="T107" fmla="*/ 516 h 4604"/>
                  <a:gd name="T108" fmla="*/ 2976 w 5193"/>
                  <a:gd name="T109" fmla="*/ 576 h 4604"/>
                  <a:gd name="T110" fmla="*/ 2610 w 5193"/>
                  <a:gd name="T111" fmla="*/ 750 h 4604"/>
                  <a:gd name="T112" fmla="*/ 2352 w 5193"/>
                  <a:gd name="T113" fmla="*/ 591 h 4604"/>
                  <a:gd name="T114" fmla="*/ 2136 w 5193"/>
                  <a:gd name="T115" fmla="*/ 339 h 46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93"/>
                  <a:gd name="T175" fmla="*/ 0 h 4604"/>
                  <a:gd name="T176" fmla="*/ 5193 w 5193"/>
                  <a:gd name="T177" fmla="*/ 4604 h 46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93" h="4604">
                    <a:moveTo>
                      <a:pt x="2070" y="270"/>
                    </a:moveTo>
                    <a:lnTo>
                      <a:pt x="1986" y="414"/>
                    </a:lnTo>
                    <a:lnTo>
                      <a:pt x="1800" y="414"/>
                    </a:lnTo>
                    <a:lnTo>
                      <a:pt x="1746" y="342"/>
                    </a:lnTo>
                    <a:lnTo>
                      <a:pt x="1716" y="198"/>
                    </a:lnTo>
                    <a:lnTo>
                      <a:pt x="1548" y="138"/>
                    </a:lnTo>
                    <a:lnTo>
                      <a:pt x="1458" y="18"/>
                    </a:lnTo>
                    <a:lnTo>
                      <a:pt x="1026" y="0"/>
                    </a:lnTo>
                    <a:lnTo>
                      <a:pt x="906" y="72"/>
                    </a:lnTo>
                    <a:lnTo>
                      <a:pt x="918" y="192"/>
                    </a:lnTo>
                    <a:lnTo>
                      <a:pt x="720" y="234"/>
                    </a:lnTo>
                    <a:lnTo>
                      <a:pt x="558" y="426"/>
                    </a:lnTo>
                    <a:lnTo>
                      <a:pt x="342" y="666"/>
                    </a:lnTo>
                    <a:lnTo>
                      <a:pt x="162" y="912"/>
                    </a:lnTo>
                    <a:lnTo>
                      <a:pt x="0" y="1134"/>
                    </a:lnTo>
                    <a:lnTo>
                      <a:pt x="78" y="1290"/>
                    </a:lnTo>
                    <a:lnTo>
                      <a:pt x="108" y="1452"/>
                    </a:lnTo>
                    <a:lnTo>
                      <a:pt x="6" y="1584"/>
                    </a:lnTo>
                    <a:lnTo>
                      <a:pt x="168" y="1818"/>
                    </a:lnTo>
                    <a:lnTo>
                      <a:pt x="360" y="1800"/>
                    </a:lnTo>
                    <a:lnTo>
                      <a:pt x="486" y="1656"/>
                    </a:lnTo>
                    <a:lnTo>
                      <a:pt x="576" y="1710"/>
                    </a:lnTo>
                    <a:lnTo>
                      <a:pt x="528" y="1884"/>
                    </a:lnTo>
                    <a:lnTo>
                      <a:pt x="600" y="1938"/>
                    </a:lnTo>
                    <a:lnTo>
                      <a:pt x="720" y="2100"/>
                    </a:lnTo>
                    <a:lnTo>
                      <a:pt x="708" y="2280"/>
                    </a:lnTo>
                    <a:lnTo>
                      <a:pt x="582" y="2339"/>
                    </a:lnTo>
                    <a:lnTo>
                      <a:pt x="612" y="2639"/>
                    </a:lnTo>
                    <a:lnTo>
                      <a:pt x="690" y="2729"/>
                    </a:lnTo>
                    <a:lnTo>
                      <a:pt x="774" y="2879"/>
                    </a:lnTo>
                    <a:lnTo>
                      <a:pt x="996" y="2909"/>
                    </a:lnTo>
                    <a:lnTo>
                      <a:pt x="1242" y="2891"/>
                    </a:lnTo>
                    <a:lnTo>
                      <a:pt x="1302" y="3005"/>
                    </a:lnTo>
                    <a:lnTo>
                      <a:pt x="1440" y="3077"/>
                    </a:lnTo>
                    <a:lnTo>
                      <a:pt x="1410" y="3251"/>
                    </a:lnTo>
                    <a:lnTo>
                      <a:pt x="1446" y="3383"/>
                    </a:lnTo>
                    <a:lnTo>
                      <a:pt x="1284" y="3647"/>
                    </a:lnTo>
                    <a:lnTo>
                      <a:pt x="1320" y="3899"/>
                    </a:lnTo>
                    <a:lnTo>
                      <a:pt x="1548" y="3953"/>
                    </a:lnTo>
                    <a:lnTo>
                      <a:pt x="1692" y="4115"/>
                    </a:lnTo>
                    <a:lnTo>
                      <a:pt x="1698" y="4229"/>
                    </a:lnTo>
                    <a:lnTo>
                      <a:pt x="1788" y="4295"/>
                    </a:lnTo>
                    <a:lnTo>
                      <a:pt x="1842" y="4445"/>
                    </a:lnTo>
                    <a:lnTo>
                      <a:pt x="2106" y="4535"/>
                    </a:lnTo>
                    <a:lnTo>
                      <a:pt x="2268" y="4475"/>
                    </a:lnTo>
                    <a:lnTo>
                      <a:pt x="2487" y="4340"/>
                    </a:lnTo>
                    <a:lnTo>
                      <a:pt x="2520" y="4151"/>
                    </a:lnTo>
                    <a:lnTo>
                      <a:pt x="2682" y="4079"/>
                    </a:lnTo>
                    <a:lnTo>
                      <a:pt x="2682" y="3899"/>
                    </a:lnTo>
                    <a:lnTo>
                      <a:pt x="2700" y="3779"/>
                    </a:lnTo>
                    <a:lnTo>
                      <a:pt x="2790" y="3707"/>
                    </a:lnTo>
                    <a:lnTo>
                      <a:pt x="2955" y="3704"/>
                    </a:lnTo>
                    <a:lnTo>
                      <a:pt x="3018" y="3740"/>
                    </a:lnTo>
                    <a:lnTo>
                      <a:pt x="3168" y="3920"/>
                    </a:lnTo>
                    <a:lnTo>
                      <a:pt x="3156" y="4043"/>
                    </a:lnTo>
                    <a:lnTo>
                      <a:pt x="3186" y="4301"/>
                    </a:lnTo>
                    <a:lnTo>
                      <a:pt x="3258" y="4355"/>
                    </a:lnTo>
                    <a:lnTo>
                      <a:pt x="3474" y="4352"/>
                    </a:lnTo>
                    <a:lnTo>
                      <a:pt x="3528" y="4295"/>
                    </a:lnTo>
                    <a:lnTo>
                      <a:pt x="3552" y="4193"/>
                    </a:lnTo>
                    <a:lnTo>
                      <a:pt x="3642" y="4187"/>
                    </a:lnTo>
                    <a:lnTo>
                      <a:pt x="3696" y="4157"/>
                    </a:lnTo>
                    <a:lnTo>
                      <a:pt x="3747" y="4079"/>
                    </a:lnTo>
                    <a:lnTo>
                      <a:pt x="3807" y="3980"/>
                    </a:lnTo>
                    <a:lnTo>
                      <a:pt x="4146" y="3977"/>
                    </a:lnTo>
                    <a:lnTo>
                      <a:pt x="4215" y="4070"/>
                    </a:lnTo>
                    <a:lnTo>
                      <a:pt x="4248" y="4271"/>
                    </a:lnTo>
                    <a:lnTo>
                      <a:pt x="4338" y="4391"/>
                    </a:lnTo>
                    <a:lnTo>
                      <a:pt x="4482" y="4553"/>
                    </a:lnTo>
                    <a:lnTo>
                      <a:pt x="4590" y="4601"/>
                    </a:lnTo>
                    <a:lnTo>
                      <a:pt x="4686" y="4547"/>
                    </a:lnTo>
                    <a:lnTo>
                      <a:pt x="4818" y="4604"/>
                    </a:lnTo>
                    <a:lnTo>
                      <a:pt x="4932" y="4586"/>
                    </a:lnTo>
                    <a:lnTo>
                      <a:pt x="5031" y="4511"/>
                    </a:lnTo>
                    <a:lnTo>
                      <a:pt x="5136" y="4427"/>
                    </a:lnTo>
                    <a:lnTo>
                      <a:pt x="5193" y="4271"/>
                    </a:lnTo>
                    <a:lnTo>
                      <a:pt x="5082" y="4205"/>
                    </a:lnTo>
                    <a:lnTo>
                      <a:pt x="5058" y="3935"/>
                    </a:lnTo>
                    <a:lnTo>
                      <a:pt x="4992" y="3827"/>
                    </a:lnTo>
                    <a:lnTo>
                      <a:pt x="4968" y="3683"/>
                    </a:lnTo>
                    <a:lnTo>
                      <a:pt x="4974" y="3485"/>
                    </a:lnTo>
                    <a:lnTo>
                      <a:pt x="4794" y="3455"/>
                    </a:lnTo>
                    <a:lnTo>
                      <a:pt x="4689" y="3479"/>
                    </a:lnTo>
                    <a:lnTo>
                      <a:pt x="4635" y="3413"/>
                    </a:lnTo>
                    <a:lnTo>
                      <a:pt x="4620" y="3128"/>
                    </a:lnTo>
                    <a:lnTo>
                      <a:pt x="4755" y="3035"/>
                    </a:lnTo>
                    <a:lnTo>
                      <a:pt x="4791" y="2858"/>
                    </a:lnTo>
                    <a:lnTo>
                      <a:pt x="4791" y="2666"/>
                    </a:lnTo>
                    <a:lnTo>
                      <a:pt x="4680" y="2555"/>
                    </a:lnTo>
                    <a:lnTo>
                      <a:pt x="4452" y="2531"/>
                    </a:lnTo>
                    <a:lnTo>
                      <a:pt x="4287" y="2426"/>
                    </a:lnTo>
                    <a:lnTo>
                      <a:pt x="4284" y="2268"/>
                    </a:lnTo>
                    <a:lnTo>
                      <a:pt x="4233" y="2109"/>
                    </a:lnTo>
                    <a:lnTo>
                      <a:pt x="4122" y="2031"/>
                    </a:lnTo>
                    <a:lnTo>
                      <a:pt x="4035" y="1914"/>
                    </a:lnTo>
                    <a:lnTo>
                      <a:pt x="3990" y="1797"/>
                    </a:lnTo>
                    <a:lnTo>
                      <a:pt x="3972" y="1659"/>
                    </a:lnTo>
                    <a:lnTo>
                      <a:pt x="4002" y="1512"/>
                    </a:lnTo>
                    <a:lnTo>
                      <a:pt x="4071" y="1380"/>
                    </a:lnTo>
                    <a:lnTo>
                      <a:pt x="4230" y="1350"/>
                    </a:lnTo>
                    <a:lnTo>
                      <a:pt x="4377" y="1362"/>
                    </a:lnTo>
                    <a:lnTo>
                      <a:pt x="4485" y="1209"/>
                    </a:lnTo>
                    <a:lnTo>
                      <a:pt x="4431" y="1122"/>
                    </a:lnTo>
                    <a:lnTo>
                      <a:pt x="4332" y="1011"/>
                    </a:lnTo>
                    <a:lnTo>
                      <a:pt x="4143" y="849"/>
                    </a:lnTo>
                    <a:lnTo>
                      <a:pt x="4108" y="716"/>
                    </a:lnTo>
                    <a:lnTo>
                      <a:pt x="3654" y="540"/>
                    </a:lnTo>
                    <a:lnTo>
                      <a:pt x="3444" y="516"/>
                    </a:lnTo>
                    <a:lnTo>
                      <a:pt x="3222" y="522"/>
                    </a:lnTo>
                    <a:lnTo>
                      <a:pt x="2976" y="576"/>
                    </a:lnTo>
                    <a:lnTo>
                      <a:pt x="2808" y="720"/>
                    </a:lnTo>
                    <a:lnTo>
                      <a:pt x="2610" y="750"/>
                    </a:lnTo>
                    <a:lnTo>
                      <a:pt x="2469" y="708"/>
                    </a:lnTo>
                    <a:lnTo>
                      <a:pt x="2352" y="591"/>
                    </a:lnTo>
                    <a:lnTo>
                      <a:pt x="2250" y="399"/>
                    </a:lnTo>
                    <a:lnTo>
                      <a:pt x="2136" y="339"/>
                    </a:lnTo>
                    <a:lnTo>
                      <a:pt x="2070" y="27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" name="Freeform 1308">
                <a:extLst>
                  <a:ext uri="{FF2B5EF4-FFF2-40B4-BE49-F238E27FC236}">
                    <a16:creationId xmlns:a16="http://schemas.microsoft.com/office/drawing/2014/main" id="{71DC3BB1-8794-4C96-B59D-7A7C27C8B7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51710" y="4353134"/>
                <a:ext cx="1523293" cy="1449505"/>
              </a:xfrm>
              <a:custGeom>
                <a:avLst/>
                <a:gdLst>
                  <a:gd name="T0" fmla="*/ 3385 w 3944"/>
                  <a:gd name="T1" fmla="*/ 1179 h 4556"/>
                  <a:gd name="T2" fmla="*/ 3124 w 3944"/>
                  <a:gd name="T3" fmla="*/ 2277 h 4556"/>
                  <a:gd name="T4" fmla="*/ 2417 w 3944"/>
                  <a:gd name="T5" fmla="*/ 2220 h 4556"/>
                  <a:gd name="T6" fmla="*/ 2079 w 3944"/>
                  <a:gd name="T7" fmla="*/ 1957 h 4556"/>
                  <a:gd name="T8" fmla="*/ 1593 w 3944"/>
                  <a:gd name="T9" fmla="*/ 2391 h 4556"/>
                  <a:gd name="T10" fmla="*/ 869 w 3944"/>
                  <a:gd name="T11" fmla="*/ 2889 h 4556"/>
                  <a:gd name="T12" fmla="*/ 95 w 3944"/>
                  <a:gd name="T13" fmla="*/ 3550 h 4556"/>
                  <a:gd name="T14" fmla="*/ 320 w 3944"/>
                  <a:gd name="T15" fmla="*/ 3874 h 4556"/>
                  <a:gd name="T16" fmla="*/ 365 w 3944"/>
                  <a:gd name="T17" fmla="*/ 4558 h 4556"/>
                  <a:gd name="T18" fmla="*/ 243 w 3944"/>
                  <a:gd name="T19" fmla="*/ 5141 h 4556"/>
                  <a:gd name="T20" fmla="*/ 203 w 3944"/>
                  <a:gd name="T21" fmla="*/ 5569 h 4556"/>
                  <a:gd name="T22" fmla="*/ 903 w 3944"/>
                  <a:gd name="T23" fmla="*/ 5635 h 4556"/>
                  <a:gd name="T24" fmla="*/ 1224 w 3944"/>
                  <a:gd name="T25" fmla="*/ 5911 h 4556"/>
                  <a:gd name="T26" fmla="*/ 1062 w 3944"/>
                  <a:gd name="T27" fmla="*/ 6167 h 4556"/>
                  <a:gd name="T28" fmla="*/ 872 w 3944"/>
                  <a:gd name="T29" fmla="*/ 6518 h 4556"/>
                  <a:gd name="T30" fmla="*/ 552 w 3944"/>
                  <a:gd name="T31" fmla="*/ 6899 h 4556"/>
                  <a:gd name="T32" fmla="*/ 234 w 3944"/>
                  <a:gd name="T33" fmla="*/ 7269 h 4556"/>
                  <a:gd name="T34" fmla="*/ 360 w 3944"/>
                  <a:gd name="T35" fmla="*/ 7863 h 4556"/>
                  <a:gd name="T36" fmla="*/ 243 w 3944"/>
                  <a:gd name="T37" fmla="*/ 8127 h 4556"/>
                  <a:gd name="T38" fmla="*/ 963 w 3944"/>
                  <a:gd name="T39" fmla="*/ 8412 h 4556"/>
                  <a:gd name="T40" fmla="*/ 1884 w 3944"/>
                  <a:gd name="T41" fmla="*/ 8915 h 4556"/>
                  <a:gd name="T42" fmla="*/ 1935 w 3944"/>
                  <a:gd name="T43" fmla="*/ 9672 h 4556"/>
                  <a:gd name="T44" fmla="*/ 2727 w 3944"/>
                  <a:gd name="T45" fmla="*/ 9747 h 4556"/>
                  <a:gd name="T46" fmla="*/ 2934 w 3944"/>
                  <a:gd name="T47" fmla="*/ 9239 h 4556"/>
                  <a:gd name="T48" fmla="*/ 2989 w 3944"/>
                  <a:gd name="T49" fmla="*/ 8510 h 4556"/>
                  <a:gd name="T50" fmla="*/ 2898 w 3944"/>
                  <a:gd name="T51" fmla="*/ 8007 h 4556"/>
                  <a:gd name="T52" fmla="*/ 3383 w 3944"/>
                  <a:gd name="T53" fmla="*/ 7755 h 4556"/>
                  <a:gd name="T54" fmla="*/ 3802 w 3944"/>
                  <a:gd name="T55" fmla="*/ 7355 h 4556"/>
                  <a:gd name="T56" fmla="*/ 4448 w 3944"/>
                  <a:gd name="T57" fmla="*/ 7323 h 4556"/>
                  <a:gd name="T58" fmla="*/ 4760 w 3944"/>
                  <a:gd name="T59" fmla="*/ 7736 h 4556"/>
                  <a:gd name="T60" fmla="*/ 4805 w 3944"/>
                  <a:gd name="T61" fmla="*/ 8208 h 4556"/>
                  <a:gd name="T62" fmla="*/ 4342 w 3944"/>
                  <a:gd name="T63" fmla="*/ 8781 h 4556"/>
                  <a:gd name="T64" fmla="*/ 3901 w 3944"/>
                  <a:gd name="T65" fmla="*/ 9240 h 4556"/>
                  <a:gd name="T66" fmla="*/ 3610 w 3944"/>
                  <a:gd name="T67" fmla="*/ 9627 h 4556"/>
                  <a:gd name="T68" fmla="*/ 4018 w 3944"/>
                  <a:gd name="T69" fmla="*/ 10028 h 4556"/>
                  <a:gd name="T70" fmla="*/ 4859 w 3944"/>
                  <a:gd name="T71" fmla="*/ 10246 h 4556"/>
                  <a:gd name="T72" fmla="*/ 5353 w 3944"/>
                  <a:gd name="T73" fmla="*/ 10055 h 4556"/>
                  <a:gd name="T74" fmla="*/ 5732 w 3944"/>
                  <a:gd name="T75" fmla="*/ 9617 h 4556"/>
                  <a:gd name="T76" fmla="*/ 6291 w 3944"/>
                  <a:gd name="T77" fmla="*/ 9518 h 4556"/>
                  <a:gd name="T78" fmla="*/ 6834 w 3944"/>
                  <a:gd name="T79" fmla="*/ 9059 h 4556"/>
                  <a:gd name="T80" fmla="*/ 7231 w 3944"/>
                  <a:gd name="T81" fmla="*/ 9380 h 4556"/>
                  <a:gd name="T82" fmla="*/ 7824 w 3944"/>
                  <a:gd name="T83" fmla="*/ 9402 h 4556"/>
                  <a:gd name="T84" fmla="*/ 8517 w 3944"/>
                  <a:gd name="T85" fmla="*/ 9348 h 4556"/>
                  <a:gd name="T86" fmla="*/ 8445 w 3944"/>
                  <a:gd name="T87" fmla="*/ 8700 h 4556"/>
                  <a:gd name="T88" fmla="*/ 8769 w 3944"/>
                  <a:gd name="T89" fmla="*/ 7791 h 4556"/>
                  <a:gd name="T90" fmla="*/ 8769 w 3944"/>
                  <a:gd name="T91" fmla="*/ 6712 h 4556"/>
                  <a:gd name="T92" fmla="*/ 8391 w 3944"/>
                  <a:gd name="T93" fmla="*/ 7008 h 4556"/>
                  <a:gd name="T94" fmla="*/ 7932 w 3944"/>
                  <a:gd name="T95" fmla="*/ 7107 h 4556"/>
                  <a:gd name="T96" fmla="*/ 8058 w 3944"/>
                  <a:gd name="T97" fmla="*/ 6514 h 4556"/>
                  <a:gd name="T98" fmla="*/ 7788 w 3944"/>
                  <a:gd name="T99" fmla="*/ 5839 h 4556"/>
                  <a:gd name="T100" fmla="*/ 7896 w 3944"/>
                  <a:gd name="T101" fmla="*/ 4823 h 4556"/>
                  <a:gd name="T102" fmla="*/ 8040 w 3944"/>
                  <a:gd name="T103" fmla="*/ 3923 h 4556"/>
                  <a:gd name="T104" fmla="*/ 8220 w 3944"/>
                  <a:gd name="T105" fmla="*/ 3177 h 4556"/>
                  <a:gd name="T106" fmla="*/ 8301 w 3944"/>
                  <a:gd name="T107" fmla="*/ 2502 h 4556"/>
                  <a:gd name="T108" fmla="*/ 8094 w 3944"/>
                  <a:gd name="T109" fmla="*/ 1980 h 4556"/>
                  <a:gd name="T110" fmla="*/ 7986 w 3944"/>
                  <a:gd name="T111" fmla="*/ 1143 h 4556"/>
                  <a:gd name="T112" fmla="*/ 7797 w 3944"/>
                  <a:gd name="T113" fmla="*/ 495 h 4556"/>
                  <a:gd name="T114" fmla="*/ 7486 w 3944"/>
                  <a:gd name="T115" fmla="*/ 0 h 4556"/>
                  <a:gd name="T116" fmla="*/ 6969 w 3944"/>
                  <a:gd name="T117" fmla="*/ 721 h 4556"/>
                  <a:gd name="T118" fmla="*/ 5732 w 3944"/>
                  <a:gd name="T119" fmla="*/ 756 h 4556"/>
                  <a:gd name="T120" fmla="*/ 4970 w 3944"/>
                  <a:gd name="T121" fmla="*/ 663 h 4556"/>
                  <a:gd name="T122" fmla="*/ 3820 w 3944"/>
                  <a:gd name="T123" fmla="*/ 900 h 45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44"/>
                  <a:gd name="T187" fmla="*/ 0 h 4556"/>
                  <a:gd name="T188" fmla="*/ 3944 w 3944"/>
                  <a:gd name="T189" fmla="*/ 4556 h 45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44" h="4556">
                    <a:moveTo>
                      <a:pt x="1697" y="400"/>
                    </a:moveTo>
                    <a:lnTo>
                      <a:pt x="1580" y="476"/>
                    </a:lnTo>
                    <a:lnTo>
                      <a:pt x="1504" y="524"/>
                    </a:lnTo>
                    <a:lnTo>
                      <a:pt x="1384" y="692"/>
                    </a:lnTo>
                    <a:lnTo>
                      <a:pt x="1420" y="844"/>
                    </a:lnTo>
                    <a:lnTo>
                      <a:pt x="1388" y="1012"/>
                    </a:lnTo>
                    <a:lnTo>
                      <a:pt x="1299" y="1066"/>
                    </a:lnTo>
                    <a:lnTo>
                      <a:pt x="1216" y="1084"/>
                    </a:lnTo>
                    <a:lnTo>
                      <a:pt x="1074" y="987"/>
                    </a:lnTo>
                    <a:lnTo>
                      <a:pt x="989" y="990"/>
                    </a:lnTo>
                    <a:lnTo>
                      <a:pt x="978" y="912"/>
                    </a:lnTo>
                    <a:lnTo>
                      <a:pt x="924" y="870"/>
                    </a:lnTo>
                    <a:lnTo>
                      <a:pt x="840" y="898"/>
                    </a:lnTo>
                    <a:lnTo>
                      <a:pt x="812" y="956"/>
                    </a:lnTo>
                    <a:lnTo>
                      <a:pt x="708" y="1063"/>
                    </a:lnTo>
                    <a:lnTo>
                      <a:pt x="608" y="1072"/>
                    </a:lnTo>
                    <a:lnTo>
                      <a:pt x="548" y="1168"/>
                    </a:lnTo>
                    <a:lnTo>
                      <a:pt x="386" y="1284"/>
                    </a:lnTo>
                    <a:lnTo>
                      <a:pt x="208" y="1388"/>
                    </a:lnTo>
                    <a:lnTo>
                      <a:pt x="162" y="1545"/>
                    </a:lnTo>
                    <a:lnTo>
                      <a:pt x="42" y="1578"/>
                    </a:lnTo>
                    <a:lnTo>
                      <a:pt x="0" y="1666"/>
                    </a:lnTo>
                    <a:lnTo>
                      <a:pt x="44" y="1720"/>
                    </a:lnTo>
                    <a:lnTo>
                      <a:pt x="142" y="1722"/>
                    </a:lnTo>
                    <a:lnTo>
                      <a:pt x="183" y="1759"/>
                    </a:lnTo>
                    <a:lnTo>
                      <a:pt x="208" y="1976"/>
                    </a:lnTo>
                    <a:lnTo>
                      <a:pt x="162" y="2026"/>
                    </a:lnTo>
                    <a:lnTo>
                      <a:pt x="114" y="2103"/>
                    </a:lnTo>
                    <a:lnTo>
                      <a:pt x="125" y="2224"/>
                    </a:lnTo>
                    <a:lnTo>
                      <a:pt x="108" y="2286"/>
                    </a:lnTo>
                    <a:lnTo>
                      <a:pt x="40" y="2312"/>
                    </a:lnTo>
                    <a:lnTo>
                      <a:pt x="20" y="2359"/>
                    </a:lnTo>
                    <a:lnTo>
                      <a:pt x="90" y="2476"/>
                    </a:lnTo>
                    <a:lnTo>
                      <a:pt x="196" y="2506"/>
                    </a:lnTo>
                    <a:lnTo>
                      <a:pt x="309" y="2527"/>
                    </a:lnTo>
                    <a:lnTo>
                      <a:pt x="401" y="2505"/>
                    </a:lnTo>
                    <a:lnTo>
                      <a:pt x="448" y="2548"/>
                    </a:lnTo>
                    <a:lnTo>
                      <a:pt x="452" y="2623"/>
                    </a:lnTo>
                    <a:lnTo>
                      <a:pt x="544" y="2628"/>
                    </a:lnTo>
                    <a:lnTo>
                      <a:pt x="566" y="2703"/>
                    </a:lnTo>
                    <a:lnTo>
                      <a:pt x="526" y="2742"/>
                    </a:lnTo>
                    <a:lnTo>
                      <a:pt x="472" y="2742"/>
                    </a:lnTo>
                    <a:lnTo>
                      <a:pt x="413" y="2769"/>
                    </a:lnTo>
                    <a:lnTo>
                      <a:pt x="396" y="2826"/>
                    </a:lnTo>
                    <a:lnTo>
                      <a:pt x="387" y="2898"/>
                    </a:lnTo>
                    <a:lnTo>
                      <a:pt x="342" y="2962"/>
                    </a:lnTo>
                    <a:lnTo>
                      <a:pt x="278" y="2995"/>
                    </a:lnTo>
                    <a:lnTo>
                      <a:pt x="245" y="3067"/>
                    </a:lnTo>
                    <a:lnTo>
                      <a:pt x="268" y="3160"/>
                    </a:lnTo>
                    <a:lnTo>
                      <a:pt x="246" y="3199"/>
                    </a:lnTo>
                    <a:lnTo>
                      <a:pt x="104" y="3232"/>
                    </a:lnTo>
                    <a:lnTo>
                      <a:pt x="111" y="3330"/>
                    </a:lnTo>
                    <a:lnTo>
                      <a:pt x="162" y="3403"/>
                    </a:lnTo>
                    <a:lnTo>
                      <a:pt x="160" y="3496"/>
                    </a:lnTo>
                    <a:lnTo>
                      <a:pt x="162" y="3496"/>
                    </a:lnTo>
                    <a:lnTo>
                      <a:pt x="123" y="3549"/>
                    </a:lnTo>
                    <a:lnTo>
                      <a:pt x="108" y="3613"/>
                    </a:lnTo>
                    <a:lnTo>
                      <a:pt x="221" y="3642"/>
                    </a:lnTo>
                    <a:lnTo>
                      <a:pt x="299" y="3699"/>
                    </a:lnTo>
                    <a:lnTo>
                      <a:pt x="428" y="3740"/>
                    </a:lnTo>
                    <a:lnTo>
                      <a:pt x="585" y="3774"/>
                    </a:lnTo>
                    <a:lnTo>
                      <a:pt x="660" y="3856"/>
                    </a:lnTo>
                    <a:lnTo>
                      <a:pt x="837" y="3963"/>
                    </a:lnTo>
                    <a:lnTo>
                      <a:pt x="848" y="4083"/>
                    </a:lnTo>
                    <a:lnTo>
                      <a:pt x="833" y="4239"/>
                    </a:lnTo>
                    <a:lnTo>
                      <a:pt x="860" y="4300"/>
                    </a:lnTo>
                    <a:lnTo>
                      <a:pt x="932" y="4328"/>
                    </a:lnTo>
                    <a:lnTo>
                      <a:pt x="1077" y="4327"/>
                    </a:lnTo>
                    <a:lnTo>
                      <a:pt x="1212" y="4333"/>
                    </a:lnTo>
                    <a:lnTo>
                      <a:pt x="1182" y="4222"/>
                    </a:lnTo>
                    <a:lnTo>
                      <a:pt x="1212" y="4122"/>
                    </a:lnTo>
                    <a:lnTo>
                      <a:pt x="1304" y="4107"/>
                    </a:lnTo>
                    <a:lnTo>
                      <a:pt x="1335" y="4048"/>
                    </a:lnTo>
                    <a:lnTo>
                      <a:pt x="1288" y="3872"/>
                    </a:lnTo>
                    <a:lnTo>
                      <a:pt x="1328" y="3783"/>
                    </a:lnTo>
                    <a:lnTo>
                      <a:pt x="1233" y="3714"/>
                    </a:lnTo>
                    <a:lnTo>
                      <a:pt x="1216" y="3608"/>
                    </a:lnTo>
                    <a:lnTo>
                      <a:pt x="1288" y="3560"/>
                    </a:lnTo>
                    <a:lnTo>
                      <a:pt x="1388" y="3428"/>
                    </a:lnTo>
                    <a:lnTo>
                      <a:pt x="1478" y="3412"/>
                    </a:lnTo>
                    <a:lnTo>
                      <a:pt x="1503" y="3448"/>
                    </a:lnTo>
                    <a:lnTo>
                      <a:pt x="1583" y="3435"/>
                    </a:lnTo>
                    <a:lnTo>
                      <a:pt x="1599" y="3324"/>
                    </a:lnTo>
                    <a:lnTo>
                      <a:pt x="1689" y="3270"/>
                    </a:lnTo>
                    <a:lnTo>
                      <a:pt x="1770" y="3232"/>
                    </a:lnTo>
                    <a:lnTo>
                      <a:pt x="1889" y="3216"/>
                    </a:lnTo>
                    <a:lnTo>
                      <a:pt x="1976" y="3256"/>
                    </a:lnTo>
                    <a:lnTo>
                      <a:pt x="2036" y="3320"/>
                    </a:lnTo>
                    <a:lnTo>
                      <a:pt x="2094" y="3378"/>
                    </a:lnTo>
                    <a:lnTo>
                      <a:pt x="2115" y="3439"/>
                    </a:lnTo>
                    <a:lnTo>
                      <a:pt x="2104" y="3522"/>
                    </a:lnTo>
                    <a:lnTo>
                      <a:pt x="2164" y="3572"/>
                    </a:lnTo>
                    <a:lnTo>
                      <a:pt x="2135" y="3649"/>
                    </a:lnTo>
                    <a:lnTo>
                      <a:pt x="2063" y="3702"/>
                    </a:lnTo>
                    <a:lnTo>
                      <a:pt x="1977" y="3798"/>
                    </a:lnTo>
                    <a:lnTo>
                      <a:pt x="1929" y="3904"/>
                    </a:lnTo>
                    <a:lnTo>
                      <a:pt x="1900" y="4048"/>
                    </a:lnTo>
                    <a:lnTo>
                      <a:pt x="1755" y="4173"/>
                    </a:lnTo>
                    <a:lnTo>
                      <a:pt x="1733" y="4108"/>
                    </a:lnTo>
                    <a:lnTo>
                      <a:pt x="1636" y="4084"/>
                    </a:lnTo>
                    <a:lnTo>
                      <a:pt x="1574" y="4168"/>
                    </a:lnTo>
                    <a:lnTo>
                      <a:pt x="1604" y="4280"/>
                    </a:lnTo>
                    <a:lnTo>
                      <a:pt x="1688" y="4316"/>
                    </a:lnTo>
                    <a:lnTo>
                      <a:pt x="1732" y="4400"/>
                    </a:lnTo>
                    <a:lnTo>
                      <a:pt x="1785" y="4458"/>
                    </a:lnTo>
                    <a:lnTo>
                      <a:pt x="1910" y="4459"/>
                    </a:lnTo>
                    <a:lnTo>
                      <a:pt x="2019" y="4465"/>
                    </a:lnTo>
                    <a:lnTo>
                      <a:pt x="2159" y="4555"/>
                    </a:lnTo>
                    <a:lnTo>
                      <a:pt x="2224" y="4556"/>
                    </a:lnTo>
                    <a:lnTo>
                      <a:pt x="2300" y="4497"/>
                    </a:lnTo>
                    <a:lnTo>
                      <a:pt x="2378" y="4470"/>
                    </a:lnTo>
                    <a:lnTo>
                      <a:pt x="2442" y="4354"/>
                    </a:lnTo>
                    <a:lnTo>
                      <a:pt x="2478" y="4306"/>
                    </a:lnTo>
                    <a:lnTo>
                      <a:pt x="2547" y="4275"/>
                    </a:lnTo>
                    <a:lnTo>
                      <a:pt x="2648" y="4292"/>
                    </a:lnTo>
                    <a:lnTo>
                      <a:pt x="2711" y="4318"/>
                    </a:lnTo>
                    <a:lnTo>
                      <a:pt x="2795" y="4231"/>
                    </a:lnTo>
                    <a:lnTo>
                      <a:pt x="2840" y="4122"/>
                    </a:lnTo>
                    <a:lnTo>
                      <a:pt x="2968" y="4076"/>
                    </a:lnTo>
                    <a:lnTo>
                      <a:pt x="3036" y="4027"/>
                    </a:lnTo>
                    <a:lnTo>
                      <a:pt x="3100" y="4040"/>
                    </a:lnTo>
                    <a:lnTo>
                      <a:pt x="3128" y="4108"/>
                    </a:lnTo>
                    <a:lnTo>
                      <a:pt x="3213" y="4170"/>
                    </a:lnTo>
                    <a:lnTo>
                      <a:pt x="3329" y="4228"/>
                    </a:lnTo>
                    <a:lnTo>
                      <a:pt x="3423" y="4242"/>
                    </a:lnTo>
                    <a:lnTo>
                      <a:pt x="3476" y="4180"/>
                    </a:lnTo>
                    <a:lnTo>
                      <a:pt x="3536" y="4168"/>
                    </a:lnTo>
                    <a:lnTo>
                      <a:pt x="3654" y="4255"/>
                    </a:lnTo>
                    <a:lnTo>
                      <a:pt x="3784" y="4156"/>
                    </a:lnTo>
                    <a:lnTo>
                      <a:pt x="3784" y="4060"/>
                    </a:lnTo>
                    <a:lnTo>
                      <a:pt x="3788" y="3940"/>
                    </a:lnTo>
                    <a:lnTo>
                      <a:pt x="3752" y="3868"/>
                    </a:lnTo>
                    <a:lnTo>
                      <a:pt x="3824" y="3776"/>
                    </a:lnTo>
                    <a:lnTo>
                      <a:pt x="3892" y="3728"/>
                    </a:lnTo>
                    <a:lnTo>
                      <a:pt x="3896" y="3464"/>
                    </a:lnTo>
                    <a:lnTo>
                      <a:pt x="3944" y="3344"/>
                    </a:lnTo>
                    <a:lnTo>
                      <a:pt x="3940" y="3104"/>
                    </a:lnTo>
                    <a:lnTo>
                      <a:pt x="3896" y="2984"/>
                    </a:lnTo>
                    <a:lnTo>
                      <a:pt x="3844" y="2968"/>
                    </a:lnTo>
                    <a:lnTo>
                      <a:pt x="3776" y="3004"/>
                    </a:lnTo>
                    <a:lnTo>
                      <a:pt x="3728" y="3116"/>
                    </a:lnTo>
                    <a:lnTo>
                      <a:pt x="3644" y="3184"/>
                    </a:lnTo>
                    <a:lnTo>
                      <a:pt x="3556" y="3200"/>
                    </a:lnTo>
                    <a:lnTo>
                      <a:pt x="3524" y="3160"/>
                    </a:lnTo>
                    <a:lnTo>
                      <a:pt x="3580" y="3080"/>
                    </a:lnTo>
                    <a:lnTo>
                      <a:pt x="3608" y="3016"/>
                    </a:lnTo>
                    <a:lnTo>
                      <a:pt x="3580" y="2896"/>
                    </a:lnTo>
                    <a:lnTo>
                      <a:pt x="3532" y="2824"/>
                    </a:lnTo>
                    <a:lnTo>
                      <a:pt x="3472" y="2720"/>
                    </a:lnTo>
                    <a:lnTo>
                      <a:pt x="3460" y="2596"/>
                    </a:lnTo>
                    <a:lnTo>
                      <a:pt x="3472" y="2408"/>
                    </a:lnTo>
                    <a:lnTo>
                      <a:pt x="3484" y="2248"/>
                    </a:lnTo>
                    <a:lnTo>
                      <a:pt x="3508" y="2144"/>
                    </a:lnTo>
                    <a:lnTo>
                      <a:pt x="3604" y="2092"/>
                    </a:lnTo>
                    <a:lnTo>
                      <a:pt x="3580" y="1948"/>
                    </a:lnTo>
                    <a:lnTo>
                      <a:pt x="3572" y="1744"/>
                    </a:lnTo>
                    <a:lnTo>
                      <a:pt x="3572" y="1652"/>
                    </a:lnTo>
                    <a:lnTo>
                      <a:pt x="3532" y="1532"/>
                    </a:lnTo>
                    <a:lnTo>
                      <a:pt x="3652" y="1412"/>
                    </a:lnTo>
                    <a:lnTo>
                      <a:pt x="3644" y="1288"/>
                    </a:lnTo>
                    <a:lnTo>
                      <a:pt x="3632" y="1232"/>
                    </a:lnTo>
                    <a:lnTo>
                      <a:pt x="3688" y="1112"/>
                    </a:lnTo>
                    <a:lnTo>
                      <a:pt x="3692" y="1016"/>
                    </a:lnTo>
                    <a:lnTo>
                      <a:pt x="3656" y="932"/>
                    </a:lnTo>
                    <a:lnTo>
                      <a:pt x="3596" y="880"/>
                    </a:lnTo>
                    <a:lnTo>
                      <a:pt x="3484" y="704"/>
                    </a:lnTo>
                    <a:lnTo>
                      <a:pt x="3536" y="596"/>
                    </a:lnTo>
                    <a:lnTo>
                      <a:pt x="3548" y="508"/>
                    </a:lnTo>
                    <a:lnTo>
                      <a:pt x="3580" y="404"/>
                    </a:lnTo>
                    <a:lnTo>
                      <a:pt x="3532" y="304"/>
                    </a:lnTo>
                    <a:lnTo>
                      <a:pt x="3464" y="220"/>
                    </a:lnTo>
                    <a:lnTo>
                      <a:pt x="3404" y="176"/>
                    </a:lnTo>
                    <a:lnTo>
                      <a:pt x="3380" y="68"/>
                    </a:lnTo>
                    <a:lnTo>
                      <a:pt x="3326" y="0"/>
                    </a:lnTo>
                    <a:lnTo>
                      <a:pt x="3218" y="118"/>
                    </a:lnTo>
                    <a:lnTo>
                      <a:pt x="3164" y="186"/>
                    </a:lnTo>
                    <a:lnTo>
                      <a:pt x="3096" y="321"/>
                    </a:lnTo>
                    <a:lnTo>
                      <a:pt x="2760" y="342"/>
                    </a:lnTo>
                    <a:lnTo>
                      <a:pt x="2631" y="273"/>
                    </a:lnTo>
                    <a:lnTo>
                      <a:pt x="2547" y="336"/>
                    </a:lnTo>
                    <a:lnTo>
                      <a:pt x="2441" y="321"/>
                    </a:lnTo>
                    <a:lnTo>
                      <a:pt x="2379" y="384"/>
                    </a:lnTo>
                    <a:lnTo>
                      <a:pt x="2208" y="295"/>
                    </a:lnTo>
                    <a:lnTo>
                      <a:pt x="2058" y="295"/>
                    </a:lnTo>
                    <a:lnTo>
                      <a:pt x="1992" y="384"/>
                    </a:lnTo>
                    <a:lnTo>
                      <a:pt x="1697" y="4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0" name="Freeform 1309">
                <a:extLst>
                  <a:ext uri="{FF2B5EF4-FFF2-40B4-BE49-F238E27FC236}">
                    <a16:creationId xmlns:a16="http://schemas.microsoft.com/office/drawing/2014/main" id="{52C0C62E-7B31-4E03-AAF8-29A1EBD048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6686" y="4969170"/>
                <a:ext cx="232472" cy="257106"/>
              </a:xfrm>
              <a:custGeom>
                <a:avLst/>
                <a:gdLst>
                  <a:gd name="T0" fmla="*/ 396 w 903"/>
                  <a:gd name="T1" fmla="*/ 0 h 1212"/>
                  <a:gd name="T2" fmla="*/ 168 w 903"/>
                  <a:gd name="T3" fmla="*/ 240 h 1212"/>
                  <a:gd name="T4" fmla="*/ 24 w 903"/>
                  <a:gd name="T5" fmla="*/ 432 h 1212"/>
                  <a:gd name="T6" fmla="*/ 0 w 903"/>
                  <a:gd name="T7" fmla="*/ 690 h 1212"/>
                  <a:gd name="T8" fmla="*/ 60 w 903"/>
                  <a:gd name="T9" fmla="*/ 996 h 1212"/>
                  <a:gd name="T10" fmla="*/ 204 w 903"/>
                  <a:gd name="T11" fmla="*/ 1116 h 1212"/>
                  <a:gd name="T12" fmla="*/ 384 w 903"/>
                  <a:gd name="T13" fmla="*/ 1170 h 1212"/>
                  <a:gd name="T14" fmla="*/ 576 w 903"/>
                  <a:gd name="T15" fmla="*/ 1212 h 1212"/>
                  <a:gd name="T16" fmla="*/ 708 w 903"/>
                  <a:gd name="T17" fmla="*/ 1170 h 1212"/>
                  <a:gd name="T18" fmla="*/ 803 w 903"/>
                  <a:gd name="T19" fmla="*/ 1058 h 1212"/>
                  <a:gd name="T20" fmla="*/ 747 w 903"/>
                  <a:gd name="T21" fmla="*/ 986 h 1212"/>
                  <a:gd name="T22" fmla="*/ 732 w 903"/>
                  <a:gd name="T23" fmla="*/ 706 h 1212"/>
                  <a:gd name="T24" fmla="*/ 868 w 903"/>
                  <a:gd name="T25" fmla="*/ 611 h 1212"/>
                  <a:gd name="T26" fmla="*/ 903 w 903"/>
                  <a:gd name="T27" fmla="*/ 434 h 1212"/>
                  <a:gd name="T28" fmla="*/ 903 w 903"/>
                  <a:gd name="T29" fmla="*/ 241 h 1212"/>
                  <a:gd name="T30" fmla="*/ 790 w 903"/>
                  <a:gd name="T31" fmla="*/ 131 h 1212"/>
                  <a:gd name="T32" fmla="*/ 569 w 903"/>
                  <a:gd name="T33" fmla="*/ 108 h 1212"/>
                  <a:gd name="T34" fmla="*/ 396 w 903"/>
                  <a:gd name="T35" fmla="*/ 0 h 12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3"/>
                  <a:gd name="T55" fmla="*/ 0 h 1212"/>
                  <a:gd name="T56" fmla="*/ 903 w 903"/>
                  <a:gd name="T57" fmla="*/ 1212 h 12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3" h="1212">
                    <a:moveTo>
                      <a:pt x="396" y="0"/>
                    </a:moveTo>
                    <a:lnTo>
                      <a:pt x="168" y="240"/>
                    </a:lnTo>
                    <a:lnTo>
                      <a:pt x="24" y="432"/>
                    </a:lnTo>
                    <a:lnTo>
                      <a:pt x="0" y="690"/>
                    </a:lnTo>
                    <a:lnTo>
                      <a:pt x="60" y="996"/>
                    </a:lnTo>
                    <a:lnTo>
                      <a:pt x="204" y="1116"/>
                    </a:lnTo>
                    <a:lnTo>
                      <a:pt x="384" y="1170"/>
                    </a:lnTo>
                    <a:lnTo>
                      <a:pt x="576" y="1212"/>
                    </a:lnTo>
                    <a:lnTo>
                      <a:pt x="708" y="1170"/>
                    </a:lnTo>
                    <a:lnTo>
                      <a:pt x="803" y="1058"/>
                    </a:lnTo>
                    <a:lnTo>
                      <a:pt x="747" y="986"/>
                    </a:lnTo>
                    <a:lnTo>
                      <a:pt x="732" y="706"/>
                    </a:lnTo>
                    <a:lnTo>
                      <a:pt x="868" y="611"/>
                    </a:lnTo>
                    <a:lnTo>
                      <a:pt x="903" y="434"/>
                    </a:lnTo>
                    <a:lnTo>
                      <a:pt x="903" y="241"/>
                    </a:lnTo>
                    <a:lnTo>
                      <a:pt x="790" y="131"/>
                    </a:lnTo>
                    <a:lnTo>
                      <a:pt x="569" y="108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1" name="Freeform 1310">
                <a:extLst>
                  <a:ext uri="{FF2B5EF4-FFF2-40B4-BE49-F238E27FC236}">
                    <a16:creationId xmlns:a16="http://schemas.microsoft.com/office/drawing/2014/main" id="{5B55AB94-CB40-4AB5-8449-0B159F4B05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08157" y="5376252"/>
                <a:ext cx="379471" cy="355111"/>
              </a:xfrm>
              <a:custGeom>
                <a:avLst/>
                <a:gdLst>
                  <a:gd name="T0" fmla="*/ 625 w 1474"/>
                  <a:gd name="T1" fmla="*/ 165 h 1674"/>
                  <a:gd name="T2" fmla="*/ 601 w 1474"/>
                  <a:gd name="T3" fmla="*/ 330 h 1674"/>
                  <a:gd name="T4" fmla="*/ 480 w 1474"/>
                  <a:gd name="T5" fmla="*/ 348 h 1674"/>
                  <a:gd name="T6" fmla="*/ 444 w 1474"/>
                  <a:gd name="T7" fmla="*/ 294 h 1674"/>
                  <a:gd name="T8" fmla="*/ 310 w 1474"/>
                  <a:gd name="T9" fmla="*/ 318 h 1674"/>
                  <a:gd name="T10" fmla="*/ 160 w 1474"/>
                  <a:gd name="T11" fmla="*/ 516 h 1674"/>
                  <a:gd name="T12" fmla="*/ 52 w 1474"/>
                  <a:gd name="T13" fmla="*/ 588 h 1674"/>
                  <a:gd name="T14" fmla="*/ 76 w 1474"/>
                  <a:gd name="T15" fmla="*/ 747 h 1674"/>
                  <a:gd name="T16" fmla="*/ 220 w 1474"/>
                  <a:gd name="T17" fmla="*/ 852 h 1674"/>
                  <a:gd name="T18" fmla="*/ 160 w 1474"/>
                  <a:gd name="T19" fmla="*/ 984 h 1674"/>
                  <a:gd name="T20" fmla="*/ 228 w 1474"/>
                  <a:gd name="T21" fmla="*/ 1248 h 1674"/>
                  <a:gd name="T22" fmla="*/ 184 w 1474"/>
                  <a:gd name="T23" fmla="*/ 1338 h 1674"/>
                  <a:gd name="T24" fmla="*/ 46 w 1474"/>
                  <a:gd name="T25" fmla="*/ 1359 h 1674"/>
                  <a:gd name="T26" fmla="*/ 0 w 1474"/>
                  <a:gd name="T27" fmla="*/ 1515 h 1674"/>
                  <a:gd name="T28" fmla="*/ 46 w 1474"/>
                  <a:gd name="T29" fmla="*/ 1674 h 1674"/>
                  <a:gd name="T30" fmla="*/ 325 w 1474"/>
                  <a:gd name="T31" fmla="*/ 1590 h 1674"/>
                  <a:gd name="T32" fmla="*/ 472 w 1474"/>
                  <a:gd name="T33" fmla="*/ 1596 h 1674"/>
                  <a:gd name="T34" fmla="*/ 634 w 1474"/>
                  <a:gd name="T35" fmla="*/ 1596 h 1674"/>
                  <a:gd name="T36" fmla="*/ 588 w 1474"/>
                  <a:gd name="T37" fmla="*/ 1431 h 1674"/>
                  <a:gd name="T38" fmla="*/ 682 w 1474"/>
                  <a:gd name="T39" fmla="*/ 1302 h 1674"/>
                  <a:gd name="T40" fmla="*/ 826 w 1474"/>
                  <a:gd name="T41" fmla="*/ 1338 h 1674"/>
                  <a:gd name="T42" fmla="*/ 861 w 1474"/>
                  <a:gd name="T43" fmla="*/ 1434 h 1674"/>
                  <a:gd name="T44" fmla="*/ 1078 w 1474"/>
                  <a:gd name="T45" fmla="*/ 1248 h 1674"/>
                  <a:gd name="T46" fmla="*/ 1120 w 1474"/>
                  <a:gd name="T47" fmla="*/ 1038 h 1674"/>
                  <a:gd name="T48" fmla="*/ 1192 w 1474"/>
                  <a:gd name="T49" fmla="*/ 876 h 1674"/>
                  <a:gd name="T50" fmla="*/ 1320 w 1474"/>
                  <a:gd name="T51" fmla="*/ 731 h 1674"/>
                  <a:gd name="T52" fmla="*/ 1426 w 1474"/>
                  <a:gd name="T53" fmla="*/ 654 h 1674"/>
                  <a:gd name="T54" fmla="*/ 1474 w 1474"/>
                  <a:gd name="T55" fmla="*/ 534 h 1674"/>
                  <a:gd name="T56" fmla="*/ 1384 w 1474"/>
                  <a:gd name="T57" fmla="*/ 462 h 1674"/>
                  <a:gd name="T58" fmla="*/ 1398 w 1474"/>
                  <a:gd name="T59" fmla="*/ 333 h 1674"/>
                  <a:gd name="T60" fmla="*/ 1369 w 1474"/>
                  <a:gd name="T61" fmla="*/ 246 h 1674"/>
                  <a:gd name="T62" fmla="*/ 1192 w 1474"/>
                  <a:gd name="T63" fmla="*/ 63 h 1674"/>
                  <a:gd name="T64" fmla="*/ 1060 w 1474"/>
                  <a:gd name="T65" fmla="*/ 0 h 1674"/>
                  <a:gd name="T66" fmla="*/ 886 w 1474"/>
                  <a:gd name="T67" fmla="*/ 24 h 1674"/>
                  <a:gd name="T68" fmla="*/ 754 w 1474"/>
                  <a:gd name="T69" fmla="*/ 84 h 1674"/>
                  <a:gd name="T70" fmla="*/ 625 w 1474"/>
                  <a:gd name="T71" fmla="*/ 165 h 16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74"/>
                  <a:gd name="T109" fmla="*/ 0 h 1674"/>
                  <a:gd name="T110" fmla="*/ 1474 w 1474"/>
                  <a:gd name="T111" fmla="*/ 1674 h 16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74" h="1674">
                    <a:moveTo>
                      <a:pt x="625" y="165"/>
                    </a:moveTo>
                    <a:lnTo>
                      <a:pt x="601" y="330"/>
                    </a:lnTo>
                    <a:lnTo>
                      <a:pt x="480" y="348"/>
                    </a:lnTo>
                    <a:lnTo>
                      <a:pt x="444" y="294"/>
                    </a:lnTo>
                    <a:lnTo>
                      <a:pt x="310" y="318"/>
                    </a:lnTo>
                    <a:lnTo>
                      <a:pt x="160" y="516"/>
                    </a:lnTo>
                    <a:lnTo>
                      <a:pt x="52" y="588"/>
                    </a:lnTo>
                    <a:lnTo>
                      <a:pt x="76" y="747"/>
                    </a:lnTo>
                    <a:lnTo>
                      <a:pt x="220" y="852"/>
                    </a:lnTo>
                    <a:lnTo>
                      <a:pt x="160" y="984"/>
                    </a:lnTo>
                    <a:lnTo>
                      <a:pt x="228" y="1248"/>
                    </a:lnTo>
                    <a:lnTo>
                      <a:pt x="184" y="1338"/>
                    </a:lnTo>
                    <a:lnTo>
                      <a:pt x="46" y="1359"/>
                    </a:lnTo>
                    <a:lnTo>
                      <a:pt x="0" y="1515"/>
                    </a:lnTo>
                    <a:lnTo>
                      <a:pt x="46" y="1674"/>
                    </a:lnTo>
                    <a:lnTo>
                      <a:pt x="325" y="1590"/>
                    </a:lnTo>
                    <a:lnTo>
                      <a:pt x="472" y="1596"/>
                    </a:lnTo>
                    <a:lnTo>
                      <a:pt x="634" y="1596"/>
                    </a:lnTo>
                    <a:lnTo>
                      <a:pt x="588" y="1431"/>
                    </a:lnTo>
                    <a:lnTo>
                      <a:pt x="682" y="1302"/>
                    </a:lnTo>
                    <a:lnTo>
                      <a:pt x="826" y="1338"/>
                    </a:lnTo>
                    <a:lnTo>
                      <a:pt x="861" y="1434"/>
                    </a:lnTo>
                    <a:lnTo>
                      <a:pt x="1078" y="1248"/>
                    </a:lnTo>
                    <a:lnTo>
                      <a:pt x="1120" y="1038"/>
                    </a:lnTo>
                    <a:lnTo>
                      <a:pt x="1192" y="876"/>
                    </a:lnTo>
                    <a:lnTo>
                      <a:pt x="1320" y="731"/>
                    </a:lnTo>
                    <a:lnTo>
                      <a:pt x="1426" y="654"/>
                    </a:lnTo>
                    <a:lnTo>
                      <a:pt x="1474" y="534"/>
                    </a:lnTo>
                    <a:lnTo>
                      <a:pt x="1384" y="462"/>
                    </a:lnTo>
                    <a:lnTo>
                      <a:pt x="1398" y="333"/>
                    </a:lnTo>
                    <a:lnTo>
                      <a:pt x="1369" y="246"/>
                    </a:lnTo>
                    <a:lnTo>
                      <a:pt x="1192" y="63"/>
                    </a:lnTo>
                    <a:lnTo>
                      <a:pt x="1060" y="0"/>
                    </a:lnTo>
                    <a:lnTo>
                      <a:pt x="886" y="24"/>
                    </a:lnTo>
                    <a:lnTo>
                      <a:pt x="754" y="84"/>
                    </a:lnTo>
                    <a:lnTo>
                      <a:pt x="625" y="16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2" name="Freeform 1311">
                <a:extLst>
                  <a:ext uri="{FF2B5EF4-FFF2-40B4-BE49-F238E27FC236}">
                    <a16:creationId xmlns:a16="http://schemas.microsoft.com/office/drawing/2014/main" id="{E7B1AFFC-1343-4D2E-A9B6-413EC2DC54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59084" y="5633995"/>
                <a:ext cx="426326" cy="367839"/>
              </a:xfrm>
              <a:custGeom>
                <a:avLst/>
                <a:gdLst>
                  <a:gd name="T0" fmla="*/ 1224 w 1656"/>
                  <a:gd name="T1" fmla="*/ 324 h 1734"/>
                  <a:gd name="T2" fmla="*/ 1080 w 1656"/>
                  <a:gd name="T3" fmla="*/ 303 h 1734"/>
                  <a:gd name="T4" fmla="*/ 909 w 1656"/>
                  <a:gd name="T5" fmla="*/ 216 h 1734"/>
                  <a:gd name="T6" fmla="*/ 783 w 1656"/>
                  <a:gd name="T7" fmla="*/ 126 h 1734"/>
                  <a:gd name="T8" fmla="*/ 741 w 1656"/>
                  <a:gd name="T9" fmla="*/ 24 h 1734"/>
                  <a:gd name="T10" fmla="*/ 642 w 1656"/>
                  <a:gd name="T11" fmla="*/ 0 h 1734"/>
                  <a:gd name="T12" fmla="*/ 540 w 1656"/>
                  <a:gd name="T13" fmla="*/ 75 h 1734"/>
                  <a:gd name="T14" fmla="*/ 345 w 1656"/>
                  <a:gd name="T15" fmla="*/ 144 h 1734"/>
                  <a:gd name="T16" fmla="*/ 282 w 1656"/>
                  <a:gd name="T17" fmla="*/ 306 h 1734"/>
                  <a:gd name="T18" fmla="*/ 153 w 1656"/>
                  <a:gd name="T19" fmla="*/ 441 h 1734"/>
                  <a:gd name="T20" fmla="*/ 204 w 1656"/>
                  <a:gd name="T21" fmla="*/ 573 h 1734"/>
                  <a:gd name="T22" fmla="*/ 78 w 1656"/>
                  <a:gd name="T23" fmla="*/ 651 h 1734"/>
                  <a:gd name="T24" fmla="*/ 0 w 1656"/>
                  <a:gd name="T25" fmla="*/ 729 h 1734"/>
                  <a:gd name="T26" fmla="*/ 0 w 1656"/>
                  <a:gd name="T27" fmla="*/ 915 h 1734"/>
                  <a:gd name="T28" fmla="*/ 144 w 1656"/>
                  <a:gd name="T29" fmla="*/ 924 h 1734"/>
                  <a:gd name="T30" fmla="*/ 222 w 1656"/>
                  <a:gd name="T31" fmla="*/ 987 h 1734"/>
                  <a:gd name="T32" fmla="*/ 237 w 1656"/>
                  <a:gd name="T33" fmla="*/ 1080 h 1734"/>
                  <a:gd name="T34" fmla="*/ 450 w 1656"/>
                  <a:gd name="T35" fmla="*/ 1119 h 1734"/>
                  <a:gd name="T36" fmla="*/ 546 w 1656"/>
                  <a:gd name="T37" fmla="*/ 1227 h 1734"/>
                  <a:gd name="T38" fmla="*/ 702 w 1656"/>
                  <a:gd name="T39" fmla="*/ 1227 h 1734"/>
                  <a:gd name="T40" fmla="*/ 804 w 1656"/>
                  <a:gd name="T41" fmla="*/ 1224 h 1734"/>
                  <a:gd name="T42" fmla="*/ 810 w 1656"/>
                  <a:gd name="T43" fmla="*/ 1335 h 1734"/>
                  <a:gd name="T44" fmla="*/ 810 w 1656"/>
                  <a:gd name="T45" fmla="*/ 1479 h 1734"/>
                  <a:gd name="T46" fmla="*/ 926 w 1656"/>
                  <a:gd name="T47" fmla="*/ 1548 h 1734"/>
                  <a:gd name="T48" fmla="*/ 930 w 1656"/>
                  <a:gd name="T49" fmla="*/ 1734 h 1734"/>
                  <a:gd name="T50" fmla="*/ 1047 w 1656"/>
                  <a:gd name="T51" fmla="*/ 1725 h 1734"/>
                  <a:gd name="T52" fmla="*/ 1188 w 1656"/>
                  <a:gd name="T53" fmla="*/ 1635 h 1734"/>
                  <a:gd name="T54" fmla="*/ 1356 w 1656"/>
                  <a:gd name="T55" fmla="*/ 1569 h 1734"/>
                  <a:gd name="T56" fmla="*/ 1374 w 1656"/>
                  <a:gd name="T57" fmla="*/ 1371 h 1734"/>
                  <a:gd name="T58" fmla="*/ 1392 w 1656"/>
                  <a:gd name="T59" fmla="*/ 1173 h 1734"/>
                  <a:gd name="T60" fmla="*/ 1608 w 1656"/>
                  <a:gd name="T61" fmla="*/ 1023 h 1734"/>
                  <a:gd name="T62" fmla="*/ 1572 w 1656"/>
                  <a:gd name="T63" fmla="*/ 789 h 1734"/>
                  <a:gd name="T64" fmla="*/ 1644 w 1656"/>
                  <a:gd name="T65" fmla="*/ 579 h 1734"/>
                  <a:gd name="T66" fmla="*/ 1656 w 1656"/>
                  <a:gd name="T67" fmla="*/ 411 h 1734"/>
                  <a:gd name="T68" fmla="*/ 1572 w 1656"/>
                  <a:gd name="T69" fmla="*/ 345 h 1734"/>
                  <a:gd name="T70" fmla="*/ 1392 w 1656"/>
                  <a:gd name="T71" fmla="*/ 213 h 1734"/>
                  <a:gd name="T72" fmla="*/ 1302 w 1656"/>
                  <a:gd name="T73" fmla="*/ 231 h 1734"/>
                  <a:gd name="T74" fmla="*/ 1224 w 1656"/>
                  <a:gd name="T75" fmla="*/ 324 h 17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56"/>
                  <a:gd name="T115" fmla="*/ 0 h 1734"/>
                  <a:gd name="T116" fmla="*/ 1656 w 1656"/>
                  <a:gd name="T117" fmla="*/ 1734 h 17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56" h="1734">
                    <a:moveTo>
                      <a:pt x="1224" y="324"/>
                    </a:moveTo>
                    <a:lnTo>
                      <a:pt x="1080" y="303"/>
                    </a:lnTo>
                    <a:lnTo>
                      <a:pt x="909" y="216"/>
                    </a:lnTo>
                    <a:lnTo>
                      <a:pt x="783" y="126"/>
                    </a:lnTo>
                    <a:lnTo>
                      <a:pt x="741" y="24"/>
                    </a:lnTo>
                    <a:lnTo>
                      <a:pt x="642" y="0"/>
                    </a:lnTo>
                    <a:lnTo>
                      <a:pt x="540" y="75"/>
                    </a:lnTo>
                    <a:lnTo>
                      <a:pt x="345" y="144"/>
                    </a:lnTo>
                    <a:lnTo>
                      <a:pt x="282" y="306"/>
                    </a:lnTo>
                    <a:lnTo>
                      <a:pt x="153" y="441"/>
                    </a:lnTo>
                    <a:lnTo>
                      <a:pt x="204" y="573"/>
                    </a:lnTo>
                    <a:lnTo>
                      <a:pt x="78" y="651"/>
                    </a:lnTo>
                    <a:lnTo>
                      <a:pt x="0" y="729"/>
                    </a:lnTo>
                    <a:lnTo>
                      <a:pt x="0" y="915"/>
                    </a:lnTo>
                    <a:lnTo>
                      <a:pt x="144" y="924"/>
                    </a:lnTo>
                    <a:lnTo>
                      <a:pt x="222" y="987"/>
                    </a:lnTo>
                    <a:lnTo>
                      <a:pt x="237" y="1080"/>
                    </a:lnTo>
                    <a:lnTo>
                      <a:pt x="450" y="1119"/>
                    </a:lnTo>
                    <a:lnTo>
                      <a:pt x="546" y="1227"/>
                    </a:lnTo>
                    <a:lnTo>
                      <a:pt x="702" y="1227"/>
                    </a:lnTo>
                    <a:lnTo>
                      <a:pt x="804" y="1224"/>
                    </a:lnTo>
                    <a:lnTo>
                      <a:pt x="810" y="1335"/>
                    </a:lnTo>
                    <a:lnTo>
                      <a:pt x="810" y="1479"/>
                    </a:lnTo>
                    <a:lnTo>
                      <a:pt x="926" y="1548"/>
                    </a:lnTo>
                    <a:lnTo>
                      <a:pt x="930" y="1734"/>
                    </a:lnTo>
                    <a:lnTo>
                      <a:pt x="1047" y="1725"/>
                    </a:lnTo>
                    <a:lnTo>
                      <a:pt x="1188" y="1635"/>
                    </a:lnTo>
                    <a:lnTo>
                      <a:pt x="1356" y="1569"/>
                    </a:lnTo>
                    <a:lnTo>
                      <a:pt x="1374" y="1371"/>
                    </a:lnTo>
                    <a:lnTo>
                      <a:pt x="1392" y="1173"/>
                    </a:lnTo>
                    <a:lnTo>
                      <a:pt x="1608" y="1023"/>
                    </a:lnTo>
                    <a:lnTo>
                      <a:pt x="1572" y="789"/>
                    </a:lnTo>
                    <a:lnTo>
                      <a:pt x="1644" y="579"/>
                    </a:lnTo>
                    <a:lnTo>
                      <a:pt x="1656" y="411"/>
                    </a:lnTo>
                    <a:lnTo>
                      <a:pt x="1572" y="345"/>
                    </a:lnTo>
                    <a:lnTo>
                      <a:pt x="1392" y="213"/>
                    </a:lnTo>
                    <a:lnTo>
                      <a:pt x="1302" y="231"/>
                    </a:lnTo>
                    <a:lnTo>
                      <a:pt x="1224" y="3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3" name="Freeform 1312">
                <a:extLst>
                  <a:ext uri="{FF2B5EF4-FFF2-40B4-BE49-F238E27FC236}">
                    <a16:creationId xmlns:a16="http://schemas.microsoft.com/office/drawing/2014/main" id="{9FCBDF06-C397-4DF9-8FCD-157D5799A2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222" y="5936284"/>
                <a:ext cx="715178" cy="403477"/>
              </a:xfrm>
              <a:custGeom>
                <a:avLst/>
                <a:gdLst>
                  <a:gd name="T0" fmla="*/ 2508 w 2778"/>
                  <a:gd name="T1" fmla="*/ 36 h 1902"/>
                  <a:gd name="T2" fmla="*/ 2358 w 2778"/>
                  <a:gd name="T3" fmla="*/ 0 h 1902"/>
                  <a:gd name="T4" fmla="*/ 2178 w 2778"/>
                  <a:gd name="T5" fmla="*/ 156 h 1902"/>
                  <a:gd name="T6" fmla="*/ 1914 w 2778"/>
                  <a:gd name="T7" fmla="*/ 390 h 1902"/>
                  <a:gd name="T8" fmla="*/ 1770 w 2778"/>
                  <a:gd name="T9" fmla="*/ 450 h 1902"/>
                  <a:gd name="T10" fmla="*/ 1626 w 2778"/>
                  <a:gd name="T11" fmla="*/ 594 h 1902"/>
                  <a:gd name="T12" fmla="*/ 1410 w 2778"/>
                  <a:gd name="T13" fmla="*/ 696 h 1902"/>
                  <a:gd name="T14" fmla="*/ 1284 w 2778"/>
                  <a:gd name="T15" fmla="*/ 774 h 1902"/>
                  <a:gd name="T16" fmla="*/ 1278 w 2778"/>
                  <a:gd name="T17" fmla="*/ 1026 h 1902"/>
                  <a:gd name="T18" fmla="*/ 1242 w 2778"/>
                  <a:gd name="T19" fmla="*/ 1134 h 1902"/>
                  <a:gd name="T20" fmla="*/ 1134 w 2778"/>
                  <a:gd name="T21" fmla="*/ 1200 h 1902"/>
                  <a:gd name="T22" fmla="*/ 942 w 2778"/>
                  <a:gd name="T23" fmla="*/ 1200 h 1902"/>
                  <a:gd name="T24" fmla="*/ 762 w 2778"/>
                  <a:gd name="T25" fmla="*/ 1164 h 1902"/>
                  <a:gd name="T26" fmla="*/ 630 w 2778"/>
                  <a:gd name="T27" fmla="*/ 1062 h 1902"/>
                  <a:gd name="T28" fmla="*/ 492 w 2778"/>
                  <a:gd name="T29" fmla="*/ 1128 h 1902"/>
                  <a:gd name="T30" fmla="*/ 312 w 2778"/>
                  <a:gd name="T31" fmla="*/ 1242 h 1902"/>
                  <a:gd name="T32" fmla="*/ 168 w 2778"/>
                  <a:gd name="T33" fmla="*/ 1362 h 1902"/>
                  <a:gd name="T34" fmla="*/ 6 w 2778"/>
                  <a:gd name="T35" fmla="*/ 1416 h 1902"/>
                  <a:gd name="T36" fmla="*/ 0 w 2778"/>
                  <a:gd name="T37" fmla="*/ 1566 h 1902"/>
                  <a:gd name="T38" fmla="*/ 24 w 2778"/>
                  <a:gd name="T39" fmla="*/ 1686 h 1902"/>
                  <a:gd name="T40" fmla="*/ 150 w 2778"/>
                  <a:gd name="T41" fmla="*/ 1782 h 1902"/>
                  <a:gd name="T42" fmla="*/ 204 w 2778"/>
                  <a:gd name="T43" fmla="*/ 1902 h 1902"/>
                  <a:gd name="T44" fmla="*/ 432 w 2778"/>
                  <a:gd name="T45" fmla="*/ 1872 h 1902"/>
                  <a:gd name="T46" fmla="*/ 486 w 2778"/>
                  <a:gd name="T47" fmla="*/ 1764 h 1902"/>
                  <a:gd name="T48" fmla="*/ 510 w 2778"/>
                  <a:gd name="T49" fmla="*/ 1632 h 1902"/>
                  <a:gd name="T50" fmla="*/ 558 w 2778"/>
                  <a:gd name="T51" fmla="*/ 1530 h 1902"/>
                  <a:gd name="T52" fmla="*/ 738 w 2778"/>
                  <a:gd name="T53" fmla="*/ 1458 h 1902"/>
                  <a:gd name="T54" fmla="*/ 960 w 2778"/>
                  <a:gd name="T55" fmla="*/ 1416 h 1902"/>
                  <a:gd name="T56" fmla="*/ 1068 w 2778"/>
                  <a:gd name="T57" fmla="*/ 1512 h 1902"/>
                  <a:gd name="T58" fmla="*/ 1134 w 2778"/>
                  <a:gd name="T59" fmla="*/ 1620 h 1902"/>
                  <a:gd name="T60" fmla="*/ 1284 w 2778"/>
                  <a:gd name="T61" fmla="*/ 1632 h 1902"/>
                  <a:gd name="T62" fmla="*/ 1410 w 2778"/>
                  <a:gd name="T63" fmla="*/ 1566 h 1902"/>
                  <a:gd name="T64" fmla="*/ 1428 w 2778"/>
                  <a:gd name="T65" fmla="*/ 1452 h 1902"/>
                  <a:gd name="T66" fmla="*/ 1464 w 2778"/>
                  <a:gd name="T67" fmla="*/ 1362 h 1902"/>
                  <a:gd name="T68" fmla="*/ 1572 w 2778"/>
                  <a:gd name="T69" fmla="*/ 1368 h 1902"/>
                  <a:gd name="T70" fmla="*/ 1674 w 2778"/>
                  <a:gd name="T71" fmla="*/ 1452 h 1902"/>
                  <a:gd name="T72" fmla="*/ 1824 w 2778"/>
                  <a:gd name="T73" fmla="*/ 1386 h 1902"/>
                  <a:gd name="T74" fmla="*/ 1962 w 2778"/>
                  <a:gd name="T75" fmla="*/ 1272 h 1902"/>
                  <a:gd name="T76" fmla="*/ 2076 w 2778"/>
                  <a:gd name="T77" fmla="*/ 1200 h 1902"/>
                  <a:gd name="T78" fmla="*/ 2232 w 2778"/>
                  <a:gd name="T79" fmla="*/ 1062 h 1902"/>
                  <a:gd name="T80" fmla="*/ 2448 w 2778"/>
                  <a:gd name="T81" fmla="*/ 1038 h 1902"/>
                  <a:gd name="T82" fmla="*/ 2592 w 2778"/>
                  <a:gd name="T83" fmla="*/ 1038 h 1902"/>
                  <a:gd name="T84" fmla="*/ 2682 w 2778"/>
                  <a:gd name="T85" fmla="*/ 912 h 1902"/>
                  <a:gd name="T86" fmla="*/ 2688 w 2778"/>
                  <a:gd name="T87" fmla="*/ 804 h 1902"/>
                  <a:gd name="T88" fmla="*/ 2664 w 2778"/>
                  <a:gd name="T89" fmla="*/ 612 h 1902"/>
                  <a:gd name="T90" fmla="*/ 2634 w 2778"/>
                  <a:gd name="T91" fmla="*/ 498 h 1902"/>
                  <a:gd name="T92" fmla="*/ 2724 w 2778"/>
                  <a:gd name="T93" fmla="*/ 426 h 1902"/>
                  <a:gd name="T94" fmla="*/ 2778 w 2778"/>
                  <a:gd name="T95" fmla="*/ 300 h 1902"/>
                  <a:gd name="T96" fmla="*/ 2658 w 2778"/>
                  <a:gd name="T97" fmla="*/ 309 h 1902"/>
                  <a:gd name="T98" fmla="*/ 2655 w 2778"/>
                  <a:gd name="T99" fmla="*/ 125 h 1902"/>
                  <a:gd name="T100" fmla="*/ 2508 w 2778"/>
                  <a:gd name="T101" fmla="*/ 36 h 19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78"/>
                  <a:gd name="T154" fmla="*/ 0 h 1902"/>
                  <a:gd name="T155" fmla="*/ 2778 w 2778"/>
                  <a:gd name="T156" fmla="*/ 1902 h 19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78" h="1902">
                    <a:moveTo>
                      <a:pt x="2508" y="36"/>
                    </a:moveTo>
                    <a:lnTo>
                      <a:pt x="2358" y="0"/>
                    </a:lnTo>
                    <a:lnTo>
                      <a:pt x="2178" y="156"/>
                    </a:lnTo>
                    <a:lnTo>
                      <a:pt x="1914" y="390"/>
                    </a:lnTo>
                    <a:lnTo>
                      <a:pt x="1770" y="450"/>
                    </a:lnTo>
                    <a:lnTo>
                      <a:pt x="1626" y="594"/>
                    </a:lnTo>
                    <a:lnTo>
                      <a:pt x="1410" y="696"/>
                    </a:lnTo>
                    <a:lnTo>
                      <a:pt x="1284" y="774"/>
                    </a:lnTo>
                    <a:lnTo>
                      <a:pt x="1278" y="1026"/>
                    </a:lnTo>
                    <a:lnTo>
                      <a:pt x="1242" y="1134"/>
                    </a:lnTo>
                    <a:lnTo>
                      <a:pt x="1134" y="1200"/>
                    </a:lnTo>
                    <a:lnTo>
                      <a:pt x="942" y="1200"/>
                    </a:lnTo>
                    <a:lnTo>
                      <a:pt x="762" y="1164"/>
                    </a:lnTo>
                    <a:lnTo>
                      <a:pt x="630" y="1062"/>
                    </a:lnTo>
                    <a:lnTo>
                      <a:pt x="492" y="1128"/>
                    </a:lnTo>
                    <a:lnTo>
                      <a:pt x="312" y="1242"/>
                    </a:lnTo>
                    <a:lnTo>
                      <a:pt x="168" y="1362"/>
                    </a:lnTo>
                    <a:lnTo>
                      <a:pt x="6" y="1416"/>
                    </a:lnTo>
                    <a:lnTo>
                      <a:pt x="0" y="1566"/>
                    </a:lnTo>
                    <a:lnTo>
                      <a:pt x="24" y="1686"/>
                    </a:lnTo>
                    <a:lnTo>
                      <a:pt x="150" y="1782"/>
                    </a:lnTo>
                    <a:lnTo>
                      <a:pt x="204" y="1902"/>
                    </a:lnTo>
                    <a:lnTo>
                      <a:pt x="432" y="1872"/>
                    </a:lnTo>
                    <a:lnTo>
                      <a:pt x="486" y="1764"/>
                    </a:lnTo>
                    <a:lnTo>
                      <a:pt x="510" y="1632"/>
                    </a:lnTo>
                    <a:lnTo>
                      <a:pt x="558" y="1530"/>
                    </a:lnTo>
                    <a:lnTo>
                      <a:pt x="738" y="1458"/>
                    </a:lnTo>
                    <a:lnTo>
                      <a:pt x="960" y="1416"/>
                    </a:lnTo>
                    <a:lnTo>
                      <a:pt x="1068" y="1512"/>
                    </a:lnTo>
                    <a:lnTo>
                      <a:pt x="1134" y="1620"/>
                    </a:lnTo>
                    <a:lnTo>
                      <a:pt x="1284" y="1632"/>
                    </a:lnTo>
                    <a:lnTo>
                      <a:pt x="1410" y="1566"/>
                    </a:lnTo>
                    <a:lnTo>
                      <a:pt x="1428" y="1452"/>
                    </a:lnTo>
                    <a:lnTo>
                      <a:pt x="1464" y="1362"/>
                    </a:lnTo>
                    <a:lnTo>
                      <a:pt x="1572" y="1368"/>
                    </a:lnTo>
                    <a:lnTo>
                      <a:pt x="1674" y="1452"/>
                    </a:lnTo>
                    <a:lnTo>
                      <a:pt x="1824" y="1386"/>
                    </a:lnTo>
                    <a:lnTo>
                      <a:pt x="1962" y="1272"/>
                    </a:lnTo>
                    <a:lnTo>
                      <a:pt x="2076" y="1200"/>
                    </a:lnTo>
                    <a:lnTo>
                      <a:pt x="2232" y="1062"/>
                    </a:lnTo>
                    <a:lnTo>
                      <a:pt x="2448" y="1038"/>
                    </a:lnTo>
                    <a:lnTo>
                      <a:pt x="2592" y="1038"/>
                    </a:lnTo>
                    <a:lnTo>
                      <a:pt x="2682" y="912"/>
                    </a:lnTo>
                    <a:lnTo>
                      <a:pt x="2688" y="804"/>
                    </a:lnTo>
                    <a:lnTo>
                      <a:pt x="2664" y="612"/>
                    </a:lnTo>
                    <a:lnTo>
                      <a:pt x="2634" y="498"/>
                    </a:lnTo>
                    <a:lnTo>
                      <a:pt x="2724" y="426"/>
                    </a:lnTo>
                    <a:lnTo>
                      <a:pt x="2778" y="300"/>
                    </a:lnTo>
                    <a:lnTo>
                      <a:pt x="2658" y="309"/>
                    </a:lnTo>
                    <a:lnTo>
                      <a:pt x="2655" y="125"/>
                    </a:lnTo>
                    <a:lnTo>
                      <a:pt x="2508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4" name="Freeform 1313">
                <a:extLst>
                  <a:ext uri="{FF2B5EF4-FFF2-40B4-BE49-F238E27FC236}">
                    <a16:creationId xmlns:a16="http://schemas.microsoft.com/office/drawing/2014/main" id="{5DF79FFA-AC91-4552-8F28-1E66AB6A26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34686" y="5502260"/>
                <a:ext cx="1433699" cy="1066606"/>
              </a:xfrm>
              <a:custGeom>
                <a:avLst/>
                <a:gdLst>
                  <a:gd name="T0" fmla="*/ 759 w 5569"/>
                  <a:gd name="T1" fmla="*/ 204 h 5028"/>
                  <a:gd name="T2" fmla="*/ 351 w 5569"/>
                  <a:gd name="T3" fmla="*/ 354 h 5028"/>
                  <a:gd name="T4" fmla="*/ 201 w 5569"/>
                  <a:gd name="T5" fmla="*/ 798 h 5028"/>
                  <a:gd name="T6" fmla="*/ 75 w 5569"/>
                  <a:gd name="T7" fmla="*/ 1164 h 5028"/>
                  <a:gd name="T8" fmla="*/ 311 w 5569"/>
                  <a:gd name="T9" fmla="*/ 2025 h 5028"/>
                  <a:gd name="T10" fmla="*/ 165 w 5569"/>
                  <a:gd name="T11" fmla="*/ 2244 h 5028"/>
                  <a:gd name="T12" fmla="*/ 6 w 5569"/>
                  <a:gd name="T13" fmla="*/ 2495 h 5028"/>
                  <a:gd name="T14" fmla="*/ 222 w 5569"/>
                  <a:gd name="T15" fmla="*/ 2888 h 5028"/>
                  <a:gd name="T16" fmla="*/ 675 w 5569"/>
                  <a:gd name="T17" fmla="*/ 3522 h 5028"/>
                  <a:gd name="T18" fmla="*/ 745 w 5569"/>
                  <a:gd name="T19" fmla="*/ 4095 h 5028"/>
                  <a:gd name="T20" fmla="*/ 963 w 5569"/>
                  <a:gd name="T21" fmla="*/ 4578 h 5028"/>
                  <a:gd name="T22" fmla="*/ 939 w 5569"/>
                  <a:gd name="T23" fmla="*/ 4923 h 5028"/>
                  <a:gd name="T24" fmla="*/ 1287 w 5569"/>
                  <a:gd name="T25" fmla="*/ 4800 h 5028"/>
                  <a:gd name="T26" fmla="*/ 1587 w 5569"/>
                  <a:gd name="T27" fmla="*/ 4962 h 5028"/>
                  <a:gd name="T28" fmla="*/ 1737 w 5569"/>
                  <a:gd name="T29" fmla="*/ 4872 h 5028"/>
                  <a:gd name="T30" fmla="*/ 1893 w 5569"/>
                  <a:gd name="T31" fmla="*/ 4494 h 5028"/>
                  <a:gd name="T32" fmla="*/ 2313 w 5569"/>
                  <a:gd name="T33" fmla="*/ 4506 h 5028"/>
                  <a:gd name="T34" fmla="*/ 2619 w 5569"/>
                  <a:gd name="T35" fmla="*/ 4386 h 5028"/>
                  <a:gd name="T36" fmla="*/ 2739 w 5569"/>
                  <a:gd name="T37" fmla="*/ 4710 h 5028"/>
                  <a:gd name="T38" fmla="*/ 3010 w 5569"/>
                  <a:gd name="T39" fmla="*/ 4872 h 5028"/>
                  <a:gd name="T40" fmla="*/ 3316 w 5569"/>
                  <a:gd name="T41" fmla="*/ 4962 h 5028"/>
                  <a:gd name="T42" fmla="*/ 3730 w 5569"/>
                  <a:gd name="T43" fmla="*/ 4944 h 5028"/>
                  <a:gd name="T44" fmla="*/ 3982 w 5569"/>
                  <a:gd name="T45" fmla="*/ 4494 h 5028"/>
                  <a:gd name="T46" fmla="*/ 4000 w 5569"/>
                  <a:gd name="T47" fmla="*/ 3936 h 5028"/>
                  <a:gd name="T48" fmla="*/ 4096 w 5569"/>
                  <a:gd name="T49" fmla="*/ 3558 h 5028"/>
                  <a:gd name="T50" fmla="*/ 3586 w 5569"/>
                  <a:gd name="T51" fmla="*/ 3575 h 5028"/>
                  <a:gd name="T52" fmla="*/ 3462 w 5569"/>
                  <a:gd name="T53" fmla="*/ 3917 h 5028"/>
                  <a:gd name="T54" fmla="*/ 3052 w 5569"/>
                  <a:gd name="T55" fmla="*/ 3732 h 5028"/>
                  <a:gd name="T56" fmla="*/ 3196 w 5569"/>
                  <a:gd name="T57" fmla="*/ 3408 h 5028"/>
                  <a:gd name="T58" fmla="*/ 3655 w 5569"/>
                  <a:gd name="T59" fmla="*/ 3108 h 5028"/>
                  <a:gd name="T60" fmla="*/ 4160 w 5569"/>
                  <a:gd name="T61" fmla="*/ 3246 h 5028"/>
                  <a:gd name="T62" fmla="*/ 4312 w 5569"/>
                  <a:gd name="T63" fmla="*/ 2820 h 5028"/>
                  <a:gd name="T64" fmla="*/ 4651 w 5569"/>
                  <a:gd name="T65" fmla="*/ 2643 h 5028"/>
                  <a:gd name="T66" fmla="*/ 5173 w 5569"/>
                  <a:gd name="T67" fmla="*/ 2229 h 5028"/>
                  <a:gd name="T68" fmla="*/ 5569 w 5569"/>
                  <a:gd name="T69" fmla="*/ 2102 h 5028"/>
                  <a:gd name="T70" fmla="*/ 5207 w 5569"/>
                  <a:gd name="T71" fmla="*/ 1739 h 5028"/>
                  <a:gd name="T72" fmla="*/ 4902 w 5569"/>
                  <a:gd name="T73" fmla="*/ 1544 h 5028"/>
                  <a:gd name="T74" fmla="*/ 4838 w 5569"/>
                  <a:gd name="T75" fmla="*/ 1269 h 5028"/>
                  <a:gd name="T76" fmla="*/ 4812 w 5569"/>
                  <a:gd name="T77" fmla="*/ 1020 h 5028"/>
                  <a:gd name="T78" fmla="*/ 4507 w 5569"/>
                  <a:gd name="T79" fmla="*/ 1113 h 5028"/>
                  <a:gd name="T80" fmla="*/ 4182 w 5569"/>
                  <a:gd name="T81" fmla="*/ 1416 h 5028"/>
                  <a:gd name="T82" fmla="*/ 3688 w 5569"/>
                  <a:gd name="T83" fmla="*/ 1271 h 5028"/>
                  <a:gd name="T84" fmla="*/ 3378 w 5569"/>
                  <a:gd name="T85" fmla="*/ 1059 h 5028"/>
                  <a:gd name="T86" fmla="*/ 2661 w 5569"/>
                  <a:gd name="T87" fmla="*/ 1080 h 5028"/>
                  <a:gd name="T88" fmla="*/ 2136 w 5569"/>
                  <a:gd name="T89" fmla="*/ 1035 h 5028"/>
                  <a:gd name="T90" fmla="*/ 2100 w 5569"/>
                  <a:gd name="T91" fmla="*/ 528 h 5028"/>
                  <a:gd name="T92" fmla="*/ 1509 w 5569"/>
                  <a:gd name="T93" fmla="*/ 198 h 5028"/>
                  <a:gd name="T94" fmla="*/ 1002 w 5569"/>
                  <a:gd name="T95" fmla="*/ 0 h 50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9"/>
                  <a:gd name="T145" fmla="*/ 0 h 5028"/>
                  <a:gd name="T146" fmla="*/ 5569 w 5569"/>
                  <a:gd name="T147" fmla="*/ 5028 h 502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9" h="5028">
                    <a:moveTo>
                      <a:pt x="1002" y="0"/>
                    </a:moveTo>
                    <a:lnTo>
                      <a:pt x="819" y="78"/>
                    </a:lnTo>
                    <a:lnTo>
                      <a:pt x="759" y="204"/>
                    </a:lnTo>
                    <a:lnTo>
                      <a:pt x="654" y="293"/>
                    </a:lnTo>
                    <a:lnTo>
                      <a:pt x="513" y="312"/>
                    </a:lnTo>
                    <a:lnTo>
                      <a:pt x="351" y="354"/>
                    </a:lnTo>
                    <a:lnTo>
                      <a:pt x="257" y="455"/>
                    </a:lnTo>
                    <a:lnTo>
                      <a:pt x="291" y="636"/>
                    </a:lnTo>
                    <a:lnTo>
                      <a:pt x="201" y="798"/>
                    </a:lnTo>
                    <a:lnTo>
                      <a:pt x="201" y="996"/>
                    </a:lnTo>
                    <a:lnTo>
                      <a:pt x="183" y="1128"/>
                    </a:lnTo>
                    <a:lnTo>
                      <a:pt x="75" y="1164"/>
                    </a:lnTo>
                    <a:lnTo>
                      <a:pt x="165" y="1668"/>
                    </a:lnTo>
                    <a:lnTo>
                      <a:pt x="294" y="1827"/>
                    </a:lnTo>
                    <a:lnTo>
                      <a:pt x="311" y="2025"/>
                    </a:lnTo>
                    <a:lnTo>
                      <a:pt x="209" y="2043"/>
                    </a:lnTo>
                    <a:lnTo>
                      <a:pt x="140" y="2117"/>
                    </a:lnTo>
                    <a:lnTo>
                      <a:pt x="165" y="2244"/>
                    </a:lnTo>
                    <a:lnTo>
                      <a:pt x="95" y="2322"/>
                    </a:lnTo>
                    <a:lnTo>
                      <a:pt x="0" y="2378"/>
                    </a:lnTo>
                    <a:lnTo>
                      <a:pt x="6" y="2495"/>
                    </a:lnTo>
                    <a:lnTo>
                      <a:pt x="171" y="2532"/>
                    </a:lnTo>
                    <a:lnTo>
                      <a:pt x="237" y="2684"/>
                    </a:lnTo>
                    <a:lnTo>
                      <a:pt x="222" y="2888"/>
                    </a:lnTo>
                    <a:lnTo>
                      <a:pt x="276" y="3065"/>
                    </a:lnTo>
                    <a:lnTo>
                      <a:pt x="441" y="3282"/>
                    </a:lnTo>
                    <a:lnTo>
                      <a:pt x="675" y="3522"/>
                    </a:lnTo>
                    <a:lnTo>
                      <a:pt x="765" y="3756"/>
                    </a:lnTo>
                    <a:lnTo>
                      <a:pt x="811" y="3935"/>
                    </a:lnTo>
                    <a:lnTo>
                      <a:pt x="745" y="4095"/>
                    </a:lnTo>
                    <a:lnTo>
                      <a:pt x="909" y="4308"/>
                    </a:lnTo>
                    <a:lnTo>
                      <a:pt x="867" y="4452"/>
                    </a:lnTo>
                    <a:lnTo>
                      <a:pt x="963" y="4578"/>
                    </a:lnTo>
                    <a:lnTo>
                      <a:pt x="867" y="4686"/>
                    </a:lnTo>
                    <a:lnTo>
                      <a:pt x="918" y="4775"/>
                    </a:lnTo>
                    <a:lnTo>
                      <a:pt x="939" y="4923"/>
                    </a:lnTo>
                    <a:lnTo>
                      <a:pt x="1035" y="4938"/>
                    </a:lnTo>
                    <a:lnTo>
                      <a:pt x="1107" y="4794"/>
                    </a:lnTo>
                    <a:lnTo>
                      <a:pt x="1287" y="4800"/>
                    </a:lnTo>
                    <a:lnTo>
                      <a:pt x="1353" y="4854"/>
                    </a:lnTo>
                    <a:lnTo>
                      <a:pt x="1413" y="4944"/>
                    </a:lnTo>
                    <a:lnTo>
                      <a:pt x="1587" y="4962"/>
                    </a:lnTo>
                    <a:lnTo>
                      <a:pt x="1641" y="5028"/>
                    </a:lnTo>
                    <a:lnTo>
                      <a:pt x="1749" y="4980"/>
                    </a:lnTo>
                    <a:lnTo>
                      <a:pt x="1737" y="4872"/>
                    </a:lnTo>
                    <a:lnTo>
                      <a:pt x="1731" y="4692"/>
                    </a:lnTo>
                    <a:lnTo>
                      <a:pt x="1773" y="4578"/>
                    </a:lnTo>
                    <a:lnTo>
                      <a:pt x="1893" y="4494"/>
                    </a:lnTo>
                    <a:lnTo>
                      <a:pt x="2025" y="4506"/>
                    </a:lnTo>
                    <a:lnTo>
                      <a:pt x="2199" y="4494"/>
                    </a:lnTo>
                    <a:lnTo>
                      <a:pt x="2313" y="4506"/>
                    </a:lnTo>
                    <a:lnTo>
                      <a:pt x="2439" y="4452"/>
                    </a:lnTo>
                    <a:lnTo>
                      <a:pt x="2523" y="4386"/>
                    </a:lnTo>
                    <a:lnTo>
                      <a:pt x="2619" y="4386"/>
                    </a:lnTo>
                    <a:lnTo>
                      <a:pt x="2655" y="4470"/>
                    </a:lnTo>
                    <a:lnTo>
                      <a:pt x="2649" y="4584"/>
                    </a:lnTo>
                    <a:lnTo>
                      <a:pt x="2739" y="4710"/>
                    </a:lnTo>
                    <a:lnTo>
                      <a:pt x="2848" y="4794"/>
                    </a:lnTo>
                    <a:lnTo>
                      <a:pt x="2962" y="4776"/>
                    </a:lnTo>
                    <a:lnTo>
                      <a:pt x="3010" y="4872"/>
                    </a:lnTo>
                    <a:lnTo>
                      <a:pt x="3106" y="4926"/>
                    </a:lnTo>
                    <a:lnTo>
                      <a:pt x="3250" y="4908"/>
                    </a:lnTo>
                    <a:lnTo>
                      <a:pt x="3316" y="4962"/>
                    </a:lnTo>
                    <a:lnTo>
                      <a:pt x="3442" y="5010"/>
                    </a:lnTo>
                    <a:lnTo>
                      <a:pt x="3586" y="5010"/>
                    </a:lnTo>
                    <a:lnTo>
                      <a:pt x="3730" y="4944"/>
                    </a:lnTo>
                    <a:lnTo>
                      <a:pt x="3838" y="4812"/>
                    </a:lnTo>
                    <a:lnTo>
                      <a:pt x="3898" y="4674"/>
                    </a:lnTo>
                    <a:lnTo>
                      <a:pt x="3982" y="4494"/>
                    </a:lnTo>
                    <a:lnTo>
                      <a:pt x="4108" y="4326"/>
                    </a:lnTo>
                    <a:lnTo>
                      <a:pt x="3982" y="4080"/>
                    </a:lnTo>
                    <a:lnTo>
                      <a:pt x="4000" y="3936"/>
                    </a:lnTo>
                    <a:lnTo>
                      <a:pt x="4114" y="3768"/>
                    </a:lnTo>
                    <a:lnTo>
                      <a:pt x="4159" y="3663"/>
                    </a:lnTo>
                    <a:lnTo>
                      <a:pt x="4096" y="3558"/>
                    </a:lnTo>
                    <a:lnTo>
                      <a:pt x="3988" y="3462"/>
                    </a:lnTo>
                    <a:lnTo>
                      <a:pt x="3772" y="3503"/>
                    </a:lnTo>
                    <a:lnTo>
                      <a:pt x="3586" y="3575"/>
                    </a:lnTo>
                    <a:lnTo>
                      <a:pt x="3538" y="3681"/>
                    </a:lnTo>
                    <a:lnTo>
                      <a:pt x="3512" y="3813"/>
                    </a:lnTo>
                    <a:lnTo>
                      <a:pt x="3462" y="3917"/>
                    </a:lnTo>
                    <a:lnTo>
                      <a:pt x="3232" y="3947"/>
                    </a:lnTo>
                    <a:lnTo>
                      <a:pt x="3174" y="3824"/>
                    </a:lnTo>
                    <a:lnTo>
                      <a:pt x="3052" y="3732"/>
                    </a:lnTo>
                    <a:lnTo>
                      <a:pt x="3027" y="3614"/>
                    </a:lnTo>
                    <a:lnTo>
                      <a:pt x="3034" y="3462"/>
                    </a:lnTo>
                    <a:lnTo>
                      <a:pt x="3196" y="3408"/>
                    </a:lnTo>
                    <a:lnTo>
                      <a:pt x="3334" y="3291"/>
                    </a:lnTo>
                    <a:lnTo>
                      <a:pt x="3499" y="3186"/>
                    </a:lnTo>
                    <a:lnTo>
                      <a:pt x="3655" y="3108"/>
                    </a:lnTo>
                    <a:lnTo>
                      <a:pt x="3793" y="3210"/>
                    </a:lnTo>
                    <a:lnTo>
                      <a:pt x="3971" y="3246"/>
                    </a:lnTo>
                    <a:lnTo>
                      <a:pt x="4160" y="3246"/>
                    </a:lnTo>
                    <a:lnTo>
                      <a:pt x="4273" y="3177"/>
                    </a:lnTo>
                    <a:lnTo>
                      <a:pt x="4306" y="3068"/>
                    </a:lnTo>
                    <a:lnTo>
                      <a:pt x="4312" y="2820"/>
                    </a:lnTo>
                    <a:lnTo>
                      <a:pt x="4438" y="2741"/>
                    </a:lnTo>
                    <a:lnTo>
                      <a:pt x="4475" y="2723"/>
                    </a:lnTo>
                    <a:lnTo>
                      <a:pt x="4651" y="2643"/>
                    </a:lnTo>
                    <a:lnTo>
                      <a:pt x="4799" y="2495"/>
                    </a:lnTo>
                    <a:lnTo>
                      <a:pt x="4943" y="2435"/>
                    </a:lnTo>
                    <a:lnTo>
                      <a:pt x="5173" y="2229"/>
                    </a:lnTo>
                    <a:lnTo>
                      <a:pt x="5386" y="2046"/>
                    </a:lnTo>
                    <a:lnTo>
                      <a:pt x="5536" y="2081"/>
                    </a:lnTo>
                    <a:lnTo>
                      <a:pt x="5569" y="2102"/>
                    </a:lnTo>
                    <a:lnTo>
                      <a:pt x="5560" y="1845"/>
                    </a:lnTo>
                    <a:lnTo>
                      <a:pt x="5302" y="1847"/>
                    </a:lnTo>
                    <a:lnTo>
                      <a:pt x="5207" y="1739"/>
                    </a:lnTo>
                    <a:lnTo>
                      <a:pt x="4993" y="1700"/>
                    </a:lnTo>
                    <a:lnTo>
                      <a:pt x="4979" y="1607"/>
                    </a:lnTo>
                    <a:lnTo>
                      <a:pt x="4902" y="1544"/>
                    </a:lnTo>
                    <a:lnTo>
                      <a:pt x="4754" y="1536"/>
                    </a:lnTo>
                    <a:lnTo>
                      <a:pt x="4757" y="1346"/>
                    </a:lnTo>
                    <a:lnTo>
                      <a:pt x="4838" y="1269"/>
                    </a:lnTo>
                    <a:lnTo>
                      <a:pt x="4960" y="1194"/>
                    </a:lnTo>
                    <a:lnTo>
                      <a:pt x="4909" y="1059"/>
                    </a:lnTo>
                    <a:lnTo>
                      <a:pt x="4812" y="1020"/>
                    </a:lnTo>
                    <a:lnTo>
                      <a:pt x="4666" y="996"/>
                    </a:lnTo>
                    <a:lnTo>
                      <a:pt x="4558" y="1043"/>
                    </a:lnTo>
                    <a:lnTo>
                      <a:pt x="4507" y="1113"/>
                    </a:lnTo>
                    <a:lnTo>
                      <a:pt x="4410" y="1287"/>
                    </a:lnTo>
                    <a:lnTo>
                      <a:pt x="4294" y="1328"/>
                    </a:lnTo>
                    <a:lnTo>
                      <a:pt x="4182" y="1416"/>
                    </a:lnTo>
                    <a:lnTo>
                      <a:pt x="4083" y="1416"/>
                    </a:lnTo>
                    <a:lnTo>
                      <a:pt x="3874" y="1281"/>
                    </a:lnTo>
                    <a:lnTo>
                      <a:pt x="3688" y="1271"/>
                    </a:lnTo>
                    <a:lnTo>
                      <a:pt x="3522" y="1271"/>
                    </a:lnTo>
                    <a:lnTo>
                      <a:pt x="3442" y="1185"/>
                    </a:lnTo>
                    <a:lnTo>
                      <a:pt x="3378" y="1059"/>
                    </a:lnTo>
                    <a:lnTo>
                      <a:pt x="3250" y="1004"/>
                    </a:lnTo>
                    <a:lnTo>
                      <a:pt x="2939" y="996"/>
                    </a:lnTo>
                    <a:lnTo>
                      <a:pt x="2661" y="1080"/>
                    </a:lnTo>
                    <a:lnTo>
                      <a:pt x="2460" y="1071"/>
                    </a:lnTo>
                    <a:lnTo>
                      <a:pt x="2246" y="1073"/>
                    </a:lnTo>
                    <a:lnTo>
                      <a:pt x="2136" y="1035"/>
                    </a:lnTo>
                    <a:lnTo>
                      <a:pt x="2091" y="942"/>
                    </a:lnTo>
                    <a:lnTo>
                      <a:pt x="2115" y="696"/>
                    </a:lnTo>
                    <a:lnTo>
                      <a:pt x="2100" y="528"/>
                    </a:lnTo>
                    <a:lnTo>
                      <a:pt x="1833" y="366"/>
                    </a:lnTo>
                    <a:lnTo>
                      <a:pt x="1722" y="243"/>
                    </a:lnTo>
                    <a:lnTo>
                      <a:pt x="1509" y="198"/>
                    </a:lnTo>
                    <a:lnTo>
                      <a:pt x="1299" y="132"/>
                    </a:lnTo>
                    <a:lnTo>
                      <a:pt x="1173" y="45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5" name="Freeform 1314">
                <a:extLst>
                  <a:ext uri="{FF2B5EF4-FFF2-40B4-BE49-F238E27FC236}">
                    <a16:creationId xmlns:a16="http://schemas.microsoft.com/office/drawing/2014/main" id="{9746687E-9502-4BFE-8570-B43C0F88CF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1346" y="5240699"/>
                <a:ext cx="1302921" cy="787013"/>
              </a:xfrm>
              <a:custGeom>
                <a:avLst/>
                <a:gdLst>
                  <a:gd name="T0" fmla="*/ 889 w 5061"/>
                  <a:gd name="T1" fmla="*/ 740 h 3710"/>
                  <a:gd name="T2" fmla="*/ 576 w 5061"/>
                  <a:gd name="T3" fmla="*/ 754 h 3710"/>
                  <a:gd name="T4" fmla="*/ 402 w 5061"/>
                  <a:gd name="T5" fmla="*/ 814 h 3710"/>
                  <a:gd name="T6" fmla="*/ 510 w 5061"/>
                  <a:gd name="T7" fmla="*/ 1030 h 3710"/>
                  <a:gd name="T8" fmla="*/ 672 w 5061"/>
                  <a:gd name="T9" fmla="*/ 1174 h 3710"/>
                  <a:gd name="T10" fmla="*/ 810 w 5061"/>
                  <a:gd name="T11" fmla="*/ 1444 h 3710"/>
                  <a:gd name="T12" fmla="*/ 792 w 5061"/>
                  <a:gd name="T13" fmla="*/ 1714 h 3710"/>
                  <a:gd name="T14" fmla="*/ 648 w 5061"/>
                  <a:gd name="T15" fmla="*/ 1966 h 3710"/>
                  <a:gd name="T16" fmla="*/ 342 w 5061"/>
                  <a:gd name="T17" fmla="*/ 2092 h 3710"/>
                  <a:gd name="T18" fmla="*/ 216 w 5061"/>
                  <a:gd name="T19" fmla="*/ 2272 h 3710"/>
                  <a:gd name="T20" fmla="*/ 276 w 5061"/>
                  <a:gd name="T21" fmla="*/ 2554 h 3710"/>
                  <a:gd name="T22" fmla="*/ 150 w 5061"/>
                  <a:gd name="T23" fmla="*/ 2716 h 3710"/>
                  <a:gd name="T24" fmla="*/ 0 w 5061"/>
                  <a:gd name="T25" fmla="*/ 2896 h 3710"/>
                  <a:gd name="T26" fmla="*/ 179 w 5061"/>
                  <a:gd name="T27" fmla="*/ 3173 h 3710"/>
                  <a:gd name="T28" fmla="*/ 395 w 5061"/>
                  <a:gd name="T29" fmla="*/ 3377 h 3710"/>
                  <a:gd name="T30" fmla="*/ 593 w 5061"/>
                  <a:gd name="T31" fmla="*/ 3602 h 3710"/>
                  <a:gd name="T32" fmla="*/ 866 w 5061"/>
                  <a:gd name="T33" fmla="*/ 3439 h 3710"/>
                  <a:gd name="T34" fmla="*/ 1212 w 5061"/>
                  <a:gd name="T35" fmla="*/ 3116 h 3710"/>
                  <a:gd name="T36" fmla="*/ 1518 w 5061"/>
                  <a:gd name="T37" fmla="*/ 2932 h 3710"/>
                  <a:gd name="T38" fmla="*/ 1950 w 5061"/>
                  <a:gd name="T39" fmla="*/ 3224 h 3710"/>
                  <a:gd name="T40" fmla="*/ 2130 w 5061"/>
                  <a:gd name="T41" fmla="*/ 3308 h 3710"/>
                  <a:gd name="T42" fmla="*/ 2235 w 5061"/>
                  <a:gd name="T43" fmla="*/ 3602 h 3710"/>
                  <a:gd name="T44" fmla="*/ 2574 w 5061"/>
                  <a:gd name="T45" fmla="*/ 3705 h 3710"/>
                  <a:gd name="T46" fmla="*/ 2703 w 5061"/>
                  <a:gd name="T47" fmla="*/ 3547 h 3710"/>
                  <a:gd name="T48" fmla="*/ 3211 w 5061"/>
                  <a:gd name="T49" fmla="*/ 3705 h 3710"/>
                  <a:gd name="T50" fmla="*/ 3446 w 5061"/>
                  <a:gd name="T51" fmla="*/ 3664 h 3710"/>
                  <a:gd name="T52" fmla="*/ 3599 w 5061"/>
                  <a:gd name="T53" fmla="*/ 3418 h 3710"/>
                  <a:gd name="T54" fmla="*/ 3863 w 5061"/>
                  <a:gd name="T55" fmla="*/ 3553 h 3710"/>
                  <a:gd name="T56" fmla="*/ 4070 w 5061"/>
                  <a:gd name="T57" fmla="*/ 3556 h 3710"/>
                  <a:gd name="T58" fmla="*/ 4115 w 5061"/>
                  <a:gd name="T59" fmla="*/ 3349 h 3710"/>
                  <a:gd name="T60" fmla="*/ 4286 w 5061"/>
                  <a:gd name="T61" fmla="*/ 3260 h 3710"/>
                  <a:gd name="T62" fmla="*/ 4142 w 5061"/>
                  <a:gd name="T63" fmla="*/ 2903 h 3710"/>
                  <a:gd name="T64" fmla="*/ 4160 w 5061"/>
                  <a:gd name="T65" fmla="*/ 2360 h 3710"/>
                  <a:gd name="T66" fmla="*/ 4176 w 5061"/>
                  <a:gd name="T67" fmla="*/ 2032 h 3710"/>
                  <a:gd name="T68" fmla="*/ 4232 w 5061"/>
                  <a:gd name="T69" fmla="*/ 1693 h 3710"/>
                  <a:gd name="T70" fmla="*/ 4488 w 5061"/>
                  <a:gd name="T71" fmla="*/ 1546 h 3710"/>
                  <a:gd name="T72" fmla="*/ 4734 w 5061"/>
                  <a:gd name="T73" fmla="*/ 1438 h 3710"/>
                  <a:gd name="T74" fmla="*/ 4980 w 5061"/>
                  <a:gd name="T75" fmla="*/ 1234 h 3710"/>
                  <a:gd name="T76" fmla="*/ 5058 w 5061"/>
                  <a:gd name="T77" fmla="*/ 1063 h 3710"/>
                  <a:gd name="T78" fmla="*/ 4985 w 5061"/>
                  <a:gd name="T79" fmla="*/ 815 h 3710"/>
                  <a:gd name="T80" fmla="*/ 4818 w 5061"/>
                  <a:gd name="T81" fmla="*/ 703 h 3710"/>
                  <a:gd name="T82" fmla="*/ 4454 w 5061"/>
                  <a:gd name="T83" fmla="*/ 659 h 3710"/>
                  <a:gd name="T84" fmla="*/ 4238 w 5061"/>
                  <a:gd name="T85" fmla="*/ 569 h 3710"/>
                  <a:gd name="T86" fmla="*/ 3978 w 5061"/>
                  <a:gd name="T87" fmla="*/ 882 h 3710"/>
                  <a:gd name="T88" fmla="*/ 3730 w 5061"/>
                  <a:gd name="T89" fmla="*/ 843 h 3710"/>
                  <a:gd name="T90" fmla="*/ 3530 w 5061"/>
                  <a:gd name="T91" fmla="*/ 851 h 3710"/>
                  <a:gd name="T92" fmla="*/ 3294 w 5061"/>
                  <a:gd name="T93" fmla="*/ 567 h 3710"/>
                  <a:gd name="T94" fmla="*/ 3193 w 5061"/>
                  <a:gd name="T95" fmla="*/ 273 h 3710"/>
                  <a:gd name="T96" fmla="*/ 2744 w 5061"/>
                  <a:gd name="T97" fmla="*/ 452 h 3710"/>
                  <a:gd name="T98" fmla="*/ 2598 w 5061"/>
                  <a:gd name="T99" fmla="*/ 488 h 3710"/>
                  <a:gd name="T100" fmla="*/ 2521 w 5061"/>
                  <a:gd name="T101" fmla="*/ 647 h 3710"/>
                  <a:gd name="T102" fmla="*/ 2234 w 5061"/>
                  <a:gd name="T103" fmla="*/ 599 h 3710"/>
                  <a:gd name="T104" fmla="*/ 2214 w 5061"/>
                  <a:gd name="T105" fmla="*/ 218 h 3710"/>
                  <a:gd name="T106" fmla="*/ 2001 w 5061"/>
                  <a:gd name="T107" fmla="*/ 0 h 3710"/>
                  <a:gd name="T108" fmla="*/ 1747 w 5061"/>
                  <a:gd name="T109" fmla="*/ 75 h 3710"/>
                  <a:gd name="T110" fmla="*/ 1728 w 5061"/>
                  <a:gd name="T111" fmla="*/ 375 h 3710"/>
                  <a:gd name="T112" fmla="*/ 1533 w 5061"/>
                  <a:gd name="T113" fmla="*/ 636 h 3710"/>
                  <a:gd name="T114" fmla="*/ 1152 w 5061"/>
                  <a:gd name="T115" fmla="*/ 832 h 37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61"/>
                  <a:gd name="T175" fmla="*/ 0 h 3710"/>
                  <a:gd name="T176" fmla="*/ 5061 w 5061"/>
                  <a:gd name="T177" fmla="*/ 3710 h 37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61" h="3710">
                    <a:moveTo>
                      <a:pt x="1152" y="832"/>
                    </a:moveTo>
                    <a:lnTo>
                      <a:pt x="889" y="740"/>
                    </a:lnTo>
                    <a:lnTo>
                      <a:pt x="744" y="754"/>
                    </a:lnTo>
                    <a:lnTo>
                      <a:pt x="576" y="754"/>
                    </a:lnTo>
                    <a:lnTo>
                      <a:pt x="474" y="754"/>
                    </a:lnTo>
                    <a:lnTo>
                      <a:pt x="402" y="814"/>
                    </a:lnTo>
                    <a:lnTo>
                      <a:pt x="420" y="952"/>
                    </a:lnTo>
                    <a:lnTo>
                      <a:pt x="510" y="1030"/>
                    </a:lnTo>
                    <a:lnTo>
                      <a:pt x="636" y="1084"/>
                    </a:lnTo>
                    <a:lnTo>
                      <a:pt x="672" y="1174"/>
                    </a:lnTo>
                    <a:lnTo>
                      <a:pt x="762" y="1294"/>
                    </a:lnTo>
                    <a:lnTo>
                      <a:pt x="810" y="1444"/>
                    </a:lnTo>
                    <a:lnTo>
                      <a:pt x="834" y="1588"/>
                    </a:lnTo>
                    <a:lnTo>
                      <a:pt x="792" y="1714"/>
                    </a:lnTo>
                    <a:lnTo>
                      <a:pt x="666" y="1816"/>
                    </a:lnTo>
                    <a:lnTo>
                      <a:pt x="648" y="1966"/>
                    </a:lnTo>
                    <a:lnTo>
                      <a:pt x="486" y="2020"/>
                    </a:lnTo>
                    <a:lnTo>
                      <a:pt x="342" y="2092"/>
                    </a:lnTo>
                    <a:lnTo>
                      <a:pt x="258" y="2146"/>
                    </a:lnTo>
                    <a:lnTo>
                      <a:pt x="216" y="2272"/>
                    </a:lnTo>
                    <a:lnTo>
                      <a:pt x="258" y="2416"/>
                    </a:lnTo>
                    <a:lnTo>
                      <a:pt x="276" y="2554"/>
                    </a:lnTo>
                    <a:lnTo>
                      <a:pt x="270" y="2662"/>
                    </a:lnTo>
                    <a:lnTo>
                      <a:pt x="150" y="2716"/>
                    </a:lnTo>
                    <a:lnTo>
                      <a:pt x="36" y="2770"/>
                    </a:lnTo>
                    <a:lnTo>
                      <a:pt x="0" y="2896"/>
                    </a:lnTo>
                    <a:lnTo>
                      <a:pt x="84" y="3112"/>
                    </a:lnTo>
                    <a:lnTo>
                      <a:pt x="179" y="3173"/>
                    </a:lnTo>
                    <a:lnTo>
                      <a:pt x="325" y="3272"/>
                    </a:lnTo>
                    <a:lnTo>
                      <a:pt x="395" y="3377"/>
                    </a:lnTo>
                    <a:lnTo>
                      <a:pt x="397" y="3509"/>
                    </a:lnTo>
                    <a:lnTo>
                      <a:pt x="593" y="3602"/>
                    </a:lnTo>
                    <a:lnTo>
                      <a:pt x="744" y="3566"/>
                    </a:lnTo>
                    <a:lnTo>
                      <a:pt x="866" y="3439"/>
                    </a:lnTo>
                    <a:lnTo>
                      <a:pt x="1194" y="3281"/>
                    </a:lnTo>
                    <a:lnTo>
                      <a:pt x="1212" y="3116"/>
                    </a:lnTo>
                    <a:lnTo>
                      <a:pt x="1231" y="3027"/>
                    </a:lnTo>
                    <a:lnTo>
                      <a:pt x="1518" y="2932"/>
                    </a:lnTo>
                    <a:lnTo>
                      <a:pt x="1839" y="3215"/>
                    </a:lnTo>
                    <a:lnTo>
                      <a:pt x="1950" y="3224"/>
                    </a:lnTo>
                    <a:lnTo>
                      <a:pt x="2058" y="3171"/>
                    </a:lnTo>
                    <a:lnTo>
                      <a:pt x="2130" y="3308"/>
                    </a:lnTo>
                    <a:lnTo>
                      <a:pt x="2252" y="3421"/>
                    </a:lnTo>
                    <a:lnTo>
                      <a:pt x="2235" y="3602"/>
                    </a:lnTo>
                    <a:lnTo>
                      <a:pt x="2322" y="3677"/>
                    </a:lnTo>
                    <a:lnTo>
                      <a:pt x="2574" y="3705"/>
                    </a:lnTo>
                    <a:lnTo>
                      <a:pt x="2664" y="3652"/>
                    </a:lnTo>
                    <a:lnTo>
                      <a:pt x="2703" y="3547"/>
                    </a:lnTo>
                    <a:lnTo>
                      <a:pt x="3036" y="3544"/>
                    </a:lnTo>
                    <a:lnTo>
                      <a:pt x="3211" y="3705"/>
                    </a:lnTo>
                    <a:lnTo>
                      <a:pt x="3336" y="3710"/>
                    </a:lnTo>
                    <a:lnTo>
                      <a:pt x="3446" y="3664"/>
                    </a:lnTo>
                    <a:lnTo>
                      <a:pt x="3463" y="3507"/>
                    </a:lnTo>
                    <a:lnTo>
                      <a:pt x="3599" y="3418"/>
                    </a:lnTo>
                    <a:lnTo>
                      <a:pt x="3768" y="3422"/>
                    </a:lnTo>
                    <a:lnTo>
                      <a:pt x="3863" y="3553"/>
                    </a:lnTo>
                    <a:lnTo>
                      <a:pt x="3978" y="3611"/>
                    </a:lnTo>
                    <a:lnTo>
                      <a:pt x="4070" y="3556"/>
                    </a:lnTo>
                    <a:lnTo>
                      <a:pt x="4140" y="3478"/>
                    </a:lnTo>
                    <a:lnTo>
                      <a:pt x="4115" y="3349"/>
                    </a:lnTo>
                    <a:lnTo>
                      <a:pt x="4182" y="3277"/>
                    </a:lnTo>
                    <a:lnTo>
                      <a:pt x="4286" y="3260"/>
                    </a:lnTo>
                    <a:lnTo>
                      <a:pt x="4268" y="3061"/>
                    </a:lnTo>
                    <a:lnTo>
                      <a:pt x="4142" y="2903"/>
                    </a:lnTo>
                    <a:lnTo>
                      <a:pt x="4050" y="2398"/>
                    </a:lnTo>
                    <a:lnTo>
                      <a:pt x="4160" y="2360"/>
                    </a:lnTo>
                    <a:lnTo>
                      <a:pt x="4175" y="2242"/>
                    </a:lnTo>
                    <a:lnTo>
                      <a:pt x="4176" y="2032"/>
                    </a:lnTo>
                    <a:lnTo>
                      <a:pt x="4265" y="1870"/>
                    </a:lnTo>
                    <a:lnTo>
                      <a:pt x="4232" y="1693"/>
                    </a:lnTo>
                    <a:lnTo>
                      <a:pt x="4326" y="1588"/>
                    </a:lnTo>
                    <a:lnTo>
                      <a:pt x="4488" y="1546"/>
                    </a:lnTo>
                    <a:lnTo>
                      <a:pt x="4629" y="1528"/>
                    </a:lnTo>
                    <a:lnTo>
                      <a:pt x="4734" y="1438"/>
                    </a:lnTo>
                    <a:lnTo>
                      <a:pt x="4794" y="1310"/>
                    </a:lnTo>
                    <a:lnTo>
                      <a:pt x="4980" y="1234"/>
                    </a:lnTo>
                    <a:lnTo>
                      <a:pt x="5004" y="1138"/>
                    </a:lnTo>
                    <a:lnTo>
                      <a:pt x="5058" y="1063"/>
                    </a:lnTo>
                    <a:lnTo>
                      <a:pt x="5061" y="920"/>
                    </a:lnTo>
                    <a:lnTo>
                      <a:pt x="4985" y="815"/>
                    </a:lnTo>
                    <a:lnTo>
                      <a:pt x="4974" y="662"/>
                    </a:lnTo>
                    <a:lnTo>
                      <a:pt x="4818" y="703"/>
                    </a:lnTo>
                    <a:lnTo>
                      <a:pt x="4584" y="721"/>
                    </a:lnTo>
                    <a:lnTo>
                      <a:pt x="4454" y="659"/>
                    </a:lnTo>
                    <a:lnTo>
                      <a:pt x="4355" y="536"/>
                    </a:lnTo>
                    <a:lnTo>
                      <a:pt x="4238" y="569"/>
                    </a:lnTo>
                    <a:lnTo>
                      <a:pt x="4182" y="725"/>
                    </a:lnTo>
                    <a:lnTo>
                      <a:pt x="3978" y="882"/>
                    </a:lnTo>
                    <a:lnTo>
                      <a:pt x="3864" y="900"/>
                    </a:lnTo>
                    <a:lnTo>
                      <a:pt x="3730" y="843"/>
                    </a:lnTo>
                    <a:lnTo>
                      <a:pt x="3637" y="897"/>
                    </a:lnTo>
                    <a:lnTo>
                      <a:pt x="3530" y="851"/>
                    </a:lnTo>
                    <a:lnTo>
                      <a:pt x="3377" y="677"/>
                    </a:lnTo>
                    <a:lnTo>
                      <a:pt x="3294" y="567"/>
                    </a:lnTo>
                    <a:lnTo>
                      <a:pt x="3261" y="367"/>
                    </a:lnTo>
                    <a:lnTo>
                      <a:pt x="3193" y="273"/>
                    </a:lnTo>
                    <a:lnTo>
                      <a:pt x="2853" y="276"/>
                    </a:lnTo>
                    <a:lnTo>
                      <a:pt x="2744" y="452"/>
                    </a:lnTo>
                    <a:lnTo>
                      <a:pt x="2685" y="485"/>
                    </a:lnTo>
                    <a:lnTo>
                      <a:pt x="2598" y="488"/>
                    </a:lnTo>
                    <a:lnTo>
                      <a:pt x="2574" y="593"/>
                    </a:lnTo>
                    <a:lnTo>
                      <a:pt x="2521" y="647"/>
                    </a:lnTo>
                    <a:lnTo>
                      <a:pt x="2302" y="650"/>
                    </a:lnTo>
                    <a:lnTo>
                      <a:pt x="2234" y="599"/>
                    </a:lnTo>
                    <a:lnTo>
                      <a:pt x="2202" y="346"/>
                    </a:lnTo>
                    <a:lnTo>
                      <a:pt x="2214" y="218"/>
                    </a:lnTo>
                    <a:lnTo>
                      <a:pt x="2065" y="38"/>
                    </a:lnTo>
                    <a:lnTo>
                      <a:pt x="2001" y="0"/>
                    </a:lnTo>
                    <a:lnTo>
                      <a:pt x="1836" y="3"/>
                    </a:lnTo>
                    <a:lnTo>
                      <a:pt x="1747" y="75"/>
                    </a:lnTo>
                    <a:lnTo>
                      <a:pt x="1728" y="190"/>
                    </a:lnTo>
                    <a:lnTo>
                      <a:pt x="1728" y="375"/>
                    </a:lnTo>
                    <a:lnTo>
                      <a:pt x="1567" y="446"/>
                    </a:lnTo>
                    <a:lnTo>
                      <a:pt x="1533" y="636"/>
                    </a:lnTo>
                    <a:lnTo>
                      <a:pt x="1313" y="772"/>
                    </a:lnTo>
                    <a:lnTo>
                      <a:pt x="1152" y="8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6" name="Freeform 1315">
                <a:extLst>
                  <a:ext uri="{FF2B5EF4-FFF2-40B4-BE49-F238E27FC236}">
                    <a16:creationId xmlns:a16="http://schemas.microsoft.com/office/drawing/2014/main" id="{D0CEC205-6C7D-4CD6-AC8B-5D61B9779A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2342" y="5862463"/>
                <a:ext cx="1790261" cy="1183704"/>
              </a:xfrm>
              <a:custGeom>
                <a:avLst/>
                <a:gdLst>
                  <a:gd name="T0" fmla="*/ 8676 w 4636"/>
                  <a:gd name="T1" fmla="*/ 738 h 3720"/>
                  <a:gd name="T2" fmla="*/ 8194 w 4636"/>
                  <a:gd name="T3" fmla="*/ 1098 h 3720"/>
                  <a:gd name="T4" fmla="*/ 7578 w 4636"/>
                  <a:gd name="T5" fmla="*/ 918 h 3720"/>
                  <a:gd name="T6" fmla="*/ 6885 w 4636"/>
                  <a:gd name="T7" fmla="*/ 1161 h 3720"/>
                  <a:gd name="T8" fmla="*/ 6404 w 4636"/>
                  <a:gd name="T9" fmla="*/ 733 h 3720"/>
                  <a:gd name="T10" fmla="*/ 5940 w 4636"/>
                  <a:gd name="T11" fmla="*/ 441 h 3720"/>
                  <a:gd name="T12" fmla="*/ 5301 w 4636"/>
                  <a:gd name="T13" fmla="*/ 0 h 3720"/>
                  <a:gd name="T14" fmla="*/ 4815 w 4636"/>
                  <a:gd name="T15" fmla="*/ 522 h 3720"/>
                  <a:gd name="T16" fmla="*/ 3915 w 4636"/>
                  <a:gd name="T17" fmla="*/ 1008 h 3720"/>
                  <a:gd name="T18" fmla="*/ 3514 w 4636"/>
                  <a:gd name="T19" fmla="*/ 513 h 3720"/>
                  <a:gd name="T20" fmla="*/ 2898 w 4636"/>
                  <a:gd name="T21" fmla="*/ 792 h 3720"/>
                  <a:gd name="T22" fmla="*/ 2646 w 4636"/>
                  <a:gd name="T23" fmla="*/ 1863 h 3720"/>
                  <a:gd name="T24" fmla="*/ 1818 w 4636"/>
                  <a:gd name="T25" fmla="*/ 1809 h 3720"/>
                  <a:gd name="T26" fmla="*/ 1161 w 4636"/>
                  <a:gd name="T27" fmla="*/ 1971 h 3720"/>
                  <a:gd name="T28" fmla="*/ 1143 w 4636"/>
                  <a:gd name="T29" fmla="*/ 2619 h 3720"/>
                  <a:gd name="T30" fmla="*/ 1467 w 4636"/>
                  <a:gd name="T31" fmla="*/ 3087 h 3720"/>
                  <a:gd name="T32" fmla="*/ 918 w 4636"/>
                  <a:gd name="T33" fmla="*/ 3357 h 3720"/>
                  <a:gd name="T34" fmla="*/ 711 w 4636"/>
                  <a:gd name="T35" fmla="*/ 4032 h 3720"/>
                  <a:gd name="T36" fmla="*/ 432 w 4636"/>
                  <a:gd name="T37" fmla="*/ 4491 h 3720"/>
                  <a:gd name="T38" fmla="*/ 657 w 4636"/>
                  <a:gd name="T39" fmla="*/ 5031 h 3720"/>
                  <a:gd name="T40" fmla="*/ 540 w 4636"/>
                  <a:gd name="T41" fmla="*/ 5571 h 3720"/>
                  <a:gd name="T42" fmla="*/ 1170 w 4636"/>
                  <a:gd name="T43" fmla="*/ 5886 h 3720"/>
                  <a:gd name="T44" fmla="*/ 738 w 4636"/>
                  <a:gd name="T45" fmla="*/ 6507 h 3720"/>
                  <a:gd name="T46" fmla="*/ 324 w 4636"/>
                  <a:gd name="T47" fmla="*/ 8019 h 3720"/>
                  <a:gd name="T48" fmla="*/ 1683 w 4636"/>
                  <a:gd name="T49" fmla="*/ 7731 h 3720"/>
                  <a:gd name="T50" fmla="*/ 2079 w 4636"/>
                  <a:gd name="T51" fmla="*/ 7731 h 3720"/>
                  <a:gd name="T52" fmla="*/ 1845 w 4636"/>
                  <a:gd name="T53" fmla="*/ 7110 h 3720"/>
                  <a:gd name="T54" fmla="*/ 2592 w 4636"/>
                  <a:gd name="T55" fmla="*/ 6939 h 3720"/>
                  <a:gd name="T56" fmla="*/ 3681 w 4636"/>
                  <a:gd name="T57" fmla="*/ 7425 h 3720"/>
                  <a:gd name="T58" fmla="*/ 4509 w 4636"/>
                  <a:gd name="T59" fmla="*/ 7380 h 3720"/>
                  <a:gd name="T60" fmla="*/ 5220 w 4636"/>
                  <a:gd name="T61" fmla="*/ 7371 h 3720"/>
                  <a:gd name="T62" fmla="*/ 6426 w 4636"/>
                  <a:gd name="T63" fmla="*/ 7560 h 3720"/>
                  <a:gd name="T64" fmla="*/ 6867 w 4636"/>
                  <a:gd name="T65" fmla="*/ 6804 h 3720"/>
                  <a:gd name="T66" fmla="*/ 7560 w 4636"/>
                  <a:gd name="T67" fmla="*/ 6678 h 3720"/>
                  <a:gd name="T68" fmla="*/ 8109 w 4636"/>
                  <a:gd name="T69" fmla="*/ 6291 h 3720"/>
                  <a:gd name="T70" fmla="*/ 8568 w 4636"/>
                  <a:gd name="T71" fmla="*/ 6732 h 3720"/>
                  <a:gd name="T72" fmla="*/ 8937 w 4636"/>
                  <a:gd name="T73" fmla="*/ 6057 h 3720"/>
                  <a:gd name="T74" fmla="*/ 8910 w 4636"/>
                  <a:gd name="T75" fmla="*/ 5319 h 3720"/>
                  <a:gd name="T76" fmla="*/ 9639 w 4636"/>
                  <a:gd name="T77" fmla="*/ 5517 h 3720"/>
                  <a:gd name="T78" fmla="*/ 10161 w 4636"/>
                  <a:gd name="T79" fmla="*/ 4968 h 3720"/>
                  <a:gd name="T80" fmla="*/ 10363 w 4636"/>
                  <a:gd name="T81" fmla="*/ 4616 h 3720"/>
                  <a:gd name="T82" fmla="*/ 10287 w 4636"/>
                  <a:gd name="T83" fmla="*/ 4131 h 3720"/>
                  <a:gd name="T84" fmla="*/ 10204 w 4636"/>
                  <a:gd name="T85" fmla="*/ 3353 h 3720"/>
                  <a:gd name="T86" fmla="*/ 9655 w 4636"/>
                  <a:gd name="T87" fmla="*/ 2384 h 3720"/>
                  <a:gd name="T88" fmla="*/ 9342 w 4636"/>
                  <a:gd name="T89" fmla="*/ 1476 h 3720"/>
                  <a:gd name="T90" fmla="*/ 8988 w 4636"/>
                  <a:gd name="T91" fmla="*/ 1017 h 37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636"/>
                  <a:gd name="T139" fmla="*/ 0 h 3720"/>
                  <a:gd name="T140" fmla="*/ 4636 w 4636"/>
                  <a:gd name="T141" fmla="*/ 3720 h 37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636" h="3720">
                    <a:moveTo>
                      <a:pt x="3995" y="452"/>
                    </a:moveTo>
                    <a:lnTo>
                      <a:pt x="3920" y="416"/>
                    </a:lnTo>
                    <a:lnTo>
                      <a:pt x="3856" y="328"/>
                    </a:lnTo>
                    <a:lnTo>
                      <a:pt x="3744" y="324"/>
                    </a:lnTo>
                    <a:lnTo>
                      <a:pt x="3652" y="384"/>
                    </a:lnTo>
                    <a:lnTo>
                      <a:pt x="3642" y="488"/>
                    </a:lnTo>
                    <a:lnTo>
                      <a:pt x="3568" y="520"/>
                    </a:lnTo>
                    <a:lnTo>
                      <a:pt x="3484" y="516"/>
                    </a:lnTo>
                    <a:lnTo>
                      <a:pt x="3368" y="408"/>
                    </a:lnTo>
                    <a:lnTo>
                      <a:pt x="3146" y="410"/>
                    </a:lnTo>
                    <a:lnTo>
                      <a:pt x="3120" y="480"/>
                    </a:lnTo>
                    <a:lnTo>
                      <a:pt x="3060" y="516"/>
                    </a:lnTo>
                    <a:lnTo>
                      <a:pt x="2892" y="496"/>
                    </a:lnTo>
                    <a:lnTo>
                      <a:pt x="2834" y="446"/>
                    </a:lnTo>
                    <a:lnTo>
                      <a:pt x="2846" y="326"/>
                    </a:lnTo>
                    <a:lnTo>
                      <a:pt x="2766" y="252"/>
                    </a:lnTo>
                    <a:lnTo>
                      <a:pt x="2716" y="160"/>
                    </a:lnTo>
                    <a:lnTo>
                      <a:pt x="2640" y="196"/>
                    </a:lnTo>
                    <a:lnTo>
                      <a:pt x="2570" y="188"/>
                    </a:lnTo>
                    <a:lnTo>
                      <a:pt x="2472" y="102"/>
                    </a:lnTo>
                    <a:lnTo>
                      <a:pt x="2356" y="0"/>
                    </a:lnTo>
                    <a:lnTo>
                      <a:pt x="2164" y="64"/>
                    </a:lnTo>
                    <a:lnTo>
                      <a:pt x="2152" y="120"/>
                    </a:lnTo>
                    <a:lnTo>
                      <a:pt x="2140" y="232"/>
                    </a:lnTo>
                    <a:lnTo>
                      <a:pt x="1920" y="340"/>
                    </a:lnTo>
                    <a:lnTo>
                      <a:pt x="1842" y="422"/>
                    </a:lnTo>
                    <a:lnTo>
                      <a:pt x="1740" y="448"/>
                    </a:lnTo>
                    <a:lnTo>
                      <a:pt x="1608" y="384"/>
                    </a:lnTo>
                    <a:lnTo>
                      <a:pt x="1608" y="300"/>
                    </a:lnTo>
                    <a:lnTo>
                      <a:pt x="1562" y="228"/>
                    </a:lnTo>
                    <a:lnTo>
                      <a:pt x="1400" y="120"/>
                    </a:lnTo>
                    <a:lnTo>
                      <a:pt x="1332" y="280"/>
                    </a:lnTo>
                    <a:lnTo>
                      <a:pt x="1288" y="352"/>
                    </a:lnTo>
                    <a:lnTo>
                      <a:pt x="1276" y="432"/>
                    </a:lnTo>
                    <a:lnTo>
                      <a:pt x="1092" y="708"/>
                    </a:lnTo>
                    <a:lnTo>
                      <a:pt x="1176" y="828"/>
                    </a:lnTo>
                    <a:lnTo>
                      <a:pt x="1120" y="864"/>
                    </a:lnTo>
                    <a:lnTo>
                      <a:pt x="916" y="868"/>
                    </a:lnTo>
                    <a:lnTo>
                      <a:pt x="808" y="804"/>
                    </a:lnTo>
                    <a:lnTo>
                      <a:pt x="708" y="844"/>
                    </a:lnTo>
                    <a:lnTo>
                      <a:pt x="648" y="928"/>
                    </a:lnTo>
                    <a:lnTo>
                      <a:pt x="516" y="876"/>
                    </a:lnTo>
                    <a:lnTo>
                      <a:pt x="408" y="952"/>
                    </a:lnTo>
                    <a:lnTo>
                      <a:pt x="448" y="1072"/>
                    </a:lnTo>
                    <a:lnTo>
                      <a:pt x="508" y="1164"/>
                    </a:lnTo>
                    <a:lnTo>
                      <a:pt x="636" y="1204"/>
                    </a:lnTo>
                    <a:lnTo>
                      <a:pt x="684" y="1236"/>
                    </a:lnTo>
                    <a:lnTo>
                      <a:pt x="652" y="1372"/>
                    </a:lnTo>
                    <a:lnTo>
                      <a:pt x="624" y="1452"/>
                    </a:lnTo>
                    <a:lnTo>
                      <a:pt x="480" y="1452"/>
                    </a:lnTo>
                    <a:lnTo>
                      <a:pt x="408" y="1492"/>
                    </a:lnTo>
                    <a:lnTo>
                      <a:pt x="360" y="1596"/>
                    </a:lnTo>
                    <a:lnTo>
                      <a:pt x="384" y="1744"/>
                    </a:lnTo>
                    <a:lnTo>
                      <a:pt x="316" y="1792"/>
                    </a:lnTo>
                    <a:lnTo>
                      <a:pt x="208" y="1840"/>
                    </a:lnTo>
                    <a:lnTo>
                      <a:pt x="172" y="1900"/>
                    </a:lnTo>
                    <a:lnTo>
                      <a:pt x="192" y="1996"/>
                    </a:lnTo>
                    <a:lnTo>
                      <a:pt x="232" y="2076"/>
                    </a:lnTo>
                    <a:lnTo>
                      <a:pt x="208" y="2140"/>
                    </a:lnTo>
                    <a:lnTo>
                      <a:pt x="292" y="2236"/>
                    </a:lnTo>
                    <a:lnTo>
                      <a:pt x="240" y="2316"/>
                    </a:lnTo>
                    <a:lnTo>
                      <a:pt x="204" y="2400"/>
                    </a:lnTo>
                    <a:lnTo>
                      <a:pt x="240" y="2476"/>
                    </a:lnTo>
                    <a:lnTo>
                      <a:pt x="328" y="2532"/>
                    </a:lnTo>
                    <a:lnTo>
                      <a:pt x="520" y="2548"/>
                    </a:lnTo>
                    <a:lnTo>
                      <a:pt x="520" y="2616"/>
                    </a:lnTo>
                    <a:lnTo>
                      <a:pt x="408" y="2700"/>
                    </a:lnTo>
                    <a:lnTo>
                      <a:pt x="360" y="2764"/>
                    </a:lnTo>
                    <a:lnTo>
                      <a:pt x="328" y="2892"/>
                    </a:lnTo>
                    <a:lnTo>
                      <a:pt x="120" y="3204"/>
                    </a:lnTo>
                    <a:lnTo>
                      <a:pt x="0" y="3456"/>
                    </a:lnTo>
                    <a:lnTo>
                      <a:pt x="144" y="3564"/>
                    </a:lnTo>
                    <a:lnTo>
                      <a:pt x="292" y="3720"/>
                    </a:lnTo>
                    <a:lnTo>
                      <a:pt x="580" y="3568"/>
                    </a:lnTo>
                    <a:lnTo>
                      <a:pt x="748" y="3436"/>
                    </a:lnTo>
                    <a:lnTo>
                      <a:pt x="820" y="3456"/>
                    </a:lnTo>
                    <a:lnTo>
                      <a:pt x="888" y="3484"/>
                    </a:lnTo>
                    <a:lnTo>
                      <a:pt x="924" y="3436"/>
                    </a:lnTo>
                    <a:lnTo>
                      <a:pt x="892" y="3312"/>
                    </a:lnTo>
                    <a:lnTo>
                      <a:pt x="816" y="3240"/>
                    </a:lnTo>
                    <a:lnTo>
                      <a:pt x="820" y="3160"/>
                    </a:lnTo>
                    <a:lnTo>
                      <a:pt x="880" y="3148"/>
                    </a:lnTo>
                    <a:lnTo>
                      <a:pt x="1044" y="3160"/>
                    </a:lnTo>
                    <a:lnTo>
                      <a:pt x="1152" y="3084"/>
                    </a:lnTo>
                    <a:lnTo>
                      <a:pt x="1312" y="3000"/>
                    </a:lnTo>
                    <a:lnTo>
                      <a:pt x="1468" y="3084"/>
                    </a:lnTo>
                    <a:lnTo>
                      <a:pt x="1636" y="3300"/>
                    </a:lnTo>
                    <a:lnTo>
                      <a:pt x="1740" y="3288"/>
                    </a:lnTo>
                    <a:lnTo>
                      <a:pt x="1864" y="3264"/>
                    </a:lnTo>
                    <a:lnTo>
                      <a:pt x="2004" y="3280"/>
                    </a:lnTo>
                    <a:lnTo>
                      <a:pt x="2044" y="3336"/>
                    </a:lnTo>
                    <a:lnTo>
                      <a:pt x="2236" y="3340"/>
                    </a:lnTo>
                    <a:lnTo>
                      <a:pt x="2320" y="3276"/>
                    </a:lnTo>
                    <a:lnTo>
                      <a:pt x="2692" y="3280"/>
                    </a:lnTo>
                    <a:lnTo>
                      <a:pt x="2752" y="3360"/>
                    </a:lnTo>
                    <a:lnTo>
                      <a:pt x="2856" y="3360"/>
                    </a:lnTo>
                    <a:lnTo>
                      <a:pt x="3016" y="3280"/>
                    </a:lnTo>
                    <a:lnTo>
                      <a:pt x="3028" y="3088"/>
                    </a:lnTo>
                    <a:lnTo>
                      <a:pt x="3052" y="3024"/>
                    </a:lnTo>
                    <a:lnTo>
                      <a:pt x="3132" y="3016"/>
                    </a:lnTo>
                    <a:lnTo>
                      <a:pt x="3232" y="3060"/>
                    </a:lnTo>
                    <a:lnTo>
                      <a:pt x="3360" y="2968"/>
                    </a:lnTo>
                    <a:lnTo>
                      <a:pt x="3420" y="2920"/>
                    </a:lnTo>
                    <a:lnTo>
                      <a:pt x="3516" y="2904"/>
                    </a:lnTo>
                    <a:lnTo>
                      <a:pt x="3604" y="2796"/>
                    </a:lnTo>
                    <a:lnTo>
                      <a:pt x="3724" y="2848"/>
                    </a:lnTo>
                    <a:lnTo>
                      <a:pt x="3724" y="2940"/>
                    </a:lnTo>
                    <a:lnTo>
                      <a:pt x="3808" y="2992"/>
                    </a:lnTo>
                    <a:lnTo>
                      <a:pt x="3916" y="2956"/>
                    </a:lnTo>
                    <a:lnTo>
                      <a:pt x="4000" y="2820"/>
                    </a:lnTo>
                    <a:lnTo>
                      <a:pt x="3972" y="2692"/>
                    </a:lnTo>
                    <a:lnTo>
                      <a:pt x="3904" y="2548"/>
                    </a:lnTo>
                    <a:lnTo>
                      <a:pt x="3900" y="2400"/>
                    </a:lnTo>
                    <a:lnTo>
                      <a:pt x="3960" y="2364"/>
                    </a:lnTo>
                    <a:lnTo>
                      <a:pt x="4164" y="2356"/>
                    </a:lnTo>
                    <a:lnTo>
                      <a:pt x="4240" y="2388"/>
                    </a:lnTo>
                    <a:lnTo>
                      <a:pt x="4284" y="2452"/>
                    </a:lnTo>
                    <a:lnTo>
                      <a:pt x="4476" y="2436"/>
                    </a:lnTo>
                    <a:lnTo>
                      <a:pt x="4540" y="2380"/>
                    </a:lnTo>
                    <a:lnTo>
                      <a:pt x="4516" y="2208"/>
                    </a:lnTo>
                    <a:lnTo>
                      <a:pt x="4548" y="2136"/>
                    </a:lnTo>
                    <a:lnTo>
                      <a:pt x="4621" y="2150"/>
                    </a:lnTo>
                    <a:lnTo>
                      <a:pt x="4606" y="2051"/>
                    </a:lnTo>
                    <a:lnTo>
                      <a:pt x="4573" y="1992"/>
                    </a:lnTo>
                    <a:lnTo>
                      <a:pt x="4636" y="1920"/>
                    </a:lnTo>
                    <a:lnTo>
                      <a:pt x="4572" y="1836"/>
                    </a:lnTo>
                    <a:lnTo>
                      <a:pt x="4600" y="1740"/>
                    </a:lnTo>
                    <a:lnTo>
                      <a:pt x="4490" y="1598"/>
                    </a:lnTo>
                    <a:lnTo>
                      <a:pt x="4535" y="1490"/>
                    </a:lnTo>
                    <a:lnTo>
                      <a:pt x="4505" y="1377"/>
                    </a:lnTo>
                    <a:lnTo>
                      <a:pt x="4444" y="1215"/>
                    </a:lnTo>
                    <a:lnTo>
                      <a:pt x="4291" y="1059"/>
                    </a:lnTo>
                    <a:lnTo>
                      <a:pt x="4177" y="911"/>
                    </a:lnTo>
                    <a:lnTo>
                      <a:pt x="4142" y="792"/>
                    </a:lnTo>
                    <a:lnTo>
                      <a:pt x="4152" y="656"/>
                    </a:lnTo>
                    <a:lnTo>
                      <a:pt x="4108" y="555"/>
                    </a:lnTo>
                    <a:lnTo>
                      <a:pt x="3997" y="531"/>
                    </a:lnTo>
                    <a:lnTo>
                      <a:pt x="3995" y="4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7" name="Freeform 1316">
                <a:extLst>
                  <a:ext uri="{FF2B5EF4-FFF2-40B4-BE49-F238E27FC236}">
                    <a16:creationId xmlns:a16="http://schemas.microsoft.com/office/drawing/2014/main" id="{E0546665-207E-4F12-A6FF-FD7A8D0FE4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6056" y="6055927"/>
                <a:ext cx="322834" cy="199829"/>
              </a:xfrm>
              <a:custGeom>
                <a:avLst/>
                <a:gdLst>
                  <a:gd name="T0" fmla="*/ 2088 w 209"/>
                  <a:gd name="T1" fmla="*/ 288 h 157"/>
                  <a:gd name="T2" fmla="*/ 1404 w 209"/>
                  <a:gd name="T3" fmla="*/ 288 h 157"/>
                  <a:gd name="T4" fmla="*/ 864 w 209"/>
                  <a:gd name="T5" fmla="*/ 684 h 157"/>
                  <a:gd name="T6" fmla="*/ 648 w 209"/>
                  <a:gd name="T7" fmla="*/ 1260 h 157"/>
                  <a:gd name="T8" fmla="*/ 72 w 209"/>
                  <a:gd name="T9" fmla="*/ 1872 h 157"/>
                  <a:gd name="T10" fmla="*/ 0 w 209"/>
                  <a:gd name="T11" fmla="*/ 2628 h 157"/>
                  <a:gd name="T12" fmla="*/ 324 w 209"/>
                  <a:gd name="T13" fmla="*/ 3744 h 157"/>
                  <a:gd name="T14" fmla="*/ 1296 w 209"/>
                  <a:gd name="T15" fmla="*/ 3852 h 157"/>
                  <a:gd name="T16" fmla="*/ 1836 w 209"/>
                  <a:gd name="T17" fmla="*/ 3744 h 157"/>
                  <a:gd name="T18" fmla="*/ 2376 w 209"/>
                  <a:gd name="T19" fmla="*/ 4572 h 157"/>
                  <a:gd name="T20" fmla="*/ 2700 w 209"/>
                  <a:gd name="T21" fmla="*/ 5544 h 157"/>
                  <a:gd name="T22" fmla="*/ 3852 w 209"/>
                  <a:gd name="T23" fmla="*/ 5652 h 157"/>
                  <a:gd name="T24" fmla="*/ 4824 w 209"/>
                  <a:gd name="T25" fmla="*/ 5364 h 157"/>
                  <a:gd name="T26" fmla="*/ 5364 w 209"/>
                  <a:gd name="T27" fmla="*/ 4824 h 157"/>
                  <a:gd name="T28" fmla="*/ 5832 w 209"/>
                  <a:gd name="T29" fmla="*/ 4608 h 157"/>
                  <a:gd name="T30" fmla="*/ 6696 w 209"/>
                  <a:gd name="T31" fmla="*/ 3960 h 157"/>
                  <a:gd name="T32" fmla="*/ 7344 w 209"/>
                  <a:gd name="T33" fmla="*/ 3636 h 157"/>
                  <a:gd name="T34" fmla="*/ 7524 w 209"/>
                  <a:gd name="T35" fmla="*/ 2520 h 157"/>
                  <a:gd name="T36" fmla="*/ 7452 w 209"/>
                  <a:gd name="T37" fmla="*/ 1584 h 157"/>
                  <a:gd name="T38" fmla="*/ 6372 w 209"/>
                  <a:gd name="T39" fmla="*/ 1332 h 157"/>
                  <a:gd name="T40" fmla="*/ 5652 w 209"/>
                  <a:gd name="T41" fmla="*/ 432 h 157"/>
                  <a:gd name="T42" fmla="*/ 5112 w 209"/>
                  <a:gd name="T43" fmla="*/ 0 h 157"/>
                  <a:gd name="T44" fmla="*/ 4356 w 209"/>
                  <a:gd name="T45" fmla="*/ 396 h 157"/>
                  <a:gd name="T46" fmla="*/ 3492 w 209"/>
                  <a:gd name="T47" fmla="*/ 432 h 157"/>
                  <a:gd name="T48" fmla="*/ 2808 w 209"/>
                  <a:gd name="T49" fmla="*/ 540 h 157"/>
                  <a:gd name="T50" fmla="*/ 2088 w 209"/>
                  <a:gd name="T51" fmla="*/ 288 h 1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9"/>
                  <a:gd name="T79" fmla="*/ 0 h 157"/>
                  <a:gd name="T80" fmla="*/ 209 w 209"/>
                  <a:gd name="T81" fmla="*/ 157 h 1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9" h="157">
                    <a:moveTo>
                      <a:pt x="58" y="8"/>
                    </a:moveTo>
                    <a:lnTo>
                      <a:pt x="39" y="8"/>
                    </a:lnTo>
                    <a:lnTo>
                      <a:pt x="24" y="19"/>
                    </a:lnTo>
                    <a:lnTo>
                      <a:pt x="18" y="35"/>
                    </a:lnTo>
                    <a:lnTo>
                      <a:pt x="2" y="52"/>
                    </a:lnTo>
                    <a:lnTo>
                      <a:pt x="0" y="73"/>
                    </a:lnTo>
                    <a:lnTo>
                      <a:pt x="9" y="104"/>
                    </a:lnTo>
                    <a:lnTo>
                      <a:pt x="36" y="107"/>
                    </a:lnTo>
                    <a:lnTo>
                      <a:pt x="51" y="104"/>
                    </a:lnTo>
                    <a:lnTo>
                      <a:pt x="66" y="127"/>
                    </a:lnTo>
                    <a:lnTo>
                      <a:pt x="75" y="154"/>
                    </a:lnTo>
                    <a:lnTo>
                      <a:pt x="107" y="157"/>
                    </a:lnTo>
                    <a:lnTo>
                      <a:pt x="134" y="149"/>
                    </a:lnTo>
                    <a:lnTo>
                      <a:pt x="149" y="134"/>
                    </a:lnTo>
                    <a:lnTo>
                      <a:pt x="162" y="128"/>
                    </a:lnTo>
                    <a:lnTo>
                      <a:pt x="186" y="110"/>
                    </a:lnTo>
                    <a:lnTo>
                      <a:pt x="204" y="101"/>
                    </a:lnTo>
                    <a:lnTo>
                      <a:pt x="209" y="70"/>
                    </a:lnTo>
                    <a:lnTo>
                      <a:pt x="207" y="44"/>
                    </a:lnTo>
                    <a:lnTo>
                      <a:pt x="177" y="37"/>
                    </a:lnTo>
                    <a:lnTo>
                      <a:pt x="157" y="12"/>
                    </a:lnTo>
                    <a:lnTo>
                      <a:pt x="142" y="0"/>
                    </a:lnTo>
                    <a:lnTo>
                      <a:pt x="121" y="11"/>
                    </a:lnTo>
                    <a:lnTo>
                      <a:pt x="97" y="12"/>
                    </a:lnTo>
                    <a:lnTo>
                      <a:pt x="78" y="15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8" name="Freeform 1317">
                <a:extLst>
                  <a:ext uri="{FF2B5EF4-FFF2-40B4-BE49-F238E27FC236}">
                    <a16:creationId xmlns:a16="http://schemas.microsoft.com/office/drawing/2014/main" id="{124DF144-74D1-4C28-9ECB-22EB8F394E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5014" y="7126353"/>
                <a:ext cx="724445" cy="351292"/>
              </a:xfrm>
              <a:custGeom>
                <a:avLst/>
                <a:gdLst>
                  <a:gd name="T0" fmla="*/ 14724 w 469"/>
                  <a:gd name="T1" fmla="*/ 0 h 276"/>
                  <a:gd name="T2" fmla="*/ 13500 w 469"/>
                  <a:gd name="T3" fmla="*/ 108 h 276"/>
                  <a:gd name="T4" fmla="*/ 12564 w 469"/>
                  <a:gd name="T5" fmla="*/ 684 h 276"/>
                  <a:gd name="T6" fmla="*/ 10152 w 469"/>
                  <a:gd name="T7" fmla="*/ 468 h 276"/>
                  <a:gd name="T8" fmla="*/ 9432 w 469"/>
                  <a:gd name="T9" fmla="*/ 432 h 276"/>
                  <a:gd name="T10" fmla="*/ 8856 w 469"/>
                  <a:gd name="T11" fmla="*/ 1404 h 276"/>
                  <a:gd name="T12" fmla="*/ 8244 w 469"/>
                  <a:gd name="T13" fmla="*/ 1080 h 276"/>
                  <a:gd name="T14" fmla="*/ 7668 w 469"/>
                  <a:gd name="T15" fmla="*/ 1008 h 276"/>
                  <a:gd name="T16" fmla="*/ 6840 w 469"/>
                  <a:gd name="T17" fmla="*/ 1656 h 276"/>
                  <a:gd name="T18" fmla="*/ 6264 w 469"/>
                  <a:gd name="T19" fmla="*/ 1656 h 276"/>
                  <a:gd name="T20" fmla="*/ 5220 w 469"/>
                  <a:gd name="T21" fmla="*/ 1440 h 276"/>
                  <a:gd name="T22" fmla="*/ 3888 w 469"/>
                  <a:gd name="T23" fmla="*/ 2736 h 276"/>
                  <a:gd name="T24" fmla="*/ 2412 w 469"/>
                  <a:gd name="T25" fmla="*/ 3996 h 276"/>
                  <a:gd name="T26" fmla="*/ 1548 w 469"/>
                  <a:gd name="T27" fmla="*/ 3708 h 276"/>
                  <a:gd name="T28" fmla="*/ 756 w 469"/>
                  <a:gd name="T29" fmla="*/ 4104 h 276"/>
                  <a:gd name="T30" fmla="*/ 648 w 469"/>
                  <a:gd name="T31" fmla="*/ 5112 h 276"/>
                  <a:gd name="T32" fmla="*/ 0 w 469"/>
                  <a:gd name="T33" fmla="*/ 5868 h 276"/>
                  <a:gd name="T34" fmla="*/ 576 w 469"/>
                  <a:gd name="T35" fmla="*/ 7704 h 276"/>
                  <a:gd name="T36" fmla="*/ 1548 w 469"/>
                  <a:gd name="T37" fmla="*/ 8352 h 276"/>
                  <a:gd name="T38" fmla="*/ 2592 w 469"/>
                  <a:gd name="T39" fmla="*/ 9720 h 276"/>
                  <a:gd name="T40" fmla="*/ 3600 w 469"/>
                  <a:gd name="T41" fmla="*/ 9936 h 276"/>
                  <a:gd name="T42" fmla="*/ 4644 w 469"/>
                  <a:gd name="T43" fmla="*/ 9504 h 276"/>
                  <a:gd name="T44" fmla="*/ 5436 w 469"/>
                  <a:gd name="T45" fmla="*/ 9396 h 276"/>
                  <a:gd name="T46" fmla="*/ 6156 w 469"/>
                  <a:gd name="T47" fmla="*/ 8856 h 276"/>
                  <a:gd name="T48" fmla="*/ 9180 w 469"/>
                  <a:gd name="T49" fmla="*/ 8892 h 276"/>
                  <a:gd name="T50" fmla="*/ 10296 w 469"/>
                  <a:gd name="T51" fmla="*/ 9000 h 276"/>
                  <a:gd name="T52" fmla="*/ 11052 w 469"/>
                  <a:gd name="T53" fmla="*/ 8244 h 276"/>
                  <a:gd name="T54" fmla="*/ 12420 w 469"/>
                  <a:gd name="T55" fmla="*/ 8244 h 276"/>
                  <a:gd name="T56" fmla="*/ 13104 w 469"/>
                  <a:gd name="T57" fmla="*/ 7668 h 276"/>
                  <a:gd name="T58" fmla="*/ 15120 w 469"/>
                  <a:gd name="T59" fmla="*/ 6408 h 276"/>
                  <a:gd name="T60" fmla="*/ 16560 w 469"/>
                  <a:gd name="T61" fmla="*/ 4680 h 276"/>
                  <a:gd name="T62" fmla="*/ 16884 w 469"/>
                  <a:gd name="T63" fmla="*/ 3348 h 276"/>
                  <a:gd name="T64" fmla="*/ 16776 w 469"/>
                  <a:gd name="T65" fmla="*/ 2376 h 276"/>
                  <a:gd name="T66" fmla="*/ 16308 w 469"/>
                  <a:gd name="T67" fmla="*/ 1548 h 276"/>
                  <a:gd name="T68" fmla="*/ 16020 w 469"/>
                  <a:gd name="T69" fmla="*/ 792 h 276"/>
                  <a:gd name="T70" fmla="*/ 15264 w 469"/>
                  <a:gd name="T71" fmla="*/ 648 h 276"/>
                  <a:gd name="T72" fmla="*/ 14724 w 469"/>
                  <a:gd name="T73" fmla="*/ 0 h 2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9"/>
                  <a:gd name="T112" fmla="*/ 0 h 276"/>
                  <a:gd name="T113" fmla="*/ 469 w 469"/>
                  <a:gd name="T114" fmla="*/ 276 h 2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9" h="276">
                    <a:moveTo>
                      <a:pt x="409" y="0"/>
                    </a:moveTo>
                    <a:lnTo>
                      <a:pt x="375" y="3"/>
                    </a:lnTo>
                    <a:lnTo>
                      <a:pt x="349" y="19"/>
                    </a:lnTo>
                    <a:lnTo>
                      <a:pt x="282" y="13"/>
                    </a:lnTo>
                    <a:lnTo>
                      <a:pt x="262" y="12"/>
                    </a:lnTo>
                    <a:lnTo>
                      <a:pt x="246" y="39"/>
                    </a:lnTo>
                    <a:lnTo>
                      <a:pt x="229" y="30"/>
                    </a:lnTo>
                    <a:lnTo>
                      <a:pt x="213" y="28"/>
                    </a:lnTo>
                    <a:lnTo>
                      <a:pt x="190" y="46"/>
                    </a:lnTo>
                    <a:lnTo>
                      <a:pt x="174" y="46"/>
                    </a:lnTo>
                    <a:lnTo>
                      <a:pt x="145" y="40"/>
                    </a:lnTo>
                    <a:lnTo>
                      <a:pt x="108" y="76"/>
                    </a:lnTo>
                    <a:lnTo>
                      <a:pt x="67" y="111"/>
                    </a:lnTo>
                    <a:lnTo>
                      <a:pt x="43" y="103"/>
                    </a:lnTo>
                    <a:lnTo>
                      <a:pt x="21" y="114"/>
                    </a:lnTo>
                    <a:lnTo>
                      <a:pt x="18" y="142"/>
                    </a:lnTo>
                    <a:lnTo>
                      <a:pt x="0" y="163"/>
                    </a:lnTo>
                    <a:lnTo>
                      <a:pt x="16" y="214"/>
                    </a:lnTo>
                    <a:lnTo>
                      <a:pt x="43" y="232"/>
                    </a:lnTo>
                    <a:lnTo>
                      <a:pt x="72" y="270"/>
                    </a:lnTo>
                    <a:lnTo>
                      <a:pt x="100" y="276"/>
                    </a:lnTo>
                    <a:lnTo>
                      <a:pt x="129" y="264"/>
                    </a:lnTo>
                    <a:lnTo>
                      <a:pt x="151" y="261"/>
                    </a:lnTo>
                    <a:lnTo>
                      <a:pt x="171" y="246"/>
                    </a:lnTo>
                    <a:lnTo>
                      <a:pt x="255" y="247"/>
                    </a:lnTo>
                    <a:lnTo>
                      <a:pt x="286" y="250"/>
                    </a:lnTo>
                    <a:lnTo>
                      <a:pt x="307" y="229"/>
                    </a:lnTo>
                    <a:lnTo>
                      <a:pt x="345" y="229"/>
                    </a:lnTo>
                    <a:lnTo>
                      <a:pt x="364" y="213"/>
                    </a:lnTo>
                    <a:lnTo>
                      <a:pt x="420" y="178"/>
                    </a:lnTo>
                    <a:lnTo>
                      <a:pt x="460" y="130"/>
                    </a:lnTo>
                    <a:lnTo>
                      <a:pt x="469" y="93"/>
                    </a:lnTo>
                    <a:lnTo>
                      <a:pt x="466" y="66"/>
                    </a:lnTo>
                    <a:lnTo>
                      <a:pt x="453" y="43"/>
                    </a:lnTo>
                    <a:lnTo>
                      <a:pt x="445" y="22"/>
                    </a:lnTo>
                    <a:lnTo>
                      <a:pt x="424" y="18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04CFA3C0-689A-40CC-B337-591BB73A96F7}"/>
                  </a:ext>
                </a:extLst>
              </p:cNvPr>
              <p:cNvGrpSpPr/>
              <p:nvPr/>
            </p:nvGrpSpPr>
            <p:grpSpPr>
              <a:xfrm>
                <a:off x="1646833" y="5319432"/>
                <a:ext cx="361713" cy="331820"/>
                <a:chOff x="4203465" y="6590684"/>
                <a:chExt cx="357648" cy="393362"/>
              </a:xfrm>
            </p:grpSpPr>
            <p:sp>
              <p:nvSpPr>
                <p:cNvPr id="114" name="이등변 삼각형 113">
                  <a:extLst>
                    <a:ext uri="{FF2B5EF4-FFF2-40B4-BE49-F238E27FC236}">
                      <a16:creationId xmlns:a16="http://schemas.microsoft.com/office/drawing/2014/main" id="{3EA0E727-270C-4AC6-9BDD-C2857B8FA3A6}"/>
                    </a:ext>
                  </a:extLst>
                </p:cNvPr>
                <p:cNvSpPr/>
                <p:nvPr/>
              </p:nvSpPr>
              <p:spPr>
                <a:xfrm>
                  <a:off x="4203466" y="6590684"/>
                  <a:ext cx="357647" cy="160401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115" name="직사각형 114">
                  <a:extLst>
                    <a:ext uri="{FF2B5EF4-FFF2-40B4-BE49-F238E27FC236}">
                      <a16:creationId xmlns:a16="http://schemas.microsoft.com/office/drawing/2014/main" id="{41942B2A-339D-4CDF-BD6F-393F995CE1CB}"/>
                    </a:ext>
                  </a:extLst>
                </p:cNvPr>
                <p:cNvSpPr/>
                <p:nvPr/>
              </p:nvSpPr>
              <p:spPr>
                <a:xfrm>
                  <a:off x="4203465" y="6769130"/>
                  <a:ext cx="351343" cy="21491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</p:grpSp>
          <p:sp>
            <p:nvSpPr>
              <p:cNvPr id="30" name="Freeform 1318">
                <a:extLst>
                  <a:ext uri="{FF2B5EF4-FFF2-40B4-BE49-F238E27FC236}">
                    <a16:creationId xmlns:a16="http://schemas.microsoft.com/office/drawing/2014/main" id="{2E1F3D04-E39F-4C5B-9003-27D651DD73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60764" y="4000571"/>
                <a:ext cx="254868" cy="194737"/>
              </a:xfrm>
              <a:custGeom>
                <a:avLst/>
                <a:gdLst>
                  <a:gd name="T0" fmla="*/ 360 w 165"/>
                  <a:gd name="T1" fmla="*/ 1152 h 153"/>
                  <a:gd name="T2" fmla="*/ 0 w 165"/>
                  <a:gd name="T3" fmla="*/ 2016 h 153"/>
                  <a:gd name="T4" fmla="*/ 468 w 165"/>
                  <a:gd name="T5" fmla="*/ 2664 h 153"/>
                  <a:gd name="T6" fmla="*/ 864 w 165"/>
                  <a:gd name="T7" fmla="*/ 3420 h 153"/>
                  <a:gd name="T8" fmla="*/ 1008 w 165"/>
                  <a:gd name="T9" fmla="*/ 4176 h 153"/>
                  <a:gd name="T10" fmla="*/ 1440 w 165"/>
                  <a:gd name="T11" fmla="*/ 4716 h 153"/>
                  <a:gd name="T12" fmla="*/ 2376 w 165"/>
                  <a:gd name="T13" fmla="*/ 4644 h 153"/>
                  <a:gd name="T14" fmla="*/ 2808 w 165"/>
                  <a:gd name="T15" fmla="*/ 4968 h 153"/>
                  <a:gd name="T16" fmla="*/ 3492 w 165"/>
                  <a:gd name="T17" fmla="*/ 5508 h 153"/>
                  <a:gd name="T18" fmla="*/ 4140 w 165"/>
                  <a:gd name="T19" fmla="*/ 5508 h 153"/>
                  <a:gd name="T20" fmla="*/ 4572 w 165"/>
                  <a:gd name="T21" fmla="*/ 4968 h 153"/>
                  <a:gd name="T22" fmla="*/ 5184 w 165"/>
                  <a:gd name="T23" fmla="*/ 4320 h 153"/>
                  <a:gd name="T24" fmla="*/ 5940 w 165"/>
                  <a:gd name="T25" fmla="*/ 4104 h 153"/>
                  <a:gd name="T26" fmla="*/ 5868 w 165"/>
                  <a:gd name="T27" fmla="*/ 1620 h 153"/>
                  <a:gd name="T28" fmla="*/ 5400 w 165"/>
                  <a:gd name="T29" fmla="*/ 1044 h 153"/>
                  <a:gd name="T30" fmla="*/ 5508 w 165"/>
                  <a:gd name="T31" fmla="*/ 432 h 153"/>
                  <a:gd name="T32" fmla="*/ 4644 w 165"/>
                  <a:gd name="T33" fmla="*/ 0 h 153"/>
                  <a:gd name="T34" fmla="*/ 3924 w 165"/>
                  <a:gd name="T35" fmla="*/ 324 h 153"/>
                  <a:gd name="T36" fmla="*/ 3456 w 165"/>
                  <a:gd name="T37" fmla="*/ 288 h 153"/>
                  <a:gd name="T38" fmla="*/ 2736 w 165"/>
                  <a:gd name="T39" fmla="*/ 720 h 153"/>
                  <a:gd name="T40" fmla="*/ 2160 w 165"/>
                  <a:gd name="T41" fmla="*/ 864 h 153"/>
                  <a:gd name="T42" fmla="*/ 1620 w 165"/>
                  <a:gd name="T43" fmla="*/ 1404 h 153"/>
                  <a:gd name="T44" fmla="*/ 360 w 165"/>
                  <a:gd name="T45" fmla="*/ 1152 h 1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5"/>
                  <a:gd name="T70" fmla="*/ 0 h 153"/>
                  <a:gd name="T71" fmla="*/ 165 w 165"/>
                  <a:gd name="T72" fmla="*/ 153 h 1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5" h="153">
                    <a:moveTo>
                      <a:pt x="10" y="32"/>
                    </a:moveTo>
                    <a:lnTo>
                      <a:pt x="0" y="56"/>
                    </a:lnTo>
                    <a:lnTo>
                      <a:pt x="13" y="74"/>
                    </a:lnTo>
                    <a:lnTo>
                      <a:pt x="24" y="95"/>
                    </a:lnTo>
                    <a:lnTo>
                      <a:pt x="28" y="116"/>
                    </a:lnTo>
                    <a:lnTo>
                      <a:pt x="40" y="131"/>
                    </a:lnTo>
                    <a:lnTo>
                      <a:pt x="66" y="129"/>
                    </a:lnTo>
                    <a:lnTo>
                      <a:pt x="78" y="138"/>
                    </a:lnTo>
                    <a:lnTo>
                      <a:pt x="97" y="153"/>
                    </a:lnTo>
                    <a:lnTo>
                      <a:pt x="115" y="153"/>
                    </a:lnTo>
                    <a:lnTo>
                      <a:pt x="127" y="138"/>
                    </a:lnTo>
                    <a:lnTo>
                      <a:pt x="144" y="120"/>
                    </a:lnTo>
                    <a:lnTo>
                      <a:pt x="165" y="114"/>
                    </a:lnTo>
                    <a:lnTo>
                      <a:pt x="163" y="45"/>
                    </a:lnTo>
                    <a:lnTo>
                      <a:pt x="150" y="29"/>
                    </a:lnTo>
                    <a:lnTo>
                      <a:pt x="153" y="12"/>
                    </a:lnTo>
                    <a:lnTo>
                      <a:pt x="129" y="0"/>
                    </a:lnTo>
                    <a:lnTo>
                      <a:pt x="109" y="9"/>
                    </a:lnTo>
                    <a:lnTo>
                      <a:pt x="96" y="8"/>
                    </a:lnTo>
                    <a:lnTo>
                      <a:pt x="76" y="20"/>
                    </a:lnTo>
                    <a:lnTo>
                      <a:pt x="60" y="24"/>
                    </a:lnTo>
                    <a:lnTo>
                      <a:pt x="45" y="39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1" name="Freeform 1319">
                <a:extLst>
                  <a:ext uri="{FF2B5EF4-FFF2-40B4-BE49-F238E27FC236}">
                    <a16:creationId xmlns:a16="http://schemas.microsoft.com/office/drawing/2014/main" id="{90FA6A9D-3768-49D9-8A72-4029710DBE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41627" y="4067601"/>
                <a:ext cx="108125" cy="96734"/>
              </a:xfrm>
              <a:custGeom>
                <a:avLst/>
                <a:gdLst>
                  <a:gd name="T0" fmla="*/ 576 w 70"/>
                  <a:gd name="T1" fmla="*/ 0 h 76"/>
                  <a:gd name="T2" fmla="*/ 36 w 70"/>
                  <a:gd name="T3" fmla="*/ 684 h 76"/>
                  <a:gd name="T4" fmla="*/ 0 w 70"/>
                  <a:gd name="T5" fmla="*/ 1440 h 76"/>
                  <a:gd name="T6" fmla="*/ 108 w 70"/>
                  <a:gd name="T7" fmla="*/ 2196 h 76"/>
                  <a:gd name="T8" fmla="*/ 540 w 70"/>
                  <a:gd name="T9" fmla="*/ 2736 h 76"/>
                  <a:gd name="T10" fmla="*/ 1440 w 70"/>
                  <a:gd name="T11" fmla="*/ 2412 h 76"/>
                  <a:gd name="T12" fmla="*/ 2268 w 70"/>
                  <a:gd name="T13" fmla="*/ 1728 h 76"/>
                  <a:gd name="T14" fmla="*/ 2520 w 70"/>
                  <a:gd name="T15" fmla="*/ 972 h 76"/>
                  <a:gd name="T16" fmla="*/ 2052 w 70"/>
                  <a:gd name="T17" fmla="*/ 324 h 76"/>
                  <a:gd name="T18" fmla="*/ 1512 w 70"/>
                  <a:gd name="T19" fmla="*/ 108 h 76"/>
                  <a:gd name="T20" fmla="*/ 576 w 70"/>
                  <a:gd name="T21" fmla="*/ 0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76"/>
                  <a:gd name="T35" fmla="*/ 70 w 70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76">
                    <a:moveTo>
                      <a:pt x="16" y="0"/>
                    </a:moveTo>
                    <a:lnTo>
                      <a:pt x="1" y="19"/>
                    </a:lnTo>
                    <a:lnTo>
                      <a:pt x="0" y="40"/>
                    </a:lnTo>
                    <a:lnTo>
                      <a:pt x="3" y="61"/>
                    </a:lnTo>
                    <a:lnTo>
                      <a:pt x="15" y="76"/>
                    </a:lnTo>
                    <a:lnTo>
                      <a:pt x="40" y="67"/>
                    </a:lnTo>
                    <a:lnTo>
                      <a:pt x="63" y="48"/>
                    </a:lnTo>
                    <a:lnTo>
                      <a:pt x="70" y="27"/>
                    </a:lnTo>
                    <a:lnTo>
                      <a:pt x="57" y="9"/>
                    </a:lnTo>
                    <a:lnTo>
                      <a:pt x="42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65253D86-DD9F-4E72-9160-860655D68EF5}"/>
                  </a:ext>
                </a:extLst>
              </p:cNvPr>
              <p:cNvGrpSpPr/>
              <p:nvPr/>
            </p:nvGrpSpPr>
            <p:grpSpPr>
              <a:xfrm>
                <a:off x="1739315" y="3329702"/>
                <a:ext cx="361713" cy="331820"/>
                <a:chOff x="4203465" y="6590684"/>
                <a:chExt cx="357648" cy="393362"/>
              </a:xfrm>
            </p:grpSpPr>
            <p:sp>
              <p:nvSpPr>
                <p:cNvPr id="112" name="이등변 삼각형 111">
                  <a:extLst>
                    <a:ext uri="{FF2B5EF4-FFF2-40B4-BE49-F238E27FC236}">
                      <a16:creationId xmlns:a16="http://schemas.microsoft.com/office/drawing/2014/main" id="{5BA8273C-F87C-4664-90C0-EEEA638A688B}"/>
                    </a:ext>
                  </a:extLst>
                </p:cNvPr>
                <p:cNvSpPr/>
                <p:nvPr/>
              </p:nvSpPr>
              <p:spPr>
                <a:xfrm>
                  <a:off x="4203466" y="6590684"/>
                  <a:ext cx="357647" cy="160401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113" name="직사각형 112">
                  <a:extLst>
                    <a:ext uri="{FF2B5EF4-FFF2-40B4-BE49-F238E27FC236}">
                      <a16:creationId xmlns:a16="http://schemas.microsoft.com/office/drawing/2014/main" id="{574ADD14-AEEE-4918-BFD1-4ADF88291014}"/>
                    </a:ext>
                  </a:extLst>
                </p:cNvPr>
                <p:cNvSpPr/>
                <p:nvPr/>
              </p:nvSpPr>
              <p:spPr>
                <a:xfrm>
                  <a:off x="4203465" y="6769130"/>
                  <a:ext cx="351343" cy="21491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</p:grpSp>
          <p:sp>
            <p:nvSpPr>
              <p:cNvPr id="33" name="이등변 삼각형 32">
                <a:extLst>
                  <a:ext uri="{FF2B5EF4-FFF2-40B4-BE49-F238E27FC236}">
                    <a16:creationId xmlns:a16="http://schemas.microsoft.com/office/drawing/2014/main" id="{564C8226-5160-4E2B-B619-CFEC503D90E4}"/>
                  </a:ext>
                </a:extLst>
              </p:cNvPr>
              <p:cNvSpPr/>
              <p:nvPr/>
            </p:nvSpPr>
            <p:spPr>
              <a:xfrm>
                <a:off x="1761662" y="4191344"/>
                <a:ext cx="361713" cy="135303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3A2B6197-EBFC-4EA2-81B0-740BB3150F8E}"/>
                  </a:ext>
                </a:extLst>
              </p:cNvPr>
              <p:cNvSpPr/>
              <p:nvPr/>
            </p:nvSpPr>
            <p:spPr>
              <a:xfrm>
                <a:off x="1761662" y="4341877"/>
                <a:ext cx="355337" cy="18128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5" name="이등변 삼각형 34">
                <a:extLst>
                  <a:ext uri="{FF2B5EF4-FFF2-40B4-BE49-F238E27FC236}">
                    <a16:creationId xmlns:a16="http://schemas.microsoft.com/office/drawing/2014/main" id="{DD092517-D311-4685-85D6-3402D95C1836}"/>
                  </a:ext>
                </a:extLst>
              </p:cNvPr>
              <p:cNvSpPr/>
              <p:nvPr/>
            </p:nvSpPr>
            <p:spPr>
              <a:xfrm>
                <a:off x="2005314" y="4874677"/>
                <a:ext cx="361713" cy="135303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CEB567-1104-4100-AA1B-399097E3511C}"/>
                  </a:ext>
                </a:extLst>
              </p:cNvPr>
              <p:cNvSpPr/>
              <p:nvPr/>
            </p:nvSpPr>
            <p:spPr>
              <a:xfrm>
                <a:off x="2005314" y="5025211"/>
                <a:ext cx="355337" cy="18128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B0324AB8-DFCD-4079-B657-C796D1D6E440}"/>
                  </a:ext>
                </a:extLst>
              </p:cNvPr>
              <p:cNvGrpSpPr/>
              <p:nvPr/>
            </p:nvGrpSpPr>
            <p:grpSpPr>
              <a:xfrm>
                <a:off x="1505843" y="5923935"/>
                <a:ext cx="361713" cy="331820"/>
                <a:chOff x="4203465" y="6590684"/>
                <a:chExt cx="357648" cy="393362"/>
              </a:xfrm>
            </p:grpSpPr>
            <p:sp>
              <p:nvSpPr>
                <p:cNvPr id="110" name="이등변 삼각형 109">
                  <a:extLst>
                    <a:ext uri="{FF2B5EF4-FFF2-40B4-BE49-F238E27FC236}">
                      <a16:creationId xmlns:a16="http://schemas.microsoft.com/office/drawing/2014/main" id="{3770A775-BCE2-4C96-8CDE-03543462108A}"/>
                    </a:ext>
                  </a:extLst>
                </p:cNvPr>
                <p:cNvSpPr/>
                <p:nvPr/>
              </p:nvSpPr>
              <p:spPr>
                <a:xfrm>
                  <a:off x="4203466" y="6590684"/>
                  <a:ext cx="357647" cy="160401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111" name="직사각형 110">
                  <a:extLst>
                    <a:ext uri="{FF2B5EF4-FFF2-40B4-BE49-F238E27FC236}">
                      <a16:creationId xmlns:a16="http://schemas.microsoft.com/office/drawing/2014/main" id="{D6E0800A-FBA3-422D-8BA6-F9E6E469D851}"/>
                    </a:ext>
                  </a:extLst>
                </p:cNvPr>
                <p:cNvSpPr/>
                <p:nvPr/>
              </p:nvSpPr>
              <p:spPr>
                <a:xfrm>
                  <a:off x="4203465" y="6769130"/>
                  <a:ext cx="351343" cy="21491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A115C6C0-9641-4BC9-A99B-7B4F4C0F2706}"/>
                  </a:ext>
                </a:extLst>
              </p:cNvPr>
              <p:cNvGrpSpPr/>
              <p:nvPr/>
            </p:nvGrpSpPr>
            <p:grpSpPr>
              <a:xfrm>
                <a:off x="1870121" y="6402957"/>
                <a:ext cx="361713" cy="331820"/>
                <a:chOff x="4203465" y="6590684"/>
                <a:chExt cx="357648" cy="393362"/>
              </a:xfrm>
            </p:grpSpPr>
            <p:sp>
              <p:nvSpPr>
                <p:cNvPr id="108" name="이등변 삼각형 107">
                  <a:extLst>
                    <a:ext uri="{FF2B5EF4-FFF2-40B4-BE49-F238E27FC236}">
                      <a16:creationId xmlns:a16="http://schemas.microsoft.com/office/drawing/2014/main" id="{2690F0BB-D1A2-4499-B772-68AFFE4C3212}"/>
                    </a:ext>
                  </a:extLst>
                </p:cNvPr>
                <p:cNvSpPr/>
                <p:nvPr/>
              </p:nvSpPr>
              <p:spPr>
                <a:xfrm>
                  <a:off x="4203466" y="6590684"/>
                  <a:ext cx="357647" cy="160401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109" name="직사각형 108">
                  <a:extLst>
                    <a:ext uri="{FF2B5EF4-FFF2-40B4-BE49-F238E27FC236}">
                      <a16:creationId xmlns:a16="http://schemas.microsoft.com/office/drawing/2014/main" id="{DD06049B-C568-4E1D-8B29-DFD2B3FA64CB}"/>
                    </a:ext>
                  </a:extLst>
                </p:cNvPr>
                <p:cNvSpPr/>
                <p:nvPr/>
              </p:nvSpPr>
              <p:spPr>
                <a:xfrm>
                  <a:off x="4203465" y="6769130"/>
                  <a:ext cx="351343" cy="21491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</p:grpSp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BDB9D0D9-1889-467E-84D4-E0EFD185806F}"/>
                  </a:ext>
                </a:extLst>
              </p:cNvPr>
              <p:cNvGrpSpPr/>
              <p:nvPr/>
            </p:nvGrpSpPr>
            <p:grpSpPr>
              <a:xfrm>
                <a:off x="2976620" y="6050150"/>
                <a:ext cx="361713" cy="331820"/>
                <a:chOff x="4203465" y="6590684"/>
                <a:chExt cx="357648" cy="393362"/>
              </a:xfrm>
            </p:grpSpPr>
            <p:sp>
              <p:nvSpPr>
                <p:cNvPr id="106" name="이등변 삼각형 105">
                  <a:extLst>
                    <a:ext uri="{FF2B5EF4-FFF2-40B4-BE49-F238E27FC236}">
                      <a16:creationId xmlns:a16="http://schemas.microsoft.com/office/drawing/2014/main" id="{0D0CD8FC-1105-47EC-A26B-B1BEE19698AA}"/>
                    </a:ext>
                  </a:extLst>
                </p:cNvPr>
                <p:cNvSpPr/>
                <p:nvPr/>
              </p:nvSpPr>
              <p:spPr>
                <a:xfrm>
                  <a:off x="4203466" y="6590684"/>
                  <a:ext cx="357647" cy="160401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107" name="직사각형 106">
                  <a:extLst>
                    <a:ext uri="{FF2B5EF4-FFF2-40B4-BE49-F238E27FC236}">
                      <a16:creationId xmlns:a16="http://schemas.microsoft.com/office/drawing/2014/main" id="{B17CDAA3-8861-4369-9413-47320F6958B1}"/>
                    </a:ext>
                  </a:extLst>
                </p:cNvPr>
                <p:cNvSpPr/>
                <p:nvPr/>
              </p:nvSpPr>
              <p:spPr>
                <a:xfrm>
                  <a:off x="4203465" y="6769130"/>
                  <a:ext cx="351343" cy="21491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</p:grp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C5AE3FFF-E0DF-4176-A309-8AC9CD666F0F}"/>
                  </a:ext>
                </a:extLst>
              </p:cNvPr>
              <p:cNvGrpSpPr/>
              <p:nvPr/>
            </p:nvGrpSpPr>
            <p:grpSpPr>
              <a:xfrm>
                <a:off x="3595355" y="5407724"/>
                <a:ext cx="361713" cy="331820"/>
                <a:chOff x="4203465" y="6590684"/>
                <a:chExt cx="357648" cy="393362"/>
              </a:xfrm>
            </p:grpSpPr>
            <p:sp>
              <p:nvSpPr>
                <p:cNvPr id="104" name="이등변 삼각형 103">
                  <a:extLst>
                    <a:ext uri="{FF2B5EF4-FFF2-40B4-BE49-F238E27FC236}">
                      <a16:creationId xmlns:a16="http://schemas.microsoft.com/office/drawing/2014/main" id="{DD395211-09D6-4EDD-816C-198EF97B8136}"/>
                    </a:ext>
                  </a:extLst>
                </p:cNvPr>
                <p:cNvSpPr/>
                <p:nvPr/>
              </p:nvSpPr>
              <p:spPr>
                <a:xfrm>
                  <a:off x="4203466" y="6590684"/>
                  <a:ext cx="357647" cy="160401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105" name="직사각형 104">
                  <a:extLst>
                    <a:ext uri="{FF2B5EF4-FFF2-40B4-BE49-F238E27FC236}">
                      <a16:creationId xmlns:a16="http://schemas.microsoft.com/office/drawing/2014/main" id="{FF5CA3C2-9073-48D4-9C3C-AD3C0A752872}"/>
                    </a:ext>
                  </a:extLst>
                </p:cNvPr>
                <p:cNvSpPr/>
                <p:nvPr/>
              </p:nvSpPr>
              <p:spPr>
                <a:xfrm>
                  <a:off x="4203465" y="6769130"/>
                  <a:ext cx="351343" cy="21491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</p:grpSp>
          <p:sp>
            <p:nvSpPr>
              <p:cNvPr id="41" name="이등변 삼각형 40">
                <a:extLst>
                  <a:ext uri="{FF2B5EF4-FFF2-40B4-BE49-F238E27FC236}">
                    <a16:creationId xmlns:a16="http://schemas.microsoft.com/office/drawing/2014/main" id="{19593821-A7D9-4117-8528-124911DE3164}"/>
                  </a:ext>
                </a:extLst>
              </p:cNvPr>
              <p:cNvSpPr/>
              <p:nvPr/>
            </p:nvSpPr>
            <p:spPr>
              <a:xfrm>
                <a:off x="2870675" y="5193479"/>
                <a:ext cx="361713" cy="135303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5D07A26A-6F2F-4B43-9DDE-28F95E51D72F}"/>
                  </a:ext>
                </a:extLst>
              </p:cNvPr>
              <p:cNvSpPr/>
              <p:nvPr/>
            </p:nvSpPr>
            <p:spPr>
              <a:xfrm>
                <a:off x="2870675" y="5344013"/>
                <a:ext cx="355337" cy="18128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E55EF4-68F4-4BF3-A1FD-B70D05B85EA3}"/>
                  </a:ext>
                </a:extLst>
              </p:cNvPr>
              <p:cNvSpPr txBox="1"/>
              <p:nvPr/>
            </p:nvSpPr>
            <p:spPr>
              <a:xfrm>
                <a:off x="1973117" y="4974095"/>
                <a:ext cx="428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ko-KR" altLang="en-US" sz="1100" dirty="0" err="1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오창</a:t>
                </a:r>
                <a:endParaRPr lang="ko-KR" altLang="en-US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9A3DB0-711B-4CDA-A4CA-EA005241B704}"/>
                  </a:ext>
                </a:extLst>
              </p:cNvPr>
              <p:cNvSpPr txBox="1"/>
              <p:nvPr/>
            </p:nvSpPr>
            <p:spPr>
              <a:xfrm>
                <a:off x="1702841" y="3444291"/>
                <a:ext cx="428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ko-KR" altLang="en-US" sz="11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파주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12C153F-1DEF-4922-91B2-B0A4C9539F25}"/>
                  </a:ext>
                </a:extLst>
              </p:cNvPr>
              <p:cNvSpPr txBox="1"/>
              <p:nvPr/>
            </p:nvSpPr>
            <p:spPr>
              <a:xfrm>
                <a:off x="1720878" y="4302642"/>
                <a:ext cx="428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ko-KR" altLang="en-US" sz="11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평택</a:t>
                </a:r>
                <a:endParaRPr lang="en-US" altLang="ko-KR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E56F86-9F7F-46C8-9003-5C98907D7AA2}"/>
                  </a:ext>
                </a:extLst>
              </p:cNvPr>
              <p:cNvSpPr txBox="1"/>
              <p:nvPr/>
            </p:nvSpPr>
            <p:spPr>
              <a:xfrm>
                <a:off x="1612001" y="5427080"/>
                <a:ext cx="428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ko-KR" altLang="en-US" sz="1100" dirty="0">
                    <a:solidFill>
                      <a:schemeClr val="bg1">
                        <a:lumMod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익산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F8AB819-A74F-4228-8BB0-2784BAF3BD9D}"/>
                  </a:ext>
                </a:extLst>
              </p:cNvPr>
              <p:cNvSpPr txBox="1"/>
              <p:nvPr/>
            </p:nvSpPr>
            <p:spPr>
              <a:xfrm>
                <a:off x="1471964" y="6038715"/>
                <a:ext cx="428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ko-KR" altLang="en-US" sz="1100" dirty="0">
                    <a:solidFill>
                      <a:schemeClr val="bg1">
                        <a:lumMod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광주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E376EC-8BCC-45F4-8BDF-A52D79DCC0F8}"/>
                  </a:ext>
                </a:extLst>
              </p:cNvPr>
              <p:cNvSpPr txBox="1"/>
              <p:nvPr/>
            </p:nvSpPr>
            <p:spPr>
              <a:xfrm>
                <a:off x="1833103" y="6511325"/>
                <a:ext cx="428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ko-KR" altLang="en-US" sz="1100" dirty="0">
                    <a:solidFill>
                      <a:schemeClr val="bg1">
                        <a:lumMod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여수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F0EC32-2090-42BE-B19E-0C3FEF605F1A}"/>
                  </a:ext>
                </a:extLst>
              </p:cNvPr>
              <p:cNvSpPr txBox="1"/>
              <p:nvPr/>
            </p:nvSpPr>
            <p:spPr>
              <a:xfrm>
                <a:off x="2942914" y="6156855"/>
                <a:ext cx="428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dirty="0">
                    <a:solidFill>
                      <a:schemeClr val="bg1">
                        <a:lumMod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창원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C4A396C-5467-444E-9972-6CCA0B62037B}"/>
                  </a:ext>
                </a:extLst>
              </p:cNvPr>
              <p:cNvSpPr txBox="1"/>
              <p:nvPr/>
            </p:nvSpPr>
            <p:spPr>
              <a:xfrm>
                <a:off x="3563208" y="5513954"/>
                <a:ext cx="428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dirty="0">
                    <a:solidFill>
                      <a:schemeClr val="bg1">
                        <a:lumMod val="50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울산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84B9FD-AA4E-4A90-B3BB-BDA783BBAC18}"/>
                  </a:ext>
                </a:extLst>
              </p:cNvPr>
              <p:cNvSpPr txBox="1"/>
              <p:nvPr/>
            </p:nvSpPr>
            <p:spPr>
              <a:xfrm>
                <a:off x="2835810" y="5300850"/>
                <a:ext cx="428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구미</a:t>
                </a:r>
              </a:p>
            </p:txBody>
          </p:sp>
          <p:sp>
            <p:nvSpPr>
              <p:cNvPr id="54" name="이등변 삼각형 53">
                <a:extLst>
                  <a:ext uri="{FF2B5EF4-FFF2-40B4-BE49-F238E27FC236}">
                    <a16:creationId xmlns:a16="http://schemas.microsoft.com/office/drawing/2014/main" id="{945AB695-76E9-41E3-9F5E-F666E98E2DA5}"/>
                  </a:ext>
                </a:extLst>
              </p:cNvPr>
              <p:cNvSpPr/>
              <p:nvPr/>
            </p:nvSpPr>
            <p:spPr>
              <a:xfrm>
                <a:off x="2848247" y="4612910"/>
                <a:ext cx="420037" cy="13815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5187519D-40F6-4D4D-9492-8E0B116816AE}"/>
                  </a:ext>
                </a:extLst>
              </p:cNvPr>
              <p:cNvSpPr/>
              <p:nvPr/>
            </p:nvSpPr>
            <p:spPr>
              <a:xfrm>
                <a:off x="2848247" y="4766612"/>
                <a:ext cx="420037" cy="185103"/>
              </a:xfrm>
              <a:prstGeom prst="rect">
                <a:avLst/>
              </a:prstGeom>
              <a:solidFill>
                <a:srgbClr val="BF3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F20D7C-3C0B-4ECB-B902-D307361A9922}"/>
                  </a:ext>
                </a:extLst>
              </p:cNvPr>
              <p:cNvSpPr txBox="1"/>
              <p:nvPr/>
            </p:nvSpPr>
            <p:spPr>
              <a:xfrm>
                <a:off x="2759864" y="4739164"/>
                <a:ext cx="5966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B</a:t>
                </a:r>
                <a:r>
                  <a:rPr lang="ko-KR" altLang="en-US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협력사</a:t>
                </a:r>
              </a:p>
            </p:txBody>
          </p:sp>
          <p:cxnSp>
            <p:nvCxnSpPr>
              <p:cNvPr id="59" name="직선 연결선 58">
                <a:extLst>
                  <a:ext uri="{FF2B5EF4-FFF2-40B4-BE49-F238E27FC236}">
                    <a16:creationId xmlns:a16="http://schemas.microsoft.com/office/drawing/2014/main" id="{10A1C6EC-4C67-4415-B548-5D051E2A032E}"/>
                  </a:ext>
                </a:extLst>
              </p:cNvPr>
              <p:cNvCxnSpPr>
                <a:cxnSpLocks/>
                <a:stCxn id="129" idx="2"/>
                <a:endCxn id="42" idx="3"/>
              </p:cNvCxnSpPr>
              <p:nvPr/>
            </p:nvCxnSpPr>
            <p:spPr>
              <a:xfrm flipH="1">
                <a:off x="3226012" y="5065195"/>
                <a:ext cx="474252" cy="369462"/>
              </a:xfrm>
              <a:prstGeom prst="line">
                <a:avLst/>
              </a:prstGeom>
              <a:ln>
                <a:solidFill>
                  <a:srgbClr val="BF3651"/>
                </a:solidFill>
                <a:prstDash val="solid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>
                <a:extLst>
                  <a:ext uri="{FF2B5EF4-FFF2-40B4-BE49-F238E27FC236}">
                    <a16:creationId xmlns:a16="http://schemas.microsoft.com/office/drawing/2014/main" id="{8D2A7422-52B9-4F96-BB0E-52E3DB538B7D}"/>
                  </a:ext>
                </a:extLst>
              </p:cNvPr>
              <p:cNvCxnSpPr>
                <a:cxnSpLocks/>
                <a:stCxn id="55" idx="2"/>
                <a:endCxn id="41" idx="0"/>
              </p:cNvCxnSpPr>
              <p:nvPr/>
            </p:nvCxnSpPr>
            <p:spPr>
              <a:xfrm flipH="1">
                <a:off x="3051532" y="4951715"/>
                <a:ext cx="6735" cy="241765"/>
              </a:xfrm>
              <a:prstGeom prst="line">
                <a:avLst/>
              </a:prstGeom>
              <a:ln>
                <a:solidFill>
                  <a:srgbClr val="BF3651"/>
                </a:solidFill>
                <a:prstDash val="solid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65DA3A28-5DA0-4A2F-9978-57BEC8EBFA81}"/>
                  </a:ext>
                </a:extLst>
              </p:cNvPr>
              <p:cNvCxnSpPr>
                <a:cxnSpLocks/>
                <a:stCxn id="131" idx="0"/>
                <a:endCxn id="42" idx="2"/>
              </p:cNvCxnSpPr>
              <p:nvPr/>
            </p:nvCxnSpPr>
            <p:spPr>
              <a:xfrm flipV="1">
                <a:off x="2720647" y="5525301"/>
                <a:ext cx="327697" cy="22310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>
                <a:extLst>
                  <a:ext uri="{FF2B5EF4-FFF2-40B4-BE49-F238E27FC236}">
                    <a16:creationId xmlns:a16="http://schemas.microsoft.com/office/drawing/2014/main" id="{0FEB5B59-CB35-4AF7-A4E8-3AE8B81E1719}"/>
                  </a:ext>
                </a:extLst>
              </p:cNvPr>
              <p:cNvCxnSpPr>
                <a:cxnSpLocks/>
                <a:stCxn id="42" idx="1"/>
                <a:endCxn id="36" idx="3"/>
              </p:cNvCxnSpPr>
              <p:nvPr/>
            </p:nvCxnSpPr>
            <p:spPr>
              <a:xfrm flipH="1" flipV="1">
                <a:off x="2360651" y="5115853"/>
                <a:ext cx="510024" cy="3188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B72BCF95-11B5-41A6-A796-10C38A94C867}"/>
                  </a:ext>
                </a:extLst>
              </p:cNvPr>
              <p:cNvCxnSpPr>
                <a:cxnSpLocks/>
                <a:stCxn id="42" idx="1"/>
                <a:endCxn id="34" idx="2"/>
              </p:cNvCxnSpPr>
              <p:nvPr/>
            </p:nvCxnSpPr>
            <p:spPr>
              <a:xfrm flipH="1" flipV="1">
                <a:off x="1939331" y="4523165"/>
                <a:ext cx="931344" cy="9114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id="{F0E923B0-716E-4DA0-B2E3-0C02F96C62ED}"/>
                  </a:ext>
                </a:extLst>
              </p:cNvPr>
              <p:cNvSpPr/>
              <p:nvPr/>
            </p:nvSpPr>
            <p:spPr>
              <a:xfrm rot="3442789">
                <a:off x="1007289" y="3460520"/>
                <a:ext cx="3159687" cy="2319414"/>
              </a:xfrm>
              <a:prstGeom prst="ellipse">
                <a:avLst/>
              </a:prstGeom>
              <a:noFill/>
              <a:ln w="15875">
                <a:solidFill>
                  <a:schemeClr val="tx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1" name="사각형: 둥근 모서리 80">
                <a:extLst>
                  <a:ext uri="{FF2B5EF4-FFF2-40B4-BE49-F238E27FC236}">
                    <a16:creationId xmlns:a16="http://schemas.microsoft.com/office/drawing/2014/main" id="{1A4A35B2-DB92-4628-836C-C0D6673AA791}"/>
                  </a:ext>
                </a:extLst>
              </p:cNvPr>
              <p:cNvSpPr/>
              <p:nvPr/>
            </p:nvSpPr>
            <p:spPr>
              <a:xfrm>
                <a:off x="3150657" y="5123037"/>
                <a:ext cx="706448" cy="196269"/>
              </a:xfrm>
              <a:prstGeom prst="roundRect">
                <a:avLst>
                  <a:gd name="adj" fmla="val 4578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rgbClr val="BF365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상품</a:t>
                </a:r>
                <a:r>
                  <a:rPr lang="en-US" altLang="ko-KR" sz="1000" dirty="0">
                    <a:solidFill>
                      <a:srgbClr val="BF365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A</a:t>
                </a:r>
              </a:p>
            </p:txBody>
          </p:sp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FC361BC7-206D-4E67-BD08-9AE1C361A704}"/>
                  </a:ext>
                </a:extLst>
              </p:cNvPr>
              <p:cNvSpPr/>
              <p:nvPr/>
            </p:nvSpPr>
            <p:spPr>
              <a:xfrm>
                <a:off x="2710668" y="5620410"/>
                <a:ext cx="706448" cy="196269"/>
              </a:xfrm>
              <a:prstGeom prst="roundRect">
                <a:avLst>
                  <a:gd name="adj" fmla="val 4578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accent2">
                        <a:lumMod val="75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상품</a:t>
                </a:r>
                <a:r>
                  <a:rPr lang="en-US" altLang="ko-KR" sz="1000" dirty="0">
                    <a:solidFill>
                      <a:schemeClr val="accent2">
                        <a:lumMod val="75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C</a:t>
                </a:r>
              </a:p>
            </p:txBody>
          </p:sp>
          <p:sp>
            <p:nvSpPr>
              <p:cNvPr id="83" name="사각형: 둥근 모서리 82">
                <a:extLst>
                  <a:ext uri="{FF2B5EF4-FFF2-40B4-BE49-F238E27FC236}">
                    <a16:creationId xmlns:a16="http://schemas.microsoft.com/office/drawing/2014/main" id="{758B7974-E8BC-465E-8837-13DFF0BCD5B6}"/>
                  </a:ext>
                </a:extLst>
              </p:cNvPr>
              <p:cNvSpPr/>
              <p:nvPr/>
            </p:nvSpPr>
            <p:spPr>
              <a:xfrm>
                <a:off x="2879164" y="4970048"/>
                <a:ext cx="706448" cy="196269"/>
              </a:xfrm>
              <a:prstGeom prst="roundRect">
                <a:avLst>
                  <a:gd name="adj" fmla="val 4578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rgbClr val="BF365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상품</a:t>
                </a:r>
                <a:r>
                  <a:rPr lang="en-US" altLang="ko-KR" sz="1000" dirty="0">
                    <a:solidFill>
                      <a:srgbClr val="BF365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B</a:t>
                </a:r>
              </a:p>
            </p:txBody>
          </p: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AD42FF43-998E-455E-BDD3-9D5E10EC8905}"/>
                  </a:ext>
                </a:extLst>
              </p:cNvPr>
              <p:cNvCxnSpPr>
                <a:cxnSpLocks/>
                <a:stCxn id="42" idx="1"/>
                <a:endCxn id="113" idx="2"/>
              </p:cNvCxnSpPr>
              <p:nvPr/>
            </p:nvCxnSpPr>
            <p:spPr>
              <a:xfrm flipH="1" flipV="1">
                <a:off x="1916983" y="3661522"/>
                <a:ext cx="953692" cy="177313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사각형: 둥근 모서리 122">
                <a:extLst>
                  <a:ext uri="{FF2B5EF4-FFF2-40B4-BE49-F238E27FC236}">
                    <a16:creationId xmlns:a16="http://schemas.microsoft.com/office/drawing/2014/main" id="{BC72C892-53E9-4A82-B6A2-0416074A4111}"/>
                  </a:ext>
                </a:extLst>
              </p:cNvPr>
              <p:cNvSpPr/>
              <p:nvPr/>
            </p:nvSpPr>
            <p:spPr>
              <a:xfrm>
                <a:off x="1489269" y="4658745"/>
                <a:ext cx="706448" cy="196269"/>
              </a:xfrm>
              <a:prstGeom prst="roundRect">
                <a:avLst>
                  <a:gd name="adj" fmla="val 4578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rgbClr val="BF365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상품</a:t>
                </a:r>
                <a:r>
                  <a:rPr lang="en-US" altLang="ko-KR" sz="1000" dirty="0">
                    <a:solidFill>
                      <a:srgbClr val="BF365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A,B</a:t>
                </a:r>
              </a:p>
            </p:txBody>
          </p:sp>
          <p:sp>
            <p:nvSpPr>
              <p:cNvPr id="124" name="사각형: 둥근 모서리 123">
                <a:extLst>
                  <a:ext uri="{FF2B5EF4-FFF2-40B4-BE49-F238E27FC236}">
                    <a16:creationId xmlns:a16="http://schemas.microsoft.com/office/drawing/2014/main" id="{989E1448-A142-4E12-AEFB-467709635003}"/>
                  </a:ext>
                </a:extLst>
              </p:cNvPr>
              <p:cNvSpPr/>
              <p:nvPr/>
            </p:nvSpPr>
            <p:spPr>
              <a:xfrm>
                <a:off x="2167619" y="5274848"/>
                <a:ext cx="706448" cy="196269"/>
              </a:xfrm>
              <a:prstGeom prst="roundRect">
                <a:avLst>
                  <a:gd name="adj" fmla="val 4578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accent2">
                        <a:lumMod val="75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상품</a:t>
                </a:r>
                <a:r>
                  <a:rPr lang="en-US" altLang="ko-KR" sz="1000" dirty="0">
                    <a:solidFill>
                      <a:schemeClr val="accent2">
                        <a:lumMod val="75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C</a:t>
                </a:r>
              </a:p>
            </p:txBody>
          </p:sp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B0E835FF-5D70-4776-B9E2-67DA72FBF231}"/>
                  </a:ext>
                </a:extLst>
              </p:cNvPr>
              <p:cNvSpPr/>
              <p:nvPr/>
            </p:nvSpPr>
            <p:spPr>
              <a:xfrm>
                <a:off x="3490245" y="4880092"/>
                <a:ext cx="420037" cy="185103"/>
              </a:xfrm>
              <a:prstGeom prst="rect">
                <a:avLst/>
              </a:prstGeom>
              <a:solidFill>
                <a:srgbClr val="BF3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FBB9444D-B8FD-4019-8093-29BAA5C4A1CF}"/>
                  </a:ext>
                </a:extLst>
              </p:cNvPr>
              <p:cNvSpPr/>
              <p:nvPr/>
            </p:nvSpPr>
            <p:spPr>
              <a:xfrm>
                <a:off x="2513769" y="5901170"/>
                <a:ext cx="420037" cy="1851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31" name="이등변 삼각형 130">
                <a:extLst>
                  <a:ext uri="{FF2B5EF4-FFF2-40B4-BE49-F238E27FC236}">
                    <a16:creationId xmlns:a16="http://schemas.microsoft.com/office/drawing/2014/main" id="{EF286D97-A565-48B1-B969-EE24134DB4F7}"/>
                  </a:ext>
                </a:extLst>
              </p:cNvPr>
              <p:cNvSpPr/>
              <p:nvPr/>
            </p:nvSpPr>
            <p:spPr>
              <a:xfrm>
                <a:off x="2510628" y="5748409"/>
                <a:ext cx="420037" cy="13815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DDA2796-1146-4248-B201-07B1744DCE65}"/>
                  </a:ext>
                </a:extLst>
              </p:cNvPr>
              <p:cNvSpPr txBox="1"/>
              <p:nvPr/>
            </p:nvSpPr>
            <p:spPr>
              <a:xfrm>
                <a:off x="2423886" y="5870661"/>
                <a:ext cx="6062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C</a:t>
                </a:r>
                <a:r>
                  <a:rPr lang="ko-KR" altLang="en-US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협력사</a:t>
                </a:r>
              </a:p>
            </p:txBody>
          </p:sp>
          <p:sp>
            <p:nvSpPr>
              <p:cNvPr id="126" name="이등변 삼각형 125">
                <a:extLst>
                  <a:ext uri="{FF2B5EF4-FFF2-40B4-BE49-F238E27FC236}">
                    <a16:creationId xmlns:a16="http://schemas.microsoft.com/office/drawing/2014/main" id="{77E55168-C970-4B04-8DDC-A2F791C0B977}"/>
                  </a:ext>
                </a:extLst>
              </p:cNvPr>
              <p:cNvSpPr/>
              <p:nvPr/>
            </p:nvSpPr>
            <p:spPr>
              <a:xfrm>
                <a:off x="3486465" y="4728674"/>
                <a:ext cx="420037" cy="13815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EBB54A9-B27B-4EE6-94A4-1BDBD421C293}"/>
                  </a:ext>
                </a:extLst>
              </p:cNvPr>
              <p:cNvSpPr txBox="1"/>
              <p:nvPr/>
            </p:nvSpPr>
            <p:spPr>
              <a:xfrm>
                <a:off x="3398703" y="4852768"/>
                <a:ext cx="6030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A</a:t>
                </a:r>
                <a:r>
                  <a:rPr lang="ko-KR" altLang="en-US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협력사</a:t>
                </a:r>
              </a:p>
            </p:txBody>
          </p:sp>
          <p:sp>
            <p:nvSpPr>
              <p:cNvPr id="138" name="사각형: 둥근 모서리 137">
                <a:extLst>
                  <a:ext uri="{FF2B5EF4-FFF2-40B4-BE49-F238E27FC236}">
                    <a16:creationId xmlns:a16="http://schemas.microsoft.com/office/drawing/2014/main" id="{66CCDB3B-B012-49D9-AC0C-22FAF42B76DF}"/>
                  </a:ext>
                </a:extLst>
              </p:cNvPr>
              <p:cNvSpPr/>
              <p:nvPr/>
            </p:nvSpPr>
            <p:spPr>
              <a:xfrm>
                <a:off x="2081342" y="4044786"/>
                <a:ext cx="706448" cy="196269"/>
              </a:xfrm>
              <a:prstGeom prst="roundRect">
                <a:avLst>
                  <a:gd name="adj" fmla="val 4578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상품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D</a:t>
                </a:r>
              </a:p>
            </p:txBody>
          </p:sp>
        </p:grpSp>
        <p:sp>
          <p:nvSpPr>
            <p:cNvPr id="140" name="Text Box 23">
              <a:extLst>
                <a:ext uri="{FF2B5EF4-FFF2-40B4-BE49-F238E27FC236}">
                  <a16:creationId xmlns:a16="http://schemas.microsoft.com/office/drawing/2014/main" id="{E8DAD874-3C98-4E02-A4C0-FA1F02333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246" y="5304784"/>
              <a:ext cx="71366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상품별 기준 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A,B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</a:t>
              </a:r>
              <a:r>
                <a:rPr lang="en-US" altLang="ko-KR" sz="12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MainHUB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: 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평택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/ C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</a:t>
              </a:r>
              <a:r>
                <a:rPr lang="en-US" altLang="ko-KR" sz="12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MainHUB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: </a:t>
              </a:r>
              <a:r>
                <a:rPr lang="ko-KR" altLang="en-US" sz="12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오창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/ D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</a:t>
              </a:r>
              <a:r>
                <a:rPr lang="en-US" altLang="ko-KR" sz="12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MainHUB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: 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구미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566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2B8E6-4C18-FD60-BF07-FF3D28E4B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86E0DA7-87F9-C943-8C3F-A5E026913DEC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D9C5B1C-7980-7BB5-E1B2-053BECB9079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 </a:t>
              </a: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밸런싱의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이해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1223FA1-DB29-3753-125A-8060BAF5D2B7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0075AC9E-DC7E-4B6F-6A05-6A352290D24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E604D363-B606-3D52-3E03-1E5C49AC7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03F39C-8F17-09CE-61F8-5A58D78155A7}"/>
              </a:ext>
            </a:extLst>
          </p:cNvPr>
          <p:cNvSpPr/>
          <p:nvPr/>
        </p:nvSpPr>
        <p:spPr>
          <a:xfrm>
            <a:off x="814115" y="1753554"/>
            <a:ext cx="12486816" cy="131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 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밸런싱이란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76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으로 인해 고객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 권역에 해당되는 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로 재고 이동하여 고객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 대응을 하기 위함</a:t>
            </a:r>
            <a:endParaRPr lang="en-US" altLang="ko-KR" sz="1760" u="sng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순수 간선으로 이동 된 상품도 고객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따라 재고 </a:t>
            </a:r>
            <a:r>
              <a:rPr lang="ko-KR" altLang="en-US" sz="176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밸런싱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대상이 됨</a:t>
            </a:r>
          </a:p>
        </p:txBody>
      </p:sp>
      <p:grpSp>
        <p:nvGrpSpPr>
          <p:cNvPr id="410" name="그룹 409">
            <a:extLst>
              <a:ext uri="{FF2B5EF4-FFF2-40B4-BE49-F238E27FC236}">
                <a16:creationId xmlns:a16="http://schemas.microsoft.com/office/drawing/2014/main" id="{4BB4BEFD-620B-435D-9A4C-6AEC7C0D5A05}"/>
              </a:ext>
            </a:extLst>
          </p:cNvPr>
          <p:cNvGrpSpPr/>
          <p:nvPr/>
        </p:nvGrpSpPr>
        <p:grpSpPr>
          <a:xfrm>
            <a:off x="700314" y="3154160"/>
            <a:ext cx="11923486" cy="4181138"/>
            <a:chOff x="700314" y="3154160"/>
            <a:chExt cx="11923486" cy="4181138"/>
          </a:xfrm>
        </p:grpSpPr>
        <p:sp>
          <p:nvSpPr>
            <p:cNvPr id="287" name="사각형: 둥근 모서리 286">
              <a:extLst>
                <a:ext uri="{FF2B5EF4-FFF2-40B4-BE49-F238E27FC236}">
                  <a16:creationId xmlns:a16="http://schemas.microsoft.com/office/drawing/2014/main" id="{2ECD8C44-258B-40F3-BD44-869FB12841A7}"/>
                </a:ext>
              </a:extLst>
            </p:cNvPr>
            <p:cNvSpPr/>
            <p:nvPr/>
          </p:nvSpPr>
          <p:spPr>
            <a:xfrm>
              <a:off x="5146091" y="3520100"/>
              <a:ext cx="7477709" cy="2328250"/>
            </a:xfrm>
            <a:prstGeom prst="roundRect">
              <a:avLst>
                <a:gd name="adj" fmla="val 11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8" name="Text Box 23">
              <a:extLst>
                <a:ext uri="{FF2B5EF4-FFF2-40B4-BE49-F238E27FC236}">
                  <a16:creationId xmlns:a16="http://schemas.microsoft.com/office/drawing/2014/main" id="{9E82C7FF-EAE0-48AC-924C-2A19F1281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4911" y="3356128"/>
              <a:ext cx="2197290" cy="344348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Case.</a:t>
              </a:r>
              <a:r>
                <a:rPr lang="en-US" altLang="ko-KR" sz="16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 </a:t>
              </a: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</a:t>
              </a:r>
              <a:r>
                <a:rPr lang="ko-KR" altLang="en-US" sz="16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밸런싱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9" name="Text Box 23">
              <a:extLst>
                <a:ext uri="{FF2B5EF4-FFF2-40B4-BE49-F238E27FC236}">
                  <a16:creationId xmlns:a16="http://schemas.microsoft.com/office/drawing/2014/main" id="{124E6DC1-D16B-4118-BADD-6C879FFC0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7146" y="4822628"/>
              <a:ext cx="6922855" cy="378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accent5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파주</a:t>
              </a:r>
              <a:r>
                <a:rPr lang="en-US" altLang="ko-KR" sz="1400" dirty="0">
                  <a:solidFill>
                    <a:schemeClr val="accent5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HUB-A</a:t>
              </a:r>
              <a:r>
                <a:rPr lang="ko-KR" altLang="en-US" sz="1400" dirty="0">
                  <a:solidFill>
                    <a:schemeClr val="accent5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평택</a:t>
              </a:r>
              <a:r>
                <a:rPr lang="en-US" altLang="ko-KR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HUB-B</a:t>
              </a:r>
              <a:r>
                <a:rPr lang="ko-KR" altLang="en-US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 err="1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오창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HUB-C</a:t>
              </a:r>
              <a:r>
                <a:rPr lang="ko-KR" altLang="en-US" sz="14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상품 배송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0" name="타원 289">
              <a:extLst>
                <a:ext uri="{FF2B5EF4-FFF2-40B4-BE49-F238E27FC236}">
                  <a16:creationId xmlns:a16="http://schemas.microsoft.com/office/drawing/2014/main" id="{1D15BDB8-3E6F-408A-AD32-7D046C788C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0392" y="3931386"/>
              <a:ext cx="269641" cy="2833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1" name="Text Box 23">
              <a:extLst>
                <a:ext uri="{FF2B5EF4-FFF2-40B4-BE49-F238E27FC236}">
                  <a16:creationId xmlns:a16="http://schemas.microsoft.com/office/drawing/2014/main" id="{1F938977-DC7F-4EEA-8EA4-B153832E0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7146" y="4323037"/>
              <a:ext cx="7001697" cy="378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구미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에서 </a:t>
              </a:r>
              <a:r>
                <a:rPr lang="en-US" altLang="ko-KR" sz="1400" dirty="0">
                  <a:solidFill>
                    <a:schemeClr val="accent5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  <a:r>
                <a:rPr lang="ko-KR" altLang="en-US" sz="1400" dirty="0">
                  <a:solidFill>
                    <a:schemeClr val="accent5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400" dirty="0">
                  <a:solidFill>
                    <a:schemeClr val="accent5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</a:t>
              </a:r>
              <a:r>
                <a:rPr lang="ko-KR" altLang="en-US" sz="1400" dirty="0">
                  <a:solidFill>
                    <a:schemeClr val="accent5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파주</a:t>
              </a:r>
              <a:r>
                <a:rPr lang="en-US" altLang="ko-KR" sz="1400" dirty="0">
                  <a:solidFill>
                    <a:schemeClr val="accent5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en-US" altLang="ko-KR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  <a:r>
                <a:rPr lang="ko-KR" altLang="en-US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</a:t>
              </a:r>
              <a:r>
                <a:rPr lang="ko-KR" altLang="en-US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평택</a:t>
              </a:r>
              <a:r>
                <a:rPr lang="en-US" altLang="ko-KR" sz="14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</a:t>
              </a:r>
              <a:r>
                <a:rPr lang="ko-KR" altLang="en-US" sz="14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</a:t>
              </a:r>
              <a:r>
                <a:rPr lang="ko-KR" altLang="en-US" sz="1400" dirty="0" err="1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오창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로 간선 이동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2" name="Text Box 23">
              <a:extLst>
                <a:ext uri="{FF2B5EF4-FFF2-40B4-BE49-F238E27FC236}">
                  <a16:creationId xmlns:a16="http://schemas.microsoft.com/office/drawing/2014/main" id="{8F51FC4D-4B00-491D-B7E1-4AFEB951B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7146" y="3854829"/>
              <a:ext cx="7136654" cy="378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구미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에서 보관하고 있는 상품 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A,B,C</a:t>
              </a: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 대해 주문 </a:t>
              </a:r>
              <a:r>
                <a:rPr lang="en-US" altLang="ko-KR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Upload</a:t>
              </a:r>
            </a:p>
          </p:txBody>
        </p:sp>
        <p:sp>
          <p:nvSpPr>
            <p:cNvPr id="293" name="타원 292">
              <a:extLst>
                <a:ext uri="{FF2B5EF4-FFF2-40B4-BE49-F238E27FC236}">
                  <a16:creationId xmlns:a16="http://schemas.microsoft.com/office/drawing/2014/main" id="{1EB6AED1-F4D1-4F20-B679-4CCF6AE425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0392" y="4410704"/>
              <a:ext cx="269641" cy="2833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4" name="타원 293">
              <a:extLst>
                <a:ext uri="{FF2B5EF4-FFF2-40B4-BE49-F238E27FC236}">
                  <a16:creationId xmlns:a16="http://schemas.microsoft.com/office/drawing/2014/main" id="{A48BC4FC-3A2B-4469-A996-E889A9481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0392" y="4890022"/>
              <a:ext cx="269641" cy="2833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7" name="Freeform 1301">
              <a:extLst>
                <a:ext uri="{FF2B5EF4-FFF2-40B4-BE49-F238E27FC236}">
                  <a16:creationId xmlns:a16="http://schemas.microsoft.com/office/drawing/2014/main" id="{C97E73F6-A8B1-40AE-A2FE-0BF2253095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95405" y="3154160"/>
              <a:ext cx="1884997" cy="1282589"/>
            </a:xfrm>
            <a:custGeom>
              <a:avLst/>
              <a:gdLst>
                <a:gd name="T0" fmla="*/ 4010 w 7322"/>
                <a:gd name="T1" fmla="*/ 0 h 6252"/>
                <a:gd name="T2" fmla="*/ 3938 w 7322"/>
                <a:gd name="T3" fmla="*/ 540 h 6252"/>
                <a:gd name="T4" fmla="*/ 3818 w 7322"/>
                <a:gd name="T5" fmla="*/ 912 h 6252"/>
                <a:gd name="T6" fmla="*/ 3614 w 7322"/>
                <a:gd name="T7" fmla="*/ 624 h 6252"/>
                <a:gd name="T8" fmla="*/ 3074 w 7322"/>
                <a:gd name="T9" fmla="*/ 756 h 6252"/>
                <a:gd name="T10" fmla="*/ 2966 w 7322"/>
                <a:gd name="T11" fmla="*/ 1236 h 6252"/>
                <a:gd name="T12" fmla="*/ 1514 w 7322"/>
                <a:gd name="T13" fmla="*/ 1008 h 6252"/>
                <a:gd name="T14" fmla="*/ 986 w 7322"/>
                <a:gd name="T15" fmla="*/ 1200 h 6252"/>
                <a:gd name="T16" fmla="*/ 626 w 7322"/>
                <a:gd name="T17" fmla="*/ 1092 h 6252"/>
                <a:gd name="T18" fmla="*/ 0 w 7322"/>
                <a:gd name="T19" fmla="*/ 1203 h 6252"/>
                <a:gd name="T20" fmla="*/ 194 w 7322"/>
                <a:gd name="T21" fmla="*/ 1774 h 6252"/>
                <a:gd name="T22" fmla="*/ 650 w 7322"/>
                <a:gd name="T23" fmla="*/ 1932 h 6252"/>
                <a:gd name="T24" fmla="*/ 986 w 7322"/>
                <a:gd name="T25" fmla="*/ 2040 h 6252"/>
                <a:gd name="T26" fmla="*/ 1441 w 7322"/>
                <a:gd name="T27" fmla="*/ 2698 h 6252"/>
                <a:gd name="T28" fmla="*/ 1273 w 7322"/>
                <a:gd name="T29" fmla="*/ 3001 h 6252"/>
                <a:gd name="T30" fmla="*/ 1201 w 7322"/>
                <a:gd name="T31" fmla="*/ 3290 h 6252"/>
                <a:gd name="T32" fmla="*/ 1370 w 7322"/>
                <a:gd name="T33" fmla="*/ 3650 h 6252"/>
                <a:gd name="T34" fmla="*/ 1514 w 7322"/>
                <a:gd name="T35" fmla="*/ 3912 h 6252"/>
                <a:gd name="T36" fmla="*/ 1946 w 7322"/>
                <a:gd name="T37" fmla="*/ 3948 h 6252"/>
                <a:gd name="T38" fmla="*/ 2219 w 7322"/>
                <a:gd name="T39" fmla="*/ 4299 h 6252"/>
                <a:gd name="T40" fmla="*/ 2198 w 7322"/>
                <a:gd name="T41" fmla="*/ 4788 h 6252"/>
                <a:gd name="T42" fmla="*/ 2045 w 7322"/>
                <a:gd name="T43" fmla="*/ 5373 h 6252"/>
                <a:gd name="T44" fmla="*/ 2158 w 7322"/>
                <a:gd name="T45" fmla="*/ 5860 h 6252"/>
                <a:gd name="T46" fmla="*/ 2680 w 7322"/>
                <a:gd name="T47" fmla="*/ 5759 h 6252"/>
                <a:gd name="T48" fmla="*/ 2855 w 7322"/>
                <a:gd name="T49" fmla="*/ 5345 h 6252"/>
                <a:gd name="T50" fmla="*/ 3110 w 7322"/>
                <a:gd name="T51" fmla="*/ 5688 h 6252"/>
                <a:gd name="T52" fmla="*/ 3671 w 7322"/>
                <a:gd name="T53" fmla="*/ 5471 h 6252"/>
                <a:gd name="T54" fmla="*/ 3895 w 7322"/>
                <a:gd name="T55" fmla="*/ 5737 h 6252"/>
                <a:gd name="T56" fmla="*/ 4199 w 7322"/>
                <a:gd name="T57" fmla="*/ 5842 h 6252"/>
                <a:gd name="T58" fmla="*/ 4865 w 7322"/>
                <a:gd name="T59" fmla="*/ 6252 h 6252"/>
                <a:gd name="T60" fmla="*/ 5402 w 7322"/>
                <a:gd name="T61" fmla="*/ 6095 h 6252"/>
                <a:gd name="T62" fmla="*/ 5884 w 7322"/>
                <a:gd name="T63" fmla="*/ 6229 h 6252"/>
                <a:gd name="T64" fmla="*/ 6136 w 7322"/>
                <a:gd name="T65" fmla="*/ 6157 h 6252"/>
                <a:gd name="T66" fmla="*/ 6457 w 7322"/>
                <a:gd name="T67" fmla="*/ 6167 h 6252"/>
                <a:gd name="T68" fmla="*/ 7064 w 7322"/>
                <a:gd name="T69" fmla="*/ 5932 h 6252"/>
                <a:gd name="T70" fmla="*/ 7307 w 7322"/>
                <a:gd name="T71" fmla="*/ 5651 h 6252"/>
                <a:gd name="T72" fmla="*/ 7238 w 7322"/>
                <a:gd name="T73" fmla="*/ 5148 h 6252"/>
                <a:gd name="T74" fmla="*/ 6674 w 7322"/>
                <a:gd name="T75" fmla="*/ 4428 h 6252"/>
                <a:gd name="T76" fmla="*/ 6566 w 7322"/>
                <a:gd name="T77" fmla="*/ 4080 h 6252"/>
                <a:gd name="T78" fmla="*/ 6350 w 7322"/>
                <a:gd name="T79" fmla="*/ 3900 h 6252"/>
                <a:gd name="T80" fmla="*/ 6374 w 7322"/>
                <a:gd name="T81" fmla="*/ 3684 h 6252"/>
                <a:gd name="T82" fmla="*/ 6014 w 7322"/>
                <a:gd name="T83" fmla="*/ 3312 h 6252"/>
                <a:gd name="T84" fmla="*/ 5342 w 7322"/>
                <a:gd name="T85" fmla="*/ 2280 h 6252"/>
                <a:gd name="T86" fmla="*/ 4862 w 7322"/>
                <a:gd name="T87" fmla="*/ 1656 h 6252"/>
                <a:gd name="T88" fmla="*/ 4478 w 7322"/>
                <a:gd name="T89" fmla="*/ 804 h 6252"/>
                <a:gd name="T90" fmla="*/ 4250 w 7322"/>
                <a:gd name="T91" fmla="*/ 108 h 62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22"/>
                <a:gd name="T139" fmla="*/ 0 h 6252"/>
                <a:gd name="T140" fmla="*/ 7322 w 7322"/>
                <a:gd name="T141" fmla="*/ 6252 h 62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22" h="6252">
                  <a:moveTo>
                    <a:pt x="4250" y="108"/>
                  </a:moveTo>
                  <a:lnTo>
                    <a:pt x="4010" y="0"/>
                  </a:lnTo>
                  <a:lnTo>
                    <a:pt x="3902" y="108"/>
                  </a:lnTo>
                  <a:lnTo>
                    <a:pt x="3938" y="540"/>
                  </a:lnTo>
                  <a:lnTo>
                    <a:pt x="3830" y="684"/>
                  </a:lnTo>
                  <a:lnTo>
                    <a:pt x="3818" y="912"/>
                  </a:lnTo>
                  <a:lnTo>
                    <a:pt x="3710" y="936"/>
                  </a:lnTo>
                  <a:lnTo>
                    <a:pt x="3614" y="624"/>
                  </a:lnTo>
                  <a:lnTo>
                    <a:pt x="3182" y="624"/>
                  </a:lnTo>
                  <a:lnTo>
                    <a:pt x="3074" y="756"/>
                  </a:lnTo>
                  <a:lnTo>
                    <a:pt x="3110" y="1080"/>
                  </a:lnTo>
                  <a:lnTo>
                    <a:pt x="2966" y="1236"/>
                  </a:lnTo>
                  <a:lnTo>
                    <a:pt x="1598" y="1212"/>
                  </a:lnTo>
                  <a:lnTo>
                    <a:pt x="1514" y="1008"/>
                  </a:lnTo>
                  <a:lnTo>
                    <a:pt x="1202" y="1008"/>
                  </a:lnTo>
                  <a:lnTo>
                    <a:pt x="986" y="1200"/>
                  </a:lnTo>
                  <a:lnTo>
                    <a:pt x="722" y="1260"/>
                  </a:lnTo>
                  <a:lnTo>
                    <a:pt x="626" y="1092"/>
                  </a:lnTo>
                  <a:lnTo>
                    <a:pt x="410" y="984"/>
                  </a:lnTo>
                  <a:lnTo>
                    <a:pt x="0" y="1203"/>
                  </a:lnTo>
                  <a:lnTo>
                    <a:pt x="50" y="1476"/>
                  </a:lnTo>
                  <a:lnTo>
                    <a:pt x="194" y="1774"/>
                  </a:lnTo>
                  <a:lnTo>
                    <a:pt x="482" y="1776"/>
                  </a:lnTo>
                  <a:lnTo>
                    <a:pt x="650" y="1932"/>
                  </a:lnTo>
                  <a:lnTo>
                    <a:pt x="830" y="1932"/>
                  </a:lnTo>
                  <a:lnTo>
                    <a:pt x="986" y="2040"/>
                  </a:lnTo>
                  <a:lnTo>
                    <a:pt x="1262" y="2466"/>
                  </a:lnTo>
                  <a:lnTo>
                    <a:pt x="1441" y="2698"/>
                  </a:lnTo>
                  <a:lnTo>
                    <a:pt x="1418" y="2892"/>
                  </a:lnTo>
                  <a:lnTo>
                    <a:pt x="1273" y="3001"/>
                  </a:lnTo>
                  <a:lnTo>
                    <a:pt x="1274" y="3168"/>
                  </a:lnTo>
                  <a:lnTo>
                    <a:pt x="1201" y="3290"/>
                  </a:lnTo>
                  <a:lnTo>
                    <a:pt x="1238" y="3504"/>
                  </a:lnTo>
                  <a:lnTo>
                    <a:pt x="1370" y="3650"/>
                  </a:lnTo>
                  <a:lnTo>
                    <a:pt x="1370" y="3852"/>
                  </a:lnTo>
                  <a:lnTo>
                    <a:pt x="1514" y="3912"/>
                  </a:lnTo>
                  <a:lnTo>
                    <a:pt x="1718" y="3960"/>
                  </a:lnTo>
                  <a:lnTo>
                    <a:pt x="1946" y="3948"/>
                  </a:lnTo>
                  <a:lnTo>
                    <a:pt x="2207" y="4074"/>
                  </a:lnTo>
                  <a:lnTo>
                    <a:pt x="2219" y="4299"/>
                  </a:lnTo>
                  <a:lnTo>
                    <a:pt x="2054" y="4512"/>
                  </a:lnTo>
                  <a:lnTo>
                    <a:pt x="2198" y="4788"/>
                  </a:lnTo>
                  <a:lnTo>
                    <a:pt x="2045" y="5111"/>
                  </a:lnTo>
                  <a:lnTo>
                    <a:pt x="2045" y="5373"/>
                  </a:lnTo>
                  <a:lnTo>
                    <a:pt x="2047" y="5744"/>
                  </a:lnTo>
                  <a:lnTo>
                    <a:pt x="2158" y="5860"/>
                  </a:lnTo>
                  <a:lnTo>
                    <a:pt x="2524" y="5879"/>
                  </a:lnTo>
                  <a:lnTo>
                    <a:pt x="2680" y="5759"/>
                  </a:lnTo>
                  <a:lnTo>
                    <a:pt x="2699" y="5485"/>
                  </a:lnTo>
                  <a:lnTo>
                    <a:pt x="2855" y="5345"/>
                  </a:lnTo>
                  <a:lnTo>
                    <a:pt x="2891" y="5532"/>
                  </a:lnTo>
                  <a:lnTo>
                    <a:pt x="3110" y="5688"/>
                  </a:lnTo>
                  <a:lnTo>
                    <a:pt x="3413" y="5481"/>
                  </a:lnTo>
                  <a:lnTo>
                    <a:pt x="3671" y="5471"/>
                  </a:lnTo>
                  <a:lnTo>
                    <a:pt x="3793" y="5668"/>
                  </a:lnTo>
                  <a:lnTo>
                    <a:pt x="3895" y="5737"/>
                  </a:lnTo>
                  <a:lnTo>
                    <a:pt x="3908" y="5877"/>
                  </a:lnTo>
                  <a:lnTo>
                    <a:pt x="4199" y="5842"/>
                  </a:lnTo>
                  <a:lnTo>
                    <a:pt x="4702" y="6101"/>
                  </a:lnTo>
                  <a:lnTo>
                    <a:pt x="4865" y="6252"/>
                  </a:lnTo>
                  <a:lnTo>
                    <a:pt x="5306" y="6228"/>
                  </a:lnTo>
                  <a:lnTo>
                    <a:pt x="5402" y="6095"/>
                  </a:lnTo>
                  <a:lnTo>
                    <a:pt x="5626" y="6094"/>
                  </a:lnTo>
                  <a:lnTo>
                    <a:pt x="5884" y="6229"/>
                  </a:lnTo>
                  <a:lnTo>
                    <a:pt x="5980" y="6133"/>
                  </a:lnTo>
                  <a:lnTo>
                    <a:pt x="6136" y="6157"/>
                  </a:lnTo>
                  <a:lnTo>
                    <a:pt x="6263" y="6062"/>
                  </a:lnTo>
                  <a:lnTo>
                    <a:pt x="6457" y="6167"/>
                  </a:lnTo>
                  <a:lnTo>
                    <a:pt x="6959" y="6133"/>
                  </a:lnTo>
                  <a:lnTo>
                    <a:pt x="7064" y="5932"/>
                  </a:lnTo>
                  <a:lnTo>
                    <a:pt x="7142" y="5832"/>
                  </a:lnTo>
                  <a:lnTo>
                    <a:pt x="7307" y="5651"/>
                  </a:lnTo>
                  <a:lnTo>
                    <a:pt x="7322" y="5364"/>
                  </a:lnTo>
                  <a:lnTo>
                    <a:pt x="7238" y="5148"/>
                  </a:lnTo>
                  <a:lnTo>
                    <a:pt x="7250" y="4968"/>
                  </a:lnTo>
                  <a:lnTo>
                    <a:pt x="6674" y="4428"/>
                  </a:lnTo>
                  <a:lnTo>
                    <a:pt x="6566" y="4212"/>
                  </a:lnTo>
                  <a:lnTo>
                    <a:pt x="6566" y="4080"/>
                  </a:lnTo>
                  <a:lnTo>
                    <a:pt x="6530" y="3960"/>
                  </a:lnTo>
                  <a:lnTo>
                    <a:pt x="6350" y="3900"/>
                  </a:lnTo>
                  <a:lnTo>
                    <a:pt x="6278" y="3792"/>
                  </a:lnTo>
                  <a:lnTo>
                    <a:pt x="6374" y="3684"/>
                  </a:lnTo>
                  <a:lnTo>
                    <a:pt x="6386" y="3540"/>
                  </a:lnTo>
                  <a:lnTo>
                    <a:pt x="6014" y="3312"/>
                  </a:lnTo>
                  <a:lnTo>
                    <a:pt x="5582" y="2808"/>
                  </a:lnTo>
                  <a:lnTo>
                    <a:pt x="5342" y="2280"/>
                  </a:lnTo>
                  <a:lnTo>
                    <a:pt x="5198" y="2088"/>
                  </a:lnTo>
                  <a:lnTo>
                    <a:pt x="4862" y="1656"/>
                  </a:lnTo>
                  <a:lnTo>
                    <a:pt x="4838" y="1380"/>
                  </a:lnTo>
                  <a:lnTo>
                    <a:pt x="4478" y="804"/>
                  </a:lnTo>
                  <a:lnTo>
                    <a:pt x="4466" y="552"/>
                  </a:lnTo>
                  <a:lnTo>
                    <a:pt x="4250" y="1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8" name="Freeform 1302">
              <a:extLst>
                <a:ext uri="{FF2B5EF4-FFF2-40B4-BE49-F238E27FC236}">
                  <a16:creationId xmlns:a16="http://schemas.microsoft.com/office/drawing/2014/main" id="{7574D6E0-7493-44B5-913D-FEBFC68740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58119" y="3401159"/>
              <a:ext cx="1108293" cy="1164836"/>
            </a:xfrm>
            <a:custGeom>
              <a:avLst/>
              <a:gdLst>
                <a:gd name="T0" fmla="*/ 1872 w 4305"/>
                <a:gd name="T1" fmla="*/ 44 h 5678"/>
                <a:gd name="T2" fmla="*/ 1620 w 4305"/>
                <a:gd name="T3" fmla="*/ 176 h 5678"/>
                <a:gd name="T4" fmla="*/ 1374 w 4305"/>
                <a:gd name="T5" fmla="*/ 266 h 5678"/>
                <a:gd name="T6" fmla="*/ 1170 w 4305"/>
                <a:gd name="T7" fmla="*/ 206 h 5678"/>
                <a:gd name="T8" fmla="*/ 1122 w 4305"/>
                <a:gd name="T9" fmla="*/ 500 h 5678"/>
                <a:gd name="T10" fmla="*/ 816 w 4305"/>
                <a:gd name="T11" fmla="*/ 518 h 5678"/>
                <a:gd name="T12" fmla="*/ 870 w 4305"/>
                <a:gd name="T13" fmla="*/ 728 h 5678"/>
                <a:gd name="T14" fmla="*/ 1140 w 4305"/>
                <a:gd name="T15" fmla="*/ 698 h 5678"/>
                <a:gd name="T16" fmla="*/ 1098 w 4305"/>
                <a:gd name="T17" fmla="*/ 926 h 5678"/>
                <a:gd name="T18" fmla="*/ 882 w 4305"/>
                <a:gd name="T19" fmla="*/ 1202 h 5678"/>
                <a:gd name="T20" fmla="*/ 528 w 4305"/>
                <a:gd name="T21" fmla="*/ 1304 h 5678"/>
                <a:gd name="T22" fmla="*/ 702 w 4305"/>
                <a:gd name="T23" fmla="*/ 1490 h 5678"/>
                <a:gd name="T24" fmla="*/ 756 w 4305"/>
                <a:gd name="T25" fmla="*/ 1706 h 5678"/>
                <a:gd name="T26" fmla="*/ 528 w 4305"/>
                <a:gd name="T27" fmla="*/ 1724 h 5678"/>
                <a:gd name="T28" fmla="*/ 522 w 4305"/>
                <a:gd name="T29" fmla="*/ 1976 h 5678"/>
                <a:gd name="T30" fmla="*/ 215 w 4305"/>
                <a:gd name="T31" fmla="*/ 2005 h 5678"/>
                <a:gd name="T32" fmla="*/ 105 w 4305"/>
                <a:gd name="T33" fmla="*/ 2177 h 5678"/>
                <a:gd name="T34" fmla="*/ 54 w 4305"/>
                <a:gd name="T35" fmla="*/ 2425 h 5678"/>
                <a:gd name="T36" fmla="*/ 164 w 4305"/>
                <a:gd name="T37" fmla="*/ 2659 h 5678"/>
                <a:gd name="T38" fmla="*/ 76 w 4305"/>
                <a:gd name="T39" fmla="*/ 2878 h 5678"/>
                <a:gd name="T40" fmla="*/ 451 w 4305"/>
                <a:gd name="T41" fmla="*/ 2755 h 5678"/>
                <a:gd name="T42" fmla="*/ 566 w 4305"/>
                <a:gd name="T43" fmla="*/ 2707 h 5678"/>
                <a:gd name="T44" fmla="*/ 810 w 4305"/>
                <a:gd name="T45" fmla="*/ 2844 h 5678"/>
                <a:gd name="T46" fmla="*/ 903 w 4305"/>
                <a:gd name="T47" fmla="*/ 3042 h 5678"/>
                <a:gd name="T48" fmla="*/ 1044 w 4305"/>
                <a:gd name="T49" fmla="*/ 3198 h 5678"/>
                <a:gd name="T50" fmla="*/ 901 w 4305"/>
                <a:gd name="T51" fmla="*/ 3322 h 5678"/>
                <a:gd name="T52" fmla="*/ 872 w 4305"/>
                <a:gd name="T53" fmla="*/ 3541 h 5678"/>
                <a:gd name="T54" fmla="*/ 654 w 4305"/>
                <a:gd name="T55" fmla="*/ 3650 h 5678"/>
                <a:gd name="T56" fmla="*/ 546 w 4305"/>
                <a:gd name="T57" fmla="*/ 3830 h 5678"/>
                <a:gd name="T58" fmla="*/ 492 w 4305"/>
                <a:gd name="T59" fmla="*/ 4010 h 5678"/>
                <a:gd name="T60" fmla="*/ 474 w 4305"/>
                <a:gd name="T61" fmla="*/ 4226 h 5678"/>
                <a:gd name="T62" fmla="*/ 342 w 4305"/>
                <a:gd name="T63" fmla="*/ 4328 h 5678"/>
                <a:gd name="T64" fmla="*/ 270 w 4305"/>
                <a:gd name="T65" fmla="*/ 4640 h 5678"/>
                <a:gd name="T66" fmla="*/ 492 w 4305"/>
                <a:gd name="T67" fmla="*/ 4814 h 5678"/>
                <a:gd name="T68" fmla="*/ 666 w 4305"/>
                <a:gd name="T69" fmla="*/ 4892 h 5678"/>
                <a:gd name="T70" fmla="*/ 684 w 4305"/>
                <a:gd name="T71" fmla="*/ 5180 h 5678"/>
                <a:gd name="T72" fmla="*/ 882 w 4305"/>
                <a:gd name="T73" fmla="*/ 5328 h 5678"/>
                <a:gd name="T74" fmla="*/ 1101 w 4305"/>
                <a:gd name="T75" fmla="*/ 5636 h 5678"/>
                <a:gd name="T76" fmla="*/ 1439 w 4305"/>
                <a:gd name="T77" fmla="*/ 5647 h 5678"/>
                <a:gd name="T78" fmla="*/ 1860 w 4305"/>
                <a:gd name="T79" fmla="*/ 5450 h 5678"/>
                <a:gd name="T80" fmla="*/ 2286 w 4305"/>
                <a:gd name="T81" fmla="*/ 5468 h 5678"/>
                <a:gd name="T82" fmla="*/ 2740 w 4305"/>
                <a:gd name="T83" fmla="*/ 5643 h 5678"/>
                <a:gd name="T84" fmla="*/ 3045 w 4305"/>
                <a:gd name="T85" fmla="*/ 5272 h 5678"/>
                <a:gd name="T86" fmla="*/ 3594 w 4305"/>
                <a:gd name="T87" fmla="*/ 4997 h 5678"/>
                <a:gd name="T88" fmla="*/ 3908 w 4305"/>
                <a:gd name="T89" fmla="*/ 4763 h 5678"/>
                <a:gd name="T90" fmla="*/ 4131 w 4305"/>
                <a:gd name="T91" fmla="*/ 3908 h 5678"/>
                <a:gd name="T92" fmla="*/ 4140 w 4305"/>
                <a:gd name="T93" fmla="*/ 3308 h 5678"/>
                <a:gd name="T94" fmla="*/ 4293 w 4305"/>
                <a:gd name="T95" fmla="*/ 2868 h 5678"/>
                <a:gd name="T96" fmla="*/ 3801 w 4305"/>
                <a:gd name="T97" fmla="*/ 2756 h 5678"/>
                <a:gd name="T98" fmla="*/ 3456 w 4305"/>
                <a:gd name="T99" fmla="*/ 2647 h 5678"/>
                <a:gd name="T100" fmla="*/ 3324 w 4305"/>
                <a:gd name="T101" fmla="*/ 2299 h 5678"/>
                <a:gd name="T102" fmla="*/ 3361 w 4305"/>
                <a:gd name="T103" fmla="*/ 1966 h 5678"/>
                <a:gd name="T104" fmla="*/ 3504 w 4305"/>
                <a:gd name="T105" fmla="*/ 1688 h 5678"/>
                <a:gd name="T106" fmla="*/ 3354 w 4305"/>
                <a:gd name="T107" fmla="*/ 1269 h 5678"/>
                <a:gd name="T108" fmla="*/ 2916 w 4305"/>
                <a:gd name="T109" fmla="*/ 728 h 5678"/>
                <a:gd name="T110" fmla="*/ 2568 w 4305"/>
                <a:gd name="T111" fmla="*/ 572 h 5678"/>
                <a:gd name="T112" fmla="*/ 2136 w 4305"/>
                <a:gd name="T113" fmla="*/ 270 h 56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05"/>
                <a:gd name="T172" fmla="*/ 0 h 5678"/>
                <a:gd name="T173" fmla="*/ 4305 w 4305"/>
                <a:gd name="T174" fmla="*/ 5678 h 56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05" h="5678">
                  <a:moveTo>
                    <a:pt x="2088" y="0"/>
                  </a:moveTo>
                  <a:lnTo>
                    <a:pt x="1872" y="44"/>
                  </a:lnTo>
                  <a:lnTo>
                    <a:pt x="1656" y="8"/>
                  </a:lnTo>
                  <a:lnTo>
                    <a:pt x="1620" y="176"/>
                  </a:lnTo>
                  <a:lnTo>
                    <a:pt x="1482" y="212"/>
                  </a:lnTo>
                  <a:lnTo>
                    <a:pt x="1374" y="266"/>
                  </a:lnTo>
                  <a:lnTo>
                    <a:pt x="1230" y="140"/>
                  </a:lnTo>
                  <a:lnTo>
                    <a:pt x="1170" y="206"/>
                  </a:lnTo>
                  <a:lnTo>
                    <a:pt x="1188" y="428"/>
                  </a:lnTo>
                  <a:lnTo>
                    <a:pt x="1122" y="500"/>
                  </a:lnTo>
                  <a:lnTo>
                    <a:pt x="960" y="476"/>
                  </a:lnTo>
                  <a:lnTo>
                    <a:pt x="816" y="518"/>
                  </a:lnTo>
                  <a:lnTo>
                    <a:pt x="792" y="626"/>
                  </a:lnTo>
                  <a:lnTo>
                    <a:pt x="870" y="728"/>
                  </a:lnTo>
                  <a:lnTo>
                    <a:pt x="1044" y="716"/>
                  </a:lnTo>
                  <a:lnTo>
                    <a:pt x="1140" y="698"/>
                  </a:lnTo>
                  <a:lnTo>
                    <a:pt x="1260" y="896"/>
                  </a:lnTo>
                  <a:lnTo>
                    <a:pt x="1098" y="926"/>
                  </a:lnTo>
                  <a:lnTo>
                    <a:pt x="1068" y="1142"/>
                  </a:lnTo>
                  <a:lnTo>
                    <a:pt x="882" y="1202"/>
                  </a:lnTo>
                  <a:lnTo>
                    <a:pt x="654" y="1202"/>
                  </a:lnTo>
                  <a:lnTo>
                    <a:pt x="528" y="1304"/>
                  </a:lnTo>
                  <a:lnTo>
                    <a:pt x="540" y="1418"/>
                  </a:lnTo>
                  <a:lnTo>
                    <a:pt x="702" y="1490"/>
                  </a:lnTo>
                  <a:lnTo>
                    <a:pt x="762" y="1580"/>
                  </a:lnTo>
                  <a:lnTo>
                    <a:pt x="756" y="1706"/>
                  </a:lnTo>
                  <a:lnTo>
                    <a:pt x="636" y="1724"/>
                  </a:lnTo>
                  <a:lnTo>
                    <a:pt x="528" y="1724"/>
                  </a:lnTo>
                  <a:lnTo>
                    <a:pt x="522" y="1826"/>
                  </a:lnTo>
                  <a:lnTo>
                    <a:pt x="522" y="1976"/>
                  </a:lnTo>
                  <a:lnTo>
                    <a:pt x="384" y="2012"/>
                  </a:lnTo>
                  <a:lnTo>
                    <a:pt x="215" y="2005"/>
                  </a:lnTo>
                  <a:lnTo>
                    <a:pt x="163" y="2103"/>
                  </a:lnTo>
                  <a:lnTo>
                    <a:pt x="105" y="2177"/>
                  </a:lnTo>
                  <a:lnTo>
                    <a:pt x="0" y="2294"/>
                  </a:lnTo>
                  <a:lnTo>
                    <a:pt x="54" y="2425"/>
                  </a:lnTo>
                  <a:lnTo>
                    <a:pt x="161" y="2513"/>
                  </a:lnTo>
                  <a:lnTo>
                    <a:pt x="164" y="2659"/>
                  </a:lnTo>
                  <a:lnTo>
                    <a:pt x="83" y="2776"/>
                  </a:lnTo>
                  <a:lnTo>
                    <a:pt x="76" y="2878"/>
                  </a:lnTo>
                  <a:lnTo>
                    <a:pt x="190" y="2890"/>
                  </a:lnTo>
                  <a:lnTo>
                    <a:pt x="451" y="2755"/>
                  </a:lnTo>
                  <a:lnTo>
                    <a:pt x="487" y="2592"/>
                  </a:lnTo>
                  <a:lnTo>
                    <a:pt x="566" y="2707"/>
                  </a:lnTo>
                  <a:lnTo>
                    <a:pt x="694" y="2718"/>
                  </a:lnTo>
                  <a:lnTo>
                    <a:pt x="810" y="2844"/>
                  </a:lnTo>
                  <a:lnTo>
                    <a:pt x="880" y="2956"/>
                  </a:lnTo>
                  <a:lnTo>
                    <a:pt x="903" y="3042"/>
                  </a:lnTo>
                  <a:lnTo>
                    <a:pt x="1010" y="3100"/>
                  </a:lnTo>
                  <a:lnTo>
                    <a:pt x="1044" y="3198"/>
                  </a:lnTo>
                  <a:lnTo>
                    <a:pt x="1032" y="3273"/>
                  </a:lnTo>
                  <a:lnTo>
                    <a:pt x="901" y="3322"/>
                  </a:lnTo>
                  <a:lnTo>
                    <a:pt x="942" y="3414"/>
                  </a:lnTo>
                  <a:lnTo>
                    <a:pt x="872" y="3541"/>
                  </a:lnTo>
                  <a:lnTo>
                    <a:pt x="778" y="3624"/>
                  </a:lnTo>
                  <a:lnTo>
                    <a:pt x="654" y="3650"/>
                  </a:lnTo>
                  <a:lnTo>
                    <a:pt x="564" y="3740"/>
                  </a:lnTo>
                  <a:lnTo>
                    <a:pt x="546" y="3830"/>
                  </a:lnTo>
                  <a:lnTo>
                    <a:pt x="600" y="3932"/>
                  </a:lnTo>
                  <a:lnTo>
                    <a:pt x="492" y="4010"/>
                  </a:lnTo>
                  <a:lnTo>
                    <a:pt x="456" y="4100"/>
                  </a:lnTo>
                  <a:lnTo>
                    <a:pt x="474" y="4226"/>
                  </a:lnTo>
                  <a:lnTo>
                    <a:pt x="438" y="4298"/>
                  </a:lnTo>
                  <a:lnTo>
                    <a:pt x="342" y="4328"/>
                  </a:lnTo>
                  <a:lnTo>
                    <a:pt x="270" y="4472"/>
                  </a:lnTo>
                  <a:lnTo>
                    <a:pt x="270" y="4640"/>
                  </a:lnTo>
                  <a:lnTo>
                    <a:pt x="378" y="4760"/>
                  </a:lnTo>
                  <a:lnTo>
                    <a:pt x="492" y="4814"/>
                  </a:lnTo>
                  <a:lnTo>
                    <a:pt x="612" y="4802"/>
                  </a:lnTo>
                  <a:lnTo>
                    <a:pt x="666" y="4892"/>
                  </a:lnTo>
                  <a:lnTo>
                    <a:pt x="648" y="5066"/>
                  </a:lnTo>
                  <a:lnTo>
                    <a:pt x="684" y="5180"/>
                  </a:lnTo>
                  <a:lnTo>
                    <a:pt x="766" y="5265"/>
                  </a:lnTo>
                  <a:lnTo>
                    <a:pt x="882" y="5328"/>
                  </a:lnTo>
                  <a:lnTo>
                    <a:pt x="987" y="5524"/>
                  </a:lnTo>
                  <a:lnTo>
                    <a:pt x="1101" y="5636"/>
                  </a:lnTo>
                  <a:lnTo>
                    <a:pt x="1241" y="5678"/>
                  </a:lnTo>
                  <a:lnTo>
                    <a:pt x="1439" y="5647"/>
                  </a:lnTo>
                  <a:lnTo>
                    <a:pt x="1608" y="5504"/>
                  </a:lnTo>
                  <a:lnTo>
                    <a:pt x="1860" y="5450"/>
                  </a:lnTo>
                  <a:lnTo>
                    <a:pt x="2083" y="5443"/>
                  </a:lnTo>
                  <a:lnTo>
                    <a:pt x="2286" y="5468"/>
                  </a:lnTo>
                  <a:lnTo>
                    <a:pt x="2477" y="5542"/>
                  </a:lnTo>
                  <a:lnTo>
                    <a:pt x="2740" y="5643"/>
                  </a:lnTo>
                  <a:lnTo>
                    <a:pt x="2868" y="5461"/>
                  </a:lnTo>
                  <a:lnTo>
                    <a:pt x="3045" y="5272"/>
                  </a:lnTo>
                  <a:lnTo>
                    <a:pt x="3306" y="5105"/>
                  </a:lnTo>
                  <a:lnTo>
                    <a:pt x="3594" y="4997"/>
                  </a:lnTo>
                  <a:lnTo>
                    <a:pt x="3737" y="4909"/>
                  </a:lnTo>
                  <a:lnTo>
                    <a:pt x="3908" y="4763"/>
                  </a:lnTo>
                  <a:lnTo>
                    <a:pt x="4134" y="4540"/>
                  </a:lnTo>
                  <a:lnTo>
                    <a:pt x="4131" y="3908"/>
                  </a:lnTo>
                  <a:lnTo>
                    <a:pt x="4285" y="3583"/>
                  </a:lnTo>
                  <a:lnTo>
                    <a:pt x="4140" y="3308"/>
                  </a:lnTo>
                  <a:lnTo>
                    <a:pt x="4305" y="3097"/>
                  </a:lnTo>
                  <a:lnTo>
                    <a:pt x="4293" y="2868"/>
                  </a:lnTo>
                  <a:lnTo>
                    <a:pt x="4032" y="2744"/>
                  </a:lnTo>
                  <a:lnTo>
                    <a:pt x="3801" y="2756"/>
                  </a:lnTo>
                  <a:lnTo>
                    <a:pt x="3602" y="2708"/>
                  </a:lnTo>
                  <a:lnTo>
                    <a:pt x="3456" y="2647"/>
                  </a:lnTo>
                  <a:lnTo>
                    <a:pt x="3456" y="2445"/>
                  </a:lnTo>
                  <a:lnTo>
                    <a:pt x="3324" y="2299"/>
                  </a:lnTo>
                  <a:lnTo>
                    <a:pt x="3288" y="2085"/>
                  </a:lnTo>
                  <a:lnTo>
                    <a:pt x="3361" y="1966"/>
                  </a:lnTo>
                  <a:lnTo>
                    <a:pt x="3360" y="1796"/>
                  </a:lnTo>
                  <a:lnTo>
                    <a:pt x="3504" y="1688"/>
                  </a:lnTo>
                  <a:lnTo>
                    <a:pt x="3528" y="1495"/>
                  </a:lnTo>
                  <a:lnTo>
                    <a:pt x="3354" y="1269"/>
                  </a:lnTo>
                  <a:lnTo>
                    <a:pt x="3075" y="838"/>
                  </a:lnTo>
                  <a:lnTo>
                    <a:pt x="2916" y="728"/>
                  </a:lnTo>
                  <a:lnTo>
                    <a:pt x="2737" y="727"/>
                  </a:lnTo>
                  <a:lnTo>
                    <a:pt x="2568" y="572"/>
                  </a:lnTo>
                  <a:lnTo>
                    <a:pt x="2280" y="570"/>
                  </a:lnTo>
                  <a:lnTo>
                    <a:pt x="2136" y="270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9" name="Freeform 1303">
              <a:extLst>
                <a:ext uri="{FF2B5EF4-FFF2-40B4-BE49-F238E27FC236}">
                  <a16:creationId xmlns:a16="http://schemas.microsoft.com/office/drawing/2014/main" id="{58EEE912-F0A3-4A50-82AC-3799B24215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66136" y="3860692"/>
              <a:ext cx="385134" cy="265873"/>
            </a:xfrm>
            <a:custGeom>
              <a:avLst/>
              <a:gdLst>
                <a:gd name="T0" fmla="*/ 884 w 1496"/>
                <a:gd name="T1" fmla="*/ 0 h 1296"/>
                <a:gd name="T2" fmla="*/ 782 w 1496"/>
                <a:gd name="T3" fmla="*/ 18 h 1296"/>
                <a:gd name="T4" fmla="*/ 722 w 1496"/>
                <a:gd name="T5" fmla="*/ 108 h 1296"/>
                <a:gd name="T6" fmla="*/ 722 w 1496"/>
                <a:gd name="T7" fmla="*/ 288 h 1296"/>
                <a:gd name="T8" fmla="*/ 506 w 1496"/>
                <a:gd name="T9" fmla="*/ 348 h 1296"/>
                <a:gd name="T10" fmla="*/ 440 w 1496"/>
                <a:gd name="T11" fmla="*/ 438 h 1296"/>
                <a:gd name="T12" fmla="*/ 470 w 1496"/>
                <a:gd name="T13" fmla="*/ 612 h 1296"/>
                <a:gd name="T14" fmla="*/ 368 w 1496"/>
                <a:gd name="T15" fmla="*/ 648 h 1296"/>
                <a:gd name="T16" fmla="*/ 0 w 1496"/>
                <a:gd name="T17" fmla="*/ 601 h 1296"/>
                <a:gd name="T18" fmla="*/ 73 w 1496"/>
                <a:gd name="T19" fmla="*/ 720 h 1296"/>
                <a:gd name="T20" fmla="*/ 95 w 1496"/>
                <a:gd name="T21" fmla="*/ 802 h 1296"/>
                <a:gd name="T22" fmla="*/ 200 w 1496"/>
                <a:gd name="T23" fmla="*/ 859 h 1296"/>
                <a:gd name="T24" fmla="*/ 236 w 1496"/>
                <a:gd name="T25" fmla="*/ 954 h 1296"/>
                <a:gd name="T26" fmla="*/ 224 w 1496"/>
                <a:gd name="T27" fmla="*/ 1032 h 1296"/>
                <a:gd name="T28" fmla="*/ 332 w 1496"/>
                <a:gd name="T29" fmla="*/ 1044 h 1296"/>
                <a:gd name="T30" fmla="*/ 350 w 1496"/>
                <a:gd name="T31" fmla="*/ 1152 h 1296"/>
                <a:gd name="T32" fmla="*/ 452 w 1496"/>
                <a:gd name="T33" fmla="*/ 1206 h 1296"/>
                <a:gd name="T34" fmla="*/ 758 w 1496"/>
                <a:gd name="T35" fmla="*/ 1188 h 1296"/>
                <a:gd name="T36" fmla="*/ 872 w 1496"/>
                <a:gd name="T37" fmla="*/ 1152 h 1296"/>
                <a:gd name="T38" fmla="*/ 980 w 1496"/>
                <a:gd name="T39" fmla="*/ 1284 h 1296"/>
                <a:gd name="T40" fmla="*/ 1100 w 1496"/>
                <a:gd name="T41" fmla="*/ 1296 h 1296"/>
                <a:gd name="T42" fmla="*/ 1340 w 1496"/>
                <a:gd name="T43" fmla="*/ 1044 h 1296"/>
                <a:gd name="T44" fmla="*/ 1322 w 1496"/>
                <a:gd name="T45" fmla="*/ 924 h 1296"/>
                <a:gd name="T46" fmla="*/ 1394 w 1496"/>
                <a:gd name="T47" fmla="*/ 906 h 1296"/>
                <a:gd name="T48" fmla="*/ 1496 w 1496"/>
                <a:gd name="T49" fmla="*/ 798 h 1296"/>
                <a:gd name="T50" fmla="*/ 1442 w 1496"/>
                <a:gd name="T51" fmla="*/ 630 h 1296"/>
                <a:gd name="T52" fmla="*/ 1334 w 1496"/>
                <a:gd name="T53" fmla="*/ 594 h 1296"/>
                <a:gd name="T54" fmla="*/ 1196 w 1496"/>
                <a:gd name="T55" fmla="*/ 474 h 1296"/>
                <a:gd name="T56" fmla="*/ 1214 w 1496"/>
                <a:gd name="T57" fmla="*/ 240 h 1296"/>
                <a:gd name="T58" fmla="*/ 1190 w 1496"/>
                <a:gd name="T59" fmla="*/ 90 h 1296"/>
                <a:gd name="T60" fmla="*/ 1106 w 1496"/>
                <a:gd name="T61" fmla="*/ 36 h 1296"/>
                <a:gd name="T62" fmla="*/ 980 w 1496"/>
                <a:gd name="T63" fmla="*/ 42 h 1296"/>
                <a:gd name="T64" fmla="*/ 884 w 1496"/>
                <a:gd name="T65" fmla="*/ 0 h 1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6"/>
                <a:gd name="T100" fmla="*/ 0 h 1296"/>
                <a:gd name="T101" fmla="*/ 1496 w 1496"/>
                <a:gd name="T102" fmla="*/ 1296 h 1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6" h="1296">
                  <a:moveTo>
                    <a:pt x="884" y="0"/>
                  </a:moveTo>
                  <a:lnTo>
                    <a:pt x="782" y="18"/>
                  </a:lnTo>
                  <a:lnTo>
                    <a:pt x="722" y="108"/>
                  </a:lnTo>
                  <a:lnTo>
                    <a:pt x="722" y="288"/>
                  </a:lnTo>
                  <a:lnTo>
                    <a:pt x="506" y="348"/>
                  </a:lnTo>
                  <a:lnTo>
                    <a:pt x="440" y="438"/>
                  </a:lnTo>
                  <a:lnTo>
                    <a:pt x="470" y="612"/>
                  </a:lnTo>
                  <a:lnTo>
                    <a:pt x="368" y="648"/>
                  </a:lnTo>
                  <a:lnTo>
                    <a:pt x="0" y="601"/>
                  </a:lnTo>
                  <a:lnTo>
                    <a:pt x="73" y="720"/>
                  </a:lnTo>
                  <a:lnTo>
                    <a:pt x="95" y="802"/>
                  </a:lnTo>
                  <a:lnTo>
                    <a:pt x="200" y="859"/>
                  </a:lnTo>
                  <a:lnTo>
                    <a:pt x="236" y="954"/>
                  </a:lnTo>
                  <a:lnTo>
                    <a:pt x="224" y="1032"/>
                  </a:lnTo>
                  <a:lnTo>
                    <a:pt x="332" y="1044"/>
                  </a:lnTo>
                  <a:lnTo>
                    <a:pt x="350" y="1152"/>
                  </a:lnTo>
                  <a:lnTo>
                    <a:pt x="452" y="1206"/>
                  </a:lnTo>
                  <a:lnTo>
                    <a:pt x="758" y="1188"/>
                  </a:lnTo>
                  <a:lnTo>
                    <a:pt x="872" y="1152"/>
                  </a:lnTo>
                  <a:lnTo>
                    <a:pt x="980" y="1284"/>
                  </a:lnTo>
                  <a:lnTo>
                    <a:pt x="1100" y="1296"/>
                  </a:lnTo>
                  <a:lnTo>
                    <a:pt x="1340" y="1044"/>
                  </a:lnTo>
                  <a:lnTo>
                    <a:pt x="1322" y="924"/>
                  </a:lnTo>
                  <a:lnTo>
                    <a:pt x="1394" y="906"/>
                  </a:lnTo>
                  <a:lnTo>
                    <a:pt x="1496" y="798"/>
                  </a:lnTo>
                  <a:lnTo>
                    <a:pt x="1442" y="630"/>
                  </a:lnTo>
                  <a:lnTo>
                    <a:pt x="1334" y="594"/>
                  </a:lnTo>
                  <a:lnTo>
                    <a:pt x="1196" y="474"/>
                  </a:lnTo>
                  <a:lnTo>
                    <a:pt x="1214" y="240"/>
                  </a:lnTo>
                  <a:lnTo>
                    <a:pt x="1190" y="90"/>
                  </a:lnTo>
                  <a:lnTo>
                    <a:pt x="1106" y="36"/>
                  </a:lnTo>
                  <a:lnTo>
                    <a:pt x="980" y="42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0" name="Freeform 1304">
              <a:extLst>
                <a:ext uri="{FF2B5EF4-FFF2-40B4-BE49-F238E27FC236}">
                  <a16:creationId xmlns:a16="http://schemas.microsoft.com/office/drawing/2014/main" id="{A12CDB2F-B470-41EC-A4F2-7081CD9AD5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190" y="3735141"/>
              <a:ext cx="577702" cy="414811"/>
            </a:xfrm>
            <a:custGeom>
              <a:avLst/>
              <a:gdLst>
                <a:gd name="T0" fmla="*/ 4248 w 748"/>
                <a:gd name="T1" fmla="*/ 1134 h 674"/>
                <a:gd name="T2" fmla="*/ 3726 w 748"/>
                <a:gd name="T3" fmla="*/ 612 h 674"/>
                <a:gd name="T4" fmla="*/ 3168 w 748"/>
                <a:gd name="T5" fmla="*/ 504 h 674"/>
                <a:gd name="T6" fmla="*/ 2736 w 748"/>
                <a:gd name="T7" fmla="*/ 0 h 674"/>
                <a:gd name="T8" fmla="*/ 2250 w 748"/>
                <a:gd name="T9" fmla="*/ 396 h 674"/>
                <a:gd name="T10" fmla="*/ 1548 w 748"/>
                <a:gd name="T11" fmla="*/ 594 h 674"/>
                <a:gd name="T12" fmla="*/ 810 w 748"/>
                <a:gd name="T13" fmla="*/ 756 h 674"/>
                <a:gd name="T14" fmla="*/ 738 w 748"/>
                <a:gd name="T15" fmla="*/ 1422 h 674"/>
                <a:gd name="T16" fmla="*/ 216 w 748"/>
                <a:gd name="T17" fmla="*/ 1692 h 674"/>
                <a:gd name="T18" fmla="*/ 0 w 748"/>
                <a:gd name="T19" fmla="*/ 2394 h 674"/>
                <a:gd name="T20" fmla="*/ 360 w 748"/>
                <a:gd name="T21" fmla="*/ 2970 h 674"/>
                <a:gd name="T22" fmla="*/ 864 w 748"/>
                <a:gd name="T23" fmla="*/ 3258 h 674"/>
                <a:gd name="T24" fmla="*/ 1458 w 748"/>
                <a:gd name="T25" fmla="*/ 3204 h 674"/>
                <a:gd name="T26" fmla="*/ 1620 w 748"/>
                <a:gd name="T27" fmla="*/ 3780 h 674"/>
                <a:gd name="T28" fmla="*/ 1710 w 748"/>
                <a:gd name="T29" fmla="*/ 4482 h 674"/>
                <a:gd name="T30" fmla="*/ 1980 w 748"/>
                <a:gd name="T31" fmla="*/ 4878 h 674"/>
                <a:gd name="T32" fmla="*/ 2106 w 748"/>
                <a:gd name="T33" fmla="*/ 5508 h 674"/>
                <a:gd name="T34" fmla="*/ 2646 w 748"/>
                <a:gd name="T35" fmla="*/ 5994 h 674"/>
                <a:gd name="T36" fmla="*/ 3078 w 748"/>
                <a:gd name="T37" fmla="*/ 5724 h 674"/>
                <a:gd name="T38" fmla="*/ 3546 w 748"/>
                <a:gd name="T39" fmla="*/ 5508 h 674"/>
                <a:gd name="T40" fmla="*/ 4104 w 748"/>
                <a:gd name="T41" fmla="*/ 5562 h 674"/>
                <a:gd name="T42" fmla="*/ 4410 w 748"/>
                <a:gd name="T43" fmla="*/ 5184 h 674"/>
                <a:gd name="T44" fmla="*/ 4734 w 748"/>
                <a:gd name="T45" fmla="*/ 5580 h 674"/>
                <a:gd name="T46" fmla="*/ 5238 w 748"/>
                <a:gd name="T47" fmla="*/ 5796 h 674"/>
                <a:gd name="T48" fmla="*/ 5922 w 748"/>
                <a:gd name="T49" fmla="*/ 5994 h 674"/>
                <a:gd name="T50" fmla="*/ 6426 w 748"/>
                <a:gd name="T51" fmla="*/ 5364 h 674"/>
                <a:gd name="T52" fmla="*/ 6696 w 748"/>
                <a:gd name="T53" fmla="*/ 4932 h 674"/>
                <a:gd name="T54" fmla="*/ 6624 w 748"/>
                <a:gd name="T55" fmla="*/ 4410 h 674"/>
                <a:gd name="T56" fmla="*/ 6246 w 748"/>
                <a:gd name="T57" fmla="*/ 3996 h 674"/>
                <a:gd name="T58" fmla="*/ 5679 w 748"/>
                <a:gd name="T59" fmla="*/ 3267 h 674"/>
                <a:gd name="T60" fmla="*/ 5058 w 748"/>
                <a:gd name="T61" fmla="*/ 2889 h 674"/>
                <a:gd name="T62" fmla="*/ 4167 w 748"/>
                <a:gd name="T63" fmla="*/ 3789 h 674"/>
                <a:gd name="T64" fmla="*/ 3852 w 748"/>
                <a:gd name="T65" fmla="*/ 3438 h 674"/>
                <a:gd name="T66" fmla="*/ 4086 w 748"/>
                <a:gd name="T67" fmla="*/ 2664 h 674"/>
                <a:gd name="T68" fmla="*/ 3600 w 748"/>
                <a:gd name="T69" fmla="*/ 1998 h 674"/>
                <a:gd name="T70" fmla="*/ 4095 w 748"/>
                <a:gd name="T71" fmla="*/ 1413 h 6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8"/>
                <a:gd name="T109" fmla="*/ 0 h 674"/>
                <a:gd name="T110" fmla="*/ 748 w 748"/>
                <a:gd name="T111" fmla="*/ 674 h 6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8" h="674">
                  <a:moveTo>
                    <a:pt x="455" y="157"/>
                  </a:moveTo>
                  <a:lnTo>
                    <a:pt x="472" y="126"/>
                  </a:lnTo>
                  <a:lnTo>
                    <a:pt x="436" y="104"/>
                  </a:lnTo>
                  <a:lnTo>
                    <a:pt x="414" y="68"/>
                  </a:lnTo>
                  <a:lnTo>
                    <a:pt x="382" y="78"/>
                  </a:lnTo>
                  <a:lnTo>
                    <a:pt x="352" y="56"/>
                  </a:lnTo>
                  <a:lnTo>
                    <a:pt x="330" y="20"/>
                  </a:lnTo>
                  <a:lnTo>
                    <a:pt x="304" y="0"/>
                  </a:lnTo>
                  <a:lnTo>
                    <a:pt x="264" y="14"/>
                  </a:lnTo>
                  <a:lnTo>
                    <a:pt x="250" y="44"/>
                  </a:lnTo>
                  <a:lnTo>
                    <a:pt x="222" y="66"/>
                  </a:lnTo>
                  <a:lnTo>
                    <a:pt x="172" y="66"/>
                  </a:lnTo>
                  <a:lnTo>
                    <a:pt x="132" y="56"/>
                  </a:lnTo>
                  <a:lnTo>
                    <a:pt x="90" y="84"/>
                  </a:lnTo>
                  <a:lnTo>
                    <a:pt x="82" y="120"/>
                  </a:lnTo>
                  <a:lnTo>
                    <a:pt x="82" y="158"/>
                  </a:lnTo>
                  <a:lnTo>
                    <a:pt x="72" y="182"/>
                  </a:lnTo>
                  <a:lnTo>
                    <a:pt x="24" y="188"/>
                  </a:lnTo>
                  <a:lnTo>
                    <a:pt x="4" y="222"/>
                  </a:lnTo>
                  <a:lnTo>
                    <a:pt x="0" y="266"/>
                  </a:lnTo>
                  <a:lnTo>
                    <a:pt x="16" y="312"/>
                  </a:lnTo>
                  <a:lnTo>
                    <a:pt x="40" y="330"/>
                  </a:lnTo>
                  <a:lnTo>
                    <a:pt x="76" y="338"/>
                  </a:lnTo>
                  <a:lnTo>
                    <a:pt x="96" y="362"/>
                  </a:lnTo>
                  <a:lnTo>
                    <a:pt x="136" y="368"/>
                  </a:lnTo>
                  <a:lnTo>
                    <a:pt x="162" y="356"/>
                  </a:lnTo>
                  <a:lnTo>
                    <a:pt x="180" y="384"/>
                  </a:lnTo>
                  <a:lnTo>
                    <a:pt x="180" y="420"/>
                  </a:lnTo>
                  <a:lnTo>
                    <a:pt x="178" y="462"/>
                  </a:lnTo>
                  <a:lnTo>
                    <a:pt x="190" y="498"/>
                  </a:lnTo>
                  <a:lnTo>
                    <a:pt x="222" y="516"/>
                  </a:lnTo>
                  <a:lnTo>
                    <a:pt x="220" y="542"/>
                  </a:lnTo>
                  <a:lnTo>
                    <a:pt x="216" y="584"/>
                  </a:lnTo>
                  <a:lnTo>
                    <a:pt x="234" y="612"/>
                  </a:lnTo>
                  <a:lnTo>
                    <a:pt x="274" y="626"/>
                  </a:lnTo>
                  <a:lnTo>
                    <a:pt x="294" y="666"/>
                  </a:lnTo>
                  <a:lnTo>
                    <a:pt x="318" y="674"/>
                  </a:lnTo>
                  <a:lnTo>
                    <a:pt x="342" y="636"/>
                  </a:lnTo>
                  <a:lnTo>
                    <a:pt x="364" y="612"/>
                  </a:lnTo>
                  <a:lnTo>
                    <a:pt x="394" y="612"/>
                  </a:lnTo>
                  <a:lnTo>
                    <a:pt x="424" y="624"/>
                  </a:lnTo>
                  <a:lnTo>
                    <a:pt x="456" y="618"/>
                  </a:lnTo>
                  <a:lnTo>
                    <a:pt x="468" y="590"/>
                  </a:lnTo>
                  <a:lnTo>
                    <a:pt x="490" y="576"/>
                  </a:lnTo>
                  <a:lnTo>
                    <a:pt x="516" y="576"/>
                  </a:lnTo>
                  <a:lnTo>
                    <a:pt x="526" y="620"/>
                  </a:lnTo>
                  <a:lnTo>
                    <a:pt x="540" y="644"/>
                  </a:lnTo>
                  <a:lnTo>
                    <a:pt x="582" y="644"/>
                  </a:lnTo>
                  <a:lnTo>
                    <a:pt x="616" y="674"/>
                  </a:lnTo>
                  <a:lnTo>
                    <a:pt x="658" y="666"/>
                  </a:lnTo>
                  <a:lnTo>
                    <a:pt x="690" y="638"/>
                  </a:lnTo>
                  <a:lnTo>
                    <a:pt x="714" y="596"/>
                  </a:lnTo>
                  <a:lnTo>
                    <a:pt x="700" y="564"/>
                  </a:lnTo>
                  <a:lnTo>
                    <a:pt x="744" y="548"/>
                  </a:lnTo>
                  <a:lnTo>
                    <a:pt x="748" y="523"/>
                  </a:lnTo>
                  <a:lnTo>
                    <a:pt x="736" y="490"/>
                  </a:lnTo>
                  <a:lnTo>
                    <a:pt x="701" y="471"/>
                  </a:lnTo>
                  <a:lnTo>
                    <a:pt x="694" y="444"/>
                  </a:lnTo>
                  <a:lnTo>
                    <a:pt x="672" y="408"/>
                  </a:lnTo>
                  <a:lnTo>
                    <a:pt x="631" y="363"/>
                  </a:lnTo>
                  <a:lnTo>
                    <a:pt x="589" y="360"/>
                  </a:lnTo>
                  <a:lnTo>
                    <a:pt x="562" y="321"/>
                  </a:lnTo>
                  <a:lnTo>
                    <a:pt x="550" y="376"/>
                  </a:lnTo>
                  <a:lnTo>
                    <a:pt x="463" y="421"/>
                  </a:lnTo>
                  <a:lnTo>
                    <a:pt x="425" y="417"/>
                  </a:lnTo>
                  <a:lnTo>
                    <a:pt x="428" y="382"/>
                  </a:lnTo>
                  <a:lnTo>
                    <a:pt x="454" y="344"/>
                  </a:lnTo>
                  <a:lnTo>
                    <a:pt x="454" y="296"/>
                  </a:lnTo>
                  <a:lnTo>
                    <a:pt x="418" y="266"/>
                  </a:lnTo>
                  <a:lnTo>
                    <a:pt x="400" y="222"/>
                  </a:lnTo>
                  <a:lnTo>
                    <a:pt x="436" y="182"/>
                  </a:lnTo>
                  <a:lnTo>
                    <a:pt x="455" y="1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1" name="Freeform 1305">
              <a:extLst>
                <a:ext uri="{FF2B5EF4-FFF2-40B4-BE49-F238E27FC236}">
                  <a16:creationId xmlns:a16="http://schemas.microsoft.com/office/drawing/2014/main" id="{CF1FC7F4-F7FE-494A-8E01-84C2B641C3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2366" y="4222573"/>
              <a:ext cx="514371" cy="189557"/>
            </a:xfrm>
            <a:custGeom>
              <a:avLst/>
              <a:gdLst>
                <a:gd name="T0" fmla="*/ 11988 w 333"/>
                <a:gd name="T1" fmla="*/ 1188 h 154"/>
                <a:gd name="T2" fmla="*/ 11772 w 333"/>
                <a:gd name="T3" fmla="*/ 684 h 154"/>
                <a:gd name="T4" fmla="*/ 11124 w 333"/>
                <a:gd name="T5" fmla="*/ 216 h 154"/>
                <a:gd name="T6" fmla="*/ 10440 w 333"/>
                <a:gd name="T7" fmla="*/ 0 h 154"/>
                <a:gd name="T8" fmla="*/ 9684 w 333"/>
                <a:gd name="T9" fmla="*/ 0 h 154"/>
                <a:gd name="T10" fmla="*/ 9072 w 333"/>
                <a:gd name="T11" fmla="*/ 252 h 154"/>
                <a:gd name="T12" fmla="*/ 8532 w 333"/>
                <a:gd name="T13" fmla="*/ 1080 h 154"/>
                <a:gd name="T14" fmla="*/ 8064 w 333"/>
                <a:gd name="T15" fmla="*/ 792 h 154"/>
                <a:gd name="T16" fmla="*/ 7524 w 333"/>
                <a:gd name="T17" fmla="*/ 324 h 154"/>
                <a:gd name="T18" fmla="*/ 6876 w 333"/>
                <a:gd name="T19" fmla="*/ 0 h 154"/>
                <a:gd name="T20" fmla="*/ 6228 w 333"/>
                <a:gd name="T21" fmla="*/ 0 h 154"/>
                <a:gd name="T22" fmla="*/ 5616 w 333"/>
                <a:gd name="T23" fmla="*/ 144 h 154"/>
                <a:gd name="T24" fmla="*/ 5400 w 333"/>
                <a:gd name="T25" fmla="*/ 972 h 154"/>
                <a:gd name="T26" fmla="*/ 4932 w 333"/>
                <a:gd name="T27" fmla="*/ 1188 h 154"/>
                <a:gd name="T28" fmla="*/ 4536 w 333"/>
                <a:gd name="T29" fmla="*/ 648 h 154"/>
                <a:gd name="T30" fmla="*/ 4068 w 333"/>
                <a:gd name="T31" fmla="*/ 432 h 154"/>
                <a:gd name="T32" fmla="*/ 3240 w 333"/>
                <a:gd name="T33" fmla="*/ 216 h 154"/>
                <a:gd name="T34" fmla="*/ 2376 w 333"/>
                <a:gd name="T35" fmla="*/ 216 h 154"/>
                <a:gd name="T36" fmla="*/ 1692 w 333"/>
                <a:gd name="T37" fmla="*/ 792 h 154"/>
                <a:gd name="T38" fmla="*/ 1044 w 333"/>
                <a:gd name="T39" fmla="*/ 1080 h 154"/>
                <a:gd name="T40" fmla="*/ 324 w 333"/>
                <a:gd name="T41" fmla="*/ 1656 h 154"/>
                <a:gd name="T42" fmla="*/ 0 w 333"/>
                <a:gd name="T43" fmla="*/ 2520 h 154"/>
                <a:gd name="T44" fmla="*/ 216 w 333"/>
                <a:gd name="T45" fmla="*/ 3348 h 154"/>
                <a:gd name="T46" fmla="*/ 936 w 333"/>
                <a:gd name="T47" fmla="*/ 3672 h 154"/>
                <a:gd name="T48" fmla="*/ 972 w 333"/>
                <a:gd name="T49" fmla="*/ 4104 h 154"/>
                <a:gd name="T50" fmla="*/ 1512 w 333"/>
                <a:gd name="T51" fmla="*/ 4464 h 154"/>
                <a:gd name="T52" fmla="*/ 2592 w 333"/>
                <a:gd name="T53" fmla="*/ 4752 h 154"/>
                <a:gd name="T54" fmla="*/ 3528 w 333"/>
                <a:gd name="T55" fmla="*/ 4248 h 154"/>
                <a:gd name="T56" fmla="*/ 4212 w 333"/>
                <a:gd name="T57" fmla="*/ 4104 h 154"/>
                <a:gd name="T58" fmla="*/ 4392 w 333"/>
                <a:gd name="T59" fmla="*/ 4752 h 154"/>
                <a:gd name="T60" fmla="*/ 4968 w 333"/>
                <a:gd name="T61" fmla="*/ 5544 h 154"/>
                <a:gd name="T62" fmla="*/ 6048 w 333"/>
                <a:gd name="T63" fmla="*/ 5508 h 154"/>
                <a:gd name="T64" fmla="*/ 7344 w 333"/>
                <a:gd name="T65" fmla="*/ 5112 h 154"/>
                <a:gd name="T66" fmla="*/ 7992 w 333"/>
                <a:gd name="T67" fmla="*/ 3924 h 154"/>
                <a:gd name="T68" fmla="*/ 8316 w 333"/>
                <a:gd name="T69" fmla="*/ 3168 h 154"/>
                <a:gd name="T70" fmla="*/ 8928 w 333"/>
                <a:gd name="T71" fmla="*/ 3024 h 154"/>
                <a:gd name="T72" fmla="*/ 9360 w 333"/>
                <a:gd name="T73" fmla="*/ 2808 h 154"/>
                <a:gd name="T74" fmla="*/ 9936 w 333"/>
                <a:gd name="T75" fmla="*/ 2304 h 154"/>
                <a:gd name="T76" fmla="*/ 10656 w 333"/>
                <a:gd name="T77" fmla="*/ 2700 h 154"/>
                <a:gd name="T78" fmla="*/ 11196 w 333"/>
                <a:gd name="T79" fmla="*/ 2376 h 154"/>
                <a:gd name="T80" fmla="*/ 11736 w 333"/>
                <a:gd name="T81" fmla="*/ 1836 h 154"/>
                <a:gd name="T82" fmla="*/ 11988 w 333"/>
                <a:gd name="T83" fmla="*/ 1188 h 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154"/>
                <a:gd name="T128" fmla="*/ 333 w 333"/>
                <a:gd name="T129" fmla="*/ 154 h 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154">
                  <a:moveTo>
                    <a:pt x="333" y="33"/>
                  </a:moveTo>
                  <a:lnTo>
                    <a:pt x="327" y="19"/>
                  </a:lnTo>
                  <a:lnTo>
                    <a:pt x="309" y="6"/>
                  </a:lnTo>
                  <a:lnTo>
                    <a:pt x="290" y="0"/>
                  </a:lnTo>
                  <a:lnTo>
                    <a:pt x="269" y="0"/>
                  </a:lnTo>
                  <a:lnTo>
                    <a:pt x="252" y="7"/>
                  </a:lnTo>
                  <a:lnTo>
                    <a:pt x="237" y="30"/>
                  </a:lnTo>
                  <a:lnTo>
                    <a:pt x="224" y="22"/>
                  </a:lnTo>
                  <a:lnTo>
                    <a:pt x="209" y="9"/>
                  </a:lnTo>
                  <a:lnTo>
                    <a:pt x="191" y="0"/>
                  </a:lnTo>
                  <a:lnTo>
                    <a:pt x="173" y="0"/>
                  </a:lnTo>
                  <a:lnTo>
                    <a:pt x="156" y="4"/>
                  </a:lnTo>
                  <a:lnTo>
                    <a:pt x="150" y="27"/>
                  </a:lnTo>
                  <a:lnTo>
                    <a:pt x="137" y="33"/>
                  </a:lnTo>
                  <a:lnTo>
                    <a:pt x="126" y="18"/>
                  </a:lnTo>
                  <a:lnTo>
                    <a:pt x="113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7" y="22"/>
                  </a:lnTo>
                  <a:lnTo>
                    <a:pt x="29" y="30"/>
                  </a:lnTo>
                  <a:lnTo>
                    <a:pt x="9" y="46"/>
                  </a:lnTo>
                  <a:lnTo>
                    <a:pt x="0" y="70"/>
                  </a:lnTo>
                  <a:lnTo>
                    <a:pt x="6" y="93"/>
                  </a:lnTo>
                  <a:lnTo>
                    <a:pt x="26" y="102"/>
                  </a:lnTo>
                  <a:lnTo>
                    <a:pt x="27" y="114"/>
                  </a:lnTo>
                  <a:lnTo>
                    <a:pt x="42" y="124"/>
                  </a:lnTo>
                  <a:lnTo>
                    <a:pt x="72" y="132"/>
                  </a:lnTo>
                  <a:lnTo>
                    <a:pt x="98" y="118"/>
                  </a:lnTo>
                  <a:lnTo>
                    <a:pt x="117" y="114"/>
                  </a:lnTo>
                  <a:lnTo>
                    <a:pt x="122" y="132"/>
                  </a:lnTo>
                  <a:lnTo>
                    <a:pt x="138" y="154"/>
                  </a:lnTo>
                  <a:lnTo>
                    <a:pt x="168" y="153"/>
                  </a:lnTo>
                  <a:lnTo>
                    <a:pt x="204" y="142"/>
                  </a:lnTo>
                  <a:lnTo>
                    <a:pt x="222" y="109"/>
                  </a:lnTo>
                  <a:lnTo>
                    <a:pt x="231" y="88"/>
                  </a:lnTo>
                  <a:lnTo>
                    <a:pt x="248" y="84"/>
                  </a:lnTo>
                  <a:lnTo>
                    <a:pt x="260" y="78"/>
                  </a:lnTo>
                  <a:lnTo>
                    <a:pt x="276" y="64"/>
                  </a:lnTo>
                  <a:lnTo>
                    <a:pt x="296" y="75"/>
                  </a:lnTo>
                  <a:lnTo>
                    <a:pt x="311" y="66"/>
                  </a:lnTo>
                  <a:lnTo>
                    <a:pt x="326" y="51"/>
                  </a:lnTo>
                  <a:lnTo>
                    <a:pt x="333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2" name="Freeform 1306">
              <a:extLst>
                <a:ext uri="{FF2B5EF4-FFF2-40B4-BE49-F238E27FC236}">
                  <a16:creationId xmlns:a16="http://schemas.microsoft.com/office/drawing/2014/main" id="{EB6FC105-D7C3-45B0-975A-86596F423C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28503" y="4250268"/>
              <a:ext cx="1119361" cy="1069442"/>
            </a:xfrm>
            <a:custGeom>
              <a:avLst/>
              <a:gdLst>
                <a:gd name="T0" fmla="*/ 1308 w 4348"/>
                <a:gd name="T1" fmla="*/ 621 h 5213"/>
                <a:gd name="T2" fmla="*/ 996 w 4348"/>
                <a:gd name="T3" fmla="*/ 855 h 5213"/>
                <a:gd name="T4" fmla="*/ 444 w 4348"/>
                <a:gd name="T5" fmla="*/ 1131 h 5213"/>
                <a:gd name="T6" fmla="*/ 136 w 4348"/>
                <a:gd name="T7" fmla="*/ 1504 h 5213"/>
                <a:gd name="T8" fmla="*/ 363 w 4348"/>
                <a:gd name="T9" fmla="*/ 1801 h 5213"/>
                <a:gd name="T10" fmla="*/ 513 w 4348"/>
                <a:gd name="T11" fmla="*/ 1996 h 5213"/>
                <a:gd name="T12" fmla="*/ 255 w 4348"/>
                <a:gd name="T13" fmla="*/ 2138 h 5213"/>
                <a:gd name="T14" fmla="*/ 30 w 4348"/>
                <a:gd name="T15" fmla="*/ 2299 h 5213"/>
                <a:gd name="T16" fmla="*/ 19 w 4348"/>
                <a:gd name="T17" fmla="*/ 2585 h 5213"/>
                <a:gd name="T18" fmla="*/ 151 w 4348"/>
                <a:gd name="T19" fmla="*/ 2821 h 5213"/>
                <a:gd name="T20" fmla="*/ 310 w 4348"/>
                <a:gd name="T21" fmla="*/ 3052 h 5213"/>
                <a:gd name="T22" fmla="*/ 482 w 4348"/>
                <a:gd name="T23" fmla="*/ 3321 h 5213"/>
                <a:gd name="T24" fmla="*/ 819 w 4348"/>
                <a:gd name="T25" fmla="*/ 3455 h 5213"/>
                <a:gd name="T26" fmla="*/ 783 w 4348"/>
                <a:gd name="T27" fmla="*/ 3825 h 5213"/>
                <a:gd name="T28" fmla="*/ 654 w 4348"/>
                <a:gd name="T29" fmla="*/ 4029 h 5213"/>
                <a:gd name="T30" fmla="*/ 719 w 4348"/>
                <a:gd name="T31" fmla="*/ 4269 h 5213"/>
                <a:gd name="T32" fmla="*/ 903 w 4348"/>
                <a:gd name="T33" fmla="*/ 4258 h 5213"/>
                <a:gd name="T34" fmla="*/ 996 w 4348"/>
                <a:gd name="T35" fmla="*/ 4469 h 5213"/>
                <a:gd name="T36" fmla="*/ 1085 w 4348"/>
                <a:gd name="T37" fmla="*/ 4725 h 5213"/>
                <a:gd name="T38" fmla="*/ 1224 w 4348"/>
                <a:gd name="T39" fmla="*/ 5062 h 5213"/>
                <a:gd name="T40" fmla="*/ 1436 w 4348"/>
                <a:gd name="T41" fmla="*/ 5152 h 5213"/>
                <a:gd name="T42" fmla="*/ 1801 w 4348"/>
                <a:gd name="T43" fmla="*/ 5194 h 5213"/>
                <a:gd name="T44" fmla="*/ 2169 w 4348"/>
                <a:gd name="T45" fmla="*/ 5106 h 5213"/>
                <a:gd name="T46" fmla="*/ 2168 w 4348"/>
                <a:gd name="T47" fmla="*/ 4909 h 5213"/>
                <a:gd name="T48" fmla="*/ 2311 w 4348"/>
                <a:gd name="T49" fmla="*/ 4753 h 5213"/>
                <a:gd name="T50" fmla="*/ 2394 w 4348"/>
                <a:gd name="T51" fmla="*/ 4549 h 5213"/>
                <a:gd name="T52" fmla="*/ 2507 w 4348"/>
                <a:gd name="T53" fmla="*/ 4422 h 5213"/>
                <a:gd name="T54" fmla="*/ 2650 w 4348"/>
                <a:gd name="T55" fmla="*/ 4365 h 5213"/>
                <a:gd name="T56" fmla="*/ 2479 w 4348"/>
                <a:gd name="T57" fmla="*/ 4242 h 5213"/>
                <a:gd name="T58" fmla="*/ 2403 w 4348"/>
                <a:gd name="T59" fmla="*/ 4066 h 5213"/>
                <a:gd name="T60" fmla="*/ 2097 w 4348"/>
                <a:gd name="T61" fmla="*/ 4068 h 5213"/>
                <a:gd name="T62" fmla="*/ 1830 w 4348"/>
                <a:gd name="T63" fmla="*/ 3846 h 5213"/>
                <a:gd name="T64" fmla="*/ 1961 w 4348"/>
                <a:gd name="T65" fmla="*/ 3739 h 5213"/>
                <a:gd name="T66" fmla="*/ 1971 w 4348"/>
                <a:gd name="T67" fmla="*/ 3461 h 5213"/>
                <a:gd name="T68" fmla="*/ 2112 w 4348"/>
                <a:gd name="T69" fmla="*/ 3273 h 5213"/>
                <a:gd name="T70" fmla="*/ 2012 w 4348"/>
                <a:gd name="T71" fmla="*/ 2892 h 5213"/>
                <a:gd name="T72" fmla="*/ 1800 w 4348"/>
                <a:gd name="T73" fmla="*/ 2808 h 5213"/>
                <a:gd name="T74" fmla="*/ 2043 w 4348"/>
                <a:gd name="T75" fmla="*/ 2626 h 5213"/>
                <a:gd name="T76" fmla="*/ 2112 w 4348"/>
                <a:gd name="T77" fmla="*/ 2391 h 5213"/>
                <a:gd name="T78" fmla="*/ 2629 w 4348"/>
                <a:gd name="T79" fmla="*/ 2054 h 5213"/>
                <a:gd name="T80" fmla="*/ 2863 w 4348"/>
                <a:gd name="T81" fmla="*/ 1904 h 5213"/>
                <a:gd name="T82" fmla="*/ 3061 w 4348"/>
                <a:gd name="T83" fmla="*/ 1656 h 5213"/>
                <a:gd name="T84" fmla="*/ 3268 w 4348"/>
                <a:gd name="T85" fmla="*/ 1678 h 5213"/>
                <a:gd name="T86" fmla="*/ 3412 w 4348"/>
                <a:gd name="T87" fmla="*/ 1789 h 5213"/>
                <a:gd name="T88" fmla="*/ 3752 w 4348"/>
                <a:gd name="T89" fmla="*/ 1908 h 5213"/>
                <a:gd name="T90" fmla="*/ 3931 w 4348"/>
                <a:gd name="T91" fmla="*/ 1575 h 5213"/>
                <a:gd name="T92" fmla="*/ 4058 w 4348"/>
                <a:gd name="T93" fmla="*/ 1093 h 5213"/>
                <a:gd name="T94" fmla="*/ 4189 w 4348"/>
                <a:gd name="T95" fmla="*/ 760 h 5213"/>
                <a:gd name="T96" fmla="*/ 3392 w 4348"/>
                <a:gd name="T97" fmla="*/ 534 h 5213"/>
                <a:gd name="T98" fmla="*/ 3275 w 4348"/>
                <a:gd name="T99" fmla="*/ 324 h 5213"/>
                <a:gd name="T100" fmla="*/ 2897 w 4348"/>
                <a:gd name="T101" fmla="*/ 138 h 5213"/>
                <a:gd name="T102" fmla="*/ 2375 w 4348"/>
                <a:gd name="T103" fmla="*/ 189 h 5213"/>
                <a:gd name="T104" fmla="*/ 2183 w 4348"/>
                <a:gd name="T105" fmla="*/ 142 h 5213"/>
                <a:gd name="T106" fmla="*/ 2008 w 4348"/>
                <a:gd name="T107" fmla="*/ 535 h 5213"/>
                <a:gd name="T108" fmla="*/ 1529 w 4348"/>
                <a:gd name="T109" fmla="*/ 400 h 5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48"/>
                <a:gd name="T166" fmla="*/ 0 h 5213"/>
                <a:gd name="T167" fmla="*/ 4348 w 4348"/>
                <a:gd name="T168" fmla="*/ 5213 h 5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48" h="5213">
                  <a:moveTo>
                    <a:pt x="1529" y="400"/>
                  </a:moveTo>
                  <a:lnTo>
                    <a:pt x="1308" y="621"/>
                  </a:lnTo>
                  <a:lnTo>
                    <a:pt x="1140" y="765"/>
                  </a:lnTo>
                  <a:lnTo>
                    <a:pt x="996" y="855"/>
                  </a:lnTo>
                  <a:lnTo>
                    <a:pt x="708" y="963"/>
                  </a:lnTo>
                  <a:lnTo>
                    <a:pt x="444" y="1131"/>
                  </a:lnTo>
                  <a:lnTo>
                    <a:pt x="264" y="1323"/>
                  </a:lnTo>
                  <a:lnTo>
                    <a:pt x="136" y="1504"/>
                  </a:lnTo>
                  <a:lnTo>
                    <a:pt x="174" y="1642"/>
                  </a:lnTo>
                  <a:lnTo>
                    <a:pt x="363" y="1801"/>
                  </a:lnTo>
                  <a:lnTo>
                    <a:pt x="456" y="1905"/>
                  </a:lnTo>
                  <a:lnTo>
                    <a:pt x="513" y="1996"/>
                  </a:lnTo>
                  <a:lnTo>
                    <a:pt x="406" y="2152"/>
                  </a:lnTo>
                  <a:lnTo>
                    <a:pt x="255" y="2138"/>
                  </a:lnTo>
                  <a:lnTo>
                    <a:pt x="99" y="2170"/>
                  </a:lnTo>
                  <a:lnTo>
                    <a:pt x="30" y="2299"/>
                  </a:lnTo>
                  <a:lnTo>
                    <a:pt x="0" y="2455"/>
                  </a:lnTo>
                  <a:lnTo>
                    <a:pt x="19" y="2585"/>
                  </a:lnTo>
                  <a:lnTo>
                    <a:pt x="66" y="2709"/>
                  </a:lnTo>
                  <a:lnTo>
                    <a:pt x="151" y="2821"/>
                  </a:lnTo>
                  <a:lnTo>
                    <a:pt x="261" y="2897"/>
                  </a:lnTo>
                  <a:lnTo>
                    <a:pt x="310" y="3052"/>
                  </a:lnTo>
                  <a:lnTo>
                    <a:pt x="315" y="3215"/>
                  </a:lnTo>
                  <a:lnTo>
                    <a:pt x="482" y="3321"/>
                  </a:lnTo>
                  <a:lnTo>
                    <a:pt x="710" y="3346"/>
                  </a:lnTo>
                  <a:lnTo>
                    <a:pt x="819" y="3455"/>
                  </a:lnTo>
                  <a:lnTo>
                    <a:pt x="819" y="3643"/>
                  </a:lnTo>
                  <a:lnTo>
                    <a:pt x="783" y="3825"/>
                  </a:lnTo>
                  <a:lnTo>
                    <a:pt x="647" y="3919"/>
                  </a:lnTo>
                  <a:lnTo>
                    <a:pt x="654" y="4029"/>
                  </a:lnTo>
                  <a:lnTo>
                    <a:pt x="661" y="4201"/>
                  </a:lnTo>
                  <a:lnTo>
                    <a:pt x="719" y="4269"/>
                  </a:lnTo>
                  <a:lnTo>
                    <a:pt x="816" y="4245"/>
                  </a:lnTo>
                  <a:lnTo>
                    <a:pt x="903" y="4258"/>
                  </a:lnTo>
                  <a:lnTo>
                    <a:pt x="1002" y="4273"/>
                  </a:lnTo>
                  <a:lnTo>
                    <a:pt x="996" y="4469"/>
                  </a:lnTo>
                  <a:lnTo>
                    <a:pt x="1018" y="4613"/>
                  </a:lnTo>
                  <a:lnTo>
                    <a:pt x="1085" y="4725"/>
                  </a:lnTo>
                  <a:lnTo>
                    <a:pt x="1108" y="4991"/>
                  </a:lnTo>
                  <a:lnTo>
                    <a:pt x="1224" y="5062"/>
                  </a:lnTo>
                  <a:lnTo>
                    <a:pt x="1336" y="5029"/>
                  </a:lnTo>
                  <a:lnTo>
                    <a:pt x="1436" y="5152"/>
                  </a:lnTo>
                  <a:lnTo>
                    <a:pt x="1566" y="5213"/>
                  </a:lnTo>
                  <a:lnTo>
                    <a:pt x="1801" y="5194"/>
                  </a:lnTo>
                  <a:lnTo>
                    <a:pt x="1956" y="5156"/>
                  </a:lnTo>
                  <a:lnTo>
                    <a:pt x="2169" y="5106"/>
                  </a:lnTo>
                  <a:lnTo>
                    <a:pt x="2201" y="5049"/>
                  </a:lnTo>
                  <a:lnTo>
                    <a:pt x="2168" y="4909"/>
                  </a:lnTo>
                  <a:lnTo>
                    <a:pt x="2217" y="4802"/>
                  </a:lnTo>
                  <a:lnTo>
                    <a:pt x="2311" y="4753"/>
                  </a:lnTo>
                  <a:lnTo>
                    <a:pt x="2381" y="4656"/>
                  </a:lnTo>
                  <a:lnTo>
                    <a:pt x="2394" y="4549"/>
                  </a:lnTo>
                  <a:lnTo>
                    <a:pt x="2418" y="4463"/>
                  </a:lnTo>
                  <a:lnTo>
                    <a:pt x="2507" y="4422"/>
                  </a:lnTo>
                  <a:lnTo>
                    <a:pt x="2588" y="4422"/>
                  </a:lnTo>
                  <a:lnTo>
                    <a:pt x="2650" y="4365"/>
                  </a:lnTo>
                  <a:lnTo>
                    <a:pt x="2617" y="4250"/>
                  </a:lnTo>
                  <a:lnTo>
                    <a:pt x="2479" y="4242"/>
                  </a:lnTo>
                  <a:lnTo>
                    <a:pt x="2471" y="4129"/>
                  </a:lnTo>
                  <a:lnTo>
                    <a:pt x="2403" y="4066"/>
                  </a:lnTo>
                  <a:lnTo>
                    <a:pt x="2263" y="4101"/>
                  </a:lnTo>
                  <a:lnTo>
                    <a:pt x="2097" y="4068"/>
                  </a:lnTo>
                  <a:lnTo>
                    <a:pt x="1935" y="4022"/>
                  </a:lnTo>
                  <a:lnTo>
                    <a:pt x="1830" y="3846"/>
                  </a:lnTo>
                  <a:lnTo>
                    <a:pt x="1860" y="3777"/>
                  </a:lnTo>
                  <a:lnTo>
                    <a:pt x="1961" y="3739"/>
                  </a:lnTo>
                  <a:lnTo>
                    <a:pt x="1989" y="3649"/>
                  </a:lnTo>
                  <a:lnTo>
                    <a:pt x="1971" y="3461"/>
                  </a:lnTo>
                  <a:lnTo>
                    <a:pt x="2046" y="3345"/>
                  </a:lnTo>
                  <a:lnTo>
                    <a:pt x="2112" y="3273"/>
                  </a:lnTo>
                  <a:lnTo>
                    <a:pt x="2074" y="2945"/>
                  </a:lnTo>
                  <a:lnTo>
                    <a:pt x="2012" y="2892"/>
                  </a:lnTo>
                  <a:lnTo>
                    <a:pt x="1866" y="2889"/>
                  </a:lnTo>
                  <a:lnTo>
                    <a:pt x="1800" y="2808"/>
                  </a:lnTo>
                  <a:lnTo>
                    <a:pt x="1863" y="2677"/>
                  </a:lnTo>
                  <a:lnTo>
                    <a:pt x="2043" y="2626"/>
                  </a:lnTo>
                  <a:lnTo>
                    <a:pt x="2082" y="2493"/>
                  </a:lnTo>
                  <a:lnTo>
                    <a:pt x="2112" y="2391"/>
                  </a:lnTo>
                  <a:lnTo>
                    <a:pt x="2393" y="2226"/>
                  </a:lnTo>
                  <a:lnTo>
                    <a:pt x="2629" y="2054"/>
                  </a:lnTo>
                  <a:lnTo>
                    <a:pt x="2713" y="1917"/>
                  </a:lnTo>
                  <a:lnTo>
                    <a:pt x="2863" y="1904"/>
                  </a:lnTo>
                  <a:lnTo>
                    <a:pt x="3022" y="1736"/>
                  </a:lnTo>
                  <a:lnTo>
                    <a:pt x="3061" y="1656"/>
                  </a:lnTo>
                  <a:lnTo>
                    <a:pt x="3186" y="1613"/>
                  </a:lnTo>
                  <a:lnTo>
                    <a:pt x="3268" y="1678"/>
                  </a:lnTo>
                  <a:lnTo>
                    <a:pt x="3284" y="1794"/>
                  </a:lnTo>
                  <a:lnTo>
                    <a:pt x="3412" y="1789"/>
                  </a:lnTo>
                  <a:lnTo>
                    <a:pt x="3625" y="1935"/>
                  </a:lnTo>
                  <a:lnTo>
                    <a:pt x="3752" y="1908"/>
                  </a:lnTo>
                  <a:lnTo>
                    <a:pt x="3883" y="1825"/>
                  </a:lnTo>
                  <a:lnTo>
                    <a:pt x="3931" y="1575"/>
                  </a:lnTo>
                  <a:lnTo>
                    <a:pt x="3876" y="1346"/>
                  </a:lnTo>
                  <a:lnTo>
                    <a:pt x="4058" y="1093"/>
                  </a:lnTo>
                  <a:lnTo>
                    <a:pt x="4348" y="909"/>
                  </a:lnTo>
                  <a:lnTo>
                    <a:pt x="4189" y="760"/>
                  </a:lnTo>
                  <a:lnTo>
                    <a:pt x="3680" y="498"/>
                  </a:lnTo>
                  <a:lnTo>
                    <a:pt x="3392" y="534"/>
                  </a:lnTo>
                  <a:lnTo>
                    <a:pt x="3380" y="394"/>
                  </a:lnTo>
                  <a:lnTo>
                    <a:pt x="3275" y="324"/>
                  </a:lnTo>
                  <a:lnTo>
                    <a:pt x="3155" y="129"/>
                  </a:lnTo>
                  <a:lnTo>
                    <a:pt x="2897" y="138"/>
                  </a:lnTo>
                  <a:lnTo>
                    <a:pt x="2593" y="345"/>
                  </a:lnTo>
                  <a:lnTo>
                    <a:pt x="2375" y="189"/>
                  </a:lnTo>
                  <a:lnTo>
                    <a:pt x="2339" y="0"/>
                  </a:lnTo>
                  <a:lnTo>
                    <a:pt x="2183" y="142"/>
                  </a:lnTo>
                  <a:lnTo>
                    <a:pt x="2163" y="418"/>
                  </a:lnTo>
                  <a:lnTo>
                    <a:pt x="2008" y="535"/>
                  </a:lnTo>
                  <a:lnTo>
                    <a:pt x="1642" y="518"/>
                  </a:lnTo>
                  <a:lnTo>
                    <a:pt x="1529" y="4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3" name="Freeform 1307">
              <a:extLst>
                <a:ext uri="{FF2B5EF4-FFF2-40B4-BE49-F238E27FC236}">
                  <a16:creationId xmlns:a16="http://schemas.microsoft.com/office/drawing/2014/main" id="{5BDBD78B-B3D9-4FA7-8CDD-E23855CB53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5939" y="4412131"/>
              <a:ext cx="1336902" cy="944505"/>
            </a:xfrm>
            <a:custGeom>
              <a:avLst/>
              <a:gdLst>
                <a:gd name="T0" fmla="*/ 1986 w 5193"/>
                <a:gd name="T1" fmla="*/ 414 h 4604"/>
                <a:gd name="T2" fmla="*/ 1746 w 5193"/>
                <a:gd name="T3" fmla="*/ 342 h 4604"/>
                <a:gd name="T4" fmla="*/ 1548 w 5193"/>
                <a:gd name="T5" fmla="*/ 138 h 4604"/>
                <a:gd name="T6" fmla="*/ 1026 w 5193"/>
                <a:gd name="T7" fmla="*/ 0 h 4604"/>
                <a:gd name="T8" fmla="*/ 918 w 5193"/>
                <a:gd name="T9" fmla="*/ 192 h 4604"/>
                <a:gd name="T10" fmla="*/ 558 w 5193"/>
                <a:gd name="T11" fmla="*/ 426 h 4604"/>
                <a:gd name="T12" fmla="*/ 162 w 5193"/>
                <a:gd name="T13" fmla="*/ 912 h 4604"/>
                <a:gd name="T14" fmla="*/ 78 w 5193"/>
                <a:gd name="T15" fmla="*/ 1290 h 4604"/>
                <a:gd name="T16" fmla="*/ 6 w 5193"/>
                <a:gd name="T17" fmla="*/ 1584 h 4604"/>
                <a:gd name="T18" fmla="*/ 360 w 5193"/>
                <a:gd name="T19" fmla="*/ 1800 h 4604"/>
                <a:gd name="T20" fmla="*/ 576 w 5193"/>
                <a:gd name="T21" fmla="*/ 1710 h 4604"/>
                <a:gd name="T22" fmla="*/ 600 w 5193"/>
                <a:gd name="T23" fmla="*/ 1938 h 4604"/>
                <a:gd name="T24" fmla="*/ 708 w 5193"/>
                <a:gd name="T25" fmla="*/ 2280 h 4604"/>
                <a:gd name="T26" fmla="*/ 612 w 5193"/>
                <a:gd name="T27" fmla="*/ 2639 h 4604"/>
                <a:gd name="T28" fmla="*/ 774 w 5193"/>
                <a:gd name="T29" fmla="*/ 2879 h 4604"/>
                <a:gd name="T30" fmla="*/ 1242 w 5193"/>
                <a:gd name="T31" fmla="*/ 2891 h 4604"/>
                <a:gd name="T32" fmla="*/ 1440 w 5193"/>
                <a:gd name="T33" fmla="*/ 3077 h 4604"/>
                <a:gd name="T34" fmla="*/ 1446 w 5193"/>
                <a:gd name="T35" fmla="*/ 3383 h 4604"/>
                <a:gd name="T36" fmla="*/ 1320 w 5193"/>
                <a:gd name="T37" fmla="*/ 3899 h 4604"/>
                <a:gd name="T38" fmla="*/ 1692 w 5193"/>
                <a:gd name="T39" fmla="*/ 4115 h 4604"/>
                <a:gd name="T40" fmla="*/ 1788 w 5193"/>
                <a:gd name="T41" fmla="*/ 4295 h 4604"/>
                <a:gd name="T42" fmla="*/ 2106 w 5193"/>
                <a:gd name="T43" fmla="*/ 4535 h 4604"/>
                <a:gd name="T44" fmla="*/ 2487 w 5193"/>
                <a:gd name="T45" fmla="*/ 4340 h 4604"/>
                <a:gd name="T46" fmla="*/ 2682 w 5193"/>
                <a:gd name="T47" fmla="*/ 4079 h 4604"/>
                <a:gd name="T48" fmla="*/ 2700 w 5193"/>
                <a:gd name="T49" fmla="*/ 3779 h 4604"/>
                <a:gd name="T50" fmla="*/ 2955 w 5193"/>
                <a:gd name="T51" fmla="*/ 3704 h 4604"/>
                <a:gd name="T52" fmla="*/ 3168 w 5193"/>
                <a:gd name="T53" fmla="*/ 3920 h 4604"/>
                <a:gd name="T54" fmla="*/ 3186 w 5193"/>
                <a:gd name="T55" fmla="*/ 4301 h 4604"/>
                <a:gd name="T56" fmla="*/ 3474 w 5193"/>
                <a:gd name="T57" fmla="*/ 4352 h 4604"/>
                <a:gd name="T58" fmla="*/ 3552 w 5193"/>
                <a:gd name="T59" fmla="*/ 4193 h 4604"/>
                <a:gd name="T60" fmla="*/ 3696 w 5193"/>
                <a:gd name="T61" fmla="*/ 4157 h 4604"/>
                <a:gd name="T62" fmla="*/ 3807 w 5193"/>
                <a:gd name="T63" fmla="*/ 3980 h 4604"/>
                <a:gd name="T64" fmla="*/ 4215 w 5193"/>
                <a:gd name="T65" fmla="*/ 4070 h 4604"/>
                <a:gd name="T66" fmla="*/ 4338 w 5193"/>
                <a:gd name="T67" fmla="*/ 4391 h 4604"/>
                <a:gd name="T68" fmla="*/ 4590 w 5193"/>
                <a:gd name="T69" fmla="*/ 4601 h 4604"/>
                <a:gd name="T70" fmla="*/ 4818 w 5193"/>
                <a:gd name="T71" fmla="*/ 4604 h 4604"/>
                <a:gd name="T72" fmla="*/ 5031 w 5193"/>
                <a:gd name="T73" fmla="*/ 4511 h 4604"/>
                <a:gd name="T74" fmla="*/ 5193 w 5193"/>
                <a:gd name="T75" fmla="*/ 4271 h 4604"/>
                <a:gd name="T76" fmla="*/ 5058 w 5193"/>
                <a:gd name="T77" fmla="*/ 3935 h 4604"/>
                <a:gd name="T78" fmla="*/ 4968 w 5193"/>
                <a:gd name="T79" fmla="*/ 3683 h 4604"/>
                <a:gd name="T80" fmla="*/ 4794 w 5193"/>
                <a:gd name="T81" fmla="*/ 3455 h 4604"/>
                <a:gd name="T82" fmla="*/ 4635 w 5193"/>
                <a:gd name="T83" fmla="*/ 3413 h 4604"/>
                <a:gd name="T84" fmla="*/ 4755 w 5193"/>
                <a:gd name="T85" fmla="*/ 3035 h 4604"/>
                <a:gd name="T86" fmla="*/ 4791 w 5193"/>
                <a:gd name="T87" fmla="*/ 2666 h 4604"/>
                <a:gd name="T88" fmla="*/ 4452 w 5193"/>
                <a:gd name="T89" fmla="*/ 2531 h 4604"/>
                <a:gd name="T90" fmla="*/ 4284 w 5193"/>
                <a:gd name="T91" fmla="*/ 2268 h 4604"/>
                <a:gd name="T92" fmla="*/ 4122 w 5193"/>
                <a:gd name="T93" fmla="*/ 2031 h 4604"/>
                <a:gd name="T94" fmla="*/ 3990 w 5193"/>
                <a:gd name="T95" fmla="*/ 1797 h 4604"/>
                <a:gd name="T96" fmla="*/ 4002 w 5193"/>
                <a:gd name="T97" fmla="*/ 1512 h 4604"/>
                <a:gd name="T98" fmla="*/ 4230 w 5193"/>
                <a:gd name="T99" fmla="*/ 1350 h 4604"/>
                <a:gd name="T100" fmla="*/ 4485 w 5193"/>
                <a:gd name="T101" fmla="*/ 1209 h 4604"/>
                <a:gd name="T102" fmla="*/ 4332 w 5193"/>
                <a:gd name="T103" fmla="*/ 1011 h 4604"/>
                <a:gd name="T104" fmla="*/ 4108 w 5193"/>
                <a:gd name="T105" fmla="*/ 716 h 4604"/>
                <a:gd name="T106" fmla="*/ 3444 w 5193"/>
                <a:gd name="T107" fmla="*/ 516 h 4604"/>
                <a:gd name="T108" fmla="*/ 2976 w 5193"/>
                <a:gd name="T109" fmla="*/ 576 h 4604"/>
                <a:gd name="T110" fmla="*/ 2610 w 5193"/>
                <a:gd name="T111" fmla="*/ 750 h 4604"/>
                <a:gd name="T112" fmla="*/ 2352 w 5193"/>
                <a:gd name="T113" fmla="*/ 591 h 4604"/>
                <a:gd name="T114" fmla="*/ 2136 w 5193"/>
                <a:gd name="T115" fmla="*/ 339 h 46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93"/>
                <a:gd name="T175" fmla="*/ 0 h 4604"/>
                <a:gd name="T176" fmla="*/ 5193 w 5193"/>
                <a:gd name="T177" fmla="*/ 4604 h 46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93" h="4604">
                  <a:moveTo>
                    <a:pt x="2070" y="270"/>
                  </a:moveTo>
                  <a:lnTo>
                    <a:pt x="1986" y="414"/>
                  </a:lnTo>
                  <a:lnTo>
                    <a:pt x="1800" y="414"/>
                  </a:lnTo>
                  <a:lnTo>
                    <a:pt x="1746" y="342"/>
                  </a:lnTo>
                  <a:lnTo>
                    <a:pt x="1716" y="198"/>
                  </a:lnTo>
                  <a:lnTo>
                    <a:pt x="1548" y="138"/>
                  </a:lnTo>
                  <a:lnTo>
                    <a:pt x="1458" y="18"/>
                  </a:lnTo>
                  <a:lnTo>
                    <a:pt x="1026" y="0"/>
                  </a:lnTo>
                  <a:lnTo>
                    <a:pt x="906" y="72"/>
                  </a:lnTo>
                  <a:lnTo>
                    <a:pt x="918" y="192"/>
                  </a:lnTo>
                  <a:lnTo>
                    <a:pt x="720" y="234"/>
                  </a:lnTo>
                  <a:lnTo>
                    <a:pt x="558" y="426"/>
                  </a:lnTo>
                  <a:lnTo>
                    <a:pt x="342" y="666"/>
                  </a:lnTo>
                  <a:lnTo>
                    <a:pt x="162" y="912"/>
                  </a:lnTo>
                  <a:lnTo>
                    <a:pt x="0" y="1134"/>
                  </a:lnTo>
                  <a:lnTo>
                    <a:pt x="78" y="1290"/>
                  </a:lnTo>
                  <a:lnTo>
                    <a:pt x="108" y="1452"/>
                  </a:lnTo>
                  <a:lnTo>
                    <a:pt x="6" y="1584"/>
                  </a:lnTo>
                  <a:lnTo>
                    <a:pt x="168" y="1818"/>
                  </a:lnTo>
                  <a:lnTo>
                    <a:pt x="360" y="1800"/>
                  </a:lnTo>
                  <a:lnTo>
                    <a:pt x="486" y="1656"/>
                  </a:lnTo>
                  <a:lnTo>
                    <a:pt x="576" y="1710"/>
                  </a:lnTo>
                  <a:lnTo>
                    <a:pt x="528" y="1884"/>
                  </a:lnTo>
                  <a:lnTo>
                    <a:pt x="600" y="1938"/>
                  </a:lnTo>
                  <a:lnTo>
                    <a:pt x="720" y="2100"/>
                  </a:lnTo>
                  <a:lnTo>
                    <a:pt x="708" y="2280"/>
                  </a:lnTo>
                  <a:lnTo>
                    <a:pt x="582" y="2339"/>
                  </a:lnTo>
                  <a:lnTo>
                    <a:pt x="612" y="2639"/>
                  </a:lnTo>
                  <a:lnTo>
                    <a:pt x="690" y="2729"/>
                  </a:lnTo>
                  <a:lnTo>
                    <a:pt x="774" y="2879"/>
                  </a:lnTo>
                  <a:lnTo>
                    <a:pt x="996" y="2909"/>
                  </a:lnTo>
                  <a:lnTo>
                    <a:pt x="1242" y="2891"/>
                  </a:lnTo>
                  <a:lnTo>
                    <a:pt x="1302" y="3005"/>
                  </a:lnTo>
                  <a:lnTo>
                    <a:pt x="1440" y="3077"/>
                  </a:lnTo>
                  <a:lnTo>
                    <a:pt x="1410" y="3251"/>
                  </a:lnTo>
                  <a:lnTo>
                    <a:pt x="1446" y="3383"/>
                  </a:lnTo>
                  <a:lnTo>
                    <a:pt x="1284" y="3647"/>
                  </a:lnTo>
                  <a:lnTo>
                    <a:pt x="1320" y="3899"/>
                  </a:lnTo>
                  <a:lnTo>
                    <a:pt x="1548" y="3953"/>
                  </a:lnTo>
                  <a:lnTo>
                    <a:pt x="1692" y="4115"/>
                  </a:lnTo>
                  <a:lnTo>
                    <a:pt x="1698" y="4229"/>
                  </a:lnTo>
                  <a:lnTo>
                    <a:pt x="1788" y="4295"/>
                  </a:lnTo>
                  <a:lnTo>
                    <a:pt x="1842" y="4445"/>
                  </a:lnTo>
                  <a:lnTo>
                    <a:pt x="2106" y="4535"/>
                  </a:lnTo>
                  <a:lnTo>
                    <a:pt x="2268" y="4475"/>
                  </a:lnTo>
                  <a:lnTo>
                    <a:pt x="2487" y="4340"/>
                  </a:lnTo>
                  <a:lnTo>
                    <a:pt x="2520" y="4151"/>
                  </a:lnTo>
                  <a:lnTo>
                    <a:pt x="2682" y="4079"/>
                  </a:lnTo>
                  <a:lnTo>
                    <a:pt x="2682" y="3899"/>
                  </a:lnTo>
                  <a:lnTo>
                    <a:pt x="2700" y="3779"/>
                  </a:lnTo>
                  <a:lnTo>
                    <a:pt x="2790" y="3707"/>
                  </a:lnTo>
                  <a:lnTo>
                    <a:pt x="2955" y="3704"/>
                  </a:lnTo>
                  <a:lnTo>
                    <a:pt x="3018" y="3740"/>
                  </a:lnTo>
                  <a:lnTo>
                    <a:pt x="3168" y="3920"/>
                  </a:lnTo>
                  <a:lnTo>
                    <a:pt x="3156" y="4043"/>
                  </a:lnTo>
                  <a:lnTo>
                    <a:pt x="3186" y="4301"/>
                  </a:lnTo>
                  <a:lnTo>
                    <a:pt x="3258" y="4355"/>
                  </a:lnTo>
                  <a:lnTo>
                    <a:pt x="3474" y="4352"/>
                  </a:lnTo>
                  <a:lnTo>
                    <a:pt x="3528" y="4295"/>
                  </a:lnTo>
                  <a:lnTo>
                    <a:pt x="3552" y="4193"/>
                  </a:lnTo>
                  <a:lnTo>
                    <a:pt x="3642" y="4187"/>
                  </a:lnTo>
                  <a:lnTo>
                    <a:pt x="3696" y="4157"/>
                  </a:lnTo>
                  <a:lnTo>
                    <a:pt x="3747" y="4079"/>
                  </a:lnTo>
                  <a:lnTo>
                    <a:pt x="3807" y="3980"/>
                  </a:lnTo>
                  <a:lnTo>
                    <a:pt x="4146" y="3977"/>
                  </a:lnTo>
                  <a:lnTo>
                    <a:pt x="4215" y="4070"/>
                  </a:lnTo>
                  <a:lnTo>
                    <a:pt x="4248" y="4271"/>
                  </a:lnTo>
                  <a:lnTo>
                    <a:pt x="4338" y="4391"/>
                  </a:lnTo>
                  <a:lnTo>
                    <a:pt x="4482" y="4553"/>
                  </a:lnTo>
                  <a:lnTo>
                    <a:pt x="4590" y="4601"/>
                  </a:lnTo>
                  <a:lnTo>
                    <a:pt x="4686" y="4547"/>
                  </a:lnTo>
                  <a:lnTo>
                    <a:pt x="4818" y="4604"/>
                  </a:lnTo>
                  <a:lnTo>
                    <a:pt x="4932" y="4586"/>
                  </a:lnTo>
                  <a:lnTo>
                    <a:pt x="5031" y="4511"/>
                  </a:lnTo>
                  <a:lnTo>
                    <a:pt x="5136" y="4427"/>
                  </a:lnTo>
                  <a:lnTo>
                    <a:pt x="5193" y="4271"/>
                  </a:lnTo>
                  <a:lnTo>
                    <a:pt x="5082" y="4205"/>
                  </a:lnTo>
                  <a:lnTo>
                    <a:pt x="5058" y="3935"/>
                  </a:lnTo>
                  <a:lnTo>
                    <a:pt x="4992" y="3827"/>
                  </a:lnTo>
                  <a:lnTo>
                    <a:pt x="4968" y="3683"/>
                  </a:lnTo>
                  <a:lnTo>
                    <a:pt x="4974" y="3485"/>
                  </a:lnTo>
                  <a:lnTo>
                    <a:pt x="4794" y="3455"/>
                  </a:lnTo>
                  <a:lnTo>
                    <a:pt x="4689" y="3479"/>
                  </a:lnTo>
                  <a:lnTo>
                    <a:pt x="4635" y="3413"/>
                  </a:lnTo>
                  <a:lnTo>
                    <a:pt x="4620" y="3128"/>
                  </a:lnTo>
                  <a:lnTo>
                    <a:pt x="4755" y="3035"/>
                  </a:lnTo>
                  <a:lnTo>
                    <a:pt x="4791" y="2858"/>
                  </a:lnTo>
                  <a:lnTo>
                    <a:pt x="4791" y="2666"/>
                  </a:lnTo>
                  <a:lnTo>
                    <a:pt x="4680" y="2555"/>
                  </a:lnTo>
                  <a:lnTo>
                    <a:pt x="4452" y="2531"/>
                  </a:lnTo>
                  <a:lnTo>
                    <a:pt x="4287" y="2426"/>
                  </a:lnTo>
                  <a:lnTo>
                    <a:pt x="4284" y="2268"/>
                  </a:lnTo>
                  <a:lnTo>
                    <a:pt x="4233" y="2109"/>
                  </a:lnTo>
                  <a:lnTo>
                    <a:pt x="4122" y="2031"/>
                  </a:lnTo>
                  <a:lnTo>
                    <a:pt x="4035" y="1914"/>
                  </a:lnTo>
                  <a:lnTo>
                    <a:pt x="3990" y="1797"/>
                  </a:lnTo>
                  <a:lnTo>
                    <a:pt x="3972" y="1659"/>
                  </a:lnTo>
                  <a:lnTo>
                    <a:pt x="4002" y="1512"/>
                  </a:lnTo>
                  <a:lnTo>
                    <a:pt x="4071" y="1380"/>
                  </a:lnTo>
                  <a:lnTo>
                    <a:pt x="4230" y="1350"/>
                  </a:lnTo>
                  <a:lnTo>
                    <a:pt x="4377" y="1362"/>
                  </a:lnTo>
                  <a:lnTo>
                    <a:pt x="4485" y="1209"/>
                  </a:lnTo>
                  <a:lnTo>
                    <a:pt x="4431" y="1122"/>
                  </a:lnTo>
                  <a:lnTo>
                    <a:pt x="4332" y="1011"/>
                  </a:lnTo>
                  <a:lnTo>
                    <a:pt x="4143" y="849"/>
                  </a:lnTo>
                  <a:lnTo>
                    <a:pt x="4108" y="716"/>
                  </a:lnTo>
                  <a:lnTo>
                    <a:pt x="3654" y="540"/>
                  </a:lnTo>
                  <a:lnTo>
                    <a:pt x="3444" y="516"/>
                  </a:lnTo>
                  <a:lnTo>
                    <a:pt x="3222" y="522"/>
                  </a:lnTo>
                  <a:lnTo>
                    <a:pt x="2976" y="576"/>
                  </a:lnTo>
                  <a:lnTo>
                    <a:pt x="2808" y="720"/>
                  </a:lnTo>
                  <a:lnTo>
                    <a:pt x="2610" y="750"/>
                  </a:lnTo>
                  <a:lnTo>
                    <a:pt x="2469" y="708"/>
                  </a:lnTo>
                  <a:lnTo>
                    <a:pt x="2352" y="591"/>
                  </a:lnTo>
                  <a:lnTo>
                    <a:pt x="2250" y="399"/>
                  </a:lnTo>
                  <a:lnTo>
                    <a:pt x="2136" y="339"/>
                  </a:lnTo>
                  <a:lnTo>
                    <a:pt x="2070" y="2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4" name="Freeform 1308">
              <a:extLst>
                <a:ext uri="{FF2B5EF4-FFF2-40B4-BE49-F238E27FC236}">
                  <a16:creationId xmlns:a16="http://schemas.microsoft.com/office/drawing/2014/main" id="{F109C07C-DD73-4AC6-A36B-DB09000E31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91902" y="4313659"/>
              <a:ext cx="1523293" cy="1401781"/>
            </a:xfrm>
            <a:custGeom>
              <a:avLst/>
              <a:gdLst>
                <a:gd name="T0" fmla="*/ 3385 w 3944"/>
                <a:gd name="T1" fmla="*/ 1179 h 4556"/>
                <a:gd name="T2" fmla="*/ 3124 w 3944"/>
                <a:gd name="T3" fmla="*/ 2277 h 4556"/>
                <a:gd name="T4" fmla="*/ 2417 w 3944"/>
                <a:gd name="T5" fmla="*/ 2220 h 4556"/>
                <a:gd name="T6" fmla="*/ 2079 w 3944"/>
                <a:gd name="T7" fmla="*/ 1957 h 4556"/>
                <a:gd name="T8" fmla="*/ 1593 w 3944"/>
                <a:gd name="T9" fmla="*/ 2391 h 4556"/>
                <a:gd name="T10" fmla="*/ 869 w 3944"/>
                <a:gd name="T11" fmla="*/ 2889 h 4556"/>
                <a:gd name="T12" fmla="*/ 95 w 3944"/>
                <a:gd name="T13" fmla="*/ 3550 h 4556"/>
                <a:gd name="T14" fmla="*/ 320 w 3944"/>
                <a:gd name="T15" fmla="*/ 3874 h 4556"/>
                <a:gd name="T16" fmla="*/ 365 w 3944"/>
                <a:gd name="T17" fmla="*/ 4558 h 4556"/>
                <a:gd name="T18" fmla="*/ 243 w 3944"/>
                <a:gd name="T19" fmla="*/ 5141 h 4556"/>
                <a:gd name="T20" fmla="*/ 203 w 3944"/>
                <a:gd name="T21" fmla="*/ 5569 h 4556"/>
                <a:gd name="T22" fmla="*/ 903 w 3944"/>
                <a:gd name="T23" fmla="*/ 5635 h 4556"/>
                <a:gd name="T24" fmla="*/ 1224 w 3944"/>
                <a:gd name="T25" fmla="*/ 5911 h 4556"/>
                <a:gd name="T26" fmla="*/ 1062 w 3944"/>
                <a:gd name="T27" fmla="*/ 6167 h 4556"/>
                <a:gd name="T28" fmla="*/ 872 w 3944"/>
                <a:gd name="T29" fmla="*/ 6518 h 4556"/>
                <a:gd name="T30" fmla="*/ 552 w 3944"/>
                <a:gd name="T31" fmla="*/ 6899 h 4556"/>
                <a:gd name="T32" fmla="*/ 234 w 3944"/>
                <a:gd name="T33" fmla="*/ 7269 h 4556"/>
                <a:gd name="T34" fmla="*/ 360 w 3944"/>
                <a:gd name="T35" fmla="*/ 7863 h 4556"/>
                <a:gd name="T36" fmla="*/ 243 w 3944"/>
                <a:gd name="T37" fmla="*/ 8127 h 4556"/>
                <a:gd name="T38" fmla="*/ 963 w 3944"/>
                <a:gd name="T39" fmla="*/ 8412 h 4556"/>
                <a:gd name="T40" fmla="*/ 1884 w 3944"/>
                <a:gd name="T41" fmla="*/ 8915 h 4556"/>
                <a:gd name="T42" fmla="*/ 1935 w 3944"/>
                <a:gd name="T43" fmla="*/ 9672 h 4556"/>
                <a:gd name="T44" fmla="*/ 2727 w 3944"/>
                <a:gd name="T45" fmla="*/ 9747 h 4556"/>
                <a:gd name="T46" fmla="*/ 2934 w 3944"/>
                <a:gd name="T47" fmla="*/ 9239 h 4556"/>
                <a:gd name="T48" fmla="*/ 2989 w 3944"/>
                <a:gd name="T49" fmla="*/ 8510 h 4556"/>
                <a:gd name="T50" fmla="*/ 2898 w 3944"/>
                <a:gd name="T51" fmla="*/ 8007 h 4556"/>
                <a:gd name="T52" fmla="*/ 3383 w 3944"/>
                <a:gd name="T53" fmla="*/ 7755 h 4556"/>
                <a:gd name="T54" fmla="*/ 3802 w 3944"/>
                <a:gd name="T55" fmla="*/ 7355 h 4556"/>
                <a:gd name="T56" fmla="*/ 4448 w 3944"/>
                <a:gd name="T57" fmla="*/ 7323 h 4556"/>
                <a:gd name="T58" fmla="*/ 4760 w 3944"/>
                <a:gd name="T59" fmla="*/ 7736 h 4556"/>
                <a:gd name="T60" fmla="*/ 4805 w 3944"/>
                <a:gd name="T61" fmla="*/ 8208 h 4556"/>
                <a:gd name="T62" fmla="*/ 4342 w 3944"/>
                <a:gd name="T63" fmla="*/ 8781 h 4556"/>
                <a:gd name="T64" fmla="*/ 3901 w 3944"/>
                <a:gd name="T65" fmla="*/ 9240 h 4556"/>
                <a:gd name="T66" fmla="*/ 3610 w 3944"/>
                <a:gd name="T67" fmla="*/ 9627 h 4556"/>
                <a:gd name="T68" fmla="*/ 4018 w 3944"/>
                <a:gd name="T69" fmla="*/ 10028 h 4556"/>
                <a:gd name="T70" fmla="*/ 4859 w 3944"/>
                <a:gd name="T71" fmla="*/ 10246 h 4556"/>
                <a:gd name="T72" fmla="*/ 5353 w 3944"/>
                <a:gd name="T73" fmla="*/ 10055 h 4556"/>
                <a:gd name="T74" fmla="*/ 5732 w 3944"/>
                <a:gd name="T75" fmla="*/ 9617 h 4556"/>
                <a:gd name="T76" fmla="*/ 6291 w 3944"/>
                <a:gd name="T77" fmla="*/ 9518 h 4556"/>
                <a:gd name="T78" fmla="*/ 6834 w 3944"/>
                <a:gd name="T79" fmla="*/ 9059 h 4556"/>
                <a:gd name="T80" fmla="*/ 7231 w 3944"/>
                <a:gd name="T81" fmla="*/ 9380 h 4556"/>
                <a:gd name="T82" fmla="*/ 7824 w 3944"/>
                <a:gd name="T83" fmla="*/ 9402 h 4556"/>
                <a:gd name="T84" fmla="*/ 8517 w 3944"/>
                <a:gd name="T85" fmla="*/ 9348 h 4556"/>
                <a:gd name="T86" fmla="*/ 8445 w 3944"/>
                <a:gd name="T87" fmla="*/ 8700 h 4556"/>
                <a:gd name="T88" fmla="*/ 8769 w 3944"/>
                <a:gd name="T89" fmla="*/ 7791 h 4556"/>
                <a:gd name="T90" fmla="*/ 8769 w 3944"/>
                <a:gd name="T91" fmla="*/ 6712 h 4556"/>
                <a:gd name="T92" fmla="*/ 8391 w 3944"/>
                <a:gd name="T93" fmla="*/ 7008 h 4556"/>
                <a:gd name="T94" fmla="*/ 7932 w 3944"/>
                <a:gd name="T95" fmla="*/ 7107 h 4556"/>
                <a:gd name="T96" fmla="*/ 8058 w 3944"/>
                <a:gd name="T97" fmla="*/ 6514 h 4556"/>
                <a:gd name="T98" fmla="*/ 7788 w 3944"/>
                <a:gd name="T99" fmla="*/ 5839 h 4556"/>
                <a:gd name="T100" fmla="*/ 7896 w 3944"/>
                <a:gd name="T101" fmla="*/ 4823 h 4556"/>
                <a:gd name="T102" fmla="*/ 8040 w 3944"/>
                <a:gd name="T103" fmla="*/ 3923 h 4556"/>
                <a:gd name="T104" fmla="*/ 8220 w 3944"/>
                <a:gd name="T105" fmla="*/ 3177 h 4556"/>
                <a:gd name="T106" fmla="*/ 8301 w 3944"/>
                <a:gd name="T107" fmla="*/ 2502 h 4556"/>
                <a:gd name="T108" fmla="*/ 8094 w 3944"/>
                <a:gd name="T109" fmla="*/ 1980 h 4556"/>
                <a:gd name="T110" fmla="*/ 7986 w 3944"/>
                <a:gd name="T111" fmla="*/ 1143 h 4556"/>
                <a:gd name="T112" fmla="*/ 7797 w 3944"/>
                <a:gd name="T113" fmla="*/ 495 h 4556"/>
                <a:gd name="T114" fmla="*/ 7486 w 3944"/>
                <a:gd name="T115" fmla="*/ 0 h 4556"/>
                <a:gd name="T116" fmla="*/ 6969 w 3944"/>
                <a:gd name="T117" fmla="*/ 721 h 4556"/>
                <a:gd name="T118" fmla="*/ 5732 w 3944"/>
                <a:gd name="T119" fmla="*/ 756 h 4556"/>
                <a:gd name="T120" fmla="*/ 4970 w 3944"/>
                <a:gd name="T121" fmla="*/ 663 h 4556"/>
                <a:gd name="T122" fmla="*/ 3820 w 3944"/>
                <a:gd name="T123" fmla="*/ 900 h 45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44"/>
                <a:gd name="T187" fmla="*/ 0 h 4556"/>
                <a:gd name="T188" fmla="*/ 3944 w 3944"/>
                <a:gd name="T189" fmla="*/ 4556 h 45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44" h="4556">
                  <a:moveTo>
                    <a:pt x="1697" y="400"/>
                  </a:moveTo>
                  <a:lnTo>
                    <a:pt x="1580" y="476"/>
                  </a:lnTo>
                  <a:lnTo>
                    <a:pt x="1504" y="524"/>
                  </a:lnTo>
                  <a:lnTo>
                    <a:pt x="1384" y="692"/>
                  </a:lnTo>
                  <a:lnTo>
                    <a:pt x="1420" y="844"/>
                  </a:lnTo>
                  <a:lnTo>
                    <a:pt x="1388" y="1012"/>
                  </a:lnTo>
                  <a:lnTo>
                    <a:pt x="1299" y="1066"/>
                  </a:lnTo>
                  <a:lnTo>
                    <a:pt x="1216" y="1084"/>
                  </a:lnTo>
                  <a:lnTo>
                    <a:pt x="1074" y="987"/>
                  </a:lnTo>
                  <a:lnTo>
                    <a:pt x="989" y="990"/>
                  </a:lnTo>
                  <a:lnTo>
                    <a:pt x="978" y="912"/>
                  </a:lnTo>
                  <a:lnTo>
                    <a:pt x="924" y="870"/>
                  </a:lnTo>
                  <a:lnTo>
                    <a:pt x="840" y="898"/>
                  </a:lnTo>
                  <a:lnTo>
                    <a:pt x="812" y="956"/>
                  </a:lnTo>
                  <a:lnTo>
                    <a:pt x="708" y="1063"/>
                  </a:lnTo>
                  <a:lnTo>
                    <a:pt x="608" y="1072"/>
                  </a:lnTo>
                  <a:lnTo>
                    <a:pt x="548" y="1168"/>
                  </a:lnTo>
                  <a:lnTo>
                    <a:pt x="386" y="1284"/>
                  </a:lnTo>
                  <a:lnTo>
                    <a:pt x="208" y="1388"/>
                  </a:lnTo>
                  <a:lnTo>
                    <a:pt x="162" y="1545"/>
                  </a:lnTo>
                  <a:lnTo>
                    <a:pt x="42" y="1578"/>
                  </a:lnTo>
                  <a:lnTo>
                    <a:pt x="0" y="1666"/>
                  </a:lnTo>
                  <a:lnTo>
                    <a:pt x="44" y="1720"/>
                  </a:lnTo>
                  <a:lnTo>
                    <a:pt x="142" y="1722"/>
                  </a:lnTo>
                  <a:lnTo>
                    <a:pt x="183" y="1759"/>
                  </a:lnTo>
                  <a:lnTo>
                    <a:pt x="208" y="1976"/>
                  </a:lnTo>
                  <a:lnTo>
                    <a:pt x="162" y="2026"/>
                  </a:lnTo>
                  <a:lnTo>
                    <a:pt x="114" y="2103"/>
                  </a:lnTo>
                  <a:lnTo>
                    <a:pt x="125" y="2224"/>
                  </a:lnTo>
                  <a:lnTo>
                    <a:pt x="108" y="2286"/>
                  </a:lnTo>
                  <a:lnTo>
                    <a:pt x="40" y="2312"/>
                  </a:lnTo>
                  <a:lnTo>
                    <a:pt x="20" y="2359"/>
                  </a:lnTo>
                  <a:lnTo>
                    <a:pt x="90" y="2476"/>
                  </a:lnTo>
                  <a:lnTo>
                    <a:pt x="196" y="2506"/>
                  </a:lnTo>
                  <a:lnTo>
                    <a:pt x="309" y="2527"/>
                  </a:lnTo>
                  <a:lnTo>
                    <a:pt x="401" y="2505"/>
                  </a:lnTo>
                  <a:lnTo>
                    <a:pt x="448" y="2548"/>
                  </a:lnTo>
                  <a:lnTo>
                    <a:pt x="452" y="2623"/>
                  </a:lnTo>
                  <a:lnTo>
                    <a:pt x="544" y="2628"/>
                  </a:lnTo>
                  <a:lnTo>
                    <a:pt x="566" y="2703"/>
                  </a:lnTo>
                  <a:lnTo>
                    <a:pt x="526" y="2742"/>
                  </a:lnTo>
                  <a:lnTo>
                    <a:pt x="472" y="2742"/>
                  </a:lnTo>
                  <a:lnTo>
                    <a:pt x="413" y="2769"/>
                  </a:lnTo>
                  <a:lnTo>
                    <a:pt x="396" y="2826"/>
                  </a:lnTo>
                  <a:lnTo>
                    <a:pt x="387" y="2898"/>
                  </a:lnTo>
                  <a:lnTo>
                    <a:pt x="342" y="2962"/>
                  </a:lnTo>
                  <a:lnTo>
                    <a:pt x="278" y="2995"/>
                  </a:lnTo>
                  <a:lnTo>
                    <a:pt x="245" y="3067"/>
                  </a:lnTo>
                  <a:lnTo>
                    <a:pt x="268" y="3160"/>
                  </a:lnTo>
                  <a:lnTo>
                    <a:pt x="246" y="3199"/>
                  </a:lnTo>
                  <a:lnTo>
                    <a:pt x="104" y="3232"/>
                  </a:lnTo>
                  <a:lnTo>
                    <a:pt x="111" y="3330"/>
                  </a:lnTo>
                  <a:lnTo>
                    <a:pt x="162" y="3403"/>
                  </a:lnTo>
                  <a:lnTo>
                    <a:pt x="160" y="3496"/>
                  </a:lnTo>
                  <a:lnTo>
                    <a:pt x="162" y="3496"/>
                  </a:lnTo>
                  <a:lnTo>
                    <a:pt x="123" y="3549"/>
                  </a:lnTo>
                  <a:lnTo>
                    <a:pt x="108" y="3613"/>
                  </a:lnTo>
                  <a:lnTo>
                    <a:pt x="221" y="3642"/>
                  </a:lnTo>
                  <a:lnTo>
                    <a:pt x="299" y="3699"/>
                  </a:lnTo>
                  <a:lnTo>
                    <a:pt x="428" y="3740"/>
                  </a:lnTo>
                  <a:lnTo>
                    <a:pt x="585" y="3774"/>
                  </a:lnTo>
                  <a:lnTo>
                    <a:pt x="660" y="3856"/>
                  </a:lnTo>
                  <a:lnTo>
                    <a:pt x="837" y="3963"/>
                  </a:lnTo>
                  <a:lnTo>
                    <a:pt x="848" y="4083"/>
                  </a:lnTo>
                  <a:lnTo>
                    <a:pt x="833" y="4239"/>
                  </a:lnTo>
                  <a:lnTo>
                    <a:pt x="860" y="4300"/>
                  </a:lnTo>
                  <a:lnTo>
                    <a:pt x="932" y="4328"/>
                  </a:lnTo>
                  <a:lnTo>
                    <a:pt x="1077" y="4327"/>
                  </a:lnTo>
                  <a:lnTo>
                    <a:pt x="1212" y="4333"/>
                  </a:lnTo>
                  <a:lnTo>
                    <a:pt x="1182" y="4222"/>
                  </a:lnTo>
                  <a:lnTo>
                    <a:pt x="1212" y="4122"/>
                  </a:lnTo>
                  <a:lnTo>
                    <a:pt x="1304" y="4107"/>
                  </a:lnTo>
                  <a:lnTo>
                    <a:pt x="1335" y="4048"/>
                  </a:lnTo>
                  <a:lnTo>
                    <a:pt x="1288" y="3872"/>
                  </a:lnTo>
                  <a:lnTo>
                    <a:pt x="1328" y="3783"/>
                  </a:lnTo>
                  <a:lnTo>
                    <a:pt x="1233" y="3714"/>
                  </a:lnTo>
                  <a:lnTo>
                    <a:pt x="1216" y="3608"/>
                  </a:lnTo>
                  <a:lnTo>
                    <a:pt x="1288" y="3560"/>
                  </a:lnTo>
                  <a:lnTo>
                    <a:pt x="1388" y="3428"/>
                  </a:lnTo>
                  <a:lnTo>
                    <a:pt x="1478" y="3412"/>
                  </a:lnTo>
                  <a:lnTo>
                    <a:pt x="1503" y="3448"/>
                  </a:lnTo>
                  <a:lnTo>
                    <a:pt x="1583" y="3435"/>
                  </a:lnTo>
                  <a:lnTo>
                    <a:pt x="1599" y="3324"/>
                  </a:lnTo>
                  <a:lnTo>
                    <a:pt x="1689" y="3270"/>
                  </a:lnTo>
                  <a:lnTo>
                    <a:pt x="1770" y="3232"/>
                  </a:lnTo>
                  <a:lnTo>
                    <a:pt x="1889" y="3216"/>
                  </a:lnTo>
                  <a:lnTo>
                    <a:pt x="1976" y="3256"/>
                  </a:lnTo>
                  <a:lnTo>
                    <a:pt x="2036" y="3320"/>
                  </a:lnTo>
                  <a:lnTo>
                    <a:pt x="2094" y="3378"/>
                  </a:lnTo>
                  <a:lnTo>
                    <a:pt x="2115" y="3439"/>
                  </a:lnTo>
                  <a:lnTo>
                    <a:pt x="2104" y="3522"/>
                  </a:lnTo>
                  <a:lnTo>
                    <a:pt x="2164" y="3572"/>
                  </a:lnTo>
                  <a:lnTo>
                    <a:pt x="2135" y="3649"/>
                  </a:lnTo>
                  <a:lnTo>
                    <a:pt x="2063" y="3702"/>
                  </a:lnTo>
                  <a:lnTo>
                    <a:pt x="1977" y="3798"/>
                  </a:lnTo>
                  <a:lnTo>
                    <a:pt x="1929" y="3904"/>
                  </a:lnTo>
                  <a:lnTo>
                    <a:pt x="1900" y="4048"/>
                  </a:lnTo>
                  <a:lnTo>
                    <a:pt x="1755" y="4173"/>
                  </a:lnTo>
                  <a:lnTo>
                    <a:pt x="1733" y="4108"/>
                  </a:lnTo>
                  <a:lnTo>
                    <a:pt x="1636" y="4084"/>
                  </a:lnTo>
                  <a:lnTo>
                    <a:pt x="1574" y="4168"/>
                  </a:lnTo>
                  <a:lnTo>
                    <a:pt x="1604" y="4280"/>
                  </a:lnTo>
                  <a:lnTo>
                    <a:pt x="1688" y="4316"/>
                  </a:lnTo>
                  <a:lnTo>
                    <a:pt x="1732" y="4400"/>
                  </a:lnTo>
                  <a:lnTo>
                    <a:pt x="1785" y="4458"/>
                  </a:lnTo>
                  <a:lnTo>
                    <a:pt x="1910" y="4459"/>
                  </a:lnTo>
                  <a:lnTo>
                    <a:pt x="2019" y="4465"/>
                  </a:lnTo>
                  <a:lnTo>
                    <a:pt x="2159" y="4555"/>
                  </a:lnTo>
                  <a:lnTo>
                    <a:pt x="2224" y="4556"/>
                  </a:lnTo>
                  <a:lnTo>
                    <a:pt x="2300" y="4497"/>
                  </a:lnTo>
                  <a:lnTo>
                    <a:pt x="2378" y="4470"/>
                  </a:lnTo>
                  <a:lnTo>
                    <a:pt x="2442" y="4354"/>
                  </a:lnTo>
                  <a:lnTo>
                    <a:pt x="2478" y="4306"/>
                  </a:lnTo>
                  <a:lnTo>
                    <a:pt x="2547" y="4275"/>
                  </a:lnTo>
                  <a:lnTo>
                    <a:pt x="2648" y="4292"/>
                  </a:lnTo>
                  <a:lnTo>
                    <a:pt x="2711" y="4318"/>
                  </a:lnTo>
                  <a:lnTo>
                    <a:pt x="2795" y="4231"/>
                  </a:lnTo>
                  <a:lnTo>
                    <a:pt x="2840" y="4122"/>
                  </a:lnTo>
                  <a:lnTo>
                    <a:pt x="2968" y="4076"/>
                  </a:lnTo>
                  <a:lnTo>
                    <a:pt x="3036" y="4027"/>
                  </a:lnTo>
                  <a:lnTo>
                    <a:pt x="3100" y="4040"/>
                  </a:lnTo>
                  <a:lnTo>
                    <a:pt x="3128" y="4108"/>
                  </a:lnTo>
                  <a:lnTo>
                    <a:pt x="3213" y="4170"/>
                  </a:lnTo>
                  <a:lnTo>
                    <a:pt x="3329" y="4228"/>
                  </a:lnTo>
                  <a:lnTo>
                    <a:pt x="3423" y="4242"/>
                  </a:lnTo>
                  <a:lnTo>
                    <a:pt x="3476" y="4180"/>
                  </a:lnTo>
                  <a:lnTo>
                    <a:pt x="3536" y="4168"/>
                  </a:lnTo>
                  <a:lnTo>
                    <a:pt x="3654" y="4255"/>
                  </a:lnTo>
                  <a:lnTo>
                    <a:pt x="3784" y="4156"/>
                  </a:lnTo>
                  <a:lnTo>
                    <a:pt x="3784" y="4060"/>
                  </a:lnTo>
                  <a:lnTo>
                    <a:pt x="3788" y="3940"/>
                  </a:lnTo>
                  <a:lnTo>
                    <a:pt x="3752" y="3868"/>
                  </a:lnTo>
                  <a:lnTo>
                    <a:pt x="3824" y="3776"/>
                  </a:lnTo>
                  <a:lnTo>
                    <a:pt x="3892" y="3728"/>
                  </a:lnTo>
                  <a:lnTo>
                    <a:pt x="3896" y="3464"/>
                  </a:lnTo>
                  <a:lnTo>
                    <a:pt x="3944" y="3344"/>
                  </a:lnTo>
                  <a:lnTo>
                    <a:pt x="3940" y="3104"/>
                  </a:lnTo>
                  <a:lnTo>
                    <a:pt x="3896" y="2984"/>
                  </a:lnTo>
                  <a:lnTo>
                    <a:pt x="3844" y="2968"/>
                  </a:lnTo>
                  <a:lnTo>
                    <a:pt x="3776" y="3004"/>
                  </a:lnTo>
                  <a:lnTo>
                    <a:pt x="3728" y="3116"/>
                  </a:lnTo>
                  <a:lnTo>
                    <a:pt x="3644" y="3184"/>
                  </a:lnTo>
                  <a:lnTo>
                    <a:pt x="3556" y="3200"/>
                  </a:lnTo>
                  <a:lnTo>
                    <a:pt x="3524" y="3160"/>
                  </a:lnTo>
                  <a:lnTo>
                    <a:pt x="3580" y="3080"/>
                  </a:lnTo>
                  <a:lnTo>
                    <a:pt x="3608" y="3016"/>
                  </a:lnTo>
                  <a:lnTo>
                    <a:pt x="3580" y="2896"/>
                  </a:lnTo>
                  <a:lnTo>
                    <a:pt x="3532" y="2824"/>
                  </a:lnTo>
                  <a:lnTo>
                    <a:pt x="3472" y="2720"/>
                  </a:lnTo>
                  <a:lnTo>
                    <a:pt x="3460" y="2596"/>
                  </a:lnTo>
                  <a:lnTo>
                    <a:pt x="3472" y="2408"/>
                  </a:lnTo>
                  <a:lnTo>
                    <a:pt x="3484" y="2248"/>
                  </a:lnTo>
                  <a:lnTo>
                    <a:pt x="3508" y="2144"/>
                  </a:lnTo>
                  <a:lnTo>
                    <a:pt x="3604" y="2092"/>
                  </a:lnTo>
                  <a:lnTo>
                    <a:pt x="3580" y="1948"/>
                  </a:lnTo>
                  <a:lnTo>
                    <a:pt x="3572" y="1744"/>
                  </a:lnTo>
                  <a:lnTo>
                    <a:pt x="3572" y="1652"/>
                  </a:lnTo>
                  <a:lnTo>
                    <a:pt x="3532" y="1532"/>
                  </a:lnTo>
                  <a:lnTo>
                    <a:pt x="3652" y="1412"/>
                  </a:lnTo>
                  <a:lnTo>
                    <a:pt x="3644" y="1288"/>
                  </a:lnTo>
                  <a:lnTo>
                    <a:pt x="3632" y="1232"/>
                  </a:lnTo>
                  <a:lnTo>
                    <a:pt x="3688" y="1112"/>
                  </a:lnTo>
                  <a:lnTo>
                    <a:pt x="3692" y="1016"/>
                  </a:lnTo>
                  <a:lnTo>
                    <a:pt x="3656" y="932"/>
                  </a:lnTo>
                  <a:lnTo>
                    <a:pt x="3596" y="880"/>
                  </a:lnTo>
                  <a:lnTo>
                    <a:pt x="3484" y="704"/>
                  </a:lnTo>
                  <a:lnTo>
                    <a:pt x="3536" y="596"/>
                  </a:lnTo>
                  <a:lnTo>
                    <a:pt x="3548" y="508"/>
                  </a:lnTo>
                  <a:lnTo>
                    <a:pt x="3580" y="404"/>
                  </a:lnTo>
                  <a:lnTo>
                    <a:pt x="3532" y="304"/>
                  </a:lnTo>
                  <a:lnTo>
                    <a:pt x="3464" y="220"/>
                  </a:lnTo>
                  <a:lnTo>
                    <a:pt x="3404" y="176"/>
                  </a:lnTo>
                  <a:lnTo>
                    <a:pt x="3380" y="68"/>
                  </a:lnTo>
                  <a:lnTo>
                    <a:pt x="3326" y="0"/>
                  </a:lnTo>
                  <a:lnTo>
                    <a:pt x="3218" y="118"/>
                  </a:lnTo>
                  <a:lnTo>
                    <a:pt x="3164" y="186"/>
                  </a:lnTo>
                  <a:lnTo>
                    <a:pt x="3096" y="321"/>
                  </a:lnTo>
                  <a:lnTo>
                    <a:pt x="2760" y="342"/>
                  </a:lnTo>
                  <a:lnTo>
                    <a:pt x="2631" y="273"/>
                  </a:lnTo>
                  <a:lnTo>
                    <a:pt x="2547" y="336"/>
                  </a:lnTo>
                  <a:lnTo>
                    <a:pt x="2441" y="321"/>
                  </a:lnTo>
                  <a:lnTo>
                    <a:pt x="2379" y="384"/>
                  </a:lnTo>
                  <a:lnTo>
                    <a:pt x="2208" y="295"/>
                  </a:lnTo>
                  <a:lnTo>
                    <a:pt x="2058" y="295"/>
                  </a:lnTo>
                  <a:lnTo>
                    <a:pt x="1992" y="384"/>
                  </a:lnTo>
                  <a:lnTo>
                    <a:pt x="1697" y="4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5" name="Freeform 1309">
              <a:extLst>
                <a:ext uri="{FF2B5EF4-FFF2-40B4-BE49-F238E27FC236}">
                  <a16:creationId xmlns:a16="http://schemas.microsoft.com/office/drawing/2014/main" id="{DA2CA15C-ED2B-489C-B389-706E1E853C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06878" y="4909413"/>
              <a:ext cx="232472" cy="248641"/>
            </a:xfrm>
            <a:custGeom>
              <a:avLst/>
              <a:gdLst>
                <a:gd name="T0" fmla="*/ 396 w 903"/>
                <a:gd name="T1" fmla="*/ 0 h 1212"/>
                <a:gd name="T2" fmla="*/ 168 w 903"/>
                <a:gd name="T3" fmla="*/ 240 h 1212"/>
                <a:gd name="T4" fmla="*/ 24 w 903"/>
                <a:gd name="T5" fmla="*/ 432 h 1212"/>
                <a:gd name="T6" fmla="*/ 0 w 903"/>
                <a:gd name="T7" fmla="*/ 690 h 1212"/>
                <a:gd name="T8" fmla="*/ 60 w 903"/>
                <a:gd name="T9" fmla="*/ 996 h 1212"/>
                <a:gd name="T10" fmla="*/ 204 w 903"/>
                <a:gd name="T11" fmla="*/ 1116 h 1212"/>
                <a:gd name="T12" fmla="*/ 384 w 903"/>
                <a:gd name="T13" fmla="*/ 1170 h 1212"/>
                <a:gd name="T14" fmla="*/ 576 w 903"/>
                <a:gd name="T15" fmla="*/ 1212 h 1212"/>
                <a:gd name="T16" fmla="*/ 708 w 903"/>
                <a:gd name="T17" fmla="*/ 1170 h 1212"/>
                <a:gd name="T18" fmla="*/ 803 w 903"/>
                <a:gd name="T19" fmla="*/ 1058 h 1212"/>
                <a:gd name="T20" fmla="*/ 747 w 903"/>
                <a:gd name="T21" fmla="*/ 986 h 1212"/>
                <a:gd name="T22" fmla="*/ 732 w 903"/>
                <a:gd name="T23" fmla="*/ 706 h 1212"/>
                <a:gd name="T24" fmla="*/ 868 w 903"/>
                <a:gd name="T25" fmla="*/ 611 h 1212"/>
                <a:gd name="T26" fmla="*/ 903 w 903"/>
                <a:gd name="T27" fmla="*/ 434 h 1212"/>
                <a:gd name="T28" fmla="*/ 903 w 903"/>
                <a:gd name="T29" fmla="*/ 241 h 1212"/>
                <a:gd name="T30" fmla="*/ 790 w 903"/>
                <a:gd name="T31" fmla="*/ 131 h 1212"/>
                <a:gd name="T32" fmla="*/ 569 w 903"/>
                <a:gd name="T33" fmla="*/ 108 h 1212"/>
                <a:gd name="T34" fmla="*/ 396 w 903"/>
                <a:gd name="T35" fmla="*/ 0 h 12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3"/>
                <a:gd name="T55" fmla="*/ 0 h 1212"/>
                <a:gd name="T56" fmla="*/ 903 w 903"/>
                <a:gd name="T57" fmla="*/ 1212 h 12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3" h="1212">
                  <a:moveTo>
                    <a:pt x="396" y="0"/>
                  </a:moveTo>
                  <a:lnTo>
                    <a:pt x="168" y="240"/>
                  </a:lnTo>
                  <a:lnTo>
                    <a:pt x="24" y="432"/>
                  </a:lnTo>
                  <a:lnTo>
                    <a:pt x="0" y="690"/>
                  </a:lnTo>
                  <a:lnTo>
                    <a:pt x="60" y="996"/>
                  </a:lnTo>
                  <a:lnTo>
                    <a:pt x="204" y="1116"/>
                  </a:lnTo>
                  <a:lnTo>
                    <a:pt x="384" y="1170"/>
                  </a:lnTo>
                  <a:lnTo>
                    <a:pt x="576" y="1212"/>
                  </a:lnTo>
                  <a:lnTo>
                    <a:pt x="708" y="1170"/>
                  </a:lnTo>
                  <a:lnTo>
                    <a:pt x="803" y="1058"/>
                  </a:lnTo>
                  <a:lnTo>
                    <a:pt x="747" y="986"/>
                  </a:lnTo>
                  <a:lnTo>
                    <a:pt x="732" y="706"/>
                  </a:lnTo>
                  <a:lnTo>
                    <a:pt x="868" y="611"/>
                  </a:lnTo>
                  <a:lnTo>
                    <a:pt x="903" y="434"/>
                  </a:lnTo>
                  <a:lnTo>
                    <a:pt x="903" y="241"/>
                  </a:lnTo>
                  <a:lnTo>
                    <a:pt x="790" y="131"/>
                  </a:lnTo>
                  <a:lnTo>
                    <a:pt x="569" y="10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6" name="Freeform 1310">
              <a:extLst>
                <a:ext uri="{FF2B5EF4-FFF2-40B4-BE49-F238E27FC236}">
                  <a16:creationId xmlns:a16="http://schemas.microsoft.com/office/drawing/2014/main" id="{0076EB16-435B-48FE-85CF-145B7E19CF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8349" y="5303092"/>
              <a:ext cx="379471" cy="343419"/>
            </a:xfrm>
            <a:custGeom>
              <a:avLst/>
              <a:gdLst>
                <a:gd name="T0" fmla="*/ 625 w 1474"/>
                <a:gd name="T1" fmla="*/ 165 h 1674"/>
                <a:gd name="T2" fmla="*/ 601 w 1474"/>
                <a:gd name="T3" fmla="*/ 330 h 1674"/>
                <a:gd name="T4" fmla="*/ 480 w 1474"/>
                <a:gd name="T5" fmla="*/ 348 h 1674"/>
                <a:gd name="T6" fmla="*/ 444 w 1474"/>
                <a:gd name="T7" fmla="*/ 294 h 1674"/>
                <a:gd name="T8" fmla="*/ 310 w 1474"/>
                <a:gd name="T9" fmla="*/ 318 h 1674"/>
                <a:gd name="T10" fmla="*/ 160 w 1474"/>
                <a:gd name="T11" fmla="*/ 516 h 1674"/>
                <a:gd name="T12" fmla="*/ 52 w 1474"/>
                <a:gd name="T13" fmla="*/ 588 h 1674"/>
                <a:gd name="T14" fmla="*/ 76 w 1474"/>
                <a:gd name="T15" fmla="*/ 747 h 1674"/>
                <a:gd name="T16" fmla="*/ 220 w 1474"/>
                <a:gd name="T17" fmla="*/ 852 h 1674"/>
                <a:gd name="T18" fmla="*/ 160 w 1474"/>
                <a:gd name="T19" fmla="*/ 984 h 1674"/>
                <a:gd name="T20" fmla="*/ 228 w 1474"/>
                <a:gd name="T21" fmla="*/ 1248 h 1674"/>
                <a:gd name="T22" fmla="*/ 184 w 1474"/>
                <a:gd name="T23" fmla="*/ 1338 h 1674"/>
                <a:gd name="T24" fmla="*/ 46 w 1474"/>
                <a:gd name="T25" fmla="*/ 1359 h 1674"/>
                <a:gd name="T26" fmla="*/ 0 w 1474"/>
                <a:gd name="T27" fmla="*/ 1515 h 1674"/>
                <a:gd name="T28" fmla="*/ 46 w 1474"/>
                <a:gd name="T29" fmla="*/ 1674 h 1674"/>
                <a:gd name="T30" fmla="*/ 325 w 1474"/>
                <a:gd name="T31" fmla="*/ 1590 h 1674"/>
                <a:gd name="T32" fmla="*/ 472 w 1474"/>
                <a:gd name="T33" fmla="*/ 1596 h 1674"/>
                <a:gd name="T34" fmla="*/ 634 w 1474"/>
                <a:gd name="T35" fmla="*/ 1596 h 1674"/>
                <a:gd name="T36" fmla="*/ 588 w 1474"/>
                <a:gd name="T37" fmla="*/ 1431 h 1674"/>
                <a:gd name="T38" fmla="*/ 682 w 1474"/>
                <a:gd name="T39" fmla="*/ 1302 h 1674"/>
                <a:gd name="T40" fmla="*/ 826 w 1474"/>
                <a:gd name="T41" fmla="*/ 1338 h 1674"/>
                <a:gd name="T42" fmla="*/ 861 w 1474"/>
                <a:gd name="T43" fmla="*/ 1434 h 1674"/>
                <a:gd name="T44" fmla="*/ 1078 w 1474"/>
                <a:gd name="T45" fmla="*/ 1248 h 1674"/>
                <a:gd name="T46" fmla="*/ 1120 w 1474"/>
                <a:gd name="T47" fmla="*/ 1038 h 1674"/>
                <a:gd name="T48" fmla="*/ 1192 w 1474"/>
                <a:gd name="T49" fmla="*/ 876 h 1674"/>
                <a:gd name="T50" fmla="*/ 1320 w 1474"/>
                <a:gd name="T51" fmla="*/ 731 h 1674"/>
                <a:gd name="T52" fmla="*/ 1426 w 1474"/>
                <a:gd name="T53" fmla="*/ 654 h 1674"/>
                <a:gd name="T54" fmla="*/ 1474 w 1474"/>
                <a:gd name="T55" fmla="*/ 534 h 1674"/>
                <a:gd name="T56" fmla="*/ 1384 w 1474"/>
                <a:gd name="T57" fmla="*/ 462 h 1674"/>
                <a:gd name="T58" fmla="*/ 1398 w 1474"/>
                <a:gd name="T59" fmla="*/ 333 h 1674"/>
                <a:gd name="T60" fmla="*/ 1369 w 1474"/>
                <a:gd name="T61" fmla="*/ 246 h 1674"/>
                <a:gd name="T62" fmla="*/ 1192 w 1474"/>
                <a:gd name="T63" fmla="*/ 63 h 1674"/>
                <a:gd name="T64" fmla="*/ 1060 w 1474"/>
                <a:gd name="T65" fmla="*/ 0 h 1674"/>
                <a:gd name="T66" fmla="*/ 886 w 1474"/>
                <a:gd name="T67" fmla="*/ 24 h 1674"/>
                <a:gd name="T68" fmla="*/ 754 w 1474"/>
                <a:gd name="T69" fmla="*/ 84 h 1674"/>
                <a:gd name="T70" fmla="*/ 625 w 1474"/>
                <a:gd name="T71" fmla="*/ 165 h 16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74"/>
                <a:gd name="T109" fmla="*/ 0 h 1674"/>
                <a:gd name="T110" fmla="*/ 1474 w 1474"/>
                <a:gd name="T111" fmla="*/ 1674 h 16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74" h="1674">
                  <a:moveTo>
                    <a:pt x="625" y="165"/>
                  </a:moveTo>
                  <a:lnTo>
                    <a:pt x="601" y="330"/>
                  </a:lnTo>
                  <a:lnTo>
                    <a:pt x="480" y="348"/>
                  </a:lnTo>
                  <a:lnTo>
                    <a:pt x="444" y="294"/>
                  </a:lnTo>
                  <a:lnTo>
                    <a:pt x="310" y="318"/>
                  </a:lnTo>
                  <a:lnTo>
                    <a:pt x="160" y="516"/>
                  </a:lnTo>
                  <a:lnTo>
                    <a:pt x="52" y="588"/>
                  </a:lnTo>
                  <a:lnTo>
                    <a:pt x="76" y="747"/>
                  </a:lnTo>
                  <a:lnTo>
                    <a:pt x="220" y="852"/>
                  </a:lnTo>
                  <a:lnTo>
                    <a:pt x="160" y="984"/>
                  </a:lnTo>
                  <a:lnTo>
                    <a:pt x="228" y="1248"/>
                  </a:lnTo>
                  <a:lnTo>
                    <a:pt x="184" y="1338"/>
                  </a:lnTo>
                  <a:lnTo>
                    <a:pt x="46" y="1359"/>
                  </a:lnTo>
                  <a:lnTo>
                    <a:pt x="0" y="1515"/>
                  </a:lnTo>
                  <a:lnTo>
                    <a:pt x="46" y="1674"/>
                  </a:lnTo>
                  <a:lnTo>
                    <a:pt x="325" y="1590"/>
                  </a:lnTo>
                  <a:lnTo>
                    <a:pt x="472" y="1596"/>
                  </a:lnTo>
                  <a:lnTo>
                    <a:pt x="634" y="1596"/>
                  </a:lnTo>
                  <a:lnTo>
                    <a:pt x="588" y="1431"/>
                  </a:lnTo>
                  <a:lnTo>
                    <a:pt x="682" y="1302"/>
                  </a:lnTo>
                  <a:lnTo>
                    <a:pt x="826" y="1338"/>
                  </a:lnTo>
                  <a:lnTo>
                    <a:pt x="861" y="1434"/>
                  </a:lnTo>
                  <a:lnTo>
                    <a:pt x="1078" y="1248"/>
                  </a:lnTo>
                  <a:lnTo>
                    <a:pt x="1120" y="1038"/>
                  </a:lnTo>
                  <a:lnTo>
                    <a:pt x="1192" y="876"/>
                  </a:lnTo>
                  <a:lnTo>
                    <a:pt x="1320" y="731"/>
                  </a:lnTo>
                  <a:lnTo>
                    <a:pt x="1426" y="654"/>
                  </a:lnTo>
                  <a:lnTo>
                    <a:pt x="1474" y="534"/>
                  </a:lnTo>
                  <a:lnTo>
                    <a:pt x="1384" y="462"/>
                  </a:lnTo>
                  <a:lnTo>
                    <a:pt x="1398" y="333"/>
                  </a:lnTo>
                  <a:lnTo>
                    <a:pt x="1369" y="246"/>
                  </a:lnTo>
                  <a:lnTo>
                    <a:pt x="1192" y="63"/>
                  </a:lnTo>
                  <a:lnTo>
                    <a:pt x="1060" y="0"/>
                  </a:lnTo>
                  <a:lnTo>
                    <a:pt x="886" y="24"/>
                  </a:lnTo>
                  <a:lnTo>
                    <a:pt x="754" y="84"/>
                  </a:lnTo>
                  <a:lnTo>
                    <a:pt x="625" y="1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7" name="Freeform 1311">
              <a:extLst>
                <a:ext uri="{FF2B5EF4-FFF2-40B4-BE49-F238E27FC236}">
                  <a16:creationId xmlns:a16="http://schemas.microsoft.com/office/drawing/2014/main" id="{CFF1F012-A516-4296-89FB-C0AAA64972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99276" y="5552349"/>
              <a:ext cx="426326" cy="355728"/>
            </a:xfrm>
            <a:custGeom>
              <a:avLst/>
              <a:gdLst>
                <a:gd name="T0" fmla="*/ 1224 w 1656"/>
                <a:gd name="T1" fmla="*/ 324 h 1734"/>
                <a:gd name="T2" fmla="*/ 1080 w 1656"/>
                <a:gd name="T3" fmla="*/ 303 h 1734"/>
                <a:gd name="T4" fmla="*/ 909 w 1656"/>
                <a:gd name="T5" fmla="*/ 216 h 1734"/>
                <a:gd name="T6" fmla="*/ 783 w 1656"/>
                <a:gd name="T7" fmla="*/ 126 h 1734"/>
                <a:gd name="T8" fmla="*/ 741 w 1656"/>
                <a:gd name="T9" fmla="*/ 24 h 1734"/>
                <a:gd name="T10" fmla="*/ 642 w 1656"/>
                <a:gd name="T11" fmla="*/ 0 h 1734"/>
                <a:gd name="T12" fmla="*/ 540 w 1656"/>
                <a:gd name="T13" fmla="*/ 75 h 1734"/>
                <a:gd name="T14" fmla="*/ 345 w 1656"/>
                <a:gd name="T15" fmla="*/ 144 h 1734"/>
                <a:gd name="T16" fmla="*/ 282 w 1656"/>
                <a:gd name="T17" fmla="*/ 306 h 1734"/>
                <a:gd name="T18" fmla="*/ 153 w 1656"/>
                <a:gd name="T19" fmla="*/ 441 h 1734"/>
                <a:gd name="T20" fmla="*/ 204 w 1656"/>
                <a:gd name="T21" fmla="*/ 573 h 1734"/>
                <a:gd name="T22" fmla="*/ 78 w 1656"/>
                <a:gd name="T23" fmla="*/ 651 h 1734"/>
                <a:gd name="T24" fmla="*/ 0 w 1656"/>
                <a:gd name="T25" fmla="*/ 729 h 1734"/>
                <a:gd name="T26" fmla="*/ 0 w 1656"/>
                <a:gd name="T27" fmla="*/ 915 h 1734"/>
                <a:gd name="T28" fmla="*/ 144 w 1656"/>
                <a:gd name="T29" fmla="*/ 924 h 1734"/>
                <a:gd name="T30" fmla="*/ 222 w 1656"/>
                <a:gd name="T31" fmla="*/ 987 h 1734"/>
                <a:gd name="T32" fmla="*/ 237 w 1656"/>
                <a:gd name="T33" fmla="*/ 1080 h 1734"/>
                <a:gd name="T34" fmla="*/ 450 w 1656"/>
                <a:gd name="T35" fmla="*/ 1119 h 1734"/>
                <a:gd name="T36" fmla="*/ 546 w 1656"/>
                <a:gd name="T37" fmla="*/ 1227 h 1734"/>
                <a:gd name="T38" fmla="*/ 702 w 1656"/>
                <a:gd name="T39" fmla="*/ 1227 h 1734"/>
                <a:gd name="T40" fmla="*/ 804 w 1656"/>
                <a:gd name="T41" fmla="*/ 1224 h 1734"/>
                <a:gd name="T42" fmla="*/ 810 w 1656"/>
                <a:gd name="T43" fmla="*/ 1335 h 1734"/>
                <a:gd name="T44" fmla="*/ 810 w 1656"/>
                <a:gd name="T45" fmla="*/ 1479 h 1734"/>
                <a:gd name="T46" fmla="*/ 926 w 1656"/>
                <a:gd name="T47" fmla="*/ 1548 h 1734"/>
                <a:gd name="T48" fmla="*/ 930 w 1656"/>
                <a:gd name="T49" fmla="*/ 1734 h 1734"/>
                <a:gd name="T50" fmla="*/ 1047 w 1656"/>
                <a:gd name="T51" fmla="*/ 1725 h 1734"/>
                <a:gd name="T52" fmla="*/ 1188 w 1656"/>
                <a:gd name="T53" fmla="*/ 1635 h 1734"/>
                <a:gd name="T54" fmla="*/ 1356 w 1656"/>
                <a:gd name="T55" fmla="*/ 1569 h 1734"/>
                <a:gd name="T56" fmla="*/ 1374 w 1656"/>
                <a:gd name="T57" fmla="*/ 1371 h 1734"/>
                <a:gd name="T58" fmla="*/ 1392 w 1656"/>
                <a:gd name="T59" fmla="*/ 1173 h 1734"/>
                <a:gd name="T60" fmla="*/ 1608 w 1656"/>
                <a:gd name="T61" fmla="*/ 1023 h 1734"/>
                <a:gd name="T62" fmla="*/ 1572 w 1656"/>
                <a:gd name="T63" fmla="*/ 789 h 1734"/>
                <a:gd name="T64" fmla="*/ 1644 w 1656"/>
                <a:gd name="T65" fmla="*/ 579 h 1734"/>
                <a:gd name="T66" fmla="*/ 1656 w 1656"/>
                <a:gd name="T67" fmla="*/ 411 h 1734"/>
                <a:gd name="T68" fmla="*/ 1572 w 1656"/>
                <a:gd name="T69" fmla="*/ 345 h 1734"/>
                <a:gd name="T70" fmla="*/ 1392 w 1656"/>
                <a:gd name="T71" fmla="*/ 213 h 1734"/>
                <a:gd name="T72" fmla="*/ 1302 w 1656"/>
                <a:gd name="T73" fmla="*/ 231 h 1734"/>
                <a:gd name="T74" fmla="*/ 1224 w 1656"/>
                <a:gd name="T75" fmla="*/ 324 h 17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56"/>
                <a:gd name="T115" fmla="*/ 0 h 1734"/>
                <a:gd name="T116" fmla="*/ 1656 w 1656"/>
                <a:gd name="T117" fmla="*/ 1734 h 17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56" h="1734">
                  <a:moveTo>
                    <a:pt x="1224" y="324"/>
                  </a:moveTo>
                  <a:lnTo>
                    <a:pt x="1080" y="303"/>
                  </a:lnTo>
                  <a:lnTo>
                    <a:pt x="909" y="216"/>
                  </a:lnTo>
                  <a:lnTo>
                    <a:pt x="783" y="126"/>
                  </a:lnTo>
                  <a:lnTo>
                    <a:pt x="741" y="24"/>
                  </a:lnTo>
                  <a:lnTo>
                    <a:pt x="642" y="0"/>
                  </a:lnTo>
                  <a:lnTo>
                    <a:pt x="540" y="75"/>
                  </a:lnTo>
                  <a:lnTo>
                    <a:pt x="345" y="144"/>
                  </a:lnTo>
                  <a:lnTo>
                    <a:pt x="282" y="306"/>
                  </a:lnTo>
                  <a:lnTo>
                    <a:pt x="153" y="441"/>
                  </a:lnTo>
                  <a:lnTo>
                    <a:pt x="204" y="573"/>
                  </a:lnTo>
                  <a:lnTo>
                    <a:pt x="78" y="651"/>
                  </a:lnTo>
                  <a:lnTo>
                    <a:pt x="0" y="729"/>
                  </a:lnTo>
                  <a:lnTo>
                    <a:pt x="0" y="915"/>
                  </a:lnTo>
                  <a:lnTo>
                    <a:pt x="144" y="924"/>
                  </a:lnTo>
                  <a:lnTo>
                    <a:pt x="222" y="987"/>
                  </a:lnTo>
                  <a:lnTo>
                    <a:pt x="237" y="1080"/>
                  </a:lnTo>
                  <a:lnTo>
                    <a:pt x="450" y="1119"/>
                  </a:lnTo>
                  <a:lnTo>
                    <a:pt x="546" y="1227"/>
                  </a:lnTo>
                  <a:lnTo>
                    <a:pt x="702" y="1227"/>
                  </a:lnTo>
                  <a:lnTo>
                    <a:pt x="804" y="1224"/>
                  </a:lnTo>
                  <a:lnTo>
                    <a:pt x="810" y="1335"/>
                  </a:lnTo>
                  <a:lnTo>
                    <a:pt x="810" y="1479"/>
                  </a:lnTo>
                  <a:lnTo>
                    <a:pt x="926" y="1548"/>
                  </a:lnTo>
                  <a:lnTo>
                    <a:pt x="930" y="1734"/>
                  </a:lnTo>
                  <a:lnTo>
                    <a:pt x="1047" y="1725"/>
                  </a:lnTo>
                  <a:lnTo>
                    <a:pt x="1188" y="1635"/>
                  </a:lnTo>
                  <a:lnTo>
                    <a:pt x="1356" y="1569"/>
                  </a:lnTo>
                  <a:lnTo>
                    <a:pt x="1374" y="1371"/>
                  </a:lnTo>
                  <a:lnTo>
                    <a:pt x="1392" y="1173"/>
                  </a:lnTo>
                  <a:lnTo>
                    <a:pt x="1608" y="1023"/>
                  </a:lnTo>
                  <a:lnTo>
                    <a:pt x="1572" y="789"/>
                  </a:lnTo>
                  <a:lnTo>
                    <a:pt x="1644" y="579"/>
                  </a:lnTo>
                  <a:lnTo>
                    <a:pt x="1656" y="411"/>
                  </a:lnTo>
                  <a:lnTo>
                    <a:pt x="1572" y="345"/>
                  </a:lnTo>
                  <a:lnTo>
                    <a:pt x="1392" y="213"/>
                  </a:lnTo>
                  <a:lnTo>
                    <a:pt x="1302" y="231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8" name="Freeform 1312">
              <a:extLst>
                <a:ext uri="{FF2B5EF4-FFF2-40B4-BE49-F238E27FC236}">
                  <a16:creationId xmlns:a16="http://schemas.microsoft.com/office/drawing/2014/main" id="{FFC4239A-3127-4CAC-BD73-3F67F6DD81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4414" y="5844685"/>
              <a:ext cx="715178" cy="390193"/>
            </a:xfrm>
            <a:custGeom>
              <a:avLst/>
              <a:gdLst>
                <a:gd name="T0" fmla="*/ 2508 w 2778"/>
                <a:gd name="T1" fmla="*/ 36 h 1902"/>
                <a:gd name="T2" fmla="*/ 2358 w 2778"/>
                <a:gd name="T3" fmla="*/ 0 h 1902"/>
                <a:gd name="T4" fmla="*/ 2178 w 2778"/>
                <a:gd name="T5" fmla="*/ 156 h 1902"/>
                <a:gd name="T6" fmla="*/ 1914 w 2778"/>
                <a:gd name="T7" fmla="*/ 390 h 1902"/>
                <a:gd name="T8" fmla="*/ 1770 w 2778"/>
                <a:gd name="T9" fmla="*/ 450 h 1902"/>
                <a:gd name="T10" fmla="*/ 1626 w 2778"/>
                <a:gd name="T11" fmla="*/ 594 h 1902"/>
                <a:gd name="T12" fmla="*/ 1410 w 2778"/>
                <a:gd name="T13" fmla="*/ 696 h 1902"/>
                <a:gd name="T14" fmla="*/ 1284 w 2778"/>
                <a:gd name="T15" fmla="*/ 774 h 1902"/>
                <a:gd name="T16" fmla="*/ 1278 w 2778"/>
                <a:gd name="T17" fmla="*/ 1026 h 1902"/>
                <a:gd name="T18" fmla="*/ 1242 w 2778"/>
                <a:gd name="T19" fmla="*/ 1134 h 1902"/>
                <a:gd name="T20" fmla="*/ 1134 w 2778"/>
                <a:gd name="T21" fmla="*/ 1200 h 1902"/>
                <a:gd name="T22" fmla="*/ 942 w 2778"/>
                <a:gd name="T23" fmla="*/ 1200 h 1902"/>
                <a:gd name="T24" fmla="*/ 762 w 2778"/>
                <a:gd name="T25" fmla="*/ 1164 h 1902"/>
                <a:gd name="T26" fmla="*/ 630 w 2778"/>
                <a:gd name="T27" fmla="*/ 1062 h 1902"/>
                <a:gd name="T28" fmla="*/ 492 w 2778"/>
                <a:gd name="T29" fmla="*/ 1128 h 1902"/>
                <a:gd name="T30" fmla="*/ 312 w 2778"/>
                <a:gd name="T31" fmla="*/ 1242 h 1902"/>
                <a:gd name="T32" fmla="*/ 168 w 2778"/>
                <a:gd name="T33" fmla="*/ 1362 h 1902"/>
                <a:gd name="T34" fmla="*/ 6 w 2778"/>
                <a:gd name="T35" fmla="*/ 1416 h 1902"/>
                <a:gd name="T36" fmla="*/ 0 w 2778"/>
                <a:gd name="T37" fmla="*/ 1566 h 1902"/>
                <a:gd name="T38" fmla="*/ 24 w 2778"/>
                <a:gd name="T39" fmla="*/ 1686 h 1902"/>
                <a:gd name="T40" fmla="*/ 150 w 2778"/>
                <a:gd name="T41" fmla="*/ 1782 h 1902"/>
                <a:gd name="T42" fmla="*/ 204 w 2778"/>
                <a:gd name="T43" fmla="*/ 1902 h 1902"/>
                <a:gd name="T44" fmla="*/ 432 w 2778"/>
                <a:gd name="T45" fmla="*/ 1872 h 1902"/>
                <a:gd name="T46" fmla="*/ 486 w 2778"/>
                <a:gd name="T47" fmla="*/ 1764 h 1902"/>
                <a:gd name="T48" fmla="*/ 510 w 2778"/>
                <a:gd name="T49" fmla="*/ 1632 h 1902"/>
                <a:gd name="T50" fmla="*/ 558 w 2778"/>
                <a:gd name="T51" fmla="*/ 1530 h 1902"/>
                <a:gd name="T52" fmla="*/ 738 w 2778"/>
                <a:gd name="T53" fmla="*/ 1458 h 1902"/>
                <a:gd name="T54" fmla="*/ 960 w 2778"/>
                <a:gd name="T55" fmla="*/ 1416 h 1902"/>
                <a:gd name="T56" fmla="*/ 1068 w 2778"/>
                <a:gd name="T57" fmla="*/ 1512 h 1902"/>
                <a:gd name="T58" fmla="*/ 1134 w 2778"/>
                <a:gd name="T59" fmla="*/ 1620 h 1902"/>
                <a:gd name="T60" fmla="*/ 1284 w 2778"/>
                <a:gd name="T61" fmla="*/ 1632 h 1902"/>
                <a:gd name="T62" fmla="*/ 1410 w 2778"/>
                <a:gd name="T63" fmla="*/ 1566 h 1902"/>
                <a:gd name="T64" fmla="*/ 1428 w 2778"/>
                <a:gd name="T65" fmla="*/ 1452 h 1902"/>
                <a:gd name="T66" fmla="*/ 1464 w 2778"/>
                <a:gd name="T67" fmla="*/ 1362 h 1902"/>
                <a:gd name="T68" fmla="*/ 1572 w 2778"/>
                <a:gd name="T69" fmla="*/ 1368 h 1902"/>
                <a:gd name="T70" fmla="*/ 1674 w 2778"/>
                <a:gd name="T71" fmla="*/ 1452 h 1902"/>
                <a:gd name="T72" fmla="*/ 1824 w 2778"/>
                <a:gd name="T73" fmla="*/ 1386 h 1902"/>
                <a:gd name="T74" fmla="*/ 1962 w 2778"/>
                <a:gd name="T75" fmla="*/ 1272 h 1902"/>
                <a:gd name="T76" fmla="*/ 2076 w 2778"/>
                <a:gd name="T77" fmla="*/ 1200 h 1902"/>
                <a:gd name="T78" fmla="*/ 2232 w 2778"/>
                <a:gd name="T79" fmla="*/ 1062 h 1902"/>
                <a:gd name="T80" fmla="*/ 2448 w 2778"/>
                <a:gd name="T81" fmla="*/ 1038 h 1902"/>
                <a:gd name="T82" fmla="*/ 2592 w 2778"/>
                <a:gd name="T83" fmla="*/ 1038 h 1902"/>
                <a:gd name="T84" fmla="*/ 2682 w 2778"/>
                <a:gd name="T85" fmla="*/ 912 h 1902"/>
                <a:gd name="T86" fmla="*/ 2688 w 2778"/>
                <a:gd name="T87" fmla="*/ 804 h 1902"/>
                <a:gd name="T88" fmla="*/ 2664 w 2778"/>
                <a:gd name="T89" fmla="*/ 612 h 1902"/>
                <a:gd name="T90" fmla="*/ 2634 w 2778"/>
                <a:gd name="T91" fmla="*/ 498 h 1902"/>
                <a:gd name="T92" fmla="*/ 2724 w 2778"/>
                <a:gd name="T93" fmla="*/ 426 h 1902"/>
                <a:gd name="T94" fmla="*/ 2778 w 2778"/>
                <a:gd name="T95" fmla="*/ 300 h 1902"/>
                <a:gd name="T96" fmla="*/ 2658 w 2778"/>
                <a:gd name="T97" fmla="*/ 309 h 1902"/>
                <a:gd name="T98" fmla="*/ 2655 w 2778"/>
                <a:gd name="T99" fmla="*/ 125 h 1902"/>
                <a:gd name="T100" fmla="*/ 2508 w 2778"/>
                <a:gd name="T101" fmla="*/ 36 h 19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78"/>
                <a:gd name="T154" fmla="*/ 0 h 1902"/>
                <a:gd name="T155" fmla="*/ 2778 w 2778"/>
                <a:gd name="T156" fmla="*/ 1902 h 19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78" h="1902">
                  <a:moveTo>
                    <a:pt x="2508" y="36"/>
                  </a:moveTo>
                  <a:lnTo>
                    <a:pt x="2358" y="0"/>
                  </a:lnTo>
                  <a:lnTo>
                    <a:pt x="2178" y="156"/>
                  </a:lnTo>
                  <a:lnTo>
                    <a:pt x="1914" y="390"/>
                  </a:lnTo>
                  <a:lnTo>
                    <a:pt x="1770" y="450"/>
                  </a:lnTo>
                  <a:lnTo>
                    <a:pt x="1626" y="594"/>
                  </a:lnTo>
                  <a:lnTo>
                    <a:pt x="1410" y="696"/>
                  </a:lnTo>
                  <a:lnTo>
                    <a:pt x="1284" y="774"/>
                  </a:lnTo>
                  <a:lnTo>
                    <a:pt x="1278" y="1026"/>
                  </a:lnTo>
                  <a:lnTo>
                    <a:pt x="1242" y="1134"/>
                  </a:lnTo>
                  <a:lnTo>
                    <a:pt x="1134" y="1200"/>
                  </a:lnTo>
                  <a:lnTo>
                    <a:pt x="942" y="1200"/>
                  </a:lnTo>
                  <a:lnTo>
                    <a:pt x="762" y="1164"/>
                  </a:lnTo>
                  <a:lnTo>
                    <a:pt x="630" y="1062"/>
                  </a:lnTo>
                  <a:lnTo>
                    <a:pt x="492" y="1128"/>
                  </a:lnTo>
                  <a:lnTo>
                    <a:pt x="312" y="1242"/>
                  </a:lnTo>
                  <a:lnTo>
                    <a:pt x="168" y="1362"/>
                  </a:lnTo>
                  <a:lnTo>
                    <a:pt x="6" y="1416"/>
                  </a:lnTo>
                  <a:lnTo>
                    <a:pt x="0" y="1566"/>
                  </a:lnTo>
                  <a:lnTo>
                    <a:pt x="24" y="1686"/>
                  </a:lnTo>
                  <a:lnTo>
                    <a:pt x="150" y="1782"/>
                  </a:lnTo>
                  <a:lnTo>
                    <a:pt x="204" y="1902"/>
                  </a:lnTo>
                  <a:lnTo>
                    <a:pt x="432" y="1872"/>
                  </a:lnTo>
                  <a:lnTo>
                    <a:pt x="486" y="1764"/>
                  </a:lnTo>
                  <a:lnTo>
                    <a:pt x="510" y="1632"/>
                  </a:lnTo>
                  <a:lnTo>
                    <a:pt x="558" y="1530"/>
                  </a:lnTo>
                  <a:lnTo>
                    <a:pt x="738" y="1458"/>
                  </a:lnTo>
                  <a:lnTo>
                    <a:pt x="960" y="1416"/>
                  </a:lnTo>
                  <a:lnTo>
                    <a:pt x="1068" y="1512"/>
                  </a:lnTo>
                  <a:lnTo>
                    <a:pt x="1134" y="1620"/>
                  </a:lnTo>
                  <a:lnTo>
                    <a:pt x="1284" y="1632"/>
                  </a:lnTo>
                  <a:lnTo>
                    <a:pt x="1410" y="1566"/>
                  </a:lnTo>
                  <a:lnTo>
                    <a:pt x="1428" y="1452"/>
                  </a:lnTo>
                  <a:lnTo>
                    <a:pt x="1464" y="1362"/>
                  </a:lnTo>
                  <a:lnTo>
                    <a:pt x="1572" y="1368"/>
                  </a:lnTo>
                  <a:lnTo>
                    <a:pt x="1674" y="1452"/>
                  </a:lnTo>
                  <a:lnTo>
                    <a:pt x="1824" y="1386"/>
                  </a:lnTo>
                  <a:lnTo>
                    <a:pt x="1962" y="1272"/>
                  </a:lnTo>
                  <a:lnTo>
                    <a:pt x="2076" y="1200"/>
                  </a:lnTo>
                  <a:lnTo>
                    <a:pt x="2232" y="1062"/>
                  </a:lnTo>
                  <a:lnTo>
                    <a:pt x="2448" y="1038"/>
                  </a:lnTo>
                  <a:lnTo>
                    <a:pt x="2592" y="1038"/>
                  </a:lnTo>
                  <a:lnTo>
                    <a:pt x="2682" y="912"/>
                  </a:lnTo>
                  <a:lnTo>
                    <a:pt x="2688" y="804"/>
                  </a:lnTo>
                  <a:lnTo>
                    <a:pt x="2664" y="612"/>
                  </a:lnTo>
                  <a:lnTo>
                    <a:pt x="2634" y="498"/>
                  </a:lnTo>
                  <a:lnTo>
                    <a:pt x="2724" y="426"/>
                  </a:lnTo>
                  <a:lnTo>
                    <a:pt x="2778" y="300"/>
                  </a:lnTo>
                  <a:lnTo>
                    <a:pt x="2658" y="309"/>
                  </a:lnTo>
                  <a:lnTo>
                    <a:pt x="2655" y="125"/>
                  </a:lnTo>
                  <a:lnTo>
                    <a:pt x="2508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9" name="Freeform 1313">
              <a:extLst>
                <a:ext uri="{FF2B5EF4-FFF2-40B4-BE49-F238E27FC236}">
                  <a16:creationId xmlns:a16="http://schemas.microsoft.com/office/drawing/2014/main" id="{FAAB9A80-4B6A-4F4F-97DF-07841122B9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4878" y="5424951"/>
              <a:ext cx="1433699" cy="1031489"/>
            </a:xfrm>
            <a:custGeom>
              <a:avLst/>
              <a:gdLst>
                <a:gd name="T0" fmla="*/ 759 w 5569"/>
                <a:gd name="T1" fmla="*/ 204 h 5028"/>
                <a:gd name="T2" fmla="*/ 351 w 5569"/>
                <a:gd name="T3" fmla="*/ 354 h 5028"/>
                <a:gd name="T4" fmla="*/ 201 w 5569"/>
                <a:gd name="T5" fmla="*/ 798 h 5028"/>
                <a:gd name="T6" fmla="*/ 75 w 5569"/>
                <a:gd name="T7" fmla="*/ 1164 h 5028"/>
                <a:gd name="T8" fmla="*/ 311 w 5569"/>
                <a:gd name="T9" fmla="*/ 2025 h 5028"/>
                <a:gd name="T10" fmla="*/ 165 w 5569"/>
                <a:gd name="T11" fmla="*/ 2244 h 5028"/>
                <a:gd name="T12" fmla="*/ 6 w 5569"/>
                <a:gd name="T13" fmla="*/ 2495 h 5028"/>
                <a:gd name="T14" fmla="*/ 222 w 5569"/>
                <a:gd name="T15" fmla="*/ 2888 h 5028"/>
                <a:gd name="T16" fmla="*/ 675 w 5569"/>
                <a:gd name="T17" fmla="*/ 3522 h 5028"/>
                <a:gd name="T18" fmla="*/ 745 w 5569"/>
                <a:gd name="T19" fmla="*/ 4095 h 5028"/>
                <a:gd name="T20" fmla="*/ 963 w 5569"/>
                <a:gd name="T21" fmla="*/ 4578 h 5028"/>
                <a:gd name="T22" fmla="*/ 939 w 5569"/>
                <a:gd name="T23" fmla="*/ 4923 h 5028"/>
                <a:gd name="T24" fmla="*/ 1287 w 5569"/>
                <a:gd name="T25" fmla="*/ 4800 h 5028"/>
                <a:gd name="T26" fmla="*/ 1587 w 5569"/>
                <a:gd name="T27" fmla="*/ 4962 h 5028"/>
                <a:gd name="T28" fmla="*/ 1737 w 5569"/>
                <a:gd name="T29" fmla="*/ 4872 h 5028"/>
                <a:gd name="T30" fmla="*/ 1893 w 5569"/>
                <a:gd name="T31" fmla="*/ 4494 h 5028"/>
                <a:gd name="T32" fmla="*/ 2313 w 5569"/>
                <a:gd name="T33" fmla="*/ 4506 h 5028"/>
                <a:gd name="T34" fmla="*/ 2619 w 5569"/>
                <a:gd name="T35" fmla="*/ 4386 h 5028"/>
                <a:gd name="T36" fmla="*/ 2739 w 5569"/>
                <a:gd name="T37" fmla="*/ 4710 h 5028"/>
                <a:gd name="T38" fmla="*/ 3010 w 5569"/>
                <a:gd name="T39" fmla="*/ 4872 h 5028"/>
                <a:gd name="T40" fmla="*/ 3316 w 5569"/>
                <a:gd name="T41" fmla="*/ 4962 h 5028"/>
                <a:gd name="T42" fmla="*/ 3730 w 5569"/>
                <a:gd name="T43" fmla="*/ 4944 h 5028"/>
                <a:gd name="T44" fmla="*/ 3982 w 5569"/>
                <a:gd name="T45" fmla="*/ 4494 h 5028"/>
                <a:gd name="T46" fmla="*/ 4000 w 5569"/>
                <a:gd name="T47" fmla="*/ 3936 h 5028"/>
                <a:gd name="T48" fmla="*/ 4096 w 5569"/>
                <a:gd name="T49" fmla="*/ 3558 h 5028"/>
                <a:gd name="T50" fmla="*/ 3586 w 5569"/>
                <a:gd name="T51" fmla="*/ 3575 h 5028"/>
                <a:gd name="T52" fmla="*/ 3462 w 5569"/>
                <a:gd name="T53" fmla="*/ 3917 h 5028"/>
                <a:gd name="T54" fmla="*/ 3052 w 5569"/>
                <a:gd name="T55" fmla="*/ 3732 h 5028"/>
                <a:gd name="T56" fmla="*/ 3196 w 5569"/>
                <a:gd name="T57" fmla="*/ 3408 h 5028"/>
                <a:gd name="T58" fmla="*/ 3655 w 5569"/>
                <a:gd name="T59" fmla="*/ 3108 h 5028"/>
                <a:gd name="T60" fmla="*/ 4160 w 5569"/>
                <a:gd name="T61" fmla="*/ 3246 h 5028"/>
                <a:gd name="T62" fmla="*/ 4312 w 5569"/>
                <a:gd name="T63" fmla="*/ 2820 h 5028"/>
                <a:gd name="T64" fmla="*/ 4651 w 5569"/>
                <a:gd name="T65" fmla="*/ 2643 h 5028"/>
                <a:gd name="T66" fmla="*/ 5173 w 5569"/>
                <a:gd name="T67" fmla="*/ 2229 h 5028"/>
                <a:gd name="T68" fmla="*/ 5569 w 5569"/>
                <a:gd name="T69" fmla="*/ 2102 h 5028"/>
                <a:gd name="T70" fmla="*/ 5207 w 5569"/>
                <a:gd name="T71" fmla="*/ 1739 h 5028"/>
                <a:gd name="T72" fmla="*/ 4902 w 5569"/>
                <a:gd name="T73" fmla="*/ 1544 h 5028"/>
                <a:gd name="T74" fmla="*/ 4838 w 5569"/>
                <a:gd name="T75" fmla="*/ 1269 h 5028"/>
                <a:gd name="T76" fmla="*/ 4812 w 5569"/>
                <a:gd name="T77" fmla="*/ 1020 h 5028"/>
                <a:gd name="T78" fmla="*/ 4507 w 5569"/>
                <a:gd name="T79" fmla="*/ 1113 h 5028"/>
                <a:gd name="T80" fmla="*/ 4182 w 5569"/>
                <a:gd name="T81" fmla="*/ 1416 h 5028"/>
                <a:gd name="T82" fmla="*/ 3688 w 5569"/>
                <a:gd name="T83" fmla="*/ 1271 h 5028"/>
                <a:gd name="T84" fmla="*/ 3378 w 5569"/>
                <a:gd name="T85" fmla="*/ 1059 h 5028"/>
                <a:gd name="T86" fmla="*/ 2661 w 5569"/>
                <a:gd name="T87" fmla="*/ 1080 h 5028"/>
                <a:gd name="T88" fmla="*/ 2136 w 5569"/>
                <a:gd name="T89" fmla="*/ 1035 h 5028"/>
                <a:gd name="T90" fmla="*/ 2100 w 5569"/>
                <a:gd name="T91" fmla="*/ 528 h 5028"/>
                <a:gd name="T92" fmla="*/ 1509 w 5569"/>
                <a:gd name="T93" fmla="*/ 198 h 5028"/>
                <a:gd name="T94" fmla="*/ 1002 w 5569"/>
                <a:gd name="T95" fmla="*/ 0 h 50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69"/>
                <a:gd name="T145" fmla="*/ 0 h 5028"/>
                <a:gd name="T146" fmla="*/ 5569 w 5569"/>
                <a:gd name="T147" fmla="*/ 5028 h 50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69" h="5028">
                  <a:moveTo>
                    <a:pt x="1002" y="0"/>
                  </a:moveTo>
                  <a:lnTo>
                    <a:pt x="819" y="78"/>
                  </a:lnTo>
                  <a:lnTo>
                    <a:pt x="759" y="204"/>
                  </a:lnTo>
                  <a:lnTo>
                    <a:pt x="654" y="293"/>
                  </a:lnTo>
                  <a:lnTo>
                    <a:pt x="513" y="312"/>
                  </a:lnTo>
                  <a:lnTo>
                    <a:pt x="351" y="354"/>
                  </a:lnTo>
                  <a:lnTo>
                    <a:pt x="257" y="455"/>
                  </a:lnTo>
                  <a:lnTo>
                    <a:pt x="291" y="636"/>
                  </a:lnTo>
                  <a:lnTo>
                    <a:pt x="201" y="798"/>
                  </a:lnTo>
                  <a:lnTo>
                    <a:pt x="201" y="996"/>
                  </a:lnTo>
                  <a:lnTo>
                    <a:pt x="183" y="1128"/>
                  </a:lnTo>
                  <a:lnTo>
                    <a:pt x="75" y="1164"/>
                  </a:lnTo>
                  <a:lnTo>
                    <a:pt x="165" y="1668"/>
                  </a:lnTo>
                  <a:lnTo>
                    <a:pt x="294" y="1827"/>
                  </a:lnTo>
                  <a:lnTo>
                    <a:pt x="311" y="2025"/>
                  </a:lnTo>
                  <a:lnTo>
                    <a:pt x="209" y="2043"/>
                  </a:lnTo>
                  <a:lnTo>
                    <a:pt x="140" y="2117"/>
                  </a:lnTo>
                  <a:lnTo>
                    <a:pt x="165" y="2244"/>
                  </a:lnTo>
                  <a:lnTo>
                    <a:pt x="95" y="2322"/>
                  </a:lnTo>
                  <a:lnTo>
                    <a:pt x="0" y="2378"/>
                  </a:lnTo>
                  <a:lnTo>
                    <a:pt x="6" y="2495"/>
                  </a:lnTo>
                  <a:lnTo>
                    <a:pt x="171" y="2532"/>
                  </a:lnTo>
                  <a:lnTo>
                    <a:pt x="237" y="2684"/>
                  </a:lnTo>
                  <a:lnTo>
                    <a:pt x="222" y="2888"/>
                  </a:lnTo>
                  <a:lnTo>
                    <a:pt x="276" y="3065"/>
                  </a:lnTo>
                  <a:lnTo>
                    <a:pt x="441" y="3282"/>
                  </a:lnTo>
                  <a:lnTo>
                    <a:pt x="675" y="3522"/>
                  </a:lnTo>
                  <a:lnTo>
                    <a:pt x="765" y="3756"/>
                  </a:lnTo>
                  <a:lnTo>
                    <a:pt x="811" y="3935"/>
                  </a:lnTo>
                  <a:lnTo>
                    <a:pt x="745" y="4095"/>
                  </a:lnTo>
                  <a:lnTo>
                    <a:pt x="909" y="4308"/>
                  </a:lnTo>
                  <a:lnTo>
                    <a:pt x="867" y="4452"/>
                  </a:lnTo>
                  <a:lnTo>
                    <a:pt x="963" y="4578"/>
                  </a:lnTo>
                  <a:lnTo>
                    <a:pt x="867" y="4686"/>
                  </a:lnTo>
                  <a:lnTo>
                    <a:pt x="918" y="4775"/>
                  </a:lnTo>
                  <a:lnTo>
                    <a:pt x="939" y="4923"/>
                  </a:lnTo>
                  <a:lnTo>
                    <a:pt x="1035" y="4938"/>
                  </a:lnTo>
                  <a:lnTo>
                    <a:pt x="1107" y="4794"/>
                  </a:lnTo>
                  <a:lnTo>
                    <a:pt x="1287" y="4800"/>
                  </a:lnTo>
                  <a:lnTo>
                    <a:pt x="1353" y="4854"/>
                  </a:lnTo>
                  <a:lnTo>
                    <a:pt x="1413" y="4944"/>
                  </a:lnTo>
                  <a:lnTo>
                    <a:pt x="1587" y="4962"/>
                  </a:lnTo>
                  <a:lnTo>
                    <a:pt x="1641" y="5028"/>
                  </a:lnTo>
                  <a:lnTo>
                    <a:pt x="1749" y="4980"/>
                  </a:lnTo>
                  <a:lnTo>
                    <a:pt x="1737" y="4872"/>
                  </a:lnTo>
                  <a:lnTo>
                    <a:pt x="1731" y="4692"/>
                  </a:lnTo>
                  <a:lnTo>
                    <a:pt x="1773" y="4578"/>
                  </a:lnTo>
                  <a:lnTo>
                    <a:pt x="1893" y="4494"/>
                  </a:lnTo>
                  <a:lnTo>
                    <a:pt x="2025" y="4506"/>
                  </a:lnTo>
                  <a:lnTo>
                    <a:pt x="2199" y="4494"/>
                  </a:lnTo>
                  <a:lnTo>
                    <a:pt x="2313" y="4506"/>
                  </a:lnTo>
                  <a:lnTo>
                    <a:pt x="2439" y="4452"/>
                  </a:lnTo>
                  <a:lnTo>
                    <a:pt x="2523" y="4386"/>
                  </a:lnTo>
                  <a:lnTo>
                    <a:pt x="2619" y="4386"/>
                  </a:lnTo>
                  <a:lnTo>
                    <a:pt x="2655" y="4470"/>
                  </a:lnTo>
                  <a:lnTo>
                    <a:pt x="2649" y="4584"/>
                  </a:lnTo>
                  <a:lnTo>
                    <a:pt x="2739" y="4710"/>
                  </a:lnTo>
                  <a:lnTo>
                    <a:pt x="2848" y="4794"/>
                  </a:lnTo>
                  <a:lnTo>
                    <a:pt x="2962" y="4776"/>
                  </a:lnTo>
                  <a:lnTo>
                    <a:pt x="3010" y="4872"/>
                  </a:lnTo>
                  <a:lnTo>
                    <a:pt x="3106" y="4926"/>
                  </a:lnTo>
                  <a:lnTo>
                    <a:pt x="3250" y="4908"/>
                  </a:lnTo>
                  <a:lnTo>
                    <a:pt x="3316" y="4962"/>
                  </a:lnTo>
                  <a:lnTo>
                    <a:pt x="3442" y="5010"/>
                  </a:lnTo>
                  <a:lnTo>
                    <a:pt x="3586" y="5010"/>
                  </a:lnTo>
                  <a:lnTo>
                    <a:pt x="3730" y="4944"/>
                  </a:lnTo>
                  <a:lnTo>
                    <a:pt x="3838" y="4812"/>
                  </a:lnTo>
                  <a:lnTo>
                    <a:pt x="3898" y="4674"/>
                  </a:lnTo>
                  <a:lnTo>
                    <a:pt x="3982" y="4494"/>
                  </a:lnTo>
                  <a:lnTo>
                    <a:pt x="4108" y="4326"/>
                  </a:lnTo>
                  <a:lnTo>
                    <a:pt x="3982" y="4080"/>
                  </a:lnTo>
                  <a:lnTo>
                    <a:pt x="4000" y="3936"/>
                  </a:lnTo>
                  <a:lnTo>
                    <a:pt x="4114" y="3768"/>
                  </a:lnTo>
                  <a:lnTo>
                    <a:pt x="4159" y="3663"/>
                  </a:lnTo>
                  <a:lnTo>
                    <a:pt x="4096" y="3558"/>
                  </a:lnTo>
                  <a:lnTo>
                    <a:pt x="3988" y="3462"/>
                  </a:lnTo>
                  <a:lnTo>
                    <a:pt x="3772" y="3503"/>
                  </a:lnTo>
                  <a:lnTo>
                    <a:pt x="3586" y="3575"/>
                  </a:lnTo>
                  <a:lnTo>
                    <a:pt x="3538" y="3681"/>
                  </a:lnTo>
                  <a:lnTo>
                    <a:pt x="3512" y="3813"/>
                  </a:lnTo>
                  <a:lnTo>
                    <a:pt x="3462" y="3917"/>
                  </a:lnTo>
                  <a:lnTo>
                    <a:pt x="3232" y="3947"/>
                  </a:lnTo>
                  <a:lnTo>
                    <a:pt x="3174" y="3824"/>
                  </a:lnTo>
                  <a:lnTo>
                    <a:pt x="3052" y="3732"/>
                  </a:lnTo>
                  <a:lnTo>
                    <a:pt x="3027" y="3614"/>
                  </a:lnTo>
                  <a:lnTo>
                    <a:pt x="3034" y="3462"/>
                  </a:lnTo>
                  <a:lnTo>
                    <a:pt x="3196" y="3408"/>
                  </a:lnTo>
                  <a:lnTo>
                    <a:pt x="3334" y="3291"/>
                  </a:lnTo>
                  <a:lnTo>
                    <a:pt x="3499" y="3186"/>
                  </a:lnTo>
                  <a:lnTo>
                    <a:pt x="3655" y="3108"/>
                  </a:lnTo>
                  <a:lnTo>
                    <a:pt x="3793" y="3210"/>
                  </a:lnTo>
                  <a:lnTo>
                    <a:pt x="3971" y="3246"/>
                  </a:lnTo>
                  <a:lnTo>
                    <a:pt x="4160" y="3246"/>
                  </a:lnTo>
                  <a:lnTo>
                    <a:pt x="4273" y="3177"/>
                  </a:lnTo>
                  <a:lnTo>
                    <a:pt x="4306" y="3068"/>
                  </a:lnTo>
                  <a:lnTo>
                    <a:pt x="4312" y="2820"/>
                  </a:lnTo>
                  <a:lnTo>
                    <a:pt x="4438" y="2741"/>
                  </a:lnTo>
                  <a:lnTo>
                    <a:pt x="4475" y="2723"/>
                  </a:lnTo>
                  <a:lnTo>
                    <a:pt x="4651" y="2643"/>
                  </a:lnTo>
                  <a:lnTo>
                    <a:pt x="4799" y="2495"/>
                  </a:lnTo>
                  <a:lnTo>
                    <a:pt x="4943" y="2435"/>
                  </a:lnTo>
                  <a:lnTo>
                    <a:pt x="5173" y="2229"/>
                  </a:lnTo>
                  <a:lnTo>
                    <a:pt x="5386" y="2046"/>
                  </a:lnTo>
                  <a:lnTo>
                    <a:pt x="5536" y="2081"/>
                  </a:lnTo>
                  <a:lnTo>
                    <a:pt x="5569" y="2102"/>
                  </a:lnTo>
                  <a:lnTo>
                    <a:pt x="5560" y="1845"/>
                  </a:lnTo>
                  <a:lnTo>
                    <a:pt x="5302" y="1847"/>
                  </a:lnTo>
                  <a:lnTo>
                    <a:pt x="5207" y="1739"/>
                  </a:lnTo>
                  <a:lnTo>
                    <a:pt x="4993" y="1700"/>
                  </a:lnTo>
                  <a:lnTo>
                    <a:pt x="4979" y="1607"/>
                  </a:lnTo>
                  <a:lnTo>
                    <a:pt x="4902" y="1544"/>
                  </a:lnTo>
                  <a:lnTo>
                    <a:pt x="4754" y="1536"/>
                  </a:lnTo>
                  <a:lnTo>
                    <a:pt x="4757" y="1346"/>
                  </a:lnTo>
                  <a:lnTo>
                    <a:pt x="4838" y="1269"/>
                  </a:lnTo>
                  <a:lnTo>
                    <a:pt x="4960" y="1194"/>
                  </a:lnTo>
                  <a:lnTo>
                    <a:pt x="4909" y="1059"/>
                  </a:lnTo>
                  <a:lnTo>
                    <a:pt x="4812" y="1020"/>
                  </a:lnTo>
                  <a:lnTo>
                    <a:pt x="4666" y="996"/>
                  </a:lnTo>
                  <a:lnTo>
                    <a:pt x="4558" y="1043"/>
                  </a:lnTo>
                  <a:lnTo>
                    <a:pt x="4507" y="1113"/>
                  </a:lnTo>
                  <a:lnTo>
                    <a:pt x="4410" y="1287"/>
                  </a:lnTo>
                  <a:lnTo>
                    <a:pt x="4294" y="1328"/>
                  </a:lnTo>
                  <a:lnTo>
                    <a:pt x="4182" y="1416"/>
                  </a:lnTo>
                  <a:lnTo>
                    <a:pt x="4083" y="1416"/>
                  </a:lnTo>
                  <a:lnTo>
                    <a:pt x="3874" y="1281"/>
                  </a:lnTo>
                  <a:lnTo>
                    <a:pt x="3688" y="1271"/>
                  </a:lnTo>
                  <a:lnTo>
                    <a:pt x="3522" y="1271"/>
                  </a:lnTo>
                  <a:lnTo>
                    <a:pt x="3442" y="1185"/>
                  </a:lnTo>
                  <a:lnTo>
                    <a:pt x="3378" y="1059"/>
                  </a:lnTo>
                  <a:lnTo>
                    <a:pt x="3250" y="1004"/>
                  </a:lnTo>
                  <a:lnTo>
                    <a:pt x="2939" y="996"/>
                  </a:lnTo>
                  <a:lnTo>
                    <a:pt x="2661" y="1080"/>
                  </a:lnTo>
                  <a:lnTo>
                    <a:pt x="2460" y="1071"/>
                  </a:lnTo>
                  <a:lnTo>
                    <a:pt x="2246" y="1073"/>
                  </a:lnTo>
                  <a:lnTo>
                    <a:pt x="2136" y="1035"/>
                  </a:lnTo>
                  <a:lnTo>
                    <a:pt x="2091" y="942"/>
                  </a:lnTo>
                  <a:lnTo>
                    <a:pt x="2115" y="696"/>
                  </a:lnTo>
                  <a:lnTo>
                    <a:pt x="2100" y="528"/>
                  </a:lnTo>
                  <a:lnTo>
                    <a:pt x="1833" y="366"/>
                  </a:lnTo>
                  <a:lnTo>
                    <a:pt x="1722" y="243"/>
                  </a:lnTo>
                  <a:lnTo>
                    <a:pt x="1509" y="198"/>
                  </a:lnTo>
                  <a:lnTo>
                    <a:pt x="1299" y="132"/>
                  </a:lnTo>
                  <a:lnTo>
                    <a:pt x="1173" y="45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0" name="Freeform 1314">
              <a:extLst>
                <a:ext uri="{FF2B5EF4-FFF2-40B4-BE49-F238E27FC236}">
                  <a16:creationId xmlns:a16="http://schemas.microsoft.com/office/drawing/2014/main" id="{1F6E5EB9-9048-472A-964F-B27CA6EA3D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51538" y="5172002"/>
              <a:ext cx="1302921" cy="761101"/>
            </a:xfrm>
            <a:custGeom>
              <a:avLst/>
              <a:gdLst>
                <a:gd name="T0" fmla="*/ 889 w 5061"/>
                <a:gd name="T1" fmla="*/ 740 h 3710"/>
                <a:gd name="T2" fmla="*/ 576 w 5061"/>
                <a:gd name="T3" fmla="*/ 754 h 3710"/>
                <a:gd name="T4" fmla="*/ 402 w 5061"/>
                <a:gd name="T5" fmla="*/ 814 h 3710"/>
                <a:gd name="T6" fmla="*/ 510 w 5061"/>
                <a:gd name="T7" fmla="*/ 1030 h 3710"/>
                <a:gd name="T8" fmla="*/ 672 w 5061"/>
                <a:gd name="T9" fmla="*/ 1174 h 3710"/>
                <a:gd name="T10" fmla="*/ 810 w 5061"/>
                <a:gd name="T11" fmla="*/ 1444 h 3710"/>
                <a:gd name="T12" fmla="*/ 792 w 5061"/>
                <a:gd name="T13" fmla="*/ 1714 h 3710"/>
                <a:gd name="T14" fmla="*/ 648 w 5061"/>
                <a:gd name="T15" fmla="*/ 1966 h 3710"/>
                <a:gd name="T16" fmla="*/ 342 w 5061"/>
                <a:gd name="T17" fmla="*/ 2092 h 3710"/>
                <a:gd name="T18" fmla="*/ 216 w 5061"/>
                <a:gd name="T19" fmla="*/ 2272 h 3710"/>
                <a:gd name="T20" fmla="*/ 276 w 5061"/>
                <a:gd name="T21" fmla="*/ 2554 h 3710"/>
                <a:gd name="T22" fmla="*/ 150 w 5061"/>
                <a:gd name="T23" fmla="*/ 2716 h 3710"/>
                <a:gd name="T24" fmla="*/ 0 w 5061"/>
                <a:gd name="T25" fmla="*/ 2896 h 3710"/>
                <a:gd name="T26" fmla="*/ 179 w 5061"/>
                <a:gd name="T27" fmla="*/ 3173 h 3710"/>
                <a:gd name="T28" fmla="*/ 395 w 5061"/>
                <a:gd name="T29" fmla="*/ 3377 h 3710"/>
                <a:gd name="T30" fmla="*/ 593 w 5061"/>
                <a:gd name="T31" fmla="*/ 3602 h 3710"/>
                <a:gd name="T32" fmla="*/ 866 w 5061"/>
                <a:gd name="T33" fmla="*/ 3439 h 3710"/>
                <a:gd name="T34" fmla="*/ 1212 w 5061"/>
                <a:gd name="T35" fmla="*/ 3116 h 3710"/>
                <a:gd name="T36" fmla="*/ 1518 w 5061"/>
                <a:gd name="T37" fmla="*/ 2932 h 3710"/>
                <a:gd name="T38" fmla="*/ 1950 w 5061"/>
                <a:gd name="T39" fmla="*/ 3224 h 3710"/>
                <a:gd name="T40" fmla="*/ 2130 w 5061"/>
                <a:gd name="T41" fmla="*/ 3308 h 3710"/>
                <a:gd name="T42" fmla="*/ 2235 w 5061"/>
                <a:gd name="T43" fmla="*/ 3602 h 3710"/>
                <a:gd name="T44" fmla="*/ 2574 w 5061"/>
                <a:gd name="T45" fmla="*/ 3705 h 3710"/>
                <a:gd name="T46" fmla="*/ 2703 w 5061"/>
                <a:gd name="T47" fmla="*/ 3547 h 3710"/>
                <a:gd name="T48" fmla="*/ 3211 w 5061"/>
                <a:gd name="T49" fmla="*/ 3705 h 3710"/>
                <a:gd name="T50" fmla="*/ 3446 w 5061"/>
                <a:gd name="T51" fmla="*/ 3664 h 3710"/>
                <a:gd name="T52" fmla="*/ 3599 w 5061"/>
                <a:gd name="T53" fmla="*/ 3418 h 3710"/>
                <a:gd name="T54" fmla="*/ 3863 w 5061"/>
                <a:gd name="T55" fmla="*/ 3553 h 3710"/>
                <a:gd name="T56" fmla="*/ 4070 w 5061"/>
                <a:gd name="T57" fmla="*/ 3556 h 3710"/>
                <a:gd name="T58" fmla="*/ 4115 w 5061"/>
                <a:gd name="T59" fmla="*/ 3349 h 3710"/>
                <a:gd name="T60" fmla="*/ 4286 w 5061"/>
                <a:gd name="T61" fmla="*/ 3260 h 3710"/>
                <a:gd name="T62" fmla="*/ 4142 w 5061"/>
                <a:gd name="T63" fmla="*/ 2903 h 3710"/>
                <a:gd name="T64" fmla="*/ 4160 w 5061"/>
                <a:gd name="T65" fmla="*/ 2360 h 3710"/>
                <a:gd name="T66" fmla="*/ 4176 w 5061"/>
                <a:gd name="T67" fmla="*/ 2032 h 3710"/>
                <a:gd name="T68" fmla="*/ 4232 w 5061"/>
                <a:gd name="T69" fmla="*/ 1693 h 3710"/>
                <a:gd name="T70" fmla="*/ 4488 w 5061"/>
                <a:gd name="T71" fmla="*/ 1546 h 3710"/>
                <a:gd name="T72" fmla="*/ 4734 w 5061"/>
                <a:gd name="T73" fmla="*/ 1438 h 3710"/>
                <a:gd name="T74" fmla="*/ 4980 w 5061"/>
                <a:gd name="T75" fmla="*/ 1234 h 3710"/>
                <a:gd name="T76" fmla="*/ 5058 w 5061"/>
                <a:gd name="T77" fmla="*/ 1063 h 3710"/>
                <a:gd name="T78" fmla="*/ 4985 w 5061"/>
                <a:gd name="T79" fmla="*/ 815 h 3710"/>
                <a:gd name="T80" fmla="*/ 4818 w 5061"/>
                <a:gd name="T81" fmla="*/ 703 h 3710"/>
                <a:gd name="T82" fmla="*/ 4454 w 5061"/>
                <a:gd name="T83" fmla="*/ 659 h 3710"/>
                <a:gd name="T84" fmla="*/ 4238 w 5061"/>
                <a:gd name="T85" fmla="*/ 569 h 3710"/>
                <a:gd name="T86" fmla="*/ 3978 w 5061"/>
                <a:gd name="T87" fmla="*/ 882 h 3710"/>
                <a:gd name="T88" fmla="*/ 3730 w 5061"/>
                <a:gd name="T89" fmla="*/ 843 h 3710"/>
                <a:gd name="T90" fmla="*/ 3530 w 5061"/>
                <a:gd name="T91" fmla="*/ 851 h 3710"/>
                <a:gd name="T92" fmla="*/ 3294 w 5061"/>
                <a:gd name="T93" fmla="*/ 567 h 3710"/>
                <a:gd name="T94" fmla="*/ 3193 w 5061"/>
                <a:gd name="T95" fmla="*/ 273 h 3710"/>
                <a:gd name="T96" fmla="*/ 2744 w 5061"/>
                <a:gd name="T97" fmla="*/ 452 h 3710"/>
                <a:gd name="T98" fmla="*/ 2598 w 5061"/>
                <a:gd name="T99" fmla="*/ 488 h 3710"/>
                <a:gd name="T100" fmla="*/ 2521 w 5061"/>
                <a:gd name="T101" fmla="*/ 647 h 3710"/>
                <a:gd name="T102" fmla="*/ 2234 w 5061"/>
                <a:gd name="T103" fmla="*/ 599 h 3710"/>
                <a:gd name="T104" fmla="*/ 2214 w 5061"/>
                <a:gd name="T105" fmla="*/ 218 h 3710"/>
                <a:gd name="T106" fmla="*/ 2001 w 5061"/>
                <a:gd name="T107" fmla="*/ 0 h 3710"/>
                <a:gd name="T108" fmla="*/ 1747 w 5061"/>
                <a:gd name="T109" fmla="*/ 75 h 3710"/>
                <a:gd name="T110" fmla="*/ 1728 w 5061"/>
                <a:gd name="T111" fmla="*/ 375 h 3710"/>
                <a:gd name="T112" fmla="*/ 1533 w 5061"/>
                <a:gd name="T113" fmla="*/ 636 h 3710"/>
                <a:gd name="T114" fmla="*/ 1152 w 5061"/>
                <a:gd name="T115" fmla="*/ 832 h 37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61"/>
                <a:gd name="T175" fmla="*/ 0 h 3710"/>
                <a:gd name="T176" fmla="*/ 5061 w 5061"/>
                <a:gd name="T177" fmla="*/ 3710 h 37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61" h="3710">
                  <a:moveTo>
                    <a:pt x="1152" y="832"/>
                  </a:moveTo>
                  <a:lnTo>
                    <a:pt x="889" y="740"/>
                  </a:lnTo>
                  <a:lnTo>
                    <a:pt x="744" y="754"/>
                  </a:lnTo>
                  <a:lnTo>
                    <a:pt x="576" y="754"/>
                  </a:lnTo>
                  <a:lnTo>
                    <a:pt x="474" y="754"/>
                  </a:lnTo>
                  <a:lnTo>
                    <a:pt x="402" y="814"/>
                  </a:lnTo>
                  <a:lnTo>
                    <a:pt x="420" y="952"/>
                  </a:lnTo>
                  <a:lnTo>
                    <a:pt x="510" y="1030"/>
                  </a:lnTo>
                  <a:lnTo>
                    <a:pt x="636" y="1084"/>
                  </a:lnTo>
                  <a:lnTo>
                    <a:pt x="672" y="1174"/>
                  </a:lnTo>
                  <a:lnTo>
                    <a:pt x="762" y="1294"/>
                  </a:lnTo>
                  <a:lnTo>
                    <a:pt x="810" y="1444"/>
                  </a:lnTo>
                  <a:lnTo>
                    <a:pt x="834" y="1588"/>
                  </a:lnTo>
                  <a:lnTo>
                    <a:pt x="792" y="1714"/>
                  </a:lnTo>
                  <a:lnTo>
                    <a:pt x="666" y="1816"/>
                  </a:lnTo>
                  <a:lnTo>
                    <a:pt x="648" y="1966"/>
                  </a:lnTo>
                  <a:lnTo>
                    <a:pt x="486" y="2020"/>
                  </a:lnTo>
                  <a:lnTo>
                    <a:pt x="342" y="2092"/>
                  </a:lnTo>
                  <a:lnTo>
                    <a:pt x="258" y="2146"/>
                  </a:lnTo>
                  <a:lnTo>
                    <a:pt x="216" y="2272"/>
                  </a:lnTo>
                  <a:lnTo>
                    <a:pt x="258" y="2416"/>
                  </a:lnTo>
                  <a:lnTo>
                    <a:pt x="276" y="2554"/>
                  </a:lnTo>
                  <a:lnTo>
                    <a:pt x="270" y="2662"/>
                  </a:lnTo>
                  <a:lnTo>
                    <a:pt x="150" y="2716"/>
                  </a:lnTo>
                  <a:lnTo>
                    <a:pt x="36" y="2770"/>
                  </a:lnTo>
                  <a:lnTo>
                    <a:pt x="0" y="2896"/>
                  </a:lnTo>
                  <a:lnTo>
                    <a:pt x="84" y="3112"/>
                  </a:lnTo>
                  <a:lnTo>
                    <a:pt x="179" y="3173"/>
                  </a:lnTo>
                  <a:lnTo>
                    <a:pt x="325" y="3272"/>
                  </a:lnTo>
                  <a:lnTo>
                    <a:pt x="395" y="3377"/>
                  </a:lnTo>
                  <a:lnTo>
                    <a:pt x="397" y="3509"/>
                  </a:lnTo>
                  <a:lnTo>
                    <a:pt x="593" y="3602"/>
                  </a:lnTo>
                  <a:lnTo>
                    <a:pt x="744" y="3566"/>
                  </a:lnTo>
                  <a:lnTo>
                    <a:pt x="866" y="3439"/>
                  </a:lnTo>
                  <a:lnTo>
                    <a:pt x="1194" y="3281"/>
                  </a:lnTo>
                  <a:lnTo>
                    <a:pt x="1212" y="3116"/>
                  </a:lnTo>
                  <a:lnTo>
                    <a:pt x="1231" y="3027"/>
                  </a:lnTo>
                  <a:lnTo>
                    <a:pt x="1518" y="2932"/>
                  </a:lnTo>
                  <a:lnTo>
                    <a:pt x="1839" y="3215"/>
                  </a:lnTo>
                  <a:lnTo>
                    <a:pt x="1950" y="3224"/>
                  </a:lnTo>
                  <a:lnTo>
                    <a:pt x="2058" y="3171"/>
                  </a:lnTo>
                  <a:lnTo>
                    <a:pt x="2130" y="3308"/>
                  </a:lnTo>
                  <a:lnTo>
                    <a:pt x="2252" y="3421"/>
                  </a:lnTo>
                  <a:lnTo>
                    <a:pt x="2235" y="3602"/>
                  </a:lnTo>
                  <a:lnTo>
                    <a:pt x="2322" y="3677"/>
                  </a:lnTo>
                  <a:lnTo>
                    <a:pt x="2574" y="3705"/>
                  </a:lnTo>
                  <a:lnTo>
                    <a:pt x="2664" y="3652"/>
                  </a:lnTo>
                  <a:lnTo>
                    <a:pt x="2703" y="3547"/>
                  </a:lnTo>
                  <a:lnTo>
                    <a:pt x="3036" y="3544"/>
                  </a:lnTo>
                  <a:lnTo>
                    <a:pt x="3211" y="3705"/>
                  </a:lnTo>
                  <a:lnTo>
                    <a:pt x="3336" y="3710"/>
                  </a:lnTo>
                  <a:lnTo>
                    <a:pt x="3446" y="3664"/>
                  </a:lnTo>
                  <a:lnTo>
                    <a:pt x="3463" y="3507"/>
                  </a:lnTo>
                  <a:lnTo>
                    <a:pt x="3599" y="3418"/>
                  </a:lnTo>
                  <a:lnTo>
                    <a:pt x="3768" y="3422"/>
                  </a:lnTo>
                  <a:lnTo>
                    <a:pt x="3863" y="3553"/>
                  </a:lnTo>
                  <a:lnTo>
                    <a:pt x="3978" y="3611"/>
                  </a:lnTo>
                  <a:lnTo>
                    <a:pt x="4070" y="3556"/>
                  </a:lnTo>
                  <a:lnTo>
                    <a:pt x="4140" y="3478"/>
                  </a:lnTo>
                  <a:lnTo>
                    <a:pt x="4115" y="3349"/>
                  </a:lnTo>
                  <a:lnTo>
                    <a:pt x="4182" y="3277"/>
                  </a:lnTo>
                  <a:lnTo>
                    <a:pt x="4286" y="3260"/>
                  </a:lnTo>
                  <a:lnTo>
                    <a:pt x="4268" y="3061"/>
                  </a:lnTo>
                  <a:lnTo>
                    <a:pt x="4142" y="2903"/>
                  </a:lnTo>
                  <a:lnTo>
                    <a:pt x="4050" y="2398"/>
                  </a:lnTo>
                  <a:lnTo>
                    <a:pt x="4160" y="2360"/>
                  </a:lnTo>
                  <a:lnTo>
                    <a:pt x="4175" y="2242"/>
                  </a:lnTo>
                  <a:lnTo>
                    <a:pt x="4176" y="2032"/>
                  </a:lnTo>
                  <a:lnTo>
                    <a:pt x="4265" y="1870"/>
                  </a:lnTo>
                  <a:lnTo>
                    <a:pt x="4232" y="1693"/>
                  </a:lnTo>
                  <a:lnTo>
                    <a:pt x="4326" y="1588"/>
                  </a:lnTo>
                  <a:lnTo>
                    <a:pt x="4488" y="1546"/>
                  </a:lnTo>
                  <a:lnTo>
                    <a:pt x="4629" y="1528"/>
                  </a:lnTo>
                  <a:lnTo>
                    <a:pt x="4734" y="1438"/>
                  </a:lnTo>
                  <a:lnTo>
                    <a:pt x="4794" y="1310"/>
                  </a:lnTo>
                  <a:lnTo>
                    <a:pt x="4980" y="1234"/>
                  </a:lnTo>
                  <a:lnTo>
                    <a:pt x="5004" y="1138"/>
                  </a:lnTo>
                  <a:lnTo>
                    <a:pt x="5058" y="1063"/>
                  </a:lnTo>
                  <a:lnTo>
                    <a:pt x="5061" y="920"/>
                  </a:lnTo>
                  <a:lnTo>
                    <a:pt x="4985" y="815"/>
                  </a:lnTo>
                  <a:lnTo>
                    <a:pt x="4974" y="662"/>
                  </a:lnTo>
                  <a:lnTo>
                    <a:pt x="4818" y="703"/>
                  </a:lnTo>
                  <a:lnTo>
                    <a:pt x="4584" y="721"/>
                  </a:lnTo>
                  <a:lnTo>
                    <a:pt x="4454" y="659"/>
                  </a:lnTo>
                  <a:lnTo>
                    <a:pt x="4355" y="536"/>
                  </a:lnTo>
                  <a:lnTo>
                    <a:pt x="4238" y="569"/>
                  </a:lnTo>
                  <a:lnTo>
                    <a:pt x="4182" y="725"/>
                  </a:lnTo>
                  <a:lnTo>
                    <a:pt x="3978" y="882"/>
                  </a:lnTo>
                  <a:lnTo>
                    <a:pt x="3864" y="900"/>
                  </a:lnTo>
                  <a:lnTo>
                    <a:pt x="3730" y="843"/>
                  </a:lnTo>
                  <a:lnTo>
                    <a:pt x="3637" y="897"/>
                  </a:lnTo>
                  <a:lnTo>
                    <a:pt x="3530" y="851"/>
                  </a:lnTo>
                  <a:lnTo>
                    <a:pt x="3377" y="677"/>
                  </a:lnTo>
                  <a:lnTo>
                    <a:pt x="3294" y="567"/>
                  </a:lnTo>
                  <a:lnTo>
                    <a:pt x="3261" y="367"/>
                  </a:lnTo>
                  <a:lnTo>
                    <a:pt x="3193" y="273"/>
                  </a:lnTo>
                  <a:lnTo>
                    <a:pt x="2853" y="276"/>
                  </a:lnTo>
                  <a:lnTo>
                    <a:pt x="2744" y="452"/>
                  </a:lnTo>
                  <a:lnTo>
                    <a:pt x="2685" y="485"/>
                  </a:lnTo>
                  <a:lnTo>
                    <a:pt x="2598" y="488"/>
                  </a:lnTo>
                  <a:lnTo>
                    <a:pt x="2574" y="593"/>
                  </a:lnTo>
                  <a:lnTo>
                    <a:pt x="2521" y="647"/>
                  </a:lnTo>
                  <a:lnTo>
                    <a:pt x="2302" y="650"/>
                  </a:lnTo>
                  <a:lnTo>
                    <a:pt x="2234" y="599"/>
                  </a:lnTo>
                  <a:lnTo>
                    <a:pt x="2202" y="346"/>
                  </a:lnTo>
                  <a:lnTo>
                    <a:pt x="2214" y="218"/>
                  </a:lnTo>
                  <a:lnTo>
                    <a:pt x="2065" y="38"/>
                  </a:lnTo>
                  <a:lnTo>
                    <a:pt x="2001" y="0"/>
                  </a:lnTo>
                  <a:lnTo>
                    <a:pt x="1836" y="3"/>
                  </a:lnTo>
                  <a:lnTo>
                    <a:pt x="1747" y="75"/>
                  </a:lnTo>
                  <a:lnTo>
                    <a:pt x="1728" y="190"/>
                  </a:lnTo>
                  <a:lnTo>
                    <a:pt x="1728" y="375"/>
                  </a:lnTo>
                  <a:lnTo>
                    <a:pt x="1567" y="446"/>
                  </a:lnTo>
                  <a:lnTo>
                    <a:pt x="1533" y="636"/>
                  </a:lnTo>
                  <a:lnTo>
                    <a:pt x="1313" y="772"/>
                  </a:lnTo>
                  <a:lnTo>
                    <a:pt x="1152" y="8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1" name="Freeform 1315">
              <a:extLst>
                <a:ext uri="{FF2B5EF4-FFF2-40B4-BE49-F238E27FC236}">
                  <a16:creationId xmlns:a16="http://schemas.microsoft.com/office/drawing/2014/main" id="{453029EC-C4B4-40D9-82CB-0B969FADC2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2534" y="5773295"/>
              <a:ext cx="1790261" cy="1144731"/>
            </a:xfrm>
            <a:custGeom>
              <a:avLst/>
              <a:gdLst>
                <a:gd name="T0" fmla="*/ 8676 w 4636"/>
                <a:gd name="T1" fmla="*/ 738 h 3720"/>
                <a:gd name="T2" fmla="*/ 8194 w 4636"/>
                <a:gd name="T3" fmla="*/ 1098 h 3720"/>
                <a:gd name="T4" fmla="*/ 7578 w 4636"/>
                <a:gd name="T5" fmla="*/ 918 h 3720"/>
                <a:gd name="T6" fmla="*/ 6885 w 4636"/>
                <a:gd name="T7" fmla="*/ 1161 h 3720"/>
                <a:gd name="T8" fmla="*/ 6404 w 4636"/>
                <a:gd name="T9" fmla="*/ 733 h 3720"/>
                <a:gd name="T10" fmla="*/ 5940 w 4636"/>
                <a:gd name="T11" fmla="*/ 441 h 3720"/>
                <a:gd name="T12" fmla="*/ 5301 w 4636"/>
                <a:gd name="T13" fmla="*/ 0 h 3720"/>
                <a:gd name="T14" fmla="*/ 4815 w 4636"/>
                <a:gd name="T15" fmla="*/ 522 h 3720"/>
                <a:gd name="T16" fmla="*/ 3915 w 4636"/>
                <a:gd name="T17" fmla="*/ 1008 h 3720"/>
                <a:gd name="T18" fmla="*/ 3514 w 4636"/>
                <a:gd name="T19" fmla="*/ 513 h 3720"/>
                <a:gd name="T20" fmla="*/ 2898 w 4636"/>
                <a:gd name="T21" fmla="*/ 792 h 3720"/>
                <a:gd name="T22" fmla="*/ 2646 w 4636"/>
                <a:gd name="T23" fmla="*/ 1863 h 3720"/>
                <a:gd name="T24" fmla="*/ 1818 w 4636"/>
                <a:gd name="T25" fmla="*/ 1809 h 3720"/>
                <a:gd name="T26" fmla="*/ 1161 w 4636"/>
                <a:gd name="T27" fmla="*/ 1971 h 3720"/>
                <a:gd name="T28" fmla="*/ 1143 w 4636"/>
                <a:gd name="T29" fmla="*/ 2619 h 3720"/>
                <a:gd name="T30" fmla="*/ 1467 w 4636"/>
                <a:gd name="T31" fmla="*/ 3087 h 3720"/>
                <a:gd name="T32" fmla="*/ 918 w 4636"/>
                <a:gd name="T33" fmla="*/ 3357 h 3720"/>
                <a:gd name="T34" fmla="*/ 711 w 4636"/>
                <a:gd name="T35" fmla="*/ 4032 h 3720"/>
                <a:gd name="T36" fmla="*/ 432 w 4636"/>
                <a:gd name="T37" fmla="*/ 4491 h 3720"/>
                <a:gd name="T38" fmla="*/ 657 w 4636"/>
                <a:gd name="T39" fmla="*/ 5031 h 3720"/>
                <a:gd name="T40" fmla="*/ 540 w 4636"/>
                <a:gd name="T41" fmla="*/ 5571 h 3720"/>
                <a:gd name="T42" fmla="*/ 1170 w 4636"/>
                <a:gd name="T43" fmla="*/ 5886 h 3720"/>
                <a:gd name="T44" fmla="*/ 738 w 4636"/>
                <a:gd name="T45" fmla="*/ 6507 h 3720"/>
                <a:gd name="T46" fmla="*/ 324 w 4636"/>
                <a:gd name="T47" fmla="*/ 8019 h 3720"/>
                <a:gd name="T48" fmla="*/ 1683 w 4636"/>
                <a:gd name="T49" fmla="*/ 7731 h 3720"/>
                <a:gd name="T50" fmla="*/ 2079 w 4636"/>
                <a:gd name="T51" fmla="*/ 7731 h 3720"/>
                <a:gd name="T52" fmla="*/ 1845 w 4636"/>
                <a:gd name="T53" fmla="*/ 7110 h 3720"/>
                <a:gd name="T54" fmla="*/ 2592 w 4636"/>
                <a:gd name="T55" fmla="*/ 6939 h 3720"/>
                <a:gd name="T56" fmla="*/ 3681 w 4636"/>
                <a:gd name="T57" fmla="*/ 7425 h 3720"/>
                <a:gd name="T58" fmla="*/ 4509 w 4636"/>
                <a:gd name="T59" fmla="*/ 7380 h 3720"/>
                <a:gd name="T60" fmla="*/ 5220 w 4636"/>
                <a:gd name="T61" fmla="*/ 7371 h 3720"/>
                <a:gd name="T62" fmla="*/ 6426 w 4636"/>
                <a:gd name="T63" fmla="*/ 7560 h 3720"/>
                <a:gd name="T64" fmla="*/ 6867 w 4636"/>
                <a:gd name="T65" fmla="*/ 6804 h 3720"/>
                <a:gd name="T66" fmla="*/ 7560 w 4636"/>
                <a:gd name="T67" fmla="*/ 6678 h 3720"/>
                <a:gd name="T68" fmla="*/ 8109 w 4636"/>
                <a:gd name="T69" fmla="*/ 6291 h 3720"/>
                <a:gd name="T70" fmla="*/ 8568 w 4636"/>
                <a:gd name="T71" fmla="*/ 6732 h 3720"/>
                <a:gd name="T72" fmla="*/ 8937 w 4636"/>
                <a:gd name="T73" fmla="*/ 6057 h 3720"/>
                <a:gd name="T74" fmla="*/ 8910 w 4636"/>
                <a:gd name="T75" fmla="*/ 5319 h 3720"/>
                <a:gd name="T76" fmla="*/ 9639 w 4636"/>
                <a:gd name="T77" fmla="*/ 5517 h 3720"/>
                <a:gd name="T78" fmla="*/ 10161 w 4636"/>
                <a:gd name="T79" fmla="*/ 4968 h 3720"/>
                <a:gd name="T80" fmla="*/ 10363 w 4636"/>
                <a:gd name="T81" fmla="*/ 4616 h 3720"/>
                <a:gd name="T82" fmla="*/ 10287 w 4636"/>
                <a:gd name="T83" fmla="*/ 4131 h 3720"/>
                <a:gd name="T84" fmla="*/ 10204 w 4636"/>
                <a:gd name="T85" fmla="*/ 3353 h 3720"/>
                <a:gd name="T86" fmla="*/ 9655 w 4636"/>
                <a:gd name="T87" fmla="*/ 2384 h 3720"/>
                <a:gd name="T88" fmla="*/ 9342 w 4636"/>
                <a:gd name="T89" fmla="*/ 1476 h 3720"/>
                <a:gd name="T90" fmla="*/ 8988 w 4636"/>
                <a:gd name="T91" fmla="*/ 1017 h 37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36"/>
                <a:gd name="T139" fmla="*/ 0 h 3720"/>
                <a:gd name="T140" fmla="*/ 4636 w 4636"/>
                <a:gd name="T141" fmla="*/ 3720 h 37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36" h="3720">
                  <a:moveTo>
                    <a:pt x="3995" y="452"/>
                  </a:moveTo>
                  <a:lnTo>
                    <a:pt x="3920" y="416"/>
                  </a:lnTo>
                  <a:lnTo>
                    <a:pt x="3856" y="328"/>
                  </a:lnTo>
                  <a:lnTo>
                    <a:pt x="3744" y="324"/>
                  </a:lnTo>
                  <a:lnTo>
                    <a:pt x="3652" y="384"/>
                  </a:lnTo>
                  <a:lnTo>
                    <a:pt x="3642" y="488"/>
                  </a:lnTo>
                  <a:lnTo>
                    <a:pt x="3568" y="520"/>
                  </a:lnTo>
                  <a:lnTo>
                    <a:pt x="3484" y="516"/>
                  </a:lnTo>
                  <a:lnTo>
                    <a:pt x="3368" y="408"/>
                  </a:lnTo>
                  <a:lnTo>
                    <a:pt x="3146" y="410"/>
                  </a:lnTo>
                  <a:lnTo>
                    <a:pt x="3120" y="480"/>
                  </a:lnTo>
                  <a:lnTo>
                    <a:pt x="3060" y="516"/>
                  </a:lnTo>
                  <a:lnTo>
                    <a:pt x="2892" y="496"/>
                  </a:lnTo>
                  <a:lnTo>
                    <a:pt x="2834" y="446"/>
                  </a:lnTo>
                  <a:lnTo>
                    <a:pt x="2846" y="326"/>
                  </a:lnTo>
                  <a:lnTo>
                    <a:pt x="2766" y="252"/>
                  </a:lnTo>
                  <a:lnTo>
                    <a:pt x="2716" y="160"/>
                  </a:lnTo>
                  <a:lnTo>
                    <a:pt x="2640" y="196"/>
                  </a:lnTo>
                  <a:lnTo>
                    <a:pt x="2570" y="188"/>
                  </a:lnTo>
                  <a:lnTo>
                    <a:pt x="2472" y="102"/>
                  </a:lnTo>
                  <a:lnTo>
                    <a:pt x="2356" y="0"/>
                  </a:lnTo>
                  <a:lnTo>
                    <a:pt x="2164" y="64"/>
                  </a:lnTo>
                  <a:lnTo>
                    <a:pt x="2152" y="120"/>
                  </a:lnTo>
                  <a:lnTo>
                    <a:pt x="2140" y="232"/>
                  </a:lnTo>
                  <a:lnTo>
                    <a:pt x="1920" y="340"/>
                  </a:lnTo>
                  <a:lnTo>
                    <a:pt x="1842" y="422"/>
                  </a:lnTo>
                  <a:lnTo>
                    <a:pt x="1740" y="448"/>
                  </a:lnTo>
                  <a:lnTo>
                    <a:pt x="1608" y="384"/>
                  </a:lnTo>
                  <a:lnTo>
                    <a:pt x="1608" y="300"/>
                  </a:lnTo>
                  <a:lnTo>
                    <a:pt x="1562" y="228"/>
                  </a:lnTo>
                  <a:lnTo>
                    <a:pt x="1400" y="120"/>
                  </a:lnTo>
                  <a:lnTo>
                    <a:pt x="1332" y="280"/>
                  </a:lnTo>
                  <a:lnTo>
                    <a:pt x="1288" y="352"/>
                  </a:lnTo>
                  <a:lnTo>
                    <a:pt x="1276" y="432"/>
                  </a:lnTo>
                  <a:lnTo>
                    <a:pt x="1092" y="708"/>
                  </a:lnTo>
                  <a:lnTo>
                    <a:pt x="1176" y="828"/>
                  </a:lnTo>
                  <a:lnTo>
                    <a:pt x="1120" y="864"/>
                  </a:lnTo>
                  <a:lnTo>
                    <a:pt x="916" y="868"/>
                  </a:lnTo>
                  <a:lnTo>
                    <a:pt x="808" y="804"/>
                  </a:lnTo>
                  <a:lnTo>
                    <a:pt x="708" y="844"/>
                  </a:lnTo>
                  <a:lnTo>
                    <a:pt x="648" y="928"/>
                  </a:lnTo>
                  <a:lnTo>
                    <a:pt x="516" y="876"/>
                  </a:lnTo>
                  <a:lnTo>
                    <a:pt x="408" y="952"/>
                  </a:lnTo>
                  <a:lnTo>
                    <a:pt x="448" y="1072"/>
                  </a:lnTo>
                  <a:lnTo>
                    <a:pt x="508" y="1164"/>
                  </a:lnTo>
                  <a:lnTo>
                    <a:pt x="636" y="1204"/>
                  </a:lnTo>
                  <a:lnTo>
                    <a:pt x="684" y="1236"/>
                  </a:lnTo>
                  <a:lnTo>
                    <a:pt x="652" y="1372"/>
                  </a:lnTo>
                  <a:lnTo>
                    <a:pt x="624" y="1452"/>
                  </a:lnTo>
                  <a:lnTo>
                    <a:pt x="480" y="1452"/>
                  </a:lnTo>
                  <a:lnTo>
                    <a:pt x="408" y="1492"/>
                  </a:lnTo>
                  <a:lnTo>
                    <a:pt x="360" y="1596"/>
                  </a:lnTo>
                  <a:lnTo>
                    <a:pt x="384" y="1744"/>
                  </a:lnTo>
                  <a:lnTo>
                    <a:pt x="316" y="1792"/>
                  </a:lnTo>
                  <a:lnTo>
                    <a:pt x="208" y="1840"/>
                  </a:lnTo>
                  <a:lnTo>
                    <a:pt x="172" y="1900"/>
                  </a:lnTo>
                  <a:lnTo>
                    <a:pt x="192" y="1996"/>
                  </a:lnTo>
                  <a:lnTo>
                    <a:pt x="232" y="2076"/>
                  </a:lnTo>
                  <a:lnTo>
                    <a:pt x="208" y="2140"/>
                  </a:lnTo>
                  <a:lnTo>
                    <a:pt x="292" y="2236"/>
                  </a:lnTo>
                  <a:lnTo>
                    <a:pt x="240" y="2316"/>
                  </a:lnTo>
                  <a:lnTo>
                    <a:pt x="204" y="2400"/>
                  </a:lnTo>
                  <a:lnTo>
                    <a:pt x="240" y="2476"/>
                  </a:lnTo>
                  <a:lnTo>
                    <a:pt x="328" y="2532"/>
                  </a:lnTo>
                  <a:lnTo>
                    <a:pt x="520" y="2548"/>
                  </a:lnTo>
                  <a:lnTo>
                    <a:pt x="520" y="2616"/>
                  </a:lnTo>
                  <a:lnTo>
                    <a:pt x="408" y="2700"/>
                  </a:lnTo>
                  <a:lnTo>
                    <a:pt x="360" y="2764"/>
                  </a:lnTo>
                  <a:lnTo>
                    <a:pt x="328" y="2892"/>
                  </a:lnTo>
                  <a:lnTo>
                    <a:pt x="120" y="3204"/>
                  </a:lnTo>
                  <a:lnTo>
                    <a:pt x="0" y="3456"/>
                  </a:lnTo>
                  <a:lnTo>
                    <a:pt x="144" y="3564"/>
                  </a:lnTo>
                  <a:lnTo>
                    <a:pt x="292" y="3720"/>
                  </a:lnTo>
                  <a:lnTo>
                    <a:pt x="580" y="3568"/>
                  </a:lnTo>
                  <a:lnTo>
                    <a:pt x="748" y="3436"/>
                  </a:lnTo>
                  <a:lnTo>
                    <a:pt x="820" y="3456"/>
                  </a:lnTo>
                  <a:lnTo>
                    <a:pt x="888" y="3484"/>
                  </a:lnTo>
                  <a:lnTo>
                    <a:pt x="924" y="3436"/>
                  </a:lnTo>
                  <a:lnTo>
                    <a:pt x="892" y="3312"/>
                  </a:lnTo>
                  <a:lnTo>
                    <a:pt x="816" y="3240"/>
                  </a:lnTo>
                  <a:lnTo>
                    <a:pt x="820" y="3160"/>
                  </a:lnTo>
                  <a:lnTo>
                    <a:pt x="880" y="3148"/>
                  </a:lnTo>
                  <a:lnTo>
                    <a:pt x="1044" y="3160"/>
                  </a:lnTo>
                  <a:lnTo>
                    <a:pt x="1152" y="3084"/>
                  </a:lnTo>
                  <a:lnTo>
                    <a:pt x="1312" y="3000"/>
                  </a:lnTo>
                  <a:lnTo>
                    <a:pt x="1468" y="3084"/>
                  </a:lnTo>
                  <a:lnTo>
                    <a:pt x="1636" y="3300"/>
                  </a:lnTo>
                  <a:lnTo>
                    <a:pt x="1740" y="3288"/>
                  </a:lnTo>
                  <a:lnTo>
                    <a:pt x="1864" y="3264"/>
                  </a:lnTo>
                  <a:lnTo>
                    <a:pt x="2004" y="3280"/>
                  </a:lnTo>
                  <a:lnTo>
                    <a:pt x="2044" y="3336"/>
                  </a:lnTo>
                  <a:lnTo>
                    <a:pt x="2236" y="3340"/>
                  </a:lnTo>
                  <a:lnTo>
                    <a:pt x="2320" y="3276"/>
                  </a:lnTo>
                  <a:lnTo>
                    <a:pt x="2692" y="3280"/>
                  </a:lnTo>
                  <a:lnTo>
                    <a:pt x="2752" y="3360"/>
                  </a:lnTo>
                  <a:lnTo>
                    <a:pt x="2856" y="3360"/>
                  </a:lnTo>
                  <a:lnTo>
                    <a:pt x="3016" y="3280"/>
                  </a:lnTo>
                  <a:lnTo>
                    <a:pt x="3028" y="3088"/>
                  </a:lnTo>
                  <a:lnTo>
                    <a:pt x="3052" y="3024"/>
                  </a:lnTo>
                  <a:lnTo>
                    <a:pt x="3132" y="3016"/>
                  </a:lnTo>
                  <a:lnTo>
                    <a:pt x="3232" y="3060"/>
                  </a:lnTo>
                  <a:lnTo>
                    <a:pt x="3360" y="2968"/>
                  </a:lnTo>
                  <a:lnTo>
                    <a:pt x="3420" y="2920"/>
                  </a:lnTo>
                  <a:lnTo>
                    <a:pt x="3516" y="2904"/>
                  </a:lnTo>
                  <a:lnTo>
                    <a:pt x="3604" y="2796"/>
                  </a:lnTo>
                  <a:lnTo>
                    <a:pt x="3724" y="2848"/>
                  </a:lnTo>
                  <a:lnTo>
                    <a:pt x="3724" y="2940"/>
                  </a:lnTo>
                  <a:lnTo>
                    <a:pt x="3808" y="2992"/>
                  </a:lnTo>
                  <a:lnTo>
                    <a:pt x="3916" y="2956"/>
                  </a:lnTo>
                  <a:lnTo>
                    <a:pt x="4000" y="2820"/>
                  </a:lnTo>
                  <a:lnTo>
                    <a:pt x="3972" y="2692"/>
                  </a:lnTo>
                  <a:lnTo>
                    <a:pt x="3904" y="2548"/>
                  </a:lnTo>
                  <a:lnTo>
                    <a:pt x="3900" y="2400"/>
                  </a:lnTo>
                  <a:lnTo>
                    <a:pt x="3960" y="2364"/>
                  </a:lnTo>
                  <a:lnTo>
                    <a:pt x="4164" y="2356"/>
                  </a:lnTo>
                  <a:lnTo>
                    <a:pt x="4240" y="2388"/>
                  </a:lnTo>
                  <a:lnTo>
                    <a:pt x="4284" y="2452"/>
                  </a:lnTo>
                  <a:lnTo>
                    <a:pt x="4476" y="2436"/>
                  </a:lnTo>
                  <a:lnTo>
                    <a:pt x="4540" y="2380"/>
                  </a:lnTo>
                  <a:lnTo>
                    <a:pt x="4516" y="2208"/>
                  </a:lnTo>
                  <a:lnTo>
                    <a:pt x="4548" y="2136"/>
                  </a:lnTo>
                  <a:lnTo>
                    <a:pt x="4621" y="2150"/>
                  </a:lnTo>
                  <a:lnTo>
                    <a:pt x="4606" y="2051"/>
                  </a:lnTo>
                  <a:lnTo>
                    <a:pt x="4573" y="1992"/>
                  </a:lnTo>
                  <a:lnTo>
                    <a:pt x="4636" y="1920"/>
                  </a:lnTo>
                  <a:lnTo>
                    <a:pt x="4572" y="1836"/>
                  </a:lnTo>
                  <a:lnTo>
                    <a:pt x="4600" y="1740"/>
                  </a:lnTo>
                  <a:lnTo>
                    <a:pt x="4490" y="1598"/>
                  </a:lnTo>
                  <a:lnTo>
                    <a:pt x="4535" y="1490"/>
                  </a:lnTo>
                  <a:lnTo>
                    <a:pt x="4505" y="1377"/>
                  </a:lnTo>
                  <a:lnTo>
                    <a:pt x="4444" y="1215"/>
                  </a:lnTo>
                  <a:lnTo>
                    <a:pt x="4291" y="1059"/>
                  </a:lnTo>
                  <a:lnTo>
                    <a:pt x="4177" y="911"/>
                  </a:lnTo>
                  <a:lnTo>
                    <a:pt x="4142" y="792"/>
                  </a:lnTo>
                  <a:lnTo>
                    <a:pt x="4152" y="656"/>
                  </a:lnTo>
                  <a:lnTo>
                    <a:pt x="4108" y="555"/>
                  </a:lnTo>
                  <a:lnTo>
                    <a:pt x="3997" y="531"/>
                  </a:lnTo>
                  <a:lnTo>
                    <a:pt x="3995" y="4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2" name="Freeform 1316">
              <a:extLst>
                <a:ext uri="{FF2B5EF4-FFF2-40B4-BE49-F238E27FC236}">
                  <a16:creationId xmlns:a16="http://schemas.microsoft.com/office/drawing/2014/main" id="{8C0F01C6-82F7-4BDC-9053-49E0CF807D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248" y="5960389"/>
              <a:ext cx="322834" cy="193250"/>
            </a:xfrm>
            <a:custGeom>
              <a:avLst/>
              <a:gdLst>
                <a:gd name="T0" fmla="*/ 2088 w 209"/>
                <a:gd name="T1" fmla="*/ 288 h 157"/>
                <a:gd name="T2" fmla="*/ 1404 w 209"/>
                <a:gd name="T3" fmla="*/ 288 h 157"/>
                <a:gd name="T4" fmla="*/ 864 w 209"/>
                <a:gd name="T5" fmla="*/ 684 h 157"/>
                <a:gd name="T6" fmla="*/ 648 w 209"/>
                <a:gd name="T7" fmla="*/ 1260 h 157"/>
                <a:gd name="T8" fmla="*/ 72 w 209"/>
                <a:gd name="T9" fmla="*/ 1872 h 157"/>
                <a:gd name="T10" fmla="*/ 0 w 209"/>
                <a:gd name="T11" fmla="*/ 2628 h 157"/>
                <a:gd name="T12" fmla="*/ 324 w 209"/>
                <a:gd name="T13" fmla="*/ 3744 h 157"/>
                <a:gd name="T14" fmla="*/ 1296 w 209"/>
                <a:gd name="T15" fmla="*/ 3852 h 157"/>
                <a:gd name="T16" fmla="*/ 1836 w 209"/>
                <a:gd name="T17" fmla="*/ 3744 h 157"/>
                <a:gd name="T18" fmla="*/ 2376 w 209"/>
                <a:gd name="T19" fmla="*/ 4572 h 157"/>
                <a:gd name="T20" fmla="*/ 2700 w 209"/>
                <a:gd name="T21" fmla="*/ 5544 h 157"/>
                <a:gd name="T22" fmla="*/ 3852 w 209"/>
                <a:gd name="T23" fmla="*/ 5652 h 157"/>
                <a:gd name="T24" fmla="*/ 4824 w 209"/>
                <a:gd name="T25" fmla="*/ 5364 h 157"/>
                <a:gd name="T26" fmla="*/ 5364 w 209"/>
                <a:gd name="T27" fmla="*/ 4824 h 157"/>
                <a:gd name="T28" fmla="*/ 5832 w 209"/>
                <a:gd name="T29" fmla="*/ 4608 h 157"/>
                <a:gd name="T30" fmla="*/ 6696 w 209"/>
                <a:gd name="T31" fmla="*/ 3960 h 157"/>
                <a:gd name="T32" fmla="*/ 7344 w 209"/>
                <a:gd name="T33" fmla="*/ 3636 h 157"/>
                <a:gd name="T34" fmla="*/ 7524 w 209"/>
                <a:gd name="T35" fmla="*/ 2520 h 157"/>
                <a:gd name="T36" fmla="*/ 7452 w 209"/>
                <a:gd name="T37" fmla="*/ 1584 h 157"/>
                <a:gd name="T38" fmla="*/ 6372 w 209"/>
                <a:gd name="T39" fmla="*/ 1332 h 157"/>
                <a:gd name="T40" fmla="*/ 5652 w 209"/>
                <a:gd name="T41" fmla="*/ 432 h 157"/>
                <a:gd name="T42" fmla="*/ 5112 w 209"/>
                <a:gd name="T43" fmla="*/ 0 h 157"/>
                <a:gd name="T44" fmla="*/ 4356 w 209"/>
                <a:gd name="T45" fmla="*/ 396 h 157"/>
                <a:gd name="T46" fmla="*/ 3492 w 209"/>
                <a:gd name="T47" fmla="*/ 432 h 157"/>
                <a:gd name="T48" fmla="*/ 2808 w 209"/>
                <a:gd name="T49" fmla="*/ 540 h 157"/>
                <a:gd name="T50" fmla="*/ 2088 w 209"/>
                <a:gd name="T51" fmla="*/ 288 h 1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9"/>
                <a:gd name="T79" fmla="*/ 0 h 157"/>
                <a:gd name="T80" fmla="*/ 209 w 209"/>
                <a:gd name="T81" fmla="*/ 157 h 1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9" h="157">
                  <a:moveTo>
                    <a:pt x="58" y="8"/>
                  </a:moveTo>
                  <a:lnTo>
                    <a:pt x="39" y="8"/>
                  </a:lnTo>
                  <a:lnTo>
                    <a:pt x="24" y="19"/>
                  </a:lnTo>
                  <a:lnTo>
                    <a:pt x="18" y="35"/>
                  </a:lnTo>
                  <a:lnTo>
                    <a:pt x="2" y="52"/>
                  </a:lnTo>
                  <a:lnTo>
                    <a:pt x="0" y="73"/>
                  </a:lnTo>
                  <a:lnTo>
                    <a:pt x="9" y="104"/>
                  </a:lnTo>
                  <a:lnTo>
                    <a:pt x="36" y="107"/>
                  </a:lnTo>
                  <a:lnTo>
                    <a:pt x="51" y="104"/>
                  </a:lnTo>
                  <a:lnTo>
                    <a:pt x="66" y="127"/>
                  </a:lnTo>
                  <a:lnTo>
                    <a:pt x="75" y="154"/>
                  </a:lnTo>
                  <a:lnTo>
                    <a:pt x="107" y="157"/>
                  </a:lnTo>
                  <a:lnTo>
                    <a:pt x="134" y="149"/>
                  </a:lnTo>
                  <a:lnTo>
                    <a:pt x="149" y="134"/>
                  </a:lnTo>
                  <a:lnTo>
                    <a:pt x="162" y="128"/>
                  </a:lnTo>
                  <a:lnTo>
                    <a:pt x="186" y="110"/>
                  </a:lnTo>
                  <a:lnTo>
                    <a:pt x="204" y="101"/>
                  </a:lnTo>
                  <a:lnTo>
                    <a:pt x="209" y="70"/>
                  </a:lnTo>
                  <a:lnTo>
                    <a:pt x="207" y="44"/>
                  </a:lnTo>
                  <a:lnTo>
                    <a:pt x="177" y="37"/>
                  </a:lnTo>
                  <a:lnTo>
                    <a:pt x="157" y="12"/>
                  </a:lnTo>
                  <a:lnTo>
                    <a:pt x="142" y="0"/>
                  </a:lnTo>
                  <a:lnTo>
                    <a:pt x="121" y="11"/>
                  </a:lnTo>
                  <a:lnTo>
                    <a:pt x="97" y="12"/>
                  </a:lnTo>
                  <a:lnTo>
                    <a:pt x="78" y="15"/>
                  </a:lnTo>
                  <a:lnTo>
                    <a:pt x="5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3" name="Freeform 1317">
              <a:extLst>
                <a:ext uri="{FF2B5EF4-FFF2-40B4-BE49-F238E27FC236}">
                  <a16:creationId xmlns:a16="http://schemas.microsoft.com/office/drawing/2014/main" id="{4AD2A59D-77AD-48A6-BDFD-9B8BE6F81E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206" y="6995572"/>
              <a:ext cx="724445" cy="339726"/>
            </a:xfrm>
            <a:custGeom>
              <a:avLst/>
              <a:gdLst>
                <a:gd name="T0" fmla="*/ 14724 w 469"/>
                <a:gd name="T1" fmla="*/ 0 h 276"/>
                <a:gd name="T2" fmla="*/ 13500 w 469"/>
                <a:gd name="T3" fmla="*/ 108 h 276"/>
                <a:gd name="T4" fmla="*/ 12564 w 469"/>
                <a:gd name="T5" fmla="*/ 684 h 276"/>
                <a:gd name="T6" fmla="*/ 10152 w 469"/>
                <a:gd name="T7" fmla="*/ 468 h 276"/>
                <a:gd name="T8" fmla="*/ 9432 w 469"/>
                <a:gd name="T9" fmla="*/ 432 h 276"/>
                <a:gd name="T10" fmla="*/ 8856 w 469"/>
                <a:gd name="T11" fmla="*/ 1404 h 276"/>
                <a:gd name="T12" fmla="*/ 8244 w 469"/>
                <a:gd name="T13" fmla="*/ 1080 h 276"/>
                <a:gd name="T14" fmla="*/ 7668 w 469"/>
                <a:gd name="T15" fmla="*/ 1008 h 276"/>
                <a:gd name="T16" fmla="*/ 6840 w 469"/>
                <a:gd name="T17" fmla="*/ 1656 h 276"/>
                <a:gd name="T18" fmla="*/ 6264 w 469"/>
                <a:gd name="T19" fmla="*/ 1656 h 276"/>
                <a:gd name="T20" fmla="*/ 5220 w 469"/>
                <a:gd name="T21" fmla="*/ 1440 h 276"/>
                <a:gd name="T22" fmla="*/ 3888 w 469"/>
                <a:gd name="T23" fmla="*/ 2736 h 276"/>
                <a:gd name="T24" fmla="*/ 2412 w 469"/>
                <a:gd name="T25" fmla="*/ 3996 h 276"/>
                <a:gd name="T26" fmla="*/ 1548 w 469"/>
                <a:gd name="T27" fmla="*/ 3708 h 276"/>
                <a:gd name="T28" fmla="*/ 756 w 469"/>
                <a:gd name="T29" fmla="*/ 4104 h 276"/>
                <a:gd name="T30" fmla="*/ 648 w 469"/>
                <a:gd name="T31" fmla="*/ 5112 h 276"/>
                <a:gd name="T32" fmla="*/ 0 w 469"/>
                <a:gd name="T33" fmla="*/ 5868 h 276"/>
                <a:gd name="T34" fmla="*/ 576 w 469"/>
                <a:gd name="T35" fmla="*/ 7704 h 276"/>
                <a:gd name="T36" fmla="*/ 1548 w 469"/>
                <a:gd name="T37" fmla="*/ 8352 h 276"/>
                <a:gd name="T38" fmla="*/ 2592 w 469"/>
                <a:gd name="T39" fmla="*/ 9720 h 276"/>
                <a:gd name="T40" fmla="*/ 3600 w 469"/>
                <a:gd name="T41" fmla="*/ 9936 h 276"/>
                <a:gd name="T42" fmla="*/ 4644 w 469"/>
                <a:gd name="T43" fmla="*/ 9504 h 276"/>
                <a:gd name="T44" fmla="*/ 5436 w 469"/>
                <a:gd name="T45" fmla="*/ 9396 h 276"/>
                <a:gd name="T46" fmla="*/ 6156 w 469"/>
                <a:gd name="T47" fmla="*/ 8856 h 276"/>
                <a:gd name="T48" fmla="*/ 9180 w 469"/>
                <a:gd name="T49" fmla="*/ 8892 h 276"/>
                <a:gd name="T50" fmla="*/ 10296 w 469"/>
                <a:gd name="T51" fmla="*/ 9000 h 276"/>
                <a:gd name="T52" fmla="*/ 11052 w 469"/>
                <a:gd name="T53" fmla="*/ 8244 h 276"/>
                <a:gd name="T54" fmla="*/ 12420 w 469"/>
                <a:gd name="T55" fmla="*/ 8244 h 276"/>
                <a:gd name="T56" fmla="*/ 13104 w 469"/>
                <a:gd name="T57" fmla="*/ 7668 h 276"/>
                <a:gd name="T58" fmla="*/ 15120 w 469"/>
                <a:gd name="T59" fmla="*/ 6408 h 276"/>
                <a:gd name="T60" fmla="*/ 16560 w 469"/>
                <a:gd name="T61" fmla="*/ 4680 h 276"/>
                <a:gd name="T62" fmla="*/ 16884 w 469"/>
                <a:gd name="T63" fmla="*/ 3348 h 276"/>
                <a:gd name="T64" fmla="*/ 16776 w 469"/>
                <a:gd name="T65" fmla="*/ 2376 h 276"/>
                <a:gd name="T66" fmla="*/ 16308 w 469"/>
                <a:gd name="T67" fmla="*/ 1548 h 276"/>
                <a:gd name="T68" fmla="*/ 16020 w 469"/>
                <a:gd name="T69" fmla="*/ 792 h 276"/>
                <a:gd name="T70" fmla="*/ 15264 w 469"/>
                <a:gd name="T71" fmla="*/ 648 h 276"/>
                <a:gd name="T72" fmla="*/ 14724 w 469"/>
                <a:gd name="T73" fmla="*/ 0 h 2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9"/>
                <a:gd name="T112" fmla="*/ 0 h 276"/>
                <a:gd name="T113" fmla="*/ 469 w 469"/>
                <a:gd name="T114" fmla="*/ 276 h 2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9" h="276">
                  <a:moveTo>
                    <a:pt x="409" y="0"/>
                  </a:moveTo>
                  <a:lnTo>
                    <a:pt x="375" y="3"/>
                  </a:lnTo>
                  <a:lnTo>
                    <a:pt x="349" y="19"/>
                  </a:lnTo>
                  <a:lnTo>
                    <a:pt x="282" y="13"/>
                  </a:lnTo>
                  <a:lnTo>
                    <a:pt x="262" y="12"/>
                  </a:lnTo>
                  <a:lnTo>
                    <a:pt x="246" y="39"/>
                  </a:lnTo>
                  <a:lnTo>
                    <a:pt x="229" y="30"/>
                  </a:lnTo>
                  <a:lnTo>
                    <a:pt x="213" y="28"/>
                  </a:lnTo>
                  <a:lnTo>
                    <a:pt x="190" y="46"/>
                  </a:lnTo>
                  <a:lnTo>
                    <a:pt x="174" y="46"/>
                  </a:lnTo>
                  <a:lnTo>
                    <a:pt x="145" y="40"/>
                  </a:lnTo>
                  <a:lnTo>
                    <a:pt x="108" y="76"/>
                  </a:lnTo>
                  <a:lnTo>
                    <a:pt x="67" y="111"/>
                  </a:lnTo>
                  <a:lnTo>
                    <a:pt x="43" y="103"/>
                  </a:lnTo>
                  <a:lnTo>
                    <a:pt x="21" y="114"/>
                  </a:lnTo>
                  <a:lnTo>
                    <a:pt x="18" y="142"/>
                  </a:lnTo>
                  <a:lnTo>
                    <a:pt x="0" y="163"/>
                  </a:lnTo>
                  <a:lnTo>
                    <a:pt x="16" y="214"/>
                  </a:lnTo>
                  <a:lnTo>
                    <a:pt x="43" y="232"/>
                  </a:lnTo>
                  <a:lnTo>
                    <a:pt x="72" y="270"/>
                  </a:lnTo>
                  <a:lnTo>
                    <a:pt x="100" y="276"/>
                  </a:lnTo>
                  <a:lnTo>
                    <a:pt x="129" y="264"/>
                  </a:lnTo>
                  <a:lnTo>
                    <a:pt x="151" y="261"/>
                  </a:lnTo>
                  <a:lnTo>
                    <a:pt x="171" y="246"/>
                  </a:lnTo>
                  <a:lnTo>
                    <a:pt x="255" y="247"/>
                  </a:lnTo>
                  <a:lnTo>
                    <a:pt x="286" y="250"/>
                  </a:lnTo>
                  <a:lnTo>
                    <a:pt x="307" y="229"/>
                  </a:lnTo>
                  <a:lnTo>
                    <a:pt x="345" y="229"/>
                  </a:lnTo>
                  <a:lnTo>
                    <a:pt x="364" y="213"/>
                  </a:lnTo>
                  <a:lnTo>
                    <a:pt x="420" y="178"/>
                  </a:lnTo>
                  <a:lnTo>
                    <a:pt x="460" y="130"/>
                  </a:lnTo>
                  <a:lnTo>
                    <a:pt x="469" y="93"/>
                  </a:lnTo>
                  <a:lnTo>
                    <a:pt x="466" y="66"/>
                  </a:lnTo>
                  <a:lnTo>
                    <a:pt x="453" y="43"/>
                  </a:lnTo>
                  <a:lnTo>
                    <a:pt x="445" y="22"/>
                  </a:lnTo>
                  <a:lnTo>
                    <a:pt x="424" y="1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314" name="그룹 313">
              <a:extLst>
                <a:ext uri="{FF2B5EF4-FFF2-40B4-BE49-F238E27FC236}">
                  <a16:creationId xmlns:a16="http://schemas.microsoft.com/office/drawing/2014/main" id="{7D4D7F92-039D-4DAE-92B4-899E782998C8}"/>
                </a:ext>
              </a:extLst>
            </p:cNvPr>
            <p:cNvGrpSpPr/>
            <p:nvPr/>
          </p:nvGrpSpPr>
          <p:grpSpPr>
            <a:xfrm>
              <a:off x="1687025" y="5248143"/>
              <a:ext cx="361713" cy="320895"/>
              <a:chOff x="4203465" y="6590684"/>
              <a:chExt cx="357648" cy="393362"/>
            </a:xfrm>
          </p:grpSpPr>
          <p:sp>
            <p:nvSpPr>
              <p:cNvPr id="369" name="이등변 삼각형 368">
                <a:extLst>
                  <a:ext uri="{FF2B5EF4-FFF2-40B4-BE49-F238E27FC236}">
                    <a16:creationId xmlns:a16="http://schemas.microsoft.com/office/drawing/2014/main" id="{B7DCC1F6-2007-48ED-A46E-F7587DD2421D}"/>
                  </a:ext>
                </a:extLst>
              </p:cNvPr>
              <p:cNvSpPr/>
              <p:nvPr/>
            </p:nvSpPr>
            <p:spPr>
              <a:xfrm>
                <a:off x="4203466" y="6590684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70" name="직사각형 369">
                <a:extLst>
                  <a:ext uri="{FF2B5EF4-FFF2-40B4-BE49-F238E27FC236}">
                    <a16:creationId xmlns:a16="http://schemas.microsoft.com/office/drawing/2014/main" id="{44F0CF6F-7994-4CD3-931C-4552AA830581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315" name="Freeform 1318">
              <a:extLst>
                <a:ext uri="{FF2B5EF4-FFF2-40B4-BE49-F238E27FC236}">
                  <a16:creationId xmlns:a16="http://schemas.microsoft.com/office/drawing/2014/main" id="{9F9B5D06-E572-429D-9C62-F4F6BF4992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00956" y="3972704"/>
              <a:ext cx="254868" cy="188325"/>
            </a:xfrm>
            <a:custGeom>
              <a:avLst/>
              <a:gdLst>
                <a:gd name="T0" fmla="*/ 360 w 165"/>
                <a:gd name="T1" fmla="*/ 1152 h 153"/>
                <a:gd name="T2" fmla="*/ 0 w 165"/>
                <a:gd name="T3" fmla="*/ 2016 h 153"/>
                <a:gd name="T4" fmla="*/ 468 w 165"/>
                <a:gd name="T5" fmla="*/ 2664 h 153"/>
                <a:gd name="T6" fmla="*/ 864 w 165"/>
                <a:gd name="T7" fmla="*/ 3420 h 153"/>
                <a:gd name="T8" fmla="*/ 1008 w 165"/>
                <a:gd name="T9" fmla="*/ 4176 h 153"/>
                <a:gd name="T10" fmla="*/ 1440 w 165"/>
                <a:gd name="T11" fmla="*/ 4716 h 153"/>
                <a:gd name="T12" fmla="*/ 2376 w 165"/>
                <a:gd name="T13" fmla="*/ 4644 h 153"/>
                <a:gd name="T14" fmla="*/ 2808 w 165"/>
                <a:gd name="T15" fmla="*/ 4968 h 153"/>
                <a:gd name="T16" fmla="*/ 3492 w 165"/>
                <a:gd name="T17" fmla="*/ 5508 h 153"/>
                <a:gd name="T18" fmla="*/ 4140 w 165"/>
                <a:gd name="T19" fmla="*/ 5508 h 153"/>
                <a:gd name="T20" fmla="*/ 4572 w 165"/>
                <a:gd name="T21" fmla="*/ 4968 h 153"/>
                <a:gd name="T22" fmla="*/ 5184 w 165"/>
                <a:gd name="T23" fmla="*/ 4320 h 153"/>
                <a:gd name="T24" fmla="*/ 5940 w 165"/>
                <a:gd name="T25" fmla="*/ 4104 h 153"/>
                <a:gd name="T26" fmla="*/ 5868 w 165"/>
                <a:gd name="T27" fmla="*/ 1620 h 153"/>
                <a:gd name="T28" fmla="*/ 5400 w 165"/>
                <a:gd name="T29" fmla="*/ 1044 h 153"/>
                <a:gd name="T30" fmla="*/ 5508 w 165"/>
                <a:gd name="T31" fmla="*/ 432 h 153"/>
                <a:gd name="T32" fmla="*/ 4644 w 165"/>
                <a:gd name="T33" fmla="*/ 0 h 153"/>
                <a:gd name="T34" fmla="*/ 3924 w 165"/>
                <a:gd name="T35" fmla="*/ 324 h 153"/>
                <a:gd name="T36" fmla="*/ 3456 w 165"/>
                <a:gd name="T37" fmla="*/ 288 h 153"/>
                <a:gd name="T38" fmla="*/ 2736 w 165"/>
                <a:gd name="T39" fmla="*/ 720 h 153"/>
                <a:gd name="T40" fmla="*/ 2160 w 165"/>
                <a:gd name="T41" fmla="*/ 864 h 153"/>
                <a:gd name="T42" fmla="*/ 1620 w 165"/>
                <a:gd name="T43" fmla="*/ 1404 h 153"/>
                <a:gd name="T44" fmla="*/ 360 w 165"/>
                <a:gd name="T45" fmla="*/ 1152 h 1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5"/>
                <a:gd name="T70" fmla="*/ 0 h 153"/>
                <a:gd name="T71" fmla="*/ 165 w 165"/>
                <a:gd name="T72" fmla="*/ 153 h 1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5" h="153">
                  <a:moveTo>
                    <a:pt x="10" y="32"/>
                  </a:moveTo>
                  <a:lnTo>
                    <a:pt x="0" y="56"/>
                  </a:lnTo>
                  <a:lnTo>
                    <a:pt x="13" y="74"/>
                  </a:lnTo>
                  <a:lnTo>
                    <a:pt x="24" y="95"/>
                  </a:lnTo>
                  <a:lnTo>
                    <a:pt x="28" y="116"/>
                  </a:lnTo>
                  <a:lnTo>
                    <a:pt x="40" y="131"/>
                  </a:lnTo>
                  <a:lnTo>
                    <a:pt x="66" y="129"/>
                  </a:lnTo>
                  <a:lnTo>
                    <a:pt x="78" y="138"/>
                  </a:lnTo>
                  <a:lnTo>
                    <a:pt x="97" y="153"/>
                  </a:lnTo>
                  <a:lnTo>
                    <a:pt x="115" y="153"/>
                  </a:lnTo>
                  <a:lnTo>
                    <a:pt x="127" y="138"/>
                  </a:lnTo>
                  <a:lnTo>
                    <a:pt x="144" y="120"/>
                  </a:lnTo>
                  <a:lnTo>
                    <a:pt x="165" y="114"/>
                  </a:lnTo>
                  <a:lnTo>
                    <a:pt x="163" y="45"/>
                  </a:lnTo>
                  <a:lnTo>
                    <a:pt x="150" y="29"/>
                  </a:lnTo>
                  <a:lnTo>
                    <a:pt x="153" y="12"/>
                  </a:lnTo>
                  <a:lnTo>
                    <a:pt x="129" y="0"/>
                  </a:lnTo>
                  <a:lnTo>
                    <a:pt x="109" y="9"/>
                  </a:lnTo>
                  <a:lnTo>
                    <a:pt x="96" y="8"/>
                  </a:lnTo>
                  <a:lnTo>
                    <a:pt x="76" y="20"/>
                  </a:lnTo>
                  <a:lnTo>
                    <a:pt x="60" y="24"/>
                  </a:lnTo>
                  <a:lnTo>
                    <a:pt x="45" y="39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6" name="Freeform 1319">
              <a:extLst>
                <a:ext uri="{FF2B5EF4-FFF2-40B4-BE49-F238E27FC236}">
                  <a16:creationId xmlns:a16="http://schemas.microsoft.com/office/drawing/2014/main" id="{CE76C299-F96A-4CA9-8F19-8B7F200598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81819" y="4037527"/>
              <a:ext cx="108125" cy="93549"/>
            </a:xfrm>
            <a:custGeom>
              <a:avLst/>
              <a:gdLst>
                <a:gd name="T0" fmla="*/ 576 w 70"/>
                <a:gd name="T1" fmla="*/ 0 h 76"/>
                <a:gd name="T2" fmla="*/ 36 w 70"/>
                <a:gd name="T3" fmla="*/ 684 h 76"/>
                <a:gd name="T4" fmla="*/ 0 w 70"/>
                <a:gd name="T5" fmla="*/ 1440 h 76"/>
                <a:gd name="T6" fmla="*/ 108 w 70"/>
                <a:gd name="T7" fmla="*/ 2196 h 76"/>
                <a:gd name="T8" fmla="*/ 540 w 70"/>
                <a:gd name="T9" fmla="*/ 2736 h 76"/>
                <a:gd name="T10" fmla="*/ 1440 w 70"/>
                <a:gd name="T11" fmla="*/ 2412 h 76"/>
                <a:gd name="T12" fmla="*/ 2268 w 70"/>
                <a:gd name="T13" fmla="*/ 1728 h 76"/>
                <a:gd name="T14" fmla="*/ 2520 w 70"/>
                <a:gd name="T15" fmla="*/ 972 h 76"/>
                <a:gd name="T16" fmla="*/ 2052 w 70"/>
                <a:gd name="T17" fmla="*/ 324 h 76"/>
                <a:gd name="T18" fmla="*/ 1512 w 70"/>
                <a:gd name="T19" fmla="*/ 108 h 76"/>
                <a:gd name="T20" fmla="*/ 576 w 70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6"/>
                <a:gd name="T35" fmla="*/ 70 w 70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6">
                  <a:moveTo>
                    <a:pt x="16" y="0"/>
                  </a:moveTo>
                  <a:lnTo>
                    <a:pt x="1" y="19"/>
                  </a:lnTo>
                  <a:lnTo>
                    <a:pt x="0" y="40"/>
                  </a:lnTo>
                  <a:lnTo>
                    <a:pt x="3" y="61"/>
                  </a:lnTo>
                  <a:lnTo>
                    <a:pt x="15" y="76"/>
                  </a:lnTo>
                  <a:lnTo>
                    <a:pt x="40" y="67"/>
                  </a:lnTo>
                  <a:lnTo>
                    <a:pt x="63" y="48"/>
                  </a:lnTo>
                  <a:lnTo>
                    <a:pt x="70" y="27"/>
                  </a:lnTo>
                  <a:lnTo>
                    <a:pt x="57" y="9"/>
                  </a:lnTo>
                  <a:lnTo>
                    <a:pt x="42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317" name="그룹 316">
              <a:extLst>
                <a:ext uri="{FF2B5EF4-FFF2-40B4-BE49-F238E27FC236}">
                  <a16:creationId xmlns:a16="http://schemas.microsoft.com/office/drawing/2014/main" id="{54427436-E178-471A-89EE-CED34D2DAB81}"/>
                </a:ext>
              </a:extLst>
            </p:cNvPr>
            <p:cNvGrpSpPr/>
            <p:nvPr/>
          </p:nvGrpSpPr>
          <p:grpSpPr>
            <a:xfrm>
              <a:off x="1779507" y="3323923"/>
              <a:ext cx="361713" cy="320895"/>
              <a:chOff x="4203465" y="6590684"/>
              <a:chExt cx="357648" cy="393362"/>
            </a:xfrm>
          </p:grpSpPr>
          <p:sp>
            <p:nvSpPr>
              <p:cNvPr id="367" name="이등변 삼각형 366">
                <a:extLst>
                  <a:ext uri="{FF2B5EF4-FFF2-40B4-BE49-F238E27FC236}">
                    <a16:creationId xmlns:a16="http://schemas.microsoft.com/office/drawing/2014/main" id="{35305578-8408-485D-A395-06BFD04B6D13}"/>
                  </a:ext>
                </a:extLst>
              </p:cNvPr>
              <p:cNvSpPr/>
              <p:nvPr/>
            </p:nvSpPr>
            <p:spPr>
              <a:xfrm>
                <a:off x="4203466" y="6590684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68" name="직사각형 367">
                <a:extLst>
                  <a:ext uri="{FF2B5EF4-FFF2-40B4-BE49-F238E27FC236}">
                    <a16:creationId xmlns:a16="http://schemas.microsoft.com/office/drawing/2014/main" id="{1E6DDAA1-ADA4-421A-81F8-842B12BDC9C0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318" name="이등변 삼각형 317">
              <a:extLst>
                <a:ext uri="{FF2B5EF4-FFF2-40B4-BE49-F238E27FC236}">
                  <a16:creationId xmlns:a16="http://schemas.microsoft.com/office/drawing/2014/main" id="{2FA33BF4-0521-4ACB-AF00-13EF02DFC55D}"/>
                </a:ext>
              </a:extLst>
            </p:cNvPr>
            <p:cNvSpPr/>
            <p:nvPr/>
          </p:nvSpPr>
          <p:spPr>
            <a:xfrm>
              <a:off x="1844359" y="4175812"/>
              <a:ext cx="361713" cy="13084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9" name="직사각형 318">
              <a:extLst>
                <a:ext uri="{FF2B5EF4-FFF2-40B4-BE49-F238E27FC236}">
                  <a16:creationId xmlns:a16="http://schemas.microsoft.com/office/drawing/2014/main" id="{64D867BE-F9F9-4DCE-86EA-9B85AFE4F720}"/>
                </a:ext>
              </a:extLst>
            </p:cNvPr>
            <p:cNvSpPr/>
            <p:nvPr/>
          </p:nvSpPr>
          <p:spPr>
            <a:xfrm>
              <a:off x="1844359" y="4321389"/>
              <a:ext cx="355337" cy="1753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0" name="이등변 삼각형 319">
              <a:extLst>
                <a:ext uri="{FF2B5EF4-FFF2-40B4-BE49-F238E27FC236}">
                  <a16:creationId xmlns:a16="http://schemas.microsoft.com/office/drawing/2014/main" id="{3EBDC166-23F0-486A-AE5F-3D42BCDBE461}"/>
                </a:ext>
              </a:extLst>
            </p:cNvPr>
            <p:cNvSpPr/>
            <p:nvPr/>
          </p:nvSpPr>
          <p:spPr>
            <a:xfrm>
              <a:off x="2045506" y="4818031"/>
              <a:ext cx="361713" cy="13084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1" name="직사각형 320">
              <a:extLst>
                <a:ext uri="{FF2B5EF4-FFF2-40B4-BE49-F238E27FC236}">
                  <a16:creationId xmlns:a16="http://schemas.microsoft.com/office/drawing/2014/main" id="{B32642F9-4841-420D-8FEE-C2574E9743F0}"/>
                </a:ext>
              </a:extLst>
            </p:cNvPr>
            <p:cNvSpPr/>
            <p:nvPr/>
          </p:nvSpPr>
          <p:spPr>
            <a:xfrm>
              <a:off x="2045506" y="4963609"/>
              <a:ext cx="355337" cy="1753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322" name="그룹 321">
              <a:extLst>
                <a:ext uri="{FF2B5EF4-FFF2-40B4-BE49-F238E27FC236}">
                  <a16:creationId xmlns:a16="http://schemas.microsoft.com/office/drawing/2014/main" id="{E1E73AAC-9B97-45F2-A2DE-78FE2EB56AA9}"/>
                </a:ext>
              </a:extLst>
            </p:cNvPr>
            <p:cNvGrpSpPr/>
            <p:nvPr/>
          </p:nvGrpSpPr>
          <p:grpSpPr>
            <a:xfrm>
              <a:off x="1546035" y="5832743"/>
              <a:ext cx="361713" cy="320895"/>
              <a:chOff x="4203465" y="6590684"/>
              <a:chExt cx="357648" cy="393362"/>
            </a:xfrm>
          </p:grpSpPr>
          <p:sp>
            <p:nvSpPr>
              <p:cNvPr id="365" name="이등변 삼각형 364">
                <a:extLst>
                  <a:ext uri="{FF2B5EF4-FFF2-40B4-BE49-F238E27FC236}">
                    <a16:creationId xmlns:a16="http://schemas.microsoft.com/office/drawing/2014/main" id="{032DE13F-441D-4AB0-AB34-5292FD00452E}"/>
                  </a:ext>
                </a:extLst>
              </p:cNvPr>
              <p:cNvSpPr/>
              <p:nvPr/>
            </p:nvSpPr>
            <p:spPr>
              <a:xfrm>
                <a:off x="4203466" y="6590684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66" name="직사각형 365">
                <a:extLst>
                  <a:ext uri="{FF2B5EF4-FFF2-40B4-BE49-F238E27FC236}">
                    <a16:creationId xmlns:a16="http://schemas.microsoft.com/office/drawing/2014/main" id="{4BB89E0C-6F2D-4132-A3AC-D0D05EEB7486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323" name="그룹 322">
              <a:extLst>
                <a:ext uri="{FF2B5EF4-FFF2-40B4-BE49-F238E27FC236}">
                  <a16:creationId xmlns:a16="http://schemas.microsoft.com/office/drawing/2014/main" id="{5EF54B69-14FE-4192-81C0-D500E0D8B283}"/>
                </a:ext>
              </a:extLst>
            </p:cNvPr>
            <p:cNvGrpSpPr/>
            <p:nvPr/>
          </p:nvGrpSpPr>
          <p:grpSpPr>
            <a:xfrm>
              <a:off x="1910313" y="6295993"/>
              <a:ext cx="361713" cy="320895"/>
              <a:chOff x="4203465" y="6590684"/>
              <a:chExt cx="357648" cy="393362"/>
            </a:xfrm>
          </p:grpSpPr>
          <p:sp>
            <p:nvSpPr>
              <p:cNvPr id="363" name="이등변 삼각형 362">
                <a:extLst>
                  <a:ext uri="{FF2B5EF4-FFF2-40B4-BE49-F238E27FC236}">
                    <a16:creationId xmlns:a16="http://schemas.microsoft.com/office/drawing/2014/main" id="{116B408F-AD49-45D1-8DB2-88B7FDAFBB5B}"/>
                  </a:ext>
                </a:extLst>
              </p:cNvPr>
              <p:cNvSpPr/>
              <p:nvPr/>
            </p:nvSpPr>
            <p:spPr>
              <a:xfrm>
                <a:off x="4203466" y="6590684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64" name="직사각형 363">
                <a:extLst>
                  <a:ext uri="{FF2B5EF4-FFF2-40B4-BE49-F238E27FC236}">
                    <a16:creationId xmlns:a16="http://schemas.microsoft.com/office/drawing/2014/main" id="{51813EBA-C274-446E-BD6B-3F450E4F03D8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324" name="그룹 323">
              <a:extLst>
                <a:ext uri="{FF2B5EF4-FFF2-40B4-BE49-F238E27FC236}">
                  <a16:creationId xmlns:a16="http://schemas.microsoft.com/office/drawing/2014/main" id="{D8E878F9-036C-41E7-92E6-C36B242D4D7F}"/>
                </a:ext>
              </a:extLst>
            </p:cNvPr>
            <p:cNvGrpSpPr/>
            <p:nvPr/>
          </p:nvGrpSpPr>
          <p:grpSpPr>
            <a:xfrm>
              <a:off x="3016812" y="5954802"/>
              <a:ext cx="361713" cy="320895"/>
              <a:chOff x="4203465" y="6590684"/>
              <a:chExt cx="357648" cy="393362"/>
            </a:xfrm>
          </p:grpSpPr>
          <p:sp>
            <p:nvSpPr>
              <p:cNvPr id="361" name="이등변 삼각형 360">
                <a:extLst>
                  <a:ext uri="{FF2B5EF4-FFF2-40B4-BE49-F238E27FC236}">
                    <a16:creationId xmlns:a16="http://schemas.microsoft.com/office/drawing/2014/main" id="{C5D2A19C-6C90-4331-9873-3BB2E88ADFED}"/>
                  </a:ext>
                </a:extLst>
              </p:cNvPr>
              <p:cNvSpPr/>
              <p:nvPr/>
            </p:nvSpPr>
            <p:spPr>
              <a:xfrm>
                <a:off x="4203466" y="6590684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62" name="직사각형 361">
                <a:extLst>
                  <a:ext uri="{FF2B5EF4-FFF2-40B4-BE49-F238E27FC236}">
                    <a16:creationId xmlns:a16="http://schemas.microsoft.com/office/drawing/2014/main" id="{14FB8737-535E-4835-889F-59281A37B435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325" name="그룹 324">
              <a:extLst>
                <a:ext uri="{FF2B5EF4-FFF2-40B4-BE49-F238E27FC236}">
                  <a16:creationId xmlns:a16="http://schemas.microsoft.com/office/drawing/2014/main" id="{860B72BA-D495-4D85-AE5A-89251F3FB5E8}"/>
                </a:ext>
              </a:extLst>
            </p:cNvPr>
            <p:cNvGrpSpPr/>
            <p:nvPr/>
          </p:nvGrpSpPr>
          <p:grpSpPr>
            <a:xfrm>
              <a:off x="3635547" y="5333528"/>
              <a:ext cx="361713" cy="320895"/>
              <a:chOff x="4203465" y="6590684"/>
              <a:chExt cx="357648" cy="393362"/>
            </a:xfrm>
          </p:grpSpPr>
          <p:sp>
            <p:nvSpPr>
              <p:cNvPr id="359" name="이등변 삼각형 358">
                <a:extLst>
                  <a:ext uri="{FF2B5EF4-FFF2-40B4-BE49-F238E27FC236}">
                    <a16:creationId xmlns:a16="http://schemas.microsoft.com/office/drawing/2014/main" id="{22B551E8-52D6-4E49-AC80-792E5831AE15}"/>
                  </a:ext>
                </a:extLst>
              </p:cNvPr>
              <p:cNvSpPr/>
              <p:nvPr/>
            </p:nvSpPr>
            <p:spPr>
              <a:xfrm>
                <a:off x="4203466" y="6590684"/>
                <a:ext cx="357647" cy="16040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60" name="직사각형 359">
                <a:extLst>
                  <a:ext uri="{FF2B5EF4-FFF2-40B4-BE49-F238E27FC236}">
                    <a16:creationId xmlns:a16="http://schemas.microsoft.com/office/drawing/2014/main" id="{CE55067B-FCE8-4656-849F-670A550A9518}"/>
                  </a:ext>
                </a:extLst>
              </p:cNvPr>
              <p:cNvSpPr/>
              <p:nvPr/>
            </p:nvSpPr>
            <p:spPr>
              <a:xfrm>
                <a:off x="4203465" y="6769130"/>
                <a:ext cx="351343" cy="21491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326" name="이등변 삼각형 325">
              <a:extLst>
                <a:ext uri="{FF2B5EF4-FFF2-40B4-BE49-F238E27FC236}">
                  <a16:creationId xmlns:a16="http://schemas.microsoft.com/office/drawing/2014/main" id="{E8DF721C-41CA-464C-8427-3BDE5F0BA7A1}"/>
                </a:ext>
              </a:extLst>
            </p:cNvPr>
            <p:cNvSpPr/>
            <p:nvPr/>
          </p:nvSpPr>
          <p:spPr>
            <a:xfrm>
              <a:off x="2910867" y="5126337"/>
              <a:ext cx="361713" cy="13084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7" name="직사각형 326">
              <a:extLst>
                <a:ext uri="{FF2B5EF4-FFF2-40B4-BE49-F238E27FC236}">
                  <a16:creationId xmlns:a16="http://schemas.microsoft.com/office/drawing/2014/main" id="{3ACC044A-4DA1-4B2E-B373-63A1E6EB06F8}"/>
                </a:ext>
              </a:extLst>
            </p:cNvPr>
            <p:cNvSpPr/>
            <p:nvPr/>
          </p:nvSpPr>
          <p:spPr>
            <a:xfrm>
              <a:off x="2910867" y="5271914"/>
              <a:ext cx="355337" cy="1753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7FC4BCDA-0F39-4ECC-B3B9-AEF7C847CCD2}"/>
                </a:ext>
              </a:extLst>
            </p:cNvPr>
            <p:cNvSpPr txBox="1"/>
            <p:nvPr/>
          </p:nvSpPr>
          <p:spPr>
            <a:xfrm>
              <a:off x="2005699" y="4922179"/>
              <a:ext cx="428322" cy="25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11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오창</a:t>
              </a:r>
              <a:endParaRPr lang="ko-KR" altLang="en-US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06DD3C3F-FF48-467B-9B3C-FA03F793C031}"/>
                </a:ext>
              </a:extLst>
            </p:cNvPr>
            <p:cNvSpPr txBox="1"/>
            <p:nvPr/>
          </p:nvSpPr>
          <p:spPr>
            <a:xfrm>
              <a:off x="1741740" y="3429764"/>
              <a:ext cx="428322" cy="25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파주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B1FEE91F-8268-4712-80E2-E7A4FC7DA452}"/>
                </a:ext>
              </a:extLst>
            </p:cNvPr>
            <p:cNvSpPr txBox="1"/>
            <p:nvPr/>
          </p:nvSpPr>
          <p:spPr>
            <a:xfrm>
              <a:off x="1810721" y="4279829"/>
              <a:ext cx="428322" cy="25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평택</a:t>
              </a:r>
              <a:endPara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40A4A276-CDDE-48A4-810B-53C7D1FFF639}"/>
                </a:ext>
              </a:extLst>
            </p:cNvPr>
            <p:cNvSpPr txBox="1"/>
            <p:nvPr/>
          </p:nvSpPr>
          <p:spPr>
            <a:xfrm>
              <a:off x="1652193" y="5352246"/>
              <a:ext cx="428322" cy="25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1100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익산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E8DC6A35-29D7-452C-822F-2336B37BBE5A}"/>
                </a:ext>
              </a:extLst>
            </p:cNvPr>
            <p:cNvSpPr txBox="1"/>
            <p:nvPr/>
          </p:nvSpPr>
          <p:spPr>
            <a:xfrm>
              <a:off x="1512156" y="5943744"/>
              <a:ext cx="428322" cy="25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1100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광주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1410BD0D-0DBC-42FD-8E02-59921A49EF57}"/>
                </a:ext>
              </a:extLst>
            </p:cNvPr>
            <p:cNvSpPr txBox="1"/>
            <p:nvPr/>
          </p:nvSpPr>
          <p:spPr>
            <a:xfrm>
              <a:off x="1873295" y="6400793"/>
              <a:ext cx="428322" cy="25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1100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여수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5D71FC9C-B759-42DB-9F66-8961C750B4B4}"/>
                </a:ext>
              </a:extLst>
            </p:cNvPr>
            <p:cNvSpPr txBox="1"/>
            <p:nvPr/>
          </p:nvSpPr>
          <p:spPr>
            <a:xfrm>
              <a:off x="2983106" y="6057994"/>
              <a:ext cx="428322" cy="25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창원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AAA42A4-5159-4ABC-928C-4FBADC863B07}"/>
                </a:ext>
              </a:extLst>
            </p:cNvPr>
            <p:cNvSpPr txBox="1"/>
            <p:nvPr/>
          </p:nvSpPr>
          <p:spPr>
            <a:xfrm>
              <a:off x="3603400" y="5436260"/>
              <a:ext cx="428322" cy="25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울산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8058985D-2B61-4B7A-932A-C0B12FE7A94F}"/>
                </a:ext>
              </a:extLst>
            </p:cNvPr>
            <p:cNvSpPr txBox="1"/>
            <p:nvPr/>
          </p:nvSpPr>
          <p:spPr>
            <a:xfrm>
              <a:off x="2871381" y="5230736"/>
              <a:ext cx="428322" cy="25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구미</a:t>
              </a:r>
            </a:p>
          </p:txBody>
        </p:sp>
        <p:sp>
          <p:nvSpPr>
            <p:cNvPr id="337" name="이등변 삼각형 336">
              <a:extLst>
                <a:ext uri="{FF2B5EF4-FFF2-40B4-BE49-F238E27FC236}">
                  <a16:creationId xmlns:a16="http://schemas.microsoft.com/office/drawing/2014/main" id="{0BEB5D62-3CC9-4BD7-93E0-D196566C1366}"/>
                </a:ext>
              </a:extLst>
            </p:cNvPr>
            <p:cNvSpPr/>
            <p:nvPr/>
          </p:nvSpPr>
          <p:spPr>
            <a:xfrm>
              <a:off x="2384924" y="3449610"/>
              <a:ext cx="420037" cy="13360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8" name="직사각형 337">
              <a:extLst>
                <a:ext uri="{FF2B5EF4-FFF2-40B4-BE49-F238E27FC236}">
                  <a16:creationId xmlns:a16="http://schemas.microsoft.com/office/drawing/2014/main" id="{E908A2BD-1C67-4683-82D0-A1FD9ED74FCC}"/>
                </a:ext>
              </a:extLst>
            </p:cNvPr>
            <p:cNvSpPr/>
            <p:nvPr/>
          </p:nvSpPr>
          <p:spPr>
            <a:xfrm>
              <a:off x="2384924" y="3598252"/>
              <a:ext cx="420037" cy="1790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rgbClr val="BF365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15C4886E-A351-4BC1-BC9B-ABB56120EA18}"/>
                </a:ext>
              </a:extLst>
            </p:cNvPr>
            <p:cNvSpPr txBox="1"/>
            <p:nvPr/>
          </p:nvSpPr>
          <p:spPr>
            <a:xfrm>
              <a:off x="2292898" y="356837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</a:p>
          </p:txBody>
        </p:sp>
        <p:cxnSp>
          <p:nvCxnSpPr>
            <p:cNvPr id="340" name="직선 연결선 339">
              <a:extLst>
                <a:ext uri="{FF2B5EF4-FFF2-40B4-BE49-F238E27FC236}">
                  <a16:creationId xmlns:a16="http://schemas.microsoft.com/office/drawing/2014/main" id="{FE22C28F-5D64-49C3-B9D6-F4B68E731BB4}"/>
                </a:ext>
              </a:extLst>
            </p:cNvPr>
            <p:cNvCxnSpPr>
              <a:cxnSpLocks/>
              <a:stCxn id="319" idx="1"/>
              <a:endCxn id="352" idx="2"/>
            </p:cNvCxnSpPr>
            <p:nvPr/>
          </p:nvCxnSpPr>
          <p:spPr>
            <a:xfrm flipH="1" flipV="1">
              <a:off x="1559498" y="4086871"/>
              <a:ext cx="284861" cy="322178"/>
            </a:xfrm>
            <a:prstGeom prst="line">
              <a:avLst/>
            </a:prstGeom>
            <a:ln>
              <a:solidFill>
                <a:srgbClr val="BF365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직선 연결선 340">
              <a:extLst>
                <a:ext uri="{FF2B5EF4-FFF2-40B4-BE49-F238E27FC236}">
                  <a16:creationId xmlns:a16="http://schemas.microsoft.com/office/drawing/2014/main" id="{DA4111FB-AD90-4F26-8E82-ADD027287962}"/>
                </a:ext>
              </a:extLst>
            </p:cNvPr>
            <p:cNvCxnSpPr>
              <a:cxnSpLocks/>
              <a:stCxn id="368" idx="3"/>
              <a:endCxn id="338" idx="1"/>
            </p:cNvCxnSpPr>
            <p:nvPr/>
          </p:nvCxnSpPr>
          <p:spPr>
            <a:xfrm>
              <a:off x="2134843" y="3557157"/>
              <a:ext cx="250081" cy="13060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직선 연결선 341">
              <a:extLst>
                <a:ext uri="{FF2B5EF4-FFF2-40B4-BE49-F238E27FC236}">
                  <a16:creationId xmlns:a16="http://schemas.microsoft.com/office/drawing/2014/main" id="{0C06DEAC-63BE-4982-A96C-303E63B1FE75}"/>
                </a:ext>
              </a:extLst>
            </p:cNvPr>
            <p:cNvCxnSpPr>
              <a:cxnSpLocks/>
              <a:stCxn id="321" idx="1"/>
              <a:endCxn id="353" idx="3"/>
            </p:cNvCxnSpPr>
            <p:nvPr/>
          </p:nvCxnSpPr>
          <p:spPr>
            <a:xfrm flipH="1" flipV="1">
              <a:off x="1740642" y="4924665"/>
              <a:ext cx="304864" cy="1266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직선 연결선 342">
              <a:extLst>
                <a:ext uri="{FF2B5EF4-FFF2-40B4-BE49-F238E27FC236}">
                  <a16:creationId xmlns:a16="http://schemas.microsoft.com/office/drawing/2014/main" id="{3C4C0F4E-487A-48A8-A8B0-D5A654F178DA}"/>
                </a:ext>
              </a:extLst>
            </p:cNvPr>
            <p:cNvCxnSpPr>
              <a:cxnSpLocks/>
              <a:stCxn id="326" idx="0"/>
              <a:endCxn id="321" idx="3"/>
            </p:cNvCxnSpPr>
            <p:nvPr/>
          </p:nvCxnSpPr>
          <p:spPr>
            <a:xfrm flipH="1" flipV="1">
              <a:off x="2400843" y="5051269"/>
              <a:ext cx="690881" cy="7506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연결선 343">
              <a:extLst>
                <a:ext uri="{FF2B5EF4-FFF2-40B4-BE49-F238E27FC236}">
                  <a16:creationId xmlns:a16="http://schemas.microsoft.com/office/drawing/2014/main" id="{6103125D-36B5-4B25-925E-EFCEAE46425B}"/>
                </a:ext>
              </a:extLst>
            </p:cNvPr>
            <p:cNvCxnSpPr>
              <a:cxnSpLocks/>
              <a:stCxn id="326" idx="0"/>
              <a:endCxn id="319" idx="2"/>
            </p:cNvCxnSpPr>
            <p:nvPr/>
          </p:nvCxnSpPr>
          <p:spPr>
            <a:xfrm flipH="1" flipV="1">
              <a:off x="2022028" y="4496708"/>
              <a:ext cx="1069696" cy="629629"/>
            </a:xfrm>
            <a:prstGeom prst="line">
              <a:avLst/>
            </a:prstGeom>
            <a:ln>
              <a:solidFill>
                <a:srgbClr val="BF365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타원 344">
              <a:extLst>
                <a:ext uri="{FF2B5EF4-FFF2-40B4-BE49-F238E27FC236}">
                  <a16:creationId xmlns:a16="http://schemas.microsoft.com/office/drawing/2014/main" id="{0BB8E191-B66D-4CE3-AEAD-85AC76630A3B}"/>
                </a:ext>
              </a:extLst>
            </p:cNvPr>
            <p:cNvSpPr/>
            <p:nvPr/>
          </p:nvSpPr>
          <p:spPr>
            <a:xfrm rot="1661938">
              <a:off x="700314" y="3401908"/>
              <a:ext cx="3166993" cy="2059216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8" name="사각형: 둥근 모서리 347">
              <a:extLst>
                <a:ext uri="{FF2B5EF4-FFF2-40B4-BE49-F238E27FC236}">
                  <a16:creationId xmlns:a16="http://schemas.microsoft.com/office/drawing/2014/main" id="{B32213E4-BE73-4703-9B3F-AD435BC8FBB8}"/>
                </a:ext>
              </a:extLst>
            </p:cNvPr>
            <p:cNvSpPr/>
            <p:nvPr/>
          </p:nvSpPr>
          <p:spPr>
            <a:xfrm>
              <a:off x="2030274" y="4479652"/>
              <a:ext cx="706448" cy="189807"/>
            </a:xfrm>
            <a:prstGeom prst="roundRect">
              <a:avLst>
                <a:gd name="adj" fmla="val 457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000" dirty="0">
                  <a:solidFill>
                    <a:srgbClr val="BF365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</a:p>
          </p:txBody>
        </p:sp>
        <p:cxnSp>
          <p:nvCxnSpPr>
            <p:cNvPr id="349" name="직선 연결선 348">
              <a:extLst>
                <a:ext uri="{FF2B5EF4-FFF2-40B4-BE49-F238E27FC236}">
                  <a16:creationId xmlns:a16="http://schemas.microsoft.com/office/drawing/2014/main" id="{90F2CEC5-70E2-4C64-95A6-681565F4531A}"/>
                </a:ext>
              </a:extLst>
            </p:cNvPr>
            <p:cNvCxnSpPr>
              <a:cxnSpLocks/>
              <a:stCxn id="326" idx="0"/>
              <a:endCxn id="368" idx="2"/>
            </p:cNvCxnSpPr>
            <p:nvPr/>
          </p:nvCxnSpPr>
          <p:spPr>
            <a:xfrm flipH="1" flipV="1">
              <a:off x="1957175" y="3644818"/>
              <a:ext cx="1134549" cy="14815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사각형: 둥근 모서리 349">
              <a:extLst>
                <a:ext uri="{FF2B5EF4-FFF2-40B4-BE49-F238E27FC236}">
                  <a16:creationId xmlns:a16="http://schemas.microsoft.com/office/drawing/2014/main" id="{B84C27D0-986F-42B7-A0AD-3990149CC881}"/>
                </a:ext>
              </a:extLst>
            </p:cNvPr>
            <p:cNvSpPr/>
            <p:nvPr/>
          </p:nvSpPr>
          <p:spPr>
            <a:xfrm>
              <a:off x="2268100" y="4147414"/>
              <a:ext cx="706448" cy="189807"/>
            </a:xfrm>
            <a:prstGeom prst="roundRect">
              <a:avLst>
                <a:gd name="adj" fmla="val 457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accent5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000" dirty="0">
                  <a:solidFill>
                    <a:schemeClr val="accent5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</a:p>
          </p:txBody>
        </p:sp>
        <p:sp>
          <p:nvSpPr>
            <p:cNvPr id="351" name="사각형: 둥근 모서리 350">
              <a:extLst>
                <a:ext uri="{FF2B5EF4-FFF2-40B4-BE49-F238E27FC236}">
                  <a16:creationId xmlns:a16="http://schemas.microsoft.com/office/drawing/2014/main" id="{D3982A63-5B82-42C1-BE29-F6DE41B29C5E}"/>
                </a:ext>
              </a:extLst>
            </p:cNvPr>
            <p:cNvSpPr/>
            <p:nvPr/>
          </p:nvSpPr>
          <p:spPr>
            <a:xfrm>
              <a:off x="2212810" y="5146173"/>
              <a:ext cx="706448" cy="189807"/>
            </a:xfrm>
            <a:prstGeom prst="roundRect">
              <a:avLst>
                <a:gd name="adj" fmla="val 457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000" dirty="0">
                  <a:solidFill>
                    <a:schemeClr val="accent2">
                      <a:lumMod val="7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</a:t>
              </a:r>
            </a:p>
          </p:txBody>
        </p:sp>
        <p:sp>
          <p:nvSpPr>
            <p:cNvPr id="352" name="직사각형 351">
              <a:extLst>
                <a:ext uri="{FF2B5EF4-FFF2-40B4-BE49-F238E27FC236}">
                  <a16:creationId xmlns:a16="http://schemas.microsoft.com/office/drawing/2014/main" id="{D51C9EDF-1260-43AB-B770-BC6FC526634A}"/>
                </a:ext>
              </a:extLst>
            </p:cNvPr>
            <p:cNvSpPr/>
            <p:nvPr/>
          </p:nvSpPr>
          <p:spPr>
            <a:xfrm>
              <a:off x="1349479" y="3907862"/>
              <a:ext cx="420037" cy="179009"/>
            </a:xfrm>
            <a:prstGeom prst="rect">
              <a:avLst/>
            </a:prstGeom>
            <a:solidFill>
              <a:srgbClr val="BF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rgbClr val="BF365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3" name="직사각형 352">
              <a:extLst>
                <a:ext uri="{FF2B5EF4-FFF2-40B4-BE49-F238E27FC236}">
                  <a16:creationId xmlns:a16="http://schemas.microsoft.com/office/drawing/2014/main" id="{6F1109C8-C59C-4292-A289-9B3227513B23}"/>
                </a:ext>
              </a:extLst>
            </p:cNvPr>
            <p:cNvSpPr/>
            <p:nvPr/>
          </p:nvSpPr>
          <p:spPr>
            <a:xfrm>
              <a:off x="1320605" y="4835160"/>
              <a:ext cx="420037" cy="1790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4" name="이등변 삼각형 353">
              <a:extLst>
                <a:ext uri="{FF2B5EF4-FFF2-40B4-BE49-F238E27FC236}">
                  <a16:creationId xmlns:a16="http://schemas.microsoft.com/office/drawing/2014/main" id="{26533C3F-A5F0-4184-BED1-3163AFA82027}"/>
                </a:ext>
              </a:extLst>
            </p:cNvPr>
            <p:cNvSpPr/>
            <p:nvPr/>
          </p:nvSpPr>
          <p:spPr>
            <a:xfrm>
              <a:off x="1317464" y="4687429"/>
              <a:ext cx="420037" cy="13360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777082DF-E91D-4C10-BE71-A51BB2FFF757}"/>
                </a:ext>
              </a:extLst>
            </p:cNvPr>
            <p:cNvSpPr txBox="1"/>
            <p:nvPr/>
          </p:nvSpPr>
          <p:spPr>
            <a:xfrm>
              <a:off x="1227147" y="4809000"/>
              <a:ext cx="6062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</a:t>
              </a:r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</a:p>
          </p:txBody>
        </p:sp>
        <p:sp>
          <p:nvSpPr>
            <p:cNvPr id="356" name="이등변 삼각형 355">
              <a:extLst>
                <a:ext uri="{FF2B5EF4-FFF2-40B4-BE49-F238E27FC236}">
                  <a16:creationId xmlns:a16="http://schemas.microsoft.com/office/drawing/2014/main" id="{883FF55B-822F-41AD-8C82-9E73431FED2F}"/>
                </a:ext>
              </a:extLst>
            </p:cNvPr>
            <p:cNvSpPr/>
            <p:nvPr/>
          </p:nvSpPr>
          <p:spPr>
            <a:xfrm>
              <a:off x="1345699" y="3761429"/>
              <a:ext cx="420037" cy="13360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F861E74D-9559-489E-B3CC-8595574EDDF8}"/>
                </a:ext>
              </a:extLst>
            </p:cNvPr>
            <p:cNvSpPr txBox="1"/>
            <p:nvPr/>
          </p:nvSpPr>
          <p:spPr>
            <a:xfrm>
              <a:off x="1262974" y="3880709"/>
              <a:ext cx="5966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</a:p>
          </p:txBody>
        </p:sp>
        <p:sp>
          <p:nvSpPr>
            <p:cNvPr id="296" name="Text Box 23">
              <a:extLst>
                <a:ext uri="{FF2B5EF4-FFF2-40B4-BE49-F238E27FC236}">
                  <a16:creationId xmlns:a16="http://schemas.microsoft.com/office/drawing/2014/main" id="{AE4A635D-6EA1-4572-8F21-6AC25D120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246" y="5304784"/>
              <a:ext cx="71366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108000" indent="-108000"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상품별 기준 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A,B,C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구미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보관</a:t>
              </a:r>
              <a:endParaRPr lang="en-US" altLang="ko-KR" sz="12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08000" indent="-108000"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 주문 기준 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A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-A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B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-B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C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-C</a:t>
              </a:r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068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E70B6-7EBA-C48A-D442-93F71D114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947C660-D7D1-2397-7976-7B5BEF9CBD0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542425B-EE01-386A-1AFD-1E3C7B5145D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배송형태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자차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택배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용차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15FBA98B-068D-DBDE-7D27-53E440228C6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AD4B4AA-BB28-E7B5-81B4-F9BFCAD0098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EAAA7149-064A-B41E-ADDD-5425BF931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4AD92756-3D73-C24A-18BF-294D413D51F7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배송 형태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자차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배송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(On-Desk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과 택배 배송이 있으며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우편번호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+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운영단위 기준으로 권역 설정 함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DCE16CB-DDD6-4664-AC2C-69F654468CDF}"/>
              </a:ext>
            </a:extLst>
          </p:cNvPr>
          <p:cNvGrpSpPr/>
          <p:nvPr/>
        </p:nvGrpSpPr>
        <p:grpSpPr>
          <a:xfrm>
            <a:off x="993679" y="2817373"/>
            <a:ext cx="11630121" cy="4456853"/>
            <a:chOff x="442137" y="2602299"/>
            <a:chExt cx="9812437" cy="4456853"/>
          </a:xfrm>
        </p:grpSpPr>
        <p:sp>
          <p:nvSpPr>
            <p:cNvPr id="9" name="IsoclesTriangle">
              <a:extLst>
                <a:ext uri="{FF2B5EF4-FFF2-40B4-BE49-F238E27FC236}">
                  <a16:creationId xmlns:a16="http://schemas.microsoft.com/office/drawing/2014/main" id="{17935A07-C1FC-4D10-B23C-3B645947626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5400000" flipV="1">
              <a:off x="-247651" y="3962980"/>
              <a:ext cx="4317043" cy="1626662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4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034">
                <a:lnSpc>
                  <a:spcPct val="93000"/>
                </a:lnSpc>
                <a:defRPr/>
              </a:pPr>
              <a:endParaRPr kumimoji="1" lang="ja-JP" altLang="en-US" sz="1600" kern="0" dirty="0">
                <a:solidFill>
                  <a:srgbClr val="000000"/>
                </a:solidFill>
                <a:latin typeface="Pretendard Medium" panose="02000603000000020004" pitchFamily="2" charset="-127"/>
                <a:ea typeface="맑은 고딕" panose="020B0503020000020004" pitchFamily="50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79AE2C1-C904-458E-8CE0-25BB7CA14E47}"/>
                </a:ext>
              </a:extLst>
            </p:cNvPr>
            <p:cNvSpPr/>
            <p:nvPr/>
          </p:nvSpPr>
          <p:spPr>
            <a:xfrm>
              <a:off x="2732084" y="2725277"/>
              <a:ext cx="3655633" cy="431482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63B0F2D-FED5-4231-89C4-0F1CF90D407F}"/>
                </a:ext>
              </a:extLst>
            </p:cNvPr>
            <p:cNvGrpSpPr/>
            <p:nvPr/>
          </p:nvGrpSpPr>
          <p:grpSpPr>
            <a:xfrm>
              <a:off x="2877860" y="3115172"/>
              <a:ext cx="2551866" cy="3649207"/>
              <a:chOff x="763524" y="2602709"/>
              <a:chExt cx="2551866" cy="3649207"/>
            </a:xfrm>
          </p:grpSpPr>
          <p:sp>
            <p:nvSpPr>
              <p:cNvPr id="177" name="Freeform 1301">
                <a:extLst>
                  <a:ext uri="{FF2B5EF4-FFF2-40B4-BE49-F238E27FC236}">
                    <a16:creationId xmlns:a16="http://schemas.microsoft.com/office/drawing/2014/main" id="{1EA5D715-D05D-47FE-9BB1-AF560EFBF6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7028" y="2602709"/>
                <a:ext cx="1075530" cy="1119417"/>
              </a:xfrm>
              <a:custGeom>
                <a:avLst/>
                <a:gdLst>
                  <a:gd name="T0" fmla="*/ 4010 w 7322"/>
                  <a:gd name="T1" fmla="*/ 0 h 6252"/>
                  <a:gd name="T2" fmla="*/ 3938 w 7322"/>
                  <a:gd name="T3" fmla="*/ 540 h 6252"/>
                  <a:gd name="T4" fmla="*/ 3818 w 7322"/>
                  <a:gd name="T5" fmla="*/ 912 h 6252"/>
                  <a:gd name="T6" fmla="*/ 3614 w 7322"/>
                  <a:gd name="T7" fmla="*/ 624 h 6252"/>
                  <a:gd name="T8" fmla="*/ 3074 w 7322"/>
                  <a:gd name="T9" fmla="*/ 756 h 6252"/>
                  <a:gd name="T10" fmla="*/ 2966 w 7322"/>
                  <a:gd name="T11" fmla="*/ 1236 h 6252"/>
                  <a:gd name="T12" fmla="*/ 1514 w 7322"/>
                  <a:gd name="T13" fmla="*/ 1008 h 6252"/>
                  <a:gd name="T14" fmla="*/ 986 w 7322"/>
                  <a:gd name="T15" fmla="*/ 1200 h 6252"/>
                  <a:gd name="T16" fmla="*/ 626 w 7322"/>
                  <a:gd name="T17" fmla="*/ 1092 h 6252"/>
                  <a:gd name="T18" fmla="*/ 0 w 7322"/>
                  <a:gd name="T19" fmla="*/ 1203 h 6252"/>
                  <a:gd name="T20" fmla="*/ 194 w 7322"/>
                  <a:gd name="T21" fmla="*/ 1774 h 6252"/>
                  <a:gd name="T22" fmla="*/ 650 w 7322"/>
                  <a:gd name="T23" fmla="*/ 1932 h 6252"/>
                  <a:gd name="T24" fmla="*/ 986 w 7322"/>
                  <a:gd name="T25" fmla="*/ 2040 h 6252"/>
                  <a:gd name="T26" fmla="*/ 1441 w 7322"/>
                  <a:gd name="T27" fmla="*/ 2698 h 6252"/>
                  <a:gd name="T28" fmla="*/ 1273 w 7322"/>
                  <a:gd name="T29" fmla="*/ 3001 h 6252"/>
                  <a:gd name="T30" fmla="*/ 1201 w 7322"/>
                  <a:gd name="T31" fmla="*/ 3290 h 6252"/>
                  <a:gd name="T32" fmla="*/ 1370 w 7322"/>
                  <a:gd name="T33" fmla="*/ 3650 h 6252"/>
                  <a:gd name="T34" fmla="*/ 1514 w 7322"/>
                  <a:gd name="T35" fmla="*/ 3912 h 6252"/>
                  <a:gd name="T36" fmla="*/ 1946 w 7322"/>
                  <a:gd name="T37" fmla="*/ 3948 h 6252"/>
                  <a:gd name="T38" fmla="*/ 2219 w 7322"/>
                  <a:gd name="T39" fmla="*/ 4299 h 6252"/>
                  <a:gd name="T40" fmla="*/ 2198 w 7322"/>
                  <a:gd name="T41" fmla="*/ 4788 h 6252"/>
                  <a:gd name="T42" fmla="*/ 2045 w 7322"/>
                  <a:gd name="T43" fmla="*/ 5373 h 6252"/>
                  <a:gd name="T44" fmla="*/ 2158 w 7322"/>
                  <a:gd name="T45" fmla="*/ 5860 h 6252"/>
                  <a:gd name="T46" fmla="*/ 2680 w 7322"/>
                  <a:gd name="T47" fmla="*/ 5759 h 6252"/>
                  <a:gd name="T48" fmla="*/ 2855 w 7322"/>
                  <a:gd name="T49" fmla="*/ 5345 h 6252"/>
                  <a:gd name="T50" fmla="*/ 3110 w 7322"/>
                  <a:gd name="T51" fmla="*/ 5688 h 6252"/>
                  <a:gd name="T52" fmla="*/ 3671 w 7322"/>
                  <a:gd name="T53" fmla="*/ 5471 h 6252"/>
                  <a:gd name="T54" fmla="*/ 3895 w 7322"/>
                  <a:gd name="T55" fmla="*/ 5737 h 6252"/>
                  <a:gd name="T56" fmla="*/ 4199 w 7322"/>
                  <a:gd name="T57" fmla="*/ 5842 h 6252"/>
                  <a:gd name="T58" fmla="*/ 4865 w 7322"/>
                  <a:gd name="T59" fmla="*/ 6252 h 6252"/>
                  <a:gd name="T60" fmla="*/ 5402 w 7322"/>
                  <a:gd name="T61" fmla="*/ 6095 h 6252"/>
                  <a:gd name="T62" fmla="*/ 5884 w 7322"/>
                  <a:gd name="T63" fmla="*/ 6229 h 6252"/>
                  <a:gd name="T64" fmla="*/ 6136 w 7322"/>
                  <a:gd name="T65" fmla="*/ 6157 h 6252"/>
                  <a:gd name="T66" fmla="*/ 6457 w 7322"/>
                  <a:gd name="T67" fmla="*/ 6167 h 6252"/>
                  <a:gd name="T68" fmla="*/ 7064 w 7322"/>
                  <a:gd name="T69" fmla="*/ 5932 h 6252"/>
                  <a:gd name="T70" fmla="*/ 7307 w 7322"/>
                  <a:gd name="T71" fmla="*/ 5651 h 6252"/>
                  <a:gd name="T72" fmla="*/ 7238 w 7322"/>
                  <a:gd name="T73" fmla="*/ 5148 h 6252"/>
                  <a:gd name="T74" fmla="*/ 6674 w 7322"/>
                  <a:gd name="T75" fmla="*/ 4428 h 6252"/>
                  <a:gd name="T76" fmla="*/ 6566 w 7322"/>
                  <a:gd name="T77" fmla="*/ 4080 h 6252"/>
                  <a:gd name="T78" fmla="*/ 6350 w 7322"/>
                  <a:gd name="T79" fmla="*/ 3900 h 6252"/>
                  <a:gd name="T80" fmla="*/ 6374 w 7322"/>
                  <a:gd name="T81" fmla="*/ 3684 h 6252"/>
                  <a:gd name="T82" fmla="*/ 6014 w 7322"/>
                  <a:gd name="T83" fmla="*/ 3312 h 6252"/>
                  <a:gd name="T84" fmla="*/ 5342 w 7322"/>
                  <a:gd name="T85" fmla="*/ 2280 h 6252"/>
                  <a:gd name="T86" fmla="*/ 4862 w 7322"/>
                  <a:gd name="T87" fmla="*/ 1656 h 6252"/>
                  <a:gd name="T88" fmla="*/ 4478 w 7322"/>
                  <a:gd name="T89" fmla="*/ 804 h 6252"/>
                  <a:gd name="T90" fmla="*/ 4250 w 7322"/>
                  <a:gd name="T91" fmla="*/ 108 h 6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22"/>
                  <a:gd name="T139" fmla="*/ 0 h 6252"/>
                  <a:gd name="T140" fmla="*/ 7322 w 7322"/>
                  <a:gd name="T141" fmla="*/ 6252 h 62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22" h="6252">
                    <a:moveTo>
                      <a:pt x="4250" y="108"/>
                    </a:moveTo>
                    <a:lnTo>
                      <a:pt x="4010" y="0"/>
                    </a:lnTo>
                    <a:lnTo>
                      <a:pt x="3902" y="108"/>
                    </a:lnTo>
                    <a:lnTo>
                      <a:pt x="3938" y="540"/>
                    </a:lnTo>
                    <a:lnTo>
                      <a:pt x="3830" y="684"/>
                    </a:lnTo>
                    <a:lnTo>
                      <a:pt x="3818" y="912"/>
                    </a:lnTo>
                    <a:lnTo>
                      <a:pt x="3710" y="936"/>
                    </a:lnTo>
                    <a:lnTo>
                      <a:pt x="3614" y="624"/>
                    </a:lnTo>
                    <a:lnTo>
                      <a:pt x="3182" y="624"/>
                    </a:lnTo>
                    <a:lnTo>
                      <a:pt x="3074" y="756"/>
                    </a:lnTo>
                    <a:lnTo>
                      <a:pt x="3110" y="1080"/>
                    </a:lnTo>
                    <a:lnTo>
                      <a:pt x="2966" y="1236"/>
                    </a:lnTo>
                    <a:lnTo>
                      <a:pt x="1598" y="1212"/>
                    </a:lnTo>
                    <a:lnTo>
                      <a:pt x="1514" y="1008"/>
                    </a:lnTo>
                    <a:lnTo>
                      <a:pt x="1202" y="1008"/>
                    </a:lnTo>
                    <a:lnTo>
                      <a:pt x="986" y="1200"/>
                    </a:lnTo>
                    <a:lnTo>
                      <a:pt x="722" y="1260"/>
                    </a:lnTo>
                    <a:lnTo>
                      <a:pt x="626" y="1092"/>
                    </a:lnTo>
                    <a:lnTo>
                      <a:pt x="410" y="984"/>
                    </a:lnTo>
                    <a:lnTo>
                      <a:pt x="0" y="1203"/>
                    </a:lnTo>
                    <a:lnTo>
                      <a:pt x="50" y="1476"/>
                    </a:lnTo>
                    <a:lnTo>
                      <a:pt x="194" y="1774"/>
                    </a:lnTo>
                    <a:lnTo>
                      <a:pt x="482" y="1776"/>
                    </a:lnTo>
                    <a:lnTo>
                      <a:pt x="650" y="1932"/>
                    </a:lnTo>
                    <a:lnTo>
                      <a:pt x="830" y="1932"/>
                    </a:lnTo>
                    <a:lnTo>
                      <a:pt x="986" y="2040"/>
                    </a:lnTo>
                    <a:lnTo>
                      <a:pt x="1262" y="2466"/>
                    </a:lnTo>
                    <a:lnTo>
                      <a:pt x="1441" y="2698"/>
                    </a:lnTo>
                    <a:lnTo>
                      <a:pt x="1418" y="2892"/>
                    </a:lnTo>
                    <a:lnTo>
                      <a:pt x="1273" y="3001"/>
                    </a:lnTo>
                    <a:lnTo>
                      <a:pt x="1274" y="3168"/>
                    </a:lnTo>
                    <a:lnTo>
                      <a:pt x="1201" y="3290"/>
                    </a:lnTo>
                    <a:lnTo>
                      <a:pt x="1238" y="3504"/>
                    </a:lnTo>
                    <a:lnTo>
                      <a:pt x="1370" y="3650"/>
                    </a:lnTo>
                    <a:lnTo>
                      <a:pt x="1370" y="3852"/>
                    </a:lnTo>
                    <a:lnTo>
                      <a:pt x="1514" y="3912"/>
                    </a:lnTo>
                    <a:lnTo>
                      <a:pt x="1718" y="3960"/>
                    </a:lnTo>
                    <a:lnTo>
                      <a:pt x="1946" y="3948"/>
                    </a:lnTo>
                    <a:lnTo>
                      <a:pt x="2207" y="4074"/>
                    </a:lnTo>
                    <a:lnTo>
                      <a:pt x="2219" y="4299"/>
                    </a:lnTo>
                    <a:lnTo>
                      <a:pt x="2054" y="4512"/>
                    </a:lnTo>
                    <a:lnTo>
                      <a:pt x="2198" y="4788"/>
                    </a:lnTo>
                    <a:lnTo>
                      <a:pt x="2045" y="5111"/>
                    </a:lnTo>
                    <a:lnTo>
                      <a:pt x="2045" y="5373"/>
                    </a:lnTo>
                    <a:lnTo>
                      <a:pt x="2047" y="5744"/>
                    </a:lnTo>
                    <a:lnTo>
                      <a:pt x="2158" y="5860"/>
                    </a:lnTo>
                    <a:lnTo>
                      <a:pt x="2524" y="5879"/>
                    </a:lnTo>
                    <a:lnTo>
                      <a:pt x="2680" y="5759"/>
                    </a:lnTo>
                    <a:lnTo>
                      <a:pt x="2699" y="5485"/>
                    </a:lnTo>
                    <a:lnTo>
                      <a:pt x="2855" y="5345"/>
                    </a:lnTo>
                    <a:lnTo>
                      <a:pt x="2891" y="5532"/>
                    </a:lnTo>
                    <a:lnTo>
                      <a:pt x="3110" y="5688"/>
                    </a:lnTo>
                    <a:lnTo>
                      <a:pt x="3413" y="5481"/>
                    </a:lnTo>
                    <a:lnTo>
                      <a:pt x="3671" y="5471"/>
                    </a:lnTo>
                    <a:lnTo>
                      <a:pt x="3793" y="5668"/>
                    </a:lnTo>
                    <a:lnTo>
                      <a:pt x="3895" y="5737"/>
                    </a:lnTo>
                    <a:lnTo>
                      <a:pt x="3908" y="5877"/>
                    </a:lnTo>
                    <a:lnTo>
                      <a:pt x="4199" y="5842"/>
                    </a:lnTo>
                    <a:lnTo>
                      <a:pt x="4702" y="6101"/>
                    </a:lnTo>
                    <a:lnTo>
                      <a:pt x="4865" y="6252"/>
                    </a:lnTo>
                    <a:lnTo>
                      <a:pt x="5306" y="6228"/>
                    </a:lnTo>
                    <a:lnTo>
                      <a:pt x="5402" y="6095"/>
                    </a:lnTo>
                    <a:lnTo>
                      <a:pt x="5626" y="6094"/>
                    </a:lnTo>
                    <a:lnTo>
                      <a:pt x="5884" y="6229"/>
                    </a:lnTo>
                    <a:lnTo>
                      <a:pt x="5980" y="6133"/>
                    </a:lnTo>
                    <a:lnTo>
                      <a:pt x="6136" y="6157"/>
                    </a:lnTo>
                    <a:lnTo>
                      <a:pt x="6263" y="6062"/>
                    </a:lnTo>
                    <a:lnTo>
                      <a:pt x="6457" y="6167"/>
                    </a:lnTo>
                    <a:lnTo>
                      <a:pt x="6959" y="6133"/>
                    </a:lnTo>
                    <a:lnTo>
                      <a:pt x="7064" y="5932"/>
                    </a:lnTo>
                    <a:lnTo>
                      <a:pt x="7142" y="5832"/>
                    </a:lnTo>
                    <a:lnTo>
                      <a:pt x="7307" y="5651"/>
                    </a:lnTo>
                    <a:lnTo>
                      <a:pt x="7322" y="5364"/>
                    </a:lnTo>
                    <a:lnTo>
                      <a:pt x="7238" y="5148"/>
                    </a:lnTo>
                    <a:lnTo>
                      <a:pt x="7250" y="4968"/>
                    </a:lnTo>
                    <a:lnTo>
                      <a:pt x="6674" y="4428"/>
                    </a:lnTo>
                    <a:lnTo>
                      <a:pt x="6566" y="4212"/>
                    </a:lnTo>
                    <a:lnTo>
                      <a:pt x="6566" y="4080"/>
                    </a:lnTo>
                    <a:lnTo>
                      <a:pt x="6530" y="3960"/>
                    </a:lnTo>
                    <a:lnTo>
                      <a:pt x="6350" y="3900"/>
                    </a:lnTo>
                    <a:lnTo>
                      <a:pt x="6278" y="3792"/>
                    </a:lnTo>
                    <a:lnTo>
                      <a:pt x="6374" y="3684"/>
                    </a:lnTo>
                    <a:lnTo>
                      <a:pt x="6386" y="3540"/>
                    </a:lnTo>
                    <a:lnTo>
                      <a:pt x="6014" y="3312"/>
                    </a:lnTo>
                    <a:lnTo>
                      <a:pt x="5582" y="2808"/>
                    </a:lnTo>
                    <a:lnTo>
                      <a:pt x="5342" y="2280"/>
                    </a:lnTo>
                    <a:lnTo>
                      <a:pt x="5198" y="2088"/>
                    </a:lnTo>
                    <a:lnTo>
                      <a:pt x="4862" y="1656"/>
                    </a:lnTo>
                    <a:lnTo>
                      <a:pt x="4838" y="1380"/>
                    </a:lnTo>
                    <a:lnTo>
                      <a:pt x="4478" y="804"/>
                    </a:lnTo>
                    <a:lnTo>
                      <a:pt x="4466" y="552"/>
                    </a:lnTo>
                    <a:lnTo>
                      <a:pt x="4250" y="1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78" name="Freeform 1302">
                <a:extLst>
                  <a:ext uri="{FF2B5EF4-FFF2-40B4-BE49-F238E27FC236}">
                    <a16:creationId xmlns:a16="http://schemas.microsoft.com/office/drawing/2014/main" id="{BF848A12-FEE5-4254-B9C3-4A94F4BAF0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20467" y="2818285"/>
                <a:ext cx="632363" cy="1016643"/>
              </a:xfrm>
              <a:custGeom>
                <a:avLst/>
                <a:gdLst>
                  <a:gd name="T0" fmla="*/ 1872 w 4305"/>
                  <a:gd name="T1" fmla="*/ 44 h 5678"/>
                  <a:gd name="T2" fmla="*/ 1620 w 4305"/>
                  <a:gd name="T3" fmla="*/ 176 h 5678"/>
                  <a:gd name="T4" fmla="*/ 1374 w 4305"/>
                  <a:gd name="T5" fmla="*/ 266 h 5678"/>
                  <a:gd name="T6" fmla="*/ 1170 w 4305"/>
                  <a:gd name="T7" fmla="*/ 206 h 5678"/>
                  <a:gd name="T8" fmla="*/ 1122 w 4305"/>
                  <a:gd name="T9" fmla="*/ 500 h 5678"/>
                  <a:gd name="T10" fmla="*/ 816 w 4305"/>
                  <a:gd name="T11" fmla="*/ 518 h 5678"/>
                  <a:gd name="T12" fmla="*/ 870 w 4305"/>
                  <a:gd name="T13" fmla="*/ 728 h 5678"/>
                  <a:gd name="T14" fmla="*/ 1140 w 4305"/>
                  <a:gd name="T15" fmla="*/ 698 h 5678"/>
                  <a:gd name="T16" fmla="*/ 1098 w 4305"/>
                  <a:gd name="T17" fmla="*/ 926 h 5678"/>
                  <a:gd name="T18" fmla="*/ 882 w 4305"/>
                  <a:gd name="T19" fmla="*/ 1202 h 5678"/>
                  <a:gd name="T20" fmla="*/ 528 w 4305"/>
                  <a:gd name="T21" fmla="*/ 1304 h 5678"/>
                  <a:gd name="T22" fmla="*/ 702 w 4305"/>
                  <a:gd name="T23" fmla="*/ 1490 h 5678"/>
                  <a:gd name="T24" fmla="*/ 756 w 4305"/>
                  <a:gd name="T25" fmla="*/ 1706 h 5678"/>
                  <a:gd name="T26" fmla="*/ 528 w 4305"/>
                  <a:gd name="T27" fmla="*/ 1724 h 5678"/>
                  <a:gd name="T28" fmla="*/ 522 w 4305"/>
                  <a:gd name="T29" fmla="*/ 1976 h 5678"/>
                  <a:gd name="T30" fmla="*/ 215 w 4305"/>
                  <a:gd name="T31" fmla="*/ 2005 h 5678"/>
                  <a:gd name="T32" fmla="*/ 105 w 4305"/>
                  <a:gd name="T33" fmla="*/ 2177 h 5678"/>
                  <a:gd name="T34" fmla="*/ 54 w 4305"/>
                  <a:gd name="T35" fmla="*/ 2425 h 5678"/>
                  <a:gd name="T36" fmla="*/ 164 w 4305"/>
                  <a:gd name="T37" fmla="*/ 2659 h 5678"/>
                  <a:gd name="T38" fmla="*/ 76 w 4305"/>
                  <a:gd name="T39" fmla="*/ 2878 h 5678"/>
                  <a:gd name="T40" fmla="*/ 451 w 4305"/>
                  <a:gd name="T41" fmla="*/ 2755 h 5678"/>
                  <a:gd name="T42" fmla="*/ 566 w 4305"/>
                  <a:gd name="T43" fmla="*/ 2707 h 5678"/>
                  <a:gd name="T44" fmla="*/ 810 w 4305"/>
                  <a:gd name="T45" fmla="*/ 2844 h 5678"/>
                  <a:gd name="T46" fmla="*/ 903 w 4305"/>
                  <a:gd name="T47" fmla="*/ 3042 h 5678"/>
                  <a:gd name="T48" fmla="*/ 1044 w 4305"/>
                  <a:gd name="T49" fmla="*/ 3198 h 5678"/>
                  <a:gd name="T50" fmla="*/ 901 w 4305"/>
                  <a:gd name="T51" fmla="*/ 3322 h 5678"/>
                  <a:gd name="T52" fmla="*/ 872 w 4305"/>
                  <a:gd name="T53" fmla="*/ 3541 h 5678"/>
                  <a:gd name="T54" fmla="*/ 654 w 4305"/>
                  <a:gd name="T55" fmla="*/ 3650 h 5678"/>
                  <a:gd name="T56" fmla="*/ 546 w 4305"/>
                  <a:gd name="T57" fmla="*/ 3830 h 5678"/>
                  <a:gd name="T58" fmla="*/ 492 w 4305"/>
                  <a:gd name="T59" fmla="*/ 4010 h 5678"/>
                  <a:gd name="T60" fmla="*/ 474 w 4305"/>
                  <a:gd name="T61" fmla="*/ 4226 h 5678"/>
                  <a:gd name="T62" fmla="*/ 342 w 4305"/>
                  <a:gd name="T63" fmla="*/ 4328 h 5678"/>
                  <a:gd name="T64" fmla="*/ 270 w 4305"/>
                  <a:gd name="T65" fmla="*/ 4640 h 5678"/>
                  <a:gd name="T66" fmla="*/ 492 w 4305"/>
                  <a:gd name="T67" fmla="*/ 4814 h 5678"/>
                  <a:gd name="T68" fmla="*/ 666 w 4305"/>
                  <a:gd name="T69" fmla="*/ 4892 h 5678"/>
                  <a:gd name="T70" fmla="*/ 684 w 4305"/>
                  <a:gd name="T71" fmla="*/ 5180 h 5678"/>
                  <a:gd name="T72" fmla="*/ 882 w 4305"/>
                  <a:gd name="T73" fmla="*/ 5328 h 5678"/>
                  <a:gd name="T74" fmla="*/ 1101 w 4305"/>
                  <a:gd name="T75" fmla="*/ 5636 h 5678"/>
                  <a:gd name="T76" fmla="*/ 1439 w 4305"/>
                  <a:gd name="T77" fmla="*/ 5647 h 5678"/>
                  <a:gd name="T78" fmla="*/ 1860 w 4305"/>
                  <a:gd name="T79" fmla="*/ 5450 h 5678"/>
                  <a:gd name="T80" fmla="*/ 2286 w 4305"/>
                  <a:gd name="T81" fmla="*/ 5468 h 5678"/>
                  <a:gd name="T82" fmla="*/ 2740 w 4305"/>
                  <a:gd name="T83" fmla="*/ 5643 h 5678"/>
                  <a:gd name="T84" fmla="*/ 3045 w 4305"/>
                  <a:gd name="T85" fmla="*/ 5272 h 5678"/>
                  <a:gd name="T86" fmla="*/ 3594 w 4305"/>
                  <a:gd name="T87" fmla="*/ 4997 h 5678"/>
                  <a:gd name="T88" fmla="*/ 3908 w 4305"/>
                  <a:gd name="T89" fmla="*/ 4763 h 5678"/>
                  <a:gd name="T90" fmla="*/ 4131 w 4305"/>
                  <a:gd name="T91" fmla="*/ 3908 h 5678"/>
                  <a:gd name="T92" fmla="*/ 4140 w 4305"/>
                  <a:gd name="T93" fmla="*/ 3308 h 5678"/>
                  <a:gd name="T94" fmla="*/ 4293 w 4305"/>
                  <a:gd name="T95" fmla="*/ 2868 h 5678"/>
                  <a:gd name="T96" fmla="*/ 3801 w 4305"/>
                  <a:gd name="T97" fmla="*/ 2756 h 5678"/>
                  <a:gd name="T98" fmla="*/ 3456 w 4305"/>
                  <a:gd name="T99" fmla="*/ 2647 h 5678"/>
                  <a:gd name="T100" fmla="*/ 3324 w 4305"/>
                  <a:gd name="T101" fmla="*/ 2299 h 5678"/>
                  <a:gd name="T102" fmla="*/ 3361 w 4305"/>
                  <a:gd name="T103" fmla="*/ 1966 h 5678"/>
                  <a:gd name="T104" fmla="*/ 3504 w 4305"/>
                  <a:gd name="T105" fmla="*/ 1688 h 5678"/>
                  <a:gd name="T106" fmla="*/ 3354 w 4305"/>
                  <a:gd name="T107" fmla="*/ 1269 h 5678"/>
                  <a:gd name="T108" fmla="*/ 2916 w 4305"/>
                  <a:gd name="T109" fmla="*/ 728 h 5678"/>
                  <a:gd name="T110" fmla="*/ 2568 w 4305"/>
                  <a:gd name="T111" fmla="*/ 572 h 5678"/>
                  <a:gd name="T112" fmla="*/ 2136 w 4305"/>
                  <a:gd name="T113" fmla="*/ 270 h 56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05"/>
                  <a:gd name="T172" fmla="*/ 0 h 5678"/>
                  <a:gd name="T173" fmla="*/ 4305 w 4305"/>
                  <a:gd name="T174" fmla="*/ 5678 h 56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05" h="5678">
                    <a:moveTo>
                      <a:pt x="2088" y="0"/>
                    </a:moveTo>
                    <a:lnTo>
                      <a:pt x="1872" y="44"/>
                    </a:lnTo>
                    <a:lnTo>
                      <a:pt x="1656" y="8"/>
                    </a:lnTo>
                    <a:lnTo>
                      <a:pt x="1620" y="176"/>
                    </a:lnTo>
                    <a:lnTo>
                      <a:pt x="1482" y="212"/>
                    </a:lnTo>
                    <a:lnTo>
                      <a:pt x="1374" y="266"/>
                    </a:lnTo>
                    <a:lnTo>
                      <a:pt x="1230" y="140"/>
                    </a:lnTo>
                    <a:lnTo>
                      <a:pt x="1170" y="206"/>
                    </a:lnTo>
                    <a:lnTo>
                      <a:pt x="1188" y="428"/>
                    </a:lnTo>
                    <a:lnTo>
                      <a:pt x="1122" y="500"/>
                    </a:lnTo>
                    <a:lnTo>
                      <a:pt x="960" y="476"/>
                    </a:lnTo>
                    <a:lnTo>
                      <a:pt x="816" y="518"/>
                    </a:lnTo>
                    <a:lnTo>
                      <a:pt x="792" y="626"/>
                    </a:lnTo>
                    <a:lnTo>
                      <a:pt x="870" y="728"/>
                    </a:lnTo>
                    <a:lnTo>
                      <a:pt x="1044" y="716"/>
                    </a:lnTo>
                    <a:lnTo>
                      <a:pt x="1140" y="698"/>
                    </a:lnTo>
                    <a:lnTo>
                      <a:pt x="1260" y="896"/>
                    </a:lnTo>
                    <a:lnTo>
                      <a:pt x="1098" y="926"/>
                    </a:lnTo>
                    <a:lnTo>
                      <a:pt x="1068" y="1142"/>
                    </a:lnTo>
                    <a:lnTo>
                      <a:pt x="882" y="1202"/>
                    </a:lnTo>
                    <a:lnTo>
                      <a:pt x="654" y="1202"/>
                    </a:lnTo>
                    <a:lnTo>
                      <a:pt x="528" y="1304"/>
                    </a:lnTo>
                    <a:lnTo>
                      <a:pt x="540" y="1418"/>
                    </a:lnTo>
                    <a:lnTo>
                      <a:pt x="702" y="1490"/>
                    </a:lnTo>
                    <a:lnTo>
                      <a:pt x="762" y="1580"/>
                    </a:lnTo>
                    <a:lnTo>
                      <a:pt x="756" y="1706"/>
                    </a:lnTo>
                    <a:lnTo>
                      <a:pt x="636" y="1724"/>
                    </a:lnTo>
                    <a:lnTo>
                      <a:pt x="528" y="1724"/>
                    </a:lnTo>
                    <a:lnTo>
                      <a:pt x="522" y="1826"/>
                    </a:lnTo>
                    <a:lnTo>
                      <a:pt x="522" y="1976"/>
                    </a:lnTo>
                    <a:lnTo>
                      <a:pt x="384" y="2012"/>
                    </a:lnTo>
                    <a:lnTo>
                      <a:pt x="215" y="2005"/>
                    </a:lnTo>
                    <a:lnTo>
                      <a:pt x="163" y="2103"/>
                    </a:lnTo>
                    <a:lnTo>
                      <a:pt x="105" y="2177"/>
                    </a:lnTo>
                    <a:lnTo>
                      <a:pt x="0" y="2294"/>
                    </a:lnTo>
                    <a:lnTo>
                      <a:pt x="54" y="2425"/>
                    </a:lnTo>
                    <a:lnTo>
                      <a:pt x="161" y="2513"/>
                    </a:lnTo>
                    <a:lnTo>
                      <a:pt x="164" y="2659"/>
                    </a:lnTo>
                    <a:lnTo>
                      <a:pt x="83" y="2776"/>
                    </a:lnTo>
                    <a:lnTo>
                      <a:pt x="76" y="2878"/>
                    </a:lnTo>
                    <a:lnTo>
                      <a:pt x="190" y="2890"/>
                    </a:lnTo>
                    <a:lnTo>
                      <a:pt x="451" y="2755"/>
                    </a:lnTo>
                    <a:lnTo>
                      <a:pt x="487" y="2592"/>
                    </a:lnTo>
                    <a:lnTo>
                      <a:pt x="566" y="2707"/>
                    </a:lnTo>
                    <a:lnTo>
                      <a:pt x="694" y="2718"/>
                    </a:lnTo>
                    <a:lnTo>
                      <a:pt x="810" y="2844"/>
                    </a:lnTo>
                    <a:lnTo>
                      <a:pt x="880" y="2956"/>
                    </a:lnTo>
                    <a:lnTo>
                      <a:pt x="903" y="3042"/>
                    </a:lnTo>
                    <a:lnTo>
                      <a:pt x="1010" y="3100"/>
                    </a:lnTo>
                    <a:lnTo>
                      <a:pt x="1044" y="3198"/>
                    </a:lnTo>
                    <a:lnTo>
                      <a:pt x="1032" y="3273"/>
                    </a:lnTo>
                    <a:lnTo>
                      <a:pt x="901" y="3322"/>
                    </a:lnTo>
                    <a:lnTo>
                      <a:pt x="942" y="3414"/>
                    </a:lnTo>
                    <a:lnTo>
                      <a:pt x="872" y="3541"/>
                    </a:lnTo>
                    <a:lnTo>
                      <a:pt x="778" y="3624"/>
                    </a:lnTo>
                    <a:lnTo>
                      <a:pt x="654" y="3650"/>
                    </a:lnTo>
                    <a:lnTo>
                      <a:pt x="564" y="3740"/>
                    </a:lnTo>
                    <a:lnTo>
                      <a:pt x="546" y="3830"/>
                    </a:lnTo>
                    <a:lnTo>
                      <a:pt x="600" y="3932"/>
                    </a:lnTo>
                    <a:lnTo>
                      <a:pt x="492" y="4010"/>
                    </a:lnTo>
                    <a:lnTo>
                      <a:pt x="456" y="4100"/>
                    </a:lnTo>
                    <a:lnTo>
                      <a:pt x="474" y="4226"/>
                    </a:lnTo>
                    <a:lnTo>
                      <a:pt x="438" y="4298"/>
                    </a:lnTo>
                    <a:lnTo>
                      <a:pt x="342" y="4328"/>
                    </a:lnTo>
                    <a:lnTo>
                      <a:pt x="270" y="4472"/>
                    </a:lnTo>
                    <a:lnTo>
                      <a:pt x="270" y="4640"/>
                    </a:lnTo>
                    <a:lnTo>
                      <a:pt x="378" y="4760"/>
                    </a:lnTo>
                    <a:lnTo>
                      <a:pt x="492" y="4814"/>
                    </a:lnTo>
                    <a:lnTo>
                      <a:pt x="612" y="4802"/>
                    </a:lnTo>
                    <a:lnTo>
                      <a:pt x="666" y="4892"/>
                    </a:lnTo>
                    <a:lnTo>
                      <a:pt x="648" y="5066"/>
                    </a:lnTo>
                    <a:lnTo>
                      <a:pt x="684" y="5180"/>
                    </a:lnTo>
                    <a:lnTo>
                      <a:pt x="766" y="5265"/>
                    </a:lnTo>
                    <a:lnTo>
                      <a:pt x="882" y="5328"/>
                    </a:lnTo>
                    <a:lnTo>
                      <a:pt x="987" y="5524"/>
                    </a:lnTo>
                    <a:lnTo>
                      <a:pt x="1101" y="5636"/>
                    </a:lnTo>
                    <a:lnTo>
                      <a:pt x="1241" y="5678"/>
                    </a:lnTo>
                    <a:lnTo>
                      <a:pt x="1439" y="5647"/>
                    </a:lnTo>
                    <a:lnTo>
                      <a:pt x="1608" y="5504"/>
                    </a:lnTo>
                    <a:lnTo>
                      <a:pt x="1860" y="5450"/>
                    </a:lnTo>
                    <a:lnTo>
                      <a:pt x="2083" y="5443"/>
                    </a:lnTo>
                    <a:lnTo>
                      <a:pt x="2286" y="5468"/>
                    </a:lnTo>
                    <a:lnTo>
                      <a:pt x="2477" y="5542"/>
                    </a:lnTo>
                    <a:lnTo>
                      <a:pt x="2740" y="5643"/>
                    </a:lnTo>
                    <a:lnTo>
                      <a:pt x="2868" y="5461"/>
                    </a:lnTo>
                    <a:lnTo>
                      <a:pt x="3045" y="5272"/>
                    </a:lnTo>
                    <a:lnTo>
                      <a:pt x="3306" y="5105"/>
                    </a:lnTo>
                    <a:lnTo>
                      <a:pt x="3594" y="4997"/>
                    </a:lnTo>
                    <a:lnTo>
                      <a:pt x="3737" y="4909"/>
                    </a:lnTo>
                    <a:lnTo>
                      <a:pt x="3908" y="4763"/>
                    </a:lnTo>
                    <a:lnTo>
                      <a:pt x="4134" y="4540"/>
                    </a:lnTo>
                    <a:lnTo>
                      <a:pt x="4131" y="3908"/>
                    </a:lnTo>
                    <a:lnTo>
                      <a:pt x="4285" y="3583"/>
                    </a:lnTo>
                    <a:lnTo>
                      <a:pt x="4140" y="3308"/>
                    </a:lnTo>
                    <a:lnTo>
                      <a:pt x="4305" y="3097"/>
                    </a:lnTo>
                    <a:lnTo>
                      <a:pt x="4293" y="2868"/>
                    </a:lnTo>
                    <a:lnTo>
                      <a:pt x="4032" y="2744"/>
                    </a:lnTo>
                    <a:lnTo>
                      <a:pt x="3801" y="2756"/>
                    </a:lnTo>
                    <a:lnTo>
                      <a:pt x="3602" y="2708"/>
                    </a:lnTo>
                    <a:lnTo>
                      <a:pt x="3456" y="2647"/>
                    </a:lnTo>
                    <a:lnTo>
                      <a:pt x="3456" y="2445"/>
                    </a:lnTo>
                    <a:lnTo>
                      <a:pt x="3324" y="2299"/>
                    </a:lnTo>
                    <a:lnTo>
                      <a:pt x="3288" y="2085"/>
                    </a:lnTo>
                    <a:lnTo>
                      <a:pt x="3361" y="1966"/>
                    </a:lnTo>
                    <a:lnTo>
                      <a:pt x="3360" y="1796"/>
                    </a:lnTo>
                    <a:lnTo>
                      <a:pt x="3504" y="1688"/>
                    </a:lnTo>
                    <a:lnTo>
                      <a:pt x="3528" y="1495"/>
                    </a:lnTo>
                    <a:lnTo>
                      <a:pt x="3354" y="1269"/>
                    </a:lnTo>
                    <a:lnTo>
                      <a:pt x="3075" y="838"/>
                    </a:lnTo>
                    <a:lnTo>
                      <a:pt x="2916" y="728"/>
                    </a:lnTo>
                    <a:lnTo>
                      <a:pt x="2737" y="727"/>
                    </a:lnTo>
                    <a:lnTo>
                      <a:pt x="2568" y="572"/>
                    </a:lnTo>
                    <a:lnTo>
                      <a:pt x="2280" y="570"/>
                    </a:lnTo>
                    <a:lnTo>
                      <a:pt x="2136" y="270"/>
                    </a:lnTo>
                    <a:lnTo>
                      <a:pt x="208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79" name="Freeform 1303">
                <a:extLst>
                  <a:ext uri="{FF2B5EF4-FFF2-40B4-BE49-F238E27FC236}">
                    <a16:creationId xmlns:a16="http://schemas.microsoft.com/office/drawing/2014/main" id="{14AA4A0F-D8DF-4FA5-B48A-82EA09B79C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39155" y="3219355"/>
                <a:ext cx="219747" cy="232048"/>
              </a:xfrm>
              <a:custGeom>
                <a:avLst/>
                <a:gdLst>
                  <a:gd name="T0" fmla="*/ 884 w 1496"/>
                  <a:gd name="T1" fmla="*/ 0 h 1296"/>
                  <a:gd name="T2" fmla="*/ 782 w 1496"/>
                  <a:gd name="T3" fmla="*/ 18 h 1296"/>
                  <a:gd name="T4" fmla="*/ 722 w 1496"/>
                  <a:gd name="T5" fmla="*/ 108 h 1296"/>
                  <a:gd name="T6" fmla="*/ 722 w 1496"/>
                  <a:gd name="T7" fmla="*/ 288 h 1296"/>
                  <a:gd name="T8" fmla="*/ 506 w 1496"/>
                  <a:gd name="T9" fmla="*/ 348 h 1296"/>
                  <a:gd name="T10" fmla="*/ 440 w 1496"/>
                  <a:gd name="T11" fmla="*/ 438 h 1296"/>
                  <a:gd name="T12" fmla="*/ 470 w 1496"/>
                  <a:gd name="T13" fmla="*/ 612 h 1296"/>
                  <a:gd name="T14" fmla="*/ 368 w 1496"/>
                  <a:gd name="T15" fmla="*/ 648 h 1296"/>
                  <a:gd name="T16" fmla="*/ 0 w 1496"/>
                  <a:gd name="T17" fmla="*/ 601 h 1296"/>
                  <a:gd name="T18" fmla="*/ 73 w 1496"/>
                  <a:gd name="T19" fmla="*/ 720 h 1296"/>
                  <a:gd name="T20" fmla="*/ 95 w 1496"/>
                  <a:gd name="T21" fmla="*/ 802 h 1296"/>
                  <a:gd name="T22" fmla="*/ 200 w 1496"/>
                  <a:gd name="T23" fmla="*/ 859 h 1296"/>
                  <a:gd name="T24" fmla="*/ 236 w 1496"/>
                  <a:gd name="T25" fmla="*/ 954 h 1296"/>
                  <a:gd name="T26" fmla="*/ 224 w 1496"/>
                  <a:gd name="T27" fmla="*/ 1032 h 1296"/>
                  <a:gd name="T28" fmla="*/ 332 w 1496"/>
                  <a:gd name="T29" fmla="*/ 1044 h 1296"/>
                  <a:gd name="T30" fmla="*/ 350 w 1496"/>
                  <a:gd name="T31" fmla="*/ 1152 h 1296"/>
                  <a:gd name="T32" fmla="*/ 452 w 1496"/>
                  <a:gd name="T33" fmla="*/ 1206 h 1296"/>
                  <a:gd name="T34" fmla="*/ 758 w 1496"/>
                  <a:gd name="T35" fmla="*/ 1188 h 1296"/>
                  <a:gd name="T36" fmla="*/ 872 w 1496"/>
                  <a:gd name="T37" fmla="*/ 1152 h 1296"/>
                  <a:gd name="T38" fmla="*/ 980 w 1496"/>
                  <a:gd name="T39" fmla="*/ 1284 h 1296"/>
                  <a:gd name="T40" fmla="*/ 1100 w 1496"/>
                  <a:gd name="T41" fmla="*/ 1296 h 1296"/>
                  <a:gd name="T42" fmla="*/ 1340 w 1496"/>
                  <a:gd name="T43" fmla="*/ 1044 h 1296"/>
                  <a:gd name="T44" fmla="*/ 1322 w 1496"/>
                  <a:gd name="T45" fmla="*/ 924 h 1296"/>
                  <a:gd name="T46" fmla="*/ 1394 w 1496"/>
                  <a:gd name="T47" fmla="*/ 906 h 1296"/>
                  <a:gd name="T48" fmla="*/ 1496 w 1496"/>
                  <a:gd name="T49" fmla="*/ 798 h 1296"/>
                  <a:gd name="T50" fmla="*/ 1442 w 1496"/>
                  <a:gd name="T51" fmla="*/ 630 h 1296"/>
                  <a:gd name="T52" fmla="*/ 1334 w 1496"/>
                  <a:gd name="T53" fmla="*/ 594 h 1296"/>
                  <a:gd name="T54" fmla="*/ 1196 w 1496"/>
                  <a:gd name="T55" fmla="*/ 474 h 1296"/>
                  <a:gd name="T56" fmla="*/ 1214 w 1496"/>
                  <a:gd name="T57" fmla="*/ 240 h 1296"/>
                  <a:gd name="T58" fmla="*/ 1190 w 1496"/>
                  <a:gd name="T59" fmla="*/ 90 h 1296"/>
                  <a:gd name="T60" fmla="*/ 1106 w 1496"/>
                  <a:gd name="T61" fmla="*/ 36 h 1296"/>
                  <a:gd name="T62" fmla="*/ 980 w 1496"/>
                  <a:gd name="T63" fmla="*/ 42 h 1296"/>
                  <a:gd name="T64" fmla="*/ 884 w 1496"/>
                  <a:gd name="T65" fmla="*/ 0 h 12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96"/>
                  <a:gd name="T100" fmla="*/ 0 h 1296"/>
                  <a:gd name="T101" fmla="*/ 1496 w 1496"/>
                  <a:gd name="T102" fmla="*/ 1296 h 12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96" h="1296">
                    <a:moveTo>
                      <a:pt x="884" y="0"/>
                    </a:moveTo>
                    <a:lnTo>
                      <a:pt x="782" y="18"/>
                    </a:lnTo>
                    <a:lnTo>
                      <a:pt x="722" y="108"/>
                    </a:lnTo>
                    <a:lnTo>
                      <a:pt x="722" y="288"/>
                    </a:lnTo>
                    <a:lnTo>
                      <a:pt x="506" y="348"/>
                    </a:lnTo>
                    <a:lnTo>
                      <a:pt x="440" y="438"/>
                    </a:lnTo>
                    <a:lnTo>
                      <a:pt x="470" y="612"/>
                    </a:lnTo>
                    <a:lnTo>
                      <a:pt x="368" y="648"/>
                    </a:lnTo>
                    <a:lnTo>
                      <a:pt x="0" y="601"/>
                    </a:lnTo>
                    <a:lnTo>
                      <a:pt x="73" y="720"/>
                    </a:lnTo>
                    <a:lnTo>
                      <a:pt x="95" y="802"/>
                    </a:lnTo>
                    <a:lnTo>
                      <a:pt x="200" y="859"/>
                    </a:lnTo>
                    <a:lnTo>
                      <a:pt x="236" y="954"/>
                    </a:lnTo>
                    <a:lnTo>
                      <a:pt x="224" y="1032"/>
                    </a:lnTo>
                    <a:lnTo>
                      <a:pt x="332" y="1044"/>
                    </a:lnTo>
                    <a:lnTo>
                      <a:pt x="350" y="1152"/>
                    </a:lnTo>
                    <a:lnTo>
                      <a:pt x="452" y="1206"/>
                    </a:lnTo>
                    <a:lnTo>
                      <a:pt x="758" y="1188"/>
                    </a:lnTo>
                    <a:lnTo>
                      <a:pt x="872" y="1152"/>
                    </a:lnTo>
                    <a:lnTo>
                      <a:pt x="980" y="1284"/>
                    </a:lnTo>
                    <a:lnTo>
                      <a:pt x="1100" y="1296"/>
                    </a:lnTo>
                    <a:lnTo>
                      <a:pt x="1340" y="1044"/>
                    </a:lnTo>
                    <a:lnTo>
                      <a:pt x="1322" y="924"/>
                    </a:lnTo>
                    <a:lnTo>
                      <a:pt x="1394" y="906"/>
                    </a:lnTo>
                    <a:lnTo>
                      <a:pt x="1496" y="798"/>
                    </a:lnTo>
                    <a:lnTo>
                      <a:pt x="1442" y="630"/>
                    </a:lnTo>
                    <a:lnTo>
                      <a:pt x="1334" y="594"/>
                    </a:lnTo>
                    <a:lnTo>
                      <a:pt x="1196" y="474"/>
                    </a:lnTo>
                    <a:lnTo>
                      <a:pt x="1214" y="240"/>
                    </a:lnTo>
                    <a:lnTo>
                      <a:pt x="1190" y="90"/>
                    </a:lnTo>
                    <a:lnTo>
                      <a:pt x="1106" y="36"/>
                    </a:lnTo>
                    <a:lnTo>
                      <a:pt x="980" y="42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0" name="Freeform 1304">
                <a:extLst>
                  <a:ext uri="{FF2B5EF4-FFF2-40B4-BE49-F238E27FC236}">
                    <a16:creationId xmlns:a16="http://schemas.microsoft.com/office/drawing/2014/main" id="{9E54EBCD-4FBA-4813-BD8F-0CB3B1B8B0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4199" y="3109777"/>
                <a:ext cx="329621" cy="362038"/>
              </a:xfrm>
              <a:custGeom>
                <a:avLst/>
                <a:gdLst>
                  <a:gd name="T0" fmla="*/ 4248 w 748"/>
                  <a:gd name="T1" fmla="*/ 1134 h 674"/>
                  <a:gd name="T2" fmla="*/ 3726 w 748"/>
                  <a:gd name="T3" fmla="*/ 612 h 674"/>
                  <a:gd name="T4" fmla="*/ 3168 w 748"/>
                  <a:gd name="T5" fmla="*/ 504 h 674"/>
                  <a:gd name="T6" fmla="*/ 2736 w 748"/>
                  <a:gd name="T7" fmla="*/ 0 h 674"/>
                  <a:gd name="T8" fmla="*/ 2250 w 748"/>
                  <a:gd name="T9" fmla="*/ 396 h 674"/>
                  <a:gd name="T10" fmla="*/ 1548 w 748"/>
                  <a:gd name="T11" fmla="*/ 594 h 674"/>
                  <a:gd name="T12" fmla="*/ 810 w 748"/>
                  <a:gd name="T13" fmla="*/ 756 h 674"/>
                  <a:gd name="T14" fmla="*/ 738 w 748"/>
                  <a:gd name="T15" fmla="*/ 1422 h 674"/>
                  <a:gd name="T16" fmla="*/ 216 w 748"/>
                  <a:gd name="T17" fmla="*/ 1692 h 674"/>
                  <a:gd name="T18" fmla="*/ 0 w 748"/>
                  <a:gd name="T19" fmla="*/ 2394 h 674"/>
                  <a:gd name="T20" fmla="*/ 360 w 748"/>
                  <a:gd name="T21" fmla="*/ 2970 h 674"/>
                  <a:gd name="T22" fmla="*/ 864 w 748"/>
                  <a:gd name="T23" fmla="*/ 3258 h 674"/>
                  <a:gd name="T24" fmla="*/ 1458 w 748"/>
                  <a:gd name="T25" fmla="*/ 3204 h 674"/>
                  <a:gd name="T26" fmla="*/ 1620 w 748"/>
                  <a:gd name="T27" fmla="*/ 3780 h 674"/>
                  <a:gd name="T28" fmla="*/ 1710 w 748"/>
                  <a:gd name="T29" fmla="*/ 4482 h 674"/>
                  <a:gd name="T30" fmla="*/ 1980 w 748"/>
                  <a:gd name="T31" fmla="*/ 4878 h 674"/>
                  <a:gd name="T32" fmla="*/ 2106 w 748"/>
                  <a:gd name="T33" fmla="*/ 5508 h 674"/>
                  <a:gd name="T34" fmla="*/ 2646 w 748"/>
                  <a:gd name="T35" fmla="*/ 5994 h 674"/>
                  <a:gd name="T36" fmla="*/ 3078 w 748"/>
                  <a:gd name="T37" fmla="*/ 5724 h 674"/>
                  <a:gd name="T38" fmla="*/ 3546 w 748"/>
                  <a:gd name="T39" fmla="*/ 5508 h 674"/>
                  <a:gd name="T40" fmla="*/ 4104 w 748"/>
                  <a:gd name="T41" fmla="*/ 5562 h 674"/>
                  <a:gd name="T42" fmla="*/ 4410 w 748"/>
                  <a:gd name="T43" fmla="*/ 5184 h 674"/>
                  <a:gd name="T44" fmla="*/ 4734 w 748"/>
                  <a:gd name="T45" fmla="*/ 5580 h 674"/>
                  <a:gd name="T46" fmla="*/ 5238 w 748"/>
                  <a:gd name="T47" fmla="*/ 5796 h 674"/>
                  <a:gd name="T48" fmla="*/ 5922 w 748"/>
                  <a:gd name="T49" fmla="*/ 5994 h 674"/>
                  <a:gd name="T50" fmla="*/ 6426 w 748"/>
                  <a:gd name="T51" fmla="*/ 5364 h 674"/>
                  <a:gd name="T52" fmla="*/ 6696 w 748"/>
                  <a:gd name="T53" fmla="*/ 4932 h 674"/>
                  <a:gd name="T54" fmla="*/ 6624 w 748"/>
                  <a:gd name="T55" fmla="*/ 4410 h 674"/>
                  <a:gd name="T56" fmla="*/ 6246 w 748"/>
                  <a:gd name="T57" fmla="*/ 3996 h 674"/>
                  <a:gd name="T58" fmla="*/ 5679 w 748"/>
                  <a:gd name="T59" fmla="*/ 3267 h 674"/>
                  <a:gd name="T60" fmla="*/ 5058 w 748"/>
                  <a:gd name="T61" fmla="*/ 2889 h 674"/>
                  <a:gd name="T62" fmla="*/ 4167 w 748"/>
                  <a:gd name="T63" fmla="*/ 3789 h 674"/>
                  <a:gd name="T64" fmla="*/ 3852 w 748"/>
                  <a:gd name="T65" fmla="*/ 3438 h 674"/>
                  <a:gd name="T66" fmla="*/ 4086 w 748"/>
                  <a:gd name="T67" fmla="*/ 2664 h 674"/>
                  <a:gd name="T68" fmla="*/ 3600 w 748"/>
                  <a:gd name="T69" fmla="*/ 1998 h 674"/>
                  <a:gd name="T70" fmla="*/ 4095 w 748"/>
                  <a:gd name="T71" fmla="*/ 1413 h 6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48"/>
                  <a:gd name="T109" fmla="*/ 0 h 674"/>
                  <a:gd name="T110" fmla="*/ 748 w 748"/>
                  <a:gd name="T111" fmla="*/ 674 h 6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48" h="674">
                    <a:moveTo>
                      <a:pt x="455" y="157"/>
                    </a:moveTo>
                    <a:lnTo>
                      <a:pt x="472" y="126"/>
                    </a:lnTo>
                    <a:lnTo>
                      <a:pt x="436" y="104"/>
                    </a:lnTo>
                    <a:lnTo>
                      <a:pt x="414" y="68"/>
                    </a:lnTo>
                    <a:lnTo>
                      <a:pt x="382" y="78"/>
                    </a:lnTo>
                    <a:lnTo>
                      <a:pt x="352" y="56"/>
                    </a:lnTo>
                    <a:lnTo>
                      <a:pt x="330" y="20"/>
                    </a:lnTo>
                    <a:lnTo>
                      <a:pt x="304" y="0"/>
                    </a:lnTo>
                    <a:lnTo>
                      <a:pt x="264" y="14"/>
                    </a:lnTo>
                    <a:lnTo>
                      <a:pt x="250" y="44"/>
                    </a:lnTo>
                    <a:lnTo>
                      <a:pt x="222" y="66"/>
                    </a:lnTo>
                    <a:lnTo>
                      <a:pt x="172" y="66"/>
                    </a:lnTo>
                    <a:lnTo>
                      <a:pt x="132" y="56"/>
                    </a:lnTo>
                    <a:lnTo>
                      <a:pt x="90" y="84"/>
                    </a:lnTo>
                    <a:lnTo>
                      <a:pt x="82" y="120"/>
                    </a:lnTo>
                    <a:lnTo>
                      <a:pt x="82" y="158"/>
                    </a:lnTo>
                    <a:lnTo>
                      <a:pt x="72" y="182"/>
                    </a:lnTo>
                    <a:lnTo>
                      <a:pt x="24" y="188"/>
                    </a:lnTo>
                    <a:lnTo>
                      <a:pt x="4" y="222"/>
                    </a:lnTo>
                    <a:lnTo>
                      <a:pt x="0" y="266"/>
                    </a:lnTo>
                    <a:lnTo>
                      <a:pt x="16" y="312"/>
                    </a:lnTo>
                    <a:lnTo>
                      <a:pt x="40" y="330"/>
                    </a:lnTo>
                    <a:lnTo>
                      <a:pt x="76" y="338"/>
                    </a:lnTo>
                    <a:lnTo>
                      <a:pt x="96" y="362"/>
                    </a:lnTo>
                    <a:lnTo>
                      <a:pt x="136" y="368"/>
                    </a:lnTo>
                    <a:lnTo>
                      <a:pt x="162" y="356"/>
                    </a:lnTo>
                    <a:lnTo>
                      <a:pt x="180" y="384"/>
                    </a:lnTo>
                    <a:lnTo>
                      <a:pt x="180" y="420"/>
                    </a:lnTo>
                    <a:lnTo>
                      <a:pt x="178" y="462"/>
                    </a:lnTo>
                    <a:lnTo>
                      <a:pt x="190" y="498"/>
                    </a:lnTo>
                    <a:lnTo>
                      <a:pt x="222" y="516"/>
                    </a:lnTo>
                    <a:lnTo>
                      <a:pt x="220" y="542"/>
                    </a:lnTo>
                    <a:lnTo>
                      <a:pt x="216" y="584"/>
                    </a:lnTo>
                    <a:lnTo>
                      <a:pt x="234" y="612"/>
                    </a:lnTo>
                    <a:lnTo>
                      <a:pt x="274" y="626"/>
                    </a:lnTo>
                    <a:lnTo>
                      <a:pt x="294" y="666"/>
                    </a:lnTo>
                    <a:lnTo>
                      <a:pt x="318" y="674"/>
                    </a:lnTo>
                    <a:lnTo>
                      <a:pt x="342" y="636"/>
                    </a:lnTo>
                    <a:lnTo>
                      <a:pt x="364" y="612"/>
                    </a:lnTo>
                    <a:lnTo>
                      <a:pt x="394" y="612"/>
                    </a:lnTo>
                    <a:lnTo>
                      <a:pt x="424" y="624"/>
                    </a:lnTo>
                    <a:lnTo>
                      <a:pt x="456" y="618"/>
                    </a:lnTo>
                    <a:lnTo>
                      <a:pt x="468" y="590"/>
                    </a:lnTo>
                    <a:lnTo>
                      <a:pt x="490" y="576"/>
                    </a:lnTo>
                    <a:lnTo>
                      <a:pt x="516" y="576"/>
                    </a:lnTo>
                    <a:lnTo>
                      <a:pt x="526" y="620"/>
                    </a:lnTo>
                    <a:lnTo>
                      <a:pt x="540" y="644"/>
                    </a:lnTo>
                    <a:lnTo>
                      <a:pt x="582" y="644"/>
                    </a:lnTo>
                    <a:lnTo>
                      <a:pt x="616" y="674"/>
                    </a:lnTo>
                    <a:lnTo>
                      <a:pt x="658" y="666"/>
                    </a:lnTo>
                    <a:lnTo>
                      <a:pt x="690" y="638"/>
                    </a:lnTo>
                    <a:lnTo>
                      <a:pt x="714" y="596"/>
                    </a:lnTo>
                    <a:lnTo>
                      <a:pt x="700" y="564"/>
                    </a:lnTo>
                    <a:lnTo>
                      <a:pt x="744" y="548"/>
                    </a:lnTo>
                    <a:lnTo>
                      <a:pt x="748" y="523"/>
                    </a:lnTo>
                    <a:lnTo>
                      <a:pt x="736" y="490"/>
                    </a:lnTo>
                    <a:lnTo>
                      <a:pt x="701" y="471"/>
                    </a:lnTo>
                    <a:lnTo>
                      <a:pt x="694" y="444"/>
                    </a:lnTo>
                    <a:lnTo>
                      <a:pt x="672" y="408"/>
                    </a:lnTo>
                    <a:lnTo>
                      <a:pt x="631" y="363"/>
                    </a:lnTo>
                    <a:lnTo>
                      <a:pt x="589" y="360"/>
                    </a:lnTo>
                    <a:lnTo>
                      <a:pt x="562" y="321"/>
                    </a:lnTo>
                    <a:lnTo>
                      <a:pt x="550" y="376"/>
                    </a:lnTo>
                    <a:lnTo>
                      <a:pt x="463" y="421"/>
                    </a:lnTo>
                    <a:lnTo>
                      <a:pt x="425" y="417"/>
                    </a:lnTo>
                    <a:lnTo>
                      <a:pt x="428" y="382"/>
                    </a:lnTo>
                    <a:lnTo>
                      <a:pt x="454" y="344"/>
                    </a:lnTo>
                    <a:lnTo>
                      <a:pt x="454" y="296"/>
                    </a:lnTo>
                    <a:lnTo>
                      <a:pt x="418" y="266"/>
                    </a:lnTo>
                    <a:lnTo>
                      <a:pt x="400" y="222"/>
                    </a:lnTo>
                    <a:lnTo>
                      <a:pt x="436" y="182"/>
                    </a:lnTo>
                    <a:lnTo>
                      <a:pt x="455" y="15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1" name="Freeform 1305">
                <a:extLst>
                  <a:ext uri="{FF2B5EF4-FFF2-40B4-BE49-F238E27FC236}">
                    <a16:creationId xmlns:a16="http://schemas.microsoft.com/office/drawing/2014/main" id="{EC5FF53B-5DDD-421E-8848-64B79DD855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014" y="3535198"/>
                <a:ext cx="293486" cy="165442"/>
              </a:xfrm>
              <a:custGeom>
                <a:avLst/>
                <a:gdLst>
                  <a:gd name="T0" fmla="*/ 11988 w 333"/>
                  <a:gd name="T1" fmla="*/ 1188 h 154"/>
                  <a:gd name="T2" fmla="*/ 11772 w 333"/>
                  <a:gd name="T3" fmla="*/ 684 h 154"/>
                  <a:gd name="T4" fmla="*/ 11124 w 333"/>
                  <a:gd name="T5" fmla="*/ 216 h 154"/>
                  <a:gd name="T6" fmla="*/ 10440 w 333"/>
                  <a:gd name="T7" fmla="*/ 0 h 154"/>
                  <a:gd name="T8" fmla="*/ 9684 w 333"/>
                  <a:gd name="T9" fmla="*/ 0 h 154"/>
                  <a:gd name="T10" fmla="*/ 9072 w 333"/>
                  <a:gd name="T11" fmla="*/ 252 h 154"/>
                  <a:gd name="T12" fmla="*/ 8532 w 333"/>
                  <a:gd name="T13" fmla="*/ 1080 h 154"/>
                  <a:gd name="T14" fmla="*/ 8064 w 333"/>
                  <a:gd name="T15" fmla="*/ 792 h 154"/>
                  <a:gd name="T16" fmla="*/ 7524 w 333"/>
                  <a:gd name="T17" fmla="*/ 324 h 154"/>
                  <a:gd name="T18" fmla="*/ 6876 w 333"/>
                  <a:gd name="T19" fmla="*/ 0 h 154"/>
                  <a:gd name="T20" fmla="*/ 6228 w 333"/>
                  <a:gd name="T21" fmla="*/ 0 h 154"/>
                  <a:gd name="T22" fmla="*/ 5616 w 333"/>
                  <a:gd name="T23" fmla="*/ 144 h 154"/>
                  <a:gd name="T24" fmla="*/ 5400 w 333"/>
                  <a:gd name="T25" fmla="*/ 972 h 154"/>
                  <a:gd name="T26" fmla="*/ 4932 w 333"/>
                  <a:gd name="T27" fmla="*/ 1188 h 154"/>
                  <a:gd name="T28" fmla="*/ 4536 w 333"/>
                  <a:gd name="T29" fmla="*/ 648 h 154"/>
                  <a:gd name="T30" fmla="*/ 4068 w 333"/>
                  <a:gd name="T31" fmla="*/ 432 h 154"/>
                  <a:gd name="T32" fmla="*/ 3240 w 333"/>
                  <a:gd name="T33" fmla="*/ 216 h 154"/>
                  <a:gd name="T34" fmla="*/ 2376 w 333"/>
                  <a:gd name="T35" fmla="*/ 216 h 154"/>
                  <a:gd name="T36" fmla="*/ 1692 w 333"/>
                  <a:gd name="T37" fmla="*/ 792 h 154"/>
                  <a:gd name="T38" fmla="*/ 1044 w 333"/>
                  <a:gd name="T39" fmla="*/ 1080 h 154"/>
                  <a:gd name="T40" fmla="*/ 324 w 333"/>
                  <a:gd name="T41" fmla="*/ 1656 h 154"/>
                  <a:gd name="T42" fmla="*/ 0 w 333"/>
                  <a:gd name="T43" fmla="*/ 2520 h 154"/>
                  <a:gd name="T44" fmla="*/ 216 w 333"/>
                  <a:gd name="T45" fmla="*/ 3348 h 154"/>
                  <a:gd name="T46" fmla="*/ 936 w 333"/>
                  <a:gd name="T47" fmla="*/ 3672 h 154"/>
                  <a:gd name="T48" fmla="*/ 972 w 333"/>
                  <a:gd name="T49" fmla="*/ 4104 h 154"/>
                  <a:gd name="T50" fmla="*/ 1512 w 333"/>
                  <a:gd name="T51" fmla="*/ 4464 h 154"/>
                  <a:gd name="T52" fmla="*/ 2592 w 333"/>
                  <a:gd name="T53" fmla="*/ 4752 h 154"/>
                  <a:gd name="T54" fmla="*/ 3528 w 333"/>
                  <a:gd name="T55" fmla="*/ 4248 h 154"/>
                  <a:gd name="T56" fmla="*/ 4212 w 333"/>
                  <a:gd name="T57" fmla="*/ 4104 h 154"/>
                  <a:gd name="T58" fmla="*/ 4392 w 333"/>
                  <a:gd name="T59" fmla="*/ 4752 h 154"/>
                  <a:gd name="T60" fmla="*/ 4968 w 333"/>
                  <a:gd name="T61" fmla="*/ 5544 h 154"/>
                  <a:gd name="T62" fmla="*/ 6048 w 333"/>
                  <a:gd name="T63" fmla="*/ 5508 h 154"/>
                  <a:gd name="T64" fmla="*/ 7344 w 333"/>
                  <a:gd name="T65" fmla="*/ 5112 h 154"/>
                  <a:gd name="T66" fmla="*/ 7992 w 333"/>
                  <a:gd name="T67" fmla="*/ 3924 h 154"/>
                  <a:gd name="T68" fmla="*/ 8316 w 333"/>
                  <a:gd name="T69" fmla="*/ 3168 h 154"/>
                  <a:gd name="T70" fmla="*/ 8928 w 333"/>
                  <a:gd name="T71" fmla="*/ 3024 h 154"/>
                  <a:gd name="T72" fmla="*/ 9360 w 333"/>
                  <a:gd name="T73" fmla="*/ 2808 h 154"/>
                  <a:gd name="T74" fmla="*/ 9936 w 333"/>
                  <a:gd name="T75" fmla="*/ 2304 h 154"/>
                  <a:gd name="T76" fmla="*/ 10656 w 333"/>
                  <a:gd name="T77" fmla="*/ 2700 h 154"/>
                  <a:gd name="T78" fmla="*/ 11196 w 333"/>
                  <a:gd name="T79" fmla="*/ 2376 h 154"/>
                  <a:gd name="T80" fmla="*/ 11736 w 333"/>
                  <a:gd name="T81" fmla="*/ 1836 h 154"/>
                  <a:gd name="T82" fmla="*/ 11988 w 333"/>
                  <a:gd name="T83" fmla="*/ 1188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154"/>
                  <a:gd name="T128" fmla="*/ 333 w 333"/>
                  <a:gd name="T129" fmla="*/ 154 h 1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154">
                    <a:moveTo>
                      <a:pt x="333" y="33"/>
                    </a:moveTo>
                    <a:lnTo>
                      <a:pt x="327" y="19"/>
                    </a:lnTo>
                    <a:lnTo>
                      <a:pt x="309" y="6"/>
                    </a:lnTo>
                    <a:lnTo>
                      <a:pt x="290" y="0"/>
                    </a:lnTo>
                    <a:lnTo>
                      <a:pt x="269" y="0"/>
                    </a:lnTo>
                    <a:lnTo>
                      <a:pt x="252" y="7"/>
                    </a:lnTo>
                    <a:lnTo>
                      <a:pt x="237" y="30"/>
                    </a:lnTo>
                    <a:lnTo>
                      <a:pt x="224" y="22"/>
                    </a:lnTo>
                    <a:lnTo>
                      <a:pt x="209" y="9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6" y="4"/>
                    </a:lnTo>
                    <a:lnTo>
                      <a:pt x="150" y="27"/>
                    </a:lnTo>
                    <a:lnTo>
                      <a:pt x="137" y="33"/>
                    </a:lnTo>
                    <a:lnTo>
                      <a:pt x="126" y="18"/>
                    </a:lnTo>
                    <a:lnTo>
                      <a:pt x="113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7" y="22"/>
                    </a:lnTo>
                    <a:lnTo>
                      <a:pt x="29" y="30"/>
                    </a:lnTo>
                    <a:lnTo>
                      <a:pt x="9" y="46"/>
                    </a:lnTo>
                    <a:lnTo>
                      <a:pt x="0" y="70"/>
                    </a:lnTo>
                    <a:lnTo>
                      <a:pt x="6" y="93"/>
                    </a:lnTo>
                    <a:lnTo>
                      <a:pt x="26" y="102"/>
                    </a:lnTo>
                    <a:lnTo>
                      <a:pt x="27" y="114"/>
                    </a:lnTo>
                    <a:lnTo>
                      <a:pt x="42" y="124"/>
                    </a:lnTo>
                    <a:lnTo>
                      <a:pt x="72" y="132"/>
                    </a:lnTo>
                    <a:lnTo>
                      <a:pt x="98" y="118"/>
                    </a:lnTo>
                    <a:lnTo>
                      <a:pt x="117" y="114"/>
                    </a:lnTo>
                    <a:lnTo>
                      <a:pt x="122" y="132"/>
                    </a:lnTo>
                    <a:lnTo>
                      <a:pt x="138" y="154"/>
                    </a:lnTo>
                    <a:lnTo>
                      <a:pt x="168" y="153"/>
                    </a:lnTo>
                    <a:lnTo>
                      <a:pt x="204" y="142"/>
                    </a:lnTo>
                    <a:lnTo>
                      <a:pt x="222" y="109"/>
                    </a:lnTo>
                    <a:lnTo>
                      <a:pt x="231" y="88"/>
                    </a:lnTo>
                    <a:lnTo>
                      <a:pt x="248" y="84"/>
                    </a:lnTo>
                    <a:lnTo>
                      <a:pt x="260" y="78"/>
                    </a:lnTo>
                    <a:lnTo>
                      <a:pt x="276" y="64"/>
                    </a:lnTo>
                    <a:lnTo>
                      <a:pt x="296" y="75"/>
                    </a:lnTo>
                    <a:lnTo>
                      <a:pt x="311" y="66"/>
                    </a:lnTo>
                    <a:lnTo>
                      <a:pt x="326" y="51"/>
                    </a:lnTo>
                    <a:lnTo>
                      <a:pt x="333" y="3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2" name="Freeform 1306">
                <a:extLst>
                  <a:ext uri="{FF2B5EF4-FFF2-40B4-BE49-F238E27FC236}">
                    <a16:creationId xmlns:a16="http://schemas.microsoft.com/office/drawing/2014/main" id="{F55409F4-20D6-43EB-9E11-1DAC65D248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2969" y="3559370"/>
                <a:ext cx="638678" cy="933385"/>
              </a:xfrm>
              <a:custGeom>
                <a:avLst/>
                <a:gdLst>
                  <a:gd name="T0" fmla="*/ 1308 w 4348"/>
                  <a:gd name="T1" fmla="*/ 621 h 5213"/>
                  <a:gd name="T2" fmla="*/ 996 w 4348"/>
                  <a:gd name="T3" fmla="*/ 855 h 5213"/>
                  <a:gd name="T4" fmla="*/ 444 w 4348"/>
                  <a:gd name="T5" fmla="*/ 1131 h 5213"/>
                  <a:gd name="T6" fmla="*/ 136 w 4348"/>
                  <a:gd name="T7" fmla="*/ 1504 h 5213"/>
                  <a:gd name="T8" fmla="*/ 363 w 4348"/>
                  <a:gd name="T9" fmla="*/ 1801 h 5213"/>
                  <a:gd name="T10" fmla="*/ 513 w 4348"/>
                  <a:gd name="T11" fmla="*/ 1996 h 5213"/>
                  <a:gd name="T12" fmla="*/ 255 w 4348"/>
                  <a:gd name="T13" fmla="*/ 2138 h 5213"/>
                  <a:gd name="T14" fmla="*/ 30 w 4348"/>
                  <a:gd name="T15" fmla="*/ 2299 h 5213"/>
                  <a:gd name="T16" fmla="*/ 19 w 4348"/>
                  <a:gd name="T17" fmla="*/ 2585 h 5213"/>
                  <a:gd name="T18" fmla="*/ 151 w 4348"/>
                  <a:gd name="T19" fmla="*/ 2821 h 5213"/>
                  <a:gd name="T20" fmla="*/ 310 w 4348"/>
                  <a:gd name="T21" fmla="*/ 3052 h 5213"/>
                  <a:gd name="T22" fmla="*/ 482 w 4348"/>
                  <a:gd name="T23" fmla="*/ 3321 h 5213"/>
                  <a:gd name="T24" fmla="*/ 819 w 4348"/>
                  <a:gd name="T25" fmla="*/ 3455 h 5213"/>
                  <a:gd name="T26" fmla="*/ 783 w 4348"/>
                  <a:gd name="T27" fmla="*/ 3825 h 5213"/>
                  <a:gd name="T28" fmla="*/ 654 w 4348"/>
                  <a:gd name="T29" fmla="*/ 4029 h 5213"/>
                  <a:gd name="T30" fmla="*/ 719 w 4348"/>
                  <a:gd name="T31" fmla="*/ 4269 h 5213"/>
                  <a:gd name="T32" fmla="*/ 903 w 4348"/>
                  <a:gd name="T33" fmla="*/ 4258 h 5213"/>
                  <a:gd name="T34" fmla="*/ 996 w 4348"/>
                  <a:gd name="T35" fmla="*/ 4469 h 5213"/>
                  <a:gd name="T36" fmla="*/ 1085 w 4348"/>
                  <a:gd name="T37" fmla="*/ 4725 h 5213"/>
                  <a:gd name="T38" fmla="*/ 1224 w 4348"/>
                  <a:gd name="T39" fmla="*/ 5062 h 5213"/>
                  <a:gd name="T40" fmla="*/ 1436 w 4348"/>
                  <a:gd name="T41" fmla="*/ 5152 h 5213"/>
                  <a:gd name="T42" fmla="*/ 1801 w 4348"/>
                  <a:gd name="T43" fmla="*/ 5194 h 5213"/>
                  <a:gd name="T44" fmla="*/ 2169 w 4348"/>
                  <a:gd name="T45" fmla="*/ 5106 h 5213"/>
                  <a:gd name="T46" fmla="*/ 2168 w 4348"/>
                  <a:gd name="T47" fmla="*/ 4909 h 5213"/>
                  <a:gd name="T48" fmla="*/ 2311 w 4348"/>
                  <a:gd name="T49" fmla="*/ 4753 h 5213"/>
                  <a:gd name="T50" fmla="*/ 2394 w 4348"/>
                  <a:gd name="T51" fmla="*/ 4549 h 5213"/>
                  <a:gd name="T52" fmla="*/ 2507 w 4348"/>
                  <a:gd name="T53" fmla="*/ 4422 h 5213"/>
                  <a:gd name="T54" fmla="*/ 2650 w 4348"/>
                  <a:gd name="T55" fmla="*/ 4365 h 5213"/>
                  <a:gd name="T56" fmla="*/ 2479 w 4348"/>
                  <a:gd name="T57" fmla="*/ 4242 h 5213"/>
                  <a:gd name="T58" fmla="*/ 2403 w 4348"/>
                  <a:gd name="T59" fmla="*/ 4066 h 5213"/>
                  <a:gd name="T60" fmla="*/ 2097 w 4348"/>
                  <a:gd name="T61" fmla="*/ 4068 h 5213"/>
                  <a:gd name="T62" fmla="*/ 1830 w 4348"/>
                  <a:gd name="T63" fmla="*/ 3846 h 5213"/>
                  <a:gd name="T64" fmla="*/ 1961 w 4348"/>
                  <a:gd name="T65" fmla="*/ 3739 h 5213"/>
                  <a:gd name="T66" fmla="*/ 1971 w 4348"/>
                  <a:gd name="T67" fmla="*/ 3461 h 5213"/>
                  <a:gd name="T68" fmla="*/ 2112 w 4348"/>
                  <a:gd name="T69" fmla="*/ 3273 h 5213"/>
                  <a:gd name="T70" fmla="*/ 2012 w 4348"/>
                  <a:gd name="T71" fmla="*/ 2892 h 5213"/>
                  <a:gd name="T72" fmla="*/ 1800 w 4348"/>
                  <a:gd name="T73" fmla="*/ 2808 h 5213"/>
                  <a:gd name="T74" fmla="*/ 2043 w 4348"/>
                  <a:gd name="T75" fmla="*/ 2626 h 5213"/>
                  <a:gd name="T76" fmla="*/ 2112 w 4348"/>
                  <a:gd name="T77" fmla="*/ 2391 h 5213"/>
                  <a:gd name="T78" fmla="*/ 2629 w 4348"/>
                  <a:gd name="T79" fmla="*/ 2054 h 5213"/>
                  <a:gd name="T80" fmla="*/ 2863 w 4348"/>
                  <a:gd name="T81" fmla="*/ 1904 h 5213"/>
                  <a:gd name="T82" fmla="*/ 3061 w 4348"/>
                  <a:gd name="T83" fmla="*/ 1656 h 5213"/>
                  <a:gd name="T84" fmla="*/ 3268 w 4348"/>
                  <a:gd name="T85" fmla="*/ 1678 h 5213"/>
                  <a:gd name="T86" fmla="*/ 3412 w 4348"/>
                  <a:gd name="T87" fmla="*/ 1789 h 5213"/>
                  <a:gd name="T88" fmla="*/ 3752 w 4348"/>
                  <a:gd name="T89" fmla="*/ 1908 h 5213"/>
                  <a:gd name="T90" fmla="*/ 3931 w 4348"/>
                  <a:gd name="T91" fmla="*/ 1575 h 5213"/>
                  <a:gd name="T92" fmla="*/ 4058 w 4348"/>
                  <a:gd name="T93" fmla="*/ 1093 h 5213"/>
                  <a:gd name="T94" fmla="*/ 4189 w 4348"/>
                  <a:gd name="T95" fmla="*/ 760 h 5213"/>
                  <a:gd name="T96" fmla="*/ 3392 w 4348"/>
                  <a:gd name="T97" fmla="*/ 534 h 5213"/>
                  <a:gd name="T98" fmla="*/ 3275 w 4348"/>
                  <a:gd name="T99" fmla="*/ 324 h 5213"/>
                  <a:gd name="T100" fmla="*/ 2897 w 4348"/>
                  <a:gd name="T101" fmla="*/ 138 h 5213"/>
                  <a:gd name="T102" fmla="*/ 2375 w 4348"/>
                  <a:gd name="T103" fmla="*/ 189 h 5213"/>
                  <a:gd name="T104" fmla="*/ 2183 w 4348"/>
                  <a:gd name="T105" fmla="*/ 142 h 5213"/>
                  <a:gd name="T106" fmla="*/ 2008 w 4348"/>
                  <a:gd name="T107" fmla="*/ 535 h 5213"/>
                  <a:gd name="T108" fmla="*/ 1529 w 4348"/>
                  <a:gd name="T109" fmla="*/ 400 h 52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348"/>
                  <a:gd name="T166" fmla="*/ 0 h 5213"/>
                  <a:gd name="T167" fmla="*/ 4348 w 4348"/>
                  <a:gd name="T168" fmla="*/ 5213 h 52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348" h="5213">
                    <a:moveTo>
                      <a:pt x="1529" y="400"/>
                    </a:moveTo>
                    <a:lnTo>
                      <a:pt x="1308" y="621"/>
                    </a:lnTo>
                    <a:lnTo>
                      <a:pt x="1140" y="765"/>
                    </a:lnTo>
                    <a:lnTo>
                      <a:pt x="996" y="855"/>
                    </a:lnTo>
                    <a:lnTo>
                      <a:pt x="708" y="963"/>
                    </a:lnTo>
                    <a:lnTo>
                      <a:pt x="444" y="1131"/>
                    </a:lnTo>
                    <a:lnTo>
                      <a:pt x="264" y="1323"/>
                    </a:lnTo>
                    <a:lnTo>
                      <a:pt x="136" y="1504"/>
                    </a:lnTo>
                    <a:lnTo>
                      <a:pt x="174" y="1642"/>
                    </a:lnTo>
                    <a:lnTo>
                      <a:pt x="363" y="1801"/>
                    </a:lnTo>
                    <a:lnTo>
                      <a:pt x="456" y="1905"/>
                    </a:lnTo>
                    <a:lnTo>
                      <a:pt x="513" y="1996"/>
                    </a:lnTo>
                    <a:lnTo>
                      <a:pt x="406" y="2152"/>
                    </a:lnTo>
                    <a:lnTo>
                      <a:pt x="255" y="2138"/>
                    </a:lnTo>
                    <a:lnTo>
                      <a:pt x="99" y="2170"/>
                    </a:lnTo>
                    <a:lnTo>
                      <a:pt x="30" y="2299"/>
                    </a:lnTo>
                    <a:lnTo>
                      <a:pt x="0" y="2455"/>
                    </a:lnTo>
                    <a:lnTo>
                      <a:pt x="19" y="2585"/>
                    </a:lnTo>
                    <a:lnTo>
                      <a:pt x="66" y="2709"/>
                    </a:lnTo>
                    <a:lnTo>
                      <a:pt x="151" y="2821"/>
                    </a:lnTo>
                    <a:lnTo>
                      <a:pt x="261" y="2897"/>
                    </a:lnTo>
                    <a:lnTo>
                      <a:pt x="310" y="3052"/>
                    </a:lnTo>
                    <a:lnTo>
                      <a:pt x="315" y="3215"/>
                    </a:lnTo>
                    <a:lnTo>
                      <a:pt x="482" y="3321"/>
                    </a:lnTo>
                    <a:lnTo>
                      <a:pt x="710" y="3346"/>
                    </a:lnTo>
                    <a:lnTo>
                      <a:pt x="819" y="3455"/>
                    </a:lnTo>
                    <a:lnTo>
                      <a:pt x="819" y="3643"/>
                    </a:lnTo>
                    <a:lnTo>
                      <a:pt x="783" y="3825"/>
                    </a:lnTo>
                    <a:lnTo>
                      <a:pt x="647" y="3919"/>
                    </a:lnTo>
                    <a:lnTo>
                      <a:pt x="654" y="4029"/>
                    </a:lnTo>
                    <a:lnTo>
                      <a:pt x="661" y="4201"/>
                    </a:lnTo>
                    <a:lnTo>
                      <a:pt x="719" y="4269"/>
                    </a:lnTo>
                    <a:lnTo>
                      <a:pt x="816" y="4245"/>
                    </a:lnTo>
                    <a:lnTo>
                      <a:pt x="903" y="4258"/>
                    </a:lnTo>
                    <a:lnTo>
                      <a:pt x="1002" y="4273"/>
                    </a:lnTo>
                    <a:lnTo>
                      <a:pt x="996" y="4469"/>
                    </a:lnTo>
                    <a:lnTo>
                      <a:pt x="1018" y="4613"/>
                    </a:lnTo>
                    <a:lnTo>
                      <a:pt x="1085" y="4725"/>
                    </a:lnTo>
                    <a:lnTo>
                      <a:pt x="1108" y="4991"/>
                    </a:lnTo>
                    <a:lnTo>
                      <a:pt x="1224" y="5062"/>
                    </a:lnTo>
                    <a:lnTo>
                      <a:pt x="1336" y="5029"/>
                    </a:lnTo>
                    <a:lnTo>
                      <a:pt x="1436" y="5152"/>
                    </a:lnTo>
                    <a:lnTo>
                      <a:pt x="1566" y="5213"/>
                    </a:lnTo>
                    <a:lnTo>
                      <a:pt x="1801" y="5194"/>
                    </a:lnTo>
                    <a:lnTo>
                      <a:pt x="1956" y="5156"/>
                    </a:lnTo>
                    <a:lnTo>
                      <a:pt x="2169" y="5106"/>
                    </a:lnTo>
                    <a:lnTo>
                      <a:pt x="2201" y="5049"/>
                    </a:lnTo>
                    <a:lnTo>
                      <a:pt x="2168" y="4909"/>
                    </a:lnTo>
                    <a:lnTo>
                      <a:pt x="2217" y="4802"/>
                    </a:lnTo>
                    <a:lnTo>
                      <a:pt x="2311" y="4753"/>
                    </a:lnTo>
                    <a:lnTo>
                      <a:pt x="2381" y="4656"/>
                    </a:lnTo>
                    <a:lnTo>
                      <a:pt x="2394" y="4549"/>
                    </a:lnTo>
                    <a:lnTo>
                      <a:pt x="2418" y="4463"/>
                    </a:lnTo>
                    <a:lnTo>
                      <a:pt x="2507" y="4422"/>
                    </a:lnTo>
                    <a:lnTo>
                      <a:pt x="2588" y="4422"/>
                    </a:lnTo>
                    <a:lnTo>
                      <a:pt x="2650" y="4365"/>
                    </a:lnTo>
                    <a:lnTo>
                      <a:pt x="2617" y="4250"/>
                    </a:lnTo>
                    <a:lnTo>
                      <a:pt x="2479" y="4242"/>
                    </a:lnTo>
                    <a:lnTo>
                      <a:pt x="2471" y="4129"/>
                    </a:lnTo>
                    <a:lnTo>
                      <a:pt x="2403" y="4066"/>
                    </a:lnTo>
                    <a:lnTo>
                      <a:pt x="2263" y="4101"/>
                    </a:lnTo>
                    <a:lnTo>
                      <a:pt x="2097" y="4068"/>
                    </a:lnTo>
                    <a:lnTo>
                      <a:pt x="1935" y="4022"/>
                    </a:lnTo>
                    <a:lnTo>
                      <a:pt x="1830" y="3846"/>
                    </a:lnTo>
                    <a:lnTo>
                      <a:pt x="1860" y="3777"/>
                    </a:lnTo>
                    <a:lnTo>
                      <a:pt x="1961" y="3739"/>
                    </a:lnTo>
                    <a:lnTo>
                      <a:pt x="1989" y="3649"/>
                    </a:lnTo>
                    <a:lnTo>
                      <a:pt x="1971" y="3461"/>
                    </a:lnTo>
                    <a:lnTo>
                      <a:pt x="2046" y="3345"/>
                    </a:lnTo>
                    <a:lnTo>
                      <a:pt x="2112" y="3273"/>
                    </a:lnTo>
                    <a:lnTo>
                      <a:pt x="2074" y="2945"/>
                    </a:lnTo>
                    <a:lnTo>
                      <a:pt x="2012" y="2892"/>
                    </a:lnTo>
                    <a:lnTo>
                      <a:pt x="1866" y="2889"/>
                    </a:lnTo>
                    <a:lnTo>
                      <a:pt x="1800" y="2808"/>
                    </a:lnTo>
                    <a:lnTo>
                      <a:pt x="1863" y="2677"/>
                    </a:lnTo>
                    <a:lnTo>
                      <a:pt x="2043" y="2626"/>
                    </a:lnTo>
                    <a:lnTo>
                      <a:pt x="2082" y="2493"/>
                    </a:lnTo>
                    <a:lnTo>
                      <a:pt x="2112" y="2391"/>
                    </a:lnTo>
                    <a:lnTo>
                      <a:pt x="2393" y="2226"/>
                    </a:lnTo>
                    <a:lnTo>
                      <a:pt x="2629" y="2054"/>
                    </a:lnTo>
                    <a:lnTo>
                      <a:pt x="2713" y="1917"/>
                    </a:lnTo>
                    <a:lnTo>
                      <a:pt x="2863" y="1904"/>
                    </a:lnTo>
                    <a:lnTo>
                      <a:pt x="3022" y="1736"/>
                    </a:lnTo>
                    <a:lnTo>
                      <a:pt x="3061" y="1656"/>
                    </a:lnTo>
                    <a:lnTo>
                      <a:pt x="3186" y="1613"/>
                    </a:lnTo>
                    <a:lnTo>
                      <a:pt x="3268" y="1678"/>
                    </a:lnTo>
                    <a:lnTo>
                      <a:pt x="3284" y="1794"/>
                    </a:lnTo>
                    <a:lnTo>
                      <a:pt x="3412" y="1789"/>
                    </a:lnTo>
                    <a:lnTo>
                      <a:pt x="3625" y="1935"/>
                    </a:lnTo>
                    <a:lnTo>
                      <a:pt x="3752" y="1908"/>
                    </a:lnTo>
                    <a:lnTo>
                      <a:pt x="3883" y="1825"/>
                    </a:lnTo>
                    <a:lnTo>
                      <a:pt x="3931" y="1575"/>
                    </a:lnTo>
                    <a:lnTo>
                      <a:pt x="3876" y="1346"/>
                    </a:lnTo>
                    <a:lnTo>
                      <a:pt x="4058" y="1093"/>
                    </a:lnTo>
                    <a:lnTo>
                      <a:pt x="4348" y="909"/>
                    </a:lnTo>
                    <a:lnTo>
                      <a:pt x="4189" y="760"/>
                    </a:lnTo>
                    <a:lnTo>
                      <a:pt x="3680" y="498"/>
                    </a:lnTo>
                    <a:lnTo>
                      <a:pt x="3392" y="534"/>
                    </a:lnTo>
                    <a:lnTo>
                      <a:pt x="3380" y="394"/>
                    </a:lnTo>
                    <a:lnTo>
                      <a:pt x="3275" y="324"/>
                    </a:lnTo>
                    <a:lnTo>
                      <a:pt x="3155" y="129"/>
                    </a:lnTo>
                    <a:lnTo>
                      <a:pt x="2897" y="138"/>
                    </a:lnTo>
                    <a:lnTo>
                      <a:pt x="2593" y="345"/>
                    </a:lnTo>
                    <a:lnTo>
                      <a:pt x="2375" y="189"/>
                    </a:lnTo>
                    <a:lnTo>
                      <a:pt x="2339" y="0"/>
                    </a:lnTo>
                    <a:lnTo>
                      <a:pt x="2183" y="142"/>
                    </a:lnTo>
                    <a:lnTo>
                      <a:pt x="2163" y="418"/>
                    </a:lnTo>
                    <a:lnTo>
                      <a:pt x="2008" y="535"/>
                    </a:lnTo>
                    <a:lnTo>
                      <a:pt x="1642" y="518"/>
                    </a:lnTo>
                    <a:lnTo>
                      <a:pt x="1529" y="4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3" name="Freeform 1307">
                <a:extLst>
                  <a:ext uri="{FF2B5EF4-FFF2-40B4-BE49-F238E27FC236}">
                    <a16:creationId xmlns:a16="http://schemas.microsoft.com/office/drawing/2014/main" id="{36FA9BE8-50D0-4130-9AA8-17D36D7B06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9522" y="3700640"/>
                <a:ext cx="762802" cy="824344"/>
              </a:xfrm>
              <a:custGeom>
                <a:avLst/>
                <a:gdLst>
                  <a:gd name="T0" fmla="*/ 1986 w 5193"/>
                  <a:gd name="T1" fmla="*/ 414 h 4604"/>
                  <a:gd name="T2" fmla="*/ 1746 w 5193"/>
                  <a:gd name="T3" fmla="*/ 342 h 4604"/>
                  <a:gd name="T4" fmla="*/ 1548 w 5193"/>
                  <a:gd name="T5" fmla="*/ 138 h 4604"/>
                  <a:gd name="T6" fmla="*/ 1026 w 5193"/>
                  <a:gd name="T7" fmla="*/ 0 h 4604"/>
                  <a:gd name="T8" fmla="*/ 918 w 5193"/>
                  <a:gd name="T9" fmla="*/ 192 h 4604"/>
                  <a:gd name="T10" fmla="*/ 558 w 5193"/>
                  <a:gd name="T11" fmla="*/ 426 h 4604"/>
                  <a:gd name="T12" fmla="*/ 162 w 5193"/>
                  <a:gd name="T13" fmla="*/ 912 h 4604"/>
                  <a:gd name="T14" fmla="*/ 78 w 5193"/>
                  <a:gd name="T15" fmla="*/ 1290 h 4604"/>
                  <a:gd name="T16" fmla="*/ 6 w 5193"/>
                  <a:gd name="T17" fmla="*/ 1584 h 4604"/>
                  <a:gd name="T18" fmla="*/ 360 w 5193"/>
                  <a:gd name="T19" fmla="*/ 1800 h 4604"/>
                  <a:gd name="T20" fmla="*/ 576 w 5193"/>
                  <a:gd name="T21" fmla="*/ 1710 h 4604"/>
                  <a:gd name="T22" fmla="*/ 600 w 5193"/>
                  <a:gd name="T23" fmla="*/ 1938 h 4604"/>
                  <a:gd name="T24" fmla="*/ 708 w 5193"/>
                  <a:gd name="T25" fmla="*/ 2280 h 4604"/>
                  <a:gd name="T26" fmla="*/ 612 w 5193"/>
                  <a:gd name="T27" fmla="*/ 2639 h 4604"/>
                  <a:gd name="T28" fmla="*/ 774 w 5193"/>
                  <a:gd name="T29" fmla="*/ 2879 h 4604"/>
                  <a:gd name="T30" fmla="*/ 1242 w 5193"/>
                  <a:gd name="T31" fmla="*/ 2891 h 4604"/>
                  <a:gd name="T32" fmla="*/ 1440 w 5193"/>
                  <a:gd name="T33" fmla="*/ 3077 h 4604"/>
                  <a:gd name="T34" fmla="*/ 1446 w 5193"/>
                  <a:gd name="T35" fmla="*/ 3383 h 4604"/>
                  <a:gd name="T36" fmla="*/ 1320 w 5193"/>
                  <a:gd name="T37" fmla="*/ 3899 h 4604"/>
                  <a:gd name="T38" fmla="*/ 1692 w 5193"/>
                  <a:gd name="T39" fmla="*/ 4115 h 4604"/>
                  <a:gd name="T40" fmla="*/ 1788 w 5193"/>
                  <a:gd name="T41" fmla="*/ 4295 h 4604"/>
                  <a:gd name="T42" fmla="*/ 2106 w 5193"/>
                  <a:gd name="T43" fmla="*/ 4535 h 4604"/>
                  <a:gd name="T44" fmla="*/ 2487 w 5193"/>
                  <a:gd name="T45" fmla="*/ 4340 h 4604"/>
                  <a:gd name="T46" fmla="*/ 2682 w 5193"/>
                  <a:gd name="T47" fmla="*/ 4079 h 4604"/>
                  <a:gd name="T48" fmla="*/ 2700 w 5193"/>
                  <a:gd name="T49" fmla="*/ 3779 h 4604"/>
                  <a:gd name="T50" fmla="*/ 2955 w 5193"/>
                  <a:gd name="T51" fmla="*/ 3704 h 4604"/>
                  <a:gd name="T52" fmla="*/ 3168 w 5193"/>
                  <a:gd name="T53" fmla="*/ 3920 h 4604"/>
                  <a:gd name="T54" fmla="*/ 3186 w 5193"/>
                  <a:gd name="T55" fmla="*/ 4301 h 4604"/>
                  <a:gd name="T56" fmla="*/ 3474 w 5193"/>
                  <a:gd name="T57" fmla="*/ 4352 h 4604"/>
                  <a:gd name="T58" fmla="*/ 3552 w 5193"/>
                  <a:gd name="T59" fmla="*/ 4193 h 4604"/>
                  <a:gd name="T60" fmla="*/ 3696 w 5193"/>
                  <a:gd name="T61" fmla="*/ 4157 h 4604"/>
                  <a:gd name="T62" fmla="*/ 3807 w 5193"/>
                  <a:gd name="T63" fmla="*/ 3980 h 4604"/>
                  <a:gd name="T64" fmla="*/ 4215 w 5193"/>
                  <a:gd name="T65" fmla="*/ 4070 h 4604"/>
                  <a:gd name="T66" fmla="*/ 4338 w 5193"/>
                  <a:gd name="T67" fmla="*/ 4391 h 4604"/>
                  <a:gd name="T68" fmla="*/ 4590 w 5193"/>
                  <a:gd name="T69" fmla="*/ 4601 h 4604"/>
                  <a:gd name="T70" fmla="*/ 4818 w 5193"/>
                  <a:gd name="T71" fmla="*/ 4604 h 4604"/>
                  <a:gd name="T72" fmla="*/ 5031 w 5193"/>
                  <a:gd name="T73" fmla="*/ 4511 h 4604"/>
                  <a:gd name="T74" fmla="*/ 5193 w 5193"/>
                  <a:gd name="T75" fmla="*/ 4271 h 4604"/>
                  <a:gd name="T76" fmla="*/ 5058 w 5193"/>
                  <a:gd name="T77" fmla="*/ 3935 h 4604"/>
                  <a:gd name="T78" fmla="*/ 4968 w 5193"/>
                  <a:gd name="T79" fmla="*/ 3683 h 4604"/>
                  <a:gd name="T80" fmla="*/ 4794 w 5193"/>
                  <a:gd name="T81" fmla="*/ 3455 h 4604"/>
                  <a:gd name="T82" fmla="*/ 4635 w 5193"/>
                  <a:gd name="T83" fmla="*/ 3413 h 4604"/>
                  <a:gd name="T84" fmla="*/ 4755 w 5193"/>
                  <a:gd name="T85" fmla="*/ 3035 h 4604"/>
                  <a:gd name="T86" fmla="*/ 4791 w 5193"/>
                  <a:gd name="T87" fmla="*/ 2666 h 4604"/>
                  <a:gd name="T88" fmla="*/ 4452 w 5193"/>
                  <a:gd name="T89" fmla="*/ 2531 h 4604"/>
                  <a:gd name="T90" fmla="*/ 4284 w 5193"/>
                  <a:gd name="T91" fmla="*/ 2268 h 4604"/>
                  <a:gd name="T92" fmla="*/ 4122 w 5193"/>
                  <a:gd name="T93" fmla="*/ 2031 h 4604"/>
                  <a:gd name="T94" fmla="*/ 3990 w 5193"/>
                  <a:gd name="T95" fmla="*/ 1797 h 4604"/>
                  <a:gd name="T96" fmla="*/ 4002 w 5193"/>
                  <a:gd name="T97" fmla="*/ 1512 h 4604"/>
                  <a:gd name="T98" fmla="*/ 4230 w 5193"/>
                  <a:gd name="T99" fmla="*/ 1350 h 4604"/>
                  <a:gd name="T100" fmla="*/ 4485 w 5193"/>
                  <a:gd name="T101" fmla="*/ 1209 h 4604"/>
                  <a:gd name="T102" fmla="*/ 4332 w 5193"/>
                  <a:gd name="T103" fmla="*/ 1011 h 4604"/>
                  <a:gd name="T104" fmla="*/ 4108 w 5193"/>
                  <a:gd name="T105" fmla="*/ 716 h 4604"/>
                  <a:gd name="T106" fmla="*/ 3444 w 5193"/>
                  <a:gd name="T107" fmla="*/ 516 h 4604"/>
                  <a:gd name="T108" fmla="*/ 2976 w 5193"/>
                  <a:gd name="T109" fmla="*/ 576 h 4604"/>
                  <a:gd name="T110" fmla="*/ 2610 w 5193"/>
                  <a:gd name="T111" fmla="*/ 750 h 4604"/>
                  <a:gd name="T112" fmla="*/ 2352 w 5193"/>
                  <a:gd name="T113" fmla="*/ 591 h 4604"/>
                  <a:gd name="T114" fmla="*/ 2136 w 5193"/>
                  <a:gd name="T115" fmla="*/ 339 h 46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93"/>
                  <a:gd name="T175" fmla="*/ 0 h 4604"/>
                  <a:gd name="T176" fmla="*/ 5193 w 5193"/>
                  <a:gd name="T177" fmla="*/ 4604 h 46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93" h="4604">
                    <a:moveTo>
                      <a:pt x="2070" y="270"/>
                    </a:moveTo>
                    <a:lnTo>
                      <a:pt x="1986" y="414"/>
                    </a:lnTo>
                    <a:lnTo>
                      <a:pt x="1800" y="414"/>
                    </a:lnTo>
                    <a:lnTo>
                      <a:pt x="1746" y="342"/>
                    </a:lnTo>
                    <a:lnTo>
                      <a:pt x="1716" y="198"/>
                    </a:lnTo>
                    <a:lnTo>
                      <a:pt x="1548" y="138"/>
                    </a:lnTo>
                    <a:lnTo>
                      <a:pt x="1458" y="18"/>
                    </a:lnTo>
                    <a:lnTo>
                      <a:pt x="1026" y="0"/>
                    </a:lnTo>
                    <a:lnTo>
                      <a:pt x="906" y="72"/>
                    </a:lnTo>
                    <a:lnTo>
                      <a:pt x="918" y="192"/>
                    </a:lnTo>
                    <a:lnTo>
                      <a:pt x="720" y="234"/>
                    </a:lnTo>
                    <a:lnTo>
                      <a:pt x="558" y="426"/>
                    </a:lnTo>
                    <a:lnTo>
                      <a:pt x="342" y="666"/>
                    </a:lnTo>
                    <a:lnTo>
                      <a:pt x="162" y="912"/>
                    </a:lnTo>
                    <a:lnTo>
                      <a:pt x="0" y="1134"/>
                    </a:lnTo>
                    <a:lnTo>
                      <a:pt x="78" y="1290"/>
                    </a:lnTo>
                    <a:lnTo>
                      <a:pt x="108" y="1452"/>
                    </a:lnTo>
                    <a:lnTo>
                      <a:pt x="6" y="1584"/>
                    </a:lnTo>
                    <a:lnTo>
                      <a:pt x="168" y="1818"/>
                    </a:lnTo>
                    <a:lnTo>
                      <a:pt x="360" y="1800"/>
                    </a:lnTo>
                    <a:lnTo>
                      <a:pt x="486" y="1656"/>
                    </a:lnTo>
                    <a:lnTo>
                      <a:pt x="576" y="1710"/>
                    </a:lnTo>
                    <a:lnTo>
                      <a:pt x="528" y="1884"/>
                    </a:lnTo>
                    <a:lnTo>
                      <a:pt x="600" y="1938"/>
                    </a:lnTo>
                    <a:lnTo>
                      <a:pt x="720" y="2100"/>
                    </a:lnTo>
                    <a:lnTo>
                      <a:pt x="708" y="2280"/>
                    </a:lnTo>
                    <a:lnTo>
                      <a:pt x="582" y="2339"/>
                    </a:lnTo>
                    <a:lnTo>
                      <a:pt x="612" y="2639"/>
                    </a:lnTo>
                    <a:lnTo>
                      <a:pt x="690" y="2729"/>
                    </a:lnTo>
                    <a:lnTo>
                      <a:pt x="774" y="2879"/>
                    </a:lnTo>
                    <a:lnTo>
                      <a:pt x="996" y="2909"/>
                    </a:lnTo>
                    <a:lnTo>
                      <a:pt x="1242" y="2891"/>
                    </a:lnTo>
                    <a:lnTo>
                      <a:pt x="1302" y="3005"/>
                    </a:lnTo>
                    <a:lnTo>
                      <a:pt x="1440" y="3077"/>
                    </a:lnTo>
                    <a:lnTo>
                      <a:pt x="1410" y="3251"/>
                    </a:lnTo>
                    <a:lnTo>
                      <a:pt x="1446" y="3383"/>
                    </a:lnTo>
                    <a:lnTo>
                      <a:pt x="1284" y="3647"/>
                    </a:lnTo>
                    <a:lnTo>
                      <a:pt x="1320" y="3899"/>
                    </a:lnTo>
                    <a:lnTo>
                      <a:pt x="1548" y="3953"/>
                    </a:lnTo>
                    <a:lnTo>
                      <a:pt x="1692" y="4115"/>
                    </a:lnTo>
                    <a:lnTo>
                      <a:pt x="1698" y="4229"/>
                    </a:lnTo>
                    <a:lnTo>
                      <a:pt x="1788" y="4295"/>
                    </a:lnTo>
                    <a:lnTo>
                      <a:pt x="1842" y="4445"/>
                    </a:lnTo>
                    <a:lnTo>
                      <a:pt x="2106" y="4535"/>
                    </a:lnTo>
                    <a:lnTo>
                      <a:pt x="2268" y="4475"/>
                    </a:lnTo>
                    <a:lnTo>
                      <a:pt x="2487" y="4340"/>
                    </a:lnTo>
                    <a:lnTo>
                      <a:pt x="2520" y="4151"/>
                    </a:lnTo>
                    <a:lnTo>
                      <a:pt x="2682" y="4079"/>
                    </a:lnTo>
                    <a:lnTo>
                      <a:pt x="2682" y="3899"/>
                    </a:lnTo>
                    <a:lnTo>
                      <a:pt x="2700" y="3779"/>
                    </a:lnTo>
                    <a:lnTo>
                      <a:pt x="2790" y="3707"/>
                    </a:lnTo>
                    <a:lnTo>
                      <a:pt x="2955" y="3704"/>
                    </a:lnTo>
                    <a:lnTo>
                      <a:pt x="3018" y="3740"/>
                    </a:lnTo>
                    <a:lnTo>
                      <a:pt x="3168" y="3920"/>
                    </a:lnTo>
                    <a:lnTo>
                      <a:pt x="3156" y="4043"/>
                    </a:lnTo>
                    <a:lnTo>
                      <a:pt x="3186" y="4301"/>
                    </a:lnTo>
                    <a:lnTo>
                      <a:pt x="3258" y="4355"/>
                    </a:lnTo>
                    <a:lnTo>
                      <a:pt x="3474" y="4352"/>
                    </a:lnTo>
                    <a:lnTo>
                      <a:pt x="3528" y="4295"/>
                    </a:lnTo>
                    <a:lnTo>
                      <a:pt x="3552" y="4193"/>
                    </a:lnTo>
                    <a:lnTo>
                      <a:pt x="3642" y="4187"/>
                    </a:lnTo>
                    <a:lnTo>
                      <a:pt x="3696" y="4157"/>
                    </a:lnTo>
                    <a:lnTo>
                      <a:pt x="3747" y="4079"/>
                    </a:lnTo>
                    <a:lnTo>
                      <a:pt x="3807" y="3980"/>
                    </a:lnTo>
                    <a:lnTo>
                      <a:pt x="4146" y="3977"/>
                    </a:lnTo>
                    <a:lnTo>
                      <a:pt x="4215" y="4070"/>
                    </a:lnTo>
                    <a:lnTo>
                      <a:pt x="4248" y="4271"/>
                    </a:lnTo>
                    <a:lnTo>
                      <a:pt x="4338" y="4391"/>
                    </a:lnTo>
                    <a:lnTo>
                      <a:pt x="4482" y="4553"/>
                    </a:lnTo>
                    <a:lnTo>
                      <a:pt x="4590" y="4601"/>
                    </a:lnTo>
                    <a:lnTo>
                      <a:pt x="4686" y="4547"/>
                    </a:lnTo>
                    <a:lnTo>
                      <a:pt x="4818" y="4604"/>
                    </a:lnTo>
                    <a:lnTo>
                      <a:pt x="4932" y="4586"/>
                    </a:lnTo>
                    <a:lnTo>
                      <a:pt x="5031" y="4511"/>
                    </a:lnTo>
                    <a:lnTo>
                      <a:pt x="5136" y="4427"/>
                    </a:lnTo>
                    <a:lnTo>
                      <a:pt x="5193" y="4271"/>
                    </a:lnTo>
                    <a:lnTo>
                      <a:pt x="5082" y="4205"/>
                    </a:lnTo>
                    <a:lnTo>
                      <a:pt x="5058" y="3935"/>
                    </a:lnTo>
                    <a:lnTo>
                      <a:pt x="4992" y="3827"/>
                    </a:lnTo>
                    <a:lnTo>
                      <a:pt x="4968" y="3683"/>
                    </a:lnTo>
                    <a:lnTo>
                      <a:pt x="4974" y="3485"/>
                    </a:lnTo>
                    <a:lnTo>
                      <a:pt x="4794" y="3455"/>
                    </a:lnTo>
                    <a:lnTo>
                      <a:pt x="4689" y="3479"/>
                    </a:lnTo>
                    <a:lnTo>
                      <a:pt x="4635" y="3413"/>
                    </a:lnTo>
                    <a:lnTo>
                      <a:pt x="4620" y="3128"/>
                    </a:lnTo>
                    <a:lnTo>
                      <a:pt x="4755" y="3035"/>
                    </a:lnTo>
                    <a:lnTo>
                      <a:pt x="4791" y="2858"/>
                    </a:lnTo>
                    <a:lnTo>
                      <a:pt x="4791" y="2666"/>
                    </a:lnTo>
                    <a:lnTo>
                      <a:pt x="4680" y="2555"/>
                    </a:lnTo>
                    <a:lnTo>
                      <a:pt x="4452" y="2531"/>
                    </a:lnTo>
                    <a:lnTo>
                      <a:pt x="4287" y="2426"/>
                    </a:lnTo>
                    <a:lnTo>
                      <a:pt x="4284" y="2268"/>
                    </a:lnTo>
                    <a:lnTo>
                      <a:pt x="4233" y="2109"/>
                    </a:lnTo>
                    <a:lnTo>
                      <a:pt x="4122" y="2031"/>
                    </a:lnTo>
                    <a:lnTo>
                      <a:pt x="4035" y="1914"/>
                    </a:lnTo>
                    <a:lnTo>
                      <a:pt x="3990" y="1797"/>
                    </a:lnTo>
                    <a:lnTo>
                      <a:pt x="3972" y="1659"/>
                    </a:lnTo>
                    <a:lnTo>
                      <a:pt x="4002" y="1512"/>
                    </a:lnTo>
                    <a:lnTo>
                      <a:pt x="4071" y="1380"/>
                    </a:lnTo>
                    <a:lnTo>
                      <a:pt x="4230" y="1350"/>
                    </a:lnTo>
                    <a:lnTo>
                      <a:pt x="4377" y="1362"/>
                    </a:lnTo>
                    <a:lnTo>
                      <a:pt x="4485" y="1209"/>
                    </a:lnTo>
                    <a:lnTo>
                      <a:pt x="4431" y="1122"/>
                    </a:lnTo>
                    <a:lnTo>
                      <a:pt x="4332" y="1011"/>
                    </a:lnTo>
                    <a:lnTo>
                      <a:pt x="4143" y="849"/>
                    </a:lnTo>
                    <a:lnTo>
                      <a:pt x="4108" y="716"/>
                    </a:lnTo>
                    <a:lnTo>
                      <a:pt x="3654" y="540"/>
                    </a:lnTo>
                    <a:lnTo>
                      <a:pt x="3444" y="516"/>
                    </a:lnTo>
                    <a:lnTo>
                      <a:pt x="3222" y="522"/>
                    </a:lnTo>
                    <a:lnTo>
                      <a:pt x="2976" y="576"/>
                    </a:lnTo>
                    <a:lnTo>
                      <a:pt x="2808" y="720"/>
                    </a:lnTo>
                    <a:lnTo>
                      <a:pt x="2610" y="750"/>
                    </a:lnTo>
                    <a:lnTo>
                      <a:pt x="2469" y="708"/>
                    </a:lnTo>
                    <a:lnTo>
                      <a:pt x="2352" y="591"/>
                    </a:lnTo>
                    <a:lnTo>
                      <a:pt x="2250" y="399"/>
                    </a:lnTo>
                    <a:lnTo>
                      <a:pt x="2136" y="339"/>
                    </a:lnTo>
                    <a:lnTo>
                      <a:pt x="2070" y="27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4" name="Freeform 1308">
                <a:extLst>
                  <a:ext uri="{FF2B5EF4-FFF2-40B4-BE49-F238E27FC236}">
                    <a16:creationId xmlns:a16="http://schemas.microsoft.com/office/drawing/2014/main" id="{8CD7660A-E156-4AEF-BE06-44E8AA0237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67372" y="3614697"/>
                <a:ext cx="869151" cy="1223445"/>
              </a:xfrm>
              <a:custGeom>
                <a:avLst/>
                <a:gdLst>
                  <a:gd name="T0" fmla="*/ 3385 w 3944"/>
                  <a:gd name="T1" fmla="*/ 1179 h 4556"/>
                  <a:gd name="T2" fmla="*/ 3124 w 3944"/>
                  <a:gd name="T3" fmla="*/ 2277 h 4556"/>
                  <a:gd name="T4" fmla="*/ 2417 w 3944"/>
                  <a:gd name="T5" fmla="*/ 2220 h 4556"/>
                  <a:gd name="T6" fmla="*/ 2079 w 3944"/>
                  <a:gd name="T7" fmla="*/ 1957 h 4556"/>
                  <a:gd name="T8" fmla="*/ 1593 w 3944"/>
                  <a:gd name="T9" fmla="*/ 2391 h 4556"/>
                  <a:gd name="T10" fmla="*/ 869 w 3944"/>
                  <a:gd name="T11" fmla="*/ 2889 h 4556"/>
                  <a:gd name="T12" fmla="*/ 95 w 3944"/>
                  <a:gd name="T13" fmla="*/ 3550 h 4556"/>
                  <a:gd name="T14" fmla="*/ 320 w 3944"/>
                  <a:gd name="T15" fmla="*/ 3874 h 4556"/>
                  <a:gd name="T16" fmla="*/ 365 w 3944"/>
                  <a:gd name="T17" fmla="*/ 4558 h 4556"/>
                  <a:gd name="T18" fmla="*/ 243 w 3944"/>
                  <a:gd name="T19" fmla="*/ 5141 h 4556"/>
                  <a:gd name="T20" fmla="*/ 203 w 3944"/>
                  <a:gd name="T21" fmla="*/ 5569 h 4556"/>
                  <a:gd name="T22" fmla="*/ 903 w 3944"/>
                  <a:gd name="T23" fmla="*/ 5635 h 4556"/>
                  <a:gd name="T24" fmla="*/ 1224 w 3944"/>
                  <a:gd name="T25" fmla="*/ 5911 h 4556"/>
                  <a:gd name="T26" fmla="*/ 1062 w 3944"/>
                  <a:gd name="T27" fmla="*/ 6167 h 4556"/>
                  <a:gd name="T28" fmla="*/ 872 w 3944"/>
                  <a:gd name="T29" fmla="*/ 6518 h 4556"/>
                  <a:gd name="T30" fmla="*/ 552 w 3944"/>
                  <a:gd name="T31" fmla="*/ 6899 h 4556"/>
                  <a:gd name="T32" fmla="*/ 234 w 3944"/>
                  <a:gd name="T33" fmla="*/ 7269 h 4556"/>
                  <a:gd name="T34" fmla="*/ 360 w 3944"/>
                  <a:gd name="T35" fmla="*/ 7863 h 4556"/>
                  <a:gd name="T36" fmla="*/ 243 w 3944"/>
                  <a:gd name="T37" fmla="*/ 8127 h 4556"/>
                  <a:gd name="T38" fmla="*/ 963 w 3944"/>
                  <a:gd name="T39" fmla="*/ 8412 h 4556"/>
                  <a:gd name="T40" fmla="*/ 1884 w 3944"/>
                  <a:gd name="T41" fmla="*/ 8915 h 4556"/>
                  <a:gd name="T42" fmla="*/ 1935 w 3944"/>
                  <a:gd name="T43" fmla="*/ 9672 h 4556"/>
                  <a:gd name="T44" fmla="*/ 2727 w 3944"/>
                  <a:gd name="T45" fmla="*/ 9747 h 4556"/>
                  <a:gd name="T46" fmla="*/ 2934 w 3944"/>
                  <a:gd name="T47" fmla="*/ 9239 h 4556"/>
                  <a:gd name="T48" fmla="*/ 2989 w 3944"/>
                  <a:gd name="T49" fmla="*/ 8510 h 4556"/>
                  <a:gd name="T50" fmla="*/ 2898 w 3944"/>
                  <a:gd name="T51" fmla="*/ 8007 h 4556"/>
                  <a:gd name="T52" fmla="*/ 3383 w 3944"/>
                  <a:gd name="T53" fmla="*/ 7755 h 4556"/>
                  <a:gd name="T54" fmla="*/ 3802 w 3944"/>
                  <a:gd name="T55" fmla="*/ 7355 h 4556"/>
                  <a:gd name="T56" fmla="*/ 4448 w 3944"/>
                  <a:gd name="T57" fmla="*/ 7323 h 4556"/>
                  <a:gd name="T58" fmla="*/ 4760 w 3944"/>
                  <a:gd name="T59" fmla="*/ 7736 h 4556"/>
                  <a:gd name="T60" fmla="*/ 4805 w 3944"/>
                  <a:gd name="T61" fmla="*/ 8208 h 4556"/>
                  <a:gd name="T62" fmla="*/ 4342 w 3944"/>
                  <a:gd name="T63" fmla="*/ 8781 h 4556"/>
                  <a:gd name="T64" fmla="*/ 3901 w 3944"/>
                  <a:gd name="T65" fmla="*/ 9240 h 4556"/>
                  <a:gd name="T66" fmla="*/ 3610 w 3944"/>
                  <a:gd name="T67" fmla="*/ 9627 h 4556"/>
                  <a:gd name="T68" fmla="*/ 4018 w 3944"/>
                  <a:gd name="T69" fmla="*/ 10028 h 4556"/>
                  <a:gd name="T70" fmla="*/ 4859 w 3944"/>
                  <a:gd name="T71" fmla="*/ 10246 h 4556"/>
                  <a:gd name="T72" fmla="*/ 5353 w 3944"/>
                  <a:gd name="T73" fmla="*/ 10055 h 4556"/>
                  <a:gd name="T74" fmla="*/ 5732 w 3944"/>
                  <a:gd name="T75" fmla="*/ 9617 h 4556"/>
                  <a:gd name="T76" fmla="*/ 6291 w 3944"/>
                  <a:gd name="T77" fmla="*/ 9518 h 4556"/>
                  <a:gd name="T78" fmla="*/ 6834 w 3944"/>
                  <a:gd name="T79" fmla="*/ 9059 h 4556"/>
                  <a:gd name="T80" fmla="*/ 7231 w 3944"/>
                  <a:gd name="T81" fmla="*/ 9380 h 4556"/>
                  <a:gd name="T82" fmla="*/ 7824 w 3944"/>
                  <a:gd name="T83" fmla="*/ 9402 h 4556"/>
                  <a:gd name="T84" fmla="*/ 8517 w 3944"/>
                  <a:gd name="T85" fmla="*/ 9348 h 4556"/>
                  <a:gd name="T86" fmla="*/ 8445 w 3944"/>
                  <a:gd name="T87" fmla="*/ 8700 h 4556"/>
                  <a:gd name="T88" fmla="*/ 8769 w 3944"/>
                  <a:gd name="T89" fmla="*/ 7791 h 4556"/>
                  <a:gd name="T90" fmla="*/ 8769 w 3944"/>
                  <a:gd name="T91" fmla="*/ 6712 h 4556"/>
                  <a:gd name="T92" fmla="*/ 8391 w 3944"/>
                  <a:gd name="T93" fmla="*/ 7008 h 4556"/>
                  <a:gd name="T94" fmla="*/ 7932 w 3944"/>
                  <a:gd name="T95" fmla="*/ 7107 h 4556"/>
                  <a:gd name="T96" fmla="*/ 8058 w 3944"/>
                  <a:gd name="T97" fmla="*/ 6514 h 4556"/>
                  <a:gd name="T98" fmla="*/ 7788 w 3944"/>
                  <a:gd name="T99" fmla="*/ 5839 h 4556"/>
                  <a:gd name="T100" fmla="*/ 7896 w 3944"/>
                  <a:gd name="T101" fmla="*/ 4823 h 4556"/>
                  <a:gd name="T102" fmla="*/ 8040 w 3944"/>
                  <a:gd name="T103" fmla="*/ 3923 h 4556"/>
                  <a:gd name="T104" fmla="*/ 8220 w 3944"/>
                  <a:gd name="T105" fmla="*/ 3177 h 4556"/>
                  <a:gd name="T106" fmla="*/ 8301 w 3944"/>
                  <a:gd name="T107" fmla="*/ 2502 h 4556"/>
                  <a:gd name="T108" fmla="*/ 8094 w 3944"/>
                  <a:gd name="T109" fmla="*/ 1980 h 4556"/>
                  <a:gd name="T110" fmla="*/ 7986 w 3944"/>
                  <a:gd name="T111" fmla="*/ 1143 h 4556"/>
                  <a:gd name="T112" fmla="*/ 7797 w 3944"/>
                  <a:gd name="T113" fmla="*/ 495 h 4556"/>
                  <a:gd name="T114" fmla="*/ 7486 w 3944"/>
                  <a:gd name="T115" fmla="*/ 0 h 4556"/>
                  <a:gd name="T116" fmla="*/ 6969 w 3944"/>
                  <a:gd name="T117" fmla="*/ 721 h 4556"/>
                  <a:gd name="T118" fmla="*/ 5732 w 3944"/>
                  <a:gd name="T119" fmla="*/ 756 h 4556"/>
                  <a:gd name="T120" fmla="*/ 4970 w 3944"/>
                  <a:gd name="T121" fmla="*/ 663 h 4556"/>
                  <a:gd name="T122" fmla="*/ 3820 w 3944"/>
                  <a:gd name="T123" fmla="*/ 900 h 45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44"/>
                  <a:gd name="T187" fmla="*/ 0 h 4556"/>
                  <a:gd name="T188" fmla="*/ 3944 w 3944"/>
                  <a:gd name="T189" fmla="*/ 4556 h 45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44" h="4556">
                    <a:moveTo>
                      <a:pt x="1697" y="400"/>
                    </a:moveTo>
                    <a:lnTo>
                      <a:pt x="1580" y="476"/>
                    </a:lnTo>
                    <a:lnTo>
                      <a:pt x="1504" y="524"/>
                    </a:lnTo>
                    <a:lnTo>
                      <a:pt x="1384" y="692"/>
                    </a:lnTo>
                    <a:lnTo>
                      <a:pt x="1420" y="844"/>
                    </a:lnTo>
                    <a:lnTo>
                      <a:pt x="1388" y="1012"/>
                    </a:lnTo>
                    <a:lnTo>
                      <a:pt x="1299" y="1066"/>
                    </a:lnTo>
                    <a:lnTo>
                      <a:pt x="1216" y="1084"/>
                    </a:lnTo>
                    <a:lnTo>
                      <a:pt x="1074" y="987"/>
                    </a:lnTo>
                    <a:lnTo>
                      <a:pt x="989" y="990"/>
                    </a:lnTo>
                    <a:lnTo>
                      <a:pt x="978" y="912"/>
                    </a:lnTo>
                    <a:lnTo>
                      <a:pt x="924" y="870"/>
                    </a:lnTo>
                    <a:lnTo>
                      <a:pt x="840" y="898"/>
                    </a:lnTo>
                    <a:lnTo>
                      <a:pt x="812" y="956"/>
                    </a:lnTo>
                    <a:lnTo>
                      <a:pt x="708" y="1063"/>
                    </a:lnTo>
                    <a:lnTo>
                      <a:pt x="608" y="1072"/>
                    </a:lnTo>
                    <a:lnTo>
                      <a:pt x="548" y="1168"/>
                    </a:lnTo>
                    <a:lnTo>
                      <a:pt x="386" y="1284"/>
                    </a:lnTo>
                    <a:lnTo>
                      <a:pt x="208" y="1388"/>
                    </a:lnTo>
                    <a:lnTo>
                      <a:pt x="162" y="1545"/>
                    </a:lnTo>
                    <a:lnTo>
                      <a:pt x="42" y="1578"/>
                    </a:lnTo>
                    <a:lnTo>
                      <a:pt x="0" y="1666"/>
                    </a:lnTo>
                    <a:lnTo>
                      <a:pt x="44" y="1720"/>
                    </a:lnTo>
                    <a:lnTo>
                      <a:pt x="142" y="1722"/>
                    </a:lnTo>
                    <a:lnTo>
                      <a:pt x="183" y="1759"/>
                    </a:lnTo>
                    <a:lnTo>
                      <a:pt x="208" y="1976"/>
                    </a:lnTo>
                    <a:lnTo>
                      <a:pt x="162" y="2026"/>
                    </a:lnTo>
                    <a:lnTo>
                      <a:pt x="114" y="2103"/>
                    </a:lnTo>
                    <a:lnTo>
                      <a:pt x="125" y="2224"/>
                    </a:lnTo>
                    <a:lnTo>
                      <a:pt x="108" y="2286"/>
                    </a:lnTo>
                    <a:lnTo>
                      <a:pt x="40" y="2312"/>
                    </a:lnTo>
                    <a:lnTo>
                      <a:pt x="20" y="2359"/>
                    </a:lnTo>
                    <a:lnTo>
                      <a:pt x="90" y="2476"/>
                    </a:lnTo>
                    <a:lnTo>
                      <a:pt x="196" y="2506"/>
                    </a:lnTo>
                    <a:lnTo>
                      <a:pt x="309" y="2527"/>
                    </a:lnTo>
                    <a:lnTo>
                      <a:pt x="401" y="2505"/>
                    </a:lnTo>
                    <a:lnTo>
                      <a:pt x="448" y="2548"/>
                    </a:lnTo>
                    <a:lnTo>
                      <a:pt x="452" y="2623"/>
                    </a:lnTo>
                    <a:lnTo>
                      <a:pt x="544" y="2628"/>
                    </a:lnTo>
                    <a:lnTo>
                      <a:pt x="566" y="2703"/>
                    </a:lnTo>
                    <a:lnTo>
                      <a:pt x="526" y="2742"/>
                    </a:lnTo>
                    <a:lnTo>
                      <a:pt x="472" y="2742"/>
                    </a:lnTo>
                    <a:lnTo>
                      <a:pt x="413" y="2769"/>
                    </a:lnTo>
                    <a:lnTo>
                      <a:pt x="396" y="2826"/>
                    </a:lnTo>
                    <a:lnTo>
                      <a:pt x="387" y="2898"/>
                    </a:lnTo>
                    <a:lnTo>
                      <a:pt x="342" y="2962"/>
                    </a:lnTo>
                    <a:lnTo>
                      <a:pt x="278" y="2995"/>
                    </a:lnTo>
                    <a:lnTo>
                      <a:pt x="245" y="3067"/>
                    </a:lnTo>
                    <a:lnTo>
                      <a:pt x="268" y="3160"/>
                    </a:lnTo>
                    <a:lnTo>
                      <a:pt x="246" y="3199"/>
                    </a:lnTo>
                    <a:lnTo>
                      <a:pt x="104" y="3232"/>
                    </a:lnTo>
                    <a:lnTo>
                      <a:pt x="111" y="3330"/>
                    </a:lnTo>
                    <a:lnTo>
                      <a:pt x="162" y="3403"/>
                    </a:lnTo>
                    <a:lnTo>
                      <a:pt x="160" y="3496"/>
                    </a:lnTo>
                    <a:lnTo>
                      <a:pt x="162" y="3496"/>
                    </a:lnTo>
                    <a:lnTo>
                      <a:pt x="123" y="3549"/>
                    </a:lnTo>
                    <a:lnTo>
                      <a:pt x="108" y="3613"/>
                    </a:lnTo>
                    <a:lnTo>
                      <a:pt x="221" y="3642"/>
                    </a:lnTo>
                    <a:lnTo>
                      <a:pt x="299" y="3699"/>
                    </a:lnTo>
                    <a:lnTo>
                      <a:pt x="428" y="3740"/>
                    </a:lnTo>
                    <a:lnTo>
                      <a:pt x="585" y="3774"/>
                    </a:lnTo>
                    <a:lnTo>
                      <a:pt x="660" y="3856"/>
                    </a:lnTo>
                    <a:lnTo>
                      <a:pt x="837" y="3963"/>
                    </a:lnTo>
                    <a:lnTo>
                      <a:pt x="848" y="4083"/>
                    </a:lnTo>
                    <a:lnTo>
                      <a:pt x="833" y="4239"/>
                    </a:lnTo>
                    <a:lnTo>
                      <a:pt x="860" y="4300"/>
                    </a:lnTo>
                    <a:lnTo>
                      <a:pt x="932" y="4328"/>
                    </a:lnTo>
                    <a:lnTo>
                      <a:pt x="1077" y="4327"/>
                    </a:lnTo>
                    <a:lnTo>
                      <a:pt x="1212" y="4333"/>
                    </a:lnTo>
                    <a:lnTo>
                      <a:pt x="1182" y="4222"/>
                    </a:lnTo>
                    <a:lnTo>
                      <a:pt x="1212" y="4122"/>
                    </a:lnTo>
                    <a:lnTo>
                      <a:pt x="1304" y="4107"/>
                    </a:lnTo>
                    <a:lnTo>
                      <a:pt x="1335" y="4048"/>
                    </a:lnTo>
                    <a:lnTo>
                      <a:pt x="1288" y="3872"/>
                    </a:lnTo>
                    <a:lnTo>
                      <a:pt x="1328" y="3783"/>
                    </a:lnTo>
                    <a:lnTo>
                      <a:pt x="1233" y="3714"/>
                    </a:lnTo>
                    <a:lnTo>
                      <a:pt x="1216" y="3608"/>
                    </a:lnTo>
                    <a:lnTo>
                      <a:pt x="1288" y="3560"/>
                    </a:lnTo>
                    <a:lnTo>
                      <a:pt x="1388" y="3428"/>
                    </a:lnTo>
                    <a:lnTo>
                      <a:pt x="1478" y="3412"/>
                    </a:lnTo>
                    <a:lnTo>
                      <a:pt x="1503" y="3448"/>
                    </a:lnTo>
                    <a:lnTo>
                      <a:pt x="1583" y="3435"/>
                    </a:lnTo>
                    <a:lnTo>
                      <a:pt x="1599" y="3324"/>
                    </a:lnTo>
                    <a:lnTo>
                      <a:pt x="1689" y="3270"/>
                    </a:lnTo>
                    <a:lnTo>
                      <a:pt x="1770" y="3232"/>
                    </a:lnTo>
                    <a:lnTo>
                      <a:pt x="1889" y="3216"/>
                    </a:lnTo>
                    <a:lnTo>
                      <a:pt x="1976" y="3256"/>
                    </a:lnTo>
                    <a:lnTo>
                      <a:pt x="2036" y="3320"/>
                    </a:lnTo>
                    <a:lnTo>
                      <a:pt x="2094" y="3378"/>
                    </a:lnTo>
                    <a:lnTo>
                      <a:pt x="2115" y="3439"/>
                    </a:lnTo>
                    <a:lnTo>
                      <a:pt x="2104" y="3522"/>
                    </a:lnTo>
                    <a:lnTo>
                      <a:pt x="2164" y="3572"/>
                    </a:lnTo>
                    <a:lnTo>
                      <a:pt x="2135" y="3649"/>
                    </a:lnTo>
                    <a:lnTo>
                      <a:pt x="2063" y="3702"/>
                    </a:lnTo>
                    <a:lnTo>
                      <a:pt x="1977" y="3798"/>
                    </a:lnTo>
                    <a:lnTo>
                      <a:pt x="1929" y="3904"/>
                    </a:lnTo>
                    <a:lnTo>
                      <a:pt x="1900" y="4048"/>
                    </a:lnTo>
                    <a:lnTo>
                      <a:pt x="1755" y="4173"/>
                    </a:lnTo>
                    <a:lnTo>
                      <a:pt x="1733" y="4108"/>
                    </a:lnTo>
                    <a:lnTo>
                      <a:pt x="1636" y="4084"/>
                    </a:lnTo>
                    <a:lnTo>
                      <a:pt x="1574" y="4168"/>
                    </a:lnTo>
                    <a:lnTo>
                      <a:pt x="1604" y="4280"/>
                    </a:lnTo>
                    <a:lnTo>
                      <a:pt x="1688" y="4316"/>
                    </a:lnTo>
                    <a:lnTo>
                      <a:pt x="1732" y="4400"/>
                    </a:lnTo>
                    <a:lnTo>
                      <a:pt x="1785" y="4458"/>
                    </a:lnTo>
                    <a:lnTo>
                      <a:pt x="1910" y="4459"/>
                    </a:lnTo>
                    <a:lnTo>
                      <a:pt x="2019" y="4465"/>
                    </a:lnTo>
                    <a:lnTo>
                      <a:pt x="2159" y="4555"/>
                    </a:lnTo>
                    <a:lnTo>
                      <a:pt x="2224" y="4556"/>
                    </a:lnTo>
                    <a:lnTo>
                      <a:pt x="2300" y="4497"/>
                    </a:lnTo>
                    <a:lnTo>
                      <a:pt x="2378" y="4470"/>
                    </a:lnTo>
                    <a:lnTo>
                      <a:pt x="2442" y="4354"/>
                    </a:lnTo>
                    <a:lnTo>
                      <a:pt x="2478" y="4306"/>
                    </a:lnTo>
                    <a:lnTo>
                      <a:pt x="2547" y="4275"/>
                    </a:lnTo>
                    <a:lnTo>
                      <a:pt x="2648" y="4292"/>
                    </a:lnTo>
                    <a:lnTo>
                      <a:pt x="2711" y="4318"/>
                    </a:lnTo>
                    <a:lnTo>
                      <a:pt x="2795" y="4231"/>
                    </a:lnTo>
                    <a:lnTo>
                      <a:pt x="2840" y="4122"/>
                    </a:lnTo>
                    <a:lnTo>
                      <a:pt x="2968" y="4076"/>
                    </a:lnTo>
                    <a:lnTo>
                      <a:pt x="3036" y="4027"/>
                    </a:lnTo>
                    <a:lnTo>
                      <a:pt x="3100" y="4040"/>
                    </a:lnTo>
                    <a:lnTo>
                      <a:pt x="3128" y="4108"/>
                    </a:lnTo>
                    <a:lnTo>
                      <a:pt x="3213" y="4170"/>
                    </a:lnTo>
                    <a:lnTo>
                      <a:pt x="3329" y="4228"/>
                    </a:lnTo>
                    <a:lnTo>
                      <a:pt x="3423" y="4242"/>
                    </a:lnTo>
                    <a:lnTo>
                      <a:pt x="3476" y="4180"/>
                    </a:lnTo>
                    <a:lnTo>
                      <a:pt x="3536" y="4168"/>
                    </a:lnTo>
                    <a:lnTo>
                      <a:pt x="3654" y="4255"/>
                    </a:lnTo>
                    <a:lnTo>
                      <a:pt x="3784" y="4156"/>
                    </a:lnTo>
                    <a:lnTo>
                      <a:pt x="3784" y="4060"/>
                    </a:lnTo>
                    <a:lnTo>
                      <a:pt x="3788" y="3940"/>
                    </a:lnTo>
                    <a:lnTo>
                      <a:pt x="3752" y="3868"/>
                    </a:lnTo>
                    <a:lnTo>
                      <a:pt x="3824" y="3776"/>
                    </a:lnTo>
                    <a:lnTo>
                      <a:pt x="3892" y="3728"/>
                    </a:lnTo>
                    <a:lnTo>
                      <a:pt x="3896" y="3464"/>
                    </a:lnTo>
                    <a:lnTo>
                      <a:pt x="3944" y="3344"/>
                    </a:lnTo>
                    <a:lnTo>
                      <a:pt x="3940" y="3104"/>
                    </a:lnTo>
                    <a:lnTo>
                      <a:pt x="3896" y="2984"/>
                    </a:lnTo>
                    <a:lnTo>
                      <a:pt x="3844" y="2968"/>
                    </a:lnTo>
                    <a:lnTo>
                      <a:pt x="3776" y="3004"/>
                    </a:lnTo>
                    <a:lnTo>
                      <a:pt x="3728" y="3116"/>
                    </a:lnTo>
                    <a:lnTo>
                      <a:pt x="3644" y="3184"/>
                    </a:lnTo>
                    <a:lnTo>
                      <a:pt x="3556" y="3200"/>
                    </a:lnTo>
                    <a:lnTo>
                      <a:pt x="3524" y="3160"/>
                    </a:lnTo>
                    <a:lnTo>
                      <a:pt x="3580" y="3080"/>
                    </a:lnTo>
                    <a:lnTo>
                      <a:pt x="3608" y="3016"/>
                    </a:lnTo>
                    <a:lnTo>
                      <a:pt x="3580" y="2896"/>
                    </a:lnTo>
                    <a:lnTo>
                      <a:pt x="3532" y="2824"/>
                    </a:lnTo>
                    <a:lnTo>
                      <a:pt x="3472" y="2720"/>
                    </a:lnTo>
                    <a:lnTo>
                      <a:pt x="3460" y="2596"/>
                    </a:lnTo>
                    <a:lnTo>
                      <a:pt x="3472" y="2408"/>
                    </a:lnTo>
                    <a:lnTo>
                      <a:pt x="3484" y="2248"/>
                    </a:lnTo>
                    <a:lnTo>
                      <a:pt x="3508" y="2144"/>
                    </a:lnTo>
                    <a:lnTo>
                      <a:pt x="3604" y="2092"/>
                    </a:lnTo>
                    <a:lnTo>
                      <a:pt x="3580" y="1948"/>
                    </a:lnTo>
                    <a:lnTo>
                      <a:pt x="3572" y="1744"/>
                    </a:lnTo>
                    <a:lnTo>
                      <a:pt x="3572" y="1652"/>
                    </a:lnTo>
                    <a:lnTo>
                      <a:pt x="3532" y="1532"/>
                    </a:lnTo>
                    <a:lnTo>
                      <a:pt x="3652" y="1412"/>
                    </a:lnTo>
                    <a:lnTo>
                      <a:pt x="3644" y="1288"/>
                    </a:lnTo>
                    <a:lnTo>
                      <a:pt x="3632" y="1232"/>
                    </a:lnTo>
                    <a:lnTo>
                      <a:pt x="3688" y="1112"/>
                    </a:lnTo>
                    <a:lnTo>
                      <a:pt x="3692" y="1016"/>
                    </a:lnTo>
                    <a:lnTo>
                      <a:pt x="3656" y="932"/>
                    </a:lnTo>
                    <a:lnTo>
                      <a:pt x="3596" y="880"/>
                    </a:lnTo>
                    <a:lnTo>
                      <a:pt x="3484" y="704"/>
                    </a:lnTo>
                    <a:lnTo>
                      <a:pt x="3536" y="596"/>
                    </a:lnTo>
                    <a:lnTo>
                      <a:pt x="3548" y="508"/>
                    </a:lnTo>
                    <a:lnTo>
                      <a:pt x="3580" y="404"/>
                    </a:lnTo>
                    <a:lnTo>
                      <a:pt x="3532" y="304"/>
                    </a:lnTo>
                    <a:lnTo>
                      <a:pt x="3464" y="220"/>
                    </a:lnTo>
                    <a:lnTo>
                      <a:pt x="3404" y="176"/>
                    </a:lnTo>
                    <a:lnTo>
                      <a:pt x="3380" y="68"/>
                    </a:lnTo>
                    <a:lnTo>
                      <a:pt x="3326" y="0"/>
                    </a:lnTo>
                    <a:lnTo>
                      <a:pt x="3218" y="118"/>
                    </a:lnTo>
                    <a:lnTo>
                      <a:pt x="3164" y="186"/>
                    </a:lnTo>
                    <a:lnTo>
                      <a:pt x="3096" y="321"/>
                    </a:lnTo>
                    <a:lnTo>
                      <a:pt x="2760" y="342"/>
                    </a:lnTo>
                    <a:lnTo>
                      <a:pt x="2631" y="273"/>
                    </a:lnTo>
                    <a:lnTo>
                      <a:pt x="2547" y="336"/>
                    </a:lnTo>
                    <a:lnTo>
                      <a:pt x="2441" y="321"/>
                    </a:lnTo>
                    <a:lnTo>
                      <a:pt x="2379" y="384"/>
                    </a:lnTo>
                    <a:lnTo>
                      <a:pt x="2208" y="295"/>
                    </a:lnTo>
                    <a:lnTo>
                      <a:pt x="2058" y="295"/>
                    </a:lnTo>
                    <a:lnTo>
                      <a:pt x="1992" y="384"/>
                    </a:lnTo>
                    <a:lnTo>
                      <a:pt x="1697" y="4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5" name="Freeform 1309">
                <a:extLst>
                  <a:ext uri="{FF2B5EF4-FFF2-40B4-BE49-F238E27FC236}">
                    <a16:creationId xmlns:a16="http://schemas.microsoft.com/office/drawing/2014/main" id="{05C52832-22C8-4146-BE76-2C01CC0F32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0631" y="4134657"/>
                <a:ext cx="132643" cy="217008"/>
              </a:xfrm>
              <a:custGeom>
                <a:avLst/>
                <a:gdLst>
                  <a:gd name="T0" fmla="*/ 396 w 903"/>
                  <a:gd name="T1" fmla="*/ 0 h 1212"/>
                  <a:gd name="T2" fmla="*/ 168 w 903"/>
                  <a:gd name="T3" fmla="*/ 240 h 1212"/>
                  <a:gd name="T4" fmla="*/ 24 w 903"/>
                  <a:gd name="T5" fmla="*/ 432 h 1212"/>
                  <a:gd name="T6" fmla="*/ 0 w 903"/>
                  <a:gd name="T7" fmla="*/ 690 h 1212"/>
                  <a:gd name="T8" fmla="*/ 60 w 903"/>
                  <a:gd name="T9" fmla="*/ 996 h 1212"/>
                  <a:gd name="T10" fmla="*/ 204 w 903"/>
                  <a:gd name="T11" fmla="*/ 1116 h 1212"/>
                  <a:gd name="T12" fmla="*/ 384 w 903"/>
                  <a:gd name="T13" fmla="*/ 1170 h 1212"/>
                  <a:gd name="T14" fmla="*/ 576 w 903"/>
                  <a:gd name="T15" fmla="*/ 1212 h 1212"/>
                  <a:gd name="T16" fmla="*/ 708 w 903"/>
                  <a:gd name="T17" fmla="*/ 1170 h 1212"/>
                  <a:gd name="T18" fmla="*/ 803 w 903"/>
                  <a:gd name="T19" fmla="*/ 1058 h 1212"/>
                  <a:gd name="T20" fmla="*/ 747 w 903"/>
                  <a:gd name="T21" fmla="*/ 986 h 1212"/>
                  <a:gd name="T22" fmla="*/ 732 w 903"/>
                  <a:gd name="T23" fmla="*/ 706 h 1212"/>
                  <a:gd name="T24" fmla="*/ 868 w 903"/>
                  <a:gd name="T25" fmla="*/ 611 h 1212"/>
                  <a:gd name="T26" fmla="*/ 903 w 903"/>
                  <a:gd name="T27" fmla="*/ 434 h 1212"/>
                  <a:gd name="T28" fmla="*/ 903 w 903"/>
                  <a:gd name="T29" fmla="*/ 241 h 1212"/>
                  <a:gd name="T30" fmla="*/ 790 w 903"/>
                  <a:gd name="T31" fmla="*/ 131 h 1212"/>
                  <a:gd name="T32" fmla="*/ 569 w 903"/>
                  <a:gd name="T33" fmla="*/ 108 h 1212"/>
                  <a:gd name="T34" fmla="*/ 396 w 903"/>
                  <a:gd name="T35" fmla="*/ 0 h 12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3"/>
                  <a:gd name="T55" fmla="*/ 0 h 1212"/>
                  <a:gd name="T56" fmla="*/ 903 w 903"/>
                  <a:gd name="T57" fmla="*/ 1212 h 12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3" h="1212">
                    <a:moveTo>
                      <a:pt x="396" y="0"/>
                    </a:moveTo>
                    <a:lnTo>
                      <a:pt x="168" y="240"/>
                    </a:lnTo>
                    <a:lnTo>
                      <a:pt x="24" y="432"/>
                    </a:lnTo>
                    <a:lnTo>
                      <a:pt x="0" y="690"/>
                    </a:lnTo>
                    <a:lnTo>
                      <a:pt x="60" y="996"/>
                    </a:lnTo>
                    <a:lnTo>
                      <a:pt x="204" y="1116"/>
                    </a:lnTo>
                    <a:lnTo>
                      <a:pt x="384" y="1170"/>
                    </a:lnTo>
                    <a:lnTo>
                      <a:pt x="576" y="1212"/>
                    </a:lnTo>
                    <a:lnTo>
                      <a:pt x="708" y="1170"/>
                    </a:lnTo>
                    <a:lnTo>
                      <a:pt x="803" y="1058"/>
                    </a:lnTo>
                    <a:lnTo>
                      <a:pt x="747" y="986"/>
                    </a:lnTo>
                    <a:lnTo>
                      <a:pt x="732" y="706"/>
                    </a:lnTo>
                    <a:lnTo>
                      <a:pt x="868" y="611"/>
                    </a:lnTo>
                    <a:lnTo>
                      <a:pt x="903" y="434"/>
                    </a:lnTo>
                    <a:lnTo>
                      <a:pt x="903" y="241"/>
                    </a:lnTo>
                    <a:lnTo>
                      <a:pt x="790" y="131"/>
                    </a:lnTo>
                    <a:lnTo>
                      <a:pt x="569" y="108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6" name="Freeform 1310">
                <a:extLst>
                  <a:ext uri="{FF2B5EF4-FFF2-40B4-BE49-F238E27FC236}">
                    <a16:creationId xmlns:a16="http://schemas.microsoft.com/office/drawing/2014/main" id="{481249A7-81E0-47D8-AC29-2BE0D8462F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27810" y="4478251"/>
                <a:ext cx="216516" cy="299728"/>
              </a:xfrm>
              <a:custGeom>
                <a:avLst/>
                <a:gdLst>
                  <a:gd name="T0" fmla="*/ 625 w 1474"/>
                  <a:gd name="T1" fmla="*/ 165 h 1674"/>
                  <a:gd name="T2" fmla="*/ 601 w 1474"/>
                  <a:gd name="T3" fmla="*/ 330 h 1674"/>
                  <a:gd name="T4" fmla="*/ 480 w 1474"/>
                  <a:gd name="T5" fmla="*/ 348 h 1674"/>
                  <a:gd name="T6" fmla="*/ 444 w 1474"/>
                  <a:gd name="T7" fmla="*/ 294 h 1674"/>
                  <a:gd name="T8" fmla="*/ 310 w 1474"/>
                  <a:gd name="T9" fmla="*/ 318 h 1674"/>
                  <a:gd name="T10" fmla="*/ 160 w 1474"/>
                  <a:gd name="T11" fmla="*/ 516 h 1674"/>
                  <a:gd name="T12" fmla="*/ 52 w 1474"/>
                  <a:gd name="T13" fmla="*/ 588 h 1674"/>
                  <a:gd name="T14" fmla="*/ 76 w 1474"/>
                  <a:gd name="T15" fmla="*/ 747 h 1674"/>
                  <a:gd name="T16" fmla="*/ 220 w 1474"/>
                  <a:gd name="T17" fmla="*/ 852 h 1674"/>
                  <a:gd name="T18" fmla="*/ 160 w 1474"/>
                  <a:gd name="T19" fmla="*/ 984 h 1674"/>
                  <a:gd name="T20" fmla="*/ 228 w 1474"/>
                  <a:gd name="T21" fmla="*/ 1248 h 1674"/>
                  <a:gd name="T22" fmla="*/ 184 w 1474"/>
                  <a:gd name="T23" fmla="*/ 1338 h 1674"/>
                  <a:gd name="T24" fmla="*/ 46 w 1474"/>
                  <a:gd name="T25" fmla="*/ 1359 h 1674"/>
                  <a:gd name="T26" fmla="*/ 0 w 1474"/>
                  <a:gd name="T27" fmla="*/ 1515 h 1674"/>
                  <a:gd name="T28" fmla="*/ 46 w 1474"/>
                  <a:gd name="T29" fmla="*/ 1674 h 1674"/>
                  <a:gd name="T30" fmla="*/ 325 w 1474"/>
                  <a:gd name="T31" fmla="*/ 1590 h 1674"/>
                  <a:gd name="T32" fmla="*/ 472 w 1474"/>
                  <a:gd name="T33" fmla="*/ 1596 h 1674"/>
                  <a:gd name="T34" fmla="*/ 634 w 1474"/>
                  <a:gd name="T35" fmla="*/ 1596 h 1674"/>
                  <a:gd name="T36" fmla="*/ 588 w 1474"/>
                  <a:gd name="T37" fmla="*/ 1431 h 1674"/>
                  <a:gd name="T38" fmla="*/ 682 w 1474"/>
                  <a:gd name="T39" fmla="*/ 1302 h 1674"/>
                  <a:gd name="T40" fmla="*/ 826 w 1474"/>
                  <a:gd name="T41" fmla="*/ 1338 h 1674"/>
                  <a:gd name="T42" fmla="*/ 861 w 1474"/>
                  <a:gd name="T43" fmla="*/ 1434 h 1674"/>
                  <a:gd name="T44" fmla="*/ 1078 w 1474"/>
                  <a:gd name="T45" fmla="*/ 1248 h 1674"/>
                  <a:gd name="T46" fmla="*/ 1120 w 1474"/>
                  <a:gd name="T47" fmla="*/ 1038 h 1674"/>
                  <a:gd name="T48" fmla="*/ 1192 w 1474"/>
                  <a:gd name="T49" fmla="*/ 876 h 1674"/>
                  <a:gd name="T50" fmla="*/ 1320 w 1474"/>
                  <a:gd name="T51" fmla="*/ 731 h 1674"/>
                  <a:gd name="T52" fmla="*/ 1426 w 1474"/>
                  <a:gd name="T53" fmla="*/ 654 h 1674"/>
                  <a:gd name="T54" fmla="*/ 1474 w 1474"/>
                  <a:gd name="T55" fmla="*/ 534 h 1674"/>
                  <a:gd name="T56" fmla="*/ 1384 w 1474"/>
                  <a:gd name="T57" fmla="*/ 462 h 1674"/>
                  <a:gd name="T58" fmla="*/ 1398 w 1474"/>
                  <a:gd name="T59" fmla="*/ 333 h 1674"/>
                  <a:gd name="T60" fmla="*/ 1369 w 1474"/>
                  <a:gd name="T61" fmla="*/ 246 h 1674"/>
                  <a:gd name="T62" fmla="*/ 1192 w 1474"/>
                  <a:gd name="T63" fmla="*/ 63 h 1674"/>
                  <a:gd name="T64" fmla="*/ 1060 w 1474"/>
                  <a:gd name="T65" fmla="*/ 0 h 1674"/>
                  <a:gd name="T66" fmla="*/ 886 w 1474"/>
                  <a:gd name="T67" fmla="*/ 24 h 1674"/>
                  <a:gd name="T68" fmla="*/ 754 w 1474"/>
                  <a:gd name="T69" fmla="*/ 84 h 1674"/>
                  <a:gd name="T70" fmla="*/ 625 w 1474"/>
                  <a:gd name="T71" fmla="*/ 165 h 16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74"/>
                  <a:gd name="T109" fmla="*/ 0 h 1674"/>
                  <a:gd name="T110" fmla="*/ 1474 w 1474"/>
                  <a:gd name="T111" fmla="*/ 1674 h 16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74" h="1674">
                    <a:moveTo>
                      <a:pt x="625" y="165"/>
                    </a:moveTo>
                    <a:lnTo>
                      <a:pt x="601" y="330"/>
                    </a:lnTo>
                    <a:lnTo>
                      <a:pt x="480" y="348"/>
                    </a:lnTo>
                    <a:lnTo>
                      <a:pt x="444" y="294"/>
                    </a:lnTo>
                    <a:lnTo>
                      <a:pt x="310" y="318"/>
                    </a:lnTo>
                    <a:lnTo>
                      <a:pt x="160" y="516"/>
                    </a:lnTo>
                    <a:lnTo>
                      <a:pt x="52" y="588"/>
                    </a:lnTo>
                    <a:lnTo>
                      <a:pt x="76" y="747"/>
                    </a:lnTo>
                    <a:lnTo>
                      <a:pt x="220" y="852"/>
                    </a:lnTo>
                    <a:lnTo>
                      <a:pt x="160" y="984"/>
                    </a:lnTo>
                    <a:lnTo>
                      <a:pt x="228" y="1248"/>
                    </a:lnTo>
                    <a:lnTo>
                      <a:pt x="184" y="1338"/>
                    </a:lnTo>
                    <a:lnTo>
                      <a:pt x="46" y="1359"/>
                    </a:lnTo>
                    <a:lnTo>
                      <a:pt x="0" y="1515"/>
                    </a:lnTo>
                    <a:lnTo>
                      <a:pt x="46" y="1674"/>
                    </a:lnTo>
                    <a:lnTo>
                      <a:pt x="325" y="1590"/>
                    </a:lnTo>
                    <a:lnTo>
                      <a:pt x="472" y="1596"/>
                    </a:lnTo>
                    <a:lnTo>
                      <a:pt x="634" y="1596"/>
                    </a:lnTo>
                    <a:lnTo>
                      <a:pt x="588" y="1431"/>
                    </a:lnTo>
                    <a:lnTo>
                      <a:pt x="682" y="1302"/>
                    </a:lnTo>
                    <a:lnTo>
                      <a:pt x="826" y="1338"/>
                    </a:lnTo>
                    <a:lnTo>
                      <a:pt x="861" y="1434"/>
                    </a:lnTo>
                    <a:lnTo>
                      <a:pt x="1078" y="1248"/>
                    </a:lnTo>
                    <a:lnTo>
                      <a:pt x="1120" y="1038"/>
                    </a:lnTo>
                    <a:lnTo>
                      <a:pt x="1192" y="876"/>
                    </a:lnTo>
                    <a:lnTo>
                      <a:pt x="1320" y="731"/>
                    </a:lnTo>
                    <a:lnTo>
                      <a:pt x="1426" y="654"/>
                    </a:lnTo>
                    <a:lnTo>
                      <a:pt x="1474" y="534"/>
                    </a:lnTo>
                    <a:lnTo>
                      <a:pt x="1384" y="462"/>
                    </a:lnTo>
                    <a:lnTo>
                      <a:pt x="1398" y="333"/>
                    </a:lnTo>
                    <a:lnTo>
                      <a:pt x="1369" y="246"/>
                    </a:lnTo>
                    <a:lnTo>
                      <a:pt x="1192" y="63"/>
                    </a:lnTo>
                    <a:lnTo>
                      <a:pt x="1060" y="0"/>
                    </a:lnTo>
                    <a:lnTo>
                      <a:pt x="886" y="24"/>
                    </a:lnTo>
                    <a:lnTo>
                      <a:pt x="754" y="84"/>
                    </a:lnTo>
                    <a:lnTo>
                      <a:pt x="625" y="16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7" name="Freeform 1311">
                <a:extLst>
                  <a:ext uri="{FF2B5EF4-FFF2-40B4-BE49-F238E27FC236}">
                    <a16:creationId xmlns:a16="http://schemas.microsoft.com/office/drawing/2014/main" id="{1161369A-BF07-4CE3-957E-2892E6F77B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42154" y="4695798"/>
                <a:ext cx="243250" cy="310472"/>
              </a:xfrm>
              <a:custGeom>
                <a:avLst/>
                <a:gdLst>
                  <a:gd name="T0" fmla="*/ 1224 w 1656"/>
                  <a:gd name="T1" fmla="*/ 324 h 1734"/>
                  <a:gd name="T2" fmla="*/ 1080 w 1656"/>
                  <a:gd name="T3" fmla="*/ 303 h 1734"/>
                  <a:gd name="T4" fmla="*/ 909 w 1656"/>
                  <a:gd name="T5" fmla="*/ 216 h 1734"/>
                  <a:gd name="T6" fmla="*/ 783 w 1656"/>
                  <a:gd name="T7" fmla="*/ 126 h 1734"/>
                  <a:gd name="T8" fmla="*/ 741 w 1656"/>
                  <a:gd name="T9" fmla="*/ 24 h 1734"/>
                  <a:gd name="T10" fmla="*/ 642 w 1656"/>
                  <a:gd name="T11" fmla="*/ 0 h 1734"/>
                  <a:gd name="T12" fmla="*/ 540 w 1656"/>
                  <a:gd name="T13" fmla="*/ 75 h 1734"/>
                  <a:gd name="T14" fmla="*/ 345 w 1656"/>
                  <a:gd name="T15" fmla="*/ 144 h 1734"/>
                  <a:gd name="T16" fmla="*/ 282 w 1656"/>
                  <a:gd name="T17" fmla="*/ 306 h 1734"/>
                  <a:gd name="T18" fmla="*/ 153 w 1656"/>
                  <a:gd name="T19" fmla="*/ 441 h 1734"/>
                  <a:gd name="T20" fmla="*/ 204 w 1656"/>
                  <a:gd name="T21" fmla="*/ 573 h 1734"/>
                  <a:gd name="T22" fmla="*/ 78 w 1656"/>
                  <a:gd name="T23" fmla="*/ 651 h 1734"/>
                  <a:gd name="T24" fmla="*/ 0 w 1656"/>
                  <a:gd name="T25" fmla="*/ 729 h 1734"/>
                  <a:gd name="T26" fmla="*/ 0 w 1656"/>
                  <a:gd name="T27" fmla="*/ 915 h 1734"/>
                  <a:gd name="T28" fmla="*/ 144 w 1656"/>
                  <a:gd name="T29" fmla="*/ 924 h 1734"/>
                  <a:gd name="T30" fmla="*/ 222 w 1656"/>
                  <a:gd name="T31" fmla="*/ 987 h 1734"/>
                  <a:gd name="T32" fmla="*/ 237 w 1656"/>
                  <a:gd name="T33" fmla="*/ 1080 h 1734"/>
                  <a:gd name="T34" fmla="*/ 450 w 1656"/>
                  <a:gd name="T35" fmla="*/ 1119 h 1734"/>
                  <a:gd name="T36" fmla="*/ 546 w 1656"/>
                  <a:gd name="T37" fmla="*/ 1227 h 1734"/>
                  <a:gd name="T38" fmla="*/ 702 w 1656"/>
                  <a:gd name="T39" fmla="*/ 1227 h 1734"/>
                  <a:gd name="T40" fmla="*/ 804 w 1656"/>
                  <a:gd name="T41" fmla="*/ 1224 h 1734"/>
                  <a:gd name="T42" fmla="*/ 810 w 1656"/>
                  <a:gd name="T43" fmla="*/ 1335 h 1734"/>
                  <a:gd name="T44" fmla="*/ 810 w 1656"/>
                  <a:gd name="T45" fmla="*/ 1479 h 1734"/>
                  <a:gd name="T46" fmla="*/ 926 w 1656"/>
                  <a:gd name="T47" fmla="*/ 1548 h 1734"/>
                  <a:gd name="T48" fmla="*/ 930 w 1656"/>
                  <a:gd name="T49" fmla="*/ 1734 h 1734"/>
                  <a:gd name="T50" fmla="*/ 1047 w 1656"/>
                  <a:gd name="T51" fmla="*/ 1725 h 1734"/>
                  <a:gd name="T52" fmla="*/ 1188 w 1656"/>
                  <a:gd name="T53" fmla="*/ 1635 h 1734"/>
                  <a:gd name="T54" fmla="*/ 1356 w 1656"/>
                  <a:gd name="T55" fmla="*/ 1569 h 1734"/>
                  <a:gd name="T56" fmla="*/ 1374 w 1656"/>
                  <a:gd name="T57" fmla="*/ 1371 h 1734"/>
                  <a:gd name="T58" fmla="*/ 1392 w 1656"/>
                  <a:gd name="T59" fmla="*/ 1173 h 1734"/>
                  <a:gd name="T60" fmla="*/ 1608 w 1656"/>
                  <a:gd name="T61" fmla="*/ 1023 h 1734"/>
                  <a:gd name="T62" fmla="*/ 1572 w 1656"/>
                  <a:gd name="T63" fmla="*/ 789 h 1734"/>
                  <a:gd name="T64" fmla="*/ 1644 w 1656"/>
                  <a:gd name="T65" fmla="*/ 579 h 1734"/>
                  <a:gd name="T66" fmla="*/ 1656 w 1656"/>
                  <a:gd name="T67" fmla="*/ 411 h 1734"/>
                  <a:gd name="T68" fmla="*/ 1572 w 1656"/>
                  <a:gd name="T69" fmla="*/ 345 h 1734"/>
                  <a:gd name="T70" fmla="*/ 1392 w 1656"/>
                  <a:gd name="T71" fmla="*/ 213 h 1734"/>
                  <a:gd name="T72" fmla="*/ 1302 w 1656"/>
                  <a:gd name="T73" fmla="*/ 231 h 1734"/>
                  <a:gd name="T74" fmla="*/ 1224 w 1656"/>
                  <a:gd name="T75" fmla="*/ 324 h 17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56"/>
                  <a:gd name="T115" fmla="*/ 0 h 1734"/>
                  <a:gd name="T116" fmla="*/ 1656 w 1656"/>
                  <a:gd name="T117" fmla="*/ 1734 h 17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56" h="1734">
                    <a:moveTo>
                      <a:pt x="1224" y="324"/>
                    </a:moveTo>
                    <a:lnTo>
                      <a:pt x="1080" y="303"/>
                    </a:lnTo>
                    <a:lnTo>
                      <a:pt x="909" y="216"/>
                    </a:lnTo>
                    <a:lnTo>
                      <a:pt x="783" y="126"/>
                    </a:lnTo>
                    <a:lnTo>
                      <a:pt x="741" y="24"/>
                    </a:lnTo>
                    <a:lnTo>
                      <a:pt x="642" y="0"/>
                    </a:lnTo>
                    <a:lnTo>
                      <a:pt x="540" y="75"/>
                    </a:lnTo>
                    <a:lnTo>
                      <a:pt x="345" y="144"/>
                    </a:lnTo>
                    <a:lnTo>
                      <a:pt x="282" y="306"/>
                    </a:lnTo>
                    <a:lnTo>
                      <a:pt x="153" y="441"/>
                    </a:lnTo>
                    <a:lnTo>
                      <a:pt x="204" y="573"/>
                    </a:lnTo>
                    <a:lnTo>
                      <a:pt x="78" y="651"/>
                    </a:lnTo>
                    <a:lnTo>
                      <a:pt x="0" y="729"/>
                    </a:lnTo>
                    <a:lnTo>
                      <a:pt x="0" y="915"/>
                    </a:lnTo>
                    <a:lnTo>
                      <a:pt x="144" y="924"/>
                    </a:lnTo>
                    <a:lnTo>
                      <a:pt x="222" y="987"/>
                    </a:lnTo>
                    <a:lnTo>
                      <a:pt x="237" y="1080"/>
                    </a:lnTo>
                    <a:lnTo>
                      <a:pt x="450" y="1119"/>
                    </a:lnTo>
                    <a:lnTo>
                      <a:pt x="546" y="1227"/>
                    </a:lnTo>
                    <a:lnTo>
                      <a:pt x="702" y="1227"/>
                    </a:lnTo>
                    <a:lnTo>
                      <a:pt x="804" y="1224"/>
                    </a:lnTo>
                    <a:lnTo>
                      <a:pt x="810" y="1335"/>
                    </a:lnTo>
                    <a:lnTo>
                      <a:pt x="810" y="1479"/>
                    </a:lnTo>
                    <a:lnTo>
                      <a:pt x="926" y="1548"/>
                    </a:lnTo>
                    <a:lnTo>
                      <a:pt x="930" y="1734"/>
                    </a:lnTo>
                    <a:lnTo>
                      <a:pt x="1047" y="1725"/>
                    </a:lnTo>
                    <a:lnTo>
                      <a:pt x="1188" y="1635"/>
                    </a:lnTo>
                    <a:lnTo>
                      <a:pt x="1356" y="1569"/>
                    </a:lnTo>
                    <a:lnTo>
                      <a:pt x="1374" y="1371"/>
                    </a:lnTo>
                    <a:lnTo>
                      <a:pt x="1392" y="1173"/>
                    </a:lnTo>
                    <a:lnTo>
                      <a:pt x="1608" y="1023"/>
                    </a:lnTo>
                    <a:lnTo>
                      <a:pt x="1572" y="789"/>
                    </a:lnTo>
                    <a:lnTo>
                      <a:pt x="1644" y="579"/>
                    </a:lnTo>
                    <a:lnTo>
                      <a:pt x="1656" y="411"/>
                    </a:lnTo>
                    <a:lnTo>
                      <a:pt x="1572" y="345"/>
                    </a:lnTo>
                    <a:lnTo>
                      <a:pt x="1392" y="213"/>
                    </a:lnTo>
                    <a:lnTo>
                      <a:pt x="1302" y="231"/>
                    </a:lnTo>
                    <a:lnTo>
                      <a:pt x="1224" y="3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8" name="Freeform 1312">
                <a:extLst>
                  <a:ext uri="{FF2B5EF4-FFF2-40B4-BE49-F238E27FC236}">
                    <a16:creationId xmlns:a16="http://schemas.microsoft.com/office/drawing/2014/main" id="{0701DFE1-E191-4698-A522-FC53489CD3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8327" y="4950942"/>
                <a:ext cx="408061" cy="340552"/>
              </a:xfrm>
              <a:custGeom>
                <a:avLst/>
                <a:gdLst>
                  <a:gd name="T0" fmla="*/ 2508 w 2778"/>
                  <a:gd name="T1" fmla="*/ 36 h 1902"/>
                  <a:gd name="T2" fmla="*/ 2358 w 2778"/>
                  <a:gd name="T3" fmla="*/ 0 h 1902"/>
                  <a:gd name="T4" fmla="*/ 2178 w 2778"/>
                  <a:gd name="T5" fmla="*/ 156 h 1902"/>
                  <a:gd name="T6" fmla="*/ 1914 w 2778"/>
                  <a:gd name="T7" fmla="*/ 390 h 1902"/>
                  <a:gd name="T8" fmla="*/ 1770 w 2778"/>
                  <a:gd name="T9" fmla="*/ 450 h 1902"/>
                  <a:gd name="T10" fmla="*/ 1626 w 2778"/>
                  <a:gd name="T11" fmla="*/ 594 h 1902"/>
                  <a:gd name="T12" fmla="*/ 1410 w 2778"/>
                  <a:gd name="T13" fmla="*/ 696 h 1902"/>
                  <a:gd name="T14" fmla="*/ 1284 w 2778"/>
                  <a:gd name="T15" fmla="*/ 774 h 1902"/>
                  <a:gd name="T16" fmla="*/ 1278 w 2778"/>
                  <a:gd name="T17" fmla="*/ 1026 h 1902"/>
                  <a:gd name="T18" fmla="*/ 1242 w 2778"/>
                  <a:gd name="T19" fmla="*/ 1134 h 1902"/>
                  <a:gd name="T20" fmla="*/ 1134 w 2778"/>
                  <a:gd name="T21" fmla="*/ 1200 h 1902"/>
                  <a:gd name="T22" fmla="*/ 942 w 2778"/>
                  <a:gd name="T23" fmla="*/ 1200 h 1902"/>
                  <a:gd name="T24" fmla="*/ 762 w 2778"/>
                  <a:gd name="T25" fmla="*/ 1164 h 1902"/>
                  <a:gd name="T26" fmla="*/ 630 w 2778"/>
                  <a:gd name="T27" fmla="*/ 1062 h 1902"/>
                  <a:gd name="T28" fmla="*/ 492 w 2778"/>
                  <a:gd name="T29" fmla="*/ 1128 h 1902"/>
                  <a:gd name="T30" fmla="*/ 312 w 2778"/>
                  <a:gd name="T31" fmla="*/ 1242 h 1902"/>
                  <a:gd name="T32" fmla="*/ 168 w 2778"/>
                  <a:gd name="T33" fmla="*/ 1362 h 1902"/>
                  <a:gd name="T34" fmla="*/ 6 w 2778"/>
                  <a:gd name="T35" fmla="*/ 1416 h 1902"/>
                  <a:gd name="T36" fmla="*/ 0 w 2778"/>
                  <a:gd name="T37" fmla="*/ 1566 h 1902"/>
                  <a:gd name="T38" fmla="*/ 24 w 2778"/>
                  <a:gd name="T39" fmla="*/ 1686 h 1902"/>
                  <a:gd name="T40" fmla="*/ 150 w 2778"/>
                  <a:gd name="T41" fmla="*/ 1782 h 1902"/>
                  <a:gd name="T42" fmla="*/ 204 w 2778"/>
                  <a:gd name="T43" fmla="*/ 1902 h 1902"/>
                  <a:gd name="T44" fmla="*/ 432 w 2778"/>
                  <a:gd name="T45" fmla="*/ 1872 h 1902"/>
                  <a:gd name="T46" fmla="*/ 486 w 2778"/>
                  <a:gd name="T47" fmla="*/ 1764 h 1902"/>
                  <a:gd name="T48" fmla="*/ 510 w 2778"/>
                  <a:gd name="T49" fmla="*/ 1632 h 1902"/>
                  <a:gd name="T50" fmla="*/ 558 w 2778"/>
                  <a:gd name="T51" fmla="*/ 1530 h 1902"/>
                  <a:gd name="T52" fmla="*/ 738 w 2778"/>
                  <a:gd name="T53" fmla="*/ 1458 h 1902"/>
                  <a:gd name="T54" fmla="*/ 960 w 2778"/>
                  <a:gd name="T55" fmla="*/ 1416 h 1902"/>
                  <a:gd name="T56" fmla="*/ 1068 w 2778"/>
                  <a:gd name="T57" fmla="*/ 1512 h 1902"/>
                  <a:gd name="T58" fmla="*/ 1134 w 2778"/>
                  <a:gd name="T59" fmla="*/ 1620 h 1902"/>
                  <a:gd name="T60" fmla="*/ 1284 w 2778"/>
                  <a:gd name="T61" fmla="*/ 1632 h 1902"/>
                  <a:gd name="T62" fmla="*/ 1410 w 2778"/>
                  <a:gd name="T63" fmla="*/ 1566 h 1902"/>
                  <a:gd name="T64" fmla="*/ 1428 w 2778"/>
                  <a:gd name="T65" fmla="*/ 1452 h 1902"/>
                  <a:gd name="T66" fmla="*/ 1464 w 2778"/>
                  <a:gd name="T67" fmla="*/ 1362 h 1902"/>
                  <a:gd name="T68" fmla="*/ 1572 w 2778"/>
                  <a:gd name="T69" fmla="*/ 1368 h 1902"/>
                  <a:gd name="T70" fmla="*/ 1674 w 2778"/>
                  <a:gd name="T71" fmla="*/ 1452 h 1902"/>
                  <a:gd name="T72" fmla="*/ 1824 w 2778"/>
                  <a:gd name="T73" fmla="*/ 1386 h 1902"/>
                  <a:gd name="T74" fmla="*/ 1962 w 2778"/>
                  <a:gd name="T75" fmla="*/ 1272 h 1902"/>
                  <a:gd name="T76" fmla="*/ 2076 w 2778"/>
                  <a:gd name="T77" fmla="*/ 1200 h 1902"/>
                  <a:gd name="T78" fmla="*/ 2232 w 2778"/>
                  <a:gd name="T79" fmla="*/ 1062 h 1902"/>
                  <a:gd name="T80" fmla="*/ 2448 w 2778"/>
                  <a:gd name="T81" fmla="*/ 1038 h 1902"/>
                  <a:gd name="T82" fmla="*/ 2592 w 2778"/>
                  <a:gd name="T83" fmla="*/ 1038 h 1902"/>
                  <a:gd name="T84" fmla="*/ 2682 w 2778"/>
                  <a:gd name="T85" fmla="*/ 912 h 1902"/>
                  <a:gd name="T86" fmla="*/ 2688 w 2778"/>
                  <a:gd name="T87" fmla="*/ 804 h 1902"/>
                  <a:gd name="T88" fmla="*/ 2664 w 2778"/>
                  <a:gd name="T89" fmla="*/ 612 h 1902"/>
                  <a:gd name="T90" fmla="*/ 2634 w 2778"/>
                  <a:gd name="T91" fmla="*/ 498 h 1902"/>
                  <a:gd name="T92" fmla="*/ 2724 w 2778"/>
                  <a:gd name="T93" fmla="*/ 426 h 1902"/>
                  <a:gd name="T94" fmla="*/ 2778 w 2778"/>
                  <a:gd name="T95" fmla="*/ 300 h 1902"/>
                  <a:gd name="T96" fmla="*/ 2658 w 2778"/>
                  <a:gd name="T97" fmla="*/ 309 h 1902"/>
                  <a:gd name="T98" fmla="*/ 2655 w 2778"/>
                  <a:gd name="T99" fmla="*/ 125 h 1902"/>
                  <a:gd name="T100" fmla="*/ 2508 w 2778"/>
                  <a:gd name="T101" fmla="*/ 36 h 19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78"/>
                  <a:gd name="T154" fmla="*/ 0 h 1902"/>
                  <a:gd name="T155" fmla="*/ 2778 w 2778"/>
                  <a:gd name="T156" fmla="*/ 1902 h 19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78" h="1902">
                    <a:moveTo>
                      <a:pt x="2508" y="36"/>
                    </a:moveTo>
                    <a:lnTo>
                      <a:pt x="2358" y="0"/>
                    </a:lnTo>
                    <a:lnTo>
                      <a:pt x="2178" y="156"/>
                    </a:lnTo>
                    <a:lnTo>
                      <a:pt x="1914" y="390"/>
                    </a:lnTo>
                    <a:lnTo>
                      <a:pt x="1770" y="450"/>
                    </a:lnTo>
                    <a:lnTo>
                      <a:pt x="1626" y="594"/>
                    </a:lnTo>
                    <a:lnTo>
                      <a:pt x="1410" y="696"/>
                    </a:lnTo>
                    <a:lnTo>
                      <a:pt x="1284" y="774"/>
                    </a:lnTo>
                    <a:lnTo>
                      <a:pt x="1278" y="1026"/>
                    </a:lnTo>
                    <a:lnTo>
                      <a:pt x="1242" y="1134"/>
                    </a:lnTo>
                    <a:lnTo>
                      <a:pt x="1134" y="1200"/>
                    </a:lnTo>
                    <a:lnTo>
                      <a:pt x="942" y="1200"/>
                    </a:lnTo>
                    <a:lnTo>
                      <a:pt x="762" y="1164"/>
                    </a:lnTo>
                    <a:lnTo>
                      <a:pt x="630" y="1062"/>
                    </a:lnTo>
                    <a:lnTo>
                      <a:pt x="492" y="1128"/>
                    </a:lnTo>
                    <a:lnTo>
                      <a:pt x="312" y="1242"/>
                    </a:lnTo>
                    <a:lnTo>
                      <a:pt x="168" y="1362"/>
                    </a:lnTo>
                    <a:lnTo>
                      <a:pt x="6" y="1416"/>
                    </a:lnTo>
                    <a:lnTo>
                      <a:pt x="0" y="1566"/>
                    </a:lnTo>
                    <a:lnTo>
                      <a:pt x="24" y="1686"/>
                    </a:lnTo>
                    <a:lnTo>
                      <a:pt x="150" y="1782"/>
                    </a:lnTo>
                    <a:lnTo>
                      <a:pt x="204" y="1902"/>
                    </a:lnTo>
                    <a:lnTo>
                      <a:pt x="432" y="1872"/>
                    </a:lnTo>
                    <a:lnTo>
                      <a:pt x="486" y="1764"/>
                    </a:lnTo>
                    <a:lnTo>
                      <a:pt x="510" y="1632"/>
                    </a:lnTo>
                    <a:lnTo>
                      <a:pt x="558" y="1530"/>
                    </a:lnTo>
                    <a:lnTo>
                      <a:pt x="738" y="1458"/>
                    </a:lnTo>
                    <a:lnTo>
                      <a:pt x="960" y="1416"/>
                    </a:lnTo>
                    <a:lnTo>
                      <a:pt x="1068" y="1512"/>
                    </a:lnTo>
                    <a:lnTo>
                      <a:pt x="1134" y="1620"/>
                    </a:lnTo>
                    <a:lnTo>
                      <a:pt x="1284" y="1632"/>
                    </a:lnTo>
                    <a:lnTo>
                      <a:pt x="1410" y="1566"/>
                    </a:lnTo>
                    <a:lnTo>
                      <a:pt x="1428" y="1452"/>
                    </a:lnTo>
                    <a:lnTo>
                      <a:pt x="1464" y="1362"/>
                    </a:lnTo>
                    <a:lnTo>
                      <a:pt x="1572" y="1368"/>
                    </a:lnTo>
                    <a:lnTo>
                      <a:pt x="1674" y="1452"/>
                    </a:lnTo>
                    <a:lnTo>
                      <a:pt x="1824" y="1386"/>
                    </a:lnTo>
                    <a:lnTo>
                      <a:pt x="1962" y="1272"/>
                    </a:lnTo>
                    <a:lnTo>
                      <a:pt x="2076" y="1200"/>
                    </a:lnTo>
                    <a:lnTo>
                      <a:pt x="2232" y="1062"/>
                    </a:lnTo>
                    <a:lnTo>
                      <a:pt x="2448" y="1038"/>
                    </a:lnTo>
                    <a:lnTo>
                      <a:pt x="2592" y="1038"/>
                    </a:lnTo>
                    <a:lnTo>
                      <a:pt x="2682" y="912"/>
                    </a:lnTo>
                    <a:lnTo>
                      <a:pt x="2688" y="804"/>
                    </a:lnTo>
                    <a:lnTo>
                      <a:pt x="2664" y="612"/>
                    </a:lnTo>
                    <a:lnTo>
                      <a:pt x="2634" y="498"/>
                    </a:lnTo>
                    <a:lnTo>
                      <a:pt x="2724" y="426"/>
                    </a:lnTo>
                    <a:lnTo>
                      <a:pt x="2778" y="300"/>
                    </a:lnTo>
                    <a:lnTo>
                      <a:pt x="2658" y="309"/>
                    </a:lnTo>
                    <a:lnTo>
                      <a:pt x="2655" y="125"/>
                    </a:lnTo>
                    <a:lnTo>
                      <a:pt x="2508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9" name="Freeform 1313">
                <a:extLst>
                  <a:ext uri="{FF2B5EF4-FFF2-40B4-BE49-F238E27FC236}">
                    <a16:creationId xmlns:a16="http://schemas.microsoft.com/office/drawing/2014/main" id="{647A4F75-80B8-45DC-ABA1-CD6FF59171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43544" y="4584608"/>
                <a:ext cx="818031" cy="900261"/>
              </a:xfrm>
              <a:custGeom>
                <a:avLst/>
                <a:gdLst>
                  <a:gd name="T0" fmla="*/ 759 w 5569"/>
                  <a:gd name="T1" fmla="*/ 204 h 5028"/>
                  <a:gd name="T2" fmla="*/ 351 w 5569"/>
                  <a:gd name="T3" fmla="*/ 354 h 5028"/>
                  <a:gd name="T4" fmla="*/ 201 w 5569"/>
                  <a:gd name="T5" fmla="*/ 798 h 5028"/>
                  <a:gd name="T6" fmla="*/ 75 w 5569"/>
                  <a:gd name="T7" fmla="*/ 1164 h 5028"/>
                  <a:gd name="T8" fmla="*/ 311 w 5569"/>
                  <a:gd name="T9" fmla="*/ 2025 h 5028"/>
                  <a:gd name="T10" fmla="*/ 165 w 5569"/>
                  <a:gd name="T11" fmla="*/ 2244 h 5028"/>
                  <a:gd name="T12" fmla="*/ 6 w 5569"/>
                  <a:gd name="T13" fmla="*/ 2495 h 5028"/>
                  <a:gd name="T14" fmla="*/ 222 w 5569"/>
                  <a:gd name="T15" fmla="*/ 2888 h 5028"/>
                  <a:gd name="T16" fmla="*/ 675 w 5569"/>
                  <a:gd name="T17" fmla="*/ 3522 h 5028"/>
                  <a:gd name="T18" fmla="*/ 745 w 5569"/>
                  <a:gd name="T19" fmla="*/ 4095 h 5028"/>
                  <a:gd name="T20" fmla="*/ 963 w 5569"/>
                  <a:gd name="T21" fmla="*/ 4578 h 5028"/>
                  <a:gd name="T22" fmla="*/ 939 w 5569"/>
                  <a:gd name="T23" fmla="*/ 4923 h 5028"/>
                  <a:gd name="T24" fmla="*/ 1287 w 5569"/>
                  <a:gd name="T25" fmla="*/ 4800 h 5028"/>
                  <a:gd name="T26" fmla="*/ 1587 w 5569"/>
                  <a:gd name="T27" fmla="*/ 4962 h 5028"/>
                  <a:gd name="T28" fmla="*/ 1737 w 5569"/>
                  <a:gd name="T29" fmla="*/ 4872 h 5028"/>
                  <a:gd name="T30" fmla="*/ 1893 w 5569"/>
                  <a:gd name="T31" fmla="*/ 4494 h 5028"/>
                  <a:gd name="T32" fmla="*/ 2313 w 5569"/>
                  <a:gd name="T33" fmla="*/ 4506 h 5028"/>
                  <a:gd name="T34" fmla="*/ 2619 w 5569"/>
                  <a:gd name="T35" fmla="*/ 4386 h 5028"/>
                  <a:gd name="T36" fmla="*/ 2739 w 5569"/>
                  <a:gd name="T37" fmla="*/ 4710 h 5028"/>
                  <a:gd name="T38" fmla="*/ 3010 w 5569"/>
                  <a:gd name="T39" fmla="*/ 4872 h 5028"/>
                  <a:gd name="T40" fmla="*/ 3316 w 5569"/>
                  <a:gd name="T41" fmla="*/ 4962 h 5028"/>
                  <a:gd name="T42" fmla="*/ 3730 w 5569"/>
                  <a:gd name="T43" fmla="*/ 4944 h 5028"/>
                  <a:gd name="T44" fmla="*/ 3982 w 5569"/>
                  <a:gd name="T45" fmla="*/ 4494 h 5028"/>
                  <a:gd name="T46" fmla="*/ 4000 w 5569"/>
                  <a:gd name="T47" fmla="*/ 3936 h 5028"/>
                  <a:gd name="T48" fmla="*/ 4096 w 5569"/>
                  <a:gd name="T49" fmla="*/ 3558 h 5028"/>
                  <a:gd name="T50" fmla="*/ 3586 w 5569"/>
                  <a:gd name="T51" fmla="*/ 3575 h 5028"/>
                  <a:gd name="T52" fmla="*/ 3462 w 5569"/>
                  <a:gd name="T53" fmla="*/ 3917 h 5028"/>
                  <a:gd name="T54" fmla="*/ 3052 w 5569"/>
                  <a:gd name="T55" fmla="*/ 3732 h 5028"/>
                  <a:gd name="T56" fmla="*/ 3196 w 5569"/>
                  <a:gd name="T57" fmla="*/ 3408 h 5028"/>
                  <a:gd name="T58" fmla="*/ 3655 w 5569"/>
                  <a:gd name="T59" fmla="*/ 3108 h 5028"/>
                  <a:gd name="T60" fmla="*/ 4160 w 5569"/>
                  <a:gd name="T61" fmla="*/ 3246 h 5028"/>
                  <a:gd name="T62" fmla="*/ 4312 w 5569"/>
                  <a:gd name="T63" fmla="*/ 2820 h 5028"/>
                  <a:gd name="T64" fmla="*/ 4651 w 5569"/>
                  <a:gd name="T65" fmla="*/ 2643 h 5028"/>
                  <a:gd name="T66" fmla="*/ 5173 w 5569"/>
                  <a:gd name="T67" fmla="*/ 2229 h 5028"/>
                  <a:gd name="T68" fmla="*/ 5569 w 5569"/>
                  <a:gd name="T69" fmla="*/ 2102 h 5028"/>
                  <a:gd name="T70" fmla="*/ 5207 w 5569"/>
                  <a:gd name="T71" fmla="*/ 1739 h 5028"/>
                  <a:gd name="T72" fmla="*/ 4902 w 5569"/>
                  <a:gd name="T73" fmla="*/ 1544 h 5028"/>
                  <a:gd name="T74" fmla="*/ 4838 w 5569"/>
                  <a:gd name="T75" fmla="*/ 1269 h 5028"/>
                  <a:gd name="T76" fmla="*/ 4812 w 5569"/>
                  <a:gd name="T77" fmla="*/ 1020 h 5028"/>
                  <a:gd name="T78" fmla="*/ 4507 w 5569"/>
                  <a:gd name="T79" fmla="*/ 1113 h 5028"/>
                  <a:gd name="T80" fmla="*/ 4182 w 5569"/>
                  <a:gd name="T81" fmla="*/ 1416 h 5028"/>
                  <a:gd name="T82" fmla="*/ 3688 w 5569"/>
                  <a:gd name="T83" fmla="*/ 1271 h 5028"/>
                  <a:gd name="T84" fmla="*/ 3378 w 5569"/>
                  <a:gd name="T85" fmla="*/ 1059 h 5028"/>
                  <a:gd name="T86" fmla="*/ 2661 w 5569"/>
                  <a:gd name="T87" fmla="*/ 1080 h 5028"/>
                  <a:gd name="T88" fmla="*/ 2136 w 5569"/>
                  <a:gd name="T89" fmla="*/ 1035 h 5028"/>
                  <a:gd name="T90" fmla="*/ 2100 w 5569"/>
                  <a:gd name="T91" fmla="*/ 528 h 5028"/>
                  <a:gd name="T92" fmla="*/ 1509 w 5569"/>
                  <a:gd name="T93" fmla="*/ 198 h 5028"/>
                  <a:gd name="T94" fmla="*/ 1002 w 5569"/>
                  <a:gd name="T95" fmla="*/ 0 h 50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9"/>
                  <a:gd name="T145" fmla="*/ 0 h 5028"/>
                  <a:gd name="T146" fmla="*/ 5569 w 5569"/>
                  <a:gd name="T147" fmla="*/ 5028 h 502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9" h="5028">
                    <a:moveTo>
                      <a:pt x="1002" y="0"/>
                    </a:moveTo>
                    <a:lnTo>
                      <a:pt x="819" y="78"/>
                    </a:lnTo>
                    <a:lnTo>
                      <a:pt x="759" y="204"/>
                    </a:lnTo>
                    <a:lnTo>
                      <a:pt x="654" y="293"/>
                    </a:lnTo>
                    <a:lnTo>
                      <a:pt x="513" y="312"/>
                    </a:lnTo>
                    <a:lnTo>
                      <a:pt x="351" y="354"/>
                    </a:lnTo>
                    <a:lnTo>
                      <a:pt x="257" y="455"/>
                    </a:lnTo>
                    <a:lnTo>
                      <a:pt x="291" y="636"/>
                    </a:lnTo>
                    <a:lnTo>
                      <a:pt x="201" y="798"/>
                    </a:lnTo>
                    <a:lnTo>
                      <a:pt x="201" y="996"/>
                    </a:lnTo>
                    <a:lnTo>
                      <a:pt x="183" y="1128"/>
                    </a:lnTo>
                    <a:lnTo>
                      <a:pt x="75" y="1164"/>
                    </a:lnTo>
                    <a:lnTo>
                      <a:pt x="165" y="1668"/>
                    </a:lnTo>
                    <a:lnTo>
                      <a:pt x="294" y="1827"/>
                    </a:lnTo>
                    <a:lnTo>
                      <a:pt x="311" y="2025"/>
                    </a:lnTo>
                    <a:lnTo>
                      <a:pt x="209" y="2043"/>
                    </a:lnTo>
                    <a:lnTo>
                      <a:pt x="140" y="2117"/>
                    </a:lnTo>
                    <a:lnTo>
                      <a:pt x="165" y="2244"/>
                    </a:lnTo>
                    <a:lnTo>
                      <a:pt x="95" y="2322"/>
                    </a:lnTo>
                    <a:lnTo>
                      <a:pt x="0" y="2378"/>
                    </a:lnTo>
                    <a:lnTo>
                      <a:pt x="6" y="2495"/>
                    </a:lnTo>
                    <a:lnTo>
                      <a:pt x="171" y="2532"/>
                    </a:lnTo>
                    <a:lnTo>
                      <a:pt x="237" y="2684"/>
                    </a:lnTo>
                    <a:lnTo>
                      <a:pt x="222" y="2888"/>
                    </a:lnTo>
                    <a:lnTo>
                      <a:pt x="276" y="3065"/>
                    </a:lnTo>
                    <a:lnTo>
                      <a:pt x="441" y="3282"/>
                    </a:lnTo>
                    <a:lnTo>
                      <a:pt x="675" y="3522"/>
                    </a:lnTo>
                    <a:lnTo>
                      <a:pt x="765" y="3756"/>
                    </a:lnTo>
                    <a:lnTo>
                      <a:pt x="811" y="3935"/>
                    </a:lnTo>
                    <a:lnTo>
                      <a:pt x="745" y="4095"/>
                    </a:lnTo>
                    <a:lnTo>
                      <a:pt x="909" y="4308"/>
                    </a:lnTo>
                    <a:lnTo>
                      <a:pt x="867" y="4452"/>
                    </a:lnTo>
                    <a:lnTo>
                      <a:pt x="963" y="4578"/>
                    </a:lnTo>
                    <a:lnTo>
                      <a:pt x="867" y="4686"/>
                    </a:lnTo>
                    <a:lnTo>
                      <a:pt x="918" y="4775"/>
                    </a:lnTo>
                    <a:lnTo>
                      <a:pt x="939" y="4923"/>
                    </a:lnTo>
                    <a:lnTo>
                      <a:pt x="1035" y="4938"/>
                    </a:lnTo>
                    <a:lnTo>
                      <a:pt x="1107" y="4794"/>
                    </a:lnTo>
                    <a:lnTo>
                      <a:pt x="1287" y="4800"/>
                    </a:lnTo>
                    <a:lnTo>
                      <a:pt x="1353" y="4854"/>
                    </a:lnTo>
                    <a:lnTo>
                      <a:pt x="1413" y="4944"/>
                    </a:lnTo>
                    <a:lnTo>
                      <a:pt x="1587" y="4962"/>
                    </a:lnTo>
                    <a:lnTo>
                      <a:pt x="1641" y="5028"/>
                    </a:lnTo>
                    <a:lnTo>
                      <a:pt x="1749" y="4980"/>
                    </a:lnTo>
                    <a:lnTo>
                      <a:pt x="1737" y="4872"/>
                    </a:lnTo>
                    <a:lnTo>
                      <a:pt x="1731" y="4692"/>
                    </a:lnTo>
                    <a:lnTo>
                      <a:pt x="1773" y="4578"/>
                    </a:lnTo>
                    <a:lnTo>
                      <a:pt x="1893" y="4494"/>
                    </a:lnTo>
                    <a:lnTo>
                      <a:pt x="2025" y="4506"/>
                    </a:lnTo>
                    <a:lnTo>
                      <a:pt x="2199" y="4494"/>
                    </a:lnTo>
                    <a:lnTo>
                      <a:pt x="2313" y="4506"/>
                    </a:lnTo>
                    <a:lnTo>
                      <a:pt x="2439" y="4452"/>
                    </a:lnTo>
                    <a:lnTo>
                      <a:pt x="2523" y="4386"/>
                    </a:lnTo>
                    <a:lnTo>
                      <a:pt x="2619" y="4386"/>
                    </a:lnTo>
                    <a:lnTo>
                      <a:pt x="2655" y="4470"/>
                    </a:lnTo>
                    <a:lnTo>
                      <a:pt x="2649" y="4584"/>
                    </a:lnTo>
                    <a:lnTo>
                      <a:pt x="2739" y="4710"/>
                    </a:lnTo>
                    <a:lnTo>
                      <a:pt x="2848" y="4794"/>
                    </a:lnTo>
                    <a:lnTo>
                      <a:pt x="2962" y="4776"/>
                    </a:lnTo>
                    <a:lnTo>
                      <a:pt x="3010" y="4872"/>
                    </a:lnTo>
                    <a:lnTo>
                      <a:pt x="3106" y="4926"/>
                    </a:lnTo>
                    <a:lnTo>
                      <a:pt x="3250" y="4908"/>
                    </a:lnTo>
                    <a:lnTo>
                      <a:pt x="3316" y="4962"/>
                    </a:lnTo>
                    <a:lnTo>
                      <a:pt x="3442" y="5010"/>
                    </a:lnTo>
                    <a:lnTo>
                      <a:pt x="3586" y="5010"/>
                    </a:lnTo>
                    <a:lnTo>
                      <a:pt x="3730" y="4944"/>
                    </a:lnTo>
                    <a:lnTo>
                      <a:pt x="3838" y="4812"/>
                    </a:lnTo>
                    <a:lnTo>
                      <a:pt x="3898" y="4674"/>
                    </a:lnTo>
                    <a:lnTo>
                      <a:pt x="3982" y="4494"/>
                    </a:lnTo>
                    <a:lnTo>
                      <a:pt x="4108" y="4326"/>
                    </a:lnTo>
                    <a:lnTo>
                      <a:pt x="3982" y="4080"/>
                    </a:lnTo>
                    <a:lnTo>
                      <a:pt x="4000" y="3936"/>
                    </a:lnTo>
                    <a:lnTo>
                      <a:pt x="4114" y="3768"/>
                    </a:lnTo>
                    <a:lnTo>
                      <a:pt x="4159" y="3663"/>
                    </a:lnTo>
                    <a:lnTo>
                      <a:pt x="4096" y="3558"/>
                    </a:lnTo>
                    <a:lnTo>
                      <a:pt x="3988" y="3462"/>
                    </a:lnTo>
                    <a:lnTo>
                      <a:pt x="3772" y="3503"/>
                    </a:lnTo>
                    <a:lnTo>
                      <a:pt x="3586" y="3575"/>
                    </a:lnTo>
                    <a:lnTo>
                      <a:pt x="3538" y="3681"/>
                    </a:lnTo>
                    <a:lnTo>
                      <a:pt x="3512" y="3813"/>
                    </a:lnTo>
                    <a:lnTo>
                      <a:pt x="3462" y="3917"/>
                    </a:lnTo>
                    <a:lnTo>
                      <a:pt x="3232" y="3947"/>
                    </a:lnTo>
                    <a:lnTo>
                      <a:pt x="3174" y="3824"/>
                    </a:lnTo>
                    <a:lnTo>
                      <a:pt x="3052" y="3732"/>
                    </a:lnTo>
                    <a:lnTo>
                      <a:pt x="3027" y="3614"/>
                    </a:lnTo>
                    <a:lnTo>
                      <a:pt x="3034" y="3462"/>
                    </a:lnTo>
                    <a:lnTo>
                      <a:pt x="3196" y="3408"/>
                    </a:lnTo>
                    <a:lnTo>
                      <a:pt x="3334" y="3291"/>
                    </a:lnTo>
                    <a:lnTo>
                      <a:pt x="3499" y="3186"/>
                    </a:lnTo>
                    <a:lnTo>
                      <a:pt x="3655" y="3108"/>
                    </a:lnTo>
                    <a:lnTo>
                      <a:pt x="3793" y="3210"/>
                    </a:lnTo>
                    <a:lnTo>
                      <a:pt x="3971" y="3246"/>
                    </a:lnTo>
                    <a:lnTo>
                      <a:pt x="4160" y="3246"/>
                    </a:lnTo>
                    <a:lnTo>
                      <a:pt x="4273" y="3177"/>
                    </a:lnTo>
                    <a:lnTo>
                      <a:pt x="4306" y="3068"/>
                    </a:lnTo>
                    <a:lnTo>
                      <a:pt x="4312" y="2820"/>
                    </a:lnTo>
                    <a:lnTo>
                      <a:pt x="4438" y="2741"/>
                    </a:lnTo>
                    <a:lnTo>
                      <a:pt x="4475" y="2723"/>
                    </a:lnTo>
                    <a:lnTo>
                      <a:pt x="4651" y="2643"/>
                    </a:lnTo>
                    <a:lnTo>
                      <a:pt x="4799" y="2495"/>
                    </a:lnTo>
                    <a:lnTo>
                      <a:pt x="4943" y="2435"/>
                    </a:lnTo>
                    <a:lnTo>
                      <a:pt x="5173" y="2229"/>
                    </a:lnTo>
                    <a:lnTo>
                      <a:pt x="5386" y="2046"/>
                    </a:lnTo>
                    <a:lnTo>
                      <a:pt x="5536" y="2081"/>
                    </a:lnTo>
                    <a:lnTo>
                      <a:pt x="5569" y="2102"/>
                    </a:lnTo>
                    <a:lnTo>
                      <a:pt x="5560" y="1845"/>
                    </a:lnTo>
                    <a:lnTo>
                      <a:pt x="5302" y="1847"/>
                    </a:lnTo>
                    <a:lnTo>
                      <a:pt x="5207" y="1739"/>
                    </a:lnTo>
                    <a:lnTo>
                      <a:pt x="4993" y="1700"/>
                    </a:lnTo>
                    <a:lnTo>
                      <a:pt x="4979" y="1607"/>
                    </a:lnTo>
                    <a:lnTo>
                      <a:pt x="4902" y="1544"/>
                    </a:lnTo>
                    <a:lnTo>
                      <a:pt x="4754" y="1536"/>
                    </a:lnTo>
                    <a:lnTo>
                      <a:pt x="4757" y="1346"/>
                    </a:lnTo>
                    <a:lnTo>
                      <a:pt x="4838" y="1269"/>
                    </a:lnTo>
                    <a:lnTo>
                      <a:pt x="4960" y="1194"/>
                    </a:lnTo>
                    <a:lnTo>
                      <a:pt x="4909" y="1059"/>
                    </a:lnTo>
                    <a:lnTo>
                      <a:pt x="4812" y="1020"/>
                    </a:lnTo>
                    <a:lnTo>
                      <a:pt x="4666" y="996"/>
                    </a:lnTo>
                    <a:lnTo>
                      <a:pt x="4558" y="1043"/>
                    </a:lnTo>
                    <a:lnTo>
                      <a:pt x="4507" y="1113"/>
                    </a:lnTo>
                    <a:lnTo>
                      <a:pt x="4410" y="1287"/>
                    </a:lnTo>
                    <a:lnTo>
                      <a:pt x="4294" y="1328"/>
                    </a:lnTo>
                    <a:lnTo>
                      <a:pt x="4182" y="1416"/>
                    </a:lnTo>
                    <a:lnTo>
                      <a:pt x="4083" y="1416"/>
                    </a:lnTo>
                    <a:lnTo>
                      <a:pt x="3874" y="1281"/>
                    </a:lnTo>
                    <a:lnTo>
                      <a:pt x="3688" y="1271"/>
                    </a:lnTo>
                    <a:lnTo>
                      <a:pt x="3522" y="1271"/>
                    </a:lnTo>
                    <a:lnTo>
                      <a:pt x="3442" y="1185"/>
                    </a:lnTo>
                    <a:lnTo>
                      <a:pt x="3378" y="1059"/>
                    </a:lnTo>
                    <a:lnTo>
                      <a:pt x="3250" y="1004"/>
                    </a:lnTo>
                    <a:lnTo>
                      <a:pt x="2939" y="996"/>
                    </a:lnTo>
                    <a:lnTo>
                      <a:pt x="2661" y="1080"/>
                    </a:lnTo>
                    <a:lnTo>
                      <a:pt x="2460" y="1071"/>
                    </a:lnTo>
                    <a:lnTo>
                      <a:pt x="2246" y="1073"/>
                    </a:lnTo>
                    <a:lnTo>
                      <a:pt x="2136" y="1035"/>
                    </a:lnTo>
                    <a:lnTo>
                      <a:pt x="2091" y="942"/>
                    </a:lnTo>
                    <a:lnTo>
                      <a:pt x="2115" y="696"/>
                    </a:lnTo>
                    <a:lnTo>
                      <a:pt x="2100" y="528"/>
                    </a:lnTo>
                    <a:lnTo>
                      <a:pt x="1833" y="366"/>
                    </a:lnTo>
                    <a:lnTo>
                      <a:pt x="1722" y="243"/>
                    </a:lnTo>
                    <a:lnTo>
                      <a:pt x="1509" y="198"/>
                    </a:lnTo>
                    <a:lnTo>
                      <a:pt x="1299" y="132"/>
                    </a:lnTo>
                    <a:lnTo>
                      <a:pt x="1173" y="45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0" name="Freeform 1314">
                <a:extLst>
                  <a:ext uri="{FF2B5EF4-FFF2-40B4-BE49-F238E27FC236}">
                    <a16:creationId xmlns:a16="http://schemas.microsoft.com/office/drawing/2014/main" id="{C2191C1A-05E7-45AA-9BE9-FE454ACDEC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59654" y="4363839"/>
                <a:ext cx="743412" cy="664273"/>
              </a:xfrm>
              <a:custGeom>
                <a:avLst/>
                <a:gdLst>
                  <a:gd name="T0" fmla="*/ 889 w 5061"/>
                  <a:gd name="T1" fmla="*/ 740 h 3710"/>
                  <a:gd name="T2" fmla="*/ 576 w 5061"/>
                  <a:gd name="T3" fmla="*/ 754 h 3710"/>
                  <a:gd name="T4" fmla="*/ 402 w 5061"/>
                  <a:gd name="T5" fmla="*/ 814 h 3710"/>
                  <a:gd name="T6" fmla="*/ 510 w 5061"/>
                  <a:gd name="T7" fmla="*/ 1030 h 3710"/>
                  <a:gd name="T8" fmla="*/ 672 w 5061"/>
                  <a:gd name="T9" fmla="*/ 1174 h 3710"/>
                  <a:gd name="T10" fmla="*/ 810 w 5061"/>
                  <a:gd name="T11" fmla="*/ 1444 h 3710"/>
                  <a:gd name="T12" fmla="*/ 792 w 5061"/>
                  <a:gd name="T13" fmla="*/ 1714 h 3710"/>
                  <a:gd name="T14" fmla="*/ 648 w 5061"/>
                  <a:gd name="T15" fmla="*/ 1966 h 3710"/>
                  <a:gd name="T16" fmla="*/ 342 w 5061"/>
                  <a:gd name="T17" fmla="*/ 2092 h 3710"/>
                  <a:gd name="T18" fmla="*/ 216 w 5061"/>
                  <a:gd name="T19" fmla="*/ 2272 h 3710"/>
                  <a:gd name="T20" fmla="*/ 276 w 5061"/>
                  <a:gd name="T21" fmla="*/ 2554 h 3710"/>
                  <a:gd name="T22" fmla="*/ 150 w 5061"/>
                  <a:gd name="T23" fmla="*/ 2716 h 3710"/>
                  <a:gd name="T24" fmla="*/ 0 w 5061"/>
                  <a:gd name="T25" fmla="*/ 2896 h 3710"/>
                  <a:gd name="T26" fmla="*/ 179 w 5061"/>
                  <a:gd name="T27" fmla="*/ 3173 h 3710"/>
                  <a:gd name="T28" fmla="*/ 395 w 5061"/>
                  <a:gd name="T29" fmla="*/ 3377 h 3710"/>
                  <a:gd name="T30" fmla="*/ 593 w 5061"/>
                  <a:gd name="T31" fmla="*/ 3602 h 3710"/>
                  <a:gd name="T32" fmla="*/ 866 w 5061"/>
                  <a:gd name="T33" fmla="*/ 3439 h 3710"/>
                  <a:gd name="T34" fmla="*/ 1212 w 5061"/>
                  <a:gd name="T35" fmla="*/ 3116 h 3710"/>
                  <a:gd name="T36" fmla="*/ 1518 w 5061"/>
                  <a:gd name="T37" fmla="*/ 2932 h 3710"/>
                  <a:gd name="T38" fmla="*/ 1950 w 5061"/>
                  <a:gd name="T39" fmla="*/ 3224 h 3710"/>
                  <a:gd name="T40" fmla="*/ 2130 w 5061"/>
                  <a:gd name="T41" fmla="*/ 3308 h 3710"/>
                  <a:gd name="T42" fmla="*/ 2235 w 5061"/>
                  <a:gd name="T43" fmla="*/ 3602 h 3710"/>
                  <a:gd name="T44" fmla="*/ 2574 w 5061"/>
                  <a:gd name="T45" fmla="*/ 3705 h 3710"/>
                  <a:gd name="T46" fmla="*/ 2703 w 5061"/>
                  <a:gd name="T47" fmla="*/ 3547 h 3710"/>
                  <a:gd name="T48" fmla="*/ 3211 w 5061"/>
                  <a:gd name="T49" fmla="*/ 3705 h 3710"/>
                  <a:gd name="T50" fmla="*/ 3446 w 5061"/>
                  <a:gd name="T51" fmla="*/ 3664 h 3710"/>
                  <a:gd name="T52" fmla="*/ 3599 w 5061"/>
                  <a:gd name="T53" fmla="*/ 3418 h 3710"/>
                  <a:gd name="T54" fmla="*/ 3863 w 5061"/>
                  <a:gd name="T55" fmla="*/ 3553 h 3710"/>
                  <a:gd name="T56" fmla="*/ 4070 w 5061"/>
                  <a:gd name="T57" fmla="*/ 3556 h 3710"/>
                  <a:gd name="T58" fmla="*/ 4115 w 5061"/>
                  <a:gd name="T59" fmla="*/ 3349 h 3710"/>
                  <a:gd name="T60" fmla="*/ 4286 w 5061"/>
                  <a:gd name="T61" fmla="*/ 3260 h 3710"/>
                  <a:gd name="T62" fmla="*/ 4142 w 5061"/>
                  <a:gd name="T63" fmla="*/ 2903 h 3710"/>
                  <a:gd name="T64" fmla="*/ 4160 w 5061"/>
                  <a:gd name="T65" fmla="*/ 2360 h 3710"/>
                  <a:gd name="T66" fmla="*/ 4176 w 5061"/>
                  <a:gd name="T67" fmla="*/ 2032 h 3710"/>
                  <a:gd name="T68" fmla="*/ 4232 w 5061"/>
                  <a:gd name="T69" fmla="*/ 1693 h 3710"/>
                  <a:gd name="T70" fmla="*/ 4488 w 5061"/>
                  <a:gd name="T71" fmla="*/ 1546 h 3710"/>
                  <a:gd name="T72" fmla="*/ 4734 w 5061"/>
                  <a:gd name="T73" fmla="*/ 1438 h 3710"/>
                  <a:gd name="T74" fmla="*/ 4980 w 5061"/>
                  <a:gd name="T75" fmla="*/ 1234 h 3710"/>
                  <a:gd name="T76" fmla="*/ 5058 w 5061"/>
                  <a:gd name="T77" fmla="*/ 1063 h 3710"/>
                  <a:gd name="T78" fmla="*/ 4985 w 5061"/>
                  <a:gd name="T79" fmla="*/ 815 h 3710"/>
                  <a:gd name="T80" fmla="*/ 4818 w 5061"/>
                  <a:gd name="T81" fmla="*/ 703 h 3710"/>
                  <a:gd name="T82" fmla="*/ 4454 w 5061"/>
                  <a:gd name="T83" fmla="*/ 659 h 3710"/>
                  <a:gd name="T84" fmla="*/ 4238 w 5061"/>
                  <a:gd name="T85" fmla="*/ 569 h 3710"/>
                  <a:gd name="T86" fmla="*/ 3978 w 5061"/>
                  <a:gd name="T87" fmla="*/ 882 h 3710"/>
                  <a:gd name="T88" fmla="*/ 3730 w 5061"/>
                  <a:gd name="T89" fmla="*/ 843 h 3710"/>
                  <a:gd name="T90" fmla="*/ 3530 w 5061"/>
                  <a:gd name="T91" fmla="*/ 851 h 3710"/>
                  <a:gd name="T92" fmla="*/ 3294 w 5061"/>
                  <a:gd name="T93" fmla="*/ 567 h 3710"/>
                  <a:gd name="T94" fmla="*/ 3193 w 5061"/>
                  <a:gd name="T95" fmla="*/ 273 h 3710"/>
                  <a:gd name="T96" fmla="*/ 2744 w 5061"/>
                  <a:gd name="T97" fmla="*/ 452 h 3710"/>
                  <a:gd name="T98" fmla="*/ 2598 w 5061"/>
                  <a:gd name="T99" fmla="*/ 488 h 3710"/>
                  <a:gd name="T100" fmla="*/ 2521 w 5061"/>
                  <a:gd name="T101" fmla="*/ 647 h 3710"/>
                  <a:gd name="T102" fmla="*/ 2234 w 5061"/>
                  <a:gd name="T103" fmla="*/ 599 h 3710"/>
                  <a:gd name="T104" fmla="*/ 2214 w 5061"/>
                  <a:gd name="T105" fmla="*/ 218 h 3710"/>
                  <a:gd name="T106" fmla="*/ 2001 w 5061"/>
                  <a:gd name="T107" fmla="*/ 0 h 3710"/>
                  <a:gd name="T108" fmla="*/ 1747 w 5061"/>
                  <a:gd name="T109" fmla="*/ 75 h 3710"/>
                  <a:gd name="T110" fmla="*/ 1728 w 5061"/>
                  <a:gd name="T111" fmla="*/ 375 h 3710"/>
                  <a:gd name="T112" fmla="*/ 1533 w 5061"/>
                  <a:gd name="T113" fmla="*/ 636 h 3710"/>
                  <a:gd name="T114" fmla="*/ 1152 w 5061"/>
                  <a:gd name="T115" fmla="*/ 832 h 37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61"/>
                  <a:gd name="T175" fmla="*/ 0 h 3710"/>
                  <a:gd name="T176" fmla="*/ 5061 w 5061"/>
                  <a:gd name="T177" fmla="*/ 3710 h 37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61" h="3710">
                    <a:moveTo>
                      <a:pt x="1152" y="832"/>
                    </a:moveTo>
                    <a:lnTo>
                      <a:pt x="889" y="740"/>
                    </a:lnTo>
                    <a:lnTo>
                      <a:pt x="744" y="754"/>
                    </a:lnTo>
                    <a:lnTo>
                      <a:pt x="576" y="754"/>
                    </a:lnTo>
                    <a:lnTo>
                      <a:pt x="474" y="754"/>
                    </a:lnTo>
                    <a:lnTo>
                      <a:pt x="402" y="814"/>
                    </a:lnTo>
                    <a:lnTo>
                      <a:pt x="420" y="952"/>
                    </a:lnTo>
                    <a:lnTo>
                      <a:pt x="510" y="1030"/>
                    </a:lnTo>
                    <a:lnTo>
                      <a:pt x="636" y="1084"/>
                    </a:lnTo>
                    <a:lnTo>
                      <a:pt x="672" y="1174"/>
                    </a:lnTo>
                    <a:lnTo>
                      <a:pt x="762" y="1294"/>
                    </a:lnTo>
                    <a:lnTo>
                      <a:pt x="810" y="1444"/>
                    </a:lnTo>
                    <a:lnTo>
                      <a:pt x="834" y="1588"/>
                    </a:lnTo>
                    <a:lnTo>
                      <a:pt x="792" y="1714"/>
                    </a:lnTo>
                    <a:lnTo>
                      <a:pt x="666" y="1816"/>
                    </a:lnTo>
                    <a:lnTo>
                      <a:pt x="648" y="1966"/>
                    </a:lnTo>
                    <a:lnTo>
                      <a:pt x="486" y="2020"/>
                    </a:lnTo>
                    <a:lnTo>
                      <a:pt x="342" y="2092"/>
                    </a:lnTo>
                    <a:lnTo>
                      <a:pt x="258" y="2146"/>
                    </a:lnTo>
                    <a:lnTo>
                      <a:pt x="216" y="2272"/>
                    </a:lnTo>
                    <a:lnTo>
                      <a:pt x="258" y="2416"/>
                    </a:lnTo>
                    <a:lnTo>
                      <a:pt x="276" y="2554"/>
                    </a:lnTo>
                    <a:lnTo>
                      <a:pt x="270" y="2662"/>
                    </a:lnTo>
                    <a:lnTo>
                      <a:pt x="150" y="2716"/>
                    </a:lnTo>
                    <a:lnTo>
                      <a:pt x="36" y="2770"/>
                    </a:lnTo>
                    <a:lnTo>
                      <a:pt x="0" y="2896"/>
                    </a:lnTo>
                    <a:lnTo>
                      <a:pt x="84" y="3112"/>
                    </a:lnTo>
                    <a:lnTo>
                      <a:pt x="179" y="3173"/>
                    </a:lnTo>
                    <a:lnTo>
                      <a:pt x="325" y="3272"/>
                    </a:lnTo>
                    <a:lnTo>
                      <a:pt x="395" y="3377"/>
                    </a:lnTo>
                    <a:lnTo>
                      <a:pt x="397" y="3509"/>
                    </a:lnTo>
                    <a:lnTo>
                      <a:pt x="593" y="3602"/>
                    </a:lnTo>
                    <a:lnTo>
                      <a:pt x="744" y="3566"/>
                    </a:lnTo>
                    <a:lnTo>
                      <a:pt x="866" y="3439"/>
                    </a:lnTo>
                    <a:lnTo>
                      <a:pt x="1194" y="3281"/>
                    </a:lnTo>
                    <a:lnTo>
                      <a:pt x="1212" y="3116"/>
                    </a:lnTo>
                    <a:lnTo>
                      <a:pt x="1231" y="3027"/>
                    </a:lnTo>
                    <a:lnTo>
                      <a:pt x="1518" y="2932"/>
                    </a:lnTo>
                    <a:lnTo>
                      <a:pt x="1839" y="3215"/>
                    </a:lnTo>
                    <a:lnTo>
                      <a:pt x="1950" y="3224"/>
                    </a:lnTo>
                    <a:lnTo>
                      <a:pt x="2058" y="3171"/>
                    </a:lnTo>
                    <a:lnTo>
                      <a:pt x="2130" y="3308"/>
                    </a:lnTo>
                    <a:lnTo>
                      <a:pt x="2252" y="3421"/>
                    </a:lnTo>
                    <a:lnTo>
                      <a:pt x="2235" y="3602"/>
                    </a:lnTo>
                    <a:lnTo>
                      <a:pt x="2322" y="3677"/>
                    </a:lnTo>
                    <a:lnTo>
                      <a:pt x="2574" y="3705"/>
                    </a:lnTo>
                    <a:lnTo>
                      <a:pt x="2664" y="3652"/>
                    </a:lnTo>
                    <a:lnTo>
                      <a:pt x="2703" y="3547"/>
                    </a:lnTo>
                    <a:lnTo>
                      <a:pt x="3036" y="3544"/>
                    </a:lnTo>
                    <a:lnTo>
                      <a:pt x="3211" y="3705"/>
                    </a:lnTo>
                    <a:lnTo>
                      <a:pt x="3336" y="3710"/>
                    </a:lnTo>
                    <a:lnTo>
                      <a:pt x="3446" y="3664"/>
                    </a:lnTo>
                    <a:lnTo>
                      <a:pt x="3463" y="3507"/>
                    </a:lnTo>
                    <a:lnTo>
                      <a:pt x="3599" y="3418"/>
                    </a:lnTo>
                    <a:lnTo>
                      <a:pt x="3768" y="3422"/>
                    </a:lnTo>
                    <a:lnTo>
                      <a:pt x="3863" y="3553"/>
                    </a:lnTo>
                    <a:lnTo>
                      <a:pt x="3978" y="3611"/>
                    </a:lnTo>
                    <a:lnTo>
                      <a:pt x="4070" y="3556"/>
                    </a:lnTo>
                    <a:lnTo>
                      <a:pt x="4140" y="3478"/>
                    </a:lnTo>
                    <a:lnTo>
                      <a:pt x="4115" y="3349"/>
                    </a:lnTo>
                    <a:lnTo>
                      <a:pt x="4182" y="3277"/>
                    </a:lnTo>
                    <a:lnTo>
                      <a:pt x="4286" y="3260"/>
                    </a:lnTo>
                    <a:lnTo>
                      <a:pt x="4268" y="3061"/>
                    </a:lnTo>
                    <a:lnTo>
                      <a:pt x="4142" y="2903"/>
                    </a:lnTo>
                    <a:lnTo>
                      <a:pt x="4050" y="2398"/>
                    </a:lnTo>
                    <a:lnTo>
                      <a:pt x="4160" y="2360"/>
                    </a:lnTo>
                    <a:lnTo>
                      <a:pt x="4175" y="2242"/>
                    </a:lnTo>
                    <a:lnTo>
                      <a:pt x="4176" y="2032"/>
                    </a:lnTo>
                    <a:lnTo>
                      <a:pt x="4265" y="1870"/>
                    </a:lnTo>
                    <a:lnTo>
                      <a:pt x="4232" y="1693"/>
                    </a:lnTo>
                    <a:lnTo>
                      <a:pt x="4326" y="1588"/>
                    </a:lnTo>
                    <a:lnTo>
                      <a:pt x="4488" y="1546"/>
                    </a:lnTo>
                    <a:lnTo>
                      <a:pt x="4629" y="1528"/>
                    </a:lnTo>
                    <a:lnTo>
                      <a:pt x="4734" y="1438"/>
                    </a:lnTo>
                    <a:lnTo>
                      <a:pt x="4794" y="1310"/>
                    </a:lnTo>
                    <a:lnTo>
                      <a:pt x="4980" y="1234"/>
                    </a:lnTo>
                    <a:lnTo>
                      <a:pt x="5004" y="1138"/>
                    </a:lnTo>
                    <a:lnTo>
                      <a:pt x="5058" y="1063"/>
                    </a:lnTo>
                    <a:lnTo>
                      <a:pt x="5061" y="920"/>
                    </a:lnTo>
                    <a:lnTo>
                      <a:pt x="4985" y="815"/>
                    </a:lnTo>
                    <a:lnTo>
                      <a:pt x="4974" y="662"/>
                    </a:lnTo>
                    <a:lnTo>
                      <a:pt x="4818" y="703"/>
                    </a:lnTo>
                    <a:lnTo>
                      <a:pt x="4584" y="721"/>
                    </a:lnTo>
                    <a:lnTo>
                      <a:pt x="4454" y="659"/>
                    </a:lnTo>
                    <a:lnTo>
                      <a:pt x="4355" y="536"/>
                    </a:lnTo>
                    <a:lnTo>
                      <a:pt x="4238" y="569"/>
                    </a:lnTo>
                    <a:lnTo>
                      <a:pt x="4182" y="725"/>
                    </a:lnTo>
                    <a:lnTo>
                      <a:pt x="3978" y="882"/>
                    </a:lnTo>
                    <a:lnTo>
                      <a:pt x="3864" y="900"/>
                    </a:lnTo>
                    <a:lnTo>
                      <a:pt x="3730" y="843"/>
                    </a:lnTo>
                    <a:lnTo>
                      <a:pt x="3637" y="897"/>
                    </a:lnTo>
                    <a:lnTo>
                      <a:pt x="3530" y="851"/>
                    </a:lnTo>
                    <a:lnTo>
                      <a:pt x="3377" y="677"/>
                    </a:lnTo>
                    <a:lnTo>
                      <a:pt x="3294" y="567"/>
                    </a:lnTo>
                    <a:lnTo>
                      <a:pt x="3261" y="367"/>
                    </a:lnTo>
                    <a:lnTo>
                      <a:pt x="3193" y="273"/>
                    </a:lnTo>
                    <a:lnTo>
                      <a:pt x="2853" y="276"/>
                    </a:lnTo>
                    <a:lnTo>
                      <a:pt x="2744" y="452"/>
                    </a:lnTo>
                    <a:lnTo>
                      <a:pt x="2685" y="485"/>
                    </a:lnTo>
                    <a:lnTo>
                      <a:pt x="2598" y="488"/>
                    </a:lnTo>
                    <a:lnTo>
                      <a:pt x="2574" y="593"/>
                    </a:lnTo>
                    <a:lnTo>
                      <a:pt x="2521" y="647"/>
                    </a:lnTo>
                    <a:lnTo>
                      <a:pt x="2302" y="650"/>
                    </a:lnTo>
                    <a:lnTo>
                      <a:pt x="2234" y="599"/>
                    </a:lnTo>
                    <a:lnTo>
                      <a:pt x="2202" y="346"/>
                    </a:lnTo>
                    <a:lnTo>
                      <a:pt x="2214" y="218"/>
                    </a:lnTo>
                    <a:lnTo>
                      <a:pt x="2065" y="38"/>
                    </a:lnTo>
                    <a:lnTo>
                      <a:pt x="2001" y="0"/>
                    </a:lnTo>
                    <a:lnTo>
                      <a:pt x="1836" y="3"/>
                    </a:lnTo>
                    <a:lnTo>
                      <a:pt x="1747" y="75"/>
                    </a:lnTo>
                    <a:lnTo>
                      <a:pt x="1728" y="190"/>
                    </a:lnTo>
                    <a:lnTo>
                      <a:pt x="1728" y="375"/>
                    </a:lnTo>
                    <a:lnTo>
                      <a:pt x="1567" y="446"/>
                    </a:lnTo>
                    <a:lnTo>
                      <a:pt x="1533" y="636"/>
                    </a:lnTo>
                    <a:lnTo>
                      <a:pt x="1313" y="772"/>
                    </a:lnTo>
                    <a:lnTo>
                      <a:pt x="1152" y="8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1" name="Freeform 1315">
                <a:extLst>
                  <a:ext uri="{FF2B5EF4-FFF2-40B4-BE49-F238E27FC236}">
                    <a16:creationId xmlns:a16="http://schemas.microsoft.com/office/drawing/2014/main" id="{80098DD9-86F6-4626-9910-FEC4FA6374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3524" y="4888634"/>
                <a:ext cx="1021475" cy="999096"/>
              </a:xfrm>
              <a:custGeom>
                <a:avLst/>
                <a:gdLst>
                  <a:gd name="T0" fmla="*/ 8676 w 4636"/>
                  <a:gd name="T1" fmla="*/ 738 h 3720"/>
                  <a:gd name="T2" fmla="*/ 8194 w 4636"/>
                  <a:gd name="T3" fmla="*/ 1098 h 3720"/>
                  <a:gd name="T4" fmla="*/ 7578 w 4636"/>
                  <a:gd name="T5" fmla="*/ 918 h 3720"/>
                  <a:gd name="T6" fmla="*/ 6885 w 4636"/>
                  <a:gd name="T7" fmla="*/ 1161 h 3720"/>
                  <a:gd name="T8" fmla="*/ 6404 w 4636"/>
                  <a:gd name="T9" fmla="*/ 733 h 3720"/>
                  <a:gd name="T10" fmla="*/ 5940 w 4636"/>
                  <a:gd name="T11" fmla="*/ 441 h 3720"/>
                  <a:gd name="T12" fmla="*/ 5301 w 4636"/>
                  <a:gd name="T13" fmla="*/ 0 h 3720"/>
                  <a:gd name="T14" fmla="*/ 4815 w 4636"/>
                  <a:gd name="T15" fmla="*/ 522 h 3720"/>
                  <a:gd name="T16" fmla="*/ 3915 w 4636"/>
                  <a:gd name="T17" fmla="*/ 1008 h 3720"/>
                  <a:gd name="T18" fmla="*/ 3514 w 4636"/>
                  <a:gd name="T19" fmla="*/ 513 h 3720"/>
                  <a:gd name="T20" fmla="*/ 2898 w 4636"/>
                  <a:gd name="T21" fmla="*/ 792 h 3720"/>
                  <a:gd name="T22" fmla="*/ 2646 w 4636"/>
                  <a:gd name="T23" fmla="*/ 1863 h 3720"/>
                  <a:gd name="T24" fmla="*/ 1818 w 4636"/>
                  <a:gd name="T25" fmla="*/ 1809 h 3720"/>
                  <a:gd name="T26" fmla="*/ 1161 w 4636"/>
                  <a:gd name="T27" fmla="*/ 1971 h 3720"/>
                  <a:gd name="T28" fmla="*/ 1143 w 4636"/>
                  <a:gd name="T29" fmla="*/ 2619 h 3720"/>
                  <a:gd name="T30" fmla="*/ 1467 w 4636"/>
                  <a:gd name="T31" fmla="*/ 3087 h 3720"/>
                  <a:gd name="T32" fmla="*/ 918 w 4636"/>
                  <a:gd name="T33" fmla="*/ 3357 h 3720"/>
                  <a:gd name="T34" fmla="*/ 711 w 4636"/>
                  <a:gd name="T35" fmla="*/ 4032 h 3720"/>
                  <a:gd name="T36" fmla="*/ 432 w 4636"/>
                  <a:gd name="T37" fmla="*/ 4491 h 3720"/>
                  <a:gd name="T38" fmla="*/ 657 w 4636"/>
                  <a:gd name="T39" fmla="*/ 5031 h 3720"/>
                  <a:gd name="T40" fmla="*/ 540 w 4636"/>
                  <a:gd name="T41" fmla="*/ 5571 h 3720"/>
                  <a:gd name="T42" fmla="*/ 1170 w 4636"/>
                  <a:gd name="T43" fmla="*/ 5886 h 3720"/>
                  <a:gd name="T44" fmla="*/ 738 w 4636"/>
                  <a:gd name="T45" fmla="*/ 6507 h 3720"/>
                  <a:gd name="T46" fmla="*/ 324 w 4636"/>
                  <a:gd name="T47" fmla="*/ 8019 h 3720"/>
                  <a:gd name="T48" fmla="*/ 1683 w 4636"/>
                  <a:gd name="T49" fmla="*/ 7731 h 3720"/>
                  <a:gd name="T50" fmla="*/ 2079 w 4636"/>
                  <a:gd name="T51" fmla="*/ 7731 h 3720"/>
                  <a:gd name="T52" fmla="*/ 1845 w 4636"/>
                  <a:gd name="T53" fmla="*/ 7110 h 3720"/>
                  <a:gd name="T54" fmla="*/ 2592 w 4636"/>
                  <a:gd name="T55" fmla="*/ 6939 h 3720"/>
                  <a:gd name="T56" fmla="*/ 3681 w 4636"/>
                  <a:gd name="T57" fmla="*/ 7425 h 3720"/>
                  <a:gd name="T58" fmla="*/ 4509 w 4636"/>
                  <a:gd name="T59" fmla="*/ 7380 h 3720"/>
                  <a:gd name="T60" fmla="*/ 5220 w 4636"/>
                  <a:gd name="T61" fmla="*/ 7371 h 3720"/>
                  <a:gd name="T62" fmla="*/ 6426 w 4636"/>
                  <a:gd name="T63" fmla="*/ 7560 h 3720"/>
                  <a:gd name="T64" fmla="*/ 6867 w 4636"/>
                  <a:gd name="T65" fmla="*/ 6804 h 3720"/>
                  <a:gd name="T66" fmla="*/ 7560 w 4636"/>
                  <a:gd name="T67" fmla="*/ 6678 h 3720"/>
                  <a:gd name="T68" fmla="*/ 8109 w 4636"/>
                  <a:gd name="T69" fmla="*/ 6291 h 3720"/>
                  <a:gd name="T70" fmla="*/ 8568 w 4636"/>
                  <a:gd name="T71" fmla="*/ 6732 h 3720"/>
                  <a:gd name="T72" fmla="*/ 8937 w 4636"/>
                  <a:gd name="T73" fmla="*/ 6057 h 3720"/>
                  <a:gd name="T74" fmla="*/ 8910 w 4636"/>
                  <a:gd name="T75" fmla="*/ 5319 h 3720"/>
                  <a:gd name="T76" fmla="*/ 9639 w 4636"/>
                  <a:gd name="T77" fmla="*/ 5517 h 3720"/>
                  <a:gd name="T78" fmla="*/ 10161 w 4636"/>
                  <a:gd name="T79" fmla="*/ 4968 h 3720"/>
                  <a:gd name="T80" fmla="*/ 10363 w 4636"/>
                  <a:gd name="T81" fmla="*/ 4616 h 3720"/>
                  <a:gd name="T82" fmla="*/ 10287 w 4636"/>
                  <a:gd name="T83" fmla="*/ 4131 h 3720"/>
                  <a:gd name="T84" fmla="*/ 10204 w 4636"/>
                  <a:gd name="T85" fmla="*/ 3353 h 3720"/>
                  <a:gd name="T86" fmla="*/ 9655 w 4636"/>
                  <a:gd name="T87" fmla="*/ 2384 h 3720"/>
                  <a:gd name="T88" fmla="*/ 9342 w 4636"/>
                  <a:gd name="T89" fmla="*/ 1476 h 3720"/>
                  <a:gd name="T90" fmla="*/ 8988 w 4636"/>
                  <a:gd name="T91" fmla="*/ 1017 h 37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636"/>
                  <a:gd name="T139" fmla="*/ 0 h 3720"/>
                  <a:gd name="T140" fmla="*/ 4636 w 4636"/>
                  <a:gd name="T141" fmla="*/ 3720 h 37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636" h="3720">
                    <a:moveTo>
                      <a:pt x="3995" y="452"/>
                    </a:moveTo>
                    <a:lnTo>
                      <a:pt x="3920" y="416"/>
                    </a:lnTo>
                    <a:lnTo>
                      <a:pt x="3856" y="328"/>
                    </a:lnTo>
                    <a:lnTo>
                      <a:pt x="3744" y="324"/>
                    </a:lnTo>
                    <a:lnTo>
                      <a:pt x="3652" y="384"/>
                    </a:lnTo>
                    <a:lnTo>
                      <a:pt x="3642" y="488"/>
                    </a:lnTo>
                    <a:lnTo>
                      <a:pt x="3568" y="520"/>
                    </a:lnTo>
                    <a:lnTo>
                      <a:pt x="3484" y="516"/>
                    </a:lnTo>
                    <a:lnTo>
                      <a:pt x="3368" y="408"/>
                    </a:lnTo>
                    <a:lnTo>
                      <a:pt x="3146" y="410"/>
                    </a:lnTo>
                    <a:lnTo>
                      <a:pt x="3120" y="480"/>
                    </a:lnTo>
                    <a:lnTo>
                      <a:pt x="3060" y="516"/>
                    </a:lnTo>
                    <a:lnTo>
                      <a:pt x="2892" y="496"/>
                    </a:lnTo>
                    <a:lnTo>
                      <a:pt x="2834" y="446"/>
                    </a:lnTo>
                    <a:lnTo>
                      <a:pt x="2846" y="326"/>
                    </a:lnTo>
                    <a:lnTo>
                      <a:pt x="2766" y="252"/>
                    </a:lnTo>
                    <a:lnTo>
                      <a:pt x="2716" y="160"/>
                    </a:lnTo>
                    <a:lnTo>
                      <a:pt x="2640" y="196"/>
                    </a:lnTo>
                    <a:lnTo>
                      <a:pt x="2570" y="188"/>
                    </a:lnTo>
                    <a:lnTo>
                      <a:pt x="2472" y="102"/>
                    </a:lnTo>
                    <a:lnTo>
                      <a:pt x="2356" y="0"/>
                    </a:lnTo>
                    <a:lnTo>
                      <a:pt x="2164" y="64"/>
                    </a:lnTo>
                    <a:lnTo>
                      <a:pt x="2152" y="120"/>
                    </a:lnTo>
                    <a:lnTo>
                      <a:pt x="2140" y="232"/>
                    </a:lnTo>
                    <a:lnTo>
                      <a:pt x="1920" y="340"/>
                    </a:lnTo>
                    <a:lnTo>
                      <a:pt x="1842" y="422"/>
                    </a:lnTo>
                    <a:lnTo>
                      <a:pt x="1740" y="448"/>
                    </a:lnTo>
                    <a:lnTo>
                      <a:pt x="1608" y="384"/>
                    </a:lnTo>
                    <a:lnTo>
                      <a:pt x="1608" y="300"/>
                    </a:lnTo>
                    <a:lnTo>
                      <a:pt x="1562" y="228"/>
                    </a:lnTo>
                    <a:lnTo>
                      <a:pt x="1400" y="120"/>
                    </a:lnTo>
                    <a:lnTo>
                      <a:pt x="1332" y="280"/>
                    </a:lnTo>
                    <a:lnTo>
                      <a:pt x="1288" y="352"/>
                    </a:lnTo>
                    <a:lnTo>
                      <a:pt x="1276" y="432"/>
                    </a:lnTo>
                    <a:lnTo>
                      <a:pt x="1092" y="708"/>
                    </a:lnTo>
                    <a:lnTo>
                      <a:pt x="1176" y="828"/>
                    </a:lnTo>
                    <a:lnTo>
                      <a:pt x="1120" y="864"/>
                    </a:lnTo>
                    <a:lnTo>
                      <a:pt x="916" y="868"/>
                    </a:lnTo>
                    <a:lnTo>
                      <a:pt x="808" y="804"/>
                    </a:lnTo>
                    <a:lnTo>
                      <a:pt x="708" y="844"/>
                    </a:lnTo>
                    <a:lnTo>
                      <a:pt x="648" y="928"/>
                    </a:lnTo>
                    <a:lnTo>
                      <a:pt x="516" y="876"/>
                    </a:lnTo>
                    <a:lnTo>
                      <a:pt x="408" y="952"/>
                    </a:lnTo>
                    <a:lnTo>
                      <a:pt x="448" y="1072"/>
                    </a:lnTo>
                    <a:lnTo>
                      <a:pt x="508" y="1164"/>
                    </a:lnTo>
                    <a:lnTo>
                      <a:pt x="636" y="1204"/>
                    </a:lnTo>
                    <a:lnTo>
                      <a:pt x="684" y="1236"/>
                    </a:lnTo>
                    <a:lnTo>
                      <a:pt x="652" y="1372"/>
                    </a:lnTo>
                    <a:lnTo>
                      <a:pt x="624" y="1452"/>
                    </a:lnTo>
                    <a:lnTo>
                      <a:pt x="480" y="1452"/>
                    </a:lnTo>
                    <a:lnTo>
                      <a:pt x="408" y="1492"/>
                    </a:lnTo>
                    <a:lnTo>
                      <a:pt x="360" y="1596"/>
                    </a:lnTo>
                    <a:lnTo>
                      <a:pt x="384" y="1744"/>
                    </a:lnTo>
                    <a:lnTo>
                      <a:pt x="316" y="1792"/>
                    </a:lnTo>
                    <a:lnTo>
                      <a:pt x="208" y="1840"/>
                    </a:lnTo>
                    <a:lnTo>
                      <a:pt x="172" y="1900"/>
                    </a:lnTo>
                    <a:lnTo>
                      <a:pt x="192" y="1996"/>
                    </a:lnTo>
                    <a:lnTo>
                      <a:pt x="232" y="2076"/>
                    </a:lnTo>
                    <a:lnTo>
                      <a:pt x="208" y="2140"/>
                    </a:lnTo>
                    <a:lnTo>
                      <a:pt x="292" y="2236"/>
                    </a:lnTo>
                    <a:lnTo>
                      <a:pt x="240" y="2316"/>
                    </a:lnTo>
                    <a:lnTo>
                      <a:pt x="204" y="2400"/>
                    </a:lnTo>
                    <a:lnTo>
                      <a:pt x="240" y="2476"/>
                    </a:lnTo>
                    <a:lnTo>
                      <a:pt x="328" y="2532"/>
                    </a:lnTo>
                    <a:lnTo>
                      <a:pt x="520" y="2548"/>
                    </a:lnTo>
                    <a:lnTo>
                      <a:pt x="520" y="2616"/>
                    </a:lnTo>
                    <a:lnTo>
                      <a:pt x="408" y="2700"/>
                    </a:lnTo>
                    <a:lnTo>
                      <a:pt x="360" y="2764"/>
                    </a:lnTo>
                    <a:lnTo>
                      <a:pt x="328" y="2892"/>
                    </a:lnTo>
                    <a:lnTo>
                      <a:pt x="120" y="3204"/>
                    </a:lnTo>
                    <a:lnTo>
                      <a:pt x="0" y="3456"/>
                    </a:lnTo>
                    <a:lnTo>
                      <a:pt x="144" y="3564"/>
                    </a:lnTo>
                    <a:lnTo>
                      <a:pt x="292" y="3720"/>
                    </a:lnTo>
                    <a:lnTo>
                      <a:pt x="580" y="3568"/>
                    </a:lnTo>
                    <a:lnTo>
                      <a:pt x="748" y="3436"/>
                    </a:lnTo>
                    <a:lnTo>
                      <a:pt x="820" y="3456"/>
                    </a:lnTo>
                    <a:lnTo>
                      <a:pt x="888" y="3484"/>
                    </a:lnTo>
                    <a:lnTo>
                      <a:pt x="924" y="3436"/>
                    </a:lnTo>
                    <a:lnTo>
                      <a:pt x="892" y="3312"/>
                    </a:lnTo>
                    <a:lnTo>
                      <a:pt x="816" y="3240"/>
                    </a:lnTo>
                    <a:lnTo>
                      <a:pt x="820" y="3160"/>
                    </a:lnTo>
                    <a:lnTo>
                      <a:pt x="880" y="3148"/>
                    </a:lnTo>
                    <a:lnTo>
                      <a:pt x="1044" y="3160"/>
                    </a:lnTo>
                    <a:lnTo>
                      <a:pt x="1152" y="3084"/>
                    </a:lnTo>
                    <a:lnTo>
                      <a:pt x="1312" y="3000"/>
                    </a:lnTo>
                    <a:lnTo>
                      <a:pt x="1468" y="3084"/>
                    </a:lnTo>
                    <a:lnTo>
                      <a:pt x="1636" y="3300"/>
                    </a:lnTo>
                    <a:lnTo>
                      <a:pt x="1740" y="3288"/>
                    </a:lnTo>
                    <a:lnTo>
                      <a:pt x="1864" y="3264"/>
                    </a:lnTo>
                    <a:lnTo>
                      <a:pt x="2004" y="3280"/>
                    </a:lnTo>
                    <a:lnTo>
                      <a:pt x="2044" y="3336"/>
                    </a:lnTo>
                    <a:lnTo>
                      <a:pt x="2236" y="3340"/>
                    </a:lnTo>
                    <a:lnTo>
                      <a:pt x="2320" y="3276"/>
                    </a:lnTo>
                    <a:lnTo>
                      <a:pt x="2692" y="3280"/>
                    </a:lnTo>
                    <a:lnTo>
                      <a:pt x="2752" y="3360"/>
                    </a:lnTo>
                    <a:lnTo>
                      <a:pt x="2856" y="3360"/>
                    </a:lnTo>
                    <a:lnTo>
                      <a:pt x="3016" y="3280"/>
                    </a:lnTo>
                    <a:lnTo>
                      <a:pt x="3028" y="3088"/>
                    </a:lnTo>
                    <a:lnTo>
                      <a:pt x="3052" y="3024"/>
                    </a:lnTo>
                    <a:lnTo>
                      <a:pt x="3132" y="3016"/>
                    </a:lnTo>
                    <a:lnTo>
                      <a:pt x="3232" y="3060"/>
                    </a:lnTo>
                    <a:lnTo>
                      <a:pt x="3360" y="2968"/>
                    </a:lnTo>
                    <a:lnTo>
                      <a:pt x="3420" y="2920"/>
                    </a:lnTo>
                    <a:lnTo>
                      <a:pt x="3516" y="2904"/>
                    </a:lnTo>
                    <a:lnTo>
                      <a:pt x="3604" y="2796"/>
                    </a:lnTo>
                    <a:lnTo>
                      <a:pt x="3724" y="2848"/>
                    </a:lnTo>
                    <a:lnTo>
                      <a:pt x="3724" y="2940"/>
                    </a:lnTo>
                    <a:lnTo>
                      <a:pt x="3808" y="2992"/>
                    </a:lnTo>
                    <a:lnTo>
                      <a:pt x="3916" y="2956"/>
                    </a:lnTo>
                    <a:lnTo>
                      <a:pt x="4000" y="2820"/>
                    </a:lnTo>
                    <a:lnTo>
                      <a:pt x="3972" y="2692"/>
                    </a:lnTo>
                    <a:lnTo>
                      <a:pt x="3904" y="2548"/>
                    </a:lnTo>
                    <a:lnTo>
                      <a:pt x="3900" y="2400"/>
                    </a:lnTo>
                    <a:lnTo>
                      <a:pt x="3960" y="2364"/>
                    </a:lnTo>
                    <a:lnTo>
                      <a:pt x="4164" y="2356"/>
                    </a:lnTo>
                    <a:lnTo>
                      <a:pt x="4240" y="2388"/>
                    </a:lnTo>
                    <a:lnTo>
                      <a:pt x="4284" y="2452"/>
                    </a:lnTo>
                    <a:lnTo>
                      <a:pt x="4476" y="2436"/>
                    </a:lnTo>
                    <a:lnTo>
                      <a:pt x="4540" y="2380"/>
                    </a:lnTo>
                    <a:lnTo>
                      <a:pt x="4516" y="2208"/>
                    </a:lnTo>
                    <a:lnTo>
                      <a:pt x="4548" y="2136"/>
                    </a:lnTo>
                    <a:lnTo>
                      <a:pt x="4621" y="2150"/>
                    </a:lnTo>
                    <a:lnTo>
                      <a:pt x="4606" y="2051"/>
                    </a:lnTo>
                    <a:lnTo>
                      <a:pt x="4573" y="1992"/>
                    </a:lnTo>
                    <a:lnTo>
                      <a:pt x="4636" y="1920"/>
                    </a:lnTo>
                    <a:lnTo>
                      <a:pt x="4572" y="1836"/>
                    </a:lnTo>
                    <a:lnTo>
                      <a:pt x="4600" y="1740"/>
                    </a:lnTo>
                    <a:lnTo>
                      <a:pt x="4490" y="1598"/>
                    </a:lnTo>
                    <a:lnTo>
                      <a:pt x="4535" y="1490"/>
                    </a:lnTo>
                    <a:lnTo>
                      <a:pt x="4505" y="1377"/>
                    </a:lnTo>
                    <a:lnTo>
                      <a:pt x="4444" y="1215"/>
                    </a:lnTo>
                    <a:lnTo>
                      <a:pt x="4291" y="1059"/>
                    </a:lnTo>
                    <a:lnTo>
                      <a:pt x="4177" y="911"/>
                    </a:lnTo>
                    <a:lnTo>
                      <a:pt x="4142" y="792"/>
                    </a:lnTo>
                    <a:lnTo>
                      <a:pt x="4152" y="656"/>
                    </a:lnTo>
                    <a:lnTo>
                      <a:pt x="4108" y="555"/>
                    </a:lnTo>
                    <a:lnTo>
                      <a:pt x="3997" y="531"/>
                    </a:lnTo>
                    <a:lnTo>
                      <a:pt x="3995" y="4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2" name="Freeform 1316">
                <a:extLst>
                  <a:ext uri="{FF2B5EF4-FFF2-40B4-BE49-F238E27FC236}">
                    <a16:creationId xmlns:a16="http://schemas.microsoft.com/office/drawing/2014/main" id="{98E63C58-3A58-4213-A480-747126EFC9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82162" y="5051926"/>
                <a:ext cx="184200" cy="168664"/>
              </a:xfrm>
              <a:custGeom>
                <a:avLst/>
                <a:gdLst>
                  <a:gd name="T0" fmla="*/ 2088 w 209"/>
                  <a:gd name="T1" fmla="*/ 288 h 157"/>
                  <a:gd name="T2" fmla="*/ 1404 w 209"/>
                  <a:gd name="T3" fmla="*/ 288 h 157"/>
                  <a:gd name="T4" fmla="*/ 864 w 209"/>
                  <a:gd name="T5" fmla="*/ 684 h 157"/>
                  <a:gd name="T6" fmla="*/ 648 w 209"/>
                  <a:gd name="T7" fmla="*/ 1260 h 157"/>
                  <a:gd name="T8" fmla="*/ 72 w 209"/>
                  <a:gd name="T9" fmla="*/ 1872 h 157"/>
                  <a:gd name="T10" fmla="*/ 0 w 209"/>
                  <a:gd name="T11" fmla="*/ 2628 h 157"/>
                  <a:gd name="T12" fmla="*/ 324 w 209"/>
                  <a:gd name="T13" fmla="*/ 3744 h 157"/>
                  <a:gd name="T14" fmla="*/ 1296 w 209"/>
                  <a:gd name="T15" fmla="*/ 3852 h 157"/>
                  <a:gd name="T16" fmla="*/ 1836 w 209"/>
                  <a:gd name="T17" fmla="*/ 3744 h 157"/>
                  <a:gd name="T18" fmla="*/ 2376 w 209"/>
                  <a:gd name="T19" fmla="*/ 4572 h 157"/>
                  <a:gd name="T20" fmla="*/ 2700 w 209"/>
                  <a:gd name="T21" fmla="*/ 5544 h 157"/>
                  <a:gd name="T22" fmla="*/ 3852 w 209"/>
                  <a:gd name="T23" fmla="*/ 5652 h 157"/>
                  <a:gd name="T24" fmla="*/ 4824 w 209"/>
                  <a:gd name="T25" fmla="*/ 5364 h 157"/>
                  <a:gd name="T26" fmla="*/ 5364 w 209"/>
                  <a:gd name="T27" fmla="*/ 4824 h 157"/>
                  <a:gd name="T28" fmla="*/ 5832 w 209"/>
                  <a:gd name="T29" fmla="*/ 4608 h 157"/>
                  <a:gd name="T30" fmla="*/ 6696 w 209"/>
                  <a:gd name="T31" fmla="*/ 3960 h 157"/>
                  <a:gd name="T32" fmla="*/ 7344 w 209"/>
                  <a:gd name="T33" fmla="*/ 3636 h 157"/>
                  <a:gd name="T34" fmla="*/ 7524 w 209"/>
                  <a:gd name="T35" fmla="*/ 2520 h 157"/>
                  <a:gd name="T36" fmla="*/ 7452 w 209"/>
                  <a:gd name="T37" fmla="*/ 1584 h 157"/>
                  <a:gd name="T38" fmla="*/ 6372 w 209"/>
                  <a:gd name="T39" fmla="*/ 1332 h 157"/>
                  <a:gd name="T40" fmla="*/ 5652 w 209"/>
                  <a:gd name="T41" fmla="*/ 432 h 157"/>
                  <a:gd name="T42" fmla="*/ 5112 w 209"/>
                  <a:gd name="T43" fmla="*/ 0 h 157"/>
                  <a:gd name="T44" fmla="*/ 4356 w 209"/>
                  <a:gd name="T45" fmla="*/ 396 h 157"/>
                  <a:gd name="T46" fmla="*/ 3492 w 209"/>
                  <a:gd name="T47" fmla="*/ 432 h 157"/>
                  <a:gd name="T48" fmla="*/ 2808 w 209"/>
                  <a:gd name="T49" fmla="*/ 540 h 157"/>
                  <a:gd name="T50" fmla="*/ 2088 w 209"/>
                  <a:gd name="T51" fmla="*/ 288 h 1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9"/>
                  <a:gd name="T79" fmla="*/ 0 h 157"/>
                  <a:gd name="T80" fmla="*/ 209 w 209"/>
                  <a:gd name="T81" fmla="*/ 157 h 1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9" h="157">
                    <a:moveTo>
                      <a:pt x="58" y="8"/>
                    </a:moveTo>
                    <a:lnTo>
                      <a:pt x="39" y="8"/>
                    </a:lnTo>
                    <a:lnTo>
                      <a:pt x="24" y="19"/>
                    </a:lnTo>
                    <a:lnTo>
                      <a:pt x="18" y="35"/>
                    </a:lnTo>
                    <a:lnTo>
                      <a:pt x="2" y="52"/>
                    </a:lnTo>
                    <a:lnTo>
                      <a:pt x="0" y="73"/>
                    </a:lnTo>
                    <a:lnTo>
                      <a:pt x="9" y="104"/>
                    </a:lnTo>
                    <a:lnTo>
                      <a:pt x="36" y="107"/>
                    </a:lnTo>
                    <a:lnTo>
                      <a:pt x="51" y="104"/>
                    </a:lnTo>
                    <a:lnTo>
                      <a:pt x="66" y="127"/>
                    </a:lnTo>
                    <a:lnTo>
                      <a:pt x="75" y="154"/>
                    </a:lnTo>
                    <a:lnTo>
                      <a:pt x="107" y="157"/>
                    </a:lnTo>
                    <a:lnTo>
                      <a:pt x="134" y="149"/>
                    </a:lnTo>
                    <a:lnTo>
                      <a:pt x="149" y="134"/>
                    </a:lnTo>
                    <a:lnTo>
                      <a:pt x="162" y="128"/>
                    </a:lnTo>
                    <a:lnTo>
                      <a:pt x="186" y="110"/>
                    </a:lnTo>
                    <a:lnTo>
                      <a:pt x="204" y="101"/>
                    </a:lnTo>
                    <a:lnTo>
                      <a:pt x="209" y="70"/>
                    </a:lnTo>
                    <a:lnTo>
                      <a:pt x="207" y="44"/>
                    </a:lnTo>
                    <a:lnTo>
                      <a:pt x="177" y="37"/>
                    </a:lnTo>
                    <a:lnTo>
                      <a:pt x="157" y="12"/>
                    </a:lnTo>
                    <a:lnTo>
                      <a:pt x="142" y="0"/>
                    </a:lnTo>
                    <a:lnTo>
                      <a:pt x="121" y="11"/>
                    </a:lnTo>
                    <a:lnTo>
                      <a:pt x="97" y="12"/>
                    </a:lnTo>
                    <a:lnTo>
                      <a:pt x="78" y="15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3" name="Freeform 1317">
                <a:extLst>
                  <a:ext uri="{FF2B5EF4-FFF2-40B4-BE49-F238E27FC236}">
                    <a16:creationId xmlns:a16="http://schemas.microsoft.com/office/drawing/2014/main" id="{EFD19A06-A82B-48CF-8FBB-30413EE9BE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24809" y="5955410"/>
                <a:ext cx="413349" cy="296506"/>
              </a:xfrm>
              <a:custGeom>
                <a:avLst/>
                <a:gdLst>
                  <a:gd name="T0" fmla="*/ 14724 w 469"/>
                  <a:gd name="T1" fmla="*/ 0 h 276"/>
                  <a:gd name="T2" fmla="*/ 13500 w 469"/>
                  <a:gd name="T3" fmla="*/ 108 h 276"/>
                  <a:gd name="T4" fmla="*/ 12564 w 469"/>
                  <a:gd name="T5" fmla="*/ 684 h 276"/>
                  <a:gd name="T6" fmla="*/ 10152 w 469"/>
                  <a:gd name="T7" fmla="*/ 468 h 276"/>
                  <a:gd name="T8" fmla="*/ 9432 w 469"/>
                  <a:gd name="T9" fmla="*/ 432 h 276"/>
                  <a:gd name="T10" fmla="*/ 8856 w 469"/>
                  <a:gd name="T11" fmla="*/ 1404 h 276"/>
                  <a:gd name="T12" fmla="*/ 8244 w 469"/>
                  <a:gd name="T13" fmla="*/ 1080 h 276"/>
                  <a:gd name="T14" fmla="*/ 7668 w 469"/>
                  <a:gd name="T15" fmla="*/ 1008 h 276"/>
                  <a:gd name="T16" fmla="*/ 6840 w 469"/>
                  <a:gd name="T17" fmla="*/ 1656 h 276"/>
                  <a:gd name="T18" fmla="*/ 6264 w 469"/>
                  <a:gd name="T19" fmla="*/ 1656 h 276"/>
                  <a:gd name="T20" fmla="*/ 5220 w 469"/>
                  <a:gd name="T21" fmla="*/ 1440 h 276"/>
                  <a:gd name="T22" fmla="*/ 3888 w 469"/>
                  <a:gd name="T23" fmla="*/ 2736 h 276"/>
                  <a:gd name="T24" fmla="*/ 2412 w 469"/>
                  <a:gd name="T25" fmla="*/ 3996 h 276"/>
                  <a:gd name="T26" fmla="*/ 1548 w 469"/>
                  <a:gd name="T27" fmla="*/ 3708 h 276"/>
                  <a:gd name="T28" fmla="*/ 756 w 469"/>
                  <a:gd name="T29" fmla="*/ 4104 h 276"/>
                  <a:gd name="T30" fmla="*/ 648 w 469"/>
                  <a:gd name="T31" fmla="*/ 5112 h 276"/>
                  <a:gd name="T32" fmla="*/ 0 w 469"/>
                  <a:gd name="T33" fmla="*/ 5868 h 276"/>
                  <a:gd name="T34" fmla="*/ 576 w 469"/>
                  <a:gd name="T35" fmla="*/ 7704 h 276"/>
                  <a:gd name="T36" fmla="*/ 1548 w 469"/>
                  <a:gd name="T37" fmla="*/ 8352 h 276"/>
                  <a:gd name="T38" fmla="*/ 2592 w 469"/>
                  <a:gd name="T39" fmla="*/ 9720 h 276"/>
                  <a:gd name="T40" fmla="*/ 3600 w 469"/>
                  <a:gd name="T41" fmla="*/ 9936 h 276"/>
                  <a:gd name="T42" fmla="*/ 4644 w 469"/>
                  <a:gd name="T43" fmla="*/ 9504 h 276"/>
                  <a:gd name="T44" fmla="*/ 5436 w 469"/>
                  <a:gd name="T45" fmla="*/ 9396 h 276"/>
                  <a:gd name="T46" fmla="*/ 6156 w 469"/>
                  <a:gd name="T47" fmla="*/ 8856 h 276"/>
                  <a:gd name="T48" fmla="*/ 9180 w 469"/>
                  <a:gd name="T49" fmla="*/ 8892 h 276"/>
                  <a:gd name="T50" fmla="*/ 10296 w 469"/>
                  <a:gd name="T51" fmla="*/ 9000 h 276"/>
                  <a:gd name="T52" fmla="*/ 11052 w 469"/>
                  <a:gd name="T53" fmla="*/ 8244 h 276"/>
                  <a:gd name="T54" fmla="*/ 12420 w 469"/>
                  <a:gd name="T55" fmla="*/ 8244 h 276"/>
                  <a:gd name="T56" fmla="*/ 13104 w 469"/>
                  <a:gd name="T57" fmla="*/ 7668 h 276"/>
                  <a:gd name="T58" fmla="*/ 15120 w 469"/>
                  <a:gd name="T59" fmla="*/ 6408 h 276"/>
                  <a:gd name="T60" fmla="*/ 16560 w 469"/>
                  <a:gd name="T61" fmla="*/ 4680 h 276"/>
                  <a:gd name="T62" fmla="*/ 16884 w 469"/>
                  <a:gd name="T63" fmla="*/ 3348 h 276"/>
                  <a:gd name="T64" fmla="*/ 16776 w 469"/>
                  <a:gd name="T65" fmla="*/ 2376 h 276"/>
                  <a:gd name="T66" fmla="*/ 16308 w 469"/>
                  <a:gd name="T67" fmla="*/ 1548 h 276"/>
                  <a:gd name="T68" fmla="*/ 16020 w 469"/>
                  <a:gd name="T69" fmla="*/ 792 h 276"/>
                  <a:gd name="T70" fmla="*/ 15264 w 469"/>
                  <a:gd name="T71" fmla="*/ 648 h 276"/>
                  <a:gd name="T72" fmla="*/ 14724 w 469"/>
                  <a:gd name="T73" fmla="*/ 0 h 2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9"/>
                  <a:gd name="T112" fmla="*/ 0 h 276"/>
                  <a:gd name="T113" fmla="*/ 469 w 469"/>
                  <a:gd name="T114" fmla="*/ 276 h 2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9" h="276">
                    <a:moveTo>
                      <a:pt x="409" y="0"/>
                    </a:moveTo>
                    <a:lnTo>
                      <a:pt x="375" y="3"/>
                    </a:lnTo>
                    <a:lnTo>
                      <a:pt x="349" y="19"/>
                    </a:lnTo>
                    <a:lnTo>
                      <a:pt x="282" y="13"/>
                    </a:lnTo>
                    <a:lnTo>
                      <a:pt x="262" y="12"/>
                    </a:lnTo>
                    <a:lnTo>
                      <a:pt x="246" y="39"/>
                    </a:lnTo>
                    <a:lnTo>
                      <a:pt x="229" y="30"/>
                    </a:lnTo>
                    <a:lnTo>
                      <a:pt x="213" y="28"/>
                    </a:lnTo>
                    <a:lnTo>
                      <a:pt x="190" y="46"/>
                    </a:lnTo>
                    <a:lnTo>
                      <a:pt x="174" y="46"/>
                    </a:lnTo>
                    <a:lnTo>
                      <a:pt x="145" y="40"/>
                    </a:lnTo>
                    <a:lnTo>
                      <a:pt x="108" y="76"/>
                    </a:lnTo>
                    <a:lnTo>
                      <a:pt x="67" y="111"/>
                    </a:lnTo>
                    <a:lnTo>
                      <a:pt x="43" y="103"/>
                    </a:lnTo>
                    <a:lnTo>
                      <a:pt x="21" y="114"/>
                    </a:lnTo>
                    <a:lnTo>
                      <a:pt x="18" y="142"/>
                    </a:lnTo>
                    <a:lnTo>
                      <a:pt x="0" y="163"/>
                    </a:lnTo>
                    <a:lnTo>
                      <a:pt x="16" y="214"/>
                    </a:lnTo>
                    <a:lnTo>
                      <a:pt x="43" y="232"/>
                    </a:lnTo>
                    <a:lnTo>
                      <a:pt x="72" y="270"/>
                    </a:lnTo>
                    <a:lnTo>
                      <a:pt x="100" y="276"/>
                    </a:lnTo>
                    <a:lnTo>
                      <a:pt x="129" y="264"/>
                    </a:lnTo>
                    <a:lnTo>
                      <a:pt x="151" y="261"/>
                    </a:lnTo>
                    <a:lnTo>
                      <a:pt x="171" y="246"/>
                    </a:lnTo>
                    <a:lnTo>
                      <a:pt x="255" y="247"/>
                    </a:lnTo>
                    <a:lnTo>
                      <a:pt x="286" y="250"/>
                    </a:lnTo>
                    <a:lnTo>
                      <a:pt x="307" y="229"/>
                    </a:lnTo>
                    <a:lnTo>
                      <a:pt x="345" y="229"/>
                    </a:lnTo>
                    <a:lnTo>
                      <a:pt x="364" y="213"/>
                    </a:lnTo>
                    <a:lnTo>
                      <a:pt x="420" y="178"/>
                    </a:lnTo>
                    <a:lnTo>
                      <a:pt x="460" y="130"/>
                    </a:lnTo>
                    <a:lnTo>
                      <a:pt x="469" y="93"/>
                    </a:lnTo>
                    <a:lnTo>
                      <a:pt x="466" y="66"/>
                    </a:lnTo>
                    <a:lnTo>
                      <a:pt x="453" y="43"/>
                    </a:lnTo>
                    <a:lnTo>
                      <a:pt x="445" y="22"/>
                    </a:lnTo>
                    <a:lnTo>
                      <a:pt x="424" y="18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4" name="Freeform 1318">
                <a:extLst>
                  <a:ext uri="{FF2B5EF4-FFF2-40B4-BE49-F238E27FC236}">
                    <a16:creationId xmlns:a16="http://schemas.microsoft.com/office/drawing/2014/main" id="{CEBD8918-B29A-4E39-88B9-5720BD833B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99570" y="3317117"/>
                <a:ext cx="145421" cy="164367"/>
              </a:xfrm>
              <a:custGeom>
                <a:avLst/>
                <a:gdLst>
                  <a:gd name="T0" fmla="*/ 360 w 165"/>
                  <a:gd name="T1" fmla="*/ 1152 h 153"/>
                  <a:gd name="T2" fmla="*/ 0 w 165"/>
                  <a:gd name="T3" fmla="*/ 2016 h 153"/>
                  <a:gd name="T4" fmla="*/ 468 w 165"/>
                  <a:gd name="T5" fmla="*/ 2664 h 153"/>
                  <a:gd name="T6" fmla="*/ 864 w 165"/>
                  <a:gd name="T7" fmla="*/ 3420 h 153"/>
                  <a:gd name="T8" fmla="*/ 1008 w 165"/>
                  <a:gd name="T9" fmla="*/ 4176 h 153"/>
                  <a:gd name="T10" fmla="*/ 1440 w 165"/>
                  <a:gd name="T11" fmla="*/ 4716 h 153"/>
                  <a:gd name="T12" fmla="*/ 2376 w 165"/>
                  <a:gd name="T13" fmla="*/ 4644 h 153"/>
                  <a:gd name="T14" fmla="*/ 2808 w 165"/>
                  <a:gd name="T15" fmla="*/ 4968 h 153"/>
                  <a:gd name="T16" fmla="*/ 3492 w 165"/>
                  <a:gd name="T17" fmla="*/ 5508 h 153"/>
                  <a:gd name="T18" fmla="*/ 4140 w 165"/>
                  <a:gd name="T19" fmla="*/ 5508 h 153"/>
                  <a:gd name="T20" fmla="*/ 4572 w 165"/>
                  <a:gd name="T21" fmla="*/ 4968 h 153"/>
                  <a:gd name="T22" fmla="*/ 5184 w 165"/>
                  <a:gd name="T23" fmla="*/ 4320 h 153"/>
                  <a:gd name="T24" fmla="*/ 5940 w 165"/>
                  <a:gd name="T25" fmla="*/ 4104 h 153"/>
                  <a:gd name="T26" fmla="*/ 5868 w 165"/>
                  <a:gd name="T27" fmla="*/ 1620 h 153"/>
                  <a:gd name="T28" fmla="*/ 5400 w 165"/>
                  <a:gd name="T29" fmla="*/ 1044 h 153"/>
                  <a:gd name="T30" fmla="*/ 5508 w 165"/>
                  <a:gd name="T31" fmla="*/ 432 h 153"/>
                  <a:gd name="T32" fmla="*/ 4644 w 165"/>
                  <a:gd name="T33" fmla="*/ 0 h 153"/>
                  <a:gd name="T34" fmla="*/ 3924 w 165"/>
                  <a:gd name="T35" fmla="*/ 324 h 153"/>
                  <a:gd name="T36" fmla="*/ 3456 w 165"/>
                  <a:gd name="T37" fmla="*/ 288 h 153"/>
                  <a:gd name="T38" fmla="*/ 2736 w 165"/>
                  <a:gd name="T39" fmla="*/ 720 h 153"/>
                  <a:gd name="T40" fmla="*/ 2160 w 165"/>
                  <a:gd name="T41" fmla="*/ 864 h 153"/>
                  <a:gd name="T42" fmla="*/ 1620 w 165"/>
                  <a:gd name="T43" fmla="*/ 1404 h 153"/>
                  <a:gd name="T44" fmla="*/ 360 w 165"/>
                  <a:gd name="T45" fmla="*/ 1152 h 1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5"/>
                  <a:gd name="T70" fmla="*/ 0 h 153"/>
                  <a:gd name="T71" fmla="*/ 165 w 165"/>
                  <a:gd name="T72" fmla="*/ 153 h 1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5" h="153">
                    <a:moveTo>
                      <a:pt x="10" y="32"/>
                    </a:moveTo>
                    <a:lnTo>
                      <a:pt x="0" y="56"/>
                    </a:lnTo>
                    <a:lnTo>
                      <a:pt x="13" y="74"/>
                    </a:lnTo>
                    <a:lnTo>
                      <a:pt x="24" y="95"/>
                    </a:lnTo>
                    <a:lnTo>
                      <a:pt x="28" y="116"/>
                    </a:lnTo>
                    <a:lnTo>
                      <a:pt x="40" y="131"/>
                    </a:lnTo>
                    <a:lnTo>
                      <a:pt x="66" y="129"/>
                    </a:lnTo>
                    <a:lnTo>
                      <a:pt x="78" y="138"/>
                    </a:lnTo>
                    <a:lnTo>
                      <a:pt x="97" y="153"/>
                    </a:lnTo>
                    <a:lnTo>
                      <a:pt x="115" y="153"/>
                    </a:lnTo>
                    <a:lnTo>
                      <a:pt x="127" y="138"/>
                    </a:lnTo>
                    <a:lnTo>
                      <a:pt x="144" y="120"/>
                    </a:lnTo>
                    <a:lnTo>
                      <a:pt x="165" y="114"/>
                    </a:lnTo>
                    <a:lnTo>
                      <a:pt x="163" y="45"/>
                    </a:lnTo>
                    <a:lnTo>
                      <a:pt x="150" y="29"/>
                    </a:lnTo>
                    <a:lnTo>
                      <a:pt x="153" y="12"/>
                    </a:lnTo>
                    <a:lnTo>
                      <a:pt x="129" y="0"/>
                    </a:lnTo>
                    <a:lnTo>
                      <a:pt x="109" y="9"/>
                    </a:lnTo>
                    <a:lnTo>
                      <a:pt x="96" y="8"/>
                    </a:lnTo>
                    <a:lnTo>
                      <a:pt x="76" y="20"/>
                    </a:lnTo>
                    <a:lnTo>
                      <a:pt x="60" y="24"/>
                    </a:lnTo>
                    <a:lnTo>
                      <a:pt x="45" y="39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5" name="Freeform 1319">
                <a:extLst>
                  <a:ext uri="{FF2B5EF4-FFF2-40B4-BE49-F238E27FC236}">
                    <a16:creationId xmlns:a16="http://schemas.microsoft.com/office/drawing/2014/main" id="{CE3C4F42-86FB-42D2-BBDD-1B1E15364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16881" y="3373693"/>
                <a:ext cx="61694" cy="81647"/>
              </a:xfrm>
              <a:custGeom>
                <a:avLst/>
                <a:gdLst>
                  <a:gd name="T0" fmla="*/ 576 w 70"/>
                  <a:gd name="T1" fmla="*/ 0 h 76"/>
                  <a:gd name="T2" fmla="*/ 36 w 70"/>
                  <a:gd name="T3" fmla="*/ 684 h 76"/>
                  <a:gd name="T4" fmla="*/ 0 w 70"/>
                  <a:gd name="T5" fmla="*/ 1440 h 76"/>
                  <a:gd name="T6" fmla="*/ 108 w 70"/>
                  <a:gd name="T7" fmla="*/ 2196 h 76"/>
                  <a:gd name="T8" fmla="*/ 540 w 70"/>
                  <a:gd name="T9" fmla="*/ 2736 h 76"/>
                  <a:gd name="T10" fmla="*/ 1440 w 70"/>
                  <a:gd name="T11" fmla="*/ 2412 h 76"/>
                  <a:gd name="T12" fmla="*/ 2268 w 70"/>
                  <a:gd name="T13" fmla="*/ 1728 h 76"/>
                  <a:gd name="T14" fmla="*/ 2520 w 70"/>
                  <a:gd name="T15" fmla="*/ 972 h 76"/>
                  <a:gd name="T16" fmla="*/ 2052 w 70"/>
                  <a:gd name="T17" fmla="*/ 324 h 76"/>
                  <a:gd name="T18" fmla="*/ 1512 w 70"/>
                  <a:gd name="T19" fmla="*/ 108 h 76"/>
                  <a:gd name="T20" fmla="*/ 576 w 70"/>
                  <a:gd name="T21" fmla="*/ 0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76"/>
                  <a:gd name="T35" fmla="*/ 70 w 70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76">
                    <a:moveTo>
                      <a:pt x="16" y="0"/>
                    </a:moveTo>
                    <a:lnTo>
                      <a:pt x="1" y="19"/>
                    </a:lnTo>
                    <a:lnTo>
                      <a:pt x="0" y="40"/>
                    </a:lnTo>
                    <a:lnTo>
                      <a:pt x="3" y="61"/>
                    </a:lnTo>
                    <a:lnTo>
                      <a:pt x="15" y="76"/>
                    </a:lnTo>
                    <a:lnTo>
                      <a:pt x="40" y="67"/>
                    </a:lnTo>
                    <a:lnTo>
                      <a:pt x="63" y="48"/>
                    </a:lnTo>
                    <a:lnTo>
                      <a:pt x="70" y="27"/>
                    </a:lnTo>
                    <a:lnTo>
                      <a:pt x="57" y="9"/>
                    </a:lnTo>
                    <a:lnTo>
                      <a:pt x="42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6" name="Freeform 1306">
                <a:extLst>
                  <a:ext uri="{FF2B5EF4-FFF2-40B4-BE49-F238E27FC236}">
                    <a16:creationId xmlns:a16="http://schemas.microsoft.com/office/drawing/2014/main" id="{5EBE273E-1491-468B-8506-62836675CE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40257" y="3341471"/>
                <a:ext cx="632363" cy="1263758"/>
              </a:xfrm>
              <a:custGeom>
                <a:avLst/>
                <a:gdLst>
                  <a:gd name="T0" fmla="*/ 1308 w 4348"/>
                  <a:gd name="T1" fmla="*/ 621 h 5213"/>
                  <a:gd name="T2" fmla="*/ 996 w 4348"/>
                  <a:gd name="T3" fmla="*/ 855 h 5213"/>
                  <a:gd name="T4" fmla="*/ 444 w 4348"/>
                  <a:gd name="T5" fmla="*/ 1131 h 5213"/>
                  <a:gd name="T6" fmla="*/ 136 w 4348"/>
                  <a:gd name="T7" fmla="*/ 1504 h 5213"/>
                  <a:gd name="T8" fmla="*/ 363 w 4348"/>
                  <a:gd name="T9" fmla="*/ 1801 h 5213"/>
                  <a:gd name="T10" fmla="*/ 513 w 4348"/>
                  <a:gd name="T11" fmla="*/ 1996 h 5213"/>
                  <a:gd name="T12" fmla="*/ 255 w 4348"/>
                  <a:gd name="T13" fmla="*/ 2138 h 5213"/>
                  <a:gd name="T14" fmla="*/ 30 w 4348"/>
                  <a:gd name="T15" fmla="*/ 2299 h 5213"/>
                  <a:gd name="T16" fmla="*/ 19 w 4348"/>
                  <a:gd name="T17" fmla="*/ 2585 h 5213"/>
                  <a:gd name="T18" fmla="*/ 151 w 4348"/>
                  <a:gd name="T19" fmla="*/ 2821 h 5213"/>
                  <a:gd name="T20" fmla="*/ 310 w 4348"/>
                  <a:gd name="T21" fmla="*/ 3052 h 5213"/>
                  <a:gd name="T22" fmla="*/ 482 w 4348"/>
                  <a:gd name="T23" fmla="*/ 3321 h 5213"/>
                  <a:gd name="T24" fmla="*/ 819 w 4348"/>
                  <a:gd name="T25" fmla="*/ 3455 h 5213"/>
                  <a:gd name="T26" fmla="*/ 783 w 4348"/>
                  <a:gd name="T27" fmla="*/ 3825 h 5213"/>
                  <a:gd name="T28" fmla="*/ 654 w 4348"/>
                  <a:gd name="T29" fmla="*/ 4029 h 5213"/>
                  <a:gd name="T30" fmla="*/ 719 w 4348"/>
                  <a:gd name="T31" fmla="*/ 4269 h 5213"/>
                  <a:gd name="T32" fmla="*/ 903 w 4348"/>
                  <a:gd name="T33" fmla="*/ 4258 h 5213"/>
                  <a:gd name="T34" fmla="*/ 996 w 4348"/>
                  <a:gd name="T35" fmla="*/ 4469 h 5213"/>
                  <a:gd name="T36" fmla="*/ 1085 w 4348"/>
                  <a:gd name="T37" fmla="*/ 4725 h 5213"/>
                  <a:gd name="T38" fmla="*/ 1224 w 4348"/>
                  <a:gd name="T39" fmla="*/ 5062 h 5213"/>
                  <a:gd name="T40" fmla="*/ 1436 w 4348"/>
                  <a:gd name="T41" fmla="*/ 5152 h 5213"/>
                  <a:gd name="T42" fmla="*/ 1801 w 4348"/>
                  <a:gd name="T43" fmla="*/ 5194 h 5213"/>
                  <a:gd name="T44" fmla="*/ 2169 w 4348"/>
                  <a:gd name="T45" fmla="*/ 5106 h 5213"/>
                  <a:gd name="T46" fmla="*/ 2168 w 4348"/>
                  <a:gd name="T47" fmla="*/ 4909 h 5213"/>
                  <a:gd name="T48" fmla="*/ 2311 w 4348"/>
                  <a:gd name="T49" fmla="*/ 4753 h 5213"/>
                  <a:gd name="T50" fmla="*/ 2394 w 4348"/>
                  <a:gd name="T51" fmla="*/ 4549 h 5213"/>
                  <a:gd name="T52" fmla="*/ 2507 w 4348"/>
                  <a:gd name="T53" fmla="*/ 4422 h 5213"/>
                  <a:gd name="T54" fmla="*/ 2650 w 4348"/>
                  <a:gd name="T55" fmla="*/ 4365 h 5213"/>
                  <a:gd name="T56" fmla="*/ 2479 w 4348"/>
                  <a:gd name="T57" fmla="*/ 4242 h 5213"/>
                  <a:gd name="T58" fmla="*/ 2403 w 4348"/>
                  <a:gd name="T59" fmla="*/ 4066 h 5213"/>
                  <a:gd name="T60" fmla="*/ 2097 w 4348"/>
                  <a:gd name="T61" fmla="*/ 4068 h 5213"/>
                  <a:gd name="T62" fmla="*/ 1830 w 4348"/>
                  <a:gd name="T63" fmla="*/ 3846 h 5213"/>
                  <a:gd name="T64" fmla="*/ 1961 w 4348"/>
                  <a:gd name="T65" fmla="*/ 3739 h 5213"/>
                  <a:gd name="T66" fmla="*/ 1971 w 4348"/>
                  <a:gd name="T67" fmla="*/ 3461 h 5213"/>
                  <a:gd name="T68" fmla="*/ 2112 w 4348"/>
                  <a:gd name="T69" fmla="*/ 3273 h 5213"/>
                  <a:gd name="T70" fmla="*/ 2012 w 4348"/>
                  <a:gd name="T71" fmla="*/ 2892 h 5213"/>
                  <a:gd name="T72" fmla="*/ 1800 w 4348"/>
                  <a:gd name="T73" fmla="*/ 2808 h 5213"/>
                  <a:gd name="T74" fmla="*/ 2043 w 4348"/>
                  <a:gd name="T75" fmla="*/ 2626 h 5213"/>
                  <a:gd name="T76" fmla="*/ 2112 w 4348"/>
                  <a:gd name="T77" fmla="*/ 2391 h 5213"/>
                  <a:gd name="T78" fmla="*/ 2629 w 4348"/>
                  <a:gd name="T79" fmla="*/ 2054 h 5213"/>
                  <a:gd name="T80" fmla="*/ 2863 w 4348"/>
                  <a:gd name="T81" fmla="*/ 1904 h 5213"/>
                  <a:gd name="T82" fmla="*/ 3061 w 4348"/>
                  <a:gd name="T83" fmla="*/ 1656 h 5213"/>
                  <a:gd name="T84" fmla="*/ 3268 w 4348"/>
                  <a:gd name="T85" fmla="*/ 1678 h 5213"/>
                  <a:gd name="T86" fmla="*/ 3412 w 4348"/>
                  <a:gd name="T87" fmla="*/ 1789 h 5213"/>
                  <a:gd name="T88" fmla="*/ 3752 w 4348"/>
                  <a:gd name="T89" fmla="*/ 1908 h 5213"/>
                  <a:gd name="T90" fmla="*/ 3931 w 4348"/>
                  <a:gd name="T91" fmla="*/ 1575 h 5213"/>
                  <a:gd name="T92" fmla="*/ 4058 w 4348"/>
                  <a:gd name="T93" fmla="*/ 1093 h 5213"/>
                  <a:gd name="T94" fmla="*/ 4189 w 4348"/>
                  <a:gd name="T95" fmla="*/ 760 h 5213"/>
                  <a:gd name="T96" fmla="*/ 3392 w 4348"/>
                  <a:gd name="T97" fmla="*/ 534 h 5213"/>
                  <a:gd name="T98" fmla="*/ 3275 w 4348"/>
                  <a:gd name="T99" fmla="*/ 324 h 5213"/>
                  <a:gd name="T100" fmla="*/ 2897 w 4348"/>
                  <a:gd name="T101" fmla="*/ 138 h 5213"/>
                  <a:gd name="T102" fmla="*/ 2375 w 4348"/>
                  <a:gd name="T103" fmla="*/ 189 h 5213"/>
                  <a:gd name="T104" fmla="*/ 2183 w 4348"/>
                  <a:gd name="T105" fmla="*/ 142 h 5213"/>
                  <a:gd name="T106" fmla="*/ 2008 w 4348"/>
                  <a:gd name="T107" fmla="*/ 535 h 5213"/>
                  <a:gd name="T108" fmla="*/ 1529 w 4348"/>
                  <a:gd name="T109" fmla="*/ 400 h 52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348"/>
                  <a:gd name="T166" fmla="*/ 0 h 5213"/>
                  <a:gd name="T167" fmla="*/ 4348 w 4348"/>
                  <a:gd name="T168" fmla="*/ 5213 h 52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348" h="5213">
                    <a:moveTo>
                      <a:pt x="1529" y="400"/>
                    </a:moveTo>
                    <a:lnTo>
                      <a:pt x="1308" y="621"/>
                    </a:lnTo>
                    <a:lnTo>
                      <a:pt x="1140" y="765"/>
                    </a:lnTo>
                    <a:lnTo>
                      <a:pt x="996" y="855"/>
                    </a:lnTo>
                    <a:lnTo>
                      <a:pt x="708" y="963"/>
                    </a:lnTo>
                    <a:lnTo>
                      <a:pt x="444" y="1131"/>
                    </a:lnTo>
                    <a:lnTo>
                      <a:pt x="264" y="1323"/>
                    </a:lnTo>
                    <a:lnTo>
                      <a:pt x="136" y="1504"/>
                    </a:lnTo>
                    <a:lnTo>
                      <a:pt x="174" y="1642"/>
                    </a:lnTo>
                    <a:lnTo>
                      <a:pt x="363" y="1801"/>
                    </a:lnTo>
                    <a:lnTo>
                      <a:pt x="456" y="1905"/>
                    </a:lnTo>
                    <a:lnTo>
                      <a:pt x="513" y="1996"/>
                    </a:lnTo>
                    <a:lnTo>
                      <a:pt x="406" y="2152"/>
                    </a:lnTo>
                    <a:lnTo>
                      <a:pt x="255" y="2138"/>
                    </a:lnTo>
                    <a:lnTo>
                      <a:pt x="99" y="2170"/>
                    </a:lnTo>
                    <a:lnTo>
                      <a:pt x="30" y="2299"/>
                    </a:lnTo>
                    <a:lnTo>
                      <a:pt x="0" y="2455"/>
                    </a:lnTo>
                    <a:lnTo>
                      <a:pt x="19" y="2585"/>
                    </a:lnTo>
                    <a:lnTo>
                      <a:pt x="66" y="2709"/>
                    </a:lnTo>
                    <a:lnTo>
                      <a:pt x="151" y="2821"/>
                    </a:lnTo>
                    <a:lnTo>
                      <a:pt x="261" y="2897"/>
                    </a:lnTo>
                    <a:lnTo>
                      <a:pt x="310" y="3052"/>
                    </a:lnTo>
                    <a:lnTo>
                      <a:pt x="315" y="3215"/>
                    </a:lnTo>
                    <a:lnTo>
                      <a:pt x="482" y="3321"/>
                    </a:lnTo>
                    <a:lnTo>
                      <a:pt x="710" y="3346"/>
                    </a:lnTo>
                    <a:lnTo>
                      <a:pt x="819" y="3455"/>
                    </a:lnTo>
                    <a:lnTo>
                      <a:pt x="819" y="3643"/>
                    </a:lnTo>
                    <a:lnTo>
                      <a:pt x="783" y="3825"/>
                    </a:lnTo>
                    <a:lnTo>
                      <a:pt x="647" y="3919"/>
                    </a:lnTo>
                    <a:lnTo>
                      <a:pt x="654" y="4029"/>
                    </a:lnTo>
                    <a:lnTo>
                      <a:pt x="661" y="4201"/>
                    </a:lnTo>
                    <a:lnTo>
                      <a:pt x="719" y="4269"/>
                    </a:lnTo>
                    <a:lnTo>
                      <a:pt x="816" y="4245"/>
                    </a:lnTo>
                    <a:lnTo>
                      <a:pt x="903" y="4258"/>
                    </a:lnTo>
                    <a:lnTo>
                      <a:pt x="1002" y="4273"/>
                    </a:lnTo>
                    <a:lnTo>
                      <a:pt x="996" y="4469"/>
                    </a:lnTo>
                    <a:lnTo>
                      <a:pt x="1018" y="4613"/>
                    </a:lnTo>
                    <a:lnTo>
                      <a:pt x="1085" y="4725"/>
                    </a:lnTo>
                    <a:lnTo>
                      <a:pt x="1108" y="4991"/>
                    </a:lnTo>
                    <a:lnTo>
                      <a:pt x="1224" y="5062"/>
                    </a:lnTo>
                    <a:lnTo>
                      <a:pt x="1336" y="5029"/>
                    </a:lnTo>
                    <a:lnTo>
                      <a:pt x="1436" y="5152"/>
                    </a:lnTo>
                    <a:lnTo>
                      <a:pt x="1566" y="5213"/>
                    </a:lnTo>
                    <a:lnTo>
                      <a:pt x="1801" y="5194"/>
                    </a:lnTo>
                    <a:lnTo>
                      <a:pt x="1956" y="5156"/>
                    </a:lnTo>
                    <a:lnTo>
                      <a:pt x="2169" y="5106"/>
                    </a:lnTo>
                    <a:lnTo>
                      <a:pt x="2201" y="5049"/>
                    </a:lnTo>
                    <a:lnTo>
                      <a:pt x="2168" y="4909"/>
                    </a:lnTo>
                    <a:lnTo>
                      <a:pt x="2217" y="4802"/>
                    </a:lnTo>
                    <a:lnTo>
                      <a:pt x="2311" y="4753"/>
                    </a:lnTo>
                    <a:lnTo>
                      <a:pt x="2381" y="4656"/>
                    </a:lnTo>
                    <a:lnTo>
                      <a:pt x="2394" y="4549"/>
                    </a:lnTo>
                    <a:lnTo>
                      <a:pt x="2418" y="4463"/>
                    </a:lnTo>
                    <a:lnTo>
                      <a:pt x="2507" y="4422"/>
                    </a:lnTo>
                    <a:lnTo>
                      <a:pt x="2588" y="4422"/>
                    </a:lnTo>
                    <a:lnTo>
                      <a:pt x="2650" y="4365"/>
                    </a:lnTo>
                    <a:lnTo>
                      <a:pt x="2617" y="4250"/>
                    </a:lnTo>
                    <a:lnTo>
                      <a:pt x="2479" y="4242"/>
                    </a:lnTo>
                    <a:lnTo>
                      <a:pt x="2471" y="4129"/>
                    </a:lnTo>
                    <a:lnTo>
                      <a:pt x="2403" y="4066"/>
                    </a:lnTo>
                    <a:lnTo>
                      <a:pt x="2263" y="4101"/>
                    </a:lnTo>
                    <a:lnTo>
                      <a:pt x="2097" y="4068"/>
                    </a:lnTo>
                    <a:lnTo>
                      <a:pt x="1935" y="4022"/>
                    </a:lnTo>
                    <a:lnTo>
                      <a:pt x="1830" y="3846"/>
                    </a:lnTo>
                    <a:lnTo>
                      <a:pt x="1860" y="3777"/>
                    </a:lnTo>
                    <a:lnTo>
                      <a:pt x="1961" y="3739"/>
                    </a:lnTo>
                    <a:lnTo>
                      <a:pt x="1989" y="3649"/>
                    </a:lnTo>
                    <a:lnTo>
                      <a:pt x="1971" y="3461"/>
                    </a:lnTo>
                    <a:lnTo>
                      <a:pt x="2046" y="3345"/>
                    </a:lnTo>
                    <a:lnTo>
                      <a:pt x="2112" y="3273"/>
                    </a:lnTo>
                    <a:lnTo>
                      <a:pt x="2074" y="2945"/>
                    </a:lnTo>
                    <a:lnTo>
                      <a:pt x="2012" y="2892"/>
                    </a:lnTo>
                    <a:lnTo>
                      <a:pt x="1866" y="2889"/>
                    </a:lnTo>
                    <a:lnTo>
                      <a:pt x="1800" y="2808"/>
                    </a:lnTo>
                    <a:lnTo>
                      <a:pt x="1863" y="2677"/>
                    </a:lnTo>
                    <a:lnTo>
                      <a:pt x="2043" y="2626"/>
                    </a:lnTo>
                    <a:lnTo>
                      <a:pt x="2082" y="2493"/>
                    </a:lnTo>
                    <a:lnTo>
                      <a:pt x="2112" y="2391"/>
                    </a:lnTo>
                    <a:lnTo>
                      <a:pt x="2393" y="2226"/>
                    </a:lnTo>
                    <a:lnTo>
                      <a:pt x="2629" y="2054"/>
                    </a:lnTo>
                    <a:lnTo>
                      <a:pt x="2713" y="1917"/>
                    </a:lnTo>
                    <a:lnTo>
                      <a:pt x="2863" y="1904"/>
                    </a:lnTo>
                    <a:lnTo>
                      <a:pt x="3022" y="1736"/>
                    </a:lnTo>
                    <a:lnTo>
                      <a:pt x="3061" y="1656"/>
                    </a:lnTo>
                    <a:lnTo>
                      <a:pt x="3186" y="1613"/>
                    </a:lnTo>
                    <a:lnTo>
                      <a:pt x="3268" y="1678"/>
                    </a:lnTo>
                    <a:lnTo>
                      <a:pt x="3284" y="1794"/>
                    </a:lnTo>
                    <a:lnTo>
                      <a:pt x="3412" y="1789"/>
                    </a:lnTo>
                    <a:lnTo>
                      <a:pt x="3625" y="1935"/>
                    </a:lnTo>
                    <a:lnTo>
                      <a:pt x="3752" y="1908"/>
                    </a:lnTo>
                    <a:lnTo>
                      <a:pt x="3883" y="1825"/>
                    </a:lnTo>
                    <a:lnTo>
                      <a:pt x="3931" y="1575"/>
                    </a:lnTo>
                    <a:lnTo>
                      <a:pt x="3876" y="1346"/>
                    </a:lnTo>
                    <a:lnTo>
                      <a:pt x="4058" y="1093"/>
                    </a:lnTo>
                    <a:lnTo>
                      <a:pt x="4348" y="909"/>
                    </a:lnTo>
                    <a:lnTo>
                      <a:pt x="4189" y="760"/>
                    </a:lnTo>
                    <a:lnTo>
                      <a:pt x="3680" y="498"/>
                    </a:lnTo>
                    <a:lnTo>
                      <a:pt x="3392" y="534"/>
                    </a:lnTo>
                    <a:lnTo>
                      <a:pt x="3380" y="394"/>
                    </a:lnTo>
                    <a:lnTo>
                      <a:pt x="3275" y="324"/>
                    </a:lnTo>
                    <a:lnTo>
                      <a:pt x="3155" y="129"/>
                    </a:lnTo>
                    <a:lnTo>
                      <a:pt x="2897" y="138"/>
                    </a:lnTo>
                    <a:lnTo>
                      <a:pt x="2593" y="345"/>
                    </a:lnTo>
                    <a:lnTo>
                      <a:pt x="2375" y="189"/>
                    </a:lnTo>
                    <a:lnTo>
                      <a:pt x="2339" y="0"/>
                    </a:lnTo>
                    <a:lnTo>
                      <a:pt x="2183" y="142"/>
                    </a:lnTo>
                    <a:lnTo>
                      <a:pt x="2163" y="418"/>
                    </a:lnTo>
                    <a:lnTo>
                      <a:pt x="2008" y="535"/>
                    </a:lnTo>
                    <a:lnTo>
                      <a:pt x="1642" y="518"/>
                    </a:lnTo>
                    <a:lnTo>
                      <a:pt x="1529" y="40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7" name="Freeform 1306">
                <a:extLst>
                  <a:ext uri="{FF2B5EF4-FFF2-40B4-BE49-F238E27FC236}">
                    <a16:creationId xmlns:a16="http://schemas.microsoft.com/office/drawing/2014/main" id="{A710F182-6C5F-49EF-9478-FE95298073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41826" y="3025733"/>
                <a:ext cx="825233" cy="1689976"/>
              </a:xfrm>
              <a:custGeom>
                <a:avLst/>
                <a:gdLst>
                  <a:gd name="T0" fmla="*/ 1308 w 4348"/>
                  <a:gd name="T1" fmla="*/ 621 h 5213"/>
                  <a:gd name="T2" fmla="*/ 996 w 4348"/>
                  <a:gd name="T3" fmla="*/ 855 h 5213"/>
                  <a:gd name="T4" fmla="*/ 444 w 4348"/>
                  <a:gd name="T5" fmla="*/ 1131 h 5213"/>
                  <a:gd name="T6" fmla="*/ 136 w 4348"/>
                  <a:gd name="T7" fmla="*/ 1504 h 5213"/>
                  <a:gd name="T8" fmla="*/ 363 w 4348"/>
                  <a:gd name="T9" fmla="*/ 1801 h 5213"/>
                  <a:gd name="T10" fmla="*/ 513 w 4348"/>
                  <a:gd name="T11" fmla="*/ 1996 h 5213"/>
                  <a:gd name="T12" fmla="*/ 255 w 4348"/>
                  <a:gd name="T13" fmla="*/ 2138 h 5213"/>
                  <a:gd name="T14" fmla="*/ 30 w 4348"/>
                  <a:gd name="T15" fmla="*/ 2299 h 5213"/>
                  <a:gd name="T16" fmla="*/ 19 w 4348"/>
                  <a:gd name="T17" fmla="*/ 2585 h 5213"/>
                  <a:gd name="T18" fmla="*/ 151 w 4348"/>
                  <a:gd name="T19" fmla="*/ 2821 h 5213"/>
                  <a:gd name="T20" fmla="*/ 310 w 4348"/>
                  <a:gd name="T21" fmla="*/ 3052 h 5213"/>
                  <a:gd name="T22" fmla="*/ 482 w 4348"/>
                  <a:gd name="T23" fmla="*/ 3321 h 5213"/>
                  <a:gd name="T24" fmla="*/ 819 w 4348"/>
                  <a:gd name="T25" fmla="*/ 3455 h 5213"/>
                  <a:gd name="T26" fmla="*/ 783 w 4348"/>
                  <a:gd name="T27" fmla="*/ 3825 h 5213"/>
                  <a:gd name="T28" fmla="*/ 654 w 4348"/>
                  <a:gd name="T29" fmla="*/ 4029 h 5213"/>
                  <a:gd name="T30" fmla="*/ 719 w 4348"/>
                  <a:gd name="T31" fmla="*/ 4269 h 5213"/>
                  <a:gd name="T32" fmla="*/ 903 w 4348"/>
                  <a:gd name="T33" fmla="*/ 4258 h 5213"/>
                  <a:gd name="T34" fmla="*/ 996 w 4348"/>
                  <a:gd name="T35" fmla="*/ 4469 h 5213"/>
                  <a:gd name="T36" fmla="*/ 1085 w 4348"/>
                  <a:gd name="T37" fmla="*/ 4725 h 5213"/>
                  <a:gd name="T38" fmla="*/ 1224 w 4348"/>
                  <a:gd name="T39" fmla="*/ 5062 h 5213"/>
                  <a:gd name="T40" fmla="*/ 1436 w 4348"/>
                  <a:gd name="T41" fmla="*/ 5152 h 5213"/>
                  <a:gd name="T42" fmla="*/ 1801 w 4348"/>
                  <a:gd name="T43" fmla="*/ 5194 h 5213"/>
                  <a:gd name="T44" fmla="*/ 2169 w 4348"/>
                  <a:gd name="T45" fmla="*/ 5106 h 5213"/>
                  <a:gd name="T46" fmla="*/ 2168 w 4348"/>
                  <a:gd name="T47" fmla="*/ 4909 h 5213"/>
                  <a:gd name="T48" fmla="*/ 2311 w 4348"/>
                  <a:gd name="T49" fmla="*/ 4753 h 5213"/>
                  <a:gd name="T50" fmla="*/ 2394 w 4348"/>
                  <a:gd name="T51" fmla="*/ 4549 h 5213"/>
                  <a:gd name="T52" fmla="*/ 2507 w 4348"/>
                  <a:gd name="T53" fmla="*/ 4422 h 5213"/>
                  <a:gd name="T54" fmla="*/ 2650 w 4348"/>
                  <a:gd name="T55" fmla="*/ 4365 h 5213"/>
                  <a:gd name="T56" fmla="*/ 2479 w 4348"/>
                  <a:gd name="T57" fmla="*/ 4242 h 5213"/>
                  <a:gd name="T58" fmla="*/ 2403 w 4348"/>
                  <a:gd name="T59" fmla="*/ 4066 h 5213"/>
                  <a:gd name="T60" fmla="*/ 2097 w 4348"/>
                  <a:gd name="T61" fmla="*/ 4068 h 5213"/>
                  <a:gd name="T62" fmla="*/ 1830 w 4348"/>
                  <a:gd name="T63" fmla="*/ 3846 h 5213"/>
                  <a:gd name="T64" fmla="*/ 1961 w 4348"/>
                  <a:gd name="T65" fmla="*/ 3739 h 5213"/>
                  <a:gd name="T66" fmla="*/ 1971 w 4348"/>
                  <a:gd name="T67" fmla="*/ 3461 h 5213"/>
                  <a:gd name="T68" fmla="*/ 2112 w 4348"/>
                  <a:gd name="T69" fmla="*/ 3273 h 5213"/>
                  <a:gd name="T70" fmla="*/ 2012 w 4348"/>
                  <a:gd name="T71" fmla="*/ 2892 h 5213"/>
                  <a:gd name="T72" fmla="*/ 1800 w 4348"/>
                  <a:gd name="T73" fmla="*/ 2808 h 5213"/>
                  <a:gd name="T74" fmla="*/ 2043 w 4348"/>
                  <a:gd name="T75" fmla="*/ 2626 h 5213"/>
                  <a:gd name="T76" fmla="*/ 2112 w 4348"/>
                  <a:gd name="T77" fmla="*/ 2391 h 5213"/>
                  <a:gd name="T78" fmla="*/ 2629 w 4348"/>
                  <a:gd name="T79" fmla="*/ 2054 h 5213"/>
                  <a:gd name="T80" fmla="*/ 2863 w 4348"/>
                  <a:gd name="T81" fmla="*/ 1904 h 5213"/>
                  <a:gd name="T82" fmla="*/ 3061 w 4348"/>
                  <a:gd name="T83" fmla="*/ 1656 h 5213"/>
                  <a:gd name="T84" fmla="*/ 3268 w 4348"/>
                  <a:gd name="T85" fmla="*/ 1678 h 5213"/>
                  <a:gd name="T86" fmla="*/ 3412 w 4348"/>
                  <a:gd name="T87" fmla="*/ 1789 h 5213"/>
                  <a:gd name="T88" fmla="*/ 3752 w 4348"/>
                  <a:gd name="T89" fmla="*/ 1908 h 5213"/>
                  <a:gd name="T90" fmla="*/ 3931 w 4348"/>
                  <a:gd name="T91" fmla="*/ 1575 h 5213"/>
                  <a:gd name="T92" fmla="*/ 4058 w 4348"/>
                  <a:gd name="T93" fmla="*/ 1093 h 5213"/>
                  <a:gd name="T94" fmla="*/ 4189 w 4348"/>
                  <a:gd name="T95" fmla="*/ 760 h 5213"/>
                  <a:gd name="T96" fmla="*/ 3392 w 4348"/>
                  <a:gd name="T97" fmla="*/ 534 h 5213"/>
                  <a:gd name="T98" fmla="*/ 3275 w 4348"/>
                  <a:gd name="T99" fmla="*/ 324 h 5213"/>
                  <a:gd name="T100" fmla="*/ 2897 w 4348"/>
                  <a:gd name="T101" fmla="*/ 138 h 5213"/>
                  <a:gd name="T102" fmla="*/ 2375 w 4348"/>
                  <a:gd name="T103" fmla="*/ 189 h 5213"/>
                  <a:gd name="T104" fmla="*/ 2183 w 4348"/>
                  <a:gd name="T105" fmla="*/ 142 h 5213"/>
                  <a:gd name="T106" fmla="*/ 2008 w 4348"/>
                  <a:gd name="T107" fmla="*/ 535 h 5213"/>
                  <a:gd name="T108" fmla="*/ 1529 w 4348"/>
                  <a:gd name="T109" fmla="*/ 400 h 52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348"/>
                  <a:gd name="T166" fmla="*/ 0 h 5213"/>
                  <a:gd name="T167" fmla="*/ 4348 w 4348"/>
                  <a:gd name="T168" fmla="*/ 5213 h 52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348" h="5213">
                    <a:moveTo>
                      <a:pt x="1529" y="400"/>
                    </a:moveTo>
                    <a:lnTo>
                      <a:pt x="1308" y="621"/>
                    </a:lnTo>
                    <a:lnTo>
                      <a:pt x="1140" y="765"/>
                    </a:lnTo>
                    <a:lnTo>
                      <a:pt x="996" y="855"/>
                    </a:lnTo>
                    <a:lnTo>
                      <a:pt x="708" y="963"/>
                    </a:lnTo>
                    <a:lnTo>
                      <a:pt x="444" y="1131"/>
                    </a:lnTo>
                    <a:lnTo>
                      <a:pt x="264" y="1323"/>
                    </a:lnTo>
                    <a:lnTo>
                      <a:pt x="136" y="1504"/>
                    </a:lnTo>
                    <a:lnTo>
                      <a:pt x="174" y="1642"/>
                    </a:lnTo>
                    <a:lnTo>
                      <a:pt x="363" y="1801"/>
                    </a:lnTo>
                    <a:lnTo>
                      <a:pt x="456" y="1905"/>
                    </a:lnTo>
                    <a:lnTo>
                      <a:pt x="513" y="1996"/>
                    </a:lnTo>
                    <a:lnTo>
                      <a:pt x="406" y="2152"/>
                    </a:lnTo>
                    <a:lnTo>
                      <a:pt x="255" y="2138"/>
                    </a:lnTo>
                    <a:lnTo>
                      <a:pt x="99" y="2170"/>
                    </a:lnTo>
                    <a:lnTo>
                      <a:pt x="30" y="2299"/>
                    </a:lnTo>
                    <a:lnTo>
                      <a:pt x="0" y="2455"/>
                    </a:lnTo>
                    <a:lnTo>
                      <a:pt x="19" y="2585"/>
                    </a:lnTo>
                    <a:lnTo>
                      <a:pt x="66" y="2709"/>
                    </a:lnTo>
                    <a:lnTo>
                      <a:pt x="151" y="2821"/>
                    </a:lnTo>
                    <a:lnTo>
                      <a:pt x="261" y="2897"/>
                    </a:lnTo>
                    <a:lnTo>
                      <a:pt x="310" y="3052"/>
                    </a:lnTo>
                    <a:lnTo>
                      <a:pt x="315" y="3215"/>
                    </a:lnTo>
                    <a:lnTo>
                      <a:pt x="482" y="3321"/>
                    </a:lnTo>
                    <a:lnTo>
                      <a:pt x="710" y="3346"/>
                    </a:lnTo>
                    <a:lnTo>
                      <a:pt x="819" y="3455"/>
                    </a:lnTo>
                    <a:lnTo>
                      <a:pt x="819" y="3643"/>
                    </a:lnTo>
                    <a:lnTo>
                      <a:pt x="783" y="3825"/>
                    </a:lnTo>
                    <a:lnTo>
                      <a:pt x="647" y="3919"/>
                    </a:lnTo>
                    <a:lnTo>
                      <a:pt x="654" y="4029"/>
                    </a:lnTo>
                    <a:lnTo>
                      <a:pt x="661" y="4201"/>
                    </a:lnTo>
                    <a:lnTo>
                      <a:pt x="719" y="4269"/>
                    </a:lnTo>
                    <a:lnTo>
                      <a:pt x="816" y="4245"/>
                    </a:lnTo>
                    <a:lnTo>
                      <a:pt x="903" y="4258"/>
                    </a:lnTo>
                    <a:lnTo>
                      <a:pt x="1002" y="4273"/>
                    </a:lnTo>
                    <a:lnTo>
                      <a:pt x="996" y="4469"/>
                    </a:lnTo>
                    <a:lnTo>
                      <a:pt x="1018" y="4613"/>
                    </a:lnTo>
                    <a:lnTo>
                      <a:pt x="1085" y="4725"/>
                    </a:lnTo>
                    <a:lnTo>
                      <a:pt x="1108" y="4991"/>
                    </a:lnTo>
                    <a:lnTo>
                      <a:pt x="1224" y="5062"/>
                    </a:lnTo>
                    <a:lnTo>
                      <a:pt x="1336" y="5029"/>
                    </a:lnTo>
                    <a:lnTo>
                      <a:pt x="1436" y="5152"/>
                    </a:lnTo>
                    <a:lnTo>
                      <a:pt x="1566" y="5213"/>
                    </a:lnTo>
                    <a:lnTo>
                      <a:pt x="1801" y="5194"/>
                    </a:lnTo>
                    <a:lnTo>
                      <a:pt x="1956" y="5156"/>
                    </a:lnTo>
                    <a:lnTo>
                      <a:pt x="2169" y="5106"/>
                    </a:lnTo>
                    <a:lnTo>
                      <a:pt x="2201" y="5049"/>
                    </a:lnTo>
                    <a:lnTo>
                      <a:pt x="2168" y="4909"/>
                    </a:lnTo>
                    <a:lnTo>
                      <a:pt x="2217" y="4802"/>
                    </a:lnTo>
                    <a:lnTo>
                      <a:pt x="2311" y="4753"/>
                    </a:lnTo>
                    <a:lnTo>
                      <a:pt x="2381" y="4656"/>
                    </a:lnTo>
                    <a:lnTo>
                      <a:pt x="2394" y="4549"/>
                    </a:lnTo>
                    <a:lnTo>
                      <a:pt x="2418" y="4463"/>
                    </a:lnTo>
                    <a:lnTo>
                      <a:pt x="2507" y="4422"/>
                    </a:lnTo>
                    <a:lnTo>
                      <a:pt x="2588" y="4422"/>
                    </a:lnTo>
                    <a:lnTo>
                      <a:pt x="2650" y="4365"/>
                    </a:lnTo>
                    <a:lnTo>
                      <a:pt x="2617" y="4250"/>
                    </a:lnTo>
                    <a:lnTo>
                      <a:pt x="2479" y="4242"/>
                    </a:lnTo>
                    <a:lnTo>
                      <a:pt x="2471" y="4129"/>
                    </a:lnTo>
                    <a:lnTo>
                      <a:pt x="2403" y="4066"/>
                    </a:lnTo>
                    <a:lnTo>
                      <a:pt x="2263" y="4101"/>
                    </a:lnTo>
                    <a:lnTo>
                      <a:pt x="2097" y="4068"/>
                    </a:lnTo>
                    <a:lnTo>
                      <a:pt x="1935" y="4022"/>
                    </a:lnTo>
                    <a:lnTo>
                      <a:pt x="1830" y="3846"/>
                    </a:lnTo>
                    <a:lnTo>
                      <a:pt x="1860" y="3777"/>
                    </a:lnTo>
                    <a:lnTo>
                      <a:pt x="1961" y="3739"/>
                    </a:lnTo>
                    <a:lnTo>
                      <a:pt x="1989" y="3649"/>
                    </a:lnTo>
                    <a:lnTo>
                      <a:pt x="1971" y="3461"/>
                    </a:lnTo>
                    <a:lnTo>
                      <a:pt x="2046" y="3345"/>
                    </a:lnTo>
                    <a:lnTo>
                      <a:pt x="2112" y="3273"/>
                    </a:lnTo>
                    <a:lnTo>
                      <a:pt x="2074" y="2945"/>
                    </a:lnTo>
                    <a:lnTo>
                      <a:pt x="2012" y="2892"/>
                    </a:lnTo>
                    <a:lnTo>
                      <a:pt x="1866" y="2889"/>
                    </a:lnTo>
                    <a:lnTo>
                      <a:pt x="1800" y="2808"/>
                    </a:lnTo>
                    <a:lnTo>
                      <a:pt x="1863" y="2677"/>
                    </a:lnTo>
                    <a:lnTo>
                      <a:pt x="2043" y="2626"/>
                    </a:lnTo>
                    <a:lnTo>
                      <a:pt x="2082" y="2493"/>
                    </a:lnTo>
                    <a:lnTo>
                      <a:pt x="2112" y="2391"/>
                    </a:lnTo>
                    <a:lnTo>
                      <a:pt x="2393" y="2226"/>
                    </a:lnTo>
                    <a:lnTo>
                      <a:pt x="2629" y="2054"/>
                    </a:lnTo>
                    <a:lnTo>
                      <a:pt x="2713" y="1917"/>
                    </a:lnTo>
                    <a:lnTo>
                      <a:pt x="2863" y="1904"/>
                    </a:lnTo>
                    <a:lnTo>
                      <a:pt x="3022" y="1736"/>
                    </a:lnTo>
                    <a:lnTo>
                      <a:pt x="3061" y="1656"/>
                    </a:lnTo>
                    <a:lnTo>
                      <a:pt x="3186" y="1613"/>
                    </a:lnTo>
                    <a:lnTo>
                      <a:pt x="3268" y="1678"/>
                    </a:lnTo>
                    <a:lnTo>
                      <a:pt x="3284" y="1794"/>
                    </a:lnTo>
                    <a:lnTo>
                      <a:pt x="3412" y="1789"/>
                    </a:lnTo>
                    <a:lnTo>
                      <a:pt x="3625" y="1935"/>
                    </a:lnTo>
                    <a:lnTo>
                      <a:pt x="3752" y="1908"/>
                    </a:lnTo>
                    <a:lnTo>
                      <a:pt x="3883" y="1825"/>
                    </a:lnTo>
                    <a:lnTo>
                      <a:pt x="3931" y="1575"/>
                    </a:lnTo>
                    <a:lnTo>
                      <a:pt x="3876" y="1346"/>
                    </a:lnTo>
                    <a:lnTo>
                      <a:pt x="4058" y="1093"/>
                    </a:lnTo>
                    <a:lnTo>
                      <a:pt x="4348" y="909"/>
                    </a:lnTo>
                    <a:lnTo>
                      <a:pt x="4189" y="760"/>
                    </a:lnTo>
                    <a:lnTo>
                      <a:pt x="3680" y="498"/>
                    </a:lnTo>
                    <a:lnTo>
                      <a:pt x="3392" y="534"/>
                    </a:lnTo>
                    <a:lnTo>
                      <a:pt x="3380" y="394"/>
                    </a:lnTo>
                    <a:lnTo>
                      <a:pt x="3275" y="324"/>
                    </a:lnTo>
                    <a:lnTo>
                      <a:pt x="3155" y="129"/>
                    </a:lnTo>
                    <a:lnTo>
                      <a:pt x="2897" y="138"/>
                    </a:lnTo>
                    <a:lnTo>
                      <a:pt x="2593" y="345"/>
                    </a:lnTo>
                    <a:lnTo>
                      <a:pt x="2375" y="189"/>
                    </a:lnTo>
                    <a:lnTo>
                      <a:pt x="2339" y="0"/>
                    </a:lnTo>
                    <a:lnTo>
                      <a:pt x="2183" y="142"/>
                    </a:lnTo>
                    <a:lnTo>
                      <a:pt x="2163" y="418"/>
                    </a:lnTo>
                    <a:lnTo>
                      <a:pt x="2008" y="535"/>
                    </a:lnTo>
                    <a:lnTo>
                      <a:pt x="1642" y="518"/>
                    </a:lnTo>
                    <a:lnTo>
                      <a:pt x="1529" y="4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8" name="Freeform 1306">
                <a:extLst>
                  <a:ext uri="{FF2B5EF4-FFF2-40B4-BE49-F238E27FC236}">
                    <a16:creationId xmlns:a16="http://schemas.microsoft.com/office/drawing/2014/main" id="{4CA68757-1066-459D-966E-547F3B4798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17953" y="2855897"/>
                <a:ext cx="897437" cy="2043747"/>
              </a:xfrm>
              <a:custGeom>
                <a:avLst/>
                <a:gdLst>
                  <a:gd name="T0" fmla="*/ 1308 w 4348"/>
                  <a:gd name="T1" fmla="*/ 621 h 5213"/>
                  <a:gd name="T2" fmla="*/ 996 w 4348"/>
                  <a:gd name="T3" fmla="*/ 855 h 5213"/>
                  <a:gd name="T4" fmla="*/ 444 w 4348"/>
                  <a:gd name="T5" fmla="*/ 1131 h 5213"/>
                  <a:gd name="T6" fmla="*/ 136 w 4348"/>
                  <a:gd name="T7" fmla="*/ 1504 h 5213"/>
                  <a:gd name="T8" fmla="*/ 363 w 4348"/>
                  <a:gd name="T9" fmla="*/ 1801 h 5213"/>
                  <a:gd name="T10" fmla="*/ 513 w 4348"/>
                  <a:gd name="T11" fmla="*/ 1996 h 5213"/>
                  <a:gd name="T12" fmla="*/ 255 w 4348"/>
                  <a:gd name="T13" fmla="*/ 2138 h 5213"/>
                  <a:gd name="T14" fmla="*/ 30 w 4348"/>
                  <a:gd name="T15" fmla="*/ 2299 h 5213"/>
                  <a:gd name="T16" fmla="*/ 19 w 4348"/>
                  <a:gd name="T17" fmla="*/ 2585 h 5213"/>
                  <a:gd name="T18" fmla="*/ 151 w 4348"/>
                  <a:gd name="T19" fmla="*/ 2821 h 5213"/>
                  <a:gd name="T20" fmla="*/ 310 w 4348"/>
                  <a:gd name="T21" fmla="*/ 3052 h 5213"/>
                  <a:gd name="T22" fmla="*/ 482 w 4348"/>
                  <a:gd name="T23" fmla="*/ 3321 h 5213"/>
                  <a:gd name="T24" fmla="*/ 819 w 4348"/>
                  <a:gd name="T25" fmla="*/ 3455 h 5213"/>
                  <a:gd name="T26" fmla="*/ 783 w 4348"/>
                  <a:gd name="T27" fmla="*/ 3825 h 5213"/>
                  <a:gd name="T28" fmla="*/ 654 w 4348"/>
                  <a:gd name="T29" fmla="*/ 4029 h 5213"/>
                  <a:gd name="T30" fmla="*/ 719 w 4348"/>
                  <a:gd name="T31" fmla="*/ 4269 h 5213"/>
                  <a:gd name="T32" fmla="*/ 903 w 4348"/>
                  <a:gd name="T33" fmla="*/ 4258 h 5213"/>
                  <a:gd name="T34" fmla="*/ 996 w 4348"/>
                  <a:gd name="T35" fmla="*/ 4469 h 5213"/>
                  <a:gd name="T36" fmla="*/ 1085 w 4348"/>
                  <a:gd name="T37" fmla="*/ 4725 h 5213"/>
                  <a:gd name="T38" fmla="*/ 1224 w 4348"/>
                  <a:gd name="T39" fmla="*/ 5062 h 5213"/>
                  <a:gd name="T40" fmla="*/ 1436 w 4348"/>
                  <a:gd name="T41" fmla="*/ 5152 h 5213"/>
                  <a:gd name="T42" fmla="*/ 1801 w 4348"/>
                  <a:gd name="T43" fmla="*/ 5194 h 5213"/>
                  <a:gd name="T44" fmla="*/ 2169 w 4348"/>
                  <a:gd name="T45" fmla="*/ 5106 h 5213"/>
                  <a:gd name="T46" fmla="*/ 2168 w 4348"/>
                  <a:gd name="T47" fmla="*/ 4909 h 5213"/>
                  <a:gd name="T48" fmla="*/ 2311 w 4348"/>
                  <a:gd name="T49" fmla="*/ 4753 h 5213"/>
                  <a:gd name="T50" fmla="*/ 2394 w 4348"/>
                  <a:gd name="T51" fmla="*/ 4549 h 5213"/>
                  <a:gd name="T52" fmla="*/ 2507 w 4348"/>
                  <a:gd name="T53" fmla="*/ 4422 h 5213"/>
                  <a:gd name="T54" fmla="*/ 2650 w 4348"/>
                  <a:gd name="T55" fmla="*/ 4365 h 5213"/>
                  <a:gd name="T56" fmla="*/ 2479 w 4348"/>
                  <a:gd name="T57" fmla="*/ 4242 h 5213"/>
                  <a:gd name="T58" fmla="*/ 2403 w 4348"/>
                  <a:gd name="T59" fmla="*/ 4066 h 5213"/>
                  <a:gd name="T60" fmla="*/ 2097 w 4348"/>
                  <a:gd name="T61" fmla="*/ 4068 h 5213"/>
                  <a:gd name="T62" fmla="*/ 1830 w 4348"/>
                  <a:gd name="T63" fmla="*/ 3846 h 5213"/>
                  <a:gd name="T64" fmla="*/ 1961 w 4348"/>
                  <a:gd name="T65" fmla="*/ 3739 h 5213"/>
                  <a:gd name="T66" fmla="*/ 1971 w 4348"/>
                  <a:gd name="T67" fmla="*/ 3461 h 5213"/>
                  <a:gd name="T68" fmla="*/ 2112 w 4348"/>
                  <a:gd name="T69" fmla="*/ 3273 h 5213"/>
                  <a:gd name="T70" fmla="*/ 2012 w 4348"/>
                  <a:gd name="T71" fmla="*/ 2892 h 5213"/>
                  <a:gd name="T72" fmla="*/ 1800 w 4348"/>
                  <a:gd name="T73" fmla="*/ 2808 h 5213"/>
                  <a:gd name="T74" fmla="*/ 2043 w 4348"/>
                  <a:gd name="T75" fmla="*/ 2626 h 5213"/>
                  <a:gd name="T76" fmla="*/ 2112 w 4348"/>
                  <a:gd name="T77" fmla="*/ 2391 h 5213"/>
                  <a:gd name="T78" fmla="*/ 2629 w 4348"/>
                  <a:gd name="T79" fmla="*/ 2054 h 5213"/>
                  <a:gd name="T80" fmla="*/ 2863 w 4348"/>
                  <a:gd name="T81" fmla="*/ 1904 h 5213"/>
                  <a:gd name="T82" fmla="*/ 3061 w 4348"/>
                  <a:gd name="T83" fmla="*/ 1656 h 5213"/>
                  <a:gd name="T84" fmla="*/ 3268 w 4348"/>
                  <a:gd name="T85" fmla="*/ 1678 h 5213"/>
                  <a:gd name="T86" fmla="*/ 3412 w 4348"/>
                  <a:gd name="T87" fmla="*/ 1789 h 5213"/>
                  <a:gd name="T88" fmla="*/ 3752 w 4348"/>
                  <a:gd name="T89" fmla="*/ 1908 h 5213"/>
                  <a:gd name="T90" fmla="*/ 3931 w 4348"/>
                  <a:gd name="T91" fmla="*/ 1575 h 5213"/>
                  <a:gd name="T92" fmla="*/ 4058 w 4348"/>
                  <a:gd name="T93" fmla="*/ 1093 h 5213"/>
                  <a:gd name="T94" fmla="*/ 4189 w 4348"/>
                  <a:gd name="T95" fmla="*/ 760 h 5213"/>
                  <a:gd name="T96" fmla="*/ 3392 w 4348"/>
                  <a:gd name="T97" fmla="*/ 534 h 5213"/>
                  <a:gd name="T98" fmla="*/ 3275 w 4348"/>
                  <a:gd name="T99" fmla="*/ 324 h 5213"/>
                  <a:gd name="T100" fmla="*/ 2897 w 4348"/>
                  <a:gd name="T101" fmla="*/ 138 h 5213"/>
                  <a:gd name="T102" fmla="*/ 2375 w 4348"/>
                  <a:gd name="T103" fmla="*/ 189 h 5213"/>
                  <a:gd name="T104" fmla="*/ 2183 w 4348"/>
                  <a:gd name="T105" fmla="*/ 142 h 5213"/>
                  <a:gd name="T106" fmla="*/ 2008 w 4348"/>
                  <a:gd name="T107" fmla="*/ 535 h 5213"/>
                  <a:gd name="T108" fmla="*/ 1529 w 4348"/>
                  <a:gd name="T109" fmla="*/ 400 h 52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348"/>
                  <a:gd name="T166" fmla="*/ 0 h 5213"/>
                  <a:gd name="T167" fmla="*/ 4348 w 4348"/>
                  <a:gd name="T168" fmla="*/ 5213 h 52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348" h="5213">
                    <a:moveTo>
                      <a:pt x="1529" y="400"/>
                    </a:moveTo>
                    <a:lnTo>
                      <a:pt x="1308" y="621"/>
                    </a:lnTo>
                    <a:lnTo>
                      <a:pt x="1140" y="765"/>
                    </a:lnTo>
                    <a:lnTo>
                      <a:pt x="996" y="855"/>
                    </a:lnTo>
                    <a:lnTo>
                      <a:pt x="708" y="963"/>
                    </a:lnTo>
                    <a:lnTo>
                      <a:pt x="444" y="1131"/>
                    </a:lnTo>
                    <a:lnTo>
                      <a:pt x="264" y="1323"/>
                    </a:lnTo>
                    <a:lnTo>
                      <a:pt x="136" y="1504"/>
                    </a:lnTo>
                    <a:lnTo>
                      <a:pt x="174" y="1642"/>
                    </a:lnTo>
                    <a:lnTo>
                      <a:pt x="363" y="1801"/>
                    </a:lnTo>
                    <a:lnTo>
                      <a:pt x="456" y="1905"/>
                    </a:lnTo>
                    <a:lnTo>
                      <a:pt x="513" y="1996"/>
                    </a:lnTo>
                    <a:lnTo>
                      <a:pt x="406" y="2152"/>
                    </a:lnTo>
                    <a:lnTo>
                      <a:pt x="255" y="2138"/>
                    </a:lnTo>
                    <a:lnTo>
                      <a:pt x="99" y="2170"/>
                    </a:lnTo>
                    <a:lnTo>
                      <a:pt x="30" y="2299"/>
                    </a:lnTo>
                    <a:lnTo>
                      <a:pt x="0" y="2455"/>
                    </a:lnTo>
                    <a:lnTo>
                      <a:pt x="19" y="2585"/>
                    </a:lnTo>
                    <a:lnTo>
                      <a:pt x="66" y="2709"/>
                    </a:lnTo>
                    <a:lnTo>
                      <a:pt x="151" y="2821"/>
                    </a:lnTo>
                    <a:lnTo>
                      <a:pt x="261" y="2897"/>
                    </a:lnTo>
                    <a:lnTo>
                      <a:pt x="310" y="3052"/>
                    </a:lnTo>
                    <a:lnTo>
                      <a:pt x="315" y="3215"/>
                    </a:lnTo>
                    <a:lnTo>
                      <a:pt x="482" y="3321"/>
                    </a:lnTo>
                    <a:lnTo>
                      <a:pt x="710" y="3346"/>
                    </a:lnTo>
                    <a:lnTo>
                      <a:pt x="819" y="3455"/>
                    </a:lnTo>
                    <a:lnTo>
                      <a:pt x="819" y="3643"/>
                    </a:lnTo>
                    <a:lnTo>
                      <a:pt x="783" y="3825"/>
                    </a:lnTo>
                    <a:lnTo>
                      <a:pt x="647" y="3919"/>
                    </a:lnTo>
                    <a:lnTo>
                      <a:pt x="654" y="4029"/>
                    </a:lnTo>
                    <a:lnTo>
                      <a:pt x="661" y="4201"/>
                    </a:lnTo>
                    <a:lnTo>
                      <a:pt x="719" y="4269"/>
                    </a:lnTo>
                    <a:lnTo>
                      <a:pt x="816" y="4245"/>
                    </a:lnTo>
                    <a:lnTo>
                      <a:pt x="903" y="4258"/>
                    </a:lnTo>
                    <a:lnTo>
                      <a:pt x="1002" y="4273"/>
                    </a:lnTo>
                    <a:lnTo>
                      <a:pt x="996" y="4469"/>
                    </a:lnTo>
                    <a:lnTo>
                      <a:pt x="1018" y="4613"/>
                    </a:lnTo>
                    <a:lnTo>
                      <a:pt x="1085" y="4725"/>
                    </a:lnTo>
                    <a:lnTo>
                      <a:pt x="1108" y="4991"/>
                    </a:lnTo>
                    <a:lnTo>
                      <a:pt x="1224" y="5062"/>
                    </a:lnTo>
                    <a:lnTo>
                      <a:pt x="1336" y="5029"/>
                    </a:lnTo>
                    <a:lnTo>
                      <a:pt x="1436" y="5152"/>
                    </a:lnTo>
                    <a:lnTo>
                      <a:pt x="1566" y="5213"/>
                    </a:lnTo>
                    <a:lnTo>
                      <a:pt x="1801" y="5194"/>
                    </a:lnTo>
                    <a:lnTo>
                      <a:pt x="1956" y="5156"/>
                    </a:lnTo>
                    <a:lnTo>
                      <a:pt x="2169" y="5106"/>
                    </a:lnTo>
                    <a:lnTo>
                      <a:pt x="2201" y="5049"/>
                    </a:lnTo>
                    <a:lnTo>
                      <a:pt x="2168" y="4909"/>
                    </a:lnTo>
                    <a:lnTo>
                      <a:pt x="2217" y="4802"/>
                    </a:lnTo>
                    <a:lnTo>
                      <a:pt x="2311" y="4753"/>
                    </a:lnTo>
                    <a:lnTo>
                      <a:pt x="2381" y="4656"/>
                    </a:lnTo>
                    <a:lnTo>
                      <a:pt x="2394" y="4549"/>
                    </a:lnTo>
                    <a:lnTo>
                      <a:pt x="2418" y="4463"/>
                    </a:lnTo>
                    <a:lnTo>
                      <a:pt x="2507" y="4422"/>
                    </a:lnTo>
                    <a:lnTo>
                      <a:pt x="2588" y="4422"/>
                    </a:lnTo>
                    <a:lnTo>
                      <a:pt x="2650" y="4365"/>
                    </a:lnTo>
                    <a:lnTo>
                      <a:pt x="2617" y="4250"/>
                    </a:lnTo>
                    <a:lnTo>
                      <a:pt x="2479" y="4242"/>
                    </a:lnTo>
                    <a:lnTo>
                      <a:pt x="2471" y="4129"/>
                    </a:lnTo>
                    <a:lnTo>
                      <a:pt x="2403" y="4066"/>
                    </a:lnTo>
                    <a:lnTo>
                      <a:pt x="2263" y="4101"/>
                    </a:lnTo>
                    <a:lnTo>
                      <a:pt x="2097" y="4068"/>
                    </a:lnTo>
                    <a:lnTo>
                      <a:pt x="1935" y="4022"/>
                    </a:lnTo>
                    <a:lnTo>
                      <a:pt x="1830" y="3846"/>
                    </a:lnTo>
                    <a:lnTo>
                      <a:pt x="1860" y="3777"/>
                    </a:lnTo>
                    <a:lnTo>
                      <a:pt x="1961" y="3739"/>
                    </a:lnTo>
                    <a:lnTo>
                      <a:pt x="1989" y="3649"/>
                    </a:lnTo>
                    <a:lnTo>
                      <a:pt x="1971" y="3461"/>
                    </a:lnTo>
                    <a:lnTo>
                      <a:pt x="2046" y="3345"/>
                    </a:lnTo>
                    <a:lnTo>
                      <a:pt x="2112" y="3273"/>
                    </a:lnTo>
                    <a:lnTo>
                      <a:pt x="2074" y="2945"/>
                    </a:lnTo>
                    <a:lnTo>
                      <a:pt x="2012" y="2892"/>
                    </a:lnTo>
                    <a:lnTo>
                      <a:pt x="1866" y="2889"/>
                    </a:lnTo>
                    <a:lnTo>
                      <a:pt x="1800" y="2808"/>
                    </a:lnTo>
                    <a:lnTo>
                      <a:pt x="1863" y="2677"/>
                    </a:lnTo>
                    <a:lnTo>
                      <a:pt x="2043" y="2626"/>
                    </a:lnTo>
                    <a:lnTo>
                      <a:pt x="2082" y="2493"/>
                    </a:lnTo>
                    <a:lnTo>
                      <a:pt x="2112" y="2391"/>
                    </a:lnTo>
                    <a:lnTo>
                      <a:pt x="2393" y="2226"/>
                    </a:lnTo>
                    <a:lnTo>
                      <a:pt x="2629" y="2054"/>
                    </a:lnTo>
                    <a:lnTo>
                      <a:pt x="2713" y="1917"/>
                    </a:lnTo>
                    <a:lnTo>
                      <a:pt x="2863" y="1904"/>
                    </a:lnTo>
                    <a:lnTo>
                      <a:pt x="3022" y="1736"/>
                    </a:lnTo>
                    <a:lnTo>
                      <a:pt x="3061" y="1656"/>
                    </a:lnTo>
                    <a:lnTo>
                      <a:pt x="3186" y="1613"/>
                    </a:lnTo>
                    <a:lnTo>
                      <a:pt x="3268" y="1678"/>
                    </a:lnTo>
                    <a:lnTo>
                      <a:pt x="3284" y="1794"/>
                    </a:lnTo>
                    <a:lnTo>
                      <a:pt x="3412" y="1789"/>
                    </a:lnTo>
                    <a:lnTo>
                      <a:pt x="3625" y="1935"/>
                    </a:lnTo>
                    <a:lnTo>
                      <a:pt x="3752" y="1908"/>
                    </a:lnTo>
                    <a:lnTo>
                      <a:pt x="3883" y="1825"/>
                    </a:lnTo>
                    <a:lnTo>
                      <a:pt x="3931" y="1575"/>
                    </a:lnTo>
                    <a:lnTo>
                      <a:pt x="3876" y="1346"/>
                    </a:lnTo>
                    <a:lnTo>
                      <a:pt x="4058" y="1093"/>
                    </a:lnTo>
                    <a:lnTo>
                      <a:pt x="4348" y="909"/>
                    </a:lnTo>
                    <a:lnTo>
                      <a:pt x="4189" y="760"/>
                    </a:lnTo>
                    <a:lnTo>
                      <a:pt x="3680" y="498"/>
                    </a:lnTo>
                    <a:lnTo>
                      <a:pt x="3392" y="534"/>
                    </a:lnTo>
                    <a:lnTo>
                      <a:pt x="3380" y="394"/>
                    </a:lnTo>
                    <a:lnTo>
                      <a:pt x="3275" y="324"/>
                    </a:lnTo>
                    <a:lnTo>
                      <a:pt x="3155" y="129"/>
                    </a:lnTo>
                    <a:lnTo>
                      <a:pt x="2897" y="138"/>
                    </a:lnTo>
                    <a:lnTo>
                      <a:pt x="2593" y="345"/>
                    </a:lnTo>
                    <a:lnTo>
                      <a:pt x="2375" y="189"/>
                    </a:lnTo>
                    <a:lnTo>
                      <a:pt x="2339" y="0"/>
                    </a:lnTo>
                    <a:lnTo>
                      <a:pt x="2183" y="142"/>
                    </a:lnTo>
                    <a:lnTo>
                      <a:pt x="2163" y="418"/>
                    </a:lnTo>
                    <a:lnTo>
                      <a:pt x="2008" y="535"/>
                    </a:lnTo>
                    <a:lnTo>
                      <a:pt x="1642" y="518"/>
                    </a:lnTo>
                    <a:lnTo>
                      <a:pt x="1529" y="4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12" name="Freeform 1306">
              <a:extLst>
                <a:ext uri="{FF2B5EF4-FFF2-40B4-BE49-F238E27FC236}">
                  <a16:creationId xmlns:a16="http://schemas.microsoft.com/office/drawing/2014/main" id="{1451D148-0000-4C37-ACFB-6C7A742EC5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68011" y="3262859"/>
              <a:ext cx="1429393" cy="2329499"/>
            </a:xfrm>
            <a:custGeom>
              <a:avLst/>
              <a:gdLst>
                <a:gd name="T0" fmla="*/ 1308 w 4348"/>
                <a:gd name="T1" fmla="*/ 621 h 5213"/>
                <a:gd name="T2" fmla="*/ 996 w 4348"/>
                <a:gd name="T3" fmla="*/ 855 h 5213"/>
                <a:gd name="T4" fmla="*/ 444 w 4348"/>
                <a:gd name="T5" fmla="*/ 1131 h 5213"/>
                <a:gd name="T6" fmla="*/ 136 w 4348"/>
                <a:gd name="T7" fmla="*/ 1504 h 5213"/>
                <a:gd name="T8" fmla="*/ 363 w 4348"/>
                <a:gd name="T9" fmla="*/ 1801 h 5213"/>
                <a:gd name="T10" fmla="*/ 513 w 4348"/>
                <a:gd name="T11" fmla="*/ 1996 h 5213"/>
                <a:gd name="T12" fmla="*/ 255 w 4348"/>
                <a:gd name="T13" fmla="*/ 2138 h 5213"/>
                <a:gd name="T14" fmla="*/ 30 w 4348"/>
                <a:gd name="T15" fmla="*/ 2299 h 5213"/>
                <a:gd name="T16" fmla="*/ 19 w 4348"/>
                <a:gd name="T17" fmla="*/ 2585 h 5213"/>
                <a:gd name="T18" fmla="*/ 151 w 4348"/>
                <a:gd name="T19" fmla="*/ 2821 h 5213"/>
                <a:gd name="T20" fmla="*/ 310 w 4348"/>
                <a:gd name="T21" fmla="*/ 3052 h 5213"/>
                <a:gd name="T22" fmla="*/ 482 w 4348"/>
                <a:gd name="T23" fmla="*/ 3321 h 5213"/>
                <a:gd name="T24" fmla="*/ 819 w 4348"/>
                <a:gd name="T25" fmla="*/ 3455 h 5213"/>
                <a:gd name="T26" fmla="*/ 783 w 4348"/>
                <a:gd name="T27" fmla="*/ 3825 h 5213"/>
                <a:gd name="T28" fmla="*/ 654 w 4348"/>
                <a:gd name="T29" fmla="*/ 4029 h 5213"/>
                <a:gd name="T30" fmla="*/ 719 w 4348"/>
                <a:gd name="T31" fmla="*/ 4269 h 5213"/>
                <a:gd name="T32" fmla="*/ 903 w 4348"/>
                <a:gd name="T33" fmla="*/ 4258 h 5213"/>
                <a:gd name="T34" fmla="*/ 996 w 4348"/>
                <a:gd name="T35" fmla="*/ 4469 h 5213"/>
                <a:gd name="T36" fmla="*/ 1085 w 4348"/>
                <a:gd name="T37" fmla="*/ 4725 h 5213"/>
                <a:gd name="T38" fmla="*/ 1224 w 4348"/>
                <a:gd name="T39" fmla="*/ 5062 h 5213"/>
                <a:gd name="T40" fmla="*/ 1436 w 4348"/>
                <a:gd name="T41" fmla="*/ 5152 h 5213"/>
                <a:gd name="T42" fmla="*/ 1801 w 4348"/>
                <a:gd name="T43" fmla="*/ 5194 h 5213"/>
                <a:gd name="T44" fmla="*/ 2169 w 4348"/>
                <a:gd name="T45" fmla="*/ 5106 h 5213"/>
                <a:gd name="T46" fmla="*/ 2168 w 4348"/>
                <a:gd name="T47" fmla="*/ 4909 h 5213"/>
                <a:gd name="T48" fmla="*/ 2311 w 4348"/>
                <a:gd name="T49" fmla="*/ 4753 h 5213"/>
                <a:gd name="T50" fmla="*/ 2394 w 4348"/>
                <a:gd name="T51" fmla="*/ 4549 h 5213"/>
                <a:gd name="T52" fmla="*/ 2507 w 4348"/>
                <a:gd name="T53" fmla="*/ 4422 h 5213"/>
                <a:gd name="T54" fmla="*/ 2650 w 4348"/>
                <a:gd name="T55" fmla="*/ 4365 h 5213"/>
                <a:gd name="T56" fmla="*/ 2479 w 4348"/>
                <a:gd name="T57" fmla="*/ 4242 h 5213"/>
                <a:gd name="T58" fmla="*/ 2403 w 4348"/>
                <a:gd name="T59" fmla="*/ 4066 h 5213"/>
                <a:gd name="T60" fmla="*/ 2097 w 4348"/>
                <a:gd name="T61" fmla="*/ 4068 h 5213"/>
                <a:gd name="T62" fmla="*/ 1830 w 4348"/>
                <a:gd name="T63" fmla="*/ 3846 h 5213"/>
                <a:gd name="T64" fmla="*/ 1961 w 4348"/>
                <a:gd name="T65" fmla="*/ 3739 h 5213"/>
                <a:gd name="T66" fmla="*/ 1971 w 4348"/>
                <a:gd name="T67" fmla="*/ 3461 h 5213"/>
                <a:gd name="T68" fmla="*/ 2112 w 4348"/>
                <a:gd name="T69" fmla="*/ 3273 h 5213"/>
                <a:gd name="T70" fmla="*/ 2012 w 4348"/>
                <a:gd name="T71" fmla="*/ 2892 h 5213"/>
                <a:gd name="T72" fmla="*/ 1800 w 4348"/>
                <a:gd name="T73" fmla="*/ 2808 h 5213"/>
                <a:gd name="T74" fmla="*/ 2043 w 4348"/>
                <a:gd name="T75" fmla="*/ 2626 h 5213"/>
                <a:gd name="T76" fmla="*/ 2112 w 4348"/>
                <a:gd name="T77" fmla="*/ 2391 h 5213"/>
                <a:gd name="T78" fmla="*/ 2629 w 4348"/>
                <a:gd name="T79" fmla="*/ 2054 h 5213"/>
                <a:gd name="T80" fmla="*/ 2863 w 4348"/>
                <a:gd name="T81" fmla="*/ 1904 h 5213"/>
                <a:gd name="T82" fmla="*/ 3061 w 4348"/>
                <a:gd name="T83" fmla="*/ 1656 h 5213"/>
                <a:gd name="T84" fmla="*/ 3268 w 4348"/>
                <a:gd name="T85" fmla="*/ 1678 h 5213"/>
                <a:gd name="T86" fmla="*/ 3412 w 4348"/>
                <a:gd name="T87" fmla="*/ 1789 h 5213"/>
                <a:gd name="T88" fmla="*/ 3752 w 4348"/>
                <a:gd name="T89" fmla="*/ 1908 h 5213"/>
                <a:gd name="T90" fmla="*/ 3931 w 4348"/>
                <a:gd name="T91" fmla="*/ 1575 h 5213"/>
                <a:gd name="T92" fmla="*/ 4058 w 4348"/>
                <a:gd name="T93" fmla="*/ 1093 h 5213"/>
                <a:gd name="T94" fmla="*/ 4189 w 4348"/>
                <a:gd name="T95" fmla="*/ 760 h 5213"/>
                <a:gd name="T96" fmla="*/ 3392 w 4348"/>
                <a:gd name="T97" fmla="*/ 534 h 5213"/>
                <a:gd name="T98" fmla="*/ 3275 w 4348"/>
                <a:gd name="T99" fmla="*/ 324 h 5213"/>
                <a:gd name="T100" fmla="*/ 2897 w 4348"/>
                <a:gd name="T101" fmla="*/ 138 h 5213"/>
                <a:gd name="T102" fmla="*/ 2375 w 4348"/>
                <a:gd name="T103" fmla="*/ 189 h 5213"/>
                <a:gd name="T104" fmla="*/ 2183 w 4348"/>
                <a:gd name="T105" fmla="*/ 142 h 5213"/>
                <a:gd name="T106" fmla="*/ 2008 w 4348"/>
                <a:gd name="T107" fmla="*/ 535 h 5213"/>
                <a:gd name="T108" fmla="*/ 1529 w 4348"/>
                <a:gd name="T109" fmla="*/ 400 h 5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48"/>
                <a:gd name="T166" fmla="*/ 0 h 5213"/>
                <a:gd name="T167" fmla="*/ 4348 w 4348"/>
                <a:gd name="T168" fmla="*/ 5213 h 5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48" h="5213">
                  <a:moveTo>
                    <a:pt x="1529" y="400"/>
                  </a:moveTo>
                  <a:lnTo>
                    <a:pt x="1308" y="621"/>
                  </a:lnTo>
                  <a:lnTo>
                    <a:pt x="1140" y="765"/>
                  </a:lnTo>
                  <a:lnTo>
                    <a:pt x="996" y="855"/>
                  </a:lnTo>
                  <a:lnTo>
                    <a:pt x="708" y="963"/>
                  </a:lnTo>
                  <a:lnTo>
                    <a:pt x="444" y="1131"/>
                  </a:lnTo>
                  <a:lnTo>
                    <a:pt x="264" y="1323"/>
                  </a:lnTo>
                  <a:lnTo>
                    <a:pt x="136" y="1504"/>
                  </a:lnTo>
                  <a:lnTo>
                    <a:pt x="174" y="1642"/>
                  </a:lnTo>
                  <a:lnTo>
                    <a:pt x="363" y="1801"/>
                  </a:lnTo>
                  <a:lnTo>
                    <a:pt x="456" y="1905"/>
                  </a:lnTo>
                  <a:lnTo>
                    <a:pt x="513" y="1996"/>
                  </a:lnTo>
                  <a:lnTo>
                    <a:pt x="406" y="2152"/>
                  </a:lnTo>
                  <a:lnTo>
                    <a:pt x="255" y="2138"/>
                  </a:lnTo>
                  <a:lnTo>
                    <a:pt x="99" y="2170"/>
                  </a:lnTo>
                  <a:lnTo>
                    <a:pt x="30" y="2299"/>
                  </a:lnTo>
                  <a:lnTo>
                    <a:pt x="0" y="2455"/>
                  </a:lnTo>
                  <a:lnTo>
                    <a:pt x="19" y="2585"/>
                  </a:lnTo>
                  <a:lnTo>
                    <a:pt x="66" y="2709"/>
                  </a:lnTo>
                  <a:lnTo>
                    <a:pt x="151" y="2821"/>
                  </a:lnTo>
                  <a:lnTo>
                    <a:pt x="261" y="2897"/>
                  </a:lnTo>
                  <a:lnTo>
                    <a:pt x="310" y="3052"/>
                  </a:lnTo>
                  <a:lnTo>
                    <a:pt x="315" y="3215"/>
                  </a:lnTo>
                  <a:lnTo>
                    <a:pt x="482" y="3321"/>
                  </a:lnTo>
                  <a:lnTo>
                    <a:pt x="710" y="3346"/>
                  </a:lnTo>
                  <a:lnTo>
                    <a:pt x="819" y="3455"/>
                  </a:lnTo>
                  <a:lnTo>
                    <a:pt x="819" y="3643"/>
                  </a:lnTo>
                  <a:lnTo>
                    <a:pt x="783" y="3825"/>
                  </a:lnTo>
                  <a:lnTo>
                    <a:pt x="647" y="3919"/>
                  </a:lnTo>
                  <a:lnTo>
                    <a:pt x="654" y="4029"/>
                  </a:lnTo>
                  <a:lnTo>
                    <a:pt x="661" y="4201"/>
                  </a:lnTo>
                  <a:lnTo>
                    <a:pt x="719" y="4269"/>
                  </a:lnTo>
                  <a:lnTo>
                    <a:pt x="816" y="4245"/>
                  </a:lnTo>
                  <a:lnTo>
                    <a:pt x="903" y="4258"/>
                  </a:lnTo>
                  <a:lnTo>
                    <a:pt x="1002" y="4273"/>
                  </a:lnTo>
                  <a:lnTo>
                    <a:pt x="996" y="4469"/>
                  </a:lnTo>
                  <a:lnTo>
                    <a:pt x="1018" y="4613"/>
                  </a:lnTo>
                  <a:lnTo>
                    <a:pt x="1085" y="4725"/>
                  </a:lnTo>
                  <a:lnTo>
                    <a:pt x="1108" y="4991"/>
                  </a:lnTo>
                  <a:lnTo>
                    <a:pt x="1224" y="5062"/>
                  </a:lnTo>
                  <a:lnTo>
                    <a:pt x="1336" y="5029"/>
                  </a:lnTo>
                  <a:lnTo>
                    <a:pt x="1436" y="5152"/>
                  </a:lnTo>
                  <a:lnTo>
                    <a:pt x="1566" y="5213"/>
                  </a:lnTo>
                  <a:lnTo>
                    <a:pt x="1801" y="5194"/>
                  </a:lnTo>
                  <a:lnTo>
                    <a:pt x="1956" y="5156"/>
                  </a:lnTo>
                  <a:lnTo>
                    <a:pt x="2169" y="5106"/>
                  </a:lnTo>
                  <a:lnTo>
                    <a:pt x="2201" y="5049"/>
                  </a:lnTo>
                  <a:lnTo>
                    <a:pt x="2168" y="4909"/>
                  </a:lnTo>
                  <a:lnTo>
                    <a:pt x="2217" y="4802"/>
                  </a:lnTo>
                  <a:lnTo>
                    <a:pt x="2311" y="4753"/>
                  </a:lnTo>
                  <a:lnTo>
                    <a:pt x="2381" y="4656"/>
                  </a:lnTo>
                  <a:lnTo>
                    <a:pt x="2394" y="4549"/>
                  </a:lnTo>
                  <a:lnTo>
                    <a:pt x="2418" y="4463"/>
                  </a:lnTo>
                  <a:lnTo>
                    <a:pt x="2507" y="4422"/>
                  </a:lnTo>
                  <a:lnTo>
                    <a:pt x="2588" y="4422"/>
                  </a:lnTo>
                  <a:lnTo>
                    <a:pt x="2650" y="4365"/>
                  </a:lnTo>
                  <a:lnTo>
                    <a:pt x="2617" y="4250"/>
                  </a:lnTo>
                  <a:lnTo>
                    <a:pt x="2479" y="4242"/>
                  </a:lnTo>
                  <a:lnTo>
                    <a:pt x="2471" y="4129"/>
                  </a:lnTo>
                  <a:lnTo>
                    <a:pt x="2403" y="4066"/>
                  </a:lnTo>
                  <a:lnTo>
                    <a:pt x="2263" y="4101"/>
                  </a:lnTo>
                  <a:lnTo>
                    <a:pt x="2097" y="4068"/>
                  </a:lnTo>
                  <a:lnTo>
                    <a:pt x="1935" y="4022"/>
                  </a:lnTo>
                  <a:lnTo>
                    <a:pt x="1830" y="3846"/>
                  </a:lnTo>
                  <a:lnTo>
                    <a:pt x="1860" y="3777"/>
                  </a:lnTo>
                  <a:lnTo>
                    <a:pt x="1961" y="3739"/>
                  </a:lnTo>
                  <a:lnTo>
                    <a:pt x="1989" y="3649"/>
                  </a:lnTo>
                  <a:lnTo>
                    <a:pt x="1971" y="3461"/>
                  </a:lnTo>
                  <a:lnTo>
                    <a:pt x="2046" y="3345"/>
                  </a:lnTo>
                  <a:lnTo>
                    <a:pt x="2112" y="3273"/>
                  </a:lnTo>
                  <a:lnTo>
                    <a:pt x="2074" y="2945"/>
                  </a:lnTo>
                  <a:lnTo>
                    <a:pt x="2012" y="2892"/>
                  </a:lnTo>
                  <a:lnTo>
                    <a:pt x="1866" y="2889"/>
                  </a:lnTo>
                  <a:lnTo>
                    <a:pt x="1800" y="2808"/>
                  </a:lnTo>
                  <a:lnTo>
                    <a:pt x="1863" y="2677"/>
                  </a:lnTo>
                  <a:lnTo>
                    <a:pt x="2043" y="2626"/>
                  </a:lnTo>
                  <a:lnTo>
                    <a:pt x="2082" y="2493"/>
                  </a:lnTo>
                  <a:lnTo>
                    <a:pt x="2112" y="2391"/>
                  </a:lnTo>
                  <a:lnTo>
                    <a:pt x="2393" y="2226"/>
                  </a:lnTo>
                  <a:lnTo>
                    <a:pt x="2629" y="2054"/>
                  </a:lnTo>
                  <a:lnTo>
                    <a:pt x="2713" y="1917"/>
                  </a:lnTo>
                  <a:lnTo>
                    <a:pt x="2863" y="1904"/>
                  </a:lnTo>
                  <a:lnTo>
                    <a:pt x="3022" y="1736"/>
                  </a:lnTo>
                  <a:lnTo>
                    <a:pt x="3061" y="1656"/>
                  </a:lnTo>
                  <a:lnTo>
                    <a:pt x="3186" y="1613"/>
                  </a:lnTo>
                  <a:lnTo>
                    <a:pt x="3268" y="1678"/>
                  </a:lnTo>
                  <a:lnTo>
                    <a:pt x="3284" y="1794"/>
                  </a:lnTo>
                  <a:lnTo>
                    <a:pt x="3412" y="1789"/>
                  </a:lnTo>
                  <a:lnTo>
                    <a:pt x="3625" y="1935"/>
                  </a:lnTo>
                  <a:lnTo>
                    <a:pt x="3752" y="1908"/>
                  </a:lnTo>
                  <a:lnTo>
                    <a:pt x="3883" y="1825"/>
                  </a:lnTo>
                  <a:lnTo>
                    <a:pt x="3931" y="1575"/>
                  </a:lnTo>
                  <a:lnTo>
                    <a:pt x="3876" y="1346"/>
                  </a:lnTo>
                  <a:lnTo>
                    <a:pt x="4058" y="1093"/>
                  </a:lnTo>
                  <a:lnTo>
                    <a:pt x="4348" y="909"/>
                  </a:lnTo>
                  <a:lnTo>
                    <a:pt x="4189" y="760"/>
                  </a:lnTo>
                  <a:lnTo>
                    <a:pt x="3680" y="498"/>
                  </a:lnTo>
                  <a:lnTo>
                    <a:pt x="3392" y="534"/>
                  </a:lnTo>
                  <a:lnTo>
                    <a:pt x="3380" y="394"/>
                  </a:lnTo>
                  <a:lnTo>
                    <a:pt x="3275" y="324"/>
                  </a:lnTo>
                  <a:lnTo>
                    <a:pt x="3155" y="129"/>
                  </a:lnTo>
                  <a:lnTo>
                    <a:pt x="2897" y="138"/>
                  </a:lnTo>
                  <a:lnTo>
                    <a:pt x="2593" y="345"/>
                  </a:lnTo>
                  <a:lnTo>
                    <a:pt x="2375" y="189"/>
                  </a:lnTo>
                  <a:lnTo>
                    <a:pt x="2339" y="0"/>
                  </a:lnTo>
                  <a:lnTo>
                    <a:pt x="2183" y="142"/>
                  </a:lnTo>
                  <a:lnTo>
                    <a:pt x="2163" y="418"/>
                  </a:lnTo>
                  <a:lnTo>
                    <a:pt x="2008" y="535"/>
                  </a:lnTo>
                  <a:lnTo>
                    <a:pt x="1642" y="518"/>
                  </a:lnTo>
                  <a:lnTo>
                    <a:pt x="1529" y="4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1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6C0E067-AE07-4FD2-8B39-00B450C2442E}"/>
                </a:ext>
              </a:extLst>
            </p:cNvPr>
            <p:cNvSpPr/>
            <p:nvPr/>
          </p:nvSpPr>
          <p:spPr>
            <a:xfrm>
              <a:off x="4668049" y="3302589"/>
              <a:ext cx="1389451" cy="1466110"/>
            </a:xfrm>
            <a:prstGeom prst="ellipse">
              <a:avLst/>
            </a:prstGeom>
            <a:noFill/>
            <a:ln w="15875">
              <a:solidFill>
                <a:srgbClr val="A5003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0C6B074B-E5B9-4E26-924E-C0ECD1E19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7281" y="4162512"/>
              <a:ext cx="12179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자차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택배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중복권역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" name="Text Box 23">
              <a:extLst>
                <a:ext uri="{FF2B5EF4-FFF2-40B4-BE49-F238E27FC236}">
                  <a16:creationId xmlns:a16="http://schemas.microsoft.com/office/drawing/2014/main" id="{EC4CB8FF-4DCC-44E1-B866-6C092610E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323" y="4933583"/>
              <a:ext cx="12179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택배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권역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D3B4BF97-58F7-48DB-930F-E2F4DC6A5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0651" y="3556817"/>
              <a:ext cx="12179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자차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권역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89B202B-EFD4-40E5-9136-0911F0F4BE2C}"/>
                </a:ext>
              </a:extLst>
            </p:cNvPr>
            <p:cNvSpPr/>
            <p:nvPr/>
          </p:nvSpPr>
          <p:spPr>
            <a:xfrm>
              <a:off x="4499072" y="4032559"/>
              <a:ext cx="1389451" cy="1466110"/>
            </a:xfrm>
            <a:prstGeom prst="ellipse">
              <a:avLst/>
            </a:prstGeom>
            <a:noFill/>
            <a:ln w="158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18" name="Picture 62" descr="086">
              <a:extLst>
                <a:ext uri="{FF2B5EF4-FFF2-40B4-BE49-F238E27FC236}">
                  <a16:creationId xmlns:a16="http://schemas.microsoft.com/office/drawing/2014/main" id="{6350A8F7-AA59-40BF-B4C3-63AB18D88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5400000">
              <a:off x="4878488" y="4438739"/>
              <a:ext cx="3548873" cy="39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14D406D3-0B59-4B60-9AA9-A7FF3EDA4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6119" y="5653553"/>
              <a:ext cx="1050987" cy="27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1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오창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권역 확대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44CD4F92-BD42-48DD-9B75-A9590879F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8387" y="3148411"/>
              <a:ext cx="1050987" cy="2739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택배 배송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C62B7CD5-B86F-4A95-9CF9-30922A63C491}"/>
                </a:ext>
              </a:extLst>
            </p:cNvPr>
            <p:cNvSpPr/>
            <p:nvPr/>
          </p:nvSpPr>
          <p:spPr>
            <a:xfrm>
              <a:off x="3507302" y="3466574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AAED3BF2-A6C7-4D3C-B943-6BD518913ACA}"/>
                </a:ext>
              </a:extLst>
            </p:cNvPr>
            <p:cNvSpPr/>
            <p:nvPr/>
          </p:nvSpPr>
          <p:spPr>
            <a:xfrm>
              <a:off x="3550984" y="3618191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EB50D7D8-FD1B-4ECA-870B-0016551F0E4A}"/>
                </a:ext>
              </a:extLst>
            </p:cNvPr>
            <p:cNvSpPr/>
            <p:nvPr/>
          </p:nvSpPr>
          <p:spPr>
            <a:xfrm>
              <a:off x="3437069" y="3637244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B4A0AECC-720E-47A5-851F-E0651EC4C20A}"/>
                </a:ext>
              </a:extLst>
            </p:cNvPr>
            <p:cNvSpPr/>
            <p:nvPr/>
          </p:nvSpPr>
          <p:spPr>
            <a:xfrm>
              <a:off x="3618021" y="3733714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B378881A-5A28-4732-AC87-4F7ACD7B72F8}"/>
                </a:ext>
              </a:extLst>
            </p:cNvPr>
            <p:cNvSpPr/>
            <p:nvPr/>
          </p:nvSpPr>
          <p:spPr>
            <a:xfrm>
              <a:off x="3466657" y="407143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0981857-3D49-4E28-B465-F6C82BEBDC3B}"/>
                </a:ext>
              </a:extLst>
            </p:cNvPr>
            <p:cNvSpPr/>
            <p:nvPr/>
          </p:nvSpPr>
          <p:spPr>
            <a:xfrm>
              <a:off x="3464925" y="3852603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BD1AAEDE-DEAE-44E0-B543-97CE7BA9EA16}"/>
                </a:ext>
              </a:extLst>
            </p:cNvPr>
            <p:cNvSpPr/>
            <p:nvPr/>
          </p:nvSpPr>
          <p:spPr>
            <a:xfrm>
              <a:off x="3548540" y="444259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93C304C1-4877-4D22-988F-28BEF4E5B718}"/>
                </a:ext>
              </a:extLst>
            </p:cNvPr>
            <p:cNvSpPr/>
            <p:nvPr/>
          </p:nvSpPr>
          <p:spPr>
            <a:xfrm>
              <a:off x="3348508" y="444259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D2BFF44A-C9EA-446F-A5CE-53413AA344CC}"/>
                </a:ext>
              </a:extLst>
            </p:cNvPr>
            <p:cNvSpPr/>
            <p:nvPr/>
          </p:nvSpPr>
          <p:spPr>
            <a:xfrm>
              <a:off x="3225346" y="438298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52AE04ED-70ED-4AF1-8C75-7A3225C54550}"/>
                </a:ext>
              </a:extLst>
            </p:cNvPr>
            <p:cNvSpPr/>
            <p:nvPr/>
          </p:nvSpPr>
          <p:spPr>
            <a:xfrm>
              <a:off x="3114725" y="4434192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C9012AAF-E894-4606-920B-0CAD37C979AD}"/>
                </a:ext>
              </a:extLst>
            </p:cNvPr>
            <p:cNvSpPr/>
            <p:nvPr/>
          </p:nvSpPr>
          <p:spPr>
            <a:xfrm>
              <a:off x="3200100" y="455639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86D84F9C-C0C1-47E4-BCA7-7CB45C2F7706}"/>
                </a:ext>
              </a:extLst>
            </p:cNvPr>
            <p:cNvSpPr/>
            <p:nvPr/>
          </p:nvSpPr>
          <p:spPr>
            <a:xfrm>
              <a:off x="3319946" y="4714799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75445A7D-EBE5-4B7A-82FD-119B63567ECD}"/>
                </a:ext>
              </a:extLst>
            </p:cNvPr>
            <p:cNvSpPr/>
            <p:nvPr/>
          </p:nvSpPr>
          <p:spPr>
            <a:xfrm>
              <a:off x="3460869" y="4714799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0BE2A88C-D39A-4FED-9EBE-81C8817C3D40}"/>
                </a:ext>
              </a:extLst>
            </p:cNvPr>
            <p:cNvSpPr/>
            <p:nvPr/>
          </p:nvSpPr>
          <p:spPr>
            <a:xfrm>
              <a:off x="3468887" y="4553983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731C61EF-B75A-4107-BB49-D5D24C8E365B}"/>
                </a:ext>
              </a:extLst>
            </p:cNvPr>
            <p:cNvSpPr/>
            <p:nvPr/>
          </p:nvSpPr>
          <p:spPr>
            <a:xfrm>
              <a:off x="3629922" y="4736606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BE39D79B-01D0-4228-9A93-9F7437797359}"/>
                </a:ext>
              </a:extLst>
            </p:cNvPr>
            <p:cNvSpPr/>
            <p:nvPr/>
          </p:nvSpPr>
          <p:spPr>
            <a:xfrm>
              <a:off x="3629922" y="4908064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7EB135BE-EA23-4C7E-B3BB-ED37F2BB30EC}"/>
                </a:ext>
              </a:extLst>
            </p:cNvPr>
            <p:cNvSpPr/>
            <p:nvPr/>
          </p:nvSpPr>
          <p:spPr>
            <a:xfrm>
              <a:off x="3400155" y="4908064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FFF20A9A-BEDB-4501-9BC1-48C9D50C0AD8}"/>
                </a:ext>
              </a:extLst>
            </p:cNvPr>
            <p:cNvSpPr/>
            <p:nvPr/>
          </p:nvSpPr>
          <p:spPr>
            <a:xfrm>
              <a:off x="3400155" y="5117692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C0FF46EB-8C8F-4D79-8AF9-0E58A03E569F}"/>
                </a:ext>
              </a:extLst>
            </p:cNvPr>
            <p:cNvSpPr/>
            <p:nvPr/>
          </p:nvSpPr>
          <p:spPr>
            <a:xfrm>
              <a:off x="3533136" y="504547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71961F16-88A3-457D-821C-4F080E3ECCFB}"/>
                </a:ext>
              </a:extLst>
            </p:cNvPr>
            <p:cNvSpPr/>
            <p:nvPr/>
          </p:nvSpPr>
          <p:spPr>
            <a:xfrm>
              <a:off x="3774416" y="504547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6B0F70D8-8158-470E-8B60-ED25624C5F11}"/>
                </a:ext>
              </a:extLst>
            </p:cNvPr>
            <p:cNvSpPr/>
            <p:nvPr/>
          </p:nvSpPr>
          <p:spPr>
            <a:xfrm>
              <a:off x="3287082" y="528561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2409BD3B-7E71-4715-89D3-13307E27B190}"/>
                </a:ext>
              </a:extLst>
            </p:cNvPr>
            <p:cNvSpPr/>
            <p:nvPr/>
          </p:nvSpPr>
          <p:spPr>
            <a:xfrm>
              <a:off x="3547064" y="5233950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BF2DE77E-489D-44AD-AC6B-8BD15966EB1F}"/>
                </a:ext>
              </a:extLst>
            </p:cNvPr>
            <p:cNvSpPr/>
            <p:nvPr/>
          </p:nvSpPr>
          <p:spPr>
            <a:xfrm>
              <a:off x="3635840" y="5364761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66338371-D1B8-456D-9772-AD0CE5B42D7B}"/>
                </a:ext>
              </a:extLst>
            </p:cNvPr>
            <p:cNvSpPr/>
            <p:nvPr/>
          </p:nvSpPr>
          <p:spPr>
            <a:xfrm>
              <a:off x="3635840" y="5626659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2260BDFE-2F0E-418D-BEB2-C45EEA7FD239}"/>
                </a:ext>
              </a:extLst>
            </p:cNvPr>
            <p:cNvSpPr/>
            <p:nvPr/>
          </p:nvSpPr>
          <p:spPr>
            <a:xfrm>
              <a:off x="3384405" y="5626659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B951783F-BB71-47E2-B34E-99F6A1CE0F87}"/>
                </a:ext>
              </a:extLst>
            </p:cNvPr>
            <p:cNvSpPr/>
            <p:nvPr/>
          </p:nvSpPr>
          <p:spPr>
            <a:xfrm>
              <a:off x="3203258" y="5626659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127D3833-D8FE-43A5-BB14-C1EF9A1C3B41}"/>
                </a:ext>
              </a:extLst>
            </p:cNvPr>
            <p:cNvSpPr/>
            <p:nvPr/>
          </p:nvSpPr>
          <p:spPr>
            <a:xfrm>
              <a:off x="3452494" y="5962061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FB9E5084-E38C-4EF3-AC5E-61BBFC879F4B}"/>
                </a:ext>
              </a:extLst>
            </p:cNvPr>
            <p:cNvSpPr/>
            <p:nvPr/>
          </p:nvSpPr>
          <p:spPr>
            <a:xfrm>
              <a:off x="3087674" y="5974430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41CBD376-9F96-488C-8242-95F7BEFAA31A}"/>
                </a:ext>
              </a:extLst>
            </p:cNvPr>
            <p:cNvSpPr/>
            <p:nvPr/>
          </p:nvSpPr>
          <p:spPr>
            <a:xfrm>
              <a:off x="3200100" y="6100331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E1251B29-15A7-473E-BFE7-63E61BA0F176}"/>
                </a:ext>
              </a:extLst>
            </p:cNvPr>
            <p:cNvSpPr/>
            <p:nvPr/>
          </p:nvSpPr>
          <p:spPr>
            <a:xfrm>
              <a:off x="3240583" y="585087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44BAB387-DFAA-4956-8E10-D764D1C9953E}"/>
                </a:ext>
              </a:extLst>
            </p:cNvPr>
            <p:cNvSpPr/>
            <p:nvPr/>
          </p:nvSpPr>
          <p:spPr>
            <a:xfrm>
              <a:off x="3391350" y="6161047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63B29AF9-F154-4429-942F-D0D90D008479}"/>
                </a:ext>
              </a:extLst>
            </p:cNvPr>
            <p:cNvSpPr/>
            <p:nvPr/>
          </p:nvSpPr>
          <p:spPr>
            <a:xfrm>
              <a:off x="3637934" y="6089324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0D410671-8035-447F-856B-64B5F5504D12}"/>
                </a:ext>
              </a:extLst>
            </p:cNvPr>
            <p:cNvSpPr/>
            <p:nvPr/>
          </p:nvSpPr>
          <p:spPr>
            <a:xfrm>
              <a:off x="3582107" y="5840847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C6D2A87-8F8E-4034-863A-793270B0943C}"/>
                </a:ext>
              </a:extLst>
            </p:cNvPr>
            <p:cNvSpPr/>
            <p:nvPr/>
          </p:nvSpPr>
          <p:spPr>
            <a:xfrm>
              <a:off x="3783990" y="5949710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9EC9CAC4-A913-45B1-A23F-3734C60820FC}"/>
                </a:ext>
              </a:extLst>
            </p:cNvPr>
            <p:cNvSpPr/>
            <p:nvPr/>
          </p:nvSpPr>
          <p:spPr>
            <a:xfrm>
              <a:off x="4383924" y="5466609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ACEB9D-6A0D-4C3E-8CF7-C5E785FD420C}"/>
                </a:ext>
              </a:extLst>
            </p:cNvPr>
            <p:cNvSpPr/>
            <p:nvPr/>
          </p:nvSpPr>
          <p:spPr>
            <a:xfrm>
              <a:off x="4023512" y="5732702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D9A5D29F-E3CC-4F8A-9C7D-322F5CEBA2BB}"/>
                </a:ext>
              </a:extLst>
            </p:cNvPr>
            <p:cNvSpPr/>
            <p:nvPr/>
          </p:nvSpPr>
          <p:spPr>
            <a:xfrm>
              <a:off x="4062887" y="5457930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A958F8E-2C0E-4245-ADD0-58A1167132BA}"/>
                </a:ext>
              </a:extLst>
            </p:cNvPr>
            <p:cNvSpPr/>
            <p:nvPr/>
          </p:nvSpPr>
          <p:spPr>
            <a:xfrm>
              <a:off x="3961977" y="5629667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4FBA8230-DF39-4748-9ACE-7F9C163E5C0A}"/>
                </a:ext>
              </a:extLst>
            </p:cNvPr>
            <p:cNvSpPr/>
            <p:nvPr/>
          </p:nvSpPr>
          <p:spPr>
            <a:xfrm>
              <a:off x="3911883" y="5238258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0D143DA1-975A-4B84-BDF4-9138EC87F0B9}"/>
                </a:ext>
              </a:extLst>
            </p:cNvPr>
            <p:cNvSpPr/>
            <p:nvPr/>
          </p:nvSpPr>
          <p:spPr>
            <a:xfrm>
              <a:off x="4564458" y="5369809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1E9865B0-76E2-48A0-8CBF-A8505F1E6377}"/>
                </a:ext>
              </a:extLst>
            </p:cNvPr>
            <p:cNvSpPr/>
            <p:nvPr/>
          </p:nvSpPr>
          <p:spPr>
            <a:xfrm>
              <a:off x="4353209" y="525175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8D5FC9EE-96B6-46C3-844A-B22EC594D22D}"/>
                </a:ext>
              </a:extLst>
            </p:cNvPr>
            <p:cNvSpPr/>
            <p:nvPr/>
          </p:nvSpPr>
          <p:spPr>
            <a:xfrm>
              <a:off x="4247043" y="5854537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F3C57E59-73FA-4A58-A7FC-ED806D370500}"/>
                </a:ext>
              </a:extLst>
            </p:cNvPr>
            <p:cNvSpPr/>
            <p:nvPr/>
          </p:nvSpPr>
          <p:spPr>
            <a:xfrm>
              <a:off x="4280175" y="5663867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674C40AA-835C-418D-AB0E-8D88E644D263}"/>
                </a:ext>
              </a:extLst>
            </p:cNvPr>
            <p:cNvSpPr/>
            <p:nvPr/>
          </p:nvSpPr>
          <p:spPr>
            <a:xfrm>
              <a:off x="4233123" y="5433430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D82D6D03-0331-4516-BF79-ACF21E3722B0}"/>
                </a:ext>
              </a:extLst>
            </p:cNvPr>
            <p:cNvSpPr/>
            <p:nvPr/>
          </p:nvSpPr>
          <p:spPr>
            <a:xfrm>
              <a:off x="4202663" y="516360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8B19004B-2248-4548-B688-E9B79FFD3B92}"/>
                </a:ext>
              </a:extLst>
            </p:cNvPr>
            <p:cNvSpPr/>
            <p:nvPr/>
          </p:nvSpPr>
          <p:spPr>
            <a:xfrm>
              <a:off x="3143558" y="3733421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9F77DC92-EF7D-4626-99F9-E5D191564259}"/>
                </a:ext>
              </a:extLst>
            </p:cNvPr>
            <p:cNvSpPr/>
            <p:nvPr/>
          </p:nvSpPr>
          <p:spPr>
            <a:xfrm>
              <a:off x="3264697" y="3852603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6F8DBEC0-D289-4E26-96DF-825538468599}"/>
                </a:ext>
              </a:extLst>
            </p:cNvPr>
            <p:cNvSpPr/>
            <p:nvPr/>
          </p:nvSpPr>
          <p:spPr>
            <a:xfrm>
              <a:off x="3340044" y="3709219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BB1DF736-D791-42A7-9484-C78DE936BF62}"/>
                </a:ext>
              </a:extLst>
            </p:cNvPr>
            <p:cNvSpPr/>
            <p:nvPr/>
          </p:nvSpPr>
          <p:spPr>
            <a:xfrm>
              <a:off x="3188504" y="3817408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77016720-6758-45E9-B9FA-14CAA8A866EA}"/>
                </a:ext>
              </a:extLst>
            </p:cNvPr>
            <p:cNvSpPr/>
            <p:nvPr/>
          </p:nvSpPr>
          <p:spPr>
            <a:xfrm>
              <a:off x="3440319" y="3817408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658E0A80-FEA0-420F-8FC0-B223F5BE747A}"/>
                </a:ext>
              </a:extLst>
            </p:cNvPr>
            <p:cNvSpPr/>
            <p:nvPr/>
          </p:nvSpPr>
          <p:spPr>
            <a:xfrm>
              <a:off x="3671005" y="3846426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91B81BF2-EC11-4AA3-9904-0C9ABC2ADE77}"/>
                </a:ext>
              </a:extLst>
            </p:cNvPr>
            <p:cNvSpPr/>
            <p:nvPr/>
          </p:nvSpPr>
          <p:spPr>
            <a:xfrm>
              <a:off x="4150867" y="3695310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12511DD1-0A6C-4FC8-9E0A-4C7A446FE5D9}"/>
                </a:ext>
              </a:extLst>
            </p:cNvPr>
            <p:cNvSpPr/>
            <p:nvPr/>
          </p:nvSpPr>
          <p:spPr>
            <a:xfrm>
              <a:off x="3969865" y="3515274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A51FBF41-AE76-43C3-BDC6-33DD89961217}"/>
                </a:ext>
              </a:extLst>
            </p:cNvPr>
            <p:cNvSpPr/>
            <p:nvPr/>
          </p:nvSpPr>
          <p:spPr>
            <a:xfrm>
              <a:off x="3083388" y="4106956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7D8F536A-E01B-425F-949A-3903CFE2D958}"/>
                </a:ext>
              </a:extLst>
            </p:cNvPr>
            <p:cNvSpPr/>
            <p:nvPr/>
          </p:nvSpPr>
          <p:spPr>
            <a:xfrm>
              <a:off x="3374554" y="4037629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9402804F-9BBE-43A3-A9A7-CD447C7F3398}"/>
                </a:ext>
              </a:extLst>
            </p:cNvPr>
            <p:cNvSpPr/>
            <p:nvPr/>
          </p:nvSpPr>
          <p:spPr>
            <a:xfrm>
              <a:off x="3556923" y="3977481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99F64B13-DA10-4F76-A56A-5A30FA4BF7A3}"/>
                </a:ext>
              </a:extLst>
            </p:cNvPr>
            <p:cNvSpPr/>
            <p:nvPr/>
          </p:nvSpPr>
          <p:spPr>
            <a:xfrm>
              <a:off x="3556923" y="4188881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7DB74699-CCF5-4191-B624-9A924E576D8B}"/>
                </a:ext>
              </a:extLst>
            </p:cNvPr>
            <p:cNvSpPr/>
            <p:nvPr/>
          </p:nvSpPr>
          <p:spPr>
            <a:xfrm>
              <a:off x="3456628" y="4379253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B183738A-B513-4C33-BC5D-8BFD918ACF56}"/>
                </a:ext>
              </a:extLst>
            </p:cNvPr>
            <p:cNvSpPr/>
            <p:nvPr/>
          </p:nvSpPr>
          <p:spPr>
            <a:xfrm>
              <a:off x="3165644" y="4341149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0" name="타원 79">
              <a:extLst>
                <a:ext uri="{FF2B5EF4-FFF2-40B4-BE49-F238E27FC236}">
                  <a16:creationId xmlns:a16="http://schemas.microsoft.com/office/drawing/2014/main" id="{79F62ECD-89AC-4FDE-84D2-A3CE56C08445}"/>
                </a:ext>
              </a:extLst>
            </p:cNvPr>
            <p:cNvSpPr/>
            <p:nvPr/>
          </p:nvSpPr>
          <p:spPr>
            <a:xfrm>
              <a:off x="3296498" y="4583102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315546F4-16F4-405B-9C1C-1FD219F6E11A}"/>
                </a:ext>
              </a:extLst>
            </p:cNvPr>
            <p:cNvSpPr/>
            <p:nvPr/>
          </p:nvSpPr>
          <p:spPr>
            <a:xfrm>
              <a:off x="3497334" y="4804923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2DB9C9D0-781A-43C7-87A5-BF609724C247}"/>
                </a:ext>
              </a:extLst>
            </p:cNvPr>
            <p:cNvSpPr/>
            <p:nvPr/>
          </p:nvSpPr>
          <p:spPr>
            <a:xfrm>
              <a:off x="3555995" y="4644295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A704563B-497E-4369-97B9-76C16F737BB6}"/>
                </a:ext>
              </a:extLst>
            </p:cNvPr>
            <p:cNvSpPr/>
            <p:nvPr/>
          </p:nvSpPr>
          <p:spPr>
            <a:xfrm>
              <a:off x="3414278" y="5227971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8097295C-0804-4413-A2B2-76C3251DE00D}"/>
                </a:ext>
              </a:extLst>
            </p:cNvPr>
            <p:cNvSpPr/>
            <p:nvPr/>
          </p:nvSpPr>
          <p:spPr>
            <a:xfrm>
              <a:off x="3656853" y="5087842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1C9341E6-4110-47F8-B189-DAEA247F43A2}"/>
                </a:ext>
              </a:extLst>
            </p:cNvPr>
            <p:cNvSpPr/>
            <p:nvPr/>
          </p:nvSpPr>
          <p:spPr>
            <a:xfrm>
              <a:off x="3353975" y="5390472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04EA28E4-DD71-4F43-A175-DC4B110009F4}"/>
                </a:ext>
              </a:extLst>
            </p:cNvPr>
            <p:cNvSpPr/>
            <p:nvPr/>
          </p:nvSpPr>
          <p:spPr>
            <a:xfrm>
              <a:off x="3323831" y="5058592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BD99D061-71B5-43EF-890D-3A42958CB3A6}"/>
                </a:ext>
              </a:extLst>
            </p:cNvPr>
            <p:cNvSpPr/>
            <p:nvPr/>
          </p:nvSpPr>
          <p:spPr>
            <a:xfrm>
              <a:off x="3415150" y="5058592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2132A9D3-8212-4E9E-93FD-A9F65928144A}"/>
                </a:ext>
              </a:extLst>
            </p:cNvPr>
            <p:cNvSpPr/>
            <p:nvPr/>
          </p:nvSpPr>
          <p:spPr>
            <a:xfrm>
              <a:off x="3353975" y="5753093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64493BF5-7147-43D8-841A-C9894DFCE519}"/>
                </a:ext>
              </a:extLst>
            </p:cNvPr>
            <p:cNvSpPr/>
            <p:nvPr/>
          </p:nvSpPr>
          <p:spPr>
            <a:xfrm>
              <a:off x="3096119" y="5753093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F641ACE6-8CDF-43E2-A423-789D2E72879C}"/>
                </a:ext>
              </a:extLst>
            </p:cNvPr>
            <p:cNvSpPr/>
            <p:nvPr/>
          </p:nvSpPr>
          <p:spPr>
            <a:xfrm>
              <a:off x="3096119" y="6114720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7FBDD55C-E976-4D85-B940-C296011E7BB5}"/>
                </a:ext>
              </a:extLst>
            </p:cNvPr>
            <p:cNvSpPr/>
            <p:nvPr/>
          </p:nvSpPr>
          <p:spPr>
            <a:xfrm>
              <a:off x="3337237" y="6114720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76937F77-55B9-4E2B-A008-77CE34938091}"/>
                </a:ext>
              </a:extLst>
            </p:cNvPr>
            <p:cNvSpPr/>
            <p:nvPr/>
          </p:nvSpPr>
          <p:spPr>
            <a:xfrm>
              <a:off x="3271065" y="6602916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49494B08-43EB-4A36-8969-E1DD8FED24F5}"/>
                </a:ext>
              </a:extLst>
            </p:cNvPr>
            <p:cNvSpPr/>
            <p:nvPr/>
          </p:nvSpPr>
          <p:spPr>
            <a:xfrm>
              <a:off x="3271065" y="5962149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9557293A-FD30-4EC8-9EE5-D9821B94C7A2}"/>
                </a:ext>
              </a:extLst>
            </p:cNvPr>
            <p:cNvSpPr/>
            <p:nvPr/>
          </p:nvSpPr>
          <p:spPr>
            <a:xfrm>
              <a:off x="3595161" y="5962149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20BC22A9-1B41-4D67-8BF7-96F9A95A48F8}"/>
                </a:ext>
              </a:extLst>
            </p:cNvPr>
            <p:cNvSpPr/>
            <p:nvPr/>
          </p:nvSpPr>
          <p:spPr>
            <a:xfrm>
              <a:off x="3595161" y="5763381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B64F37D6-5C0D-4162-BC3E-49C3B1643F27}"/>
                </a:ext>
              </a:extLst>
            </p:cNvPr>
            <p:cNvSpPr/>
            <p:nvPr/>
          </p:nvSpPr>
          <p:spPr>
            <a:xfrm>
              <a:off x="3719045" y="5763381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F35412F1-4C14-49DC-9AAA-79C2706D46D0}"/>
                </a:ext>
              </a:extLst>
            </p:cNvPr>
            <p:cNvSpPr/>
            <p:nvPr/>
          </p:nvSpPr>
          <p:spPr>
            <a:xfrm>
              <a:off x="3719045" y="5420700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6E1E745D-EF99-4FB9-A0B3-BE7CCA28892D}"/>
                </a:ext>
              </a:extLst>
            </p:cNvPr>
            <p:cNvSpPr/>
            <p:nvPr/>
          </p:nvSpPr>
          <p:spPr>
            <a:xfrm>
              <a:off x="3974964" y="5420700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B55E1F07-6C4A-4810-8F3A-A5D58AFD09C0}"/>
                </a:ext>
              </a:extLst>
            </p:cNvPr>
            <p:cNvSpPr/>
            <p:nvPr/>
          </p:nvSpPr>
          <p:spPr>
            <a:xfrm>
              <a:off x="4337061" y="5317457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0A346A80-7011-4A10-A310-6A2EC0EDE078}"/>
                </a:ext>
              </a:extLst>
            </p:cNvPr>
            <p:cNvSpPr/>
            <p:nvPr/>
          </p:nvSpPr>
          <p:spPr>
            <a:xfrm>
              <a:off x="4337061" y="5451473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DDA42965-76F0-4618-8762-2A0E69E75430}"/>
                </a:ext>
              </a:extLst>
            </p:cNvPr>
            <p:cNvSpPr/>
            <p:nvPr/>
          </p:nvSpPr>
          <p:spPr>
            <a:xfrm>
              <a:off x="4337061" y="5604891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6E5F5681-BCA4-4CA2-AAFD-DA8A5F483D1D}"/>
                </a:ext>
              </a:extLst>
            </p:cNvPr>
            <p:cNvSpPr/>
            <p:nvPr/>
          </p:nvSpPr>
          <p:spPr>
            <a:xfrm>
              <a:off x="4089564" y="5604891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C53A56F8-1059-4BBD-B1A7-8513A40F578B}"/>
                </a:ext>
              </a:extLst>
            </p:cNvPr>
            <p:cNvSpPr/>
            <p:nvPr/>
          </p:nvSpPr>
          <p:spPr>
            <a:xfrm>
              <a:off x="4138521" y="5833557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26FEEDA9-1CE7-4E12-9015-9339F3E00D26}"/>
                </a:ext>
              </a:extLst>
            </p:cNvPr>
            <p:cNvSpPr/>
            <p:nvPr/>
          </p:nvSpPr>
          <p:spPr>
            <a:xfrm>
              <a:off x="3871783" y="5566546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64C6A10B-6E65-434A-984D-B7C70C05F0A8}"/>
                </a:ext>
              </a:extLst>
            </p:cNvPr>
            <p:cNvSpPr/>
            <p:nvPr/>
          </p:nvSpPr>
          <p:spPr>
            <a:xfrm>
              <a:off x="3974964" y="5175864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2BE0D34C-8364-436C-AB39-5A3CCA4F7E82}"/>
                </a:ext>
              </a:extLst>
            </p:cNvPr>
            <p:cNvSpPr/>
            <p:nvPr/>
          </p:nvSpPr>
          <p:spPr>
            <a:xfrm>
              <a:off x="4251693" y="5081860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C8A44C51-E664-40B1-8A8F-0D01665FD159}"/>
                </a:ext>
              </a:extLst>
            </p:cNvPr>
            <p:cNvSpPr/>
            <p:nvPr/>
          </p:nvSpPr>
          <p:spPr>
            <a:xfrm>
              <a:off x="4564237" y="5242690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id="{D383FFF0-31FF-4A60-82D4-A3BC1508A3F6}"/>
                </a:ext>
              </a:extLst>
            </p:cNvPr>
            <p:cNvSpPr/>
            <p:nvPr/>
          </p:nvSpPr>
          <p:spPr>
            <a:xfrm>
              <a:off x="4177907" y="5726336"/>
              <a:ext cx="45719" cy="5378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9" name="사각형: 둥근 모서리 108">
              <a:extLst>
                <a:ext uri="{FF2B5EF4-FFF2-40B4-BE49-F238E27FC236}">
                  <a16:creationId xmlns:a16="http://schemas.microsoft.com/office/drawing/2014/main" id="{3C8929C7-D91A-43A7-8622-59554E60070E}"/>
                </a:ext>
              </a:extLst>
            </p:cNvPr>
            <p:cNvSpPr/>
            <p:nvPr/>
          </p:nvSpPr>
          <p:spPr>
            <a:xfrm>
              <a:off x="2759003" y="2630838"/>
              <a:ext cx="1738882" cy="279822"/>
            </a:xfrm>
            <a:prstGeom prst="roundRect">
              <a:avLst>
                <a:gd name="adj" fmla="val 4578"/>
              </a:avLst>
            </a:prstGeom>
            <a:solidFill>
              <a:srgbClr val="A50034"/>
            </a:solidFill>
            <a:ln>
              <a:solidFill>
                <a:srgbClr val="6B6B6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예시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 </a:t>
              </a:r>
              <a:r>
                <a:rPr lang="ko-KR" altLang="en-US" sz="14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지역별 권역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0" name="Text Box 23">
              <a:extLst>
                <a:ext uri="{FF2B5EF4-FFF2-40B4-BE49-F238E27FC236}">
                  <a16:creationId xmlns:a16="http://schemas.microsoft.com/office/drawing/2014/main" id="{F51A15E6-7695-4E00-9350-04F070B05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497" y="2724149"/>
              <a:ext cx="1901672" cy="42969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1" name="Text Box 23">
              <a:extLst>
                <a:ext uri="{FF2B5EF4-FFF2-40B4-BE49-F238E27FC236}">
                  <a16:creationId xmlns:a16="http://schemas.microsoft.com/office/drawing/2014/main" id="{82469233-2AA0-4818-9822-82383DD5F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0" y="2602299"/>
              <a:ext cx="869302" cy="273969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권역 설정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2" name="사각형: 둥근 모서리 111">
              <a:extLst>
                <a:ext uri="{FF2B5EF4-FFF2-40B4-BE49-F238E27FC236}">
                  <a16:creationId xmlns:a16="http://schemas.microsoft.com/office/drawing/2014/main" id="{F4E9D673-9C1F-4179-AB98-D657A3BA24C3}"/>
                </a:ext>
              </a:extLst>
            </p:cNvPr>
            <p:cNvSpPr/>
            <p:nvPr/>
          </p:nvSpPr>
          <p:spPr>
            <a:xfrm>
              <a:off x="6894384" y="2744327"/>
              <a:ext cx="3360190" cy="431482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3" name="Text Box 23">
              <a:extLst>
                <a:ext uri="{FF2B5EF4-FFF2-40B4-BE49-F238E27FC236}">
                  <a16:creationId xmlns:a16="http://schemas.microsoft.com/office/drawing/2014/main" id="{3A779ED8-F474-4842-AAA1-36B4E482B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391" y="3065233"/>
              <a:ext cx="1050987" cy="273969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자차</a:t>
              </a:r>
              <a:r>
                <a:rPr lang="ko-KR" altLang="en-US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권역</a:t>
              </a:r>
              <a:endPara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4" name="Text Box 23">
              <a:extLst>
                <a:ext uri="{FF2B5EF4-FFF2-40B4-BE49-F238E27FC236}">
                  <a16:creationId xmlns:a16="http://schemas.microsoft.com/office/drawing/2014/main" id="{FC690061-576A-444A-B124-B4633AADA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3437" y="3065233"/>
              <a:ext cx="1050987" cy="27396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택배 권역</a:t>
              </a:r>
              <a:endPara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5" name="Text Box 23">
              <a:extLst>
                <a:ext uri="{FF2B5EF4-FFF2-40B4-BE49-F238E27FC236}">
                  <a16:creationId xmlns:a16="http://schemas.microsoft.com/office/drawing/2014/main" id="{56E958E8-7E11-4F76-91E6-6AAEE6F1C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8414" y="3709066"/>
              <a:ext cx="1050987" cy="2739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Pi/packing</a:t>
              </a:r>
            </a:p>
          </p:txBody>
        </p:sp>
        <p:sp>
          <p:nvSpPr>
            <p:cNvPr id="116" name="Text Box 23">
              <a:extLst>
                <a:ext uri="{FF2B5EF4-FFF2-40B4-BE49-F238E27FC236}">
                  <a16:creationId xmlns:a16="http://schemas.microsoft.com/office/drawing/2014/main" id="{DF8B7CFB-FA8C-4B0C-9DBF-3D3281E59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391" y="4352899"/>
              <a:ext cx="1050987" cy="2739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상차 검수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7" name="Text Box 23">
              <a:extLst>
                <a:ext uri="{FF2B5EF4-FFF2-40B4-BE49-F238E27FC236}">
                  <a16:creationId xmlns:a16="http://schemas.microsoft.com/office/drawing/2014/main" id="{F3CADC51-71C8-434F-B0DF-B1A04E8BF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8414" y="5760124"/>
              <a:ext cx="1050987" cy="2739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용차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섭외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8" name="Text Box 23">
              <a:extLst>
                <a:ext uri="{FF2B5EF4-FFF2-40B4-BE49-F238E27FC236}">
                  <a16:creationId xmlns:a16="http://schemas.microsoft.com/office/drawing/2014/main" id="{6804490C-6BBF-48BD-9F8B-145E2C874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3437" y="4352899"/>
              <a:ext cx="1050987" cy="2739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송장 발행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9" name="Text Box 23">
              <a:extLst>
                <a:ext uri="{FF2B5EF4-FFF2-40B4-BE49-F238E27FC236}">
                  <a16:creationId xmlns:a16="http://schemas.microsoft.com/office/drawing/2014/main" id="{F487C79F-0E75-4E5B-BC9D-AEACBE43A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8414" y="6554679"/>
              <a:ext cx="1050987" cy="2739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D+1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내 배송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20" name="연결선: 꺾임 119">
              <a:extLst>
                <a:ext uri="{FF2B5EF4-FFF2-40B4-BE49-F238E27FC236}">
                  <a16:creationId xmlns:a16="http://schemas.microsoft.com/office/drawing/2014/main" id="{D8E058B0-22C1-475F-8E50-58067ECEAEE0}"/>
                </a:ext>
              </a:extLst>
            </p:cNvPr>
            <p:cNvCxnSpPr>
              <a:cxnSpLocks/>
              <a:stCxn id="113" idx="2"/>
              <a:endCxn id="115" idx="0"/>
            </p:cNvCxnSpPr>
            <p:nvPr/>
          </p:nvCxnSpPr>
          <p:spPr>
            <a:xfrm rot="16200000" flipH="1">
              <a:off x="7931464" y="3056622"/>
              <a:ext cx="369864" cy="935023"/>
            </a:xfrm>
            <a:prstGeom prst="bentConnector3">
              <a:avLst>
                <a:gd name="adj1" fmla="val 50000"/>
              </a:avLst>
            </a:prstGeom>
            <a:ln w="3175">
              <a:solidFill>
                <a:srgbClr val="A50034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연결선: 꺾임 120">
              <a:extLst>
                <a:ext uri="{FF2B5EF4-FFF2-40B4-BE49-F238E27FC236}">
                  <a16:creationId xmlns:a16="http://schemas.microsoft.com/office/drawing/2014/main" id="{91FDD5CB-801D-480A-9A28-AF734C3DD836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rot="5400000">
              <a:off x="8866488" y="3056623"/>
              <a:ext cx="369864" cy="935023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연결선: 꺾임 121">
              <a:extLst>
                <a:ext uri="{FF2B5EF4-FFF2-40B4-BE49-F238E27FC236}">
                  <a16:creationId xmlns:a16="http://schemas.microsoft.com/office/drawing/2014/main" id="{03B3BBED-F9CD-4A11-9819-68A66A0A2AB2}"/>
                </a:ext>
              </a:extLst>
            </p:cNvPr>
            <p:cNvCxnSpPr>
              <a:cxnSpLocks/>
              <a:stCxn id="115" idx="2"/>
              <a:endCxn id="116" idx="0"/>
            </p:cNvCxnSpPr>
            <p:nvPr/>
          </p:nvCxnSpPr>
          <p:spPr>
            <a:xfrm rot="5400000">
              <a:off x="7931465" y="3700456"/>
              <a:ext cx="369864" cy="935023"/>
            </a:xfrm>
            <a:prstGeom prst="bentConnector3">
              <a:avLst>
                <a:gd name="adj1" fmla="val 50000"/>
              </a:avLst>
            </a:prstGeom>
            <a:ln w="3175">
              <a:solidFill>
                <a:srgbClr val="A50034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연결선: 꺾임 122">
              <a:extLst>
                <a:ext uri="{FF2B5EF4-FFF2-40B4-BE49-F238E27FC236}">
                  <a16:creationId xmlns:a16="http://schemas.microsoft.com/office/drawing/2014/main" id="{844E4DD1-B74E-4AE3-9F1F-C96C8D131C1B}"/>
                </a:ext>
              </a:extLst>
            </p:cNvPr>
            <p:cNvCxnSpPr>
              <a:cxnSpLocks/>
              <a:stCxn id="115" idx="2"/>
              <a:endCxn id="118" idx="0"/>
            </p:cNvCxnSpPr>
            <p:nvPr/>
          </p:nvCxnSpPr>
          <p:spPr>
            <a:xfrm rot="16200000" flipH="1">
              <a:off x="8866487" y="3700455"/>
              <a:ext cx="369864" cy="935023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5F1721BC-64A2-4212-A672-39517268C3BC}"/>
                </a:ext>
              </a:extLst>
            </p:cNvPr>
            <p:cNvCxnSpPr>
              <a:cxnSpLocks/>
              <a:stCxn id="116" idx="2"/>
              <a:endCxn id="171" idx="0"/>
            </p:cNvCxnSpPr>
            <p:nvPr/>
          </p:nvCxnSpPr>
          <p:spPr>
            <a:xfrm flipH="1">
              <a:off x="7642255" y="4626868"/>
              <a:ext cx="6630" cy="399382"/>
            </a:xfrm>
            <a:prstGeom prst="line">
              <a:avLst/>
            </a:prstGeom>
            <a:ln w="3175">
              <a:solidFill>
                <a:srgbClr val="A50034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2352FA48-1B10-45D2-85A5-24572ADFDB3A}"/>
                </a:ext>
              </a:extLst>
            </p:cNvPr>
            <p:cNvCxnSpPr>
              <a:cxnSpLocks/>
              <a:stCxn id="118" idx="2"/>
              <a:endCxn id="169" idx="0"/>
            </p:cNvCxnSpPr>
            <p:nvPr/>
          </p:nvCxnSpPr>
          <p:spPr>
            <a:xfrm flipH="1">
              <a:off x="9518873" y="4626868"/>
              <a:ext cx="58" cy="399382"/>
            </a:xfrm>
            <a:prstGeom prst="line">
              <a:avLst/>
            </a:prstGeom>
            <a:ln w="3175">
              <a:solidFill>
                <a:schemeClr val="tx2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연결선: 꺾임 125">
              <a:extLst>
                <a:ext uri="{FF2B5EF4-FFF2-40B4-BE49-F238E27FC236}">
                  <a16:creationId xmlns:a16="http://schemas.microsoft.com/office/drawing/2014/main" id="{37F16A77-E470-4922-9845-9DF3F1439307}"/>
                </a:ext>
              </a:extLst>
            </p:cNvPr>
            <p:cNvCxnSpPr>
              <a:cxnSpLocks/>
              <a:stCxn id="171" idx="3"/>
              <a:endCxn id="117" idx="0"/>
            </p:cNvCxnSpPr>
            <p:nvPr/>
          </p:nvCxnSpPr>
          <p:spPr>
            <a:xfrm>
              <a:off x="7974652" y="5257083"/>
              <a:ext cx="609256" cy="503041"/>
            </a:xfrm>
            <a:prstGeom prst="bentConnector2">
              <a:avLst/>
            </a:prstGeom>
            <a:ln w="3175">
              <a:solidFill>
                <a:srgbClr val="6B6B6B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연결선: 꺾임 126">
              <a:extLst>
                <a:ext uri="{FF2B5EF4-FFF2-40B4-BE49-F238E27FC236}">
                  <a16:creationId xmlns:a16="http://schemas.microsoft.com/office/drawing/2014/main" id="{A9A87AEB-8794-4297-8A73-75AB9465B6E5}"/>
                </a:ext>
              </a:extLst>
            </p:cNvPr>
            <p:cNvCxnSpPr>
              <a:cxnSpLocks/>
              <a:stCxn id="169" idx="1"/>
              <a:endCxn id="117" idx="0"/>
            </p:cNvCxnSpPr>
            <p:nvPr/>
          </p:nvCxnSpPr>
          <p:spPr>
            <a:xfrm rot="10800000" flipV="1">
              <a:off x="8583909" y="5257082"/>
              <a:ext cx="602567" cy="503041"/>
            </a:xfrm>
            <a:prstGeom prst="bentConnector2">
              <a:avLst/>
            </a:prstGeom>
            <a:ln w="3175">
              <a:solidFill>
                <a:srgbClr val="6B6B6B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연결선: 꺾임 127">
              <a:extLst>
                <a:ext uri="{FF2B5EF4-FFF2-40B4-BE49-F238E27FC236}">
                  <a16:creationId xmlns:a16="http://schemas.microsoft.com/office/drawing/2014/main" id="{A0ADB613-9780-49E6-AEDB-A4DCE9561E13}"/>
                </a:ext>
              </a:extLst>
            </p:cNvPr>
            <p:cNvCxnSpPr>
              <a:cxnSpLocks/>
              <a:stCxn id="171" idx="2"/>
              <a:endCxn id="119" idx="1"/>
            </p:cNvCxnSpPr>
            <p:nvPr/>
          </p:nvCxnSpPr>
          <p:spPr>
            <a:xfrm rot="16200000" flipH="1">
              <a:off x="7248460" y="5881709"/>
              <a:ext cx="1203749" cy="416159"/>
            </a:xfrm>
            <a:prstGeom prst="bentConnector2">
              <a:avLst/>
            </a:prstGeom>
            <a:ln w="3175">
              <a:solidFill>
                <a:srgbClr val="A50034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연결선: 꺾임 128">
              <a:extLst>
                <a:ext uri="{FF2B5EF4-FFF2-40B4-BE49-F238E27FC236}">
                  <a16:creationId xmlns:a16="http://schemas.microsoft.com/office/drawing/2014/main" id="{8DDC00E2-0617-4A61-99B7-3453A54F0640}"/>
                </a:ext>
              </a:extLst>
            </p:cNvPr>
            <p:cNvCxnSpPr>
              <a:cxnSpLocks/>
              <a:stCxn id="169" idx="2"/>
              <a:endCxn id="119" idx="3"/>
            </p:cNvCxnSpPr>
            <p:nvPr/>
          </p:nvCxnSpPr>
          <p:spPr>
            <a:xfrm rot="5400000">
              <a:off x="8712263" y="5885053"/>
              <a:ext cx="1203749" cy="409472"/>
            </a:xfrm>
            <a:prstGeom prst="bentConnector2">
              <a:avLst/>
            </a:prstGeom>
            <a:ln w="3175">
              <a:solidFill>
                <a:schemeClr val="tx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0A9EB4A6-5E19-4373-85CF-3F00BFF8C5E9}"/>
                </a:ext>
              </a:extLst>
            </p:cNvPr>
            <p:cNvCxnSpPr>
              <a:cxnSpLocks/>
              <a:stCxn id="117" idx="2"/>
              <a:endCxn id="119" idx="0"/>
            </p:cNvCxnSpPr>
            <p:nvPr/>
          </p:nvCxnSpPr>
          <p:spPr>
            <a:xfrm>
              <a:off x="8583908" y="6034093"/>
              <a:ext cx="0" cy="520586"/>
            </a:xfrm>
            <a:prstGeom prst="line">
              <a:avLst/>
            </a:prstGeom>
            <a:ln w="3175">
              <a:solidFill>
                <a:srgbClr val="6B6B6B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 Box 23">
              <a:extLst>
                <a:ext uri="{FF2B5EF4-FFF2-40B4-BE49-F238E27FC236}">
                  <a16:creationId xmlns:a16="http://schemas.microsoft.com/office/drawing/2014/main" id="{1502EE05-7753-4842-815C-A0E26CBD3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5178" y="5268033"/>
              <a:ext cx="315287" cy="27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</a:p>
          </p:txBody>
        </p:sp>
        <p:sp>
          <p:nvSpPr>
            <p:cNvPr id="132" name="Text Box 23">
              <a:extLst>
                <a:ext uri="{FF2B5EF4-FFF2-40B4-BE49-F238E27FC236}">
                  <a16:creationId xmlns:a16="http://schemas.microsoft.com/office/drawing/2014/main" id="{BF8E7B4E-8FD8-4C54-99DC-5C1DC99CA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0872" y="5268033"/>
              <a:ext cx="315287" cy="27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</a:p>
          </p:txBody>
        </p:sp>
        <p:sp>
          <p:nvSpPr>
            <p:cNvPr id="133" name="Text Box 23">
              <a:extLst>
                <a:ext uri="{FF2B5EF4-FFF2-40B4-BE49-F238E27FC236}">
                  <a16:creationId xmlns:a16="http://schemas.microsoft.com/office/drawing/2014/main" id="{A3447644-CEE9-4045-AE35-C6B2A2135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7807" y="5910847"/>
              <a:ext cx="315287" cy="27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</a:p>
          </p:txBody>
        </p:sp>
        <p:sp>
          <p:nvSpPr>
            <p:cNvPr id="134" name="Text Box 23">
              <a:extLst>
                <a:ext uri="{FF2B5EF4-FFF2-40B4-BE49-F238E27FC236}">
                  <a16:creationId xmlns:a16="http://schemas.microsoft.com/office/drawing/2014/main" id="{6A57B16B-6518-45A5-9C7A-AF4D5F5CF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8968" y="5910847"/>
              <a:ext cx="315287" cy="27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</a:p>
          </p:txBody>
        </p:sp>
        <p:sp>
          <p:nvSpPr>
            <p:cNvPr id="135" name="사각형: 둥근 모서리 134">
              <a:extLst>
                <a:ext uri="{FF2B5EF4-FFF2-40B4-BE49-F238E27FC236}">
                  <a16:creationId xmlns:a16="http://schemas.microsoft.com/office/drawing/2014/main" id="{06B1FAF9-139D-4919-A86D-11DD78E3AAD5}"/>
                </a:ext>
              </a:extLst>
            </p:cNvPr>
            <p:cNvSpPr/>
            <p:nvPr/>
          </p:nvSpPr>
          <p:spPr>
            <a:xfrm>
              <a:off x="6922303" y="2630838"/>
              <a:ext cx="1433019" cy="279822"/>
            </a:xfrm>
            <a:prstGeom prst="roundRect">
              <a:avLst>
                <a:gd name="adj" fmla="val 4578"/>
              </a:avLst>
            </a:prstGeom>
            <a:solidFill>
              <a:srgbClr val="A50034"/>
            </a:solidFill>
            <a:ln>
              <a:solidFill>
                <a:srgbClr val="6B6B6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배송형태별 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Process</a:t>
              </a:r>
            </a:p>
          </p:txBody>
        </p:sp>
        <p:sp>
          <p:nvSpPr>
            <p:cNvPr id="136" name="다이아몬드 135">
              <a:extLst>
                <a:ext uri="{FF2B5EF4-FFF2-40B4-BE49-F238E27FC236}">
                  <a16:creationId xmlns:a16="http://schemas.microsoft.com/office/drawing/2014/main" id="{EBFB7196-7C45-4190-98FC-D49ADDFB08D7}"/>
                </a:ext>
              </a:extLst>
            </p:cNvPr>
            <p:cNvSpPr/>
            <p:nvPr/>
          </p:nvSpPr>
          <p:spPr>
            <a:xfrm>
              <a:off x="9228138" y="5058255"/>
              <a:ext cx="888566" cy="544252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aseline="30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2)</a:t>
              </a:r>
            </a:p>
          </p:txBody>
        </p:sp>
        <p:grpSp>
          <p:nvGrpSpPr>
            <p:cNvPr id="137" name="그룹 136">
              <a:extLst>
                <a:ext uri="{FF2B5EF4-FFF2-40B4-BE49-F238E27FC236}">
                  <a16:creationId xmlns:a16="http://schemas.microsoft.com/office/drawing/2014/main" id="{DE174D36-FCD0-409C-A29C-D6B9DD099407}"/>
                </a:ext>
              </a:extLst>
            </p:cNvPr>
            <p:cNvGrpSpPr/>
            <p:nvPr/>
          </p:nvGrpSpPr>
          <p:grpSpPr>
            <a:xfrm>
              <a:off x="5488055" y="2780054"/>
              <a:ext cx="1050987" cy="273969"/>
              <a:chOff x="5862705" y="2780054"/>
              <a:chExt cx="1050987" cy="273969"/>
            </a:xfrm>
          </p:grpSpPr>
          <p:sp>
            <p:nvSpPr>
              <p:cNvPr id="175" name="Text Box 23">
                <a:extLst>
                  <a:ext uri="{FF2B5EF4-FFF2-40B4-BE49-F238E27FC236}">
                    <a16:creationId xmlns:a16="http://schemas.microsoft.com/office/drawing/2014/main" id="{A4D6649D-B13E-4370-A4BB-49F70668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2705" y="2780054"/>
                <a:ext cx="1050987" cy="273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ko-KR" altLang="en-US" sz="1100" dirty="0" err="1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자차</a:t>
                </a:r>
                <a:r>
                  <a:rPr lang="ko-KR" altLang="en-US" sz="110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권역</a:t>
                </a:r>
                <a:endPara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76" name="타원 175">
                <a:extLst>
                  <a:ext uri="{FF2B5EF4-FFF2-40B4-BE49-F238E27FC236}">
                    <a16:creationId xmlns:a16="http://schemas.microsoft.com/office/drawing/2014/main" id="{4806DA29-69E8-4479-BD14-9E3C66919FD0}"/>
                  </a:ext>
                </a:extLst>
              </p:cNvPr>
              <p:cNvSpPr/>
              <p:nvPr/>
            </p:nvSpPr>
            <p:spPr>
              <a:xfrm>
                <a:off x="5970825" y="2895089"/>
                <a:ext cx="45719" cy="53788"/>
              </a:xfrm>
              <a:prstGeom prst="ellipse">
                <a:avLst/>
              </a:prstGeom>
              <a:solidFill>
                <a:srgbClr val="A50034"/>
              </a:solidFill>
              <a:ln w="15875">
                <a:solidFill>
                  <a:srgbClr val="A5003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060A2773-B027-4BDC-8583-6D8E4599B9B6}"/>
                </a:ext>
              </a:extLst>
            </p:cNvPr>
            <p:cNvGrpSpPr/>
            <p:nvPr/>
          </p:nvGrpSpPr>
          <p:grpSpPr>
            <a:xfrm>
              <a:off x="5488055" y="3007327"/>
              <a:ext cx="1050987" cy="273969"/>
              <a:chOff x="5862705" y="3007327"/>
              <a:chExt cx="1050987" cy="273969"/>
            </a:xfrm>
          </p:grpSpPr>
          <p:sp>
            <p:nvSpPr>
              <p:cNvPr id="173" name="Text Box 23">
                <a:extLst>
                  <a:ext uri="{FF2B5EF4-FFF2-40B4-BE49-F238E27FC236}">
                    <a16:creationId xmlns:a16="http://schemas.microsoft.com/office/drawing/2014/main" id="{F2037967-6BD2-4F48-B02E-6B6AC81878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2705" y="3007327"/>
                <a:ext cx="1050987" cy="273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ko-KR" altLang="en-US" sz="110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택배 권역</a:t>
                </a:r>
                <a:endPara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74" name="타원 173">
                <a:extLst>
                  <a:ext uri="{FF2B5EF4-FFF2-40B4-BE49-F238E27FC236}">
                    <a16:creationId xmlns:a16="http://schemas.microsoft.com/office/drawing/2014/main" id="{D5280F95-6422-4367-900D-5AEC1952F6BC}"/>
                  </a:ext>
                </a:extLst>
              </p:cNvPr>
              <p:cNvSpPr/>
              <p:nvPr/>
            </p:nvSpPr>
            <p:spPr>
              <a:xfrm>
                <a:off x="5970825" y="3111488"/>
                <a:ext cx="45719" cy="53788"/>
              </a:xfrm>
              <a:prstGeom prst="ellipse">
                <a:avLst/>
              </a:prstGeom>
              <a:solidFill>
                <a:schemeClr val="tx2"/>
              </a:solidFill>
              <a:ln w="15875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139" name="타원 138">
              <a:extLst>
                <a:ext uri="{FF2B5EF4-FFF2-40B4-BE49-F238E27FC236}">
                  <a16:creationId xmlns:a16="http://schemas.microsoft.com/office/drawing/2014/main" id="{0F139AA2-6EAB-42EC-BE1E-262C4E077547}"/>
                </a:ext>
              </a:extLst>
            </p:cNvPr>
            <p:cNvSpPr/>
            <p:nvPr/>
          </p:nvSpPr>
          <p:spPr>
            <a:xfrm>
              <a:off x="3716724" y="3985315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0" name="타원 139">
              <a:extLst>
                <a:ext uri="{FF2B5EF4-FFF2-40B4-BE49-F238E27FC236}">
                  <a16:creationId xmlns:a16="http://schemas.microsoft.com/office/drawing/2014/main" id="{5764CFAF-870B-4F54-8DB2-B945723541C9}"/>
                </a:ext>
              </a:extLst>
            </p:cNvPr>
            <p:cNvSpPr/>
            <p:nvPr/>
          </p:nvSpPr>
          <p:spPr>
            <a:xfrm>
              <a:off x="3384010" y="4165658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1" name="타원 140">
              <a:extLst>
                <a:ext uri="{FF2B5EF4-FFF2-40B4-BE49-F238E27FC236}">
                  <a16:creationId xmlns:a16="http://schemas.microsoft.com/office/drawing/2014/main" id="{E46DDA43-A11E-450F-BC42-93C1E772EFCF}"/>
                </a:ext>
              </a:extLst>
            </p:cNvPr>
            <p:cNvSpPr/>
            <p:nvPr/>
          </p:nvSpPr>
          <p:spPr>
            <a:xfrm>
              <a:off x="3686880" y="5203721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2" name="타원 141">
              <a:extLst>
                <a:ext uri="{FF2B5EF4-FFF2-40B4-BE49-F238E27FC236}">
                  <a16:creationId xmlns:a16="http://schemas.microsoft.com/office/drawing/2014/main" id="{1C25611B-55BF-4741-89C8-85ACA848D72A}"/>
                </a:ext>
              </a:extLst>
            </p:cNvPr>
            <p:cNvSpPr/>
            <p:nvPr/>
          </p:nvSpPr>
          <p:spPr>
            <a:xfrm>
              <a:off x="3861115" y="5386949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3" name="타원 142">
              <a:extLst>
                <a:ext uri="{FF2B5EF4-FFF2-40B4-BE49-F238E27FC236}">
                  <a16:creationId xmlns:a16="http://schemas.microsoft.com/office/drawing/2014/main" id="{C38B7A8E-492A-4094-88BF-447216CF010F}"/>
                </a:ext>
              </a:extLst>
            </p:cNvPr>
            <p:cNvSpPr/>
            <p:nvPr/>
          </p:nvSpPr>
          <p:spPr>
            <a:xfrm>
              <a:off x="4512754" y="5540952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4" name="타원 143">
              <a:extLst>
                <a:ext uri="{FF2B5EF4-FFF2-40B4-BE49-F238E27FC236}">
                  <a16:creationId xmlns:a16="http://schemas.microsoft.com/office/drawing/2014/main" id="{23567582-6BB1-4EB9-8A25-23658C67CE02}"/>
                </a:ext>
              </a:extLst>
            </p:cNvPr>
            <p:cNvSpPr/>
            <p:nvPr/>
          </p:nvSpPr>
          <p:spPr>
            <a:xfrm>
              <a:off x="3627218" y="4051339"/>
              <a:ext cx="45719" cy="53788"/>
            </a:xfrm>
            <a:prstGeom prst="ellipse">
              <a:avLst/>
            </a:prstGeom>
            <a:solidFill>
              <a:srgbClr val="A50034"/>
            </a:solidFill>
            <a:ln w="15875">
              <a:solidFill>
                <a:srgbClr val="A500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5" name="Text Box 23">
              <a:extLst>
                <a:ext uri="{FF2B5EF4-FFF2-40B4-BE49-F238E27FC236}">
                  <a16:creationId xmlns:a16="http://schemas.microsoft.com/office/drawing/2014/main" id="{89D82B18-F813-491E-8250-51530E02E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297" y="2952229"/>
              <a:ext cx="1128010" cy="3053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지역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동일 우편번호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46" name="Text Box 23">
              <a:extLst>
                <a:ext uri="{FF2B5EF4-FFF2-40B4-BE49-F238E27FC236}">
                  <a16:creationId xmlns:a16="http://schemas.microsoft.com/office/drawing/2014/main" id="{4FE789E1-A60B-4AD3-A1BA-4A1A043A1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297" y="4944011"/>
              <a:ext cx="1128010" cy="3053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지역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동일 우편번호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47" name="Text Box 23">
              <a:extLst>
                <a:ext uri="{FF2B5EF4-FFF2-40B4-BE49-F238E27FC236}">
                  <a16:creationId xmlns:a16="http://schemas.microsoft.com/office/drawing/2014/main" id="{2C857D87-755A-435B-94CC-9417B5D50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33" y="3474986"/>
              <a:ext cx="803215" cy="4478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운영단위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</a:p>
            <a:p>
              <a:pPr algn="ctr"/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= “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A”</a:t>
              </a:r>
            </a:p>
          </p:txBody>
        </p:sp>
        <p:sp>
          <p:nvSpPr>
            <p:cNvPr id="148" name="Text Box 23">
              <a:extLst>
                <a:ext uri="{FF2B5EF4-FFF2-40B4-BE49-F238E27FC236}">
                  <a16:creationId xmlns:a16="http://schemas.microsoft.com/office/drawing/2014/main" id="{ED00AA68-9333-4CDD-9DA6-560C3CA0D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422" y="3474986"/>
              <a:ext cx="803215" cy="4478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solidFill>
                    <a:schemeClr val="bg1">
                      <a:lumMod val="9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운영단위</a:t>
              </a:r>
              <a:r>
                <a:rPr lang="en-US" altLang="ko-KR" sz="1100" dirty="0">
                  <a:solidFill>
                    <a:schemeClr val="bg1">
                      <a:lumMod val="9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</a:p>
            <a:p>
              <a:pPr algn="ctr"/>
              <a:r>
                <a:rPr lang="en-US" altLang="ko-KR" sz="1100" dirty="0">
                  <a:solidFill>
                    <a:schemeClr val="bg1">
                      <a:lumMod val="9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= “</a:t>
              </a:r>
              <a:r>
                <a:rPr lang="ko-KR" altLang="en-US" sz="1100" dirty="0">
                  <a:solidFill>
                    <a:schemeClr val="bg1">
                      <a:lumMod val="9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sz="1100" dirty="0">
                  <a:solidFill>
                    <a:schemeClr val="bg1">
                      <a:lumMod val="9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B”</a:t>
              </a:r>
            </a:p>
          </p:txBody>
        </p:sp>
        <p:sp>
          <p:nvSpPr>
            <p:cNvPr id="149" name="Text Box 23">
              <a:extLst>
                <a:ext uri="{FF2B5EF4-FFF2-40B4-BE49-F238E27FC236}">
                  <a16:creationId xmlns:a16="http://schemas.microsoft.com/office/drawing/2014/main" id="{34B411AB-CB7E-453B-B087-02E5F03B1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33" y="4085242"/>
              <a:ext cx="801923" cy="305321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자차</a:t>
              </a:r>
              <a:r>
                <a:rPr lang="ko-KR" altLang="en-US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권역</a:t>
              </a:r>
              <a:endPara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0" name="Text Box 23">
              <a:extLst>
                <a:ext uri="{FF2B5EF4-FFF2-40B4-BE49-F238E27FC236}">
                  <a16:creationId xmlns:a16="http://schemas.microsoft.com/office/drawing/2014/main" id="{3418FE38-BD90-484E-A411-3BC66697A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422" y="4085242"/>
              <a:ext cx="803215" cy="30532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택배 권역</a:t>
              </a:r>
              <a:endPara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1" name="Text Box 23">
              <a:extLst>
                <a:ext uri="{FF2B5EF4-FFF2-40B4-BE49-F238E27FC236}">
                  <a16:creationId xmlns:a16="http://schemas.microsoft.com/office/drawing/2014/main" id="{F271D310-8135-4595-B217-91AD0930B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33" y="5465857"/>
              <a:ext cx="803215" cy="4478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solidFill>
                    <a:srgbClr val="C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운영단위</a:t>
              </a:r>
              <a:r>
                <a:rPr lang="en-US" altLang="ko-KR" sz="1100" dirty="0">
                  <a:solidFill>
                    <a:srgbClr val="C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</a:t>
              </a:r>
            </a:p>
            <a:p>
              <a:pPr algn="ctr"/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= “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A”</a:t>
              </a:r>
            </a:p>
          </p:txBody>
        </p:sp>
        <p:sp>
          <p:nvSpPr>
            <p:cNvPr id="152" name="Text Box 23">
              <a:extLst>
                <a:ext uri="{FF2B5EF4-FFF2-40B4-BE49-F238E27FC236}">
                  <a16:creationId xmlns:a16="http://schemas.microsoft.com/office/drawing/2014/main" id="{4769DD35-096B-4C48-A9D5-D16995326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422" y="5465857"/>
              <a:ext cx="803215" cy="4478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운영단위</a:t>
              </a:r>
              <a:r>
                <a:rPr lang="en-US" altLang="ko-KR" sz="1100" dirty="0">
                  <a:solidFill>
                    <a:schemeClr val="tx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= “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A”</a:t>
              </a:r>
            </a:p>
          </p:txBody>
        </p:sp>
        <p:sp>
          <p:nvSpPr>
            <p:cNvPr id="153" name="Text Box 23">
              <a:extLst>
                <a:ext uri="{FF2B5EF4-FFF2-40B4-BE49-F238E27FC236}">
                  <a16:creationId xmlns:a16="http://schemas.microsoft.com/office/drawing/2014/main" id="{E8D4DAA0-FF7C-44BC-84D9-EFF681D3F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22" y="6115871"/>
              <a:ext cx="1128010" cy="3053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ko-KR" altLang="en-US" sz="11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자차</a:t>
              </a:r>
              <a:r>
                <a:rPr lang="ko-KR" altLang="en-US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또는 택배 권역</a:t>
              </a:r>
              <a:endPara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96A491E2-2784-46C3-BB0B-B639978C522B}"/>
                </a:ext>
              </a:extLst>
            </p:cNvPr>
            <p:cNvGrpSpPr/>
            <p:nvPr/>
          </p:nvGrpSpPr>
          <p:grpSpPr>
            <a:xfrm>
              <a:off x="7208077" y="4996732"/>
              <a:ext cx="888566" cy="544252"/>
              <a:chOff x="2018945" y="6002297"/>
              <a:chExt cx="888566" cy="544252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1" name="다이아몬드 170">
                <a:extLst>
                  <a:ext uri="{FF2B5EF4-FFF2-40B4-BE49-F238E27FC236}">
                    <a16:creationId xmlns:a16="http://schemas.microsoft.com/office/drawing/2014/main" id="{CE1D3EDD-EB5F-4FA0-B14B-2F23F423D63E}"/>
                  </a:ext>
                </a:extLst>
              </p:cNvPr>
              <p:cNvSpPr/>
              <p:nvPr/>
            </p:nvSpPr>
            <p:spPr>
              <a:xfrm>
                <a:off x="2120725" y="6031815"/>
                <a:ext cx="664795" cy="461665"/>
              </a:xfrm>
              <a:prstGeom prst="diamond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72" name="다이아몬드 171">
                <a:extLst>
                  <a:ext uri="{FF2B5EF4-FFF2-40B4-BE49-F238E27FC236}">
                    <a16:creationId xmlns:a16="http://schemas.microsoft.com/office/drawing/2014/main" id="{A2348B02-9B3F-4BC7-9D48-4F43A95F3CE1}"/>
                  </a:ext>
                </a:extLst>
              </p:cNvPr>
              <p:cNvSpPr/>
              <p:nvPr/>
            </p:nvSpPr>
            <p:spPr>
              <a:xfrm>
                <a:off x="2018945" y="6002297"/>
                <a:ext cx="888566" cy="544252"/>
              </a:xfrm>
              <a:prstGeom prst="diamond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50" dirty="0" err="1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Capa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/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초과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2BE8563F-BA46-4BC4-8FC1-1C9CB389712E}"/>
                </a:ext>
              </a:extLst>
            </p:cNvPr>
            <p:cNvGrpSpPr/>
            <p:nvPr/>
          </p:nvGrpSpPr>
          <p:grpSpPr>
            <a:xfrm>
              <a:off x="9084695" y="4996732"/>
              <a:ext cx="888566" cy="544252"/>
              <a:chOff x="9165081" y="5167552"/>
              <a:chExt cx="888566" cy="544252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9" name="다이아몬드 168">
                <a:extLst>
                  <a:ext uri="{FF2B5EF4-FFF2-40B4-BE49-F238E27FC236}">
                    <a16:creationId xmlns:a16="http://schemas.microsoft.com/office/drawing/2014/main" id="{F3BC46FA-652C-4746-836D-43C5A6B44703}"/>
                  </a:ext>
                </a:extLst>
              </p:cNvPr>
              <p:cNvSpPr/>
              <p:nvPr/>
            </p:nvSpPr>
            <p:spPr>
              <a:xfrm>
                <a:off x="9266861" y="5197070"/>
                <a:ext cx="664795" cy="461665"/>
              </a:xfrm>
              <a:prstGeom prst="diamond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1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70" name="다이아몬드 169">
                <a:extLst>
                  <a:ext uri="{FF2B5EF4-FFF2-40B4-BE49-F238E27FC236}">
                    <a16:creationId xmlns:a16="http://schemas.microsoft.com/office/drawing/2014/main" id="{22E5B4E7-605B-4109-9455-05109F74C45C}"/>
                  </a:ext>
                </a:extLst>
              </p:cNvPr>
              <p:cNvSpPr/>
              <p:nvPr/>
            </p:nvSpPr>
            <p:spPr>
              <a:xfrm>
                <a:off x="9165081" y="5167552"/>
                <a:ext cx="888566" cy="544252"/>
              </a:xfrm>
              <a:prstGeom prst="diamond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집하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/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거부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cxnSp>
          <p:nvCxnSpPr>
            <p:cNvPr id="156" name="연결선: 꺾임 155">
              <a:extLst>
                <a:ext uri="{FF2B5EF4-FFF2-40B4-BE49-F238E27FC236}">
                  <a16:creationId xmlns:a16="http://schemas.microsoft.com/office/drawing/2014/main" id="{885B1BDD-0460-4CCE-B32E-F5E05121EE3A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 rot="5400000">
              <a:off x="1029604" y="3123288"/>
              <a:ext cx="217436" cy="485961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연결선: 꺾임 156">
              <a:extLst>
                <a:ext uri="{FF2B5EF4-FFF2-40B4-BE49-F238E27FC236}">
                  <a16:creationId xmlns:a16="http://schemas.microsoft.com/office/drawing/2014/main" id="{CE3E9E62-8004-42D3-ACDD-447E85234AAF}"/>
                </a:ext>
              </a:extLst>
            </p:cNvPr>
            <p:cNvCxnSpPr>
              <a:cxnSpLocks/>
              <a:stCxn id="145" idx="2"/>
              <a:endCxn id="148" idx="0"/>
            </p:cNvCxnSpPr>
            <p:nvPr/>
          </p:nvCxnSpPr>
          <p:spPr>
            <a:xfrm rot="16200000" flipH="1">
              <a:off x="1520448" y="3118404"/>
              <a:ext cx="217436" cy="495728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연결선 157">
              <a:extLst>
                <a:ext uri="{FF2B5EF4-FFF2-40B4-BE49-F238E27FC236}">
                  <a16:creationId xmlns:a16="http://schemas.microsoft.com/office/drawing/2014/main" id="{007CBFFC-234A-4D53-9ED4-28092B9FF123}"/>
                </a:ext>
              </a:extLst>
            </p:cNvPr>
            <p:cNvCxnSpPr>
              <a:cxnSpLocks/>
              <a:stCxn id="147" idx="2"/>
              <a:endCxn id="149" idx="0"/>
            </p:cNvCxnSpPr>
            <p:nvPr/>
          </p:nvCxnSpPr>
          <p:spPr>
            <a:xfrm flipH="1">
              <a:off x="894695" y="3922814"/>
              <a:ext cx="646" cy="16242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158">
              <a:extLst>
                <a:ext uri="{FF2B5EF4-FFF2-40B4-BE49-F238E27FC236}">
                  <a16:creationId xmlns:a16="http://schemas.microsoft.com/office/drawing/2014/main" id="{E465EA80-DED4-4DAC-ABEE-981991BD82F2}"/>
                </a:ext>
              </a:extLst>
            </p:cNvPr>
            <p:cNvCxnSpPr>
              <a:cxnSpLocks/>
              <a:stCxn id="148" idx="2"/>
              <a:endCxn id="150" idx="0"/>
            </p:cNvCxnSpPr>
            <p:nvPr/>
          </p:nvCxnSpPr>
          <p:spPr>
            <a:xfrm>
              <a:off x="1877030" y="3922814"/>
              <a:ext cx="0" cy="16242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연결선: 꺾임 159">
              <a:extLst>
                <a:ext uri="{FF2B5EF4-FFF2-40B4-BE49-F238E27FC236}">
                  <a16:creationId xmlns:a16="http://schemas.microsoft.com/office/drawing/2014/main" id="{AEBE0754-CB3D-4B0F-8A6B-5B62B97C2332}"/>
                </a:ext>
              </a:extLst>
            </p:cNvPr>
            <p:cNvCxnSpPr>
              <a:cxnSpLocks/>
              <a:stCxn id="146" idx="2"/>
              <a:endCxn id="151" idx="0"/>
            </p:cNvCxnSpPr>
            <p:nvPr/>
          </p:nvCxnSpPr>
          <p:spPr>
            <a:xfrm rot="5400000">
              <a:off x="1030060" y="5114614"/>
              <a:ext cx="216525" cy="485961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연결선: 꺾임 160">
              <a:extLst>
                <a:ext uri="{FF2B5EF4-FFF2-40B4-BE49-F238E27FC236}">
                  <a16:creationId xmlns:a16="http://schemas.microsoft.com/office/drawing/2014/main" id="{35A4F279-185A-4C15-A754-547E72115056}"/>
                </a:ext>
              </a:extLst>
            </p:cNvPr>
            <p:cNvCxnSpPr>
              <a:cxnSpLocks/>
              <a:stCxn id="146" idx="2"/>
              <a:endCxn id="152" idx="0"/>
            </p:cNvCxnSpPr>
            <p:nvPr/>
          </p:nvCxnSpPr>
          <p:spPr>
            <a:xfrm rot="16200000" flipH="1">
              <a:off x="1520904" y="5109730"/>
              <a:ext cx="216525" cy="495728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연결선: 꺾임 161">
              <a:extLst>
                <a:ext uri="{FF2B5EF4-FFF2-40B4-BE49-F238E27FC236}">
                  <a16:creationId xmlns:a16="http://schemas.microsoft.com/office/drawing/2014/main" id="{A1207D8B-B207-44FC-80E0-4691971A0F96}"/>
                </a:ext>
              </a:extLst>
            </p:cNvPr>
            <p:cNvCxnSpPr>
              <a:cxnSpLocks/>
              <a:stCxn id="151" idx="2"/>
              <a:endCxn id="153" idx="0"/>
            </p:cNvCxnSpPr>
            <p:nvPr/>
          </p:nvCxnSpPr>
          <p:spPr>
            <a:xfrm rot="16200000" flipH="1">
              <a:off x="1041991" y="5767035"/>
              <a:ext cx="202186" cy="495486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연결선: 꺾임 162">
              <a:extLst>
                <a:ext uri="{FF2B5EF4-FFF2-40B4-BE49-F238E27FC236}">
                  <a16:creationId xmlns:a16="http://schemas.microsoft.com/office/drawing/2014/main" id="{9D2BDB23-F8C9-4AE0-A63B-8E91943FA6D7}"/>
                </a:ext>
              </a:extLst>
            </p:cNvPr>
            <p:cNvCxnSpPr>
              <a:cxnSpLocks/>
              <a:stCxn id="152" idx="2"/>
              <a:endCxn id="153" idx="0"/>
            </p:cNvCxnSpPr>
            <p:nvPr/>
          </p:nvCxnSpPr>
          <p:spPr>
            <a:xfrm rot="5400000">
              <a:off x="1532836" y="5771677"/>
              <a:ext cx="202186" cy="486203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 Box 23">
              <a:extLst>
                <a:ext uri="{FF2B5EF4-FFF2-40B4-BE49-F238E27FC236}">
                  <a16:creationId xmlns:a16="http://schemas.microsoft.com/office/drawing/2014/main" id="{7A8E2F50-0D18-4EF2-A277-BBE0753DD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37" y="4406216"/>
              <a:ext cx="236697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운영단위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 상이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1450" indent="-171450">
                <a:buFont typeface="Wingdings" panose="05000000000000000000" pitchFamily="2" charset="2"/>
                <a:buChar char="à"/>
              </a:pPr>
              <a:r>
                <a:rPr lang="ko-KR" altLang="en-US" sz="11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자차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/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택배 권역 분리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5" name="Text Box 23">
              <a:extLst>
                <a:ext uri="{FF2B5EF4-FFF2-40B4-BE49-F238E27FC236}">
                  <a16:creationId xmlns:a16="http://schemas.microsoft.com/office/drawing/2014/main" id="{382A148F-F39E-492C-A300-AF8CD9DC9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37" y="6435177"/>
              <a:ext cx="2366977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운영단위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상이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 동일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1450" indent="-171450">
                <a:buFont typeface="Wingdings" panose="05000000000000000000" pitchFamily="2" charset="2"/>
                <a:buChar char="à"/>
              </a:pP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고객사 특성에 따라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endParaRPr>
            </a:p>
            <a:p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      </a:t>
              </a:r>
              <a:r>
                <a:rPr lang="ko-KR" altLang="en-US" sz="1100" dirty="0" err="1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자차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 또는 택배 권역 운영</a:t>
              </a:r>
              <a:endPara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66" name="직선 연결선 165">
              <a:extLst>
                <a:ext uri="{FF2B5EF4-FFF2-40B4-BE49-F238E27FC236}">
                  <a16:creationId xmlns:a16="http://schemas.microsoft.com/office/drawing/2014/main" id="{8B9B9D02-7FE4-4C44-95DC-76D65C9F2F1E}"/>
                </a:ext>
              </a:extLst>
            </p:cNvPr>
            <p:cNvCxnSpPr>
              <a:cxnSpLocks/>
            </p:cNvCxnSpPr>
            <p:nvPr/>
          </p:nvCxnSpPr>
          <p:spPr>
            <a:xfrm>
              <a:off x="542747" y="4852065"/>
              <a:ext cx="1714678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타원 166">
              <a:extLst>
                <a:ext uri="{FF2B5EF4-FFF2-40B4-BE49-F238E27FC236}">
                  <a16:creationId xmlns:a16="http://schemas.microsoft.com/office/drawing/2014/main" id="{997CD04E-BBE3-4521-B220-B63AABF0D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900" y="4462843"/>
              <a:ext cx="117274" cy="1172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endParaRPr lang="ko-KR" altLang="en-US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8" name="타원 167">
              <a:extLst>
                <a:ext uri="{FF2B5EF4-FFF2-40B4-BE49-F238E27FC236}">
                  <a16:creationId xmlns:a16="http://schemas.microsoft.com/office/drawing/2014/main" id="{EDA1BC91-BDC1-4B47-BB24-E0C0AF386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900" y="6458348"/>
              <a:ext cx="117274" cy="1172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endParaRPr lang="ko-KR" altLang="en-US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84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81919-6D71-5D94-8325-DE7C6D4A46BE}"/>
              </a:ext>
            </a:extLst>
          </p:cNvPr>
          <p:cNvSpPr/>
          <p:nvPr/>
        </p:nvSpPr>
        <p:spPr>
          <a:xfrm>
            <a:off x="-1" y="-1"/>
            <a:ext cx="13439775" cy="7559873"/>
          </a:xfrm>
          <a:prstGeom prst="rect">
            <a:avLst/>
          </a:prstGeom>
          <a:gradFill flip="none" rotWithShape="1">
            <a:gsLst>
              <a:gs pos="19000">
                <a:srgbClr val="EE3042">
                  <a:alpha val="68000"/>
                </a:srgbClr>
              </a:gs>
              <a:gs pos="100000">
                <a:srgbClr val="A5003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8C2E232A-7274-09FF-21F3-62471B44B2F9}"/>
              </a:ext>
            </a:extLst>
          </p:cNvPr>
          <p:cNvCxnSpPr>
            <a:cxnSpLocks/>
          </p:cNvCxnSpPr>
          <p:nvPr/>
        </p:nvCxnSpPr>
        <p:spPr>
          <a:xfrm>
            <a:off x="0" y="4116267"/>
            <a:ext cx="13439775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75003-5508-8ECB-31D2-9229736A0775}"/>
              </a:ext>
            </a:extLst>
          </p:cNvPr>
          <p:cNvGrpSpPr/>
          <p:nvPr/>
        </p:nvGrpSpPr>
        <p:grpSpPr>
          <a:xfrm>
            <a:off x="2491398" y="2669768"/>
            <a:ext cx="7970132" cy="2044561"/>
            <a:chOff x="2480917" y="2497976"/>
            <a:chExt cx="7230170" cy="1854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07F5A-9FA3-9E32-9D49-32FAE5797604}"/>
                </a:ext>
              </a:extLst>
            </p:cNvPr>
            <p:cNvSpPr txBox="1"/>
            <p:nvPr/>
          </p:nvSpPr>
          <p:spPr>
            <a:xfrm>
              <a:off x="2480917" y="2497976"/>
              <a:ext cx="7230170" cy="16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Thank You</a:t>
              </a:r>
              <a:endParaRPr lang="en-ID" sz="115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EDDF5-91DF-7D89-0C2A-38093B6B9A56}"/>
                </a:ext>
              </a:extLst>
            </p:cNvPr>
            <p:cNvSpPr txBox="1"/>
            <p:nvPr/>
          </p:nvSpPr>
          <p:spPr>
            <a:xfrm>
              <a:off x="2797824" y="4059554"/>
              <a:ext cx="6788136" cy="293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50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Expert, SERVEONE</a:t>
              </a:r>
              <a:endParaRPr lang="en-US" sz="150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16C9163-62FB-86C9-AD56-BFCD9AE4BDD5}"/>
              </a:ext>
            </a:extLst>
          </p:cNvPr>
          <p:cNvCxnSpPr>
            <a:cxnSpLocks/>
          </p:cNvCxnSpPr>
          <p:nvPr/>
        </p:nvCxnSpPr>
        <p:spPr>
          <a:xfrm>
            <a:off x="3307756" y="0"/>
            <a:ext cx="1" cy="737748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6B6466CE-B155-46E3-BE8E-18349C158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095" y="2362969"/>
            <a:ext cx="1922739" cy="2879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8026875-E52E-4448-9144-8087692873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ACA05E-C9EC-4D81-B329-F46A88F2C75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AFA85F-A6C8-4FD1-B5A9-5D313C4D953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7F67BF-68BF-4BA6-B30C-6C1EB127747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41A68D-9D8F-46DD-916F-AA350324BCB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6E43FC-2EC1-42E3-8738-B293908212E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52C96174-37EF-0107-C024-684F65696E22}"/>
              </a:ext>
            </a:extLst>
          </p:cNvPr>
          <p:cNvCxnSpPr>
            <a:cxnSpLocks/>
          </p:cNvCxnSpPr>
          <p:nvPr/>
        </p:nvCxnSpPr>
        <p:spPr>
          <a:xfrm flipV="1">
            <a:off x="2608452" y="687267"/>
            <a:ext cx="0" cy="6858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4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DF3F81-34F3-EFD9-7B2F-CB7A09229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AF40C7A-7B17-A851-E9AE-98B4DDC7975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825C95-D7AC-48DD-120A-7BE95BAAB96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63064B5C-3E5E-4F09-8955-F642A95F30B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69649D-8A1B-4336-91D2-A1ECC1E359ED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01.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EEBB60-3491-4895-B1D5-5C7D8A002C85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HUB </a:t>
                </a:r>
                <a:b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</a:b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입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/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출고 관리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55C3BA89-583F-4012-BF10-5C8DAA0090FC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594A7E6-05D6-4D48-939D-1B897407859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19F4A63-590A-4CB4-A3A4-91CC1B0D42B7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937689F-0AFB-4658-B30E-5EC07DBA84E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519F79-EC44-4F3F-BBAB-BAFBAD79FCE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048217B-7BF5-4A88-82C6-472B74409F7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4041B44-A4D0-4A1D-A6BA-266B9466F6D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864B86C-E2B6-4307-A08F-941C7BF6225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DE370167-50C4-F859-A31E-3B592282089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F5BF09-6A38-4A7A-A063-54F8A9C9BE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7D06F6-7765-4EAE-A045-CB2261FE24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6A7A54-5AF7-4308-962A-9E59E1613DB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8D4C0E-BADC-4249-A7D7-972830FD5EE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2F8C14-493D-43B6-9E3F-21CDD0BAD57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51F9F3-EF83-4B60-A6BD-F896F0D71B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32D3194-8E67-03B9-DF16-819BFD78412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ABEA8FC-515F-276A-EF02-BCDA39C7D15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물류의 이해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유통과 물류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A76B32A7-AF01-6BCD-6515-3870496BFC5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5AA5E892-8795-D4A8-CF25-1423553966D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366431FE-6869-5D8E-C094-B33BD3853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761A25-FC54-2EC0-3D6C-5F71846EED28}"/>
              </a:ext>
            </a:extLst>
          </p:cNvPr>
          <p:cNvSpPr/>
          <p:nvPr/>
        </p:nvSpPr>
        <p:spPr>
          <a:xfrm>
            <a:off x="814115" y="1753554"/>
            <a:ext cx="12486816" cy="169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物流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Logistics)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의 정의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물류란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물건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物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과 서비스의 효과적 흐름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流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의미함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</a:t>
            </a:r>
            <a:r>
              <a:rPr lang="en-US" altLang="ko-KR" sz="176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물건을 생산자로부터 소비자에게 이동시키는 모든 활동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즉 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생산과 소비의 물자를 연결하는 활동</a:t>
            </a:r>
            <a:endParaRPr lang="en-US" altLang="ko-KR" sz="1600" u="sng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    </a:t>
            </a:r>
            <a:endParaRPr lang="ko-KR" altLang="en-US" sz="16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7E5523-5BEC-9F27-AF88-E099BBA1F9BD}"/>
              </a:ext>
            </a:extLst>
          </p:cNvPr>
          <p:cNvSpPr txBox="1"/>
          <p:nvPr/>
        </p:nvSpPr>
        <p:spPr>
          <a:xfrm>
            <a:off x="1145658" y="3075985"/>
            <a:ext cx="7671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이에 필요한 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보관</a:t>
            </a:r>
            <a:r>
              <a:rPr lang="en-US" altLang="ko-KR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하역</a:t>
            </a:r>
            <a:r>
              <a:rPr lang="en-US" altLang="ko-KR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운송</a:t>
            </a:r>
            <a:r>
              <a:rPr lang="en-US" altLang="ko-KR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포장</a:t>
            </a:r>
            <a:r>
              <a:rPr lang="en-US" altLang="ko-KR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정보처리 등의 전반적인 행위를 물류 활동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으로 정의함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5711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4EB83-EBE5-C273-80FD-C5B5536F4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44899D6-006B-CA4B-A85C-E92AB028DB1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B8C0CA9-9060-A436-1BA1-6C07691026D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40BC12A-CA14-25CA-145B-3E06D041511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87A0DBA-AB5C-F856-59FB-6A5A576A88E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634BFDC-128E-D75F-089D-2A9FC1D6041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971F351-F426-B34D-0F76-174B7D222E3C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FE71752-DADA-AA65-4970-BE923C0BE8F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CD147E4-B4C2-D85B-B388-FB768BD3C9B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물류의 이해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유통과 물류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08BB46C6-AC06-32A6-F156-76D5484BA57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C46BD689-9357-A099-6867-62C9C2A82CB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F3E75CFD-CF4B-D40D-EBB5-26A6E6583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E3EA91F-B13D-136F-52A2-62107BC301D7}"/>
              </a:ext>
            </a:extLst>
          </p:cNvPr>
          <p:cNvSpPr/>
          <p:nvPr/>
        </p:nvSpPr>
        <p:spPr>
          <a:xfrm>
            <a:off x="814115" y="1753554"/>
            <a:ext cx="12486816" cy="13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유통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流通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Distribution)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의 정의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유통이란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생산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제조와 고객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소비자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연결하는 경제활동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으로 마케팅 활동을 의미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</a:t>
            </a:r>
            <a:r>
              <a:rPr lang="en-US" altLang="ko-KR" sz="176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공급업체로부터 최종 고객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소비자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로 이어지는 활동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    </a:t>
            </a:r>
            <a:endParaRPr lang="ko-KR" altLang="en-US" sz="16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18768-61DA-87E4-0992-AA473A6443A7}"/>
              </a:ext>
            </a:extLst>
          </p:cNvPr>
          <p:cNvSpPr txBox="1"/>
          <p:nvPr/>
        </p:nvSpPr>
        <p:spPr>
          <a:xfrm>
            <a:off x="1145658" y="3075985"/>
            <a:ext cx="7671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유통 과정에서 물류는 중요한 부분을 차지</a:t>
            </a:r>
            <a:endParaRPr lang="ko-KR" altLang="en-US" sz="16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54985BE-A3CA-E89A-D841-0C679DAC62F2}"/>
              </a:ext>
            </a:extLst>
          </p:cNvPr>
          <p:cNvGrpSpPr/>
          <p:nvPr/>
        </p:nvGrpSpPr>
        <p:grpSpPr>
          <a:xfrm>
            <a:off x="1246226" y="3674628"/>
            <a:ext cx="10864258" cy="2858337"/>
            <a:chOff x="438151" y="4294937"/>
            <a:chExt cx="9839324" cy="2858337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468D3C6A-A753-1E13-92E7-656E317DDA92}"/>
                </a:ext>
              </a:extLst>
            </p:cNvPr>
            <p:cNvSpPr/>
            <p:nvPr/>
          </p:nvSpPr>
          <p:spPr>
            <a:xfrm>
              <a:off x="438151" y="4457699"/>
              <a:ext cx="9839324" cy="2695575"/>
            </a:xfrm>
            <a:prstGeom prst="roundRect">
              <a:avLst>
                <a:gd name="adj" fmla="val 1035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7B717C60-6E93-4E7A-E7B3-F5D5BC8F74A8}"/>
                </a:ext>
              </a:extLst>
            </p:cNvPr>
            <p:cNvSpPr/>
            <p:nvPr/>
          </p:nvSpPr>
          <p:spPr>
            <a:xfrm>
              <a:off x="1762125" y="5372100"/>
              <a:ext cx="7115175" cy="1628774"/>
            </a:xfrm>
            <a:prstGeom prst="roundRect">
              <a:avLst>
                <a:gd name="adj" fmla="val 175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0" name="연결선: 꺾임 9">
              <a:extLst>
                <a:ext uri="{FF2B5EF4-FFF2-40B4-BE49-F238E27FC236}">
                  <a16:creationId xmlns:a16="http://schemas.microsoft.com/office/drawing/2014/main" id="{A35D1B60-A7B0-5FD0-0B33-3B84E359E53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34275" y="3697461"/>
              <a:ext cx="481241" cy="2926192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연결선: 꺾임 11">
              <a:extLst>
                <a:ext uri="{FF2B5EF4-FFF2-40B4-BE49-F238E27FC236}">
                  <a16:creationId xmlns:a16="http://schemas.microsoft.com/office/drawing/2014/main" id="{16169D8C-CF9A-9E70-E364-D0E373391BC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62006" y="3823981"/>
              <a:ext cx="406859" cy="2692724"/>
            </a:xfrm>
            <a:prstGeom prst="bentConnector3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67620961-0C27-2542-DFE9-2D51A11D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3" b="95131" l="5904" r="95941">
                          <a14:foregroundMark x1="81919" y1="31835" x2="82288" y2="40075"/>
                          <a14:foregroundMark x1="87823" y1="54307" x2="87823" y2="54307"/>
                          <a14:foregroundMark x1="90037" y1="74906" x2="90037" y2="74906"/>
                          <a14:foregroundMark x1="92989" y1="73408" x2="92989" y2="73408"/>
                          <a14:foregroundMark x1="59779" y1="81273" x2="59779" y2="81273"/>
                          <a14:foregroundMark x1="57565" y1="67041" x2="57565" y2="67041"/>
                          <a14:foregroundMark x1="63469" y1="10861" x2="63469" y2="10861"/>
                          <a14:foregroundMark x1="59410" y1="11985" x2="59410" y2="11985"/>
                          <a14:foregroundMark x1="49446" y1="14232" x2="65683" y2="26966"/>
                          <a14:foregroundMark x1="65683" y1="26966" x2="68266" y2="27341"/>
                          <a14:foregroundMark x1="46863" y1="8614" x2="47970" y2="8614"/>
                          <a14:foregroundMark x1="51661" y1="8614" x2="57934" y2="8614"/>
                          <a14:foregroundMark x1="63469" y1="5993" x2="67159" y2="10861"/>
                          <a14:foregroundMark x1="82657" y1="49064" x2="84502" y2="80899"/>
                          <a14:foregroundMark x1="66421" y1="68539" x2="81919" y2="70037"/>
                          <a14:foregroundMark x1="81181" y1="75281" x2="84133" y2="86517"/>
                          <a14:foregroundMark x1="74908" y1="84270" x2="87823" y2="93258"/>
                          <a14:foregroundMark x1="88930" y1="69288" x2="92251" y2="84644"/>
                          <a14:foregroundMark x1="91882" y1="67041" x2="92251" y2="78652"/>
                          <a14:foregroundMark x1="93358" y1="66292" x2="95941" y2="80524"/>
                          <a14:foregroundMark x1="6273" y1="53184" x2="8118" y2="94757"/>
                          <a14:foregroundMark x1="9963" y1="97004" x2="52030" y2="90637"/>
                          <a14:foregroundMark x1="52030" y1="90637" x2="87085" y2="95131"/>
                          <a14:foregroundMark x1="52010" y1="51685" x2="52768" y2="51685"/>
                          <a14:foregroundMark x1="51292" y1="51685" x2="51661" y2="51685"/>
                          <a14:foregroundMark x1="53176" y1="51971" x2="53875" y2="52060"/>
                          <a14:foregroundMark x1="51962" y1="51817" x2="52442" y2="51878"/>
                          <a14:foregroundMark x1="50923" y1="51685" x2="51628" y2="51775"/>
                          <a14:foregroundMark x1="51723" y1="51514" x2="46494" y2="54307"/>
                          <a14:foregroundMark x1="53506" y1="50562" x2="52845" y2="50915"/>
                          <a14:foregroundMark x1="51292" y1="50936" x2="52022" y2="50689"/>
                          <a14:foregroundMark x1="52768" y1="50936" x2="52655" y2="49908"/>
                          <a14:foregroundMark x1="53506" y1="50562" x2="53137" y2="49063"/>
                          <a14:foregroundMark x1="55719" y1="33708" x2="56827" y2="32959"/>
                          <a14:foregroundMark x1="55720" y1="52434" x2="55720" y2="52434"/>
                          <a14:foregroundMark x1="57565" y1="50936" x2="52030" y2="50936"/>
                          <a14:foregroundMark x1="46125" y1="50187" x2="48708" y2="53933"/>
                          <a14:backgroundMark x1="15498" y1="21348" x2="15498" y2="27341"/>
                          <a14:backgroundMark x1="738" y1="1873" x2="42435" y2="34457"/>
                          <a14:backgroundMark x1="95572" y1="7116" x2="97786" y2="40824"/>
                          <a14:backgroundMark x1="92989" y1="62172" x2="92989" y2="62172"/>
                          <a14:backgroundMark x1="39114" y1="44195" x2="53875" y2="35581"/>
                          <a14:backgroundMark x1="54613" y1="35206" x2="54613" y2="35206"/>
                          <a14:backgroundMark x1="48339" y1="33708" x2="52043" y2="45563"/>
                          <a14:backgroundMark x1="56089" y1="35206" x2="53506" y2="34082"/>
                          <a14:backgroundMark x1="55720" y1="33708" x2="55351" y2="37828"/>
                          <a14:backgroundMark x1="54982" y1="34082" x2="53137" y2="3520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4605" y="5555129"/>
              <a:ext cx="1040709" cy="911799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D002D9A6-12AF-ECF9-B09D-E05E7596F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87" b="93033" l="3008" r="94361">
                          <a14:foregroundMark x1="56391" y1="7787" x2="56391" y2="7787"/>
                          <a14:foregroundMark x1="93233" y1="39754" x2="93233" y2="39754"/>
                          <a14:foregroundMark x1="94361" y1="30328" x2="94361" y2="30328"/>
                          <a14:foregroundMark x1="6391" y1="51639" x2="6391" y2="51639"/>
                          <a14:foregroundMark x1="39850" y1="93033" x2="39850" y2="93033"/>
                          <a14:foregroundMark x1="3759" y1="84016" x2="3759" y2="84016"/>
                          <a14:foregroundMark x1="3008" y1="61066" x2="3008" y2="61066"/>
                          <a14:foregroundMark x1="31203" y1="65574" x2="31203" y2="65574"/>
                          <a14:foregroundMark x1="44737" y1="50410" x2="44737" y2="50410"/>
                          <a14:foregroundMark x1="33083" y1="48361" x2="80451" y2="49180"/>
                          <a14:foregroundMark x1="30451" y1="50410" x2="41729" y2="50000"/>
                          <a14:foregroundMark x1="30451" y1="65574" x2="30451" y2="72541"/>
                          <a14:foregroundMark x1="93985" y1="30328" x2="93985" y2="823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98720" y="5545871"/>
              <a:ext cx="1040709" cy="1005082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E6662031-0B36-6F0A-4391-8F227BB5B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41" b="94141" l="4962" r="96183">
                          <a14:foregroundMark x1="33969" y1="7031" x2="33969" y2="7031"/>
                          <a14:foregroundMark x1="9542" y1="67188" x2="9542" y2="67188"/>
                          <a14:foregroundMark x1="4962" y1="73828" x2="4962" y2="73828"/>
                          <a14:foregroundMark x1="29389" y1="94141" x2="29389" y2="94141"/>
                          <a14:foregroundMark x1="93130" y1="64063" x2="93130" y2="64063"/>
                          <a14:foregroundMark x1="77863" y1="76172" x2="77863" y2="76172"/>
                          <a14:foregroundMark x1="89313" y1="67578" x2="89313" y2="67578"/>
                          <a14:foregroundMark x1="96183" y1="67188" x2="96183" y2="671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78612" y="5620253"/>
              <a:ext cx="1118757" cy="954821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652D64A7-BB36-8E3F-1DFB-B81057167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51" b="97358" l="1230" r="95902">
                          <a14:foregroundMark x1="5328" y1="50943" x2="5328" y2="50943"/>
                          <a14:foregroundMark x1="2459" y1="50566" x2="2459" y2="50566"/>
                          <a14:foregroundMark x1="2049" y1="50943" x2="2049" y2="50943"/>
                          <a14:foregroundMark x1="2049" y1="50943" x2="2049" y2="50943"/>
                          <a14:foregroundMark x1="89344" y1="49057" x2="89344" y2="49057"/>
                          <a14:foregroundMark x1="85246" y1="24151" x2="85246" y2="24151"/>
                          <a14:foregroundMark x1="92213" y1="25283" x2="92213" y2="25283"/>
                          <a14:foregroundMark x1="96311" y1="23019" x2="96311" y2="23019"/>
                          <a14:foregroundMark x1="95902" y1="21509" x2="95902" y2="21509"/>
                          <a14:foregroundMark x1="95902" y1="12075" x2="95902" y2="12075"/>
                          <a14:foregroundMark x1="95082" y1="8679" x2="95082" y2="8679"/>
                          <a14:foregroundMark x1="94262" y1="4528" x2="94262" y2="4528"/>
                          <a14:foregroundMark x1="79918" y1="4528" x2="79918" y2="4528"/>
                          <a14:foregroundMark x1="17623" y1="94717" x2="17623" y2="94717"/>
                          <a14:foregroundMark x1="34016" y1="97358" x2="34016" y2="97358"/>
                          <a14:foregroundMark x1="41803" y1="78491" x2="41803" y2="78491"/>
                          <a14:foregroundMark x1="2869" y1="49811" x2="2459" y2="509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00774" y="5548215"/>
              <a:ext cx="1036434" cy="1019440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7CA344DF-AC78-D04A-421C-A4E09590C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670" b="96789" l="2823" r="96371">
                          <a14:foregroundMark x1="4435" y1="9633" x2="4435" y2="9633"/>
                          <a14:foregroundMark x1="2823" y1="8716" x2="2823" y2="8716"/>
                          <a14:foregroundMark x1="35484" y1="9633" x2="35484" y2="9633"/>
                          <a14:foregroundMark x1="14516" y1="3670" x2="14516" y2="3670"/>
                          <a14:foregroundMark x1="70565" y1="19266" x2="70565" y2="19266"/>
                          <a14:foregroundMark x1="63306" y1="11927" x2="63306" y2="11927"/>
                          <a14:foregroundMark x1="63710" y1="15138" x2="63306" y2="22018"/>
                          <a14:foregroundMark x1="5645" y1="31193" x2="6048" y2="78899"/>
                          <a14:foregroundMark x1="6048" y1="78899" x2="6048" y2="78899"/>
                          <a14:foregroundMark x1="93952" y1="20183" x2="93548" y2="41284"/>
                          <a14:foregroundMark x1="78629" y1="29358" x2="72984" y2="33945"/>
                          <a14:foregroundMark x1="64516" y1="23853" x2="66532" y2="32110"/>
                          <a14:foregroundMark x1="72984" y1="22936" x2="72984" y2="22936"/>
                          <a14:foregroundMark x1="73387" y1="22018" x2="73387" y2="22018"/>
                          <a14:foregroundMark x1="49194" y1="22936" x2="49194" y2="22936"/>
                          <a14:foregroundMark x1="26613" y1="22477" x2="26613" y2="22477"/>
                          <a14:foregroundMark x1="22581" y1="28440" x2="22581" y2="28440"/>
                          <a14:foregroundMark x1="25403" y1="62385" x2="25403" y2="62385"/>
                          <a14:foregroundMark x1="22177" y1="65596" x2="22177" y2="65596"/>
                          <a14:foregroundMark x1="48790" y1="71101" x2="48790" y2="71101"/>
                          <a14:foregroundMark x1="51210" y1="62844" x2="51210" y2="62844"/>
                          <a14:foregroundMark x1="54839" y1="74771" x2="54839" y2="74771"/>
                          <a14:foregroundMark x1="48387" y1="75688" x2="48387" y2="71560"/>
                          <a14:foregroundMark x1="28226" y1="75688" x2="24597" y2="73853"/>
                          <a14:foregroundMark x1="71774" y1="64679" x2="71774" y2="64679"/>
                          <a14:foregroundMark x1="73790" y1="60550" x2="73790" y2="60550"/>
                          <a14:foregroundMark x1="78629" y1="69266" x2="78629" y2="69266"/>
                          <a14:foregroundMark x1="73790" y1="63761" x2="73790" y2="63761"/>
                          <a14:foregroundMark x1="77016" y1="67890" x2="77016" y2="74312"/>
                          <a14:foregroundMark x1="75000" y1="63303" x2="71774" y2="67890"/>
                          <a14:foregroundMark x1="22581" y1="56881" x2="72984" y2="69266"/>
                          <a14:foregroundMark x1="72984" y1="69266" x2="80242" y2="78899"/>
                          <a14:foregroundMark x1="16129" y1="56881" x2="81855" y2="58257"/>
                          <a14:foregroundMark x1="16935" y1="59633" x2="17339" y2="82110"/>
                          <a14:foregroundMark x1="32258" y1="60550" x2="31855" y2="80275"/>
                          <a14:foregroundMark x1="38306" y1="64220" x2="39113" y2="83486"/>
                          <a14:foregroundMark x1="43145" y1="81651" x2="65726" y2="78440"/>
                          <a14:foregroundMark x1="65726" y1="78440" x2="85484" y2="83028"/>
                          <a14:foregroundMark x1="60887" y1="82110" x2="68145" y2="82569"/>
                          <a14:foregroundMark x1="61290" y1="69266" x2="61290" y2="75229"/>
                          <a14:foregroundMark x1="83065" y1="61927" x2="83065" y2="76606"/>
                          <a14:foregroundMark x1="21774" y1="84404" x2="21774" y2="84404"/>
                          <a14:foregroundMark x1="15726" y1="85321" x2="45161" y2="85321"/>
                          <a14:foregroundMark x1="45161" y1="85321" x2="85484" y2="85780"/>
                          <a14:foregroundMark x1="20161" y1="81193" x2="29435" y2="81651"/>
                          <a14:foregroundMark x1="10887" y1="82110" x2="16129" y2="83486"/>
                          <a14:foregroundMark x1="9677" y1="81651" x2="8468" y2="90826"/>
                          <a14:foregroundMark x1="6048" y1="5046" x2="29839" y2="5046"/>
                          <a14:foregroundMark x1="16129" y1="9174" x2="16129" y2="9174"/>
                          <a14:foregroundMark x1="94355" y1="53670" x2="94758" y2="68349"/>
                          <a14:foregroundMark x1="92339" y1="10092" x2="93952" y2="89450"/>
                          <a14:foregroundMark x1="96371" y1="13761" x2="95565" y2="67890"/>
                          <a14:foregroundMark x1="3226" y1="95872" x2="6048" y2="95872"/>
                          <a14:foregroundMark x1="31855" y1="95872" x2="35484" y2="96789"/>
                          <a14:foregroundMark x1="62097" y1="96789" x2="64113" y2="967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42835" y="5617909"/>
              <a:ext cx="949171" cy="940460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534531BF-4ADB-C33E-891C-2A1C8395C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833" b="97026" l="3774" r="95472">
                          <a14:foregroundMark x1="35849" y1="8550" x2="34717" y2="7063"/>
                          <a14:foregroundMark x1="35849" y1="7063" x2="34717" y2="14870"/>
                          <a14:foregroundMark x1="9434" y1="9665" x2="9434" y2="9665"/>
                          <a14:foregroundMark x1="9434" y1="7807" x2="44528" y2="60595"/>
                          <a14:foregroundMark x1="44528" y1="60595" x2="63396" y2="68030"/>
                          <a14:foregroundMark x1="63396" y1="68030" x2="75472" y2="67658"/>
                          <a14:foregroundMark x1="35472" y1="5576" x2="38868" y2="5948"/>
                          <a14:foregroundMark x1="4151" y1="54275" x2="3774" y2="56877"/>
                          <a14:foregroundMark x1="93585" y1="18587" x2="93585" y2="49071"/>
                          <a14:foregroundMark x1="96226" y1="10409" x2="95849" y2="18216"/>
                          <a14:foregroundMark x1="49057" y1="86245" x2="49811" y2="91450"/>
                          <a14:foregroundMark x1="48679" y1="95539" x2="50189" y2="97026"/>
                          <a14:foregroundMark x1="79245" y1="86617" x2="81132" y2="9219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26037" y="5616019"/>
              <a:ext cx="949169" cy="928879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EF9B0C05-3D29-6F1F-AC0F-CC48E95DD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143" b="91667" l="3346" r="96283">
                          <a14:foregroundMark x1="52416" y1="50000" x2="52416" y2="50000"/>
                          <a14:foregroundMark x1="7435" y1="51786" x2="7435" y2="51786"/>
                          <a14:foregroundMark x1="3717" y1="52381" x2="3717" y2="52381"/>
                          <a14:foregroundMark x1="96283" y1="52381" x2="96283" y2="52381"/>
                          <a14:foregroundMark x1="62082" y1="91667" x2="62082" y2="91667"/>
                          <a14:foregroundMark x1="63569" y1="7143" x2="63569" y2="7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9116" y="5960750"/>
              <a:ext cx="252941" cy="270775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22C268C8-2094-7948-7D2C-507E0AD5F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143" b="91667" l="3346" r="96283">
                          <a14:foregroundMark x1="52416" y1="50000" x2="52416" y2="50000"/>
                          <a14:foregroundMark x1="7435" y1="51786" x2="7435" y2="51786"/>
                          <a14:foregroundMark x1="3717" y1="52381" x2="3717" y2="52381"/>
                          <a14:foregroundMark x1="96283" y1="52381" x2="96283" y2="52381"/>
                          <a14:foregroundMark x1="62082" y1="91667" x2="62082" y2="91667"/>
                          <a14:foregroundMark x1="63569" y1="7143" x2="63569" y2="7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5908" y="5960750"/>
              <a:ext cx="252941" cy="270775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AB23454A-EE72-341D-A583-BF24DF026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143" b="91667" l="3346" r="96283">
                          <a14:foregroundMark x1="52416" y1="50000" x2="52416" y2="50000"/>
                          <a14:foregroundMark x1="7435" y1="51786" x2="7435" y2="51786"/>
                          <a14:foregroundMark x1="3717" y1="52381" x2="3717" y2="52381"/>
                          <a14:foregroundMark x1="96283" y1="52381" x2="96283" y2="52381"/>
                          <a14:foregroundMark x1="62082" y1="91667" x2="62082" y2="91667"/>
                          <a14:foregroundMark x1="63569" y1="7143" x2="63569" y2="7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72929" y="5960750"/>
              <a:ext cx="252941" cy="270775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96DAC123-E731-4CE5-8EEE-636EFAF00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143" b="91667" l="3346" r="96283">
                          <a14:foregroundMark x1="52416" y1="50000" x2="52416" y2="50000"/>
                          <a14:foregroundMark x1="7435" y1="51786" x2="7435" y2="51786"/>
                          <a14:foregroundMark x1="3717" y1="52381" x2="3717" y2="52381"/>
                          <a14:foregroundMark x1="96283" y1="52381" x2="96283" y2="52381"/>
                          <a14:foregroundMark x1="62082" y1="91667" x2="62082" y2="91667"/>
                          <a14:foregroundMark x1="63569" y1="7143" x2="63569" y2="7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09524" y="5960750"/>
              <a:ext cx="252941" cy="270775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AAA59A9B-6C5D-A8FC-6D4F-314AABD6A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143" b="91667" l="3346" r="96283">
                          <a14:foregroundMark x1="52416" y1="50000" x2="52416" y2="50000"/>
                          <a14:foregroundMark x1="7435" y1="51786" x2="7435" y2="51786"/>
                          <a14:foregroundMark x1="3717" y1="52381" x2="3717" y2="52381"/>
                          <a14:foregroundMark x1="96283" y1="52381" x2="96283" y2="52381"/>
                          <a14:foregroundMark x1="62082" y1="91667" x2="62082" y2="91667"/>
                          <a14:foregroundMark x1="63569" y1="7143" x2="63569" y2="7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50438" y="5960750"/>
              <a:ext cx="252941" cy="270775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DDDE94D6-6707-04A4-E56D-6761B9D03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143" b="91667" l="3346" r="96283">
                          <a14:foregroundMark x1="52416" y1="50000" x2="52416" y2="50000"/>
                          <a14:foregroundMark x1="7435" y1="51786" x2="7435" y2="51786"/>
                          <a14:foregroundMark x1="3717" y1="52381" x2="3717" y2="52381"/>
                          <a14:foregroundMark x1="96283" y1="52381" x2="96283" y2="52381"/>
                          <a14:foregroundMark x1="62082" y1="91667" x2="62082" y2="91667"/>
                          <a14:foregroundMark x1="63569" y1="7143" x2="63569" y2="7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67762" y="5960750"/>
              <a:ext cx="252941" cy="270775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373FB32D-1CDE-01B6-5364-804136626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952" b="95203" l="2381" r="98016">
                          <a14:foregroundMark x1="19048" y1="9225" x2="19048" y2="9225"/>
                          <a14:foregroundMark x1="19444" y1="10701" x2="19444" y2="10701"/>
                          <a14:foregroundMark x1="17857" y1="8856" x2="23413" y2="12915"/>
                          <a14:foregroundMark x1="20238" y1="5904" x2="12302" y2="7749"/>
                          <a14:foregroundMark x1="14286" y1="14760" x2="19841" y2="18819"/>
                          <a14:foregroundMark x1="47619" y1="26937" x2="46429" y2="29151"/>
                          <a14:foregroundMark x1="40476" y1="33210" x2="37698" y2="36162"/>
                          <a14:foregroundMark x1="26984" y1="35424" x2="36508" y2="36162"/>
                          <a14:foregroundMark x1="10317" y1="28782" x2="7937" y2="32472"/>
                          <a14:foregroundMark x1="6349" y1="57934" x2="7540" y2="68266"/>
                          <a14:foregroundMark x1="9524" y1="91513" x2="8730" y2="94465"/>
                          <a14:foregroundMark x1="59524" y1="92989" x2="58333" y2="94465"/>
                          <a14:foregroundMark x1="83333" y1="92620" x2="86111" y2="95203"/>
                          <a14:foregroundMark x1="92063" y1="86716" x2="94048" y2="86716"/>
                          <a14:foregroundMark x1="95635" y1="86716" x2="98016" y2="87085"/>
                          <a14:foregroundMark x1="17857" y1="39483" x2="27778" y2="47232"/>
                          <a14:foregroundMark x1="6349" y1="35055" x2="4365" y2="72325"/>
                          <a14:foregroundMark x1="4365" y1="63838" x2="2381" y2="88930"/>
                          <a14:foregroundMark x1="10317" y1="28044" x2="3571" y2="45756"/>
                          <a14:foregroundMark x1="3571" y1="45756" x2="3968" y2="712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10582" y="5617263"/>
              <a:ext cx="1012049" cy="936504"/>
            </a:xfrm>
            <a:prstGeom prst="rect">
              <a:avLst/>
            </a:prstGeom>
          </p:spPr>
        </p:pic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96AC680D-9E3D-771F-6C65-AC6BC6F29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05" y="6599336"/>
              <a:ext cx="1040709" cy="33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생산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제조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</a:p>
          </p:txBody>
        </p:sp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04C2BB1D-8579-C2BB-C01C-6303013A3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959" y="6599336"/>
              <a:ext cx="1040709" cy="33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</a:p>
          </p:txBody>
        </p:sp>
        <p:sp>
          <p:nvSpPr>
            <p:cNvPr id="35" name="Text Box 23">
              <a:extLst>
                <a:ext uri="{FF2B5EF4-FFF2-40B4-BE49-F238E27FC236}">
                  <a16:creationId xmlns:a16="http://schemas.microsoft.com/office/drawing/2014/main" id="{AF326852-4ACE-F9C4-2442-958C6956C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993" y="6599336"/>
              <a:ext cx="1040709" cy="33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적치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보관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</a:p>
          </p:txBody>
        </p:sp>
        <p:sp>
          <p:nvSpPr>
            <p:cNvPr id="36" name="Text Box 23">
              <a:extLst>
                <a:ext uri="{FF2B5EF4-FFF2-40B4-BE49-F238E27FC236}">
                  <a16:creationId xmlns:a16="http://schemas.microsoft.com/office/drawing/2014/main" id="{930FD2CA-C08B-4A9E-8968-A999133AE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582" y="6599336"/>
              <a:ext cx="1040709" cy="33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[Pi/packing]</a:t>
              </a:r>
            </a:p>
          </p:txBody>
        </p:sp>
        <p:sp>
          <p:nvSpPr>
            <p:cNvPr id="37" name="Text Box 23">
              <a:extLst>
                <a:ext uri="{FF2B5EF4-FFF2-40B4-BE49-F238E27FC236}">
                  <a16:creationId xmlns:a16="http://schemas.microsoft.com/office/drawing/2014/main" id="{2706F107-2783-FE53-0B1E-8999C7214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6037" y="6599336"/>
              <a:ext cx="1040709" cy="33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하역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</a:p>
          </p:txBody>
        </p:sp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id="{A155FB98-30E9-716C-56C5-5DFA90CC1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7827" y="6599336"/>
              <a:ext cx="1040709" cy="33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</a:p>
          </p:txBody>
        </p:sp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33A645AF-24D0-DB6F-B075-7DFEC30D2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0870" y="6599336"/>
              <a:ext cx="1040709" cy="33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 배송</a:t>
              </a:r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</a:p>
          </p:txBody>
        </p:sp>
        <p:sp>
          <p:nvSpPr>
            <p:cNvPr id="40" name="Text Box 23">
              <a:extLst>
                <a:ext uri="{FF2B5EF4-FFF2-40B4-BE49-F238E27FC236}">
                  <a16:creationId xmlns:a16="http://schemas.microsoft.com/office/drawing/2014/main" id="{98A8FC2E-6F51-96B6-1025-5CB8DEE02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5774" y="4745692"/>
              <a:ext cx="1012049" cy="3578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3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</a:t>
              </a:r>
              <a:endParaRPr lang="en-US" altLang="ko-KR" sz="13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CF42D9A9-99D2-A983-10B5-540E814F4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5549" y="4745692"/>
              <a:ext cx="938857" cy="3578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3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endParaRPr lang="en-US" altLang="ko-KR" sz="13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0146F7D6-C6D8-5FD9-31A7-4ACE4CDE20EE}"/>
                </a:ext>
              </a:extLst>
            </p:cNvPr>
            <p:cNvCxnSpPr>
              <a:cxnSpLocks/>
            </p:cNvCxnSpPr>
            <p:nvPr/>
          </p:nvCxnSpPr>
          <p:spPr>
            <a:xfrm>
              <a:off x="1683591" y="4922760"/>
              <a:ext cx="3012658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2D3C282C-8530-25A5-D023-B3B11C32F2C0}"/>
                </a:ext>
              </a:extLst>
            </p:cNvPr>
            <p:cNvCxnSpPr>
              <a:cxnSpLocks/>
              <a:stCxn id="40" idx="3"/>
              <a:endCxn id="41" idx="1"/>
            </p:cNvCxnSpPr>
            <p:nvPr/>
          </p:nvCxnSpPr>
          <p:spPr>
            <a:xfrm>
              <a:off x="5717823" y="4924620"/>
              <a:ext cx="3487727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CF615835-9332-6AC1-0952-AFA385F7C829}"/>
                </a:ext>
              </a:extLst>
            </p:cNvPr>
            <p:cNvCxnSpPr>
              <a:cxnSpLocks/>
            </p:cNvCxnSpPr>
            <p:nvPr/>
          </p:nvCxnSpPr>
          <p:spPr>
            <a:xfrm>
              <a:off x="1125657" y="5139012"/>
              <a:ext cx="0" cy="233088"/>
            </a:xfrm>
            <a:prstGeom prst="line">
              <a:avLst/>
            </a:prstGeom>
            <a:ln w="6350">
              <a:solidFill>
                <a:srgbClr val="6B6B6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320F2515-3410-F351-F73D-FF4D0E5D1F2A}"/>
                </a:ext>
              </a:extLst>
            </p:cNvPr>
            <p:cNvCxnSpPr>
              <a:cxnSpLocks/>
            </p:cNvCxnSpPr>
            <p:nvPr/>
          </p:nvCxnSpPr>
          <p:spPr>
            <a:xfrm>
              <a:off x="9679107" y="5158062"/>
              <a:ext cx="0" cy="233088"/>
            </a:xfrm>
            <a:prstGeom prst="line">
              <a:avLst/>
            </a:prstGeom>
            <a:ln w="6350">
              <a:solidFill>
                <a:srgbClr val="6B6B6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C12F3875-AFFA-E729-D475-3E908F6F8300}"/>
                </a:ext>
              </a:extLst>
            </p:cNvPr>
            <p:cNvCxnSpPr>
              <a:cxnSpLocks/>
            </p:cNvCxnSpPr>
            <p:nvPr/>
          </p:nvCxnSpPr>
          <p:spPr>
            <a:xfrm>
              <a:off x="3924300" y="5181600"/>
              <a:ext cx="4352" cy="200025"/>
            </a:xfrm>
            <a:prstGeom prst="line">
              <a:avLst/>
            </a:prstGeom>
            <a:ln w="6350">
              <a:solidFill>
                <a:srgbClr val="6B6B6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2F6F5A29-81D6-DCE0-7DF9-69D1DC095B9A}"/>
                </a:ext>
              </a:extLst>
            </p:cNvPr>
            <p:cNvCxnSpPr>
              <a:cxnSpLocks/>
            </p:cNvCxnSpPr>
            <p:nvPr/>
          </p:nvCxnSpPr>
          <p:spPr>
            <a:xfrm>
              <a:off x="5209623" y="5181600"/>
              <a:ext cx="4352" cy="200025"/>
            </a:xfrm>
            <a:prstGeom prst="line">
              <a:avLst/>
            </a:prstGeom>
            <a:ln w="6350">
              <a:solidFill>
                <a:srgbClr val="6B6B6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F526E124-F4AA-93AE-5BC5-B128297B4AB6}"/>
                </a:ext>
              </a:extLst>
            </p:cNvPr>
            <p:cNvCxnSpPr>
              <a:cxnSpLocks/>
            </p:cNvCxnSpPr>
            <p:nvPr/>
          </p:nvCxnSpPr>
          <p:spPr>
            <a:xfrm>
              <a:off x="6732378" y="5181600"/>
              <a:ext cx="4352" cy="200025"/>
            </a:xfrm>
            <a:prstGeom prst="line">
              <a:avLst/>
            </a:prstGeom>
            <a:ln w="6350">
              <a:solidFill>
                <a:srgbClr val="6B6B6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D18444A4-99F9-B799-B60C-242380D655EA}"/>
                </a:ext>
              </a:extLst>
            </p:cNvPr>
            <p:cNvSpPr/>
            <p:nvPr/>
          </p:nvSpPr>
          <p:spPr>
            <a:xfrm>
              <a:off x="499027" y="4294937"/>
              <a:ext cx="1605997" cy="315163"/>
            </a:xfrm>
            <a:prstGeom prst="roundRect">
              <a:avLst>
                <a:gd name="adj" fmla="val 9010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유통 과정</a:t>
              </a:r>
            </a:p>
          </p:txBody>
        </p:sp>
        <p:sp>
          <p:nvSpPr>
            <p:cNvPr id="50" name="Text Box 23">
              <a:extLst>
                <a:ext uri="{FF2B5EF4-FFF2-40B4-BE49-F238E27FC236}">
                  <a16:creationId xmlns:a16="http://schemas.microsoft.com/office/drawing/2014/main" id="{C8511285-8E2E-B420-B5A0-B10657563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98" y="4745692"/>
              <a:ext cx="1134918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ko-KR" altLang="en-US" sz="13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공급업체</a:t>
              </a:r>
              <a:endParaRPr lang="en-US" altLang="ko-KR" sz="13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구매협력사</a:t>
              </a:r>
              <a:r>
                <a:rPr lang="en-US" altLang="ko-KR" sz="11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59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7221D-CA16-E379-76DA-C800F7233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4B86A32A-907E-1FEC-BDB0-64C3202BC38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054F261-8189-71A5-8B32-E181FF374F1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8D5ED3C-CFA8-BB7B-4DAA-030C6E461A9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15D8DAD-5FC2-11AD-65D2-CDF61486BD7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144EF53-1E3D-DCFC-861D-AF0EED59DD7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27317C-2350-9E5A-9050-26C6FEFC78E0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63BD196-1770-4AEA-05D2-6BD5C48F078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8680D6E-7490-792C-A327-6C44DC69747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물류의 목적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4B171481-21F2-194E-FDF9-959CF68E6F94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604BC6D7-BE8C-6299-85FB-905552DE5E9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6708F2B0-2BFB-992B-58A5-8D3DE65B6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4748781-F0EF-6DED-D140-69BA88507DE4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물류의 목적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물류의 목적은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고객이 원하는 시간과 장소에 안전 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·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정확 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·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신속하게 배송하여 최적의 물류 서비스를 제공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하는 것</a:t>
            </a:r>
            <a:endParaRPr lang="ko-KR" altLang="en-US" sz="16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56578E06-67FB-AEFD-FFBF-7C8383DCAEDE}"/>
              </a:ext>
            </a:extLst>
          </p:cNvPr>
          <p:cNvSpPr/>
          <p:nvPr/>
        </p:nvSpPr>
        <p:spPr>
          <a:xfrm>
            <a:off x="814115" y="3042027"/>
            <a:ext cx="12486816" cy="13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서비스 향상과 물류 비용 절감의 상충관계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(Trade-off)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고객이 원하는 시간에 안전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·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정확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·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신속하게 배송하기 위해 물류 투자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인력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차량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Infra)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필요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</a:t>
            </a:r>
            <a:r>
              <a:rPr lang="en-US" altLang="ko-KR" sz="176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즉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서비스를 향상 하기 위해 물류 비용은 증가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B0A0E52D-1D11-186B-55CF-FB70A09C7C87}"/>
              </a:ext>
            </a:extLst>
          </p:cNvPr>
          <p:cNvGrpSpPr/>
          <p:nvPr/>
        </p:nvGrpSpPr>
        <p:grpSpPr>
          <a:xfrm>
            <a:off x="8807357" y="4194675"/>
            <a:ext cx="3306811" cy="2559310"/>
            <a:chOff x="7263780" y="2442954"/>
            <a:chExt cx="2732902" cy="2115132"/>
          </a:xfrm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05B8B76C-65BA-B8E8-8458-D2305D0696DF}"/>
                </a:ext>
              </a:extLst>
            </p:cNvPr>
            <p:cNvSpPr/>
            <p:nvPr/>
          </p:nvSpPr>
          <p:spPr>
            <a:xfrm>
              <a:off x="7478848" y="3850148"/>
              <a:ext cx="490703" cy="494335"/>
            </a:xfrm>
            <a:prstGeom prst="ellipse">
              <a:avLst/>
            </a:prstGeom>
            <a:solidFill>
              <a:srgbClr val="A50034"/>
            </a:solidFill>
            <a:ln>
              <a:solidFill>
                <a:srgbClr val="6B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4" name="순서도: 수동 연산 53">
              <a:extLst>
                <a:ext uri="{FF2B5EF4-FFF2-40B4-BE49-F238E27FC236}">
                  <a16:creationId xmlns:a16="http://schemas.microsoft.com/office/drawing/2014/main" id="{86AB37A2-B1F8-6584-3CC4-11A7BB6A748C}"/>
                </a:ext>
              </a:extLst>
            </p:cNvPr>
            <p:cNvSpPr/>
            <p:nvPr/>
          </p:nvSpPr>
          <p:spPr>
            <a:xfrm rot="10800000">
              <a:off x="8493444" y="4198086"/>
              <a:ext cx="341642" cy="360000"/>
            </a:xfrm>
            <a:prstGeom prst="flowChartManualOperation">
              <a:avLst/>
            </a:prstGeom>
            <a:solidFill>
              <a:srgbClr val="6B6B6B"/>
            </a:solidFill>
            <a:ln w="31750">
              <a:solidFill>
                <a:srgbClr val="6B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C1D8D8DE-68DA-22F6-5BE4-9A666AA70845}"/>
                </a:ext>
              </a:extLst>
            </p:cNvPr>
            <p:cNvSpPr/>
            <p:nvPr/>
          </p:nvSpPr>
          <p:spPr>
            <a:xfrm rot="20765310">
              <a:off x="7526285" y="4134981"/>
              <a:ext cx="2275957" cy="112499"/>
            </a:xfrm>
            <a:prstGeom prst="roundRect">
              <a:avLst>
                <a:gd name="adj" fmla="val 35482"/>
              </a:avLst>
            </a:prstGeom>
            <a:solidFill>
              <a:srgbClr val="6B6B6B"/>
            </a:solidFill>
            <a:ln>
              <a:solidFill>
                <a:srgbClr val="6B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0A42B788-2204-DA0E-DCA6-BE2824B16F3F}"/>
                </a:ext>
              </a:extLst>
            </p:cNvPr>
            <p:cNvSpPr/>
            <p:nvPr/>
          </p:nvSpPr>
          <p:spPr>
            <a:xfrm>
              <a:off x="9281636" y="3408021"/>
              <a:ext cx="490703" cy="494335"/>
            </a:xfrm>
            <a:prstGeom prst="ellipse">
              <a:avLst/>
            </a:prstGeom>
            <a:solidFill>
              <a:srgbClr val="A50034"/>
            </a:solidFill>
            <a:ln>
              <a:solidFill>
                <a:srgbClr val="6B6B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2473F78A-FF8C-34B4-D7DE-85CCA7EE8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43" b="91667" l="3346" r="96283">
                          <a14:foregroundMark x1="52416" y1="50000" x2="52416" y2="50000"/>
                          <a14:foregroundMark x1="7435" y1="51786" x2="7435" y2="51786"/>
                          <a14:foregroundMark x1="3717" y1="52381" x2="3717" y2="52381"/>
                          <a14:foregroundMark x1="96283" y1="52381" x2="96283" y2="52381"/>
                          <a14:foregroundMark x1="62082" y1="91667" x2="62082" y2="91667"/>
                          <a14:foregroundMark x1="63569" y1="7143" x2="63569" y2="7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9400516" y="3124365"/>
              <a:ext cx="252941" cy="270775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344B6EFD-933A-2A32-F672-8D2488573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43" b="91667" l="3346" r="96283">
                          <a14:foregroundMark x1="52416" y1="50000" x2="52416" y2="50000"/>
                          <a14:foregroundMark x1="7435" y1="51786" x2="7435" y2="51786"/>
                          <a14:foregroundMark x1="3717" y1="52381" x2="3717" y2="52381"/>
                          <a14:foregroundMark x1="96283" y1="52381" x2="96283" y2="52381"/>
                          <a14:foregroundMark x1="62082" y1="91667" x2="62082" y2="91667"/>
                          <a14:foregroundMark x1="63569" y1="7143" x2="63569" y2="7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597728" y="3562516"/>
              <a:ext cx="252941" cy="270775"/>
            </a:xfrm>
            <a:prstGeom prst="rect">
              <a:avLst/>
            </a:prstGeom>
          </p:spPr>
        </p:pic>
        <p:sp>
          <p:nvSpPr>
            <p:cNvPr id="59" name="Text Box 23">
              <a:extLst>
                <a:ext uri="{FF2B5EF4-FFF2-40B4-BE49-F238E27FC236}">
                  <a16:creationId xmlns:a16="http://schemas.microsoft.com/office/drawing/2014/main" id="{70987BB4-0E21-637C-52C7-D1CD21FA7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4461" y="3965041"/>
              <a:ext cx="919299" cy="25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서비스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1B64CE10-2F43-B2D2-F13E-88C4A0718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7383" y="3523956"/>
              <a:ext cx="919299" cy="25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서비스</a:t>
              </a:r>
              <a:endParaRPr lang="en-US" altLang="ko-KR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1" name="Text Box 23">
              <a:extLst>
                <a:ext uri="{FF2B5EF4-FFF2-40B4-BE49-F238E27FC236}">
                  <a16:creationId xmlns:a16="http://schemas.microsoft.com/office/drawing/2014/main" id="{781F48F6-4089-6F45-CB0F-E09A689F1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80" y="3361207"/>
              <a:ext cx="919299" cy="25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Down</a:t>
              </a:r>
            </a:p>
          </p:txBody>
        </p:sp>
        <p:sp>
          <p:nvSpPr>
            <p:cNvPr id="62" name="Text Box 23">
              <a:extLst>
                <a:ext uri="{FF2B5EF4-FFF2-40B4-BE49-F238E27FC236}">
                  <a16:creationId xmlns:a16="http://schemas.microsoft.com/office/drawing/2014/main" id="{0AC3B3EF-44D2-B909-DB7F-6862C2898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2404" y="2937623"/>
              <a:ext cx="919299" cy="25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Up</a:t>
              </a:r>
            </a:p>
          </p:txBody>
        </p:sp>
        <p:sp>
          <p:nvSpPr>
            <p:cNvPr id="63" name="Text Box 23">
              <a:extLst>
                <a:ext uri="{FF2B5EF4-FFF2-40B4-BE49-F238E27FC236}">
                  <a16:creationId xmlns:a16="http://schemas.microsoft.com/office/drawing/2014/main" id="{838BB890-8D9F-6DE4-3427-55CDAF418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3856" y="3612221"/>
              <a:ext cx="909029" cy="41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상충관계</a:t>
              </a:r>
              <a:endPara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(Trade-off)</a:t>
              </a: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05B430DC-BF56-B627-21EC-234ECDCF6093}"/>
                </a:ext>
              </a:extLst>
            </p:cNvPr>
            <p:cNvSpPr/>
            <p:nvPr/>
          </p:nvSpPr>
          <p:spPr>
            <a:xfrm>
              <a:off x="7478848" y="2885081"/>
              <a:ext cx="490703" cy="494335"/>
            </a:xfrm>
            <a:prstGeom prst="ellipse">
              <a:avLst/>
            </a:prstGeom>
            <a:solidFill>
              <a:srgbClr val="FDEAEC"/>
            </a:solidFill>
            <a:ln>
              <a:solidFill>
                <a:srgbClr val="A5003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5" name="Text Box 23">
              <a:extLst>
                <a:ext uri="{FF2B5EF4-FFF2-40B4-BE49-F238E27FC236}">
                  <a16:creationId xmlns:a16="http://schemas.microsoft.com/office/drawing/2014/main" id="{79D96922-8E77-3739-D878-281D58338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80" y="3031079"/>
              <a:ext cx="919299" cy="25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비용</a:t>
              </a:r>
              <a:endParaRPr lang="en-US" altLang="ko-KR" sz="12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4EA0AF6-ECCA-4FCD-C082-F8A3D547A4E6}"/>
                </a:ext>
              </a:extLst>
            </p:cNvPr>
            <p:cNvSpPr/>
            <p:nvPr/>
          </p:nvSpPr>
          <p:spPr>
            <a:xfrm>
              <a:off x="9281636" y="2442954"/>
              <a:ext cx="490703" cy="494335"/>
            </a:xfrm>
            <a:prstGeom prst="ellipse">
              <a:avLst/>
            </a:prstGeom>
            <a:solidFill>
              <a:srgbClr val="FDEAEC"/>
            </a:solidFill>
            <a:ln>
              <a:solidFill>
                <a:srgbClr val="A5003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7" name="Text Box 23">
              <a:extLst>
                <a:ext uri="{FF2B5EF4-FFF2-40B4-BE49-F238E27FC236}">
                  <a16:creationId xmlns:a16="http://schemas.microsoft.com/office/drawing/2014/main" id="{1420CDFD-672A-CB83-9707-46926208E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0537" y="2580461"/>
              <a:ext cx="919299" cy="25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비용</a:t>
              </a:r>
              <a:endParaRPr lang="en-US" altLang="ko-KR" sz="12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66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85DF4-1689-878A-4B8B-230EBBCC0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28FA6757-ACC0-FCAD-0361-0CF37B5D3A9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800BEE0-176B-6F8D-39F0-B09022CCE5A1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E92C841-EB68-21B5-A881-F47892110EA0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F95682D-7522-57EC-7017-2FC18E9BB68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386FF64-5AA8-C94C-B963-1B96F90D4B1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97D7678-4329-2B7B-F37F-392F7083AA9F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D0651D9-BDE7-201B-955F-9198C801033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E14975-C21A-5AE0-5D71-7E4A19838F7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물류의 목적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E5B5A3C1-DD4F-D5CE-BCE2-D8D7EACF44A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0F1F7133-545E-FC2B-CCB4-94BEB671FEA4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96BAA42E-69A1-7109-32B5-FAEFA02CA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934801C-A0F2-33AF-D4E3-316F2F461D3F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상충관계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(Trade-off)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해소 방안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1.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투자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와 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2.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 프로세스 개선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통해 상충관계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(Trade-off)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해소하여 물류 서비스 향상과 물류 비용 절감 동시 달성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EC10907-0062-38DB-75F6-4A76439F203D}"/>
              </a:ext>
            </a:extLst>
          </p:cNvPr>
          <p:cNvGrpSpPr/>
          <p:nvPr/>
        </p:nvGrpSpPr>
        <p:grpSpPr>
          <a:xfrm>
            <a:off x="1181888" y="2981880"/>
            <a:ext cx="10694921" cy="2161619"/>
            <a:chOff x="537651" y="4569776"/>
            <a:chExt cx="9852235" cy="1741692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A57D1AB6-C989-B109-21EF-57FE50939384}"/>
                </a:ext>
              </a:extLst>
            </p:cNvPr>
            <p:cNvSpPr/>
            <p:nvPr/>
          </p:nvSpPr>
          <p:spPr>
            <a:xfrm>
              <a:off x="537651" y="4569776"/>
              <a:ext cx="3510475" cy="287974"/>
            </a:xfrm>
            <a:prstGeom prst="roundRect">
              <a:avLst>
                <a:gd name="adj" fmla="val 10571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ctr"/>
            <a:lstStyle/>
            <a:p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1.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물류 투자 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외부 자원의 활용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F0399CB8-4D70-277B-814F-383DDD7C1189}"/>
                </a:ext>
              </a:extLst>
            </p:cNvPr>
            <p:cNvGrpSpPr/>
            <p:nvPr/>
          </p:nvGrpSpPr>
          <p:grpSpPr>
            <a:xfrm>
              <a:off x="4116669" y="5239468"/>
              <a:ext cx="398181" cy="408858"/>
              <a:chOff x="3552825" y="4947105"/>
              <a:chExt cx="447675" cy="447675"/>
            </a:xfrm>
            <a:solidFill>
              <a:schemeClr val="bg1">
                <a:lumMod val="65000"/>
              </a:schemeClr>
            </a:solidFill>
          </p:grpSpPr>
          <p:sp>
            <p:nvSpPr>
              <p:cNvPr id="40" name="사각형: 둥근 모서리 39">
                <a:extLst>
                  <a:ext uri="{FF2B5EF4-FFF2-40B4-BE49-F238E27FC236}">
                    <a16:creationId xmlns:a16="http://schemas.microsoft.com/office/drawing/2014/main" id="{9B13D643-68DB-CE44-EB11-69579C8C4402}"/>
                  </a:ext>
                </a:extLst>
              </p:cNvPr>
              <p:cNvSpPr/>
              <p:nvPr/>
            </p:nvSpPr>
            <p:spPr>
              <a:xfrm>
                <a:off x="3552825" y="5111618"/>
                <a:ext cx="447675" cy="11864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1" name="사각형: 둥근 모서리 40">
                <a:extLst>
                  <a:ext uri="{FF2B5EF4-FFF2-40B4-BE49-F238E27FC236}">
                    <a16:creationId xmlns:a16="http://schemas.microsoft.com/office/drawing/2014/main" id="{18604808-2FB5-D95D-B402-2B070EDE2063}"/>
                  </a:ext>
                </a:extLst>
              </p:cNvPr>
              <p:cNvSpPr/>
              <p:nvPr/>
            </p:nvSpPr>
            <p:spPr>
              <a:xfrm rot="5400000">
                <a:off x="3552824" y="5105686"/>
                <a:ext cx="447675" cy="13051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64086804-4CAD-DDD3-6CA9-B27B4C9C19AC}"/>
                </a:ext>
              </a:extLst>
            </p:cNvPr>
            <p:cNvSpPr/>
            <p:nvPr/>
          </p:nvSpPr>
          <p:spPr>
            <a:xfrm>
              <a:off x="537651" y="4970153"/>
              <a:ext cx="1081599" cy="640072"/>
            </a:xfrm>
            <a:prstGeom prst="roundRect">
              <a:avLst>
                <a:gd name="adj" fmla="val 2622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자동화 설비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도입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(DPS, Sorter </a:t>
              </a:r>
              <a:r>
                <a:rPr lang="ko-KR" altLang="en-US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</a:t>
              </a:r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i="1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C8D18CA4-D758-6B89-F064-5FBB05B6D040}"/>
                </a:ext>
              </a:extLst>
            </p:cNvPr>
            <p:cNvSpPr/>
            <p:nvPr/>
          </p:nvSpPr>
          <p:spPr>
            <a:xfrm>
              <a:off x="1752089" y="4970153"/>
              <a:ext cx="1081599" cy="640072"/>
            </a:xfrm>
            <a:prstGeom prst="roundRect">
              <a:avLst>
                <a:gd name="adj" fmla="val 2622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시스템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도입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(WMS, TMS </a:t>
              </a:r>
              <a:r>
                <a:rPr lang="ko-KR" altLang="en-US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</a:t>
              </a:r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i="1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8959847E-243C-4B7C-A4C4-2631943409DF}"/>
                </a:ext>
              </a:extLst>
            </p:cNvPr>
            <p:cNvSpPr/>
            <p:nvPr/>
          </p:nvSpPr>
          <p:spPr>
            <a:xfrm>
              <a:off x="2966526" y="4970153"/>
              <a:ext cx="1081599" cy="640072"/>
            </a:xfrm>
            <a:prstGeom prst="roundRect">
              <a:avLst>
                <a:gd name="adj" fmla="val 2622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신규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/HUB</a:t>
              </a:r>
            </a:p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구축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 전용</a:t>
              </a:r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F2A47A88-1A6C-9269-76E6-EB208C517DA3}"/>
                </a:ext>
              </a:extLst>
            </p:cNvPr>
            <p:cNvSpPr/>
            <p:nvPr/>
          </p:nvSpPr>
          <p:spPr>
            <a:xfrm>
              <a:off x="537651" y="5847029"/>
              <a:ext cx="3510474" cy="442959"/>
            </a:xfrm>
            <a:prstGeom prst="roundRect">
              <a:avLst>
                <a:gd name="adj" fmla="val 10571"/>
              </a:avLst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rtlCol="0" anchor="ctr"/>
            <a:lstStyle/>
            <a:p>
              <a:pPr algn="ctr"/>
              <a:r>
                <a:rPr lang="en-US" altLang="ko-KR" sz="1400" u="sng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Claim </a:t>
              </a:r>
              <a:r>
                <a:rPr lang="ko-KR" altLang="en-US" sz="1400" u="sng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감소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// </a:t>
              </a:r>
              <a:r>
                <a:rPr lang="ko-KR" altLang="en-US" sz="1400" u="sng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생산성 향상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// </a:t>
              </a:r>
              <a:r>
                <a:rPr lang="ko-KR" altLang="en-US" sz="1400" u="sng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인력 감소</a:t>
              </a: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B9A63D35-B8D9-30C8-41A7-547B3CB66BFB}"/>
                </a:ext>
              </a:extLst>
            </p:cNvPr>
            <p:cNvSpPr/>
            <p:nvPr/>
          </p:nvSpPr>
          <p:spPr>
            <a:xfrm>
              <a:off x="1949733" y="6064641"/>
              <a:ext cx="719393" cy="246827"/>
            </a:xfrm>
            <a:prstGeom prst="roundRect">
              <a:avLst>
                <a:gd name="adj" fmla="val 10571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신속</a:t>
              </a:r>
              <a:r>
                <a:rPr lang="en-US" altLang="ko-KR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i="1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19F95DBC-FBD3-3546-A521-272CDB82C8A1}"/>
                </a:ext>
              </a:extLst>
            </p:cNvPr>
            <p:cNvSpPr/>
            <p:nvPr/>
          </p:nvSpPr>
          <p:spPr>
            <a:xfrm>
              <a:off x="1049031" y="6063624"/>
              <a:ext cx="719393" cy="246827"/>
            </a:xfrm>
            <a:prstGeom prst="roundRect">
              <a:avLst>
                <a:gd name="adj" fmla="val 10571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안전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·</a:t>
              </a:r>
              <a:r>
                <a:rPr lang="ko-KR" altLang="en-US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정확</a:t>
              </a:r>
              <a:r>
                <a:rPr lang="en-US" altLang="ko-KR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i="1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90755006-5813-1632-B274-C0FADD12A6AB}"/>
                </a:ext>
              </a:extLst>
            </p:cNvPr>
            <p:cNvSpPr/>
            <p:nvPr/>
          </p:nvSpPr>
          <p:spPr>
            <a:xfrm>
              <a:off x="2802527" y="6054099"/>
              <a:ext cx="719393" cy="246827"/>
            </a:xfrm>
            <a:prstGeom prst="roundRect">
              <a:avLst>
                <a:gd name="adj" fmla="val 10571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비용절감</a:t>
              </a:r>
              <a:r>
                <a:rPr lang="en-US" altLang="ko-KR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i="1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4" name="연결선: 꺾임 23">
              <a:extLst>
                <a:ext uri="{FF2B5EF4-FFF2-40B4-BE49-F238E27FC236}">
                  <a16:creationId xmlns:a16="http://schemas.microsoft.com/office/drawing/2014/main" id="{D70E5A34-68F5-7F39-A95A-326F6B2F25B4}"/>
                </a:ext>
              </a:extLst>
            </p:cNvPr>
            <p:cNvCxnSpPr>
              <a:stCxn id="10" idx="2"/>
              <a:endCxn id="13" idx="2"/>
            </p:cNvCxnSpPr>
            <p:nvPr/>
          </p:nvCxnSpPr>
          <p:spPr>
            <a:xfrm rot="16200000" flipH="1">
              <a:off x="2292888" y="4395787"/>
              <a:ext cx="12700" cy="2428875"/>
            </a:xfrm>
            <a:prstGeom prst="bentConnector3">
              <a:avLst>
                <a:gd name="adj1" fmla="val 900000"/>
              </a:avLst>
            </a:prstGeom>
            <a:ln w="3175">
              <a:solidFill>
                <a:srgbClr val="A5003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D27BDDFB-BAF7-49EB-878F-D1A2CC08A601}"/>
                </a:ext>
              </a:extLst>
            </p:cNvPr>
            <p:cNvCxnSpPr>
              <a:stCxn id="12" idx="2"/>
              <a:endCxn id="14" idx="0"/>
            </p:cNvCxnSpPr>
            <p:nvPr/>
          </p:nvCxnSpPr>
          <p:spPr>
            <a:xfrm flipH="1">
              <a:off x="2292888" y="5610225"/>
              <a:ext cx="1" cy="236804"/>
            </a:xfrm>
            <a:prstGeom prst="line">
              <a:avLst/>
            </a:prstGeom>
            <a:ln w="3175">
              <a:solidFill>
                <a:srgbClr val="A5003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9BBD0D80-AE75-CEDC-1F5D-0C370B607785}"/>
                </a:ext>
              </a:extLst>
            </p:cNvPr>
            <p:cNvSpPr/>
            <p:nvPr/>
          </p:nvSpPr>
          <p:spPr>
            <a:xfrm>
              <a:off x="4566211" y="4569776"/>
              <a:ext cx="3510475" cy="287974"/>
            </a:xfrm>
            <a:prstGeom prst="roundRect">
              <a:avLst>
                <a:gd name="adj" fmla="val 10571"/>
              </a:avLst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ctr"/>
            <a:lstStyle/>
            <a:p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2.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운영 프로세스 개선 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내부 자원의 활용</a:t>
              </a: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DF9B26CD-0AD9-2813-6FAA-E33DE0370A88}"/>
                </a:ext>
              </a:extLst>
            </p:cNvPr>
            <p:cNvSpPr/>
            <p:nvPr/>
          </p:nvSpPr>
          <p:spPr>
            <a:xfrm>
              <a:off x="4566211" y="4970153"/>
              <a:ext cx="1081599" cy="640072"/>
            </a:xfrm>
            <a:prstGeom prst="roundRect">
              <a:avLst>
                <a:gd name="adj" fmla="val 2622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적치 전략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수정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등급별 </a:t>
              </a:r>
              <a:r>
                <a:rPr lang="ko-KR" altLang="en-US" sz="1200" i="1" dirty="0" err="1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상품적치</a:t>
              </a:r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i="1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29C5D29C-4B29-4F40-827F-D996A3A71774}"/>
                </a:ext>
              </a:extLst>
            </p:cNvPr>
            <p:cNvSpPr/>
            <p:nvPr/>
          </p:nvSpPr>
          <p:spPr>
            <a:xfrm>
              <a:off x="5780649" y="4970153"/>
              <a:ext cx="1081599" cy="640072"/>
            </a:xfrm>
            <a:prstGeom prst="roundRect">
              <a:avLst>
                <a:gd name="adj" fmla="val 2622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Route</a:t>
              </a:r>
            </a:p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조정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차량 코스 변경</a:t>
              </a:r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i="1" dirty="0">
                <a:solidFill>
                  <a:schemeClr val="bg1">
                    <a:lumMod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B2D0E651-ABA8-1DC9-4DA5-D1B4883E518C}"/>
                </a:ext>
              </a:extLst>
            </p:cNvPr>
            <p:cNvSpPr/>
            <p:nvPr/>
          </p:nvSpPr>
          <p:spPr>
            <a:xfrm>
              <a:off x="6995086" y="4970153"/>
              <a:ext cx="1081599" cy="640072"/>
            </a:xfrm>
            <a:prstGeom prst="roundRect">
              <a:avLst>
                <a:gd name="adj" fmla="val 2622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작업 동선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수정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(Location </a:t>
              </a:r>
              <a:r>
                <a:rPr lang="ko-KR" altLang="en-US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변화 등</a:t>
              </a:r>
              <a:r>
                <a:rPr lang="en-US" altLang="ko-KR" sz="1200" i="1" dirty="0">
                  <a:solidFill>
                    <a:schemeClr val="bg1">
                      <a:lumMod val="50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240247EB-B85B-6C7E-51D9-19371F560EB9}"/>
                </a:ext>
              </a:extLst>
            </p:cNvPr>
            <p:cNvSpPr/>
            <p:nvPr/>
          </p:nvSpPr>
          <p:spPr>
            <a:xfrm>
              <a:off x="4566211" y="5847029"/>
              <a:ext cx="3510474" cy="442959"/>
            </a:xfrm>
            <a:prstGeom prst="roundRect">
              <a:avLst>
                <a:gd name="adj" fmla="val 10571"/>
              </a:avLst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rtlCol="0" anchor="ctr"/>
            <a:lstStyle/>
            <a:p>
              <a:pPr algn="ctr"/>
              <a:r>
                <a:rPr lang="en-US" altLang="ko-KR" sz="1400" u="sng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Claim </a:t>
              </a:r>
              <a:r>
                <a:rPr lang="ko-KR" altLang="en-US" sz="1400" u="sng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감소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// </a:t>
              </a:r>
              <a:r>
                <a:rPr lang="ko-KR" altLang="en-US" sz="1400" u="sng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인력</a:t>
              </a:r>
              <a:r>
                <a:rPr lang="en-US" altLang="ko-KR" sz="1400" u="sng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u="sng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차량 감소</a:t>
              </a: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DFC34667-505A-35C4-6B68-26509A99497F}"/>
                </a:ext>
              </a:extLst>
            </p:cNvPr>
            <p:cNvSpPr/>
            <p:nvPr/>
          </p:nvSpPr>
          <p:spPr>
            <a:xfrm>
              <a:off x="5382391" y="6063624"/>
              <a:ext cx="719393" cy="246827"/>
            </a:xfrm>
            <a:prstGeom prst="roundRect">
              <a:avLst>
                <a:gd name="adj" fmla="val 10571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안전</a:t>
              </a:r>
              <a:r>
                <a:rPr lang="en-US" altLang="ko-KR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·</a:t>
              </a:r>
              <a:r>
                <a:rPr lang="ko-KR" altLang="en-US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정확</a:t>
              </a:r>
              <a:r>
                <a:rPr lang="en-US" altLang="ko-KR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i="1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130F4F28-1B57-5EF2-EC6F-EFC47B5769FA}"/>
                </a:ext>
              </a:extLst>
            </p:cNvPr>
            <p:cNvSpPr/>
            <p:nvPr/>
          </p:nvSpPr>
          <p:spPr>
            <a:xfrm>
              <a:off x="6383412" y="6054099"/>
              <a:ext cx="719393" cy="246827"/>
            </a:xfrm>
            <a:prstGeom prst="roundRect">
              <a:avLst>
                <a:gd name="adj" fmla="val 10571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비용절감</a:t>
              </a:r>
              <a:r>
                <a:rPr lang="en-US" altLang="ko-KR" sz="1200" i="1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i="1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33" name="연결선: 꺾임 32">
              <a:extLst>
                <a:ext uri="{FF2B5EF4-FFF2-40B4-BE49-F238E27FC236}">
                  <a16:creationId xmlns:a16="http://schemas.microsoft.com/office/drawing/2014/main" id="{8F513E84-7891-CCA5-393E-83BFE9BD0C5A}"/>
                </a:ext>
              </a:extLst>
            </p:cNvPr>
            <p:cNvCxnSpPr>
              <a:stCxn id="27" idx="2"/>
              <a:endCxn id="29" idx="2"/>
            </p:cNvCxnSpPr>
            <p:nvPr/>
          </p:nvCxnSpPr>
          <p:spPr>
            <a:xfrm rot="16200000" flipH="1">
              <a:off x="6321448" y="4395787"/>
              <a:ext cx="12700" cy="2428875"/>
            </a:xfrm>
            <a:prstGeom prst="bentConnector3">
              <a:avLst>
                <a:gd name="adj1" fmla="val 900000"/>
              </a:avLst>
            </a:prstGeom>
            <a:ln w="3175">
              <a:solidFill>
                <a:srgbClr val="A5003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F36CBC75-333C-69CE-D0F8-FABDB576D8E9}"/>
                </a:ext>
              </a:extLst>
            </p:cNvPr>
            <p:cNvCxnSpPr>
              <a:stCxn id="28" idx="2"/>
              <a:endCxn id="30" idx="0"/>
            </p:cNvCxnSpPr>
            <p:nvPr/>
          </p:nvCxnSpPr>
          <p:spPr>
            <a:xfrm flipH="1">
              <a:off x="6321448" y="5610225"/>
              <a:ext cx="1" cy="236804"/>
            </a:xfrm>
            <a:prstGeom prst="line">
              <a:avLst/>
            </a:prstGeom>
            <a:ln w="3175">
              <a:solidFill>
                <a:srgbClr val="A5003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11CFBAA4-D408-46B3-F176-F64DF41FB102}"/>
                </a:ext>
              </a:extLst>
            </p:cNvPr>
            <p:cNvGrpSpPr/>
            <p:nvPr/>
          </p:nvGrpSpPr>
          <p:grpSpPr>
            <a:xfrm>
              <a:off x="8190154" y="5289867"/>
              <a:ext cx="413044" cy="252783"/>
              <a:chOff x="8190154" y="5137467"/>
              <a:chExt cx="413044" cy="252783"/>
            </a:xfrm>
            <a:solidFill>
              <a:schemeClr val="bg1">
                <a:lumMod val="65000"/>
              </a:schemeClr>
            </a:solidFill>
          </p:grpSpPr>
          <p:sp>
            <p:nvSpPr>
              <p:cNvPr id="38" name="사각형: 둥근 모서리 37">
                <a:extLst>
                  <a:ext uri="{FF2B5EF4-FFF2-40B4-BE49-F238E27FC236}">
                    <a16:creationId xmlns:a16="http://schemas.microsoft.com/office/drawing/2014/main" id="{8A6FFCFC-D168-904A-EE59-8B47EC1CFB5A}"/>
                  </a:ext>
                </a:extLst>
              </p:cNvPr>
              <p:cNvSpPr/>
              <p:nvPr/>
            </p:nvSpPr>
            <p:spPr>
              <a:xfrm>
                <a:off x="8190154" y="5137467"/>
                <a:ext cx="408858" cy="9851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B89D839E-6E27-48B6-D7C5-BBD373232248}"/>
                  </a:ext>
                </a:extLst>
              </p:cNvPr>
              <p:cNvSpPr/>
              <p:nvPr/>
            </p:nvSpPr>
            <p:spPr>
              <a:xfrm>
                <a:off x="8194340" y="5294311"/>
                <a:ext cx="408858" cy="9593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495E3325-4453-C9B4-D630-8BC8CAEADD58}"/>
                </a:ext>
              </a:extLst>
            </p:cNvPr>
            <p:cNvSpPr/>
            <p:nvPr/>
          </p:nvSpPr>
          <p:spPr>
            <a:xfrm>
              <a:off x="8694454" y="4615622"/>
              <a:ext cx="1674365" cy="1674365"/>
            </a:xfrm>
            <a:prstGeom prst="ellipse">
              <a:avLst/>
            </a:prstGeom>
            <a:solidFill>
              <a:srgbClr val="90807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ko-KR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BC0FD838-5E8F-7C2B-73BA-F4B609DACBA7}"/>
                </a:ext>
              </a:extLst>
            </p:cNvPr>
            <p:cNvSpPr/>
            <p:nvPr/>
          </p:nvSpPr>
          <p:spPr>
            <a:xfrm>
              <a:off x="8684055" y="5100258"/>
              <a:ext cx="1705831" cy="74277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i="1" u="sng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상충관계</a:t>
              </a:r>
              <a:r>
                <a:rPr lang="en-US" altLang="ko-KR" sz="1400" i="1" u="sng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(Trade-off) </a:t>
              </a:r>
              <a:r>
                <a:rPr lang="ko-KR" altLang="en-US" sz="1400" i="1" u="sng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해소</a:t>
              </a:r>
              <a:endParaRPr lang="en-US" altLang="ko-KR" sz="1400" i="1" u="sng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200" i="1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서비스 향상</a:t>
              </a:r>
              <a:r>
                <a:rPr lang="en-US" altLang="ko-KR" sz="1200" i="1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(Service-Up)</a:t>
              </a:r>
            </a:p>
            <a:p>
              <a:pPr algn="ctr"/>
              <a:r>
                <a:rPr lang="ko-KR" altLang="en-US" sz="1200" i="1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비용 절감</a:t>
              </a:r>
              <a:r>
                <a:rPr lang="en-US" altLang="ko-KR" sz="1200" i="1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(Cost Down)</a:t>
              </a:r>
              <a:endParaRPr lang="ko-KR" altLang="en-US" sz="1200" i="1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967730E-4D42-E8B3-E7A6-3FE5B8F5C709}"/>
              </a:ext>
            </a:extLst>
          </p:cNvPr>
          <p:cNvSpPr/>
          <p:nvPr/>
        </p:nvSpPr>
        <p:spPr>
          <a:xfrm>
            <a:off x="1168015" y="6065747"/>
            <a:ext cx="10691814" cy="70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15">
              <a:latin typeface="+mn-ea"/>
            </a:endParaRPr>
          </a:p>
        </p:txBody>
      </p:sp>
      <p:sp>
        <p:nvSpPr>
          <p:cNvPr id="43" name="Text Box 23">
            <a:extLst>
              <a:ext uri="{FF2B5EF4-FFF2-40B4-BE49-F238E27FC236}">
                <a16:creationId xmlns:a16="http://schemas.microsoft.com/office/drawing/2014/main" id="{6D2C58B8-9534-557A-7525-9A3539C47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365" y="6077112"/>
            <a:ext cx="9989463" cy="6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물류의 목적은 적절한 투자와 프로세스 개선을 통해 서비스 향상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(Service-Up)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과 비용 절감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(Cost-Down)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동시에 달성하여 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유통 경쟁력을 향상시켜 기업 발전에 기여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F5417531-E0F9-83E7-2D53-0B57183EA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0" b="97510" l="2186" r="96175">
                        <a14:foregroundMark x1="7650" y1="7884" x2="53005" y2="41494"/>
                        <a14:foregroundMark x1="53005" y1="41494" x2="83060" y2="88797"/>
                        <a14:foregroundMark x1="79781" y1="14523" x2="46995" y2="70124"/>
                        <a14:foregroundMark x1="61749" y1="20747" x2="59016" y2="57676"/>
                        <a14:foregroundMark x1="53005" y1="35685" x2="44262" y2="52697"/>
                        <a14:foregroundMark x1="8197" y1="5394" x2="86339" y2="7884"/>
                        <a14:foregroundMark x1="90164" y1="6224" x2="90710" y2="14523"/>
                        <a14:foregroundMark x1="90164" y1="6224" x2="8743" y2="4149"/>
                        <a14:foregroundMark x1="2186" y1="2075" x2="32240" y2="2075"/>
                        <a14:foregroundMark x1="32240" y1="2075" x2="62842" y2="1660"/>
                        <a14:foregroundMark x1="62842" y1="1660" x2="96721" y2="2905"/>
                        <a14:foregroundMark x1="2186" y1="4564" x2="3279" y2="95851"/>
                        <a14:foregroundMark x1="2732" y1="98340" x2="36612" y2="93361"/>
                        <a14:foregroundMark x1="36612" y1="93361" x2="63934" y2="97510"/>
                        <a14:foregroundMark x1="63934" y1="97510" x2="68852" y2="97095"/>
                        <a14:foregroundMark x1="69399" y1="95436" x2="68852" y2="83817"/>
                        <a14:foregroundMark x1="27322" y1="87137" x2="32240" y2="51452"/>
                        <a14:foregroundMark x1="24590" y1="46888" x2="49727" y2="91286"/>
                        <a14:foregroundMark x1="67760" y1="77178" x2="71038" y2="54357"/>
                        <a14:foregroundMark x1="60109" y1="79253" x2="51366" y2="85062"/>
                        <a14:foregroundMark x1="59563" y1="64730" x2="47541" y2="83817"/>
                        <a14:foregroundMark x1="47541" y1="83817" x2="46448" y2="83817"/>
                        <a14:foregroundMark x1="86339" y1="73859" x2="85792" y2="42739"/>
                        <a14:foregroundMark x1="95082" y1="77593" x2="89617" y2="40664"/>
                        <a14:foregroundMark x1="95082" y1="48133" x2="91803" y2="13693"/>
                        <a14:foregroundMark x1="41530" y1="18672" x2="80328" y2="47718"/>
                        <a14:foregroundMark x1="78689" y1="34440" x2="83060" y2="48963"/>
                        <a14:foregroundMark x1="50820" y1="18672" x2="69945" y2="19087"/>
                        <a14:foregroundMark x1="67213" y1="51867" x2="78689" y2="522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8570" y="5849825"/>
            <a:ext cx="449846" cy="545141"/>
          </a:xfrm>
          <a:prstGeom prst="rect">
            <a:avLst/>
          </a:prstGeom>
        </p:spPr>
      </p:pic>
      <p:sp>
        <p:nvSpPr>
          <p:cNvPr id="45" name="Text Box 23">
            <a:extLst>
              <a:ext uri="{FF2B5EF4-FFF2-40B4-BE49-F238E27FC236}">
                <a16:creationId xmlns:a16="http://schemas.microsoft.com/office/drawing/2014/main" id="{F52752E4-783C-A06F-E8E5-025B3F83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884" y="5798450"/>
            <a:ext cx="1626982" cy="2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i="1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</a:t>
            </a:r>
            <a:r>
              <a:rPr lang="ko-KR" altLang="en-US" sz="1300" i="1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결론</a:t>
            </a:r>
            <a:endParaRPr lang="en-US" altLang="ko-KR" sz="1300" i="1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911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0B1F5-D26B-6935-6C97-0B6F59ACF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326EF3BE-88DD-1588-50DC-608B52A69C9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98328D-F572-D2B3-BB8B-589B3595CC9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B4DC25E-D0DC-4B56-0323-F9BBC141B20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0412C0B-9D6D-0F24-72D4-3C4832B1BBD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4523B47-28EC-706B-7064-51EED067EDB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017900F-904D-8EF2-A805-AF5151E8FBA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512587E-B885-F046-D47D-A147E77248D2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87CBDBD-AB9E-A3A9-775C-E507B4CD4E3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물류센터의 이해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개념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기능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현황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1AE5F22E-5E25-07B8-B535-5CC33742CCD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3F85F9A2-9877-9E4B-62C2-5AB03AFA1EA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0F8ECBDF-83A5-F038-B046-EBA0E5255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427854A-D8C1-41F4-FC11-A2DB307FAF94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물류센터의 개념과 종류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물류센터는 상품을 입고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적치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보관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Pi/packing,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유통가공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하차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 등의 활동을 위한 시설을 뜻함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7" name="이등변 삼각형 46">
            <a:extLst>
              <a:ext uri="{FF2B5EF4-FFF2-40B4-BE49-F238E27FC236}">
                <a16:creationId xmlns:a16="http://schemas.microsoft.com/office/drawing/2014/main" id="{BB2D1B60-DA5B-4601-F5BD-B6AD26CBBEA5}"/>
              </a:ext>
            </a:extLst>
          </p:cNvPr>
          <p:cNvSpPr/>
          <p:nvPr/>
        </p:nvSpPr>
        <p:spPr>
          <a:xfrm>
            <a:off x="1361075" y="3137672"/>
            <a:ext cx="2420132" cy="645761"/>
          </a:xfrm>
          <a:prstGeom prst="triangle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9" name="이등변 삼각형 48">
            <a:extLst>
              <a:ext uri="{FF2B5EF4-FFF2-40B4-BE49-F238E27FC236}">
                <a16:creationId xmlns:a16="http://schemas.microsoft.com/office/drawing/2014/main" id="{73CD8830-4043-C0BE-126F-9371A94156C7}"/>
              </a:ext>
            </a:extLst>
          </p:cNvPr>
          <p:cNvSpPr/>
          <p:nvPr/>
        </p:nvSpPr>
        <p:spPr>
          <a:xfrm>
            <a:off x="4119392" y="3137672"/>
            <a:ext cx="2420132" cy="645761"/>
          </a:xfrm>
          <a:prstGeom prst="triangle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1" name="이등변 삼각형 50">
            <a:extLst>
              <a:ext uri="{FF2B5EF4-FFF2-40B4-BE49-F238E27FC236}">
                <a16:creationId xmlns:a16="http://schemas.microsoft.com/office/drawing/2014/main" id="{3CA84EC6-2437-463E-E6CD-389432C24758}"/>
              </a:ext>
            </a:extLst>
          </p:cNvPr>
          <p:cNvSpPr/>
          <p:nvPr/>
        </p:nvSpPr>
        <p:spPr>
          <a:xfrm>
            <a:off x="6877709" y="3137672"/>
            <a:ext cx="2420132" cy="645761"/>
          </a:xfrm>
          <a:prstGeom prst="triangle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3" name="이등변 삼각형 52">
            <a:extLst>
              <a:ext uri="{FF2B5EF4-FFF2-40B4-BE49-F238E27FC236}">
                <a16:creationId xmlns:a16="http://schemas.microsoft.com/office/drawing/2014/main" id="{D96C990B-BB3F-D2EC-F79D-8820A98AC326}"/>
              </a:ext>
            </a:extLst>
          </p:cNvPr>
          <p:cNvSpPr/>
          <p:nvPr/>
        </p:nvSpPr>
        <p:spPr>
          <a:xfrm>
            <a:off x="9636025" y="3137672"/>
            <a:ext cx="2420132" cy="645761"/>
          </a:xfrm>
          <a:prstGeom prst="triangle">
            <a:avLst/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1AACF948-9A1E-0704-222F-89FB1CE92F5F}"/>
              </a:ext>
            </a:extLst>
          </p:cNvPr>
          <p:cNvSpPr/>
          <p:nvPr/>
        </p:nvSpPr>
        <p:spPr>
          <a:xfrm>
            <a:off x="1361075" y="3207929"/>
            <a:ext cx="2420132" cy="651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물류센터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50ED579-BDE3-A30F-C2DA-5950CABC278D}"/>
              </a:ext>
            </a:extLst>
          </p:cNvPr>
          <p:cNvSpPr/>
          <p:nvPr/>
        </p:nvSpPr>
        <p:spPr>
          <a:xfrm>
            <a:off x="4119391" y="3203884"/>
            <a:ext cx="2420132" cy="651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</a:p>
          <a:p>
            <a:pPr algn="ctr"/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Terminal</a:t>
            </a:r>
            <a:endParaRPr lang="ko-KR" altLang="en-US" sz="1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A95774BF-3DC4-1BEE-7BC0-6A6AE7FE8D33}"/>
              </a:ext>
            </a:extLst>
          </p:cNvPr>
          <p:cNvSpPr/>
          <p:nvPr/>
        </p:nvSpPr>
        <p:spPr>
          <a:xfrm>
            <a:off x="6877707" y="3203884"/>
            <a:ext cx="2420132" cy="651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Fulfillment</a:t>
            </a:r>
          </a:p>
          <a:p>
            <a:pPr algn="ctr"/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물류센터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C04FDB2D-22A6-6C33-7F83-BA09EAE7C56C}"/>
              </a:ext>
            </a:extLst>
          </p:cNvPr>
          <p:cNvSpPr/>
          <p:nvPr/>
        </p:nvSpPr>
        <p:spPr>
          <a:xfrm>
            <a:off x="9636025" y="3153249"/>
            <a:ext cx="2420132" cy="651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Smart</a:t>
            </a:r>
          </a:p>
          <a:p>
            <a:pPr algn="ctr"/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물류센터</a:t>
            </a:r>
          </a:p>
        </p:txBody>
      </p:sp>
      <p:cxnSp>
        <p:nvCxnSpPr>
          <p:cNvPr id="63" name="연결선: 꺾임 62">
            <a:extLst>
              <a:ext uri="{FF2B5EF4-FFF2-40B4-BE49-F238E27FC236}">
                <a16:creationId xmlns:a16="http://schemas.microsoft.com/office/drawing/2014/main" id="{917FBB4F-74DD-8752-52AA-401C75C50258}"/>
              </a:ext>
            </a:extLst>
          </p:cNvPr>
          <p:cNvCxnSpPr>
            <a:cxnSpLocks/>
            <a:stCxn id="54" idx="2"/>
            <a:endCxn id="48" idx="2"/>
          </p:cNvCxnSpPr>
          <p:nvPr/>
        </p:nvCxnSpPr>
        <p:spPr>
          <a:xfrm rot="5400000">
            <a:off x="6708616" y="1040533"/>
            <a:ext cx="12700" cy="8274950"/>
          </a:xfrm>
          <a:prstGeom prst="bentConnector3">
            <a:avLst>
              <a:gd name="adj1" fmla="val 2042701"/>
            </a:avLst>
          </a:prstGeom>
          <a:ln w="3175">
            <a:solidFill>
              <a:srgbClr val="6B6B6B"/>
            </a:solidFill>
            <a:prstDash val="dash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660F12D3-2632-0B34-BDD0-50E23A5F9B9E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5388335" y="5140735"/>
            <a:ext cx="0" cy="29618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FB74B051-DE58-F3BA-80C9-1612F038290A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8146649" y="5140735"/>
            <a:ext cx="0" cy="29618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23">
            <a:extLst>
              <a:ext uri="{FF2B5EF4-FFF2-40B4-BE49-F238E27FC236}">
                <a16:creationId xmlns:a16="http://schemas.microsoft.com/office/drawing/2014/main" id="{AB4C810E-C5CF-B88D-8873-5EB95ED6D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446" y="5775970"/>
            <a:ext cx="9400882" cy="460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ko-KR" altLang="en-US" sz="1600" i="1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1600" i="1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물류센터는 복합적인 기능 수행에 따른 </a:t>
            </a:r>
            <a:r>
              <a:rPr lang="en-US" altLang="ko-KR" sz="1600" i="1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Terminal</a:t>
            </a:r>
            <a:r>
              <a:rPr lang="en-US" altLang="ko-KR" sz="1600" i="1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en-US" altLang="ko-KR" sz="1600" i="1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Fulfillment</a:t>
            </a:r>
            <a:r>
              <a:rPr lang="en-US" altLang="ko-KR" sz="1600" i="1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en-US" altLang="ko-KR" sz="1600" i="1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Smart</a:t>
            </a:r>
            <a:r>
              <a:rPr lang="en-US" altLang="ko-KR" sz="1600" i="1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600" i="1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물류센터의 역할 수행</a:t>
            </a:r>
            <a:endParaRPr lang="en-US" altLang="ko-KR" sz="1600" i="1" dirty="0">
              <a:solidFill>
                <a:srgbClr val="40404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72C36E0-781A-74A2-CAE6-307094082283}"/>
              </a:ext>
            </a:extLst>
          </p:cNvPr>
          <p:cNvSpPr/>
          <p:nvPr/>
        </p:nvSpPr>
        <p:spPr>
          <a:xfrm>
            <a:off x="1361075" y="3834183"/>
            <a:ext cx="2420132" cy="1343825"/>
          </a:xfrm>
          <a:prstGeom prst="rect">
            <a:avLst/>
          </a:prstGeom>
          <a:solidFill>
            <a:srgbClr val="E2E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6682D941-6A3C-2D00-C842-CAE8D57A7465}"/>
              </a:ext>
            </a:extLst>
          </p:cNvPr>
          <p:cNvSpPr/>
          <p:nvPr/>
        </p:nvSpPr>
        <p:spPr>
          <a:xfrm>
            <a:off x="4119392" y="3834183"/>
            <a:ext cx="2420132" cy="1343825"/>
          </a:xfrm>
          <a:prstGeom prst="rect">
            <a:avLst/>
          </a:prstGeom>
          <a:solidFill>
            <a:srgbClr val="E2E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A1881094-2F61-6858-A5CD-E29F6484556D}"/>
              </a:ext>
            </a:extLst>
          </p:cNvPr>
          <p:cNvSpPr/>
          <p:nvPr/>
        </p:nvSpPr>
        <p:spPr>
          <a:xfrm>
            <a:off x="6877709" y="3834183"/>
            <a:ext cx="2420132" cy="1343825"/>
          </a:xfrm>
          <a:prstGeom prst="rect">
            <a:avLst/>
          </a:prstGeom>
          <a:solidFill>
            <a:srgbClr val="E2E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C5A0885B-B45B-F87A-EC81-190BBD163A0A}"/>
              </a:ext>
            </a:extLst>
          </p:cNvPr>
          <p:cNvSpPr/>
          <p:nvPr/>
        </p:nvSpPr>
        <p:spPr>
          <a:xfrm>
            <a:off x="9636025" y="3834183"/>
            <a:ext cx="2420132" cy="1343825"/>
          </a:xfrm>
          <a:prstGeom prst="rect">
            <a:avLst/>
          </a:prstGeom>
          <a:solidFill>
            <a:srgbClr val="E2E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4DA3B5B0-AFD0-0D75-C7F8-51577BF64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661" y="3796649"/>
            <a:ext cx="2640561" cy="134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복합적인 기능을 수행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보관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QA/QC, </a:t>
            </a:r>
            <a:b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Pi/packing,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유통가공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하차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b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 등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일반 물류센터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FC70EA53-496C-73BD-ECC6-DAE52E3E2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978" y="3796649"/>
            <a:ext cx="2608713" cy="134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 거점 분류 터미널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여러 지역에서 중심 거점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이동 후 </a:t>
            </a:r>
            <a:r>
              <a:rPr lang="ko-KR" altLang="en-US" sz="14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배송지별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분류 처리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ex)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택배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(CJ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대한통운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한진 등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61" name="Text Box 23">
            <a:extLst>
              <a:ext uri="{FF2B5EF4-FFF2-40B4-BE49-F238E27FC236}">
                <a16:creationId xmlns:a16="http://schemas.microsoft.com/office/drawing/2014/main" id="{9D513562-798C-487B-9185-C8F553C7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292" y="3796649"/>
            <a:ext cx="2608713" cy="134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물류센터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+E-Commerce  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물건의 배송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처리 가능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한 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E-Commerce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형 물류센터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ex)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아마존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쿠팡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등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2" name="Text Box 23">
            <a:extLst>
              <a:ext uri="{FF2B5EF4-FFF2-40B4-BE49-F238E27FC236}">
                <a16:creationId xmlns:a16="http://schemas.microsoft.com/office/drawing/2014/main" id="{F55AFC4D-4A59-D8A1-F912-776923B0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0605" y="3796649"/>
            <a:ext cx="2608713" cy="134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물류센터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+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첨단 장비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시설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자동화 시설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장비 및 시스템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도입 된 물류센터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ex) 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신세계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SSG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등</a:t>
            </a:r>
            <a:endParaRPr lang="en-US" altLang="ko-KR" sz="14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83E0A218-6A40-403F-AE97-537B80CCC7BD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6719887" y="5436924"/>
            <a:ext cx="0" cy="33904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6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urcYB3iEOs3LhtfQRB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urcYB3iEOs3LhtfQRB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urcYB3iEOs3LhtfQRB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urcYB3iEOs3LhtfQRBXg"/>
</p:tagLst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9C367F35F0B4043A96932D702461302" ma:contentTypeVersion="7" ma:contentTypeDescription="새 문서를 만듭니다." ma:contentTypeScope="" ma:versionID="a70d22ede7e3536d916374b0723e36cc">
  <xsd:schema xmlns:xsd="http://www.w3.org/2001/XMLSchema" xmlns:xs="http://www.w3.org/2001/XMLSchema" xmlns:p="http://schemas.microsoft.com/office/2006/metadata/properties" xmlns:ns2="925c204a-fa47-4bb1-8891-50b1916a8d33" targetNamespace="http://schemas.microsoft.com/office/2006/metadata/properties" ma:root="true" ma:fieldsID="103c372e5fdd763ac479a0fd9e97dfdc" ns2:_="">
    <xsd:import namespace="925c204a-fa47-4bb1-8891-50b1916a8d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c204a-fa47-4bb1-8891-50b1916a8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9FB6B-200E-46CA-8932-6693EAC79DEB}">
  <ds:schemaRefs>
    <ds:schemaRef ds:uri="925c204a-fa47-4bb1-8891-50b1916a8d33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3A5033B-BCCB-4667-BBE1-219D4CE8E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AC179F-9A13-42AB-98CE-0DC964B89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c204a-fa47-4bb1-8891-50b1916a8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6925</TotalTime>
  <Words>7975</Words>
  <Application>Microsoft Office PowerPoint</Application>
  <PresentationFormat>사용자 지정</PresentationFormat>
  <Paragraphs>1292</Paragraphs>
  <Slides>34</Slides>
  <Notes>34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7" baseType="lpstr">
      <vt:lpstr>Pretendard Light</vt:lpstr>
      <vt:lpstr>Pretendard Medium</vt:lpstr>
      <vt:lpstr>맑은 고딕</vt:lpstr>
      <vt:lpstr>에스코어 드림 3 Light</vt:lpstr>
      <vt:lpstr>에스코어 드림 6 Bold</vt:lpstr>
      <vt:lpstr>에스코어 드림 8 Heavy</vt:lpstr>
      <vt:lpstr>에스코어 드림 9 Black</vt:lpstr>
      <vt:lpstr>Arial</vt:lpstr>
      <vt:lpstr>Arial Narrow</vt:lpstr>
      <vt:lpstr>Calibri</vt:lpstr>
      <vt:lpstr>Calibri Light</vt:lpstr>
      <vt:lpstr>Wingdings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SERVEONE</dc:creator>
  <cp:lastModifiedBy>officewowm</cp:lastModifiedBy>
  <cp:revision>472</cp:revision>
  <dcterms:created xsi:type="dcterms:W3CDTF">2022-03-15T04:45:55Z</dcterms:created>
  <dcterms:modified xsi:type="dcterms:W3CDTF">2025-09-19T01:51:13Z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0x010100E9C367F35F0B4043A96932D702461302</vt:lpwstr>
  </property>
</Properties>
</file>