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98" r:id="rId5"/>
    <p:sldMasterId id="2147483723" r:id="rId6"/>
    <p:sldMasterId id="2147483731" r:id="rId7"/>
    <p:sldMasterId id="2147483734" r:id="rId8"/>
    <p:sldMasterId id="2147483747" r:id="rId9"/>
  </p:sldMasterIdLst>
  <p:notesMasterIdLst>
    <p:notesMasterId r:id="rId50"/>
  </p:notesMasterIdLst>
  <p:handoutMasterIdLst>
    <p:handoutMasterId r:id="rId51"/>
  </p:handoutMasterIdLst>
  <p:sldIdLst>
    <p:sldId id="1337" r:id="rId10"/>
    <p:sldId id="1088" r:id="rId11"/>
    <p:sldId id="1566" r:id="rId12"/>
    <p:sldId id="1515" r:id="rId13"/>
    <p:sldId id="1547" r:id="rId14"/>
    <p:sldId id="1548" r:id="rId15"/>
    <p:sldId id="1551" r:id="rId16"/>
    <p:sldId id="1552" r:id="rId17"/>
    <p:sldId id="1549" r:id="rId18"/>
    <p:sldId id="1553" r:id="rId19"/>
    <p:sldId id="1554" r:id="rId20"/>
    <p:sldId id="1555" r:id="rId21"/>
    <p:sldId id="1550" r:id="rId22"/>
    <p:sldId id="1557" r:id="rId23"/>
    <p:sldId id="1558" r:id="rId24"/>
    <p:sldId id="1559" r:id="rId25"/>
    <p:sldId id="1560" r:id="rId26"/>
    <p:sldId id="1520" r:id="rId27"/>
    <p:sldId id="1564" r:id="rId28"/>
    <p:sldId id="1565" r:id="rId29"/>
    <p:sldId id="1563" r:id="rId30"/>
    <p:sldId id="1561" r:id="rId31"/>
    <p:sldId id="1562" r:id="rId32"/>
    <p:sldId id="1567" r:id="rId33"/>
    <p:sldId id="1568" r:id="rId34"/>
    <p:sldId id="1584" r:id="rId35"/>
    <p:sldId id="1570" r:id="rId36"/>
    <p:sldId id="1572" r:id="rId37"/>
    <p:sldId id="1573" r:id="rId38"/>
    <p:sldId id="1571" r:id="rId39"/>
    <p:sldId id="1576" r:id="rId40"/>
    <p:sldId id="1574" r:id="rId41"/>
    <p:sldId id="1577" r:id="rId42"/>
    <p:sldId id="1575" r:id="rId43"/>
    <p:sldId id="1580" r:id="rId44"/>
    <p:sldId id="1581" r:id="rId45"/>
    <p:sldId id="1583" r:id="rId46"/>
    <p:sldId id="1578" r:id="rId47"/>
    <p:sldId id="1579" r:id="rId48"/>
    <p:sldId id="1336" r:id="rId49"/>
  </p:sldIdLst>
  <p:sldSz cx="12192000" cy="6858000"/>
  <p:notesSz cx="6807200" cy="9939338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buChar char="•"/>
      <a:defRPr kumimoji="1" b="1" kern="1200">
        <a:solidFill>
          <a:schemeClr val="tx1"/>
        </a:solidFill>
        <a:latin typeface="Arial" pitchFamily="34" charset="0"/>
        <a:ea typeface="돋움체" pitchFamily="49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buChar char="•"/>
      <a:defRPr kumimoji="1" b="1" kern="1200">
        <a:solidFill>
          <a:schemeClr val="tx1"/>
        </a:solidFill>
        <a:latin typeface="Arial" pitchFamily="34" charset="0"/>
        <a:ea typeface="돋움체" pitchFamily="49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buChar char="•"/>
      <a:defRPr kumimoji="1" b="1" kern="1200">
        <a:solidFill>
          <a:schemeClr val="tx1"/>
        </a:solidFill>
        <a:latin typeface="Arial" pitchFamily="34" charset="0"/>
        <a:ea typeface="돋움체" pitchFamily="49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buChar char="•"/>
      <a:defRPr kumimoji="1" b="1" kern="1200">
        <a:solidFill>
          <a:schemeClr val="tx1"/>
        </a:solidFill>
        <a:latin typeface="Arial" pitchFamily="34" charset="0"/>
        <a:ea typeface="돋움체" pitchFamily="49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buChar char="•"/>
      <a:defRPr kumimoji="1" b="1" kern="1200">
        <a:solidFill>
          <a:schemeClr val="tx1"/>
        </a:solidFill>
        <a:latin typeface="Arial" pitchFamily="34" charset="0"/>
        <a:ea typeface="돋움체" pitchFamily="49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Arial" pitchFamily="34" charset="0"/>
        <a:ea typeface="돋움체" pitchFamily="49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Arial" pitchFamily="34" charset="0"/>
        <a:ea typeface="돋움체" pitchFamily="49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Arial" pitchFamily="34" charset="0"/>
        <a:ea typeface="돋움체" pitchFamily="49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Arial" pitchFamily="34" charset="0"/>
        <a:ea typeface="돋움체" pitchFamily="49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orient="horz" pos="4292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267" userDrawn="1">
          <p15:clr>
            <a:srgbClr val="A4A3A4"/>
          </p15:clr>
        </p15:guide>
        <p15:guide id="6" pos="7468" userDrawn="1">
          <p15:clr>
            <a:srgbClr val="A4A3A4"/>
          </p15:clr>
        </p15:guide>
        <p15:guide id="7" pos="7301" userDrawn="1">
          <p15:clr>
            <a:srgbClr val="A4A3A4"/>
          </p15:clr>
        </p15:guide>
        <p15:guide id="8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228" userDrawn="1">
          <p15:clr>
            <a:srgbClr val="A4A3A4"/>
          </p15:clr>
        </p15:guide>
        <p15:guide id="4" pos="2241" userDrawn="1">
          <p15:clr>
            <a:srgbClr val="A4A3A4"/>
          </p15:clr>
        </p15:guide>
        <p15:guide id="5" orient="horz" pos="3038" userDrawn="1">
          <p15:clr>
            <a:srgbClr val="A4A3A4"/>
          </p15:clr>
        </p15:guide>
        <p15:guide id="6" pos="205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EDD2"/>
    <a:srgbClr val="FFE699"/>
    <a:srgbClr val="0000FF"/>
    <a:srgbClr val="99C6E6"/>
    <a:srgbClr val="5B9BD5"/>
    <a:srgbClr val="99A6BF"/>
    <a:srgbClr val="C6ACD9"/>
    <a:srgbClr val="E69999"/>
    <a:srgbClr val="99DFB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114"/>
      </p:cViewPr>
      <p:guideLst>
        <p:guide orient="horz" pos="709"/>
        <p:guide orient="horz" pos="4292"/>
        <p:guide orient="horz" pos="4065"/>
        <p:guide pos="3840"/>
        <p:guide pos="267"/>
        <p:guide pos="7468"/>
        <p:guide pos="7301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45"/>
        <p:guide orient="horz" pos="3228"/>
        <p:guide pos="2241"/>
        <p:guide orient="horz" pos="3038"/>
        <p:guide pos="20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50317" cy="49887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297" y="0"/>
            <a:ext cx="2950317" cy="49887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AD7E1C06-DD45-4CFD-B306-046166CA2F8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5" y="9440468"/>
            <a:ext cx="2950317" cy="49887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297" y="9440468"/>
            <a:ext cx="2950317" cy="49887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1AD7F1D3-3A35-413E-BE04-D535ABB061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21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8945" cy="4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4" tIns="46566" rIns="93134" bIns="46566" numCol="1" anchor="t" anchorCtr="0" compatLnSpc="1">
            <a:prstTxWarp prst="textNoShape">
              <a:avLst/>
            </a:prstTxWarp>
          </a:bodyPr>
          <a:lstStyle>
            <a:lvl1pPr algn="l" defTabSz="931210">
              <a:spcBef>
                <a:spcPct val="0"/>
              </a:spcBef>
              <a:buFontTx/>
              <a:buNone/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105" y="3"/>
            <a:ext cx="2950524" cy="4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4" tIns="46566" rIns="93134" bIns="46566" numCol="1" anchor="t" anchorCtr="0" compatLnSpc="1">
            <a:prstTxWarp prst="textNoShape">
              <a:avLst/>
            </a:prstTxWarp>
          </a:bodyPr>
          <a:lstStyle>
            <a:lvl1pPr algn="r" defTabSz="931210">
              <a:spcBef>
                <a:spcPct val="0"/>
              </a:spcBef>
              <a:buFontTx/>
              <a:buNone/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11" y="4721190"/>
            <a:ext cx="5446392" cy="44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4" tIns="46566" rIns="93134" bIns="46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375"/>
            <a:ext cx="2948945" cy="4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4" tIns="46566" rIns="93134" bIns="46566" numCol="1" anchor="b" anchorCtr="0" compatLnSpc="1">
            <a:prstTxWarp prst="textNoShape">
              <a:avLst/>
            </a:prstTxWarp>
          </a:bodyPr>
          <a:lstStyle>
            <a:lvl1pPr algn="l" defTabSz="931210">
              <a:spcBef>
                <a:spcPct val="0"/>
              </a:spcBef>
              <a:buFontTx/>
              <a:buNone/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105" y="9442375"/>
            <a:ext cx="2950524" cy="4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4" tIns="46566" rIns="93134" bIns="46566" numCol="1" anchor="b" anchorCtr="0" compatLnSpc="1">
            <a:prstTxWarp prst="textNoShape">
              <a:avLst/>
            </a:prstTxWarp>
          </a:bodyPr>
          <a:lstStyle>
            <a:lvl1pPr algn="r" defTabSz="931210">
              <a:spcBef>
                <a:spcPct val="0"/>
              </a:spcBef>
              <a:buFontTx/>
              <a:buNone/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fld id="{CB859F3C-944F-4BC6-8B9A-54DFFE4806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3638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9400" cy="37290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CB859F3C-944F-4BC6-8B9A-54DFFE48063D}" type="slidenum">
              <a:rPr lang="en-US" altLang="ko-KR">
                <a:solidFill>
                  <a:srgbClr val="000000"/>
                </a:solidFill>
              </a:rPr>
              <a:pPr algn="l" rtl="0">
                <a:defRPr/>
              </a:pPr>
              <a:t>2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9400" cy="37290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CB859F3C-944F-4BC6-8B9A-54DFFE48063D}" type="slidenum">
              <a:rPr lang="en-US" altLang="ko-KR">
                <a:solidFill>
                  <a:srgbClr val="000000"/>
                </a:solidFill>
              </a:rPr>
              <a:pPr algn="l" rtl="0">
                <a:defRPr/>
              </a:pPr>
              <a:t>25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4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897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6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14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93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64015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785" y="1825625"/>
            <a:ext cx="516401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013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30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70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359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197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200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69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MH automation biz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4">
            <a:extLst>
              <a:ext uri="{FF2B5EF4-FFF2-40B4-BE49-F238E27FC236}">
                <a16:creationId xmlns:a16="http://schemas.microsoft.com/office/drawing/2014/main" id="{EBC8C4D1-0A37-564A-991C-B1C213C69D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9896" y="76844"/>
            <a:ext cx="2752804" cy="4700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 anchor="t">
            <a:noAutofit/>
          </a:bodyPr>
          <a:lstStyle/>
          <a:p>
            <a:pPr marL="342795" indent="-342795" algn="r" defTabSz="1014101">
              <a:spcBef>
                <a:spcPct val="10000"/>
              </a:spcBef>
            </a:pPr>
            <a:r>
              <a:rPr lang="en-US" altLang="ko-KR" sz="1400" b="1">
                <a:solidFill>
                  <a:schemeClr val="bg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itchFamily="34" charset="0"/>
              </a:rPr>
              <a:t>Ⅱ</a:t>
            </a:r>
            <a:r>
              <a:rPr lang="en-US" altLang="ko-KR" sz="1400" b="1" ker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 pitchFamily="18" charset="0"/>
              </a:rPr>
              <a:t>. </a:t>
            </a:r>
            <a:r>
              <a:rPr lang="ko-KR" altLang="en-US" sz="1400" b="1" ker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 pitchFamily="18" charset="0"/>
              </a:rPr>
              <a:t>이차전지 사업영역</a:t>
            </a:r>
            <a:endParaRPr lang="en-US" altLang="ko-KR" sz="1400" b="1" kern="0">
              <a:ln>
                <a:solidFill>
                  <a:srgbClr val="FFFFFF">
                    <a:alpha val="0"/>
                  </a:srgbClr>
                </a:solidFill>
              </a:ln>
              <a:solidFill>
                <a:schemeClr val="bg1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맑은 고딕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17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5877" y="365125"/>
            <a:ext cx="2627924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0010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997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540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43965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4"/>
          <p:cNvSpPr txBox="1">
            <a:spLocks noChangeArrowheads="1"/>
          </p:cNvSpPr>
          <p:nvPr userDrawn="1"/>
        </p:nvSpPr>
        <p:spPr bwMode="auto">
          <a:xfrm>
            <a:off x="8223345" y="255940"/>
            <a:ext cx="3532458" cy="2843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33471" indent="-333471" algn="r" defTabSz="986517">
              <a:spcBef>
                <a:spcPct val="10000"/>
              </a:spcBef>
            </a:pPr>
            <a:r>
              <a:rPr lang="en-US" altLang="ko-KR" sz="1848" b="1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Ⅴ. </a:t>
            </a:r>
            <a:r>
              <a:rPr lang="ko-KR" altLang="en-US" sz="1848" b="1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정보시스템</a:t>
            </a:r>
          </a:p>
        </p:txBody>
      </p:sp>
    </p:spTree>
    <p:extLst>
      <p:ext uri="{BB962C8B-B14F-4D97-AF65-F5344CB8AC3E}">
        <p14:creationId xmlns:p14="http://schemas.microsoft.com/office/powerpoint/2010/main" val="126559021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4"/>
          <p:cNvSpPr txBox="1">
            <a:spLocks noChangeArrowheads="1"/>
          </p:cNvSpPr>
          <p:nvPr userDrawn="1"/>
        </p:nvSpPr>
        <p:spPr bwMode="auto">
          <a:xfrm>
            <a:off x="8223345" y="255940"/>
            <a:ext cx="3532458" cy="2843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33471" indent="-333471" algn="r" defTabSz="986517">
              <a:spcBef>
                <a:spcPct val="10000"/>
              </a:spcBef>
            </a:pPr>
            <a:r>
              <a:rPr lang="en-US" altLang="ko-KR" sz="1848" b="1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Ⅵ. </a:t>
            </a:r>
            <a:r>
              <a:rPr lang="ko-KR" altLang="en-US" sz="1848" b="1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제어시스템</a:t>
            </a:r>
          </a:p>
        </p:txBody>
      </p:sp>
    </p:spTree>
    <p:extLst>
      <p:ext uri="{BB962C8B-B14F-4D97-AF65-F5344CB8AC3E}">
        <p14:creationId xmlns:p14="http://schemas.microsoft.com/office/powerpoint/2010/main" val="422144246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4"/>
          <p:cNvSpPr txBox="1">
            <a:spLocks noChangeArrowheads="1"/>
          </p:cNvSpPr>
          <p:nvPr userDrawn="1"/>
        </p:nvSpPr>
        <p:spPr bwMode="auto">
          <a:xfrm>
            <a:off x="8223345" y="255940"/>
            <a:ext cx="3532458" cy="2843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33471" indent="-333471" algn="r" defTabSz="986517">
              <a:spcBef>
                <a:spcPct val="10000"/>
              </a:spcBef>
            </a:pPr>
            <a:r>
              <a:rPr lang="en-US" altLang="ko-KR" sz="1848" b="1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Ⅶ. </a:t>
            </a:r>
            <a:r>
              <a:rPr lang="ko-KR" altLang="en-US" sz="1848" b="1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프로젝트 </a:t>
            </a:r>
            <a:r>
              <a:rPr lang="ko-KR" altLang="en-US" sz="1848" b="1" err="1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수행계획</a:t>
            </a:r>
            <a:endParaRPr lang="ko-KR" altLang="en-US" sz="1848" b="1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2994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Ⅵ. 물류설비 사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54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4"/>
            <a:ext cx="10363200" cy="2387600"/>
          </a:xfrm>
        </p:spPr>
        <p:txBody>
          <a:bodyPr anchor="b"/>
          <a:lstStyle>
            <a:lvl1pPr algn="ctr">
              <a:defRPr sz="5836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35"/>
            </a:lvl1pPr>
            <a:lvl2pPr marL="444676" indent="0" algn="ctr">
              <a:buNone/>
              <a:defRPr sz="1946"/>
            </a:lvl2pPr>
            <a:lvl3pPr marL="889350" indent="0" algn="ctr">
              <a:buNone/>
              <a:defRPr sz="1751"/>
            </a:lvl3pPr>
            <a:lvl4pPr marL="1334026" indent="0" algn="ctr">
              <a:buNone/>
              <a:defRPr sz="1556"/>
            </a:lvl4pPr>
            <a:lvl5pPr marL="1778701" indent="0" algn="ctr">
              <a:buNone/>
              <a:defRPr sz="1556"/>
            </a:lvl5pPr>
            <a:lvl6pPr marL="2223376" indent="0" algn="ctr">
              <a:buNone/>
              <a:defRPr sz="1556"/>
            </a:lvl6pPr>
            <a:lvl7pPr marL="2668051" indent="0" algn="ctr">
              <a:buNone/>
              <a:defRPr sz="1556"/>
            </a:lvl7pPr>
            <a:lvl8pPr marL="3112727" indent="0" algn="ctr">
              <a:buNone/>
              <a:defRPr sz="1556"/>
            </a:lvl8pPr>
            <a:lvl9pPr marL="3557401" indent="0" algn="ctr">
              <a:buNone/>
              <a:defRPr sz="1556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4D8C-EDA2-0D4D-8C58-1A31BDFA7125}" type="datetimeFigureOut">
              <a:rPr kumimoji="1" lang="ko-KR" altLang="en-US" smtClean="0"/>
              <a:t>2025-03-17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FFC4-973E-AD40-A63D-99497DA2E88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84326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1101_템플릿내지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0" y="6453188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latinLnBrk="0" hangingPunct="0">
              <a:defRPr/>
            </a:pPr>
            <a:endParaRPr kumimoji="0" lang="ko-KR" altLang="en-US"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223999" y="53416"/>
            <a:ext cx="2091266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latinLnBrk="0" hangingPunct="0">
              <a:spcBef>
                <a:spcPct val="30000"/>
              </a:spcBef>
              <a:defRPr/>
            </a:pPr>
            <a:r>
              <a:rPr lang="en-US" altLang="ko-KR" sz="1400" b="1" i="1">
                <a:solidFill>
                  <a:srgbClr val="FF0000"/>
                </a:solidFill>
              </a:rPr>
              <a:t>Confidential</a:t>
            </a:r>
            <a:endParaRPr lang="ko-KR" altLang="en-US" sz="14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85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67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rocess equipment Biz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4">
            <a:extLst>
              <a:ext uri="{FF2B5EF4-FFF2-40B4-BE49-F238E27FC236}">
                <a16:creationId xmlns:a16="http://schemas.microsoft.com/office/drawing/2014/main" id="{EBC8C4D1-0A37-564A-991C-B1C213C69D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9896" y="76844"/>
            <a:ext cx="2752804" cy="4700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 anchor="t">
            <a:noAutofit/>
          </a:bodyPr>
          <a:lstStyle/>
          <a:p>
            <a:pPr marL="342795" indent="-342795" algn="r" defTabSz="1014101">
              <a:spcBef>
                <a:spcPct val="10000"/>
              </a:spcBef>
            </a:pPr>
            <a:r>
              <a:rPr lang="en-US" altLang="ko-KR" sz="1400" b="1">
                <a:solidFill>
                  <a:schemeClr val="bg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itchFamily="34" charset="0"/>
              </a:rPr>
              <a:t>Ⅱ</a:t>
            </a:r>
            <a:r>
              <a:rPr lang="en-US" altLang="ko-KR" sz="1400" b="1" ker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 pitchFamily="18" charset="0"/>
              </a:rPr>
              <a:t>. </a:t>
            </a:r>
            <a:r>
              <a:rPr lang="ko-KR" altLang="en-US" sz="1400" b="1" ker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 pitchFamily="18" charset="0"/>
              </a:rPr>
              <a:t>이차전지 사업영역</a:t>
            </a:r>
            <a:endParaRPr lang="en-US" altLang="ko-KR" sz="1400" b="1" kern="0">
              <a:ln>
                <a:solidFill>
                  <a:srgbClr val="FFFFFF">
                    <a:alpha val="0"/>
                  </a:srgbClr>
                </a:solidFill>
              </a:ln>
              <a:solidFill>
                <a:schemeClr val="bg1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맑은 고딕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08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9373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9526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8812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563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2790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7411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2772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8354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6398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44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. Production cap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로고" hidden="1">
            <a:extLst>
              <a:ext uri="{FF2B5EF4-FFF2-40B4-BE49-F238E27FC236}">
                <a16:creationId xmlns:a16="http://schemas.microsoft.com/office/drawing/2014/main" id="{BCF69D83-5DA7-FF4E-BCAB-9F444BFA05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12" y="6582758"/>
            <a:ext cx="11321932" cy="179998"/>
            <a:chOff x="331365" y="6403336"/>
            <a:chExt cx="14541890" cy="284541"/>
          </a:xfrm>
        </p:grpSpPr>
        <p:pic>
          <p:nvPicPr>
            <p:cNvPr id="14" name="다이소">
              <a:extLst>
                <a:ext uri="{FF2B5EF4-FFF2-40B4-BE49-F238E27FC236}">
                  <a16:creationId xmlns:a16="http://schemas.microsoft.com/office/drawing/2014/main" id="{E4DECA22-4E7E-A641-A64F-A0A46CB55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365" y="6403336"/>
              <a:ext cx="936000" cy="284541"/>
            </a:xfrm>
            <a:prstGeom prst="rect">
              <a:avLst/>
            </a:prstGeom>
          </p:spPr>
        </p:pic>
        <p:pic>
          <p:nvPicPr>
            <p:cNvPr id="15" name="SFA/neo_K">
              <a:extLst>
                <a:ext uri="{FF2B5EF4-FFF2-40B4-BE49-F238E27FC236}">
                  <a16:creationId xmlns:a16="http://schemas.microsoft.com/office/drawing/2014/main" id="{68064D18-1029-D743-8C9C-C1EB4E2A0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4919" y="6417799"/>
              <a:ext cx="1238336" cy="270072"/>
            </a:xfrm>
            <a:prstGeom prst="rect">
              <a:avLst/>
            </a:prstGeom>
          </p:spPr>
        </p:pic>
      </p:grpSp>
      <p:sp>
        <p:nvSpPr>
          <p:cNvPr id="6" name="Text Box 264">
            <a:extLst>
              <a:ext uri="{FF2B5EF4-FFF2-40B4-BE49-F238E27FC236}">
                <a16:creationId xmlns:a16="http://schemas.microsoft.com/office/drawing/2014/main" id="{EBC8C4D1-0A37-564A-991C-B1C213C69D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10366" y="74733"/>
            <a:ext cx="2752804" cy="4700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 anchor="t">
            <a:noAutofit/>
          </a:bodyPr>
          <a:lstStyle/>
          <a:p>
            <a:pPr marL="342795" indent="-342795" algn="r" defTabSz="1014101">
              <a:spcBef>
                <a:spcPct val="10000"/>
              </a:spcBef>
            </a:pPr>
            <a:r>
              <a:rPr lang="en-US" altLang="ko-KR" sz="1400" b="1" ker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 pitchFamily="18" charset="0"/>
              </a:rPr>
              <a:t>Ⅲ. </a:t>
            </a:r>
            <a:r>
              <a:rPr lang="ko-KR" altLang="en-US" sz="1400" b="1" ker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 pitchFamily="18" charset="0"/>
              </a:rPr>
              <a:t>제조 생산능력</a:t>
            </a:r>
            <a:endParaRPr lang="ko-KR" altLang="en-US" sz="1400" b="1">
              <a:solidFill>
                <a:schemeClr val="bg1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08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1700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G">
            <a:extLst>
              <a:ext uri="{FF2B5EF4-FFF2-40B4-BE49-F238E27FC236}">
                <a16:creationId xmlns:a16="http://schemas.microsoft.com/office/drawing/2014/main" id="{1AFDE2BF-13D5-5549-8894-3182F4952BCA}"/>
              </a:ext>
            </a:extLst>
          </p:cNvPr>
          <p:cNvGrpSpPr/>
          <p:nvPr userDrawn="1"/>
        </p:nvGrpSpPr>
        <p:grpSpPr>
          <a:xfrm>
            <a:off x="0" y="0"/>
            <a:ext cx="12193477" cy="6858000"/>
            <a:chOff x="0" y="0"/>
            <a:chExt cx="9907200" cy="685800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B470FFD-CE42-4347-AD90-0A776DA12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07200" cy="6858000"/>
            </a:xfrm>
            <a:prstGeom prst="rect">
              <a:avLst/>
            </a:prstGeom>
          </p:spPr>
        </p:pic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FEBAFEE9-0ACB-3144-B272-20EFB7C2843B}"/>
                </a:ext>
              </a:extLst>
            </p:cNvPr>
            <p:cNvGrpSpPr/>
            <p:nvPr/>
          </p:nvGrpSpPr>
          <p:grpSpPr>
            <a:xfrm>
              <a:off x="7705241" y="5908804"/>
              <a:ext cx="1916087" cy="581756"/>
              <a:chOff x="7694226" y="5908804"/>
              <a:chExt cx="1916087" cy="581756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B6275B7E-AE4D-BB4A-BCA5-0D339E2CC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4922" y="5908804"/>
                <a:ext cx="1854695" cy="396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E61CDD-D19C-3842-A09E-97AF487A8221}"/>
                  </a:ext>
                </a:extLst>
              </p:cNvPr>
              <p:cNvSpPr txBox="1"/>
              <p:nvPr/>
            </p:nvSpPr>
            <p:spPr>
              <a:xfrm>
                <a:off x="7694226" y="6304804"/>
                <a:ext cx="1916087" cy="185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3200">
                    <a:latin typeface="Bahnschrift SemiBold" panose="020B0502040204020203" pitchFamily="34" charset="0"/>
                    <a:ea typeface="나눔스퀘어 ExtraBold" panose="020B0600000101010101" pitchFamily="50" charset="-127"/>
                  </a:defRPr>
                </a:lvl1pPr>
              </a:lstStyle>
              <a:p>
                <a:pPr algn="ctr">
                  <a:lnSpc>
                    <a:spcPct val="150000"/>
                  </a:lnSpc>
                  <a:buNone/>
                </a:pPr>
                <a:r>
                  <a:rPr lang="en-US" altLang="ko-KR" sz="900"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Gothic A1" pitchFamily="2" charset="-127"/>
                  </a:rPr>
                  <a:t>Solutions for Advancement</a:t>
                </a:r>
                <a:endParaRPr kumimoji="1" lang="ko-KR" altLang="en-US" sz="90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Gothic A1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6238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544-3C01-4E5C-BD2C-7595DFA7223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002-90F5-4504-88C4-F254F41C5A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76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544-3C01-4E5C-BD2C-7595DFA7223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002-90F5-4504-88C4-F254F41C5A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737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544-3C01-4E5C-BD2C-7595DFA7223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002-90F5-4504-88C4-F254F41C5A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70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544-3C01-4E5C-BD2C-7595DFA7223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002-90F5-4504-88C4-F254F41C5A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350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544-3C01-4E5C-BD2C-7595DFA7223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002-90F5-4504-88C4-F254F41C5A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293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544-3C01-4E5C-BD2C-7595DFA7223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002-90F5-4504-88C4-F254F41C5A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835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544-3C01-4E5C-BD2C-7595DFA7223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002-90F5-4504-88C4-F254F41C5A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622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544-3C01-4E5C-BD2C-7595DFA7223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002-90F5-4504-88C4-F254F41C5A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19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 After Service man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로고" hidden="1">
            <a:extLst>
              <a:ext uri="{FF2B5EF4-FFF2-40B4-BE49-F238E27FC236}">
                <a16:creationId xmlns:a16="http://schemas.microsoft.com/office/drawing/2014/main" id="{BCF69D83-5DA7-FF4E-BCAB-9F444BFA05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12" y="6582758"/>
            <a:ext cx="11321932" cy="179998"/>
            <a:chOff x="331365" y="6403336"/>
            <a:chExt cx="14541890" cy="284541"/>
          </a:xfrm>
        </p:grpSpPr>
        <p:pic>
          <p:nvPicPr>
            <p:cNvPr id="14" name="다이소">
              <a:extLst>
                <a:ext uri="{FF2B5EF4-FFF2-40B4-BE49-F238E27FC236}">
                  <a16:creationId xmlns:a16="http://schemas.microsoft.com/office/drawing/2014/main" id="{E4DECA22-4E7E-A641-A64F-A0A46CB55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365" y="6403336"/>
              <a:ext cx="936000" cy="284541"/>
            </a:xfrm>
            <a:prstGeom prst="rect">
              <a:avLst/>
            </a:prstGeom>
          </p:spPr>
        </p:pic>
        <p:pic>
          <p:nvPicPr>
            <p:cNvPr id="15" name="SFA/neo_K">
              <a:extLst>
                <a:ext uri="{FF2B5EF4-FFF2-40B4-BE49-F238E27FC236}">
                  <a16:creationId xmlns:a16="http://schemas.microsoft.com/office/drawing/2014/main" id="{68064D18-1029-D743-8C9C-C1EB4E2A0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4919" y="6417799"/>
              <a:ext cx="1238336" cy="270072"/>
            </a:xfrm>
            <a:prstGeom prst="rect">
              <a:avLst/>
            </a:prstGeom>
          </p:spPr>
        </p:pic>
      </p:grpSp>
      <p:sp>
        <p:nvSpPr>
          <p:cNvPr id="6" name="Text Box 264">
            <a:extLst>
              <a:ext uri="{FF2B5EF4-FFF2-40B4-BE49-F238E27FC236}">
                <a16:creationId xmlns:a16="http://schemas.microsoft.com/office/drawing/2014/main" id="{EBC8C4D1-0A37-564A-991C-B1C213C69D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9896" y="64012"/>
            <a:ext cx="2752804" cy="4700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 anchor="t">
            <a:noAutofit/>
          </a:bodyPr>
          <a:lstStyle/>
          <a:p>
            <a:pPr marL="342795" indent="-342795" algn="r" defTabSz="1014101">
              <a:spcBef>
                <a:spcPct val="10000"/>
              </a:spcBef>
            </a:pPr>
            <a:r>
              <a:rPr lang="en-US" altLang="ko-KR" sz="1400" b="1" kern="0" baseline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 pitchFamily="18" charset="0"/>
              </a:rPr>
              <a:t> </a:t>
            </a:r>
            <a:r>
              <a:rPr lang="en-US" altLang="ko-KR" sz="1400" b="1" kern="0" baseline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맑은 고딕" pitchFamily="18" charset="0"/>
              </a:rPr>
              <a:t>Ⅳ</a:t>
            </a:r>
            <a:r>
              <a:rPr lang="en-US" altLang="ko-KR" sz="1400" b="1" ker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 pitchFamily="18" charset="0"/>
              </a:rPr>
              <a:t>. </a:t>
            </a:r>
            <a:r>
              <a:rPr lang="ko-KR" altLang="en-US" sz="1400" b="1" ker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 pitchFamily="18" charset="0"/>
              </a:rPr>
              <a:t>유지보수 실행계획</a:t>
            </a:r>
            <a:endParaRPr lang="ko-KR" altLang="en-US" sz="1400" b="1">
              <a:solidFill>
                <a:schemeClr val="bg1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92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544-3C01-4E5C-BD2C-7595DFA7223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002-90F5-4504-88C4-F254F41C5A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882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544-3C01-4E5C-BD2C-7595DFA7223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002-90F5-4504-88C4-F254F41C5A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544-3C01-4E5C-BD2C-7595DFA72232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002-90F5-4504-88C4-F254F41C5A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371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ChangeArrowheads="1"/>
          </p:cNvSpPr>
          <p:nvPr userDrawn="1"/>
        </p:nvSpPr>
        <p:spPr bwMode="auto">
          <a:xfrm>
            <a:off x="9005278" y="1692276"/>
            <a:ext cx="252827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 eaLnBrk="0" latinLnBrk="0" hangingPunct="0">
              <a:spcBef>
                <a:spcPct val="0"/>
              </a:spcBef>
              <a:buFontTx/>
              <a:buNone/>
            </a:pPr>
            <a:endParaRPr kumimoji="0" lang="en-US" altLang="ko-KR"/>
          </a:p>
        </p:txBody>
      </p:sp>
    </p:spTree>
    <p:extLst>
      <p:ext uri="{BB962C8B-B14F-4D97-AF65-F5344CB8AC3E}">
        <p14:creationId xmlns:p14="http://schemas.microsoft.com/office/powerpoint/2010/main" val="230963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 Demo line t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로고" hidden="1">
            <a:extLst>
              <a:ext uri="{FF2B5EF4-FFF2-40B4-BE49-F238E27FC236}">
                <a16:creationId xmlns:a16="http://schemas.microsoft.com/office/drawing/2014/main" id="{BCF69D83-5DA7-FF4E-BCAB-9F444BFA05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12" y="6582758"/>
            <a:ext cx="11321932" cy="179998"/>
            <a:chOff x="331365" y="6403336"/>
            <a:chExt cx="14541890" cy="284541"/>
          </a:xfrm>
        </p:grpSpPr>
        <p:pic>
          <p:nvPicPr>
            <p:cNvPr id="14" name="다이소">
              <a:extLst>
                <a:ext uri="{FF2B5EF4-FFF2-40B4-BE49-F238E27FC236}">
                  <a16:creationId xmlns:a16="http://schemas.microsoft.com/office/drawing/2014/main" id="{E4DECA22-4E7E-A641-A64F-A0A46CB55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365" y="6403336"/>
              <a:ext cx="936000" cy="284541"/>
            </a:xfrm>
            <a:prstGeom prst="rect">
              <a:avLst/>
            </a:prstGeom>
          </p:spPr>
        </p:pic>
        <p:pic>
          <p:nvPicPr>
            <p:cNvPr id="15" name="SFA/neo_K">
              <a:extLst>
                <a:ext uri="{FF2B5EF4-FFF2-40B4-BE49-F238E27FC236}">
                  <a16:creationId xmlns:a16="http://schemas.microsoft.com/office/drawing/2014/main" id="{68064D18-1029-D743-8C9C-C1EB4E2A0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4919" y="6417799"/>
              <a:ext cx="1238336" cy="270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17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로고" hidden="1">
            <a:extLst>
              <a:ext uri="{FF2B5EF4-FFF2-40B4-BE49-F238E27FC236}">
                <a16:creationId xmlns:a16="http://schemas.microsoft.com/office/drawing/2014/main" id="{BCF69D83-5DA7-FF4E-BCAB-9F444BFA05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12" y="6582758"/>
            <a:ext cx="11321932" cy="179998"/>
            <a:chOff x="331365" y="6403336"/>
            <a:chExt cx="14541890" cy="284541"/>
          </a:xfrm>
        </p:grpSpPr>
        <p:pic>
          <p:nvPicPr>
            <p:cNvPr id="14" name="다이소">
              <a:extLst>
                <a:ext uri="{FF2B5EF4-FFF2-40B4-BE49-F238E27FC236}">
                  <a16:creationId xmlns:a16="http://schemas.microsoft.com/office/drawing/2014/main" id="{E4DECA22-4E7E-A641-A64F-A0A46CB55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365" y="6403336"/>
              <a:ext cx="936000" cy="284541"/>
            </a:xfrm>
            <a:prstGeom prst="rect">
              <a:avLst/>
            </a:prstGeom>
          </p:spPr>
        </p:pic>
        <p:pic>
          <p:nvPicPr>
            <p:cNvPr id="15" name="SFA/neo_K">
              <a:extLst>
                <a:ext uri="{FF2B5EF4-FFF2-40B4-BE49-F238E27FC236}">
                  <a16:creationId xmlns:a16="http://schemas.microsoft.com/office/drawing/2014/main" id="{68064D18-1029-D743-8C9C-C1EB4E2A0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4919" y="6417799"/>
              <a:ext cx="1238336" cy="270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04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G">
            <a:extLst>
              <a:ext uri="{FF2B5EF4-FFF2-40B4-BE49-F238E27FC236}">
                <a16:creationId xmlns:a16="http://schemas.microsoft.com/office/drawing/2014/main" id="{1AFDE2BF-13D5-5549-8894-3182F4952BCA}"/>
              </a:ext>
            </a:extLst>
          </p:cNvPr>
          <p:cNvGrpSpPr/>
          <p:nvPr userDrawn="1"/>
        </p:nvGrpSpPr>
        <p:grpSpPr>
          <a:xfrm>
            <a:off x="0" y="0"/>
            <a:ext cx="12193477" cy="6858000"/>
            <a:chOff x="0" y="0"/>
            <a:chExt cx="9907200" cy="685800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B470FFD-CE42-4347-AD90-0A776DA12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07200" cy="6858000"/>
            </a:xfrm>
            <a:prstGeom prst="rect">
              <a:avLst/>
            </a:prstGeom>
          </p:spPr>
        </p:pic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FEBAFEE9-0ACB-3144-B272-20EFB7C2843B}"/>
                </a:ext>
              </a:extLst>
            </p:cNvPr>
            <p:cNvGrpSpPr/>
            <p:nvPr/>
          </p:nvGrpSpPr>
          <p:grpSpPr>
            <a:xfrm>
              <a:off x="7705241" y="5908804"/>
              <a:ext cx="1916087" cy="581756"/>
              <a:chOff x="7694226" y="5908804"/>
              <a:chExt cx="1916087" cy="581756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B6275B7E-AE4D-BB4A-BCA5-0D339E2CC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4922" y="5908804"/>
                <a:ext cx="1854695" cy="396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E61CDD-D19C-3842-A09E-97AF487A8221}"/>
                  </a:ext>
                </a:extLst>
              </p:cNvPr>
              <p:cNvSpPr txBox="1"/>
              <p:nvPr/>
            </p:nvSpPr>
            <p:spPr>
              <a:xfrm>
                <a:off x="7694226" y="6304804"/>
                <a:ext cx="1916087" cy="185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3200">
                    <a:latin typeface="Bahnschrift SemiBold" panose="020B0502040204020203" pitchFamily="34" charset="0"/>
                    <a:ea typeface="나눔스퀘어 ExtraBold" panose="020B0600000101010101" pitchFamily="50" charset="-127"/>
                  </a:defRPr>
                </a:lvl1pPr>
              </a:lstStyle>
              <a:p>
                <a:pPr algn="ctr">
                  <a:lnSpc>
                    <a:spcPct val="150000"/>
                  </a:lnSpc>
                  <a:buNone/>
                </a:pPr>
                <a:r>
                  <a:rPr lang="en-US" altLang="ko-KR" sz="900"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Gothic A1" pitchFamily="2" charset="-127"/>
                  </a:rPr>
                  <a:t>Solutions for Advancement</a:t>
                </a:r>
                <a:endParaRPr kumimoji="1" lang="ko-KR" altLang="en-US" sz="90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Gothic A1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878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DD94233-9DAA-A84E-9C60-3ADBDC23F3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565E05C-2088-5340-BE7C-7051C6CCAC4D}"/>
              </a:ext>
            </a:extLst>
          </p:cNvPr>
          <p:cNvGrpSpPr/>
          <p:nvPr userDrawn="1"/>
        </p:nvGrpSpPr>
        <p:grpSpPr>
          <a:xfrm>
            <a:off x="9483375" y="5908804"/>
            <a:ext cx="2358261" cy="581756"/>
            <a:chOff x="7694226" y="5908804"/>
            <a:chExt cx="1916087" cy="58175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823D3ED-AE03-4D4B-ADA2-F1AE12FD7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4922" y="5908804"/>
              <a:ext cx="1854695" cy="396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064D1A-AED1-EE44-B56E-81EBAA693CEF}"/>
                </a:ext>
              </a:extLst>
            </p:cNvPr>
            <p:cNvSpPr txBox="1"/>
            <p:nvPr/>
          </p:nvSpPr>
          <p:spPr>
            <a:xfrm>
              <a:off x="7694226" y="6304804"/>
              <a:ext cx="1916087" cy="1857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3200">
                  <a:latin typeface="Bahnschrift SemiBold" panose="020B0502040204020203" pitchFamily="34" charset="0"/>
                  <a:ea typeface="나눔스퀘어 ExtraBold" panose="020B0600000101010101" pitchFamily="50" charset="-127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ko-KR" sz="90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Gothic A1" pitchFamily="2" charset="-127"/>
                </a:rPr>
                <a:t>Solutions for Advancement</a:t>
              </a:r>
              <a:endParaRPr kumimoji="1" lang="ko-KR" altLang="en-US" sz="9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Gothic A1" pitchFamily="2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8ECF06-65F0-9145-AE27-E24D19A0D40A}"/>
              </a:ext>
            </a:extLst>
          </p:cNvPr>
          <p:cNvSpPr txBox="1"/>
          <p:nvPr userDrawn="1"/>
        </p:nvSpPr>
        <p:spPr>
          <a:xfrm>
            <a:off x="873996" y="2136672"/>
            <a:ext cx="425423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pPr algn="ctr"/>
            <a:r>
              <a:rPr lang="en-US" altLang="ko-KR" sz="4000" b="1" spc="-147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Noto Sans Blk" panose="020B0A02040504020204" pitchFamily="34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67E53-DA3E-1041-872C-6DE69C9A89AA}"/>
              </a:ext>
            </a:extLst>
          </p:cNvPr>
          <p:cNvSpPr txBox="1"/>
          <p:nvPr userDrawn="1"/>
        </p:nvSpPr>
        <p:spPr>
          <a:xfrm>
            <a:off x="1712069" y="2883521"/>
            <a:ext cx="6333454" cy="5287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1000" spc="-8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Global Smart Factory Solution Leader</a:t>
            </a:r>
          </a:p>
          <a:p>
            <a:r>
              <a:rPr lang="en-US" altLang="ko-KR" sz="1000" spc="-8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Automated Material Handling System Warehouse Automation System Process Innovation</a:t>
            </a:r>
            <a:endParaRPr lang="ko-KR" altLang="en-US" sz="1000" spc="-80">
              <a:solidFill>
                <a:schemeClr val="tx1">
                  <a:lumMod val="65000"/>
                  <a:lumOff val="3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C9E2E8C-0906-A948-93CC-61B30DB0558D}"/>
              </a:ext>
            </a:extLst>
          </p:cNvPr>
          <p:cNvGrpSpPr/>
          <p:nvPr userDrawn="1"/>
        </p:nvGrpSpPr>
        <p:grpSpPr>
          <a:xfrm>
            <a:off x="1712069" y="2742767"/>
            <a:ext cx="3662500" cy="158081"/>
            <a:chOff x="-20669726" y="2948161"/>
            <a:chExt cx="27203028" cy="14451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772842B-81C6-7A45-8448-A267F3E9E249}"/>
                </a:ext>
              </a:extLst>
            </p:cNvPr>
            <p:cNvSpPr/>
            <p:nvPr/>
          </p:nvSpPr>
          <p:spPr>
            <a:xfrm>
              <a:off x="-20669726" y="3103996"/>
              <a:ext cx="27051454" cy="86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2115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AFA403B-74C5-6A4C-9FDE-8CACAC2A87DB}"/>
                </a:ext>
              </a:extLst>
            </p:cNvPr>
            <p:cNvSpPr/>
            <p:nvPr/>
          </p:nvSpPr>
          <p:spPr>
            <a:xfrm rot="18780000">
              <a:off x="5216466" y="3627358"/>
              <a:ext cx="1445100" cy="867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2115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11" name="직각 삼각형[R] 12">
              <a:extLst>
                <a:ext uri="{FF2B5EF4-FFF2-40B4-BE49-F238E27FC236}">
                  <a16:creationId xmlns:a16="http://schemas.microsoft.com/office/drawing/2014/main" id="{29D09E47-C0B9-D44A-8F37-F80FB268AFE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85702" y="3104001"/>
              <a:ext cx="147600" cy="1476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2115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6878030-C9DD-E142-B3CD-7119CA5249EC}"/>
              </a:ext>
            </a:extLst>
          </p:cNvPr>
          <p:cNvSpPr txBox="1"/>
          <p:nvPr userDrawn="1"/>
        </p:nvSpPr>
        <p:spPr>
          <a:xfrm>
            <a:off x="1758814" y="2137875"/>
            <a:ext cx="425423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4000" b="1" spc="-147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Noto Sans Blk" panose="020B0A02040504020204" pitchFamily="34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1156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3B680F8-A678-874F-92C4-49093250510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783138" cy="492826"/>
          </a:xfrm>
          <a:prstGeom prst="rect">
            <a:avLst/>
          </a:prstGeom>
        </p:spPr>
      </p:pic>
      <p:cxnSp>
        <p:nvCxnSpPr>
          <p:cNvPr id="11" name="직선 연결선 10"/>
          <p:cNvCxnSpPr/>
          <p:nvPr userDrawn="1"/>
        </p:nvCxnSpPr>
        <p:spPr>
          <a:xfrm>
            <a:off x="0" y="6562167"/>
            <a:ext cx="1219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2">
            <a:extLst>
              <a:ext uri="{FF2B5EF4-FFF2-40B4-BE49-F238E27FC236}">
                <a16:creationId xmlns:a16="http://schemas.microsoft.com/office/drawing/2014/main" id="{5C502D73-8BA7-9950-04E5-774836648C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23461" y="6617495"/>
            <a:ext cx="312586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latinLnBrk="0" hangingPunct="0">
              <a:spcBef>
                <a:spcPct val="0"/>
              </a:spcBef>
              <a:buFontTx/>
              <a:buNone/>
            </a:pPr>
            <a:fld id="{393B1674-2B42-4404-BD3A-633A8ED29409}" type="slidenum">
              <a:rPr kumimoji="0" lang="en-US" altLang="ko-KR" sz="800" b="0">
                <a:latin typeface="Noto Sans Korean Black" pitchFamily="34" charset="-127"/>
                <a:ea typeface="Noto Sans Korean Black" pitchFamily="34" charset="-127"/>
              </a:rPr>
              <a:pPr algn="r" eaLnBrk="0" latinLnBrk="0" hangingPunct="0">
                <a:spcBef>
                  <a:spcPct val="0"/>
                </a:spcBef>
                <a:buFontTx/>
                <a:buNone/>
              </a:pPr>
              <a:t>‹#›</a:t>
            </a:fld>
            <a:endParaRPr kumimoji="0" lang="en-US" altLang="ko-KR" sz="800" b="0">
              <a:latin typeface="Noto Sans Korean Black" pitchFamily="34" charset="-127"/>
              <a:ea typeface="Noto Sans Korean Black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5DC74B8-BB1F-F2B3-3105-911000A0960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6624827"/>
            <a:ext cx="1211092" cy="2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E572A-D6BD-4FF1-83C8-77770012A883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9E14-4E1E-4F31-8558-B3AAA0128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8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4746874" y="6573805"/>
            <a:ext cx="2751015" cy="23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164" tIns="47082" rIns="94164" bIns="47082"/>
          <a:lstStyle/>
          <a:p>
            <a:pPr algn="ctr" defTabSz="941337">
              <a:defRPr/>
            </a:pPr>
            <a:fld id="{45DAABC8-8397-4005-A284-31750EFEA1DA}" type="slidenum">
              <a:rPr lang="en-US" altLang="ko-KR" sz="1070" b="1" smtClean="0">
                <a:latin typeface="맑은 고딕" pitchFamily="50" charset="-127"/>
                <a:ea typeface="맑은 고딕" pitchFamily="50" charset="-127"/>
              </a:rPr>
              <a:pPr algn="ctr" defTabSz="941337">
                <a:defRPr/>
              </a:pPr>
              <a:t>‹#›</a:t>
            </a:fld>
            <a:endParaRPr lang="en-US" altLang="ko-KR" sz="107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 flipH="1">
            <a:off x="-5834" y="6539264"/>
            <a:ext cx="12203717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</p:spPr>
        <p:txBody>
          <a:bodyPr lIns="88882" tIns="44441" rIns="88882" bIns="44441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167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H="1">
            <a:off x="-5833" y="617892"/>
            <a:ext cx="1219786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8882" tIns="44441" rIns="88882" bIns="44441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167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51" y="6591037"/>
            <a:ext cx="1326518" cy="217546"/>
          </a:xfrm>
          <a:prstGeom prst="rect">
            <a:avLst/>
          </a:prstGeom>
        </p:spPr>
      </p:pic>
      <p:pic>
        <p:nvPicPr>
          <p:cNvPr id="7" name="Picture 2" descr="SK배터리 신설법인 &amp;#39;SK온&amp;#39; 공식 출범…&amp;quot;10년 안에 업계 1위 도약&amp;quot; | 연합뉴스"/>
          <p:cNvPicPr>
            <a:picLocks noChangeAspect="1" noChangeArrowheads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800" y="6578933"/>
            <a:ext cx="503167" cy="2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1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8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8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8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8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8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44395" algn="ctr" rtl="0" eaLnBrk="0" fontAlgn="base" latinLnBrk="1" hangingPunct="0">
        <a:spcBef>
          <a:spcPct val="0"/>
        </a:spcBef>
        <a:spcAft>
          <a:spcPct val="0"/>
        </a:spcAft>
        <a:defRPr kumimoji="1" sz="428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88792" algn="ctr" rtl="0" eaLnBrk="0" fontAlgn="base" latinLnBrk="1" hangingPunct="0">
        <a:spcBef>
          <a:spcPct val="0"/>
        </a:spcBef>
        <a:spcAft>
          <a:spcPct val="0"/>
        </a:spcAft>
        <a:defRPr kumimoji="1" sz="428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33185" algn="ctr" rtl="0" eaLnBrk="0" fontAlgn="base" latinLnBrk="1" hangingPunct="0">
        <a:spcBef>
          <a:spcPct val="0"/>
        </a:spcBef>
        <a:spcAft>
          <a:spcPct val="0"/>
        </a:spcAft>
        <a:defRPr kumimoji="1" sz="428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777583" algn="ctr" rtl="0" eaLnBrk="0" fontAlgn="base" latinLnBrk="1" hangingPunct="0">
        <a:spcBef>
          <a:spcPct val="0"/>
        </a:spcBef>
        <a:spcAft>
          <a:spcPct val="0"/>
        </a:spcAft>
        <a:defRPr kumimoji="1" sz="428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31785" indent="-33178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13">
          <a:solidFill>
            <a:schemeClr val="tx1"/>
          </a:solidFill>
          <a:latin typeface="+mn-lt"/>
          <a:ea typeface="+mn-ea"/>
          <a:cs typeface="+mn-cs"/>
        </a:defRPr>
      </a:lvl1pPr>
      <a:lvl2pPr marL="720663" indent="-27622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24">
          <a:solidFill>
            <a:schemeClr val="tx1"/>
          </a:solidFill>
          <a:latin typeface="+mn-lt"/>
          <a:ea typeface="+mn-ea"/>
        </a:defRPr>
      </a:lvl2pPr>
      <a:lvl3pPr marL="1109543" indent="-220676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35">
          <a:solidFill>
            <a:schemeClr val="tx1"/>
          </a:solidFill>
          <a:latin typeface="+mn-lt"/>
          <a:ea typeface="+mn-ea"/>
        </a:defRPr>
      </a:lvl3pPr>
      <a:lvl4pPr marL="1553979" indent="-222217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946">
          <a:solidFill>
            <a:schemeClr val="tx1"/>
          </a:solidFill>
          <a:latin typeface="+mn-lt"/>
          <a:ea typeface="+mn-ea"/>
        </a:defRPr>
      </a:lvl4pPr>
      <a:lvl5pPr marL="1998412" indent="-220676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6">
          <a:solidFill>
            <a:schemeClr val="tx1"/>
          </a:solidFill>
          <a:latin typeface="+mn-lt"/>
          <a:ea typeface="+mn-ea"/>
        </a:defRPr>
      </a:lvl5pPr>
      <a:lvl6pPr marL="2444174" indent="-222197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6">
          <a:solidFill>
            <a:schemeClr val="tx1"/>
          </a:solidFill>
          <a:latin typeface="+mn-lt"/>
          <a:ea typeface="+mn-ea"/>
        </a:defRPr>
      </a:lvl6pPr>
      <a:lvl7pPr marL="2888571" indent="-222197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6">
          <a:solidFill>
            <a:schemeClr val="tx1"/>
          </a:solidFill>
          <a:latin typeface="+mn-lt"/>
          <a:ea typeface="+mn-ea"/>
        </a:defRPr>
      </a:lvl7pPr>
      <a:lvl8pPr marL="3332966" indent="-222197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6">
          <a:solidFill>
            <a:schemeClr val="tx1"/>
          </a:solidFill>
          <a:latin typeface="+mn-lt"/>
          <a:ea typeface="+mn-ea"/>
        </a:defRPr>
      </a:lvl8pPr>
      <a:lvl9pPr marL="3777360" indent="-222197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8792" rtl="0" eaLnBrk="1" latinLnBrk="1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395" algn="l" defTabSz="888792" rtl="0" eaLnBrk="1" latinLnBrk="1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8792" algn="l" defTabSz="888792" rtl="0" eaLnBrk="1" latinLnBrk="1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3185" algn="l" defTabSz="888792" rtl="0" eaLnBrk="1" latinLnBrk="1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7583" algn="l" defTabSz="888792" rtl="0" eaLnBrk="1" latinLnBrk="1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1977" algn="l" defTabSz="888792" rtl="0" eaLnBrk="1" latinLnBrk="1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6371" algn="l" defTabSz="888792" rtl="0" eaLnBrk="1" latinLnBrk="1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0763" algn="l" defTabSz="888792" rtl="0" eaLnBrk="1" latinLnBrk="1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5171" algn="l" defTabSz="888792" rtl="0" eaLnBrk="1" latinLnBrk="1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433755" y="6535666"/>
            <a:ext cx="137124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latinLnBrk="0" hangingPunct="0">
              <a:spcBef>
                <a:spcPct val="30000"/>
              </a:spcBef>
              <a:defRPr/>
            </a:pPr>
            <a:r>
              <a:rPr lang="en-US" altLang="ko-KR" sz="1200">
                <a:solidFill>
                  <a:srgbClr val="00509D"/>
                </a:solidFill>
              </a:rPr>
              <a:t>- </a:t>
            </a:r>
            <a:fld id="{D40F4820-C12E-4D9B-8271-B4F1E220143B}" type="slidenum">
              <a:rPr lang="en-US" altLang="ko-KR" sz="1200">
                <a:solidFill>
                  <a:srgbClr val="00509D"/>
                </a:solidFill>
              </a:rPr>
              <a:pPr algn="ctr" eaLnBrk="0" fontAlgn="ctr" latinLnBrk="0" hangingPunct="0">
                <a:spcBef>
                  <a:spcPct val="30000"/>
                </a:spcBef>
                <a:defRPr/>
              </a:pPr>
              <a:t>‹#›</a:t>
            </a:fld>
            <a:r>
              <a:rPr lang="en-US" altLang="ko-KR" sz="1200">
                <a:solidFill>
                  <a:srgbClr val="00509D"/>
                </a:solidFill>
              </a:rPr>
              <a:t> -</a:t>
            </a:r>
            <a:endParaRPr lang="ko-KR" altLang="en-US" sz="1200">
              <a:solidFill>
                <a:srgbClr val="00509D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3999" y="53416"/>
            <a:ext cx="2091266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latinLnBrk="0" hangingPunct="0">
              <a:spcBef>
                <a:spcPct val="30000"/>
              </a:spcBef>
              <a:defRPr/>
            </a:pPr>
            <a:r>
              <a:rPr lang="en-US" altLang="ko-KR" sz="1400" b="1" i="1">
                <a:solidFill>
                  <a:srgbClr val="FF0000"/>
                </a:solidFill>
              </a:rPr>
              <a:t>Confidential</a:t>
            </a:r>
            <a:endParaRPr lang="ko-KR" altLang="en-US" sz="1400" b="1" i="1">
              <a:solidFill>
                <a:srgbClr val="FF0000"/>
              </a:solidFill>
            </a:endParaRPr>
          </a:p>
        </p:txBody>
      </p:sp>
      <p:pic>
        <p:nvPicPr>
          <p:cNvPr id="9" name="그림 8" descr="CI_슬로건 조합_2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437" y="6531371"/>
            <a:ext cx="1995488" cy="2220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02" y="6507871"/>
            <a:ext cx="1566754" cy="2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FFFAEBB-D131-1657-317F-8CF1C1AEEF7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783138" cy="492826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5023E78-5BE2-29B2-1D76-4307DFC016ED}"/>
              </a:ext>
            </a:extLst>
          </p:cNvPr>
          <p:cNvCxnSpPr/>
          <p:nvPr userDrawn="1"/>
        </p:nvCxnSpPr>
        <p:spPr>
          <a:xfrm>
            <a:off x="0" y="6562167"/>
            <a:ext cx="1219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>
            <a:extLst>
              <a:ext uri="{FF2B5EF4-FFF2-40B4-BE49-F238E27FC236}">
                <a16:creationId xmlns:a16="http://schemas.microsoft.com/office/drawing/2014/main" id="{FD5D9309-E871-AE3A-5046-5FDF5D5AA1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23461" y="6617495"/>
            <a:ext cx="312586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latinLnBrk="0" hangingPunct="0">
              <a:spcBef>
                <a:spcPct val="0"/>
              </a:spcBef>
              <a:buFontTx/>
              <a:buNone/>
            </a:pPr>
            <a:fld id="{393B1674-2B42-4404-BD3A-633A8ED29409}" type="slidenum">
              <a:rPr kumimoji="0" lang="en-US" altLang="ko-KR" sz="800" b="0">
                <a:latin typeface="Noto Sans Korean Black" pitchFamily="34" charset="-127"/>
                <a:ea typeface="Noto Sans Korean Black" pitchFamily="34" charset="-127"/>
              </a:rPr>
              <a:pPr algn="r" eaLnBrk="0" latinLnBrk="0" hangingPunct="0">
                <a:spcBef>
                  <a:spcPct val="0"/>
                </a:spcBef>
                <a:buFontTx/>
                <a:buNone/>
              </a:pPr>
              <a:t>‹#›</a:t>
            </a:fld>
            <a:endParaRPr kumimoji="0" lang="en-US" altLang="ko-KR" sz="800" b="0">
              <a:latin typeface="Noto Sans Korean Black" pitchFamily="34" charset="-127"/>
              <a:ea typeface="Noto Sans Korean Black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0286704-D670-EAB9-9B91-7EF62E79B8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6624827"/>
            <a:ext cx="1211092" cy="2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4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08C5B176-780D-4162-4591-840EFE8CA18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08354" y="779463"/>
            <a:ext cx="1137724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Noto Sans Korean Black" pitchFamily="34" charset="-127"/>
              <a:ea typeface="Noto Sans Korean Black" pitchFamily="34" charset="-127"/>
            </a:endParaRPr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6778C571-48F8-980F-DCBD-D9A5AAFE502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83363"/>
            <a:ext cx="1219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Noto Sans Korean Black" pitchFamily="34" charset="-127"/>
              <a:ea typeface="Noto Sans Korean Black" pitchFamily="34" charset="-127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77A5E7F-2169-B4FB-A77E-3E0A5F3359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23461" y="6617495"/>
            <a:ext cx="312586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latinLnBrk="0" hangingPunct="0">
              <a:spcBef>
                <a:spcPct val="0"/>
              </a:spcBef>
              <a:buFontTx/>
              <a:buNone/>
            </a:pPr>
            <a:fld id="{393B1674-2B42-4404-BD3A-633A8ED29409}" type="slidenum">
              <a:rPr kumimoji="0" lang="en-US" altLang="ko-KR" sz="800" b="0">
                <a:latin typeface="Noto Sans Korean Black" pitchFamily="34" charset="-127"/>
                <a:ea typeface="Noto Sans Korean Black" pitchFamily="34" charset="-127"/>
              </a:rPr>
              <a:pPr algn="r" eaLnBrk="0" latinLnBrk="0" hangingPunct="0">
                <a:spcBef>
                  <a:spcPct val="0"/>
                </a:spcBef>
                <a:buFontTx/>
                <a:buNone/>
              </a:pPr>
              <a:t>‹#›</a:t>
            </a:fld>
            <a:endParaRPr kumimoji="0" lang="en-US" altLang="ko-KR" sz="800" b="0">
              <a:latin typeface="Noto Sans Korean Black" pitchFamily="34" charset="-127"/>
              <a:ea typeface="Noto Sans Korean Black" pitchFamily="34" charset="-127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AA44E58-59F8-2BD8-E7EB-2E097BA696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38786" y="6603283"/>
            <a:ext cx="3114431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000" b="0">
                <a:latin typeface="Noto Sans Korean Black" pitchFamily="34" charset="-127"/>
                <a:ea typeface="Noto Sans Korean Black" pitchFamily="34" charset="-127"/>
              </a:rPr>
              <a:t>Solutions for Advancement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7F1E1BA4-B174-9D44-214D-50D615EFFF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738" y="827088"/>
            <a:ext cx="11271739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algn="l">
              <a:spcBef>
                <a:spcPct val="0"/>
              </a:spcBef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1pPr>
            <a:lvl2pPr algn="l">
              <a:spcBef>
                <a:spcPct val="0"/>
              </a:spcBef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>
              <a:spcBef>
                <a:spcPct val="0"/>
              </a:spcBef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>
              <a:spcBef>
                <a:spcPct val="0"/>
              </a:spcBef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>
              <a:spcBef>
                <a:spcPct val="0"/>
              </a:spcBef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>
              <a:buFontTx/>
              <a:buNone/>
            </a:pPr>
            <a:endParaRPr lang="en-US" altLang="ko-KR">
              <a:latin typeface="Noto Sans Korean Black" pitchFamily="34" charset="-127"/>
              <a:ea typeface="Noto Sans Korean Black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5FCD8-9C24-833D-731D-0D3A5A9D0809}"/>
              </a:ext>
            </a:extLst>
          </p:cNvPr>
          <p:cNvSpPr txBox="1"/>
          <p:nvPr userDrawn="1"/>
        </p:nvSpPr>
        <p:spPr>
          <a:xfrm>
            <a:off x="10026773" y="474665"/>
            <a:ext cx="2091266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latinLnBrk="0" hangingPunct="0">
              <a:spcBef>
                <a:spcPct val="30000"/>
              </a:spcBef>
              <a:buNone/>
              <a:defRPr/>
            </a:pPr>
            <a:r>
              <a:rPr lang="en-US" altLang="ko-KR" sz="1400" b="1" i="1">
                <a:solidFill>
                  <a:srgbClr val="FF0000"/>
                </a:solidFill>
              </a:rPr>
              <a:t>Confidential</a:t>
            </a:r>
            <a:endParaRPr lang="ko-KR" altLang="en-US" sz="1400" b="1" i="1">
              <a:solidFill>
                <a:srgbClr val="FF0000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710B201-00E0-2AC4-8B5E-92ED570FA2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6624827"/>
            <a:ext cx="1211092" cy="2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BG" hidden="1">
            <a:extLst>
              <a:ext uri="{FF2B5EF4-FFF2-40B4-BE49-F238E27FC236}">
                <a16:creationId xmlns:a16="http://schemas.microsoft.com/office/drawing/2014/main" id="{CD79C7F2-4251-4146-A206-504C69CAA8F3}"/>
              </a:ext>
            </a:extLst>
          </p:cNvPr>
          <p:cNvGrpSpPr/>
          <p:nvPr/>
        </p:nvGrpSpPr>
        <p:grpSpPr>
          <a:xfrm>
            <a:off x="1143000" y="0"/>
            <a:ext cx="9907200" cy="6858000"/>
            <a:chOff x="0" y="0"/>
            <a:chExt cx="9907200" cy="6858000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598180A4-E35F-0847-94D1-61A24F1F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07200" cy="6858000"/>
            </a:xfrm>
            <a:prstGeom prst="rect">
              <a:avLst/>
            </a:prstGeom>
          </p:spPr>
        </p:pic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D7FA92A2-8437-0441-AFA5-AEBA3DDE44E5}"/>
                </a:ext>
              </a:extLst>
            </p:cNvPr>
            <p:cNvGrpSpPr/>
            <p:nvPr/>
          </p:nvGrpSpPr>
          <p:grpSpPr>
            <a:xfrm>
              <a:off x="7705241" y="5908804"/>
              <a:ext cx="1916087" cy="581756"/>
              <a:chOff x="7694226" y="5908804"/>
              <a:chExt cx="1916087" cy="581756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45A614AB-6335-0D41-AA0D-8809D2176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4922" y="5908804"/>
                <a:ext cx="1854695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0B1A3A-CFCB-5341-9A00-533972237F35}"/>
                  </a:ext>
                </a:extLst>
              </p:cNvPr>
              <p:cNvSpPr txBox="1"/>
              <p:nvPr/>
            </p:nvSpPr>
            <p:spPr>
              <a:xfrm>
                <a:off x="7694226" y="6304804"/>
                <a:ext cx="1916087" cy="185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3200">
                    <a:latin typeface="Bahnschrift SemiBold" panose="020B0502040204020203" pitchFamily="34" charset="0"/>
                    <a:ea typeface="나눔스퀘어 ExtraBold" panose="020B0600000101010101" pitchFamily="50" charset="-127"/>
                  </a:defRPr>
                </a:lvl1pPr>
              </a:lstStyle>
              <a:p>
                <a:pPr algn="l" defTabSz="457200" rtl="0" fontAlgn="auto" latinLnBrk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en-US" altLang="ko-KR" sz="900" b="0">
                    <a:solidFill>
                      <a:prstClr val="white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Gothic A1" pitchFamily="2" charset="-127"/>
                  </a:rPr>
                  <a:t>Solutions for Advancement</a:t>
                </a:r>
                <a:endParaRPr lang="ko-KR" altLang="en-US" sz="900" b="0">
                  <a:solidFill>
                    <a:prstClr val="white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Gothic A1" pitchFamily="2" charset="-127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E07A6D-2DC2-3743-8A25-6D6D18C7425B}"/>
              </a:ext>
            </a:extLst>
          </p:cNvPr>
          <p:cNvSpPr txBox="1"/>
          <p:nvPr/>
        </p:nvSpPr>
        <p:spPr>
          <a:xfrm>
            <a:off x="1107639" y="2161843"/>
            <a:ext cx="9906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pPr defTabSz="457200" rtl="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600" spc="-147" dirty="0">
                <a:solidFill>
                  <a:prstClr val="black">
                    <a:lumMod val="85000"/>
                    <a:lumOff val="1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Gothic A1" pitchFamily="2" charset="-127"/>
              </a:rPr>
              <a:t>Overlap Vision</a:t>
            </a:r>
          </a:p>
          <a:p>
            <a:pPr defTabSz="457200" rtl="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600" spc="-147" dirty="0">
                <a:solidFill>
                  <a:prstClr val="black">
                    <a:lumMod val="85000"/>
                    <a:lumOff val="1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Gothic A1" pitchFamily="2" charset="-127"/>
              </a:rPr>
              <a:t>Program</a:t>
            </a:r>
            <a:r>
              <a:rPr kumimoji="0" lang="ko-KR" altLang="en-US" sz="3600" spc="-147" dirty="0">
                <a:solidFill>
                  <a:prstClr val="black">
                    <a:lumMod val="85000"/>
                    <a:lumOff val="1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Gothic A1" pitchFamily="2" charset="-127"/>
              </a:rPr>
              <a:t> </a:t>
            </a:r>
            <a:r>
              <a:rPr kumimoji="0" lang="en-US" altLang="ko-KR" sz="3600" spc="-147" dirty="0">
                <a:solidFill>
                  <a:prstClr val="black">
                    <a:lumMod val="85000"/>
                    <a:lumOff val="1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Gothic A1" pitchFamily="2" charset="-127"/>
              </a:rPr>
              <a:t>Manual (Server &amp; Client)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E854F-2649-024F-B9E9-FFA3BC7C73ED}"/>
              </a:ext>
            </a:extLst>
          </p:cNvPr>
          <p:cNvSpPr txBox="1"/>
          <p:nvPr/>
        </p:nvSpPr>
        <p:spPr>
          <a:xfrm>
            <a:off x="1143000" y="3351407"/>
            <a:ext cx="9906001" cy="4065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 rtl="0" fontAlgn="auto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000" b="0" spc="-80">
                <a:solidFill>
                  <a:srgbClr val="39393B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Global Smart Factory Solution Leader</a:t>
            </a:r>
          </a:p>
          <a:p>
            <a:pPr defTabSz="457200" rtl="0" fontAlgn="auto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000" b="0" spc="-80">
                <a:solidFill>
                  <a:srgbClr val="39393B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Automated Material Handling System Warehouse Automation System Process Innovation</a:t>
            </a:r>
            <a:endParaRPr kumimoji="0" lang="ko-KR" altLang="en-US" sz="1000" b="0" spc="-80">
              <a:solidFill>
                <a:srgbClr val="39393B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07A6D-2DC2-3743-8A25-6D6D18C7425B}"/>
              </a:ext>
            </a:extLst>
          </p:cNvPr>
          <p:cNvSpPr txBox="1"/>
          <p:nvPr/>
        </p:nvSpPr>
        <p:spPr>
          <a:xfrm>
            <a:off x="1036077" y="4477377"/>
            <a:ext cx="99155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pPr defTabSz="457200" rtl="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spc="-147" dirty="0">
                <a:solidFill>
                  <a:prstClr val="black">
                    <a:lumMod val="85000"/>
                    <a:lumOff val="1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Gothic A1" pitchFamily="2" charset="-127"/>
              </a:rPr>
              <a:t>V01</a:t>
            </a:r>
          </a:p>
          <a:p>
            <a:pPr defTabSz="457200" rtl="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1200" spc="-147" dirty="0">
              <a:solidFill>
                <a:prstClr val="black">
                  <a:lumMod val="85000"/>
                  <a:lumOff val="15000"/>
                </a:prst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Gothic A1" pitchFamily="2" charset="-127"/>
            </a:endParaRPr>
          </a:p>
          <a:p>
            <a:pPr defTabSz="457200" rtl="0" fontAlgn="auto" latinLnBrk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spc="-147" dirty="0">
                <a:solidFill>
                  <a:prstClr val="black">
                    <a:lumMod val="85000"/>
                    <a:lumOff val="1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Gothic A1" pitchFamily="2" charset="-127"/>
              </a:rPr>
              <a:t>2025 03 18</a:t>
            </a:r>
          </a:p>
        </p:txBody>
      </p:sp>
    </p:spTree>
    <p:extLst>
      <p:ext uri="{BB962C8B-B14F-4D97-AF65-F5344CB8AC3E}">
        <p14:creationId xmlns:p14="http://schemas.microsoft.com/office/powerpoint/2010/main" val="374811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B8A6-0E53-0F41-572E-66965A4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25" y="993655"/>
            <a:ext cx="4876847" cy="421471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B935C70-9F02-C6BA-21EB-1834F1775AED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A0F6632-8EE8-8E94-4BF9-EC44EBA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kumimoji="0"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2043112"/>
            <a:ext cx="1438275" cy="195262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10480" y="2552700"/>
            <a:ext cx="1156420" cy="31124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 err="1">
                <a:latin typeface="+mj-ea"/>
                <a:ea typeface="+mj-ea"/>
              </a:rPr>
              <a:t>알람</a:t>
            </a:r>
            <a:r>
              <a:rPr kumimoji="0" lang="ko-KR" altLang="en-US" sz="1200" i="1" dirty="0">
                <a:latin typeface="+mj-ea"/>
                <a:ea typeface="+mj-ea"/>
              </a:rPr>
              <a:t> 발생 시 </a:t>
            </a:r>
            <a:r>
              <a:rPr kumimoji="0" lang="ko-KR" altLang="en-US" sz="1200" i="1" dirty="0" err="1">
                <a:latin typeface="+mj-ea"/>
                <a:ea typeface="+mj-ea"/>
              </a:rPr>
              <a:t>알람</a:t>
            </a:r>
            <a:r>
              <a:rPr kumimoji="0" lang="ko-KR" altLang="en-US" sz="1200" i="1" dirty="0">
                <a:latin typeface="+mj-ea"/>
                <a:ea typeface="+mj-ea"/>
              </a:rPr>
              <a:t> 내역 조회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69990" y="1161877"/>
            <a:ext cx="668510" cy="16611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331865" y="970636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8273924" y="1695450"/>
            <a:ext cx="30219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부저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ON/OFF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내역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내역 일시정지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초기화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331864" y="1357709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568268" y="1370777"/>
            <a:ext cx="4804082" cy="262496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175752" y="982817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425881" y="1152352"/>
            <a:ext cx="1098743" cy="159779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76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B8A6-0E53-0F41-572E-66965A4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64" y="1286820"/>
            <a:ext cx="5942060" cy="371761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B935C70-9F02-C6BA-21EB-1834F1775AED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A0F6632-8EE8-8E94-4BF9-EC44EBA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kumimoji="0"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2043112"/>
            <a:ext cx="1438275" cy="195262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10480" y="3105150"/>
            <a:ext cx="1156420" cy="31124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>
                <a:latin typeface="+mj-ea"/>
                <a:ea typeface="+mj-ea"/>
              </a:rPr>
              <a:t>검사 프로그램 발생 </a:t>
            </a:r>
            <a:r>
              <a:rPr kumimoji="0" lang="en-US" altLang="ko-KR" sz="1200" i="1" dirty="0">
                <a:latin typeface="+mj-ea"/>
                <a:ea typeface="+mj-ea"/>
              </a:rPr>
              <a:t>LOG </a:t>
            </a:r>
            <a:r>
              <a:rPr kumimoji="0" lang="ko-KR" altLang="en-US" sz="1200" i="1" dirty="0">
                <a:latin typeface="+mj-ea"/>
                <a:ea typeface="+mj-ea"/>
              </a:rPr>
              <a:t>내용 조회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331864" y="1409350"/>
            <a:ext cx="668510" cy="16611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046786" y="130786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8273924" y="1695450"/>
            <a:ext cx="1425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LOG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분류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 내역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048623" y="1538324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331864" y="1597479"/>
            <a:ext cx="5859636" cy="3269796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03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B8A6-0E53-0F41-572E-66965A4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12" y="1618680"/>
            <a:ext cx="2028428" cy="197433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B935C70-9F02-C6BA-21EB-1834F1775AED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A0F6632-8EE8-8E94-4BF9-EC44EBA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언어 선택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2043112"/>
            <a:ext cx="1438275" cy="195262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10480" y="3667125"/>
            <a:ext cx="1156420" cy="31124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>
                <a:latin typeface="+mj-ea"/>
                <a:ea typeface="+mj-ea"/>
              </a:rPr>
              <a:t>프로그램 언어 선택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480958" y="2122977"/>
            <a:ext cx="814942" cy="633799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195880" y="202149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8273924" y="1695450"/>
            <a:ext cx="300755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SITE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사용 언어 추가 예정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197717" y="2756777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480958" y="2815932"/>
            <a:ext cx="814942" cy="60354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49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B8A6-0E53-0F41-572E-66965A4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8FA3B3F-ED7D-947C-CC7E-2A1C74CB2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82" y="1745952"/>
            <a:ext cx="7733131" cy="3652311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555129" y="1968893"/>
            <a:ext cx="2216646" cy="341942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859554" y="1974418"/>
            <a:ext cx="5293845" cy="341942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B935C70-9F02-C6BA-21EB-1834F1775AED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A0F6632-8EE8-8E94-4BF9-EC44EBA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PLC</a:t>
            </a:r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89" y="1023138"/>
            <a:ext cx="6372225" cy="59055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en-US" altLang="ko-KR" sz="1200" i="1" dirty="0">
                <a:latin typeface="+mj-ea"/>
                <a:ea typeface="+mj-ea"/>
              </a:rPr>
              <a:t>PLC</a:t>
            </a:r>
            <a:r>
              <a:rPr kumimoji="0" lang="ko-KR" altLang="en-US" sz="1200" i="1" dirty="0">
                <a:latin typeface="+mj-ea"/>
                <a:ea typeface="+mj-ea"/>
              </a:rPr>
              <a:t>와 </a:t>
            </a:r>
            <a:r>
              <a:rPr kumimoji="0" lang="en-US" altLang="ko-KR" sz="1200" i="1" dirty="0">
                <a:latin typeface="+mj-ea"/>
                <a:ea typeface="+mj-ea"/>
              </a:rPr>
              <a:t>VISION </a:t>
            </a:r>
            <a:r>
              <a:rPr kumimoji="0" lang="ko-KR" altLang="en-US" sz="1200" i="1" dirty="0">
                <a:latin typeface="+mj-ea"/>
                <a:ea typeface="+mj-ea"/>
              </a:rPr>
              <a:t>간 신호 송 수신 상태 모니터링 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890089" y="1023138"/>
            <a:ext cx="557836" cy="26801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273924" y="1695450"/>
            <a:ext cx="24247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PLC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VISION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신호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VISION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PLC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신호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874" y="193543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800672" y="1931010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1392309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B8A6-0E53-0F41-572E-66965A4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52B66BF-BFB2-74F4-52D6-C76AF8E9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30" y="1923707"/>
            <a:ext cx="7532784" cy="301661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B935C70-9F02-C6BA-21EB-1834F1775AED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A0F6632-8EE8-8E94-4BF9-EC44EBA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모션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상</a:t>
            </a:r>
            <a:r>
              <a:rPr kumimoji="0" lang="en-US" altLang="ko-KR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하부 모션 동작 제어 및 디스플레이 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89" y="1023138"/>
            <a:ext cx="6372225" cy="59055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671389" y="1023138"/>
            <a:ext cx="557836" cy="26801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15427" y="2138321"/>
            <a:ext cx="3632746" cy="256959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448174" y="2138321"/>
            <a:ext cx="3814139" cy="256959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53099" y="20783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381822" y="2073885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815427" y="2971800"/>
            <a:ext cx="3270798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flipV="1">
            <a:off x="815427" y="4038598"/>
            <a:ext cx="3632746" cy="616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815427" y="2325632"/>
            <a:ext cx="3566394" cy="646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83079" y="22889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ⓐ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83079" y="293509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ⓑ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83078" y="400380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ⓒ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8273924" y="1695450"/>
            <a:ext cx="300434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상부 모션 제어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하부 모션 제어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lphaL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모션 상태 디스플레이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lphaL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모션 현재 값 디스플레이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lphaL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모션 수동 조작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143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B8A6-0E53-0F41-572E-66965A4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" y="2107227"/>
            <a:ext cx="5249008" cy="260068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B935C70-9F02-C6BA-21EB-1834F1775AED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A0F6632-8EE8-8E94-4BF9-EC44EBA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엔코더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 err="1">
                <a:latin typeface="+mj-ea"/>
                <a:ea typeface="+mj-ea"/>
              </a:rPr>
              <a:t>엔코더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동작 제어 및 디스플레이 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89" y="1023138"/>
            <a:ext cx="6372225" cy="59055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892989" y="1297675"/>
            <a:ext cx="650185" cy="26801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15428" y="2677186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815427" y="3692581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124256" y="3789833"/>
            <a:ext cx="5124143" cy="747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123747" y="2740668"/>
            <a:ext cx="5124652" cy="1020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273924" y="1695450"/>
            <a:ext cx="25939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엔코더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제어 상태 확인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엔코더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조작 설정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125406" y="2740668"/>
            <a:ext cx="5122993" cy="102071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128673" y="3789833"/>
            <a:ext cx="5122993" cy="747217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58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B8A6-0E53-0F41-572E-66965A4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3FF6ED5-D602-DC4B-F527-5DEBD4C8F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82" y="1685339"/>
            <a:ext cx="7208232" cy="348732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B935C70-9F02-C6BA-21EB-1834F1775AED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A0F6632-8EE8-8E94-4BF9-EC44EBA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I/O</a:t>
            </a:r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en-US" altLang="ko-KR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I/O 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동작 실시간 모니터링 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89" y="1023138"/>
            <a:ext cx="6372225" cy="59055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693214" y="1297675"/>
            <a:ext cx="650185" cy="26801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273924" y="1695450"/>
            <a:ext cx="22252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I/O INPUT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신호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I/O OUTPUT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신호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91543" y="1932854"/>
            <a:ext cx="5307171" cy="319884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438900" y="1932854"/>
            <a:ext cx="1823414" cy="3204368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785189" y="171183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6248722" y="1714019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99772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B8A6-0E53-0F41-572E-66965A4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3C56F97-0140-AFED-3337-EA5ECB3F4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70" y="1662566"/>
            <a:ext cx="7151144" cy="368565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B935C70-9F02-C6BA-21EB-1834F1775AED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A0F6632-8EE8-8E94-4BF9-EC44EBA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10.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조명제어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>
                <a:latin typeface="+mj-ea"/>
                <a:ea typeface="+mj-ea"/>
              </a:rPr>
              <a:t>광학계 별 조명 </a:t>
            </a:r>
            <a:r>
              <a:rPr kumimoji="0" lang="ko-KR" altLang="en-US" sz="1200" i="1" dirty="0" err="1">
                <a:latin typeface="+mj-ea"/>
                <a:ea typeface="+mj-ea"/>
              </a:rPr>
              <a:t>파라미터</a:t>
            </a:r>
            <a:r>
              <a:rPr kumimoji="0" lang="ko-KR" altLang="en-US" sz="1200" i="1" dirty="0">
                <a:latin typeface="+mj-ea"/>
                <a:ea typeface="+mj-ea"/>
              </a:rPr>
              <a:t> 수치 입력 및 제어 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89" y="1023138"/>
            <a:ext cx="6372225" cy="59055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598089" y="1297675"/>
            <a:ext cx="650185" cy="26801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273924" y="1695450"/>
            <a:ext cx="337143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상부 측면 광학계 조명 제어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하부 측면 광학계 조명 제어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하부 중앙 광학계 조명 제어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177269" y="2781300"/>
            <a:ext cx="2327931" cy="200287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116286" y="251155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505200" y="2504301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561630" y="2781300"/>
            <a:ext cx="2327931" cy="200287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934383" y="2782000"/>
            <a:ext cx="2327931" cy="200287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898578" y="2511559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>
                <a:latin typeface="+mj-ea"/>
                <a:ea typeface="+mj-ea"/>
              </a:rPr>
              <a:t>③</a:t>
            </a:r>
            <a:endParaRPr lang="ko-KR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708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A40FAD2-99DD-71A1-8C93-1093C5EA5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10" y="1545349"/>
            <a:ext cx="1806131" cy="379159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8E24752-728E-F01F-6DE3-199BAA4A1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055" y="1488918"/>
            <a:ext cx="4827244" cy="384802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3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 화면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 err="1">
                <a:latin typeface="+mj-ea"/>
                <a:ea typeface="+mj-ea"/>
              </a:rPr>
              <a:t>메인화면</a:t>
            </a:r>
            <a:r>
              <a:rPr kumimoji="0" lang="ko-KR" altLang="en-US" sz="1200" i="1" dirty="0">
                <a:latin typeface="+mj-ea"/>
                <a:ea typeface="+mj-ea"/>
              </a:rPr>
              <a:t> </a:t>
            </a:r>
            <a:r>
              <a:rPr kumimoji="0" lang="en-US" altLang="ko-KR" sz="1200" i="1" dirty="0">
                <a:latin typeface="+mj-ea"/>
                <a:ea typeface="+mj-ea"/>
              </a:rPr>
              <a:t>U/I </a:t>
            </a:r>
            <a:r>
              <a:rPr kumimoji="0" lang="ko-KR" altLang="en-US" sz="1200" i="1" dirty="0">
                <a:latin typeface="+mj-ea"/>
                <a:ea typeface="+mj-ea"/>
              </a:rPr>
              <a:t>구성 정보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69143" y="1387127"/>
            <a:ext cx="2143344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LOT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불량 맵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 OS/DS</a:t>
            </a: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 1 – 4 LANE </a:t>
            </a:r>
          </a:p>
          <a:p>
            <a:pPr algn="l">
              <a:buNone/>
            </a:pP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불량 정보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불량 유형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불량 수량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 A/B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면 구분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93480" y="1754983"/>
            <a:ext cx="190629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A/B SIDE</a:t>
            </a: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 오버랩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치수 그래프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 </a:t>
            </a: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절연부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치수 그래프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23862" y="153394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84157" y="4701393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857249" y="4707915"/>
            <a:ext cx="1771891" cy="61223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683191" y="118519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4683191" y="1616483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4683190" y="3488832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574" y="1244522"/>
            <a:ext cx="552450" cy="193753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836" y="1237558"/>
            <a:ext cx="504825" cy="18097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C86B471-7A4F-19A9-6E5B-9AFEE3D4ADFD}"/>
              </a:ext>
            </a:extLst>
          </p:cNvPr>
          <p:cNvSpPr/>
          <p:nvPr/>
        </p:nvSpPr>
        <p:spPr>
          <a:xfrm>
            <a:off x="885431" y="1541879"/>
            <a:ext cx="1771891" cy="3166035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80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D6A51898-9D9C-4495-0989-68F6B960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074" y="1164448"/>
            <a:ext cx="4620074" cy="118353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3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 화면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 err="1">
                <a:latin typeface="+mj-ea"/>
                <a:ea typeface="+mj-ea"/>
              </a:rPr>
              <a:t>메인화면</a:t>
            </a:r>
            <a:r>
              <a:rPr kumimoji="0" lang="ko-KR" altLang="en-US" sz="1200" i="1" dirty="0">
                <a:latin typeface="+mj-ea"/>
                <a:ea typeface="+mj-ea"/>
              </a:rPr>
              <a:t> </a:t>
            </a:r>
            <a:r>
              <a:rPr kumimoji="0" lang="en-US" altLang="ko-KR" sz="1200" i="1" dirty="0">
                <a:latin typeface="+mj-ea"/>
                <a:ea typeface="+mj-ea"/>
              </a:rPr>
              <a:t>U/I </a:t>
            </a:r>
            <a:r>
              <a:rPr kumimoji="0" lang="ko-KR" altLang="en-US" sz="1200" i="1" dirty="0">
                <a:latin typeface="+mj-ea"/>
                <a:ea typeface="+mj-ea"/>
              </a:rPr>
              <a:t>구성 정보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51078" y="1281316"/>
            <a:ext cx="2175596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중지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시작 신호 수신 시 검사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중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종료 신호 수신 시 중지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09622" y="2003728"/>
            <a:ext cx="228780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 불량 정보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 </a:t>
            </a: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슬러리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부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밝기 그래프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 불량 이미지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23862" y="153394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68386" y="3424113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4778441" y="118519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4778441" y="2588033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4778441" y="4021857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0" y="3275309"/>
            <a:ext cx="1171739" cy="110505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0" y="1500784"/>
            <a:ext cx="1190791" cy="98121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99" y="2411075"/>
            <a:ext cx="2042986" cy="8618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99" y="4431280"/>
            <a:ext cx="2042986" cy="86181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3815E82-0C08-0260-ADB7-9DF3BD066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22" y="4167698"/>
            <a:ext cx="6917406" cy="983504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730B2BE3-5F54-C42A-CC39-8B493E21E395}"/>
              </a:ext>
            </a:extLst>
          </p:cNvPr>
          <p:cNvGrpSpPr/>
          <p:nvPr/>
        </p:nvGrpSpPr>
        <p:grpSpPr>
          <a:xfrm>
            <a:off x="5152618" y="2583381"/>
            <a:ext cx="4572000" cy="1228725"/>
            <a:chOff x="5100364" y="2583381"/>
            <a:chExt cx="4572000" cy="1228725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00364" y="2583381"/>
              <a:ext cx="4572000" cy="1228725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1FB7CD6B-0F9D-1FBA-B09D-AB647948A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02448" y="3118279"/>
              <a:ext cx="4084626" cy="238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28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0"/>
          <p:cNvSpPr txBox="1">
            <a:spLocks noChangeArrowheads="1"/>
          </p:cNvSpPr>
          <p:nvPr/>
        </p:nvSpPr>
        <p:spPr bwMode="auto">
          <a:xfrm>
            <a:off x="2207568" y="798751"/>
            <a:ext cx="7200800" cy="64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ctr" rtl="0">
              <a:buNone/>
            </a:pPr>
            <a:r>
              <a:rPr lang="en-US" altLang="ko-KR" sz="3200" kern="0" dirty="0"/>
              <a:t>Contents</a:t>
            </a:r>
            <a:endParaRPr lang="ko-KR" altLang="en-US" sz="3200" kern="0" dirty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3503712" y="1556792"/>
            <a:ext cx="49685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90"/>
          <p:cNvSpPr txBox="1">
            <a:spLocks noChangeArrowheads="1"/>
          </p:cNvSpPr>
          <p:nvPr/>
        </p:nvSpPr>
        <p:spPr bwMode="auto">
          <a:xfrm>
            <a:off x="3693103" y="2348880"/>
            <a:ext cx="3613999" cy="28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marL="342900" indent="-342900" algn="l" rtl="0">
              <a:buAutoNum type="arabicPeriod"/>
            </a:pPr>
            <a:r>
              <a:rPr lang="en-US" altLang="ko-KR" sz="1600" dirty="0">
                <a:solidFill>
                  <a:schemeClr val="tx1"/>
                </a:solidFill>
                <a:cs typeface="+mn-cs"/>
              </a:rPr>
              <a:t>U/I </a:t>
            </a:r>
            <a:r>
              <a:rPr lang="ko-KR" altLang="en-US" sz="1600" dirty="0">
                <a:solidFill>
                  <a:schemeClr val="tx1"/>
                </a:solidFill>
                <a:cs typeface="+mn-cs"/>
              </a:rPr>
              <a:t>구성</a:t>
            </a: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r>
              <a:rPr lang="ko-KR" altLang="en-US" sz="1600" dirty="0">
                <a:solidFill>
                  <a:schemeClr val="tx1"/>
                </a:solidFill>
                <a:cs typeface="+mn-cs"/>
              </a:rPr>
              <a:t>기능</a:t>
            </a: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r>
              <a:rPr lang="ko-KR" altLang="en-US" sz="1600" dirty="0">
                <a:solidFill>
                  <a:schemeClr val="tx1"/>
                </a:solidFill>
                <a:cs typeface="+mn-cs"/>
              </a:rPr>
              <a:t>세부 항목</a:t>
            </a: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endParaRPr lang="en-US" altLang="ko-KR" sz="160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04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3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 화면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 err="1">
                <a:latin typeface="+mj-ea"/>
                <a:ea typeface="+mj-ea"/>
              </a:rPr>
              <a:t>메인화면</a:t>
            </a:r>
            <a:r>
              <a:rPr kumimoji="0" lang="ko-KR" altLang="en-US" sz="1200" i="1" dirty="0">
                <a:latin typeface="+mj-ea"/>
                <a:ea typeface="+mj-ea"/>
              </a:rPr>
              <a:t> </a:t>
            </a:r>
            <a:r>
              <a:rPr kumimoji="0" lang="en-US" altLang="ko-KR" sz="1200" i="1" dirty="0">
                <a:latin typeface="+mj-ea"/>
                <a:ea typeface="+mj-ea"/>
              </a:rPr>
              <a:t>U/I </a:t>
            </a:r>
            <a:r>
              <a:rPr kumimoji="0" lang="ko-KR" altLang="en-US" sz="1200" i="1" dirty="0">
                <a:latin typeface="+mj-ea"/>
                <a:ea typeface="+mj-ea"/>
              </a:rPr>
              <a:t>구성 정보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042747" y="1514063"/>
            <a:ext cx="3889206" cy="4493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MASTER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수정 버전 정보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LOT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 명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LOT ID</a:t>
            </a: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 길이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속도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LOT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시작 시간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LOT CHANGE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경과 시간 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CLIENT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FRAME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정보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3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마스터 ↔ 클라이언트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연결 상태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3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마스터 ↔ </a:t>
            </a: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조명제어기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연경 상태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3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SERVER PC C/D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드라이브 용량 상태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20732" y="163788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20732" y="2199955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17711" y="2816019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312414" y="3377443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④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317710" y="3931697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⑤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32" y="2203839"/>
            <a:ext cx="6705600" cy="4191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32" y="2890450"/>
            <a:ext cx="1371600" cy="19875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29" y="3429497"/>
            <a:ext cx="1209675" cy="2000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32" y="3961572"/>
            <a:ext cx="2667000" cy="25717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89" y="1637888"/>
            <a:ext cx="33528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53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23" y="1530480"/>
            <a:ext cx="1634684" cy="378966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3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 관리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모델에 대한 정보 및 스펙 입력 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72" y="1480268"/>
            <a:ext cx="5174892" cy="155984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72" y="3738140"/>
            <a:ext cx="5174892" cy="1033213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2264222" y="1387126"/>
            <a:ext cx="142378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 설정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수정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이동</a:t>
            </a:r>
            <a:endParaRPr kumimoji="0" lang="en-US" altLang="ko-KR" sz="16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2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 목록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번호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 날짜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93480" y="1754983"/>
            <a:ext cx="114646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무지부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절연부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오버랩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9793479" y="3765831"/>
            <a:ext cx="21114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 정보 및 폭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스펙 상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하한선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오프셋 사용 여부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507923" y="1606680"/>
            <a:ext cx="616528" cy="26010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DDED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972050" y="1899299"/>
            <a:ext cx="158751" cy="130050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solidFill>
              <a:srgbClr val="DDED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118101" y="2108156"/>
            <a:ext cx="47625" cy="13078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DDED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418525" y="15982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712870" y="1809848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852111" y="2038874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083934" y="14200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51869" y="1749833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1353347" y="1446175"/>
            <a:ext cx="981859" cy="26010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729530" y="1818297"/>
            <a:ext cx="1534692" cy="3501848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429608" y="34742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6324153" y="3477110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8124348" y="3476687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369018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D7B74F4-C4DE-B965-1E67-B273E2D8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9" y="1497674"/>
            <a:ext cx="1886657" cy="327122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521" y="1802658"/>
            <a:ext cx="4019550" cy="2416917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3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en-US" altLang="ko-KR" sz="1200" i="1" dirty="0">
                <a:latin typeface="+mj-ea"/>
                <a:ea typeface="+mj-ea"/>
              </a:rPr>
              <a:t>Setting </a:t>
            </a:r>
            <a:r>
              <a:rPr kumimoji="0" lang="ko-KR" altLang="en-US" sz="1200" i="1" dirty="0">
                <a:latin typeface="+mj-ea"/>
                <a:ea typeface="+mj-ea"/>
              </a:rPr>
              <a:t>탭의 바이패스 및 </a:t>
            </a:r>
            <a:r>
              <a:rPr kumimoji="0" lang="ko-KR" altLang="en-US" sz="1200" i="1" dirty="0" err="1">
                <a:latin typeface="+mj-ea"/>
                <a:ea typeface="+mj-ea"/>
              </a:rPr>
              <a:t>알람</a:t>
            </a:r>
            <a:r>
              <a:rPr kumimoji="0" lang="ko-KR" altLang="en-US" sz="1200" i="1" dirty="0">
                <a:latin typeface="+mj-ea"/>
                <a:ea typeface="+mj-ea"/>
              </a:rPr>
              <a:t> 관련 설정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67170" y="858814"/>
            <a:ext cx="238879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 선택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2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2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바이패스 사용 여부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클라이언트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카메라 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480789" y="2050970"/>
            <a:ext cx="266611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종류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부저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사용 설정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 값 입력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163" y="197214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64339" y="2953234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658439" y="1978422"/>
            <a:ext cx="1886657" cy="90009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650910" y="3070974"/>
            <a:ext cx="1908593" cy="1690669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5048256" y="198182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6231124" y="1790580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7738719" y="1790580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5320521" y="2067578"/>
            <a:ext cx="881001" cy="202817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212490" y="2067578"/>
            <a:ext cx="1516704" cy="2028171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7738303" y="2067578"/>
            <a:ext cx="1568998" cy="202817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969492" y="6193405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kumimoji="0" lang="en-US" altLang="ko-KR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kumimoji="0" lang="ko-KR" altLang="en-US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 설정 시 관계자 외 수정 금지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41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1B448FB-F058-3AFF-FF91-CC942D56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677" y="1811447"/>
            <a:ext cx="3581900" cy="12765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11" y="1569282"/>
            <a:ext cx="3400425" cy="3562350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3348860" y="1716806"/>
            <a:ext cx="2847254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광학계 별 </a:t>
            </a: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레졸루션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입력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200" b="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셋업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확인 된 값 입력 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2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2"/>
            </a:pP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마킹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사용 및 거리 설정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마킹 사용 여부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 </a:t>
            </a:r>
            <a:r>
              <a:rPr kumimoji="0" lang="ko-KR" altLang="en-US" sz="1200" b="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마킹테스트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 확인 된 거리 입력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3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en-US" altLang="ko-KR" sz="1200" i="1" dirty="0">
                <a:latin typeface="+mj-ea"/>
                <a:ea typeface="+mj-ea"/>
              </a:rPr>
              <a:t>Setting </a:t>
            </a:r>
            <a:r>
              <a:rPr kumimoji="0" lang="ko-KR" altLang="en-US" sz="1200" i="1" dirty="0">
                <a:latin typeface="+mj-ea"/>
                <a:ea typeface="+mj-ea"/>
              </a:rPr>
              <a:t>탭의 </a:t>
            </a:r>
            <a:r>
              <a:rPr kumimoji="0" lang="ko-KR" altLang="en-US" sz="1200" i="1" dirty="0" err="1">
                <a:latin typeface="+mj-ea"/>
                <a:ea typeface="+mj-ea"/>
              </a:rPr>
              <a:t>레졸루션</a:t>
            </a:r>
            <a:r>
              <a:rPr kumimoji="0" lang="ko-KR" altLang="en-US" sz="1200" i="1" dirty="0">
                <a:latin typeface="+mj-ea"/>
                <a:ea typeface="+mj-ea"/>
              </a:rPr>
              <a:t> 및 </a:t>
            </a:r>
            <a:r>
              <a:rPr kumimoji="0" lang="ko-KR" altLang="en-US" sz="1200" i="1" dirty="0" err="1">
                <a:latin typeface="+mj-ea"/>
                <a:ea typeface="+mj-ea"/>
              </a:rPr>
              <a:t>마킹</a:t>
            </a:r>
            <a:r>
              <a:rPr kumimoji="0" lang="ko-KR" altLang="en-US" sz="1200" i="1" dirty="0">
                <a:latin typeface="+mj-ea"/>
                <a:ea typeface="+mj-ea"/>
              </a:rPr>
              <a:t> 관련 설정 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64677" y="3265147"/>
            <a:ext cx="51013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Skip Distance : </a:t>
            </a:r>
            <a:r>
              <a:rPr kumimoji="0"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인접 </a:t>
            </a:r>
            <a:r>
              <a:rPr kumimoji="0" lang="ko-KR" altLang="en-US" sz="12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마킹시</a:t>
            </a:r>
            <a:r>
              <a:rPr kumimoji="0"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Skip </a:t>
            </a:r>
            <a:r>
              <a:rPr kumimoji="0"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간격 </a:t>
            </a:r>
            <a:r>
              <a:rPr kumimoji="0"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(mm)</a:t>
            </a:r>
          </a:p>
          <a:p>
            <a:pPr marL="342900" indent="-342900" algn="l">
              <a:buAutoNum type="arabicPeriod"/>
            </a:pPr>
            <a:r>
              <a:rPr kumimoji="0"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A-B Distance : A/B </a:t>
            </a:r>
            <a:r>
              <a:rPr kumimoji="0"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면 비전 간격 </a:t>
            </a:r>
            <a:r>
              <a:rPr kumimoji="0"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(mm) </a:t>
            </a:r>
          </a:p>
          <a:p>
            <a:pPr marL="342900" indent="-342900" algn="l">
              <a:buAutoNum type="arabicPeriod"/>
            </a:pPr>
            <a:r>
              <a:rPr kumimoji="0"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Marking Limit Distance : </a:t>
            </a:r>
            <a:r>
              <a:rPr kumimoji="0"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마킹 신호 출력 위치</a:t>
            </a:r>
            <a:r>
              <a:rPr kumimoji="0"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(mm)</a:t>
            </a:r>
          </a:p>
          <a:p>
            <a:pPr algn="l">
              <a:buNone/>
            </a:pPr>
            <a:endParaRPr kumimoji="0" lang="en-US" altLang="ko-KR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91074" y="180265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288201" y="3919086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593611" y="1856288"/>
            <a:ext cx="2656261" cy="2003607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80449" y="3913525"/>
            <a:ext cx="3277176" cy="113039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6197969" y="157010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8802271" y="2124995"/>
            <a:ext cx="1012289" cy="962979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969492" y="6193405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kumimoji="0" lang="en-US" altLang="ko-KR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kumimoji="0" lang="ko-KR" altLang="en-US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 설정 시 관계자 외 수정 금지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6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 flipH="1">
            <a:off x="-1" y="2161219"/>
            <a:ext cx="9585341" cy="540000"/>
          </a:xfrm>
          <a:prstGeom prst="rect">
            <a:avLst/>
          </a:prstGeom>
          <a:solidFill>
            <a:srgbClr val="005E8A"/>
          </a:solidFill>
          <a:ln>
            <a:solidFill>
              <a:srgbClr val="005E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20000">
              <a:buNone/>
            </a:pPr>
            <a:r>
              <a:rPr lang="en-US" altLang="ko-KR" b="1" dirty="0"/>
              <a:t>             00</a:t>
            </a:r>
            <a:r>
              <a:rPr lang="en-US" altLang="ko-KR" dirty="0">
                <a:solidFill>
                  <a:srgbClr val="BFBFBF"/>
                </a:solidFill>
              </a:rPr>
              <a:t>2</a:t>
            </a:r>
            <a:r>
              <a:rPr lang="en-US" altLang="ko-KR" b="1" dirty="0"/>
              <a:t> CLIENT </a:t>
            </a:r>
            <a:r>
              <a:rPr lang="ko-KR" altLang="en-US" b="1" dirty="0"/>
              <a:t>교육 </a:t>
            </a:r>
            <a:r>
              <a:rPr lang="en-US" altLang="ko-KR" b="1" dirty="0"/>
              <a:t>MANUAL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25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0"/>
          <p:cNvSpPr txBox="1">
            <a:spLocks noChangeArrowheads="1"/>
          </p:cNvSpPr>
          <p:nvPr/>
        </p:nvSpPr>
        <p:spPr bwMode="auto">
          <a:xfrm>
            <a:off x="2207568" y="798751"/>
            <a:ext cx="7200800" cy="64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ctr" rtl="0">
              <a:buNone/>
            </a:pPr>
            <a:r>
              <a:rPr lang="en-US" altLang="ko-KR" sz="3200" kern="0" dirty="0"/>
              <a:t>Contents</a:t>
            </a:r>
            <a:endParaRPr lang="ko-KR" altLang="en-US" sz="3200" kern="0" dirty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3503712" y="1556792"/>
            <a:ext cx="49685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90"/>
          <p:cNvSpPr txBox="1">
            <a:spLocks noChangeArrowheads="1"/>
          </p:cNvSpPr>
          <p:nvPr/>
        </p:nvSpPr>
        <p:spPr bwMode="auto">
          <a:xfrm>
            <a:off x="3693103" y="2377455"/>
            <a:ext cx="3613999" cy="28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marL="342900" indent="-342900" algn="l" rtl="0">
              <a:buAutoNum type="arabicPeriod"/>
            </a:pPr>
            <a:r>
              <a:rPr lang="en-US" altLang="ko-KR" sz="1600" dirty="0">
                <a:solidFill>
                  <a:schemeClr val="tx1"/>
                </a:solidFill>
                <a:cs typeface="+mn-cs"/>
              </a:rPr>
              <a:t>U/I </a:t>
            </a:r>
            <a:r>
              <a:rPr lang="ko-KR" altLang="en-US" sz="1600" dirty="0">
                <a:solidFill>
                  <a:schemeClr val="tx1"/>
                </a:solidFill>
                <a:cs typeface="+mn-cs"/>
              </a:rPr>
              <a:t>구성</a:t>
            </a: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r>
              <a:rPr lang="ko-KR" altLang="en-US" sz="1600" dirty="0">
                <a:solidFill>
                  <a:schemeClr val="tx1"/>
                </a:solidFill>
                <a:cs typeface="+mn-cs"/>
              </a:rPr>
              <a:t>세부 항목</a:t>
            </a: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algn="l" rtl="0">
              <a:buNone/>
            </a:pPr>
            <a:r>
              <a:rPr lang="en-US" altLang="ko-KR" sz="1200" b="0" dirty="0">
                <a:solidFill>
                  <a:schemeClr val="tx1"/>
                </a:solidFill>
                <a:cs typeface="+mn-cs"/>
              </a:rPr>
              <a:t>     - </a:t>
            </a:r>
            <a:r>
              <a:rPr lang="ko-KR" altLang="en-US" sz="1200" b="0" dirty="0" err="1">
                <a:solidFill>
                  <a:schemeClr val="tx1"/>
                </a:solidFill>
                <a:cs typeface="+mn-cs"/>
              </a:rPr>
              <a:t>메인화면</a:t>
            </a:r>
            <a:endParaRPr lang="en-US" altLang="ko-KR" sz="1200" b="0" dirty="0">
              <a:solidFill>
                <a:schemeClr val="tx1"/>
              </a:solidFill>
              <a:cs typeface="+mn-cs"/>
            </a:endParaRPr>
          </a:p>
          <a:p>
            <a:pPr algn="l" rtl="0">
              <a:buNone/>
            </a:pPr>
            <a:r>
              <a:rPr lang="en-US" altLang="ko-KR" sz="1200" b="0" dirty="0">
                <a:solidFill>
                  <a:schemeClr val="tx1"/>
                </a:solidFill>
                <a:cs typeface="+mn-cs"/>
              </a:rPr>
              <a:t>     - </a:t>
            </a:r>
            <a:r>
              <a:rPr lang="ko-KR" altLang="en-US" sz="1200" b="0" dirty="0">
                <a:solidFill>
                  <a:schemeClr val="tx1"/>
                </a:solidFill>
                <a:cs typeface="+mn-cs"/>
              </a:rPr>
              <a:t>검사 </a:t>
            </a:r>
            <a:r>
              <a:rPr lang="ko-KR" altLang="en-US" sz="1200" b="0" dirty="0" err="1">
                <a:solidFill>
                  <a:schemeClr val="tx1"/>
                </a:solidFill>
                <a:cs typeface="+mn-cs"/>
              </a:rPr>
              <a:t>파라미터</a:t>
            </a:r>
            <a:r>
              <a:rPr lang="ko-KR" altLang="en-US" sz="1200" b="0" dirty="0">
                <a:solidFill>
                  <a:schemeClr val="tx1"/>
                </a:solidFill>
                <a:cs typeface="+mn-cs"/>
              </a:rPr>
              <a:t> </a:t>
            </a:r>
            <a:endParaRPr lang="en-US" altLang="ko-KR" sz="1200" b="0" dirty="0">
              <a:solidFill>
                <a:schemeClr val="tx1"/>
              </a:solidFill>
              <a:cs typeface="+mn-cs"/>
            </a:endParaRPr>
          </a:p>
          <a:p>
            <a:pPr algn="l" rtl="0">
              <a:buNone/>
            </a:pPr>
            <a:r>
              <a:rPr lang="en-US" altLang="ko-KR" sz="1200" b="0" dirty="0">
                <a:solidFill>
                  <a:schemeClr val="tx1"/>
                </a:solidFill>
                <a:cs typeface="+mn-cs"/>
              </a:rPr>
              <a:t>     - </a:t>
            </a:r>
            <a:r>
              <a:rPr lang="ko-KR" altLang="en-US" sz="1200" b="0" dirty="0">
                <a:solidFill>
                  <a:schemeClr val="tx1"/>
                </a:solidFill>
                <a:cs typeface="+mn-cs"/>
              </a:rPr>
              <a:t>프로그램 설정 </a:t>
            </a:r>
            <a:endParaRPr lang="en-US" altLang="ko-KR" sz="1200" b="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endParaRPr lang="en-US" altLang="ko-KR" sz="1600" dirty="0">
              <a:solidFill>
                <a:schemeClr val="tx1"/>
              </a:solidFill>
              <a:cs typeface="+mn-cs"/>
            </a:endParaRPr>
          </a:p>
          <a:p>
            <a:pPr marL="342900" indent="-342900" algn="l" rtl="0">
              <a:buAutoNum type="arabicPeriod"/>
            </a:pPr>
            <a:endParaRPr lang="en-US" altLang="ko-KR" sz="160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50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1A3BB-3EE5-68D6-C64B-89A9299C9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592EE38-962A-1348-FBFB-D66A75BA447D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42" y="1357288"/>
            <a:ext cx="9111600" cy="51264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E5A5478-F47F-2771-F8D6-1D6800F9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37" y="1348456"/>
            <a:ext cx="9087185" cy="512186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4154741-B4DE-4E22-E324-54338DA4C944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1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F419301-C641-FA6D-AED1-E1EF3B7F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2000" kern="0" dirty="0">
                <a:solidFill>
                  <a:prstClr val="black"/>
                </a:solidFill>
              </a:rPr>
              <a:t>U/I </a:t>
            </a:r>
            <a:r>
              <a:rPr kumimoji="0" lang="ko-KR" altLang="en-US" sz="2000" kern="0" dirty="0">
                <a:solidFill>
                  <a:prstClr val="black"/>
                </a:solidFill>
              </a:rPr>
              <a:t>구성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FE5A2-28F6-3DE2-FECE-70CBEAF380CB}"/>
              </a:ext>
            </a:extLst>
          </p:cNvPr>
          <p:cNvSpPr txBox="1"/>
          <p:nvPr/>
        </p:nvSpPr>
        <p:spPr>
          <a:xfrm>
            <a:off x="580753" y="885131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 화면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328E958-3B7A-9598-F06A-648B0680A27D}"/>
              </a:ext>
            </a:extLst>
          </p:cNvPr>
          <p:cNvSpPr/>
          <p:nvPr/>
        </p:nvSpPr>
        <p:spPr>
          <a:xfrm>
            <a:off x="1514704" y="1357289"/>
            <a:ext cx="1762146" cy="20086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7028134-918F-1681-D8EA-DA50ABB8DDCC}"/>
              </a:ext>
            </a:extLst>
          </p:cNvPr>
          <p:cNvSpPr/>
          <p:nvPr/>
        </p:nvSpPr>
        <p:spPr>
          <a:xfrm>
            <a:off x="1527039" y="1603270"/>
            <a:ext cx="813726" cy="248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2EEEE47-748C-5AAE-D414-7BBEEB833B9F}"/>
              </a:ext>
            </a:extLst>
          </p:cNvPr>
          <p:cNvSpPr/>
          <p:nvPr/>
        </p:nvSpPr>
        <p:spPr>
          <a:xfrm>
            <a:off x="1537358" y="1915800"/>
            <a:ext cx="813726" cy="43332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C209D-68DC-E922-0341-4EF3A4E1FEF7}"/>
              </a:ext>
            </a:extLst>
          </p:cNvPr>
          <p:cNvSpPr/>
          <p:nvPr/>
        </p:nvSpPr>
        <p:spPr>
          <a:xfrm>
            <a:off x="2413629" y="4515510"/>
            <a:ext cx="4742329" cy="17176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02EA71F-7F2B-BFA0-3DCB-D450FBE59CA9}"/>
              </a:ext>
            </a:extLst>
          </p:cNvPr>
          <p:cNvSpPr/>
          <p:nvPr/>
        </p:nvSpPr>
        <p:spPr>
          <a:xfrm>
            <a:off x="2413629" y="1934807"/>
            <a:ext cx="8181693" cy="25180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42AFF-5E59-5568-3B92-A92B0FBD2D27}"/>
              </a:ext>
            </a:extLst>
          </p:cNvPr>
          <p:cNvSpPr/>
          <p:nvPr/>
        </p:nvSpPr>
        <p:spPr>
          <a:xfrm>
            <a:off x="1537358" y="6293322"/>
            <a:ext cx="2740675" cy="16802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177745-CF5C-3E89-DAD2-A7E168B372A7}"/>
              </a:ext>
            </a:extLst>
          </p:cNvPr>
          <p:cNvSpPr/>
          <p:nvPr/>
        </p:nvSpPr>
        <p:spPr>
          <a:xfrm>
            <a:off x="4341533" y="6288181"/>
            <a:ext cx="4736780" cy="1708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8E638D2-BEC4-3D84-4085-A73C523F340A}"/>
              </a:ext>
            </a:extLst>
          </p:cNvPr>
          <p:cNvSpPr/>
          <p:nvPr/>
        </p:nvSpPr>
        <p:spPr>
          <a:xfrm>
            <a:off x="9139555" y="6282070"/>
            <a:ext cx="1463474" cy="17927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661FD4F-A42E-A791-412A-CC46656BF2D3}"/>
              </a:ext>
            </a:extLst>
          </p:cNvPr>
          <p:cNvSpPr/>
          <p:nvPr/>
        </p:nvSpPr>
        <p:spPr>
          <a:xfrm>
            <a:off x="1983198" y="1024513"/>
            <a:ext cx="85472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en-US" altLang="ko-KR" sz="1200">
                <a:solidFill>
                  <a:prstClr val="black"/>
                </a:solidFill>
                <a:latin typeface="+mj-ea"/>
                <a:ea typeface="+mj-ea"/>
              </a:rPr>
              <a:t>SITE </a:t>
            </a:r>
            <a:r>
              <a:rPr kumimoji="0" lang="ko-KR" altLang="en-US" sz="1200">
                <a:solidFill>
                  <a:prstClr val="black"/>
                </a:solidFill>
                <a:latin typeface="+mj-ea"/>
                <a:ea typeface="+mj-ea"/>
              </a:rPr>
              <a:t>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20657A9-DC7B-98D9-5E1F-ADC65287CA58}"/>
              </a:ext>
            </a:extLst>
          </p:cNvPr>
          <p:cNvSpPr/>
          <p:nvPr/>
        </p:nvSpPr>
        <p:spPr>
          <a:xfrm>
            <a:off x="5294924" y="1026589"/>
            <a:ext cx="20198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검사기</a:t>
            </a:r>
            <a:r>
              <a:rPr kumimoji="0" lang="en-US" altLang="ko-KR" sz="120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정보 </a:t>
            </a:r>
            <a:r>
              <a:rPr kumimoji="0" lang="en-US" altLang="ko-KR" sz="1200" dirty="0">
                <a:solidFill>
                  <a:prstClr val="black"/>
                </a:solidFill>
                <a:latin typeface="+mj-ea"/>
                <a:ea typeface="+mj-ea"/>
              </a:rPr>
              <a:t>/ SW Version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A3E25E5-2B1D-9044-D278-2CD24F3A413C}"/>
              </a:ext>
            </a:extLst>
          </p:cNvPr>
          <p:cNvSpPr/>
          <p:nvPr/>
        </p:nvSpPr>
        <p:spPr>
          <a:xfrm>
            <a:off x="5973223" y="3055327"/>
            <a:ext cx="100860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>
                <a:solidFill>
                  <a:prstClr val="black"/>
                </a:solidFill>
                <a:latin typeface="+mj-ea"/>
                <a:ea typeface="+mj-ea"/>
              </a:rPr>
              <a:t>실시간 영상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E6E6F79-99EB-56CB-54B7-52DB543D7F63}"/>
              </a:ext>
            </a:extLst>
          </p:cNvPr>
          <p:cNvSpPr/>
          <p:nvPr/>
        </p:nvSpPr>
        <p:spPr>
          <a:xfrm>
            <a:off x="4182477" y="5331728"/>
            <a:ext cx="107824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en-US" altLang="ko-KR" sz="1200">
                <a:solidFill>
                  <a:prstClr val="black"/>
                </a:solidFill>
                <a:latin typeface="+mj-ea"/>
                <a:ea typeface="+mj-ea"/>
              </a:rPr>
              <a:t>DEVICE</a:t>
            </a:r>
            <a:r>
              <a:rPr kumimoji="0" lang="ko-KR" altLang="en-US" sz="1200">
                <a:solidFill>
                  <a:prstClr val="black"/>
                </a:solidFill>
                <a:latin typeface="+mj-ea"/>
                <a:ea typeface="+mj-ea"/>
              </a:rPr>
              <a:t> 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45D3D0E-6C04-5B4A-9367-505C0278987F}"/>
              </a:ext>
            </a:extLst>
          </p:cNvPr>
          <p:cNvSpPr/>
          <p:nvPr/>
        </p:nvSpPr>
        <p:spPr>
          <a:xfrm>
            <a:off x="422174" y="3786881"/>
            <a:ext cx="99213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en-US" altLang="ko-KR" sz="1200">
                <a:solidFill>
                  <a:prstClr val="black"/>
                </a:solidFill>
                <a:latin typeface="+mj-ea"/>
                <a:ea typeface="+mj-ea"/>
              </a:rPr>
              <a:t>MENU TAB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CA1CA2A-F620-4196-A833-6921E6BCAEEE}"/>
              </a:ext>
            </a:extLst>
          </p:cNvPr>
          <p:cNvSpPr/>
          <p:nvPr/>
        </p:nvSpPr>
        <p:spPr>
          <a:xfrm>
            <a:off x="519368" y="6238832"/>
            <a:ext cx="8963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en-US" altLang="ko-KR" sz="1200" dirty="0">
                <a:solidFill>
                  <a:prstClr val="black"/>
                </a:solidFill>
                <a:latin typeface="+mj-ea"/>
                <a:ea typeface="+mj-ea"/>
              </a:rPr>
              <a:t>HDD</a:t>
            </a: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 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4F25A46-A995-854A-90FF-43F6952B161A}"/>
              </a:ext>
            </a:extLst>
          </p:cNvPr>
          <p:cNvSpPr/>
          <p:nvPr/>
        </p:nvSpPr>
        <p:spPr>
          <a:xfrm>
            <a:off x="6058542" y="6322843"/>
            <a:ext cx="109741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>
                <a:solidFill>
                  <a:prstClr val="black"/>
                </a:solidFill>
                <a:latin typeface="+mj-ea"/>
                <a:ea typeface="+mj-ea"/>
              </a:rPr>
              <a:t>최근 </a:t>
            </a:r>
            <a:r>
              <a:rPr kumimoji="0" lang="en-US" altLang="ko-KR" sz="1200">
                <a:solidFill>
                  <a:prstClr val="black"/>
                </a:solidFill>
                <a:latin typeface="+mj-ea"/>
                <a:ea typeface="+mj-ea"/>
              </a:rPr>
              <a:t>ALARM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78FA070-2931-D751-6552-44A04E285E57}"/>
              </a:ext>
            </a:extLst>
          </p:cNvPr>
          <p:cNvSpPr/>
          <p:nvPr/>
        </p:nvSpPr>
        <p:spPr>
          <a:xfrm>
            <a:off x="10810908" y="6233206"/>
            <a:ext cx="85472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시간 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2FA304C-8A74-653E-6DFE-287955A41213}"/>
              </a:ext>
            </a:extLst>
          </p:cNvPr>
          <p:cNvSpPr/>
          <p:nvPr/>
        </p:nvSpPr>
        <p:spPr>
          <a:xfrm>
            <a:off x="911259" y="1496600"/>
            <a:ext cx="49244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호기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BBC0DBE-D588-4A46-E382-A77195AC0734}"/>
              </a:ext>
            </a:extLst>
          </p:cNvPr>
          <p:cNvSpPr/>
          <p:nvPr/>
        </p:nvSpPr>
        <p:spPr>
          <a:xfrm>
            <a:off x="3336116" y="1357288"/>
            <a:ext cx="7259206" cy="2046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BBC0DBE-D588-4A46-E382-A77195AC0734}"/>
              </a:ext>
            </a:extLst>
          </p:cNvPr>
          <p:cNvSpPr/>
          <p:nvPr/>
        </p:nvSpPr>
        <p:spPr>
          <a:xfrm>
            <a:off x="2413629" y="1609982"/>
            <a:ext cx="4615940" cy="24304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F9AE219-5FAC-501E-6D87-C2B20CC77318}"/>
              </a:ext>
            </a:extLst>
          </p:cNvPr>
          <p:cNvSpPr/>
          <p:nvPr/>
        </p:nvSpPr>
        <p:spPr>
          <a:xfrm>
            <a:off x="3713948" y="1595487"/>
            <a:ext cx="192552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en-US" altLang="ko-KR" sz="1200" dirty="0">
                <a:solidFill>
                  <a:prstClr val="black"/>
                </a:solidFill>
                <a:latin typeface="+mj-ea"/>
                <a:ea typeface="+mj-ea"/>
              </a:rPr>
              <a:t>Device / Lot / </a:t>
            </a: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기타 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281A746-4EF5-1A17-560A-57ACCAE6107B}"/>
              </a:ext>
            </a:extLst>
          </p:cNvPr>
          <p:cNvSpPr/>
          <p:nvPr/>
        </p:nvSpPr>
        <p:spPr>
          <a:xfrm>
            <a:off x="7120900" y="1601887"/>
            <a:ext cx="3493323" cy="2705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A3F456D-4033-5D90-37D0-BDC9C74B774A}"/>
              </a:ext>
            </a:extLst>
          </p:cNvPr>
          <p:cNvSpPr/>
          <p:nvPr/>
        </p:nvSpPr>
        <p:spPr>
          <a:xfrm>
            <a:off x="8032149" y="1605982"/>
            <a:ext cx="85472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연결 상태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EFC209D-68DC-E922-0341-4EF3A4E1FEF7}"/>
              </a:ext>
            </a:extLst>
          </p:cNvPr>
          <p:cNvSpPr/>
          <p:nvPr/>
        </p:nvSpPr>
        <p:spPr>
          <a:xfrm>
            <a:off x="7218503" y="4515510"/>
            <a:ext cx="3376819" cy="17128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E6E6F79-99EB-56CB-54B7-52DB543D7F63}"/>
              </a:ext>
            </a:extLst>
          </p:cNvPr>
          <p:cNvSpPr/>
          <p:nvPr/>
        </p:nvSpPr>
        <p:spPr>
          <a:xfrm>
            <a:off x="8479551" y="5331727"/>
            <a:ext cx="85472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돋움체" pitchFamily="49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>
                <a:solidFill>
                  <a:prstClr val="black"/>
                </a:solidFill>
                <a:latin typeface="+mj-ea"/>
                <a:ea typeface="+mj-ea"/>
              </a:rPr>
              <a:t>상세 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F48841-3F5A-DF3F-6757-1BCBECAA1CB4}"/>
              </a:ext>
            </a:extLst>
          </p:cNvPr>
          <p:cNvSpPr/>
          <p:nvPr/>
        </p:nvSpPr>
        <p:spPr>
          <a:xfrm>
            <a:off x="1514801" y="1934807"/>
            <a:ext cx="838201" cy="228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514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7B79DBE-65A0-359F-6038-D8BE74B53D08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1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324E8DD8-ACA9-0F10-7A8D-0EDCC341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2000" kern="0" dirty="0">
                <a:solidFill>
                  <a:prstClr val="black"/>
                </a:solidFill>
              </a:rPr>
              <a:t>U/I </a:t>
            </a:r>
            <a:r>
              <a:rPr kumimoji="0" lang="ko-KR" altLang="en-US" sz="2000" kern="0" dirty="0">
                <a:solidFill>
                  <a:prstClr val="black"/>
                </a:solidFill>
              </a:rPr>
              <a:t>구성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2-1.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</a:t>
            </a:r>
            <a:r>
              <a:rPr kumimoji="0"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파라미터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설정 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 정보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6" name="그림 5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5" y="1410800"/>
            <a:ext cx="9720000" cy="46800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5" y="1410800"/>
            <a:ext cx="97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91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2741CFF-BDA9-3975-4922-BF6E6065A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65" y="1410800"/>
            <a:ext cx="9659015" cy="463894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7B79DBE-65A0-359F-6038-D8BE74B53D08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1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324E8DD8-ACA9-0F10-7A8D-0EDCC341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2000" kern="0" dirty="0">
                <a:solidFill>
                  <a:prstClr val="black"/>
                </a:solidFill>
              </a:rPr>
              <a:t>U/I </a:t>
            </a:r>
            <a:r>
              <a:rPr kumimoji="0" lang="ko-KR" altLang="en-US" sz="2000" kern="0" dirty="0">
                <a:solidFill>
                  <a:prstClr val="black"/>
                </a:solidFill>
              </a:rPr>
              <a:t>구성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2-2.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</a:t>
            </a:r>
            <a:r>
              <a:rPr kumimoji="0"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파라미터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설정 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치수 측정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155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7B79DBE-65A0-359F-6038-D8BE74B53D08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1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324E8DD8-ACA9-0F10-7A8D-0EDCC341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2000" kern="0" dirty="0">
                <a:solidFill>
                  <a:prstClr val="black"/>
                </a:solidFill>
              </a:rPr>
              <a:t>U/I </a:t>
            </a:r>
            <a:r>
              <a:rPr kumimoji="0" lang="ko-KR" altLang="en-US" sz="2000" kern="0" dirty="0">
                <a:solidFill>
                  <a:prstClr val="black"/>
                </a:solidFill>
              </a:rPr>
              <a:t>구성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2-3.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</a:t>
            </a:r>
            <a:r>
              <a:rPr kumimoji="0"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파라미터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설정 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표면 검사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A9C3270-8BE3-308A-34DD-9D91646F040D}"/>
              </a:ext>
            </a:extLst>
          </p:cNvPr>
          <p:cNvGrpSpPr/>
          <p:nvPr/>
        </p:nvGrpSpPr>
        <p:grpSpPr>
          <a:xfrm>
            <a:off x="1191865" y="1410800"/>
            <a:ext cx="9720000" cy="4680000"/>
            <a:chOff x="1191865" y="1410800"/>
            <a:chExt cx="9720000" cy="4680000"/>
          </a:xfrm>
        </p:grpSpPr>
        <p:pic>
          <p:nvPicPr>
            <p:cNvPr id="7" name="그림 6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865" y="1410800"/>
              <a:ext cx="9720000" cy="46800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C3F5E06C-ED0E-A930-DF06-EC1478B01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5692" y="2246833"/>
              <a:ext cx="5856479" cy="1645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87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 flipH="1">
            <a:off x="-1" y="2161219"/>
            <a:ext cx="9585341" cy="540000"/>
          </a:xfrm>
          <a:prstGeom prst="rect">
            <a:avLst/>
          </a:prstGeom>
          <a:solidFill>
            <a:srgbClr val="005E8A"/>
          </a:solidFill>
          <a:ln>
            <a:solidFill>
              <a:srgbClr val="005E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20000">
              <a:buNone/>
            </a:pPr>
            <a:r>
              <a:rPr lang="en-US" altLang="ko-KR" b="1" dirty="0"/>
              <a:t>             00</a:t>
            </a:r>
            <a:r>
              <a:rPr lang="en-US" altLang="ko-KR" dirty="0">
                <a:solidFill>
                  <a:srgbClr val="BFBFBF"/>
                </a:solidFill>
              </a:rPr>
              <a:t>1</a:t>
            </a:r>
            <a:r>
              <a:rPr lang="en-US" altLang="ko-KR" b="1" dirty="0"/>
              <a:t> SERVER </a:t>
            </a:r>
            <a:r>
              <a:rPr lang="ko-KR" altLang="en-US" b="1" dirty="0"/>
              <a:t>교육 </a:t>
            </a:r>
            <a:r>
              <a:rPr lang="en-US" altLang="ko-KR" b="1" dirty="0"/>
              <a:t>MANUAL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95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7B79DBE-65A0-359F-6038-D8BE74B53D08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1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324E8DD8-ACA9-0F10-7A8D-0EDCC341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2000" kern="0" dirty="0">
                <a:solidFill>
                  <a:prstClr val="black"/>
                </a:solidFill>
              </a:rPr>
              <a:t>U/I </a:t>
            </a:r>
            <a:r>
              <a:rPr kumimoji="0" lang="ko-KR" altLang="en-US" sz="2000" kern="0" dirty="0">
                <a:solidFill>
                  <a:prstClr val="black"/>
                </a:solidFill>
              </a:rPr>
              <a:t>구성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 관리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5" y="1410800"/>
            <a:ext cx="9720000" cy="46800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5" y="1410800"/>
            <a:ext cx="97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06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33" y="2211852"/>
            <a:ext cx="6705600" cy="411087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1-1.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 화면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 err="1">
                <a:latin typeface="+mj-ea"/>
                <a:ea typeface="+mj-ea"/>
              </a:rPr>
              <a:t>메인화면</a:t>
            </a:r>
            <a:r>
              <a:rPr kumimoji="0" lang="ko-KR" altLang="en-US" sz="1200" i="1" dirty="0">
                <a:latin typeface="+mj-ea"/>
                <a:ea typeface="+mj-ea"/>
              </a:rPr>
              <a:t> </a:t>
            </a:r>
            <a:r>
              <a:rPr kumimoji="0" lang="en-US" altLang="ko-KR" sz="1200" i="1" dirty="0">
                <a:latin typeface="+mj-ea"/>
                <a:ea typeface="+mj-ea"/>
              </a:rPr>
              <a:t>U/I </a:t>
            </a:r>
            <a:r>
              <a:rPr kumimoji="0" lang="ko-KR" altLang="en-US" sz="1200" i="1" dirty="0">
                <a:latin typeface="+mj-ea"/>
                <a:ea typeface="+mj-ea"/>
              </a:rPr>
              <a:t>구성 정보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042747" y="1018763"/>
            <a:ext cx="3693640" cy="4308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MASTER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수정 버전 정보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LOT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 명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LOT ID</a:t>
            </a: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 길이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속도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LOT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시작 시간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LOT CHANGE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경과 시간 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CLIENT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FRAME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정보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밝기 값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조명 밝기 값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3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마스터 ↔ 클라이언트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연결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상태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카메라 연결 상태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HDD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용량 정보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20732" y="163788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20732" y="2199955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17711" y="2816019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89" y="1637888"/>
            <a:ext cx="3352800" cy="2762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32" y="2782056"/>
            <a:ext cx="1297571" cy="3841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86" y="3357865"/>
            <a:ext cx="3381375" cy="276225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317711" y="3352577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224674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6" y="1620469"/>
            <a:ext cx="3786623" cy="2145362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1-2.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 화면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>
                <a:latin typeface="+mj-ea"/>
                <a:ea typeface="+mj-ea"/>
              </a:rPr>
              <a:t>클라이언트 검사 화면</a:t>
            </a:r>
            <a:r>
              <a:rPr kumimoji="0" lang="en-US" altLang="ko-KR" sz="1200" i="1" dirty="0">
                <a:latin typeface="+mj-ea"/>
                <a:ea typeface="+mj-ea"/>
              </a:rPr>
              <a:t> </a:t>
            </a:r>
            <a:r>
              <a:rPr kumimoji="0" lang="ko-KR" altLang="en-US" sz="1200" i="1" dirty="0">
                <a:latin typeface="+mj-ea"/>
                <a:ea typeface="+mj-ea"/>
              </a:rPr>
              <a:t>구성 정보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212923" y="1067579"/>
            <a:ext cx="531220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화면 </a:t>
            </a: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조작부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                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 및 실시간 영상 확인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                         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이미지 저장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                          -  BLUE/WHITE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영상 전환 및 더블 디스플레이 여부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                          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영상 내 프로파일 및 오버레이 디스플레이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                      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카메라 영상 선택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LANE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검사 영상 표출 영역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3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영상 정보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                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설정 된 검사 이미지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SIZE</a:t>
            </a: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                         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마우스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POINT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쪽 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l">
              <a:buAutoNum type="arabicPeriod" startAt="3"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-  BLUE/WHITE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영상 전환 및 더블 디스플레이 여부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342900" indent="-342900" algn="l">
              <a:buAutoNum type="arabicPeriod" startAt="3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23862" y="148632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23861" y="1709611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933659" y="1754982"/>
            <a:ext cx="3815380" cy="1864517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933659" y="1587157"/>
            <a:ext cx="2381041" cy="158301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937092" y="3619746"/>
            <a:ext cx="2101383" cy="12474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865" y="1790834"/>
            <a:ext cx="514350" cy="2190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865" y="2069566"/>
            <a:ext cx="485775" cy="2286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865" y="2347631"/>
            <a:ext cx="790575" cy="2190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865" y="1510457"/>
            <a:ext cx="1162050" cy="2286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0865" y="2617783"/>
            <a:ext cx="1104900" cy="20002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623861" y="3532389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142" y="3980293"/>
            <a:ext cx="1152525" cy="2095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0865" y="4260440"/>
            <a:ext cx="1104900" cy="2190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5152" y="4538974"/>
            <a:ext cx="11334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34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6" y="1598350"/>
            <a:ext cx="4440839" cy="1727710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933659" y="1564482"/>
            <a:ext cx="4469596" cy="84717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3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 화면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>
                <a:latin typeface="+mj-ea"/>
                <a:ea typeface="+mj-ea"/>
              </a:rPr>
              <a:t>클라이언트 해당 </a:t>
            </a:r>
            <a:r>
              <a:rPr kumimoji="0" lang="en-US" altLang="ko-KR" sz="1200" i="1" dirty="0">
                <a:latin typeface="+mj-ea"/>
                <a:ea typeface="+mj-ea"/>
              </a:rPr>
              <a:t>LANE </a:t>
            </a:r>
            <a:r>
              <a:rPr kumimoji="0" lang="ko-KR" altLang="en-US" sz="1200" i="1" dirty="0">
                <a:latin typeface="+mj-ea"/>
                <a:ea typeface="+mj-ea"/>
              </a:rPr>
              <a:t>검사 정보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03523" y="1734329"/>
            <a:ext cx="53122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 </a:t>
            </a: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절연부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치수 그래프 디스플레이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 오버랩 치수 그래프 디스플레이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3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 해당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LANE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불량 정보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23862" y="151489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23861" y="2414461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638112" y="3469730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933659" y="2411654"/>
            <a:ext cx="4469596" cy="93993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16" y="3406807"/>
            <a:ext cx="3675262" cy="1771410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933659" y="3415654"/>
            <a:ext cx="3704019" cy="17625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450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2" y="2649881"/>
            <a:ext cx="2042986" cy="8618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29" y="2651792"/>
            <a:ext cx="2042986" cy="861817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3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 화면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 err="1">
                <a:latin typeface="+mj-ea"/>
                <a:ea typeface="+mj-ea"/>
              </a:rPr>
              <a:t>메인화면</a:t>
            </a:r>
            <a:r>
              <a:rPr kumimoji="0" lang="ko-KR" altLang="en-US" sz="1200" i="1" dirty="0">
                <a:latin typeface="+mj-ea"/>
                <a:ea typeface="+mj-ea"/>
              </a:rPr>
              <a:t> </a:t>
            </a:r>
            <a:r>
              <a:rPr kumimoji="0" lang="en-US" altLang="ko-KR" sz="1200" i="1" dirty="0">
                <a:latin typeface="+mj-ea"/>
                <a:ea typeface="+mj-ea"/>
              </a:rPr>
              <a:t>U/I </a:t>
            </a:r>
            <a:r>
              <a:rPr kumimoji="0" lang="ko-KR" altLang="en-US" sz="1200" i="1" dirty="0">
                <a:latin typeface="+mj-ea"/>
                <a:ea typeface="+mj-ea"/>
              </a:rPr>
              <a:t>구성 정보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944645" y="1332801"/>
            <a:ext cx="3831498" cy="3570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중지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시작 신호 수신 시 검사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중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종료 신호 수신 시 중지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 CLIENT PC C/D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드라이브 용량 상태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언어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 표시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23862" y="153394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046752" y="1454825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84535" y="4100645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06" y="1306021"/>
            <a:ext cx="1171739" cy="110505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0" y="1500784"/>
            <a:ext cx="1190791" cy="9812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416" y="4673806"/>
            <a:ext cx="2771775" cy="25061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160" y="4110170"/>
            <a:ext cx="3381375" cy="276225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581843" y="4623548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705161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1496525"/>
            <a:ext cx="5153025" cy="196919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2-1.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>
                <a:latin typeface="+mj-ea"/>
                <a:ea typeface="+mj-ea"/>
              </a:rPr>
              <a:t>검사 화면 </a:t>
            </a:r>
            <a:r>
              <a:rPr kumimoji="0" lang="en-US" altLang="ko-KR" sz="1200" i="1" dirty="0">
                <a:latin typeface="+mj-ea"/>
                <a:ea typeface="+mj-ea"/>
              </a:rPr>
              <a:t>U/I </a:t>
            </a:r>
            <a:r>
              <a:rPr kumimoji="0" lang="ko-KR" altLang="en-US" sz="1200" i="1" dirty="0">
                <a:latin typeface="+mj-ea"/>
                <a:ea typeface="+mj-ea"/>
              </a:rPr>
              <a:t>구성 정보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910429" y="996184"/>
            <a:ext cx="31898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 정보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 치수 폭 및 스펙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3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불량 별 검출 우선순위 및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판정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동작 설정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IC Width</a:t>
            </a: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OL Width</a:t>
            </a: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en-US" altLang="ko-KR" sz="1600" b="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Mismatchs</a:t>
            </a:r>
            <a:endParaRPr kumimoji="0" lang="en-US" altLang="ko-KR" sz="16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Gap</a:t>
            </a: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Bead Break</a:t>
            </a: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Line</a:t>
            </a: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Pinhole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23862" y="153394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2637177" y="1540550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18" y="1533949"/>
            <a:ext cx="1428750" cy="360955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575" y="3715152"/>
            <a:ext cx="3450837" cy="1356680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2637176" y="3715152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713652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30" y="1795512"/>
            <a:ext cx="4379378" cy="119294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30" y="3001531"/>
            <a:ext cx="4379378" cy="1320187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2-2.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치수 검사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>
                <a:latin typeface="+mj-ea"/>
                <a:ea typeface="+mj-ea"/>
              </a:rPr>
              <a:t>치수 검사 </a:t>
            </a:r>
            <a:r>
              <a:rPr kumimoji="0" lang="ko-KR" altLang="en-US" sz="1200" i="1" dirty="0" err="1">
                <a:latin typeface="+mj-ea"/>
                <a:ea typeface="+mj-ea"/>
              </a:rPr>
              <a:t>파라미터</a:t>
            </a:r>
            <a:r>
              <a:rPr kumimoji="0" lang="ko-KR" altLang="en-US" sz="1200" i="1" dirty="0">
                <a:latin typeface="+mj-ea"/>
                <a:ea typeface="+mj-ea"/>
              </a:rPr>
              <a:t> 설명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944645" y="1332801"/>
            <a:ext cx="3831498" cy="3570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중지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시작 신호 수신 시 검사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중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종료 신호 수신 시 중지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 CLIENT PC C/D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드라이브 용량 상태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kumimoji="0"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언어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 표시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24966"/>
              </p:ext>
            </p:extLst>
          </p:nvPr>
        </p:nvGraphicFramePr>
        <p:xfrm>
          <a:off x="5493383" y="867556"/>
          <a:ext cx="6132759" cy="4383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233">
                  <a:extLst>
                    <a:ext uri="{9D8B030D-6E8A-4147-A177-3AD203B41FA5}">
                      <a16:colId xmlns:a16="http://schemas.microsoft.com/office/drawing/2014/main" val="1698504135"/>
                    </a:ext>
                  </a:extLst>
                </a:gridCol>
                <a:gridCol w="926620">
                  <a:extLst>
                    <a:ext uri="{9D8B030D-6E8A-4147-A177-3AD203B41FA5}">
                      <a16:colId xmlns:a16="http://schemas.microsoft.com/office/drawing/2014/main" val="3728031880"/>
                    </a:ext>
                  </a:extLst>
                </a:gridCol>
                <a:gridCol w="926620">
                  <a:extLst>
                    <a:ext uri="{9D8B030D-6E8A-4147-A177-3AD203B41FA5}">
                      <a16:colId xmlns:a16="http://schemas.microsoft.com/office/drawing/2014/main" val="2556782700"/>
                    </a:ext>
                  </a:extLst>
                </a:gridCol>
                <a:gridCol w="3694286">
                  <a:extLst>
                    <a:ext uri="{9D8B030D-6E8A-4147-A177-3AD203B41FA5}">
                      <a16:colId xmlns:a16="http://schemas.microsoft.com/office/drawing/2014/main" val="1057732656"/>
                    </a:ext>
                  </a:extLst>
                </a:gridCol>
              </a:tblGrid>
              <a:tr h="21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</a:rPr>
                        <a:t>순번</a:t>
                      </a:r>
                      <a:endParaRPr lang="ko-KR" alt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 err="1">
                          <a:effectLst/>
                        </a:rPr>
                        <a:t>파라미터</a:t>
                      </a:r>
                      <a:endParaRPr lang="ko-KR" alt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</a:rPr>
                        <a:t>작동 가능 범위</a:t>
                      </a:r>
                      <a:endParaRPr lang="ko-KR" alt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</a:rPr>
                        <a:t>설명</a:t>
                      </a:r>
                      <a:endParaRPr lang="ko-KR" alt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03698"/>
                  </a:ext>
                </a:extLst>
              </a:tr>
              <a:tr h="4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 dirty="0">
                          <a:effectLst/>
                        </a:rPr>
                        <a:t>1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effectLst/>
                        </a:rPr>
                        <a:t>Direction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1) East 2) West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u="none" strike="noStrike" dirty="0">
                          <a:effectLst/>
                        </a:rPr>
                        <a:t>ROI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내 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Edge 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추출을 위한 방향 설정 값</a:t>
                      </a:r>
                      <a:br>
                        <a:rPr lang="ko-KR" altLang="en-US" sz="800" b="1" u="none" strike="noStrike" dirty="0">
                          <a:effectLst/>
                        </a:rPr>
                      </a:br>
                      <a:r>
                        <a:rPr lang="ko-KR" altLang="en-US" sz="8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1) East : 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왼쪽에서 오른쪽 방향으로 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Edge Search</a:t>
                      </a:r>
                      <a:br>
                        <a:rPr lang="en-US" altLang="ko-KR" sz="800" b="1" u="none" strike="noStrike" dirty="0">
                          <a:effectLst/>
                        </a:rPr>
                      </a:br>
                      <a:r>
                        <a:rPr lang="en-US" altLang="ko-KR" sz="800" b="1" u="none" strike="noStrike" dirty="0">
                          <a:effectLst/>
                        </a:rPr>
                        <a:t> 2) West : 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오른쪽에서 왼쪽 방향으로 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Edge Search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34307"/>
                  </a:ext>
                </a:extLst>
              </a:tr>
              <a:tr h="525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2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effectLst/>
                        </a:rPr>
                        <a:t>Transition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u="none" strike="noStrike">
                          <a:effectLst/>
                        </a:rPr>
                        <a:t>1) B to W</a:t>
                      </a:r>
                      <a:br>
                        <a:rPr lang="pl-PL" sz="800" b="1" u="none" strike="noStrike">
                          <a:effectLst/>
                        </a:rPr>
                      </a:br>
                      <a:r>
                        <a:rPr lang="pl-PL" sz="800" b="1" u="none" strike="noStrike">
                          <a:effectLst/>
                        </a:rPr>
                        <a:t>2) W to B</a:t>
                      </a:r>
                      <a:br>
                        <a:rPr lang="pl-PL" sz="800" b="1" u="none" strike="noStrike">
                          <a:effectLst/>
                        </a:rPr>
                      </a:br>
                      <a:r>
                        <a:rPr lang="pl-PL" sz="800" b="1" u="none" strike="noStrike">
                          <a:effectLst/>
                        </a:rPr>
                        <a:t>3) B to W or W to B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u="none" strike="noStrike">
                          <a:effectLst/>
                        </a:rPr>
                        <a:t>ROI</a:t>
                      </a:r>
                      <a:r>
                        <a:rPr lang="ko-KR" altLang="en-US" sz="800" b="1" u="none" strike="noStrike">
                          <a:effectLst/>
                        </a:rPr>
                        <a:t>내 </a:t>
                      </a:r>
                      <a:r>
                        <a:rPr lang="en-US" altLang="ko-KR" sz="800" b="1" u="none" strike="noStrike">
                          <a:effectLst/>
                        </a:rPr>
                        <a:t>Edge </a:t>
                      </a:r>
                      <a:r>
                        <a:rPr lang="ko-KR" altLang="en-US" sz="800" b="1" u="none" strike="noStrike">
                          <a:effectLst/>
                        </a:rPr>
                        <a:t>추출을 위한 검출 설정 값</a:t>
                      </a:r>
                      <a:br>
                        <a:rPr lang="ko-KR" altLang="en-US" sz="800" b="1" u="none" strike="noStrike">
                          <a:effectLst/>
                        </a:rPr>
                      </a:br>
                      <a:r>
                        <a:rPr lang="ko-KR" altLang="en-US" sz="800" b="1" u="none" strike="noStrike">
                          <a:effectLst/>
                        </a:rPr>
                        <a:t> </a:t>
                      </a:r>
                      <a:r>
                        <a:rPr lang="en-US" altLang="ko-KR" sz="800" b="1" u="none" strike="noStrike">
                          <a:effectLst/>
                        </a:rPr>
                        <a:t>1) B to W : </a:t>
                      </a:r>
                      <a:r>
                        <a:rPr lang="ko-KR" altLang="en-US" sz="800" b="1" u="none" strike="noStrike">
                          <a:effectLst/>
                        </a:rPr>
                        <a:t>어두운 색에서 밝아지는 부분 추출</a:t>
                      </a:r>
                      <a:r>
                        <a:rPr lang="en-US" altLang="ko-KR" sz="800" b="1" u="none" strike="noStrike">
                          <a:effectLst/>
                        </a:rPr>
                        <a:t>(</a:t>
                      </a:r>
                      <a:r>
                        <a:rPr lang="ko-KR" altLang="en-US" sz="800" b="1" u="none" strike="noStrike">
                          <a:effectLst/>
                        </a:rPr>
                        <a:t>상승 엣지</a:t>
                      </a:r>
                      <a:r>
                        <a:rPr lang="en-US" altLang="ko-KR" sz="800" b="1" u="none" strike="noStrike">
                          <a:effectLst/>
                        </a:rPr>
                        <a:t>)</a:t>
                      </a:r>
                      <a:br>
                        <a:rPr lang="en-US" altLang="ko-KR" sz="800" b="1" u="none" strike="noStrike">
                          <a:effectLst/>
                        </a:rPr>
                      </a:br>
                      <a:r>
                        <a:rPr lang="en-US" altLang="ko-KR" sz="800" b="1" u="none" strike="noStrike">
                          <a:effectLst/>
                        </a:rPr>
                        <a:t> 2) W to B : </a:t>
                      </a:r>
                      <a:r>
                        <a:rPr lang="ko-KR" altLang="en-US" sz="800" b="1" u="none" strike="noStrike">
                          <a:effectLst/>
                        </a:rPr>
                        <a:t>하강 엣지</a:t>
                      </a:r>
                      <a:br>
                        <a:rPr lang="ko-KR" altLang="en-US" sz="800" b="1" u="none" strike="noStrike">
                          <a:effectLst/>
                        </a:rPr>
                      </a:br>
                      <a:r>
                        <a:rPr lang="ko-KR" altLang="en-US" sz="800" b="1" u="none" strike="noStrike">
                          <a:effectLst/>
                        </a:rPr>
                        <a:t> </a:t>
                      </a:r>
                      <a:r>
                        <a:rPr lang="en-US" altLang="ko-KR" sz="800" b="1" u="none" strike="noStrike">
                          <a:effectLst/>
                        </a:rPr>
                        <a:t>3 B to W or W to B : </a:t>
                      </a:r>
                      <a:r>
                        <a:rPr lang="ko-KR" altLang="en-US" sz="800" b="1" u="none" strike="noStrike">
                          <a:effectLst/>
                        </a:rPr>
                        <a:t>상승</a:t>
                      </a:r>
                      <a:r>
                        <a:rPr lang="en-US" altLang="ko-KR" sz="800" b="1" u="none" strike="noStrike">
                          <a:effectLst/>
                        </a:rPr>
                        <a:t>, </a:t>
                      </a:r>
                      <a:r>
                        <a:rPr lang="ko-KR" altLang="en-US" sz="800" b="1" u="none" strike="noStrike">
                          <a:effectLst/>
                        </a:rPr>
                        <a:t>하강 엣지 모두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9457"/>
                  </a:ext>
                </a:extLst>
              </a:tr>
              <a:tr h="708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3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Choice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1) From Begin</a:t>
                      </a:r>
                      <a:br>
                        <a:rPr lang="en-US" sz="800" b="1" u="none" strike="noStrike">
                          <a:effectLst/>
                        </a:rPr>
                      </a:br>
                      <a:r>
                        <a:rPr lang="en-US" sz="800" b="1" u="none" strike="noStrike">
                          <a:effectLst/>
                        </a:rPr>
                        <a:t>2) From End</a:t>
                      </a:r>
                      <a:br>
                        <a:rPr lang="en-US" sz="800" b="1" u="none" strike="noStrike">
                          <a:effectLst/>
                        </a:rPr>
                      </a:br>
                      <a:r>
                        <a:rPr lang="en-US" sz="800" b="1" u="none" strike="noStrike">
                          <a:effectLst/>
                        </a:rPr>
                        <a:t>3) Amplitude</a:t>
                      </a:r>
                      <a:br>
                        <a:rPr lang="en-US" sz="800" b="1" u="none" strike="noStrike">
                          <a:effectLst/>
                        </a:rPr>
                      </a:br>
                      <a:r>
                        <a:rPr lang="en-US" sz="800" b="1" u="none" strike="noStrike">
                          <a:effectLst/>
                        </a:rPr>
                        <a:t>4) Area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u="none" strike="noStrike">
                          <a:effectLst/>
                        </a:rPr>
                        <a:t>ROI </a:t>
                      </a:r>
                      <a:r>
                        <a:rPr lang="ko-KR" altLang="en-US" sz="800" b="1" u="none" strike="noStrike">
                          <a:effectLst/>
                        </a:rPr>
                        <a:t>내 </a:t>
                      </a:r>
                      <a:r>
                        <a:rPr lang="en-US" altLang="ko-KR" sz="800" b="1" u="none" strike="noStrike">
                          <a:effectLst/>
                        </a:rPr>
                        <a:t>Edge </a:t>
                      </a:r>
                      <a:r>
                        <a:rPr lang="ko-KR" altLang="en-US" sz="800" b="1" u="none" strike="noStrike">
                          <a:effectLst/>
                        </a:rPr>
                        <a:t>후보군들 중 대표 </a:t>
                      </a:r>
                      <a:r>
                        <a:rPr lang="en-US" altLang="ko-KR" sz="800" b="1" u="none" strike="noStrike">
                          <a:effectLst/>
                        </a:rPr>
                        <a:t>Edge</a:t>
                      </a:r>
                      <a:r>
                        <a:rPr lang="ko-KR" altLang="en-US" sz="800" b="1" u="none" strike="noStrike">
                          <a:effectLst/>
                        </a:rPr>
                        <a:t>를 선택하기 위한 설정 값</a:t>
                      </a:r>
                      <a:br>
                        <a:rPr lang="ko-KR" altLang="en-US" sz="800" b="1" u="none" strike="noStrike">
                          <a:effectLst/>
                        </a:rPr>
                      </a:br>
                      <a:r>
                        <a:rPr lang="ko-KR" altLang="en-US" sz="800" b="1" u="none" strike="noStrike">
                          <a:effectLst/>
                        </a:rPr>
                        <a:t> </a:t>
                      </a:r>
                      <a:r>
                        <a:rPr lang="en-US" altLang="ko-KR" sz="800" b="1" u="none" strike="noStrike">
                          <a:effectLst/>
                        </a:rPr>
                        <a:t>1) From Begin : Direction Param </a:t>
                      </a:r>
                      <a:r>
                        <a:rPr lang="ko-KR" altLang="en-US" sz="800" b="1" u="none" strike="noStrike">
                          <a:effectLst/>
                        </a:rPr>
                        <a:t>방향으로 처음 만나는 </a:t>
                      </a:r>
                      <a:r>
                        <a:rPr lang="en-US" altLang="ko-KR" sz="800" b="1" u="none" strike="noStrike">
                          <a:effectLst/>
                        </a:rPr>
                        <a:t>Edge </a:t>
                      </a:r>
                      <a:r>
                        <a:rPr lang="ko-KR" altLang="en-US" sz="800" b="1" u="none" strike="noStrike">
                          <a:effectLst/>
                        </a:rPr>
                        <a:t>후보 선택</a:t>
                      </a:r>
                      <a:br>
                        <a:rPr lang="ko-KR" altLang="en-US" sz="800" b="1" u="none" strike="noStrike">
                          <a:effectLst/>
                        </a:rPr>
                      </a:br>
                      <a:r>
                        <a:rPr lang="ko-KR" altLang="en-US" sz="800" b="1" u="none" strike="noStrike">
                          <a:effectLst/>
                        </a:rPr>
                        <a:t> </a:t>
                      </a:r>
                      <a:r>
                        <a:rPr lang="en-US" altLang="ko-KR" sz="800" b="1" u="none" strike="noStrike">
                          <a:effectLst/>
                        </a:rPr>
                        <a:t>2) From End : Direction Param </a:t>
                      </a:r>
                      <a:r>
                        <a:rPr lang="ko-KR" altLang="en-US" sz="800" b="1" u="none" strike="noStrike">
                          <a:effectLst/>
                        </a:rPr>
                        <a:t>방향으로 마지막에 만나는 </a:t>
                      </a:r>
                      <a:r>
                        <a:rPr lang="en-US" altLang="ko-KR" sz="800" b="1" u="none" strike="noStrike">
                          <a:effectLst/>
                        </a:rPr>
                        <a:t>Edge </a:t>
                      </a:r>
                      <a:r>
                        <a:rPr lang="ko-KR" altLang="en-US" sz="800" b="1" u="none" strike="noStrike">
                          <a:effectLst/>
                        </a:rPr>
                        <a:t>후보 선택</a:t>
                      </a:r>
                      <a:br>
                        <a:rPr lang="ko-KR" altLang="en-US" sz="800" b="1" u="none" strike="noStrike">
                          <a:effectLst/>
                        </a:rPr>
                      </a:br>
                      <a:r>
                        <a:rPr lang="ko-KR" altLang="en-US" sz="800" b="1" u="none" strike="noStrike">
                          <a:effectLst/>
                        </a:rPr>
                        <a:t> </a:t>
                      </a:r>
                      <a:r>
                        <a:rPr lang="en-US" altLang="ko-KR" sz="800" b="1" u="none" strike="noStrike">
                          <a:effectLst/>
                        </a:rPr>
                        <a:t>3) Amplitude : Edge </a:t>
                      </a:r>
                      <a:r>
                        <a:rPr lang="ko-KR" altLang="en-US" sz="800" b="1" u="none" strike="noStrike">
                          <a:effectLst/>
                        </a:rPr>
                        <a:t>후보중 가장 높은 값의 </a:t>
                      </a:r>
                      <a:r>
                        <a:rPr lang="en-US" altLang="ko-KR" sz="800" b="1" u="none" strike="noStrike">
                          <a:effectLst/>
                        </a:rPr>
                        <a:t>Edge </a:t>
                      </a:r>
                      <a:r>
                        <a:rPr lang="ko-KR" altLang="en-US" sz="800" b="1" u="none" strike="noStrike">
                          <a:effectLst/>
                        </a:rPr>
                        <a:t>후보 선택</a:t>
                      </a:r>
                      <a:br>
                        <a:rPr lang="ko-KR" altLang="en-US" sz="800" b="1" u="none" strike="noStrike">
                          <a:effectLst/>
                        </a:rPr>
                      </a:br>
                      <a:r>
                        <a:rPr lang="ko-KR" altLang="en-US" sz="800" b="1" u="none" strike="noStrike">
                          <a:effectLst/>
                        </a:rPr>
                        <a:t> </a:t>
                      </a:r>
                      <a:r>
                        <a:rPr lang="en-US" altLang="ko-KR" sz="800" b="1" u="none" strike="noStrike">
                          <a:effectLst/>
                        </a:rPr>
                        <a:t>4) Area : Edge </a:t>
                      </a:r>
                      <a:r>
                        <a:rPr lang="ko-KR" altLang="en-US" sz="800" b="1" u="none" strike="noStrike">
                          <a:effectLst/>
                        </a:rPr>
                        <a:t>후보군의 군집의 넓이가 가장 높은 영역내 가장 높은 값의 </a:t>
                      </a:r>
                      <a:r>
                        <a:rPr lang="en-US" altLang="ko-KR" sz="800" b="1" u="none" strike="noStrike">
                          <a:effectLst/>
                        </a:rPr>
                        <a:t>Edge </a:t>
                      </a:r>
                      <a:r>
                        <a:rPr lang="ko-KR" altLang="en-US" sz="800" b="1" u="none" strike="noStrike">
                          <a:effectLst/>
                        </a:rPr>
                        <a:t>후보 선택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885687"/>
                  </a:ext>
                </a:extLst>
              </a:tr>
              <a:tr h="21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4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Choice Index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u="none" strike="noStrike">
                          <a:effectLst/>
                        </a:rPr>
                        <a:t>0~5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u="none" strike="noStrike">
                          <a:effectLst/>
                        </a:rPr>
                        <a:t>Choice Param</a:t>
                      </a:r>
                      <a:r>
                        <a:rPr lang="ko-KR" altLang="en-US" sz="800" b="1" u="none" strike="noStrike">
                          <a:effectLst/>
                        </a:rPr>
                        <a:t>중 </a:t>
                      </a:r>
                      <a:r>
                        <a:rPr lang="en-US" sz="800" b="1" u="none" strike="noStrike">
                          <a:effectLst/>
                        </a:rPr>
                        <a:t>From Begin, End</a:t>
                      </a:r>
                      <a:r>
                        <a:rPr lang="ko-KR" altLang="en-US" sz="800" b="1" u="none" strike="noStrike">
                          <a:effectLst/>
                        </a:rPr>
                        <a:t>시 </a:t>
                      </a:r>
                      <a:r>
                        <a:rPr lang="en-US" sz="800" b="1" u="none" strike="noStrike">
                          <a:effectLst/>
                        </a:rPr>
                        <a:t>Index </a:t>
                      </a:r>
                      <a:r>
                        <a:rPr lang="ko-KR" altLang="en-US" sz="800" b="1" u="none" strike="noStrike">
                          <a:effectLst/>
                        </a:rPr>
                        <a:t>번호만큼의 이동후 해당 </a:t>
                      </a:r>
                      <a:r>
                        <a:rPr lang="en-US" sz="800" b="1" u="none" strike="noStrike">
                          <a:effectLst/>
                        </a:rPr>
                        <a:t>Edge </a:t>
                      </a:r>
                      <a:r>
                        <a:rPr lang="ko-KR" altLang="en-US" sz="800" b="1" u="none" strike="noStrike">
                          <a:effectLst/>
                        </a:rPr>
                        <a:t>후보 선택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403694"/>
                  </a:ext>
                </a:extLst>
              </a:tr>
              <a:tr h="21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5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Min Slope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u="none" strike="noStrike">
                          <a:effectLst/>
                        </a:rPr>
                        <a:t>0~255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1" u="none" strike="noStrike" dirty="0">
                          <a:effectLst/>
                        </a:rPr>
                        <a:t>밝기 편차에 대한 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Threshold 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설정 값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933621"/>
                  </a:ext>
                </a:extLst>
              </a:tr>
              <a:tr h="21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6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Min Amplitude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u="none" strike="noStrike">
                          <a:effectLst/>
                        </a:rPr>
                        <a:t>0~255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u="none" strike="noStrike">
                          <a:effectLst/>
                        </a:rPr>
                        <a:t>Choice Param</a:t>
                      </a:r>
                      <a:r>
                        <a:rPr lang="ko-KR" altLang="en-US" sz="800" b="1" u="none" strike="noStrike">
                          <a:effectLst/>
                        </a:rPr>
                        <a:t>중 </a:t>
                      </a:r>
                      <a:r>
                        <a:rPr lang="en-US" altLang="ko-KR" sz="800" b="1" u="none" strike="noStrike">
                          <a:effectLst/>
                        </a:rPr>
                        <a:t>Amplitude </a:t>
                      </a:r>
                      <a:r>
                        <a:rPr lang="ko-KR" altLang="en-US" sz="800" b="1" u="none" strike="noStrike">
                          <a:effectLst/>
                        </a:rPr>
                        <a:t>선택시 </a:t>
                      </a:r>
                      <a:r>
                        <a:rPr lang="en-US" altLang="ko-KR" sz="800" b="1" u="none" strike="noStrike">
                          <a:effectLst/>
                        </a:rPr>
                        <a:t>Min </a:t>
                      </a:r>
                      <a:r>
                        <a:rPr lang="ko-KR" altLang="en-US" sz="800" b="1" u="none" strike="noStrike">
                          <a:effectLst/>
                        </a:rPr>
                        <a:t>값이상의 </a:t>
                      </a:r>
                      <a:r>
                        <a:rPr lang="en-US" altLang="ko-KR" sz="800" b="1" u="none" strike="noStrike">
                          <a:effectLst/>
                        </a:rPr>
                        <a:t>Edge </a:t>
                      </a:r>
                      <a:r>
                        <a:rPr lang="ko-KR" altLang="en-US" sz="800" b="1" u="none" strike="noStrike">
                          <a:effectLst/>
                        </a:rPr>
                        <a:t>후보 선택 설정 값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48123"/>
                  </a:ext>
                </a:extLst>
              </a:tr>
              <a:tr h="21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7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Min Area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u="none" strike="noStrike">
                          <a:effectLst/>
                        </a:rPr>
                        <a:t>0~255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u="none" strike="noStrike">
                          <a:effectLst/>
                        </a:rPr>
                        <a:t>Choice Param</a:t>
                      </a:r>
                      <a:r>
                        <a:rPr lang="ko-KR" altLang="en-US" sz="800" b="1" u="none" strike="noStrike">
                          <a:effectLst/>
                        </a:rPr>
                        <a:t>중 </a:t>
                      </a:r>
                      <a:r>
                        <a:rPr lang="en-US" altLang="ko-KR" sz="800" b="1" u="none" strike="noStrike">
                          <a:effectLst/>
                        </a:rPr>
                        <a:t>Area </a:t>
                      </a:r>
                      <a:r>
                        <a:rPr lang="ko-KR" altLang="en-US" sz="800" b="1" u="none" strike="noStrike">
                          <a:effectLst/>
                        </a:rPr>
                        <a:t>선택시 </a:t>
                      </a:r>
                      <a:r>
                        <a:rPr lang="en-US" altLang="ko-KR" sz="800" b="1" u="none" strike="noStrike">
                          <a:effectLst/>
                        </a:rPr>
                        <a:t>Min </a:t>
                      </a:r>
                      <a:r>
                        <a:rPr lang="ko-KR" altLang="en-US" sz="800" b="1" u="none" strike="noStrike">
                          <a:effectLst/>
                        </a:rPr>
                        <a:t>값이상의 </a:t>
                      </a:r>
                      <a:r>
                        <a:rPr lang="en-US" altLang="ko-KR" sz="800" b="1" u="none" strike="noStrike">
                          <a:effectLst/>
                        </a:rPr>
                        <a:t>Edge </a:t>
                      </a:r>
                      <a:r>
                        <a:rPr lang="ko-KR" altLang="en-US" sz="800" b="1" u="none" strike="noStrike">
                          <a:effectLst/>
                        </a:rPr>
                        <a:t>후보 선택 설정 값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10209"/>
                  </a:ext>
                </a:extLst>
              </a:tr>
              <a:tr h="21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8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Smooth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u="none" strike="noStrike">
                          <a:effectLst/>
                        </a:rPr>
                        <a:t>0~255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u="none" strike="noStrike">
                          <a:effectLst/>
                        </a:rPr>
                        <a:t>Enhance</a:t>
                      </a:r>
                      <a:r>
                        <a:rPr lang="ko-KR" altLang="en-US" sz="800" b="1" u="none" strike="noStrike">
                          <a:effectLst/>
                        </a:rPr>
                        <a:t>에 사용 되는 </a:t>
                      </a:r>
                      <a:r>
                        <a:rPr lang="en-US" sz="800" b="1" u="none" strike="noStrike">
                          <a:effectLst/>
                        </a:rPr>
                        <a:t>Kernel Size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85785"/>
                  </a:ext>
                </a:extLst>
              </a:tr>
              <a:tr h="21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9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Sampling Unit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u="none" strike="noStrike">
                          <a:effectLst/>
                        </a:rPr>
                        <a:t>0~100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u="none" strike="noStrike" dirty="0">
                          <a:effectLst/>
                        </a:rPr>
                        <a:t>Frame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내 세부 검사 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ROI Height 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설정 값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(pixel)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31118"/>
                  </a:ext>
                </a:extLst>
              </a:tr>
              <a:tr h="21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10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Sampling step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u="none" strike="noStrike">
                          <a:effectLst/>
                        </a:rPr>
                        <a:t>0~1000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1" u="none" strike="noStrike">
                          <a:effectLst/>
                        </a:rPr>
                        <a:t>Frame</a:t>
                      </a:r>
                      <a:r>
                        <a:rPr lang="ko-KR" altLang="en-US" sz="800" b="1" u="none" strike="noStrike">
                          <a:effectLst/>
                        </a:rPr>
                        <a:t>내 세부 검사 </a:t>
                      </a:r>
                      <a:r>
                        <a:rPr lang="en-US" altLang="ko-KR" sz="800" b="1" u="none" strike="noStrike">
                          <a:effectLst/>
                        </a:rPr>
                        <a:t>Unit</a:t>
                      </a:r>
                      <a:r>
                        <a:rPr lang="ko-KR" altLang="en-US" sz="800" b="1" u="none" strike="noStrike">
                          <a:effectLst/>
                        </a:rPr>
                        <a:t>별 간격 설정 값</a:t>
                      </a:r>
                      <a:r>
                        <a:rPr lang="en-US" altLang="ko-KR" sz="800" b="1" u="none" strike="noStrike">
                          <a:effectLst/>
                        </a:rPr>
                        <a:t>(pixel)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57673"/>
                  </a:ext>
                </a:extLst>
              </a:tr>
              <a:tr h="21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11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Filter Distance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u="none" strike="noStrike">
                          <a:effectLst/>
                        </a:rPr>
                        <a:t>0~10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1" u="none" strike="noStrike">
                          <a:effectLst/>
                        </a:rPr>
                        <a:t>추출된 </a:t>
                      </a:r>
                      <a:r>
                        <a:rPr lang="en-US" altLang="ko-KR" sz="800" b="1" u="none" strike="noStrike">
                          <a:effectLst/>
                        </a:rPr>
                        <a:t>Edge</a:t>
                      </a:r>
                      <a:r>
                        <a:rPr lang="ko-KR" altLang="en-US" sz="800" b="1" u="none" strike="noStrike">
                          <a:effectLst/>
                        </a:rPr>
                        <a:t>의 대표 </a:t>
                      </a:r>
                      <a:r>
                        <a:rPr lang="en-US" altLang="ko-KR" sz="800" b="1" u="none" strike="noStrike">
                          <a:effectLst/>
                        </a:rPr>
                        <a:t>Fitting </a:t>
                      </a:r>
                      <a:r>
                        <a:rPr lang="ko-KR" altLang="en-US" sz="800" b="1" u="none" strike="noStrike">
                          <a:effectLst/>
                        </a:rPr>
                        <a:t>값에서 설정값 만큼 떨어진 </a:t>
                      </a:r>
                      <a:r>
                        <a:rPr lang="en-US" altLang="ko-KR" sz="800" b="1" u="none" strike="noStrike">
                          <a:effectLst/>
                        </a:rPr>
                        <a:t>Data</a:t>
                      </a:r>
                      <a:r>
                        <a:rPr lang="ko-KR" altLang="en-US" sz="800" b="1" u="none" strike="noStrike">
                          <a:effectLst/>
                        </a:rPr>
                        <a:t>는 무시하는 설정 값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757566"/>
                  </a:ext>
                </a:extLst>
              </a:tr>
              <a:tr h="21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12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Filter Count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u="none" strike="noStrike">
                          <a:effectLst/>
                        </a:rPr>
                        <a:t>0~10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u="none" strike="noStrike" dirty="0">
                          <a:effectLst/>
                        </a:rPr>
                        <a:t>Data Filtering </a:t>
                      </a:r>
                      <a:r>
                        <a:rPr lang="ko-KR" altLang="en-US" sz="800" b="1" u="none" strike="noStrike" dirty="0" err="1">
                          <a:effectLst/>
                        </a:rPr>
                        <a:t>반복횟수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 설정 값 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58203"/>
                  </a:ext>
                </a:extLst>
              </a:tr>
              <a:tr h="262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13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Datum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1) Disable</a:t>
                      </a:r>
                      <a:br>
                        <a:rPr lang="en-US" sz="800" b="1" u="none" strike="noStrike">
                          <a:effectLst/>
                        </a:rPr>
                      </a:br>
                      <a:r>
                        <a:rPr lang="en-US" sz="800" b="1" u="none" strike="noStrike">
                          <a:effectLst/>
                        </a:rPr>
                        <a:t>2) Enable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1" u="none" strike="noStrike" dirty="0">
                          <a:effectLst/>
                        </a:rPr>
                        <a:t>사행 </a:t>
                      </a:r>
                      <a:r>
                        <a:rPr lang="ko-KR" altLang="en-US" sz="800" b="1" u="none" strike="noStrike" dirty="0" err="1">
                          <a:effectLst/>
                        </a:rPr>
                        <a:t>보정기능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 사용 유무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48465"/>
                  </a:ext>
                </a:extLst>
              </a:tr>
              <a:tr h="21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u="none" strike="noStrike">
                          <a:effectLst/>
                        </a:rPr>
                        <a:t>14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>
                          <a:effectLst/>
                        </a:rPr>
                        <a:t>ROI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effectLst/>
                        </a:rPr>
                        <a:t>　</a:t>
                      </a:r>
                      <a:endParaRPr lang="ko-KR" alt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1" u="none" strike="noStrike" dirty="0">
                          <a:effectLst/>
                        </a:rPr>
                        <a:t>항목별 검사 </a:t>
                      </a:r>
                      <a:r>
                        <a:rPr lang="en-US" sz="800" b="1" u="none" strike="noStrike" dirty="0">
                          <a:effectLst/>
                        </a:rPr>
                        <a:t>ROI On/ Off 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기능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301" marR="7301" marT="73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6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621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2-3.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표면 검사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dirty="0">
                <a:latin typeface="+mj-ea"/>
                <a:ea typeface="+mj-ea"/>
              </a:rPr>
              <a:t>표면 검사 </a:t>
            </a:r>
            <a:r>
              <a:rPr kumimoji="0" lang="ko-KR" altLang="en-US" sz="1200" i="1" dirty="0" err="1">
                <a:latin typeface="+mj-ea"/>
                <a:ea typeface="+mj-ea"/>
              </a:rPr>
              <a:t>파라미터</a:t>
            </a:r>
            <a:r>
              <a:rPr kumimoji="0" lang="ko-KR" altLang="en-US" sz="1200" i="1" dirty="0">
                <a:latin typeface="+mj-ea"/>
                <a:ea typeface="+mj-ea"/>
              </a:rPr>
              <a:t> 설명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54502"/>
              </p:ext>
            </p:extLst>
          </p:nvPr>
        </p:nvGraphicFramePr>
        <p:xfrm>
          <a:off x="6013121" y="1243385"/>
          <a:ext cx="5588000" cy="1855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433">
                  <a:extLst>
                    <a:ext uri="{9D8B030D-6E8A-4147-A177-3AD203B41FA5}">
                      <a16:colId xmlns:a16="http://schemas.microsoft.com/office/drawing/2014/main" val="3202354337"/>
                    </a:ext>
                  </a:extLst>
                </a:gridCol>
                <a:gridCol w="1207186">
                  <a:extLst>
                    <a:ext uri="{9D8B030D-6E8A-4147-A177-3AD203B41FA5}">
                      <a16:colId xmlns:a16="http://schemas.microsoft.com/office/drawing/2014/main" val="4125929845"/>
                    </a:ext>
                  </a:extLst>
                </a:gridCol>
                <a:gridCol w="1207186">
                  <a:extLst>
                    <a:ext uri="{9D8B030D-6E8A-4147-A177-3AD203B41FA5}">
                      <a16:colId xmlns:a16="http://schemas.microsoft.com/office/drawing/2014/main" val="2294324005"/>
                    </a:ext>
                  </a:extLst>
                </a:gridCol>
                <a:gridCol w="2411195">
                  <a:extLst>
                    <a:ext uri="{9D8B030D-6E8A-4147-A177-3AD203B41FA5}">
                      <a16:colId xmlns:a16="http://schemas.microsoft.com/office/drawing/2014/main" val="103886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b="1" u="none" strike="noStrike" dirty="0">
                          <a:effectLst/>
                        </a:rPr>
                        <a:t>순번</a:t>
                      </a:r>
                      <a:endParaRPr lang="ko-KR" alt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b="1" u="none" strike="noStrike" dirty="0" err="1">
                          <a:effectLst/>
                        </a:rPr>
                        <a:t>파라미터</a:t>
                      </a:r>
                      <a:endParaRPr lang="ko-KR" alt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b="1" u="none" strike="noStrike" dirty="0">
                          <a:effectLst/>
                        </a:rPr>
                        <a:t>작동 가능 범위</a:t>
                      </a:r>
                      <a:endParaRPr lang="ko-KR" alt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b="1" u="none" strike="noStrike" dirty="0">
                          <a:effectLst/>
                        </a:rPr>
                        <a:t>설명</a:t>
                      </a:r>
                      <a:endParaRPr lang="ko-KR" alt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1009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</a:rPr>
                        <a:t>1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Bright Threshold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effectLst/>
                        </a:rPr>
                        <a:t>0~255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effectLst/>
                        </a:rPr>
                        <a:t>Blue 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영상 내 최소 </a:t>
                      </a:r>
                      <a:r>
                        <a:rPr lang="ko-KR" altLang="en-US" sz="1000" b="1" u="none" strike="noStrike" dirty="0" err="1">
                          <a:effectLst/>
                        </a:rPr>
                        <a:t>밝기값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86261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2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Min Width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0~100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>
                          <a:effectLst/>
                        </a:rPr>
                        <a:t>최소 폭</a:t>
                      </a:r>
                      <a:r>
                        <a:rPr lang="en-US" altLang="ko-KR" sz="1000" b="1" u="none" strike="noStrike">
                          <a:effectLst/>
                        </a:rPr>
                        <a:t>(</a:t>
                      </a:r>
                      <a:r>
                        <a:rPr lang="en-US" sz="1000" b="1" u="none" strike="noStrike">
                          <a:effectLst/>
                        </a:rPr>
                        <a:t>mm)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7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3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Max Width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0~50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>
                          <a:effectLst/>
                        </a:rPr>
                        <a:t>최대 폭</a:t>
                      </a:r>
                      <a:r>
                        <a:rPr lang="en-US" altLang="ko-KR" sz="1000" b="1" u="none" strike="noStrike">
                          <a:effectLst/>
                        </a:rPr>
                        <a:t>(</a:t>
                      </a:r>
                      <a:r>
                        <a:rPr lang="en-US" sz="1000" b="1" u="none" strike="noStrike">
                          <a:effectLst/>
                        </a:rPr>
                        <a:t>mm)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9015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4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Min Height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0~100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>
                          <a:effectLst/>
                        </a:rPr>
                        <a:t>최소 높이</a:t>
                      </a:r>
                      <a:r>
                        <a:rPr lang="en-US" altLang="ko-KR" sz="1000" b="1" u="none" strike="noStrike">
                          <a:effectLst/>
                        </a:rPr>
                        <a:t>(</a:t>
                      </a:r>
                      <a:r>
                        <a:rPr lang="en-US" sz="1000" b="1" u="none" strike="noStrike">
                          <a:effectLst/>
                        </a:rPr>
                        <a:t>mm)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262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5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Max Height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0~50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>
                          <a:effectLst/>
                        </a:rPr>
                        <a:t>최대 높이</a:t>
                      </a:r>
                      <a:r>
                        <a:rPr lang="en-US" altLang="ko-KR" sz="1000" b="1" u="none" strike="noStrike">
                          <a:effectLst/>
                        </a:rPr>
                        <a:t>(</a:t>
                      </a:r>
                      <a:r>
                        <a:rPr lang="en-US" sz="1000" b="1" u="none" strike="noStrike">
                          <a:effectLst/>
                        </a:rPr>
                        <a:t>mm)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739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6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Defect MergeX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0~100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>
                          <a:effectLst/>
                        </a:rPr>
                        <a:t>불량 병합거리 폭</a:t>
                      </a:r>
                      <a:r>
                        <a:rPr lang="en-US" altLang="ko-KR" sz="1000" b="1" u="none" strike="noStrike">
                          <a:effectLst/>
                        </a:rPr>
                        <a:t>(Pixel)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4204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7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Defect MergeY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0~100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</a:rPr>
                        <a:t>불량 </a:t>
                      </a:r>
                      <a:r>
                        <a:rPr lang="ko-KR" altLang="en-US" sz="1000" b="1" u="none" strike="noStrike" dirty="0" err="1">
                          <a:effectLst/>
                        </a:rPr>
                        <a:t>병합거리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 높이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(Pixel)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61824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8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Area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0~9999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</a:rPr>
                        <a:t>불량의 최소 면적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(mm^2)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657763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7726"/>
              </p:ext>
            </p:extLst>
          </p:nvPr>
        </p:nvGraphicFramePr>
        <p:xfrm>
          <a:off x="6013121" y="3486253"/>
          <a:ext cx="5588000" cy="1855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433">
                  <a:extLst>
                    <a:ext uri="{9D8B030D-6E8A-4147-A177-3AD203B41FA5}">
                      <a16:colId xmlns:a16="http://schemas.microsoft.com/office/drawing/2014/main" val="3582097430"/>
                    </a:ext>
                  </a:extLst>
                </a:gridCol>
                <a:gridCol w="1207186">
                  <a:extLst>
                    <a:ext uri="{9D8B030D-6E8A-4147-A177-3AD203B41FA5}">
                      <a16:colId xmlns:a16="http://schemas.microsoft.com/office/drawing/2014/main" val="4235411426"/>
                    </a:ext>
                  </a:extLst>
                </a:gridCol>
                <a:gridCol w="1207186">
                  <a:extLst>
                    <a:ext uri="{9D8B030D-6E8A-4147-A177-3AD203B41FA5}">
                      <a16:colId xmlns:a16="http://schemas.microsoft.com/office/drawing/2014/main" val="1200797047"/>
                    </a:ext>
                  </a:extLst>
                </a:gridCol>
                <a:gridCol w="2411195">
                  <a:extLst>
                    <a:ext uri="{9D8B030D-6E8A-4147-A177-3AD203B41FA5}">
                      <a16:colId xmlns:a16="http://schemas.microsoft.com/office/drawing/2014/main" val="5226596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b="1" u="none" strike="noStrike" dirty="0">
                          <a:effectLst/>
                        </a:rPr>
                        <a:t>순번</a:t>
                      </a:r>
                      <a:endParaRPr lang="ko-KR" alt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b="1" u="none" strike="noStrike" dirty="0" err="1">
                          <a:effectLst/>
                        </a:rPr>
                        <a:t>파라미터</a:t>
                      </a:r>
                      <a:endParaRPr lang="ko-KR" alt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b="1" u="none" strike="noStrike" dirty="0">
                          <a:effectLst/>
                        </a:rPr>
                        <a:t>작동 가능 범위</a:t>
                      </a:r>
                      <a:endParaRPr lang="ko-KR" alt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b="1" u="none" strike="noStrike" dirty="0">
                          <a:effectLst/>
                        </a:rPr>
                        <a:t>설명</a:t>
                      </a:r>
                      <a:endParaRPr lang="ko-KR" alt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3825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</a:rPr>
                        <a:t>1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Dark Threshold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0~255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White </a:t>
                      </a:r>
                      <a:r>
                        <a:rPr lang="ko-KR" altLang="en-US" sz="1000" b="1" u="none" strike="noStrike">
                          <a:effectLst/>
                        </a:rPr>
                        <a:t>영상 내 최소 밝기값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537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</a:rPr>
                        <a:t>2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Min Width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effectLst/>
                        </a:rPr>
                        <a:t>0~100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</a:rPr>
                        <a:t>최소 폭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(</a:t>
                      </a:r>
                      <a:r>
                        <a:rPr lang="en-US" sz="1000" b="1" u="none" strike="noStrike" dirty="0">
                          <a:effectLst/>
                        </a:rPr>
                        <a:t>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59254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3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Max Width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0~50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</a:rPr>
                        <a:t>최대 폭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(</a:t>
                      </a:r>
                      <a:r>
                        <a:rPr lang="en-US" sz="1000" b="1" u="none" strike="noStrike" dirty="0">
                          <a:effectLst/>
                        </a:rPr>
                        <a:t>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3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4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Min Height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0~100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</a:rPr>
                        <a:t>최소 높이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(</a:t>
                      </a:r>
                      <a:r>
                        <a:rPr lang="en-US" sz="1000" b="1" u="none" strike="noStrike" dirty="0">
                          <a:effectLst/>
                        </a:rPr>
                        <a:t>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5755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5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Max Height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0~1000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</a:rPr>
                        <a:t>최대 높이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(</a:t>
                      </a:r>
                      <a:r>
                        <a:rPr lang="en-US" sz="1000" b="1" u="none" strike="noStrike" dirty="0">
                          <a:effectLst/>
                        </a:rPr>
                        <a:t>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02995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6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Defect MergeX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0~100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</a:rPr>
                        <a:t>불량 </a:t>
                      </a:r>
                      <a:r>
                        <a:rPr lang="ko-KR" altLang="en-US" sz="1000" b="1" u="none" strike="noStrike" dirty="0" err="1">
                          <a:effectLst/>
                        </a:rPr>
                        <a:t>병합거리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 폭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(Pixel)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491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7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Defect MergeY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0~100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</a:rPr>
                        <a:t>불량 </a:t>
                      </a:r>
                      <a:r>
                        <a:rPr lang="ko-KR" altLang="en-US" sz="1000" b="1" u="none" strike="noStrike" dirty="0" err="1">
                          <a:effectLst/>
                        </a:rPr>
                        <a:t>병합거리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 높이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(Pixel)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189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</a:rPr>
                        <a:t>8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</a:rPr>
                        <a:t>Max Height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effectLst/>
                        </a:rPr>
                        <a:t>0~50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</a:rPr>
                        <a:t>최대 높이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(</a:t>
                      </a:r>
                      <a:r>
                        <a:rPr lang="en-US" sz="1000" b="1" u="none" strike="noStrike" dirty="0">
                          <a:effectLst/>
                        </a:rPr>
                        <a:t>mm)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905633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30" y="1790580"/>
            <a:ext cx="3524816" cy="153325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89" y="3225816"/>
            <a:ext cx="3558148" cy="154991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840607" y="3142474"/>
            <a:ext cx="2462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Pinhole Dark / Line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</a:t>
            </a:r>
            <a:endParaRPr lang="ko-KR" altLang="en-US" sz="1400" dirty="0"/>
          </a:p>
        </p:txBody>
      </p:sp>
      <p:sp>
        <p:nvSpPr>
          <p:cNvPr id="18" name="직사각형 17"/>
          <p:cNvSpPr/>
          <p:nvPr/>
        </p:nvSpPr>
        <p:spPr>
          <a:xfrm>
            <a:off x="5770556" y="887195"/>
            <a:ext cx="2602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GAP / Pinhole Bright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6265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780" y="2135560"/>
            <a:ext cx="4057650" cy="18288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en-US" altLang="ko-KR" sz="1200" i="1" dirty="0">
                <a:latin typeface="+mj-ea"/>
                <a:ea typeface="+mj-ea"/>
              </a:rPr>
              <a:t>Setting </a:t>
            </a:r>
            <a:r>
              <a:rPr kumimoji="0" lang="ko-KR" altLang="en-US" sz="1200" i="1" dirty="0">
                <a:latin typeface="+mj-ea"/>
                <a:ea typeface="+mj-ea"/>
              </a:rPr>
              <a:t>탭의 바이패스 및 파일 저장 관련 설정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75094" y="1072369"/>
            <a:ext cx="2432076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2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 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바이패스 사용 여부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카메라 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480789" y="2050970"/>
            <a:ext cx="2593980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 startAt="2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저장 형식 설정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형식 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(JPG)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변환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압축 정도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저장 구간 설정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2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3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 경로 설정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저장 경로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 파일 저장 경로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 파일 저장 경로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163" y="197214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5063310" y="1988533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063310" y="2885792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5320521" y="2067578"/>
            <a:ext cx="4089909" cy="777125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969492" y="6193405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kumimoji="0" lang="en-US" altLang="ko-KR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kumimoji="0" lang="ko-KR" altLang="en-US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 설정 시 관계자 외 수정 금지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89" y="1968403"/>
            <a:ext cx="1952625" cy="1790700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745318" y="1967914"/>
            <a:ext cx="1750231" cy="189198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320520" y="2955795"/>
            <a:ext cx="4089910" cy="1008565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150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3B8E-8E3F-9F3B-BBFB-D4D76B10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89" y="3233720"/>
            <a:ext cx="2111675" cy="187171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1" y="1310689"/>
            <a:ext cx="3510159" cy="1817023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745318" y="1310689"/>
            <a:ext cx="3521882" cy="181702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9D328F-11C8-362A-10CE-4E62B757796B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BC406E67-48FA-4A37-685B-3F6BDEC5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세부 항목</a:t>
            </a:r>
          </a:p>
        </p:txBody>
      </p:sp>
      <p:sp>
        <p:nvSpPr>
          <p:cNvPr id="16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en-US" altLang="ko-KR" sz="1200" i="1" dirty="0">
                <a:latin typeface="+mj-ea"/>
                <a:ea typeface="+mj-ea"/>
              </a:rPr>
              <a:t>Setting </a:t>
            </a:r>
            <a:r>
              <a:rPr kumimoji="0" lang="ko-KR" altLang="en-US" sz="1200" i="1" dirty="0">
                <a:latin typeface="+mj-ea"/>
                <a:ea typeface="+mj-ea"/>
              </a:rPr>
              <a:t>탭의 시스템 및 해상도 관련 설정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089764" y="1322542"/>
            <a:ext cx="4139275" cy="3570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 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사용 여부 및 설정 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(?)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엔코더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조명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 공간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계산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표면 검사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Frame Gap</a:t>
            </a: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GV gap</a:t>
            </a:r>
          </a:p>
          <a:p>
            <a:pPr algn="l">
              <a:buNone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 startAt="2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카메라 별 해상도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서버 프로그램에 입력 된 상</a:t>
            </a:r>
            <a:r>
              <a:rPr kumimoji="0" lang="en-US" altLang="ko-KR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200" b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하부 광학계 해상도 입력</a:t>
            </a:r>
            <a:endParaRPr kumimoji="0" lang="en-US" altLang="ko-KR" sz="1200" b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163" y="130539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377162" y="3186908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969492" y="6193405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kumimoji="0" lang="en-US" altLang="ko-KR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kumimoji="0" lang="ko-KR" altLang="en-US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 설정 시 관계자 외 수정 금지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45318" y="3225311"/>
            <a:ext cx="2151546" cy="1836757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263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7B79DBE-65A0-359F-6038-D8BE74B53D08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1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324E8DD8-ACA9-0F10-7A8D-0EDCC341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2000" kern="0" dirty="0">
                <a:solidFill>
                  <a:prstClr val="black"/>
                </a:solidFill>
              </a:rPr>
              <a:t>U/I </a:t>
            </a:r>
            <a:r>
              <a:rPr kumimoji="0" lang="ko-KR" altLang="en-US" sz="2000" kern="0" dirty="0">
                <a:solidFill>
                  <a:prstClr val="black"/>
                </a:solidFill>
              </a:rPr>
              <a:t>구성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841589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 화면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54E3CE3-6913-91B7-5BF4-D69D40119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294779"/>
            <a:ext cx="9110918" cy="512489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539C5B7-6027-2D44-45A8-F19267D3CFA3}"/>
              </a:ext>
            </a:extLst>
          </p:cNvPr>
          <p:cNvSpPr/>
          <p:nvPr/>
        </p:nvSpPr>
        <p:spPr>
          <a:xfrm>
            <a:off x="1446721" y="1315616"/>
            <a:ext cx="1762146" cy="20086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C3158E6-A9DE-6468-FF09-B922DCA3F506}"/>
              </a:ext>
            </a:extLst>
          </p:cNvPr>
          <p:cNvSpPr/>
          <p:nvPr/>
        </p:nvSpPr>
        <p:spPr>
          <a:xfrm>
            <a:off x="1459056" y="1561597"/>
            <a:ext cx="813726" cy="248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35A98AB-ECB4-8763-8075-D4B6CDA1DCAF}"/>
              </a:ext>
            </a:extLst>
          </p:cNvPr>
          <p:cNvSpPr/>
          <p:nvPr/>
        </p:nvSpPr>
        <p:spPr>
          <a:xfrm>
            <a:off x="9709858" y="1560214"/>
            <a:ext cx="817481" cy="2705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B2DFB39-CFFD-0F29-5C72-FAA55EA6962D}"/>
              </a:ext>
            </a:extLst>
          </p:cNvPr>
          <p:cNvSpPr/>
          <p:nvPr/>
        </p:nvSpPr>
        <p:spPr>
          <a:xfrm>
            <a:off x="1469375" y="1874127"/>
            <a:ext cx="813726" cy="43332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4AFFC83-E528-FF02-74E3-D04402E0223D}"/>
              </a:ext>
            </a:extLst>
          </p:cNvPr>
          <p:cNvSpPr/>
          <p:nvPr/>
        </p:nvSpPr>
        <p:spPr>
          <a:xfrm>
            <a:off x="2339664" y="1882639"/>
            <a:ext cx="2032131" cy="430889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E1E1C2E-A373-37ED-5012-304019485161}"/>
              </a:ext>
            </a:extLst>
          </p:cNvPr>
          <p:cNvSpPr/>
          <p:nvPr/>
        </p:nvSpPr>
        <p:spPr>
          <a:xfrm>
            <a:off x="4428358" y="4473837"/>
            <a:ext cx="3039242" cy="88457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FD96874-C0C7-C26D-CD02-FA19FA3C1B4F}"/>
              </a:ext>
            </a:extLst>
          </p:cNvPr>
          <p:cNvSpPr/>
          <p:nvPr/>
        </p:nvSpPr>
        <p:spPr>
          <a:xfrm>
            <a:off x="4428358" y="1893134"/>
            <a:ext cx="5994607" cy="25180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75B2255-26F5-7DB4-61E6-463B1A574792}"/>
              </a:ext>
            </a:extLst>
          </p:cNvPr>
          <p:cNvSpPr/>
          <p:nvPr/>
        </p:nvSpPr>
        <p:spPr>
          <a:xfrm>
            <a:off x="4428358" y="5421073"/>
            <a:ext cx="6049141" cy="70011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EFB80FA-829E-654A-ACC2-B11E592F89DE}"/>
              </a:ext>
            </a:extLst>
          </p:cNvPr>
          <p:cNvSpPr/>
          <p:nvPr/>
        </p:nvSpPr>
        <p:spPr>
          <a:xfrm>
            <a:off x="1469375" y="6251649"/>
            <a:ext cx="2740675" cy="16802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5B9C096-3AA6-CCC4-8F94-09C45A4EC57F}"/>
              </a:ext>
            </a:extLst>
          </p:cNvPr>
          <p:cNvSpPr/>
          <p:nvPr/>
        </p:nvSpPr>
        <p:spPr>
          <a:xfrm>
            <a:off x="4273550" y="6246508"/>
            <a:ext cx="4736780" cy="1708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11C3508-1FAB-338E-00EC-744787F1745C}"/>
              </a:ext>
            </a:extLst>
          </p:cNvPr>
          <p:cNvSpPr/>
          <p:nvPr/>
        </p:nvSpPr>
        <p:spPr>
          <a:xfrm>
            <a:off x="9071572" y="6240397"/>
            <a:ext cx="1463474" cy="17927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EAAA9DD-D0AB-BC62-627A-F1B3B66A6B82}"/>
              </a:ext>
            </a:extLst>
          </p:cNvPr>
          <p:cNvSpPr/>
          <p:nvPr/>
        </p:nvSpPr>
        <p:spPr>
          <a:xfrm>
            <a:off x="1915215" y="982840"/>
            <a:ext cx="85472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en-US" altLang="ko-KR" sz="1200">
                <a:solidFill>
                  <a:prstClr val="black"/>
                </a:solidFill>
                <a:latin typeface="+mj-ea"/>
                <a:ea typeface="+mj-ea"/>
              </a:rPr>
              <a:t>SITE </a:t>
            </a:r>
            <a:r>
              <a:rPr kumimoji="0" lang="ko-KR" altLang="en-US" sz="1200">
                <a:solidFill>
                  <a:prstClr val="black"/>
                </a:solidFill>
                <a:latin typeface="+mj-ea"/>
                <a:ea typeface="+mj-ea"/>
              </a:rPr>
              <a:t>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107C776-0021-4B3D-D6E8-229B88D914F1}"/>
              </a:ext>
            </a:extLst>
          </p:cNvPr>
          <p:cNvSpPr/>
          <p:nvPr/>
        </p:nvSpPr>
        <p:spPr>
          <a:xfrm>
            <a:off x="5226941" y="984916"/>
            <a:ext cx="20198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검사기</a:t>
            </a:r>
            <a:r>
              <a:rPr kumimoji="0" lang="en-US" altLang="ko-KR" sz="120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정보 </a:t>
            </a:r>
            <a:r>
              <a:rPr kumimoji="0" lang="en-US" altLang="ko-KR" sz="1200" dirty="0">
                <a:solidFill>
                  <a:prstClr val="black"/>
                </a:solidFill>
                <a:latin typeface="+mj-ea"/>
                <a:ea typeface="+mj-ea"/>
              </a:rPr>
              <a:t>/ SW Version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FA9B302-7680-59EB-BD96-28537828E7DF}"/>
              </a:ext>
            </a:extLst>
          </p:cNvPr>
          <p:cNvSpPr/>
          <p:nvPr/>
        </p:nvSpPr>
        <p:spPr>
          <a:xfrm>
            <a:off x="10732944" y="1597128"/>
            <a:ext cx="80021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동작상태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67B72DC-DE20-C5D5-2984-0A412DF7D33F}"/>
              </a:ext>
            </a:extLst>
          </p:cNvPr>
          <p:cNvSpPr/>
          <p:nvPr/>
        </p:nvSpPr>
        <p:spPr>
          <a:xfrm>
            <a:off x="6446660" y="5632628"/>
            <a:ext cx="188906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>
                <a:solidFill>
                  <a:prstClr val="black"/>
                </a:solidFill>
                <a:latin typeface="+mj-ea"/>
                <a:ea typeface="+mj-ea"/>
              </a:rPr>
              <a:t>불량 </a:t>
            </a:r>
            <a:r>
              <a:rPr kumimoji="0" lang="en-US" altLang="ko-KR" sz="1200">
                <a:solidFill>
                  <a:prstClr val="black"/>
                </a:solidFill>
                <a:latin typeface="+mj-ea"/>
                <a:ea typeface="+mj-ea"/>
              </a:rPr>
              <a:t>CROP IMAGE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1FCA4A2-67F7-183A-925C-36A899D34E1B}"/>
              </a:ext>
            </a:extLst>
          </p:cNvPr>
          <p:cNvSpPr/>
          <p:nvPr/>
        </p:nvSpPr>
        <p:spPr>
          <a:xfrm>
            <a:off x="6994586" y="3152154"/>
            <a:ext cx="94602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치수 </a:t>
            </a:r>
            <a:r>
              <a:rPr kumimoji="0" lang="en-US" altLang="ko-KR" sz="1200" dirty="0">
                <a:solidFill>
                  <a:prstClr val="black"/>
                </a:solidFill>
                <a:latin typeface="+mj-ea"/>
                <a:ea typeface="+mj-ea"/>
              </a:rPr>
              <a:t>Chart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FA222F3-2136-394B-164D-18D31E41CF27}"/>
              </a:ext>
            </a:extLst>
          </p:cNvPr>
          <p:cNvSpPr/>
          <p:nvPr/>
        </p:nvSpPr>
        <p:spPr>
          <a:xfrm>
            <a:off x="5520617" y="4777623"/>
            <a:ext cx="85472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>
                <a:solidFill>
                  <a:prstClr val="black"/>
                </a:solidFill>
                <a:latin typeface="+mj-ea"/>
                <a:ea typeface="+mj-ea"/>
              </a:rPr>
              <a:t>상세 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E12706F-0D81-9270-90E1-31E615243652}"/>
              </a:ext>
            </a:extLst>
          </p:cNvPr>
          <p:cNvSpPr/>
          <p:nvPr/>
        </p:nvSpPr>
        <p:spPr>
          <a:xfrm>
            <a:off x="2870492" y="3718724"/>
            <a:ext cx="96052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en-US" altLang="ko-KR" sz="1200">
                <a:solidFill>
                  <a:prstClr val="black"/>
                </a:solidFill>
                <a:latin typeface="+mj-ea"/>
                <a:ea typeface="+mj-ea"/>
              </a:rPr>
              <a:t>MINI MAP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13AE44E-EBB3-FB88-D2A7-503EE28406B8}"/>
              </a:ext>
            </a:extLst>
          </p:cNvPr>
          <p:cNvSpPr/>
          <p:nvPr/>
        </p:nvSpPr>
        <p:spPr>
          <a:xfrm>
            <a:off x="354191" y="3745208"/>
            <a:ext cx="99213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en-US" altLang="ko-KR" sz="1200">
                <a:solidFill>
                  <a:prstClr val="black"/>
                </a:solidFill>
                <a:latin typeface="+mj-ea"/>
                <a:ea typeface="+mj-ea"/>
              </a:rPr>
              <a:t>MENU TAB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9BECEBE-CD2F-5EFE-6165-F8615FF28276}"/>
              </a:ext>
            </a:extLst>
          </p:cNvPr>
          <p:cNvSpPr/>
          <p:nvPr/>
        </p:nvSpPr>
        <p:spPr>
          <a:xfrm>
            <a:off x="451385" y="6197159"/>
            <a:ext cx="8963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en-US" altLang="ko-KR" sz="1200" dirty="0">
                <a:solidFill>
                  <a:prstClr val="black"/>
                </a:solidFill>
                <a:latin typeface="+mj-ea"/>
                <a:ea typeface="+mj-ea"/>
              </a:rPr>
              <a:t>HDD</a:t>
            </a: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 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4643D1D-F885-513E-FF15-FAA00BC9A03B}"/>
              </a:ext>
            </a:extLst>
          </p:cNvPr>
          <p:cNvSpPr/>
          <p:nvPr/>
        </p:nvSpPr>
        <p:spPr>
          <a:xfrm>
            <a:off x="5990559" y="6281170"/>
            <a:ext cx="109741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>
                <a:solidFill>
                  <a:prstClr val="black"/>
                </a:solidFill>
                <a:latin typeface="+mj-ea"/>
                <a:ea typeface="+mj-ea"/>
              </a:rPr>
              <a:t>최근 </a:t>
            </a:r>
            <a:r>
              <a:rPr kumimoji="0" lang="en-US" altLang="ko-KR" sz="1200">
                <a:solidFill>
                  <a:prstClr val="black"/>
                </a:solidFill>
                <a:latin typeface="+mj-ea"/>
                <a:ea typeface="+mj-ea"/>
              </a:rPr>
              <a:t>ALARM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C7F4E8B-1CB2-CF96-A34D-02905997B98C}"/>
              </a:ext>
            </a:extLst>
          </p:cNvPr>
          <p:cNvSpPr/>
          <p:nvPr/>
        </p:nvSpPr>
        <p:spPr>
          <a:xfrm>
            <a:off x="10742925" y="6191533"/>
            <a:ext cx="85472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시간 표시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DE7165-0F0B-5895-DEF8-AEEFDFF6801B}"/>
              </a:ext>
            </a:extLst>
          </p:cNvPr>
          <p:cNvSpPr/>
          <p:nvPr/>
        </p:nvSpPr>
        <p:spPr>
          <a:xfrm>
            <a:off x="843276" y="1454927"/>
            <a:ext cx="49244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호기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1F84698-FA46-71A3-97FC-8481CB823BB3}"/>
              </a:ext>
            </a:extLst>
          </p:cNvPr>
          <p:cNvSpPr/>
          <p:nvPr/>
        </p:nvSpPr>
        <p:spPr>
          <a:xfrm>
            <a:off x="3268133" y="1315615"/>
            <a:ext cx="7259206" cy="2072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EE29476-C60F-0013-6D2A-DE3687BA4DAB}"/>
              </a:ext>
            </a:extLst>
          </p:cNvPr>
          <p:cNvSpPr/>
          <p:nvPr/>
        </p:nvSpPr>
        <p:spPr>
          <a:xfrm>
            <a:off x="2345646" y="1568309"/>
            <a:ext cx="4615940" cy="24304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AC7D956-1F0A-57BF-D325-4F30BD7B3200}"/>
              </a:ext>
            </a:extLst>
          </p:cNvPr>
          <p:cNvSpPr/>
          <p:nvPr/>
        </p:nvSpPr>
        <p:spPr>
          <a:xfrm>
            <a:off x="3645965" y="1553814"/>
            <a:ext cx="192552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en-US" altLang="ko-KR" sz="1200" dirty="0">
                <a:solidFill>
                  <a:prstClr val="black"/>
                </a:solidFill>
                <a:latin typeface="+mj-ea"/>
                <a:ea typeface="+mj-ea"/>
              </a:rPr>
              <a:t>Device / Lot / </a:t>
            </a: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기타 정보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5B31501-4A4F-DB31-0838-2D269599BEE2}"/>
              </a:ext>
            </a:extLst>
          </p:cNvPr>
          <p:cNvSpPr/>
          <p:nvPr/>
        </p:nvSpPr>
        <p:spPr>
          <a:xfrm>
            <a:off x="7052918" y="1560214"/>
            <a:ext cx="2565606" cy="2705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8A478BA-F4B3-3298-1AEA-BAF9EA1625CE}"/>
              </a:ext>
            </a:extLst>
          </p:cNvPr>
          <p:cNvSpPr/>
          <p:nvPr/>
        </p:nvSpPr>
        <p:spPr>
          <a:xfrm>
            <a:off x="7964166" y="1564309"/>
            <a:ext cx="85472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ko-KR" altLang="en-US" sz="1200" dirty="0">
                <a:solidFill>
                  <a:prstClr val="black"/>
                </a:solidFill>
                <a:latin typeface="+mj-ea"/>
                <a:ea typeface="+mj-ea"/>
              </a:rPr>
              <a:t>연결 상태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28D4A0D-0321-B15C-7ADE-47109B82B59B}"/>
              </a:ext>
            </a:extLst>
          </p:cNvPr>
          <p:cNvSpPr/>
          <p:nvPr/>
        </p:nvSpPr>
        <p:spPr>
          <a:xfrm>
            <a:off x="7522191" y="4473837"/>
            <a:ext cx="2900774" cy="88457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EA20B26-A267-5A10-8442-F685FE4B91B1}"/>
              </a:ext>
            </a:extLst>
          </p:cNvPr>
          <p:cNvSpPr/>
          <p:nvPr/>
        </p:nvSpPr>
        <p:spPr>
          <a:xfrm>
            <a:off x="8121383" y="4773081"/>
            <a:ext cx="170238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None/>
            </a:pPr>
            <a:r>
              <a:rPr kumimoji="0" lang="en-US" altLang="ko-KR" sz="1200">
                <a:solidFill>
                  <a:prstClr val="black"/>
                </a:solidFill>
                <a:latin typeface="+mj-ea"/>
                <a:ea typeface="+mj-ea"/>
              </a:rPr>
              <a:t>GRAY VALUE GRAPH</a:t>
            </a:r>
            <a:endParaRPr kumimoji="0" lang="en-US" altLang="ko-KR" sz="1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35E9372-4526-B4E8-2283-48A353FC2D7E}"/>
              </a:ext>
            </a:extLst>
          </p:cNvPr>
          <p:cNvSpPr/>
          <p:nvPr/>
        </p:nvSpPr>
        <p:spPr>
          <a:xfrm>
            <a:off x="1446818" y="1893134"/>
            <a:ext cx="838201" cy="228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46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C34DF2-28F8-8640-900A-CCD072ED97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350BD284-BBC1-4F43-BB49-A9C1A596FF95}"/>
              </a:ext>
            </a:extLst>
          </p:cNvPr>
          <p:cNvGrpSpPr/>
          <p:nvPr/>
        </p:nvGrpSpPr>
        <p:grpSpPr>
          <a:xfrm>
            <a:off x="8839099" y="6040033"/>
            <a:ext cx="1916087" cy="581756"/>
            <a:chOff x="7694226" y="5908804"/>
            <a:chExt cx="1916087" cy="581756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17DF965C-48FB-A24B-B60B-16F4AAD27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4922" y="5908804"/>
              <a:ext cx="1854695" cy="396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B7088A-9970-DE43-89FF-061300C56EBE}"/>
                </a:ext>
              </a:extLst>
            </p:cNvPr>
            <p:cNvSpPr txBox="1"/>
            <p:nvPr/>
          </p:nvSpPr>
          <p:spPr>
            <a:xfrm>
              <a:off x="7694226" y="6304804"/>
              <a:ext cx="1916087" cy="1857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3200">
                  <a:latin typeface="Bahnschrift SemiBold" panose="020B0502040204020203" pitchFamily="34" charset="0"/>
                  <a:ea typeface="나눔스퀘어 ExtraBold" panose="020B0600000101010101" pitchFamily="50" charset="-127"/>
                </a:defRPr>
              </a:lvl1pPr>
            </a:lstStyle>
            <a:p>
              <a:pPr defTabSz="457200" rtl="0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900" b="0">
                  <a:solidFill>
                    <a:prstClr val="white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Gothic A1" pitchFamily="2" charset="-127"/>
                </a:rPr>
                <a:t>Solutions for Advancement</a:t>
              </a:r>
              <a:endParaRPr lang="ko-KR" altLang="en-US" sz="900" b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Gothic A1" pitchFamily="2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7FB7130-CB42-DA45-B312-54B98A4FEFF6}"/>
              </a:ext>
            </a:extLst>
          </p:cNvPr>
          <p:cNvGrpSpPr/>
          <p:nvPr/>
        </p:nvGrpSpPr>
        <p:grpSpPr>
          <a:xfrm>
            <a:off x="500163" y="2620833"/>
            <a:ext cx="7716335" cy="1487384"/>
            <a:chOff x="-703798" y="2620833"/>
            <a:chExt cx="7716335" cy="14873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A52635-A35A-A646-9C83-AEC189171FDA}"/>
                </a:ext>
              </a:extLst>
            </p:cNvPr>
            <p:cNvSpPr txBox="1"/>
            <p:nvPr/>
          </p:nvSpPr>
          <p:spPr>
            <a:xfrm>
              <a:off x="-703798" y="2620833"/>
              <a:ext cx="7716335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3200">
                  <a:latin typeface="Bahnschrift SemiBold" panose="020B0502040204020203" pitchFamily="34" charset="0"/>
                  <a:ea typeface="나눔스퀘어 ExtraBold" panose="020B0600000101010101" pitchFamily="50" charset="-127"/>
                </a:defRPr>
              </a:lvl1pPr>
            </a:lstStyle>
            <a:p>
              <a:pPr defTabSz="457200" rtl="0" fontAlgn="auto" latinLnBrk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8000" dirty="0">
                  <a:solidFill>
                    <a:prstClr val="white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Gothic A1" pitchFamily="2" charset="-127"/>
                </a:rPr>
                <a:t>Thank You!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4098F1-9DE3-A54B-BEB7-6CCF1466BA9C}"/>
                </a:ext>
              </a:extLst>
            </p:cNvPr>
            <p:cNvSpPr txBox="1"/>
            <p:nvPr/>
          </p:nvSpPr>
          <p:spPr>
            <a:xfrm>
              <a:off x="771887" y="3701678"/>
              <a:ext cx="4764965" cy="4065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457200" rtl="0" fontAlgn="auto" latinLnBrk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" altLang="ko-KR" sz="900" b="0">
                  <a:solidFill>
                    <a:prstClr val="white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Global Smart Factory Solution Leader</a:t>
              </a:r>
            </a:p>
            <a:p>
              <a:pPr defTabSz="457200" rtl="0" fontAlgn="auto" latinLnBrk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" altLang="ko-KR" sz="900" b="0">
                  <a:solidFill>
                    <a:prstClr val="white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Automated Material Handling System Warehouse Automation System Process Innovation</a:t>
              </a:r>
              <a:endParaRPr kumimoji="0" lang="ko-KR" altLang="en-US" sz="900" b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61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7B79DBE-65A0-359F-6038-D8BE74B53D08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1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324E8DD8-ACA9-0F10-7A8D-0EDCC341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2000" kern="0" dirty="0">
                <a:solidFill>
                  <a:prstClr val="black"/>
                </a:solidFill>
              </a:rPr>
              <a:t>U/I </a:t>
            </a:r>
            <a:r>
              <a:rPr kumimoji="0" lang="ko-KR" altLang="en-US" sz="2000" kern="0" dirty="0">
                <a:solidFill>
                  <a:prstClr val="black"/>
                </a:solidFill>
              </a:rPr>
              <a:t>구성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 관리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5" y="1410800"/>
            <a:ext cx="97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8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7B79DBE-65A0-359F-6038-D8BE74B53D08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1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324E8DD8-ACA9-0F10-7A8D-0EDCC341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2000" kern="0" dirty="0">
                <a:solidFill>
                  <a:prstClr val="black"/>
                </a:solidFill>
              </a:rPr>
              <a:t>U/I </a:t>
            </a:r>
            <a:r>
              <a:rPr kumimoji="0" lang="ko-KR" altLang="en-US" sz="2000" kern="0" dirty="0">
                <a:solidFill>
                  <a:prstClr val="black"/>
                </a:solidFill>
              </a:rPr>
              <a:t>구성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 관리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2083016-39F4-EFA0-CCF8-697CC63F203F}"/>
              </a:ext>
            </a:extLst>
          </p:cNvPr>
          <p:cNvGrpSpPr/>
          <p:nvPr/>
        </p:nvGrpSpPr>
        <p:grpSpPr>
          <a:xfrm>
            <a:off x="1191865" y="1410800"/>
            <a:ext cx="9598055" cy="4638947"/>
            <a:chOff x="1191865" y="1410800"/>
            <a:chExt cx="9598055" cy="4638947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85CDD6A-778E-7536-29D9-D7E450CD2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1865" y="1410800"/>
              <a:ext cx="9598055" cy="4638947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C446C60A-3B9D-D439-A7AA-EDF8924AE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7052" y="4956246"/>
              <a:ext cx="1341119" cy="900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761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B8A6-0E53-0F41-572E-66965A4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B935C70-9F02-C6BA-21EB-1834F1775AED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A0F6632-8EE8-8E94-4BF9-EC44EBA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이력 관리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30" y="2043112"/>
            <a:ext cx="1333500" cy="244792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10480" y="2495550"/>
            <a:ext cx="1156420" cy="31124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모델 또는 설정 값 변경 시 로그인 </a:t>
            </a:r>
            <a:r>
              <a:rPr kumimoji="0" lang="en-US" altLang="ko-KR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en-US" altLang="ko-KR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로그아웃  설정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3786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B8A6-0E53-0F41-572E-66965A4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B935C70-9F02-C6BA-21EB-1834F1775AED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A0F6632-8EE8-8E94-4BF9-EC44EBA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Login / Logout</a:t>
            </a:r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모델 또는 설정 값 변경 시 로그인 </a:t>
            </a:r>
            <a:r>
              <a:rPr kumimoji="0" lang="en-US" altLang="ko-KR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en-US" altLang="ko-KR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로그아웃  설정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30" y="2043112"/>
            <a:ext cx="1333500" cy="244792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10480" y="4029075"/>
            <a:ext cx="1156420" cy="31124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26" y="1554961"/>
            <a:ext cx="3815073" cy="18272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25" y="3629238"/>
            <a:ext cx="3815073" cy="1512477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800849" y="1930498"/>
            <a:ext cx="914401" cy="26025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553200" y="175389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8326515" y="1891347"/>
            <a:ext cx="3692036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admin / master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Default Password : admin</a:t>
            </a: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상태에서 클릭 시 로그아웃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553200" y="2077748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800849" y="2206723"/>
            <a:ext cx="914401" cy="26025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823541" y="3583308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314276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B8A6-0E53-0F41-572E-66965A4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B935C70-9F02-C6BA-21EB-1834F1775AED}"/>
              </a:ext>
            </a:extLst>
          </p:cNvPr>
          <p:cNvSpPr/>
          <p:nvPr/>
        </p:nvSpPr>
        <p:spPr bwMode="auto">
          <a:xfrm>
            <a:off x="431976" y="332657"/>
            <a:ext cx="297554" cy="3877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>
              <a:buNone/>
              <a:defRPr/>
            </a:pPr>
            <a:r>
              <a:rPr lang="en-US" altLang="ko-KR" sz="20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</a:t>
            </a:r>
            <a:endParaRPr lang="ko-KR" altLang="en-US" sz="200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FA0F6632-8EE8-8E94-4BF9-EC44EBA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9" y="387678"/>
            <a:ext cx="6229105" cy="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Arial" pitchFamily="34" charset="0"/>
                <a:ea typeface="돋움체" pitchFamily="49" charset="-127"/>
                <a:cs typeface="굴림" pitchFamily="50" charset="-127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ko-KR" altLang="en-US" sz="2000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EFCC0-61FD-FF17-919F-5F1EFC9B218B}"/>
              </a:ext>
            </a:extLst>
          </p:cNvPr>
          <p:cNvSpPr txBox="1"/>
          <p:nvPr/>
        </p:nvSpPr>
        <p:spPr>
          <a:xfrm>
            <a:off x="580753" y="972218"/>
            <a:ext cx="105822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kumimoji="0"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모드</a:t>
            </a:r>
            <a:endParaRPr kumimoji="0"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445E2FB6-20A4-7318-023A-5443585B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76" y="5398263"/>
            <a:ext cx="11113318" cy="0"/>
          </a:xfrm>
          <a:prstGeom prst="line">
            <a:avLst/>
          </a:prstGeom>
          <a:noFill/>
          <a:ln w="25883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2043112"/>
            <a:ext cx="1438275" cy="195262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10480" y="2009775"/>
            <a:ext cx="1156420" cy="31124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48DEC83-FFB8-0CE2-93B3-A31968AF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18" y="5778044"/>
            <a:ext cx="97860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latinLnBrk="0" hangingPunct="0">
              <a:spcBef>
                <a:spcPct val="0"/>
              </a:spcBef>
              <a:buNone/>
            </a:pP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자동 검사</a:t>
            </a:r>
            <a:r>
              <a:rPr kumimoji="0" lang="en-US" altLang="ko-KR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시뮬레이션</a:t>
            </a:r>
            <a:r>
              <a:rPr kumimoji="0" lang="en-US" altLang="ko-KR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매뉴얼</a:t>
            </a:r>
            <a:r>
              <a:rPr kumimoji="0" lang="en-US" altLang="ko-KR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/MSA MODE </a:t>
            </a:r>
            <a:r>
              <a:rPr kumimoji="0" lang="ko-KR" altLang="en-US" sz="1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선택</a:t>
            </a:r>
            <a:endParaRPr kumimoji="0" lang="en-US" altLang="ko-KR" sz="120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90" y="1394747"/>
            <a:ext cx="5315063" cy="338637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920761" y="1685925"/>
            <a:ext cx="768734" cy="26025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673111" y="154742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①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8273924" y="1695450"/>
            <a:ext cx="324479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자동 검사 모드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시뮬레이션 모드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매뉴얼 모드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MSA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모드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rabicPeriod"/>
            </a:pP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>
              <a:buAutoNum type="alphaLcPeriod"/>
            </a:pP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시뮬레이션 값 설정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None/>
            </a:pPr>
            <a:r>
              <a:rPr kumimoji="0"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Timer : </a:t>
            </a:r>
            <a:r>
              <a:rPr kumimoji="0"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 시간만큼 검사</a:t>
            </a:r>
            <a:endParaRPr kumimoji="0"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673111" y="1871275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920761" y="2009775"/>
            <a:ext cx="768734" cy="26025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135378" y="1545770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③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395041" y="1695450"/>
            <a:ext cx="768734" cy="26025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395041" y="2019300"/>
            <a:ext cx="768734" cy="26025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142573" y="1880800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④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670419" y="2218305"/>
            <a:ext cx="338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1200" dirty="0">
                <a:latin typeface="+mj-ea"/>
                <a:ea typeface="+mj-ea"/>
              </a:rPr>
              <a:t>ⓐ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2925484" y="2350378"/>
            <a:ext cx="2884765" cy="27085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672667"/>
      </p:ext>
    </p:extLst>
  </p:cSld>
  <p:clrMapOvr>
    <a:masterClrMapping/>
  </p:clrMapOvr>
</p:sld>
</file>

<file path=ppt/theme/theme1.xml><?xml version="1.0" encoding="utf-8"?>
<a:theme xmlns:a="http://schemas.openxmlformats.org/drawingml/2006/main" name="1_디자인 사용자 지정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78"/>
      </a:accent1>
      <a:accent2>
        <a:srgbClr val="00508C"/>
      </a:accent2>
      <a:accent3>
        <a:srgbClr val="1464B4"/>
      </a:accent3>
      <a:accent4>
        <a:srgbClr val="F03C32"/>
      </a:accent4>
      <a:accent5>
        <a:srgbClr val="F05A28"/>
      </a:accent5>
      <a:accent6>
        <a:srgbClr val="FA961E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hapter11">
  <a:themeElements>
    <a:clrScheme name="2_Chapter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hapter11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sz="1100" b="1" smtClean="0">
            <a:solidFill>
              <a:schemeClr val="bg1"/>
            </a:solidFill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2_Chapter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apter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apter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apter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apter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apter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pter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pter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pter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pter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pter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pter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</a:spPr>
      <a:bodyPr lIns="0" tIns="0" rIns="0" bIns="0" rtlCol="0" anchor="ctr"/>
      <a:lstStyle>
        <a:defPPr algn="ctr"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  <a:latin typeface="+mn-ea"/>
            <a:ea typeface="+mn-ea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2b2e4b7-acf1-4525-89cc-ec021ef91325">
      <UserInfo>
        <DisplayName>NV향 FA EOL 장비  검토 구성원</DisplayName>
        <AccountId>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4C81879A561224EBE41BE69F0F7B79A" ma:contentTypeVersion="7" ma:contentTypeDescription="새 문서를 만듭니다." ma:contentTypeScope="" ma:versionID="6749ce74142e60b8840374a79fb1fa6c">
  <xsd:schema xmlns:xsd="http://www.w3.org/2001/XMLSchema" xmlns:xs="http://www.w3.org/2001/XMLSchema" xmlns:p="http://schemas.microsoft.com/office/2006/metadata/properties" xmlns:ns2="1c232e9e-ceb9-44f0-9af4-1bb804bb12a3" xmlns:ns3="62b2e4b7-acf1-4525-89cc-ec021ef91325" targetNamespace="http://schemas.microsoft.com/office/2006/metadata/properties" ma:root="true" ma:fieldsID="638aca39b2a8866c64356c4853056701" ns2:_="" ns3:_="">
    <xsd:import namespace="1c232e9e-ceb9-44f0-9af4-1bb804bb12a3"/>
    <xsd:import namespace="62b2e4b7-acf1-4525-89cc-ec021ef913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32e9e-ceb9-44f0-9af4-1bb804bb1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2e4b7-acf1-4525-89cc-ec021ef913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483EFA-7C25-4BC8-80DA-5D7147EE3353}">
  <ds:schemaRefs>
    <ds:schemaRef ds:uri="62b2e4b7-acf1-4525-89cc-ec021ef91325"/>
    <ds:schemaRef ds:uri="1c232e9e-ceb9-44f0-9af4-1bb804bb12a3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78874D-EE12-4BCF-B882-CDC2B625334B}">
  <ds:schemaRefs>
    <ds:schemaRef ds:uri="1c232e9e-ceb9-44f0-9af4-1bb804bb12a3"/>
    <ds:schemaRef ds:uri="62b2e4b7-acf1-4525-89cc-ec021ef913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B1A3C8-1E89-42FA-B760-DFF8B20575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25882</TotalTime>
  <Words>2008</Words>
  <Application>Microsoft Office PowerPoint</Application>
  <PresentationFormat>와이드스크린</PresentationFormat>
  <Paragraphs>618</Paragraphs>
  <Slides>40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40</vt:i4>
      </vt:variant>
    </vt:vector>
  </HeadingPairs>
  <TitlesOfParts>
    <vt:vector size="55" baseType="lpstr">
      <vt:lpstr>Microsoft YaHei</vt:lpstr>
      <vt:lpstr>Noto Sans Korean Black</vt:lpstr>
      <vt:lpstr>굴림</vt:lpstr>
      <vt:lpstr>맑은 고딕</vt:lpstr>
      <vt:lpstr>맑은 고딕</vt:lpstr>
      <vt:lpstr>Arial</vt:lpstr>
      <vt:lpstr>Calibri</vt:lpstr>
      <vt:lpstr>Calibri Light</vt:lpstr>
      <vt:lpstr>Tahoma</vt:lpstr>
      <vt:lpstr>1_디자인 사용자 지정</vt:lpstr>
      <vt:lpstr>디자인 사용자 지정</vt:lpstr>
      <vt:lpstr>2_Chapter11</vt:lpstr>
      <vt:lpstr>2_디자인 사용자 지정</vt:lpstr>
      <vt:lpstr>Office 2013 - 2022 테마</vt:lpstr>
      <vt:lpstr>1_Office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SFA EBO</dc:title>
  <dc:creator>비전팀</dc:creator>
  <cp:lastModifiedBy>이윤준</cp:lastModifiedBy>
  <cp:revision>126</cp:revision>
  <cp:lastPrinted>2023-06-07T02:09:36Z</cp:lastPrinted>
  <dcterms:created xsi:type="dcterms:W3CDTF">2006-04-12T04:57:00Z</dcterms:created>
  <dcterms:modified xsi:type="dcterms:W3CDTF">2025-03-17T10:44:23Z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0x01010094C81879A561224EBE41BE69F0F7B79A</vt:lpwstr>
  </property>
</Properties>
</file>