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72" r:id="rId2"/>
    <p:sldId id="276" r:id="rId3"/>
    <p:sldId id="549" r:id="rId4"/>
    <p:sldId id="373" r:id="rId5"/>
    <p:sldId id="274" r:id="rId6"/>
    <p:sldId id="258" r:id="rId7"/>
    <p:sldId id="519" r:id="rId8"/>
    <p:sldId id="550" r:id="rId9"/>
    <p:sldId id="583" r:id="rId10"/>
    <p:sldId id="584" r:id="rId11"/>
    <p:sldId id="421" r:id="rId12"/>
    <p:sldId id="521" r:id="rId13"/>
    <p:sldId id="585" r:id="rId14"/>
    <p:sldId id="586" r:id="rId15"/>
    <p:sldId id="554" r:id="rId16"/>
    <p:sldId id="555" r:id="rId17"/>
    <p:sldId id="587" r:id="rId18"/>
    <p:sldId id="588" r:id="rId19"/>
    <p:sldId id="589" r:id="rId20"/>
    <p:sldId id="556" r:id="rId21"/>
    <p:sldId id="557" r:id="rId22"/>
    <p:sldId id="558" r:id="rId23"/>
    <p:sldId id="426" r:id="rId24"/>
    <p:sldId id="532" r:id="rId25"/>
    <p:sldId id="559" r:id="rId26"/>
    <p:sldId id="590" r:id="rId27"/>
    <p:sldId id="560" r:id="rId28"/>
    <p:sldId id="591" r:id="rId29"/>
    <p:sldId id="561" r:id="rId30"/>
    <p:sldId id="592" r:id="rId31"/>
    <p:sldId id="593" r:id="rId32"/>
    <p:sldId id="562" r:id="rId33"/>
    <p:sldId id="594" r:id="rId34"/>
    <p:sldId id="547" r:id="rId35"/>
    <p:sldId id="548" r:id="rId36"/>
    <p:sldId id="563" r:id="rId37"/>
    <p:sldId id="564" r:id="rId38"/>
    <p:sldId id="565" r:id="rId39"/>
    <p:sldId id="566" r:id="rId40"/>
    <p:sldId id="567" r:id="rId41"/>
    <p:sldId id="568" r:id="rId42"/>
    <p:sldId id="569" r:id="rId43"/>
    <p:sldId id="570" r:id="rId44"/>
    <p:sldId id="573" r:id="rId45"/>
    <p:sldId id="574" r:id="rId46"/>
    <p:sldId id="575" r:id="rId47"/>
    <p:sldId id="576" r:id="rId48"/>
    <p:sldId id="595" r:id="rId49"/>
    <p:sldId id="578" r:id="rId50"/>
    <p:sldId id="579" r:id="rId51"/>
    <p:sldId id="580" r:id="rId52"/>
    <p:sldId id="581" r:id="rId53"/>
    <p:sldId id="596" r:id="rId54"/>
    <p:sldId id="582" r:id="rId55"/>
    <p:sldId id="597" r:id="rId56"/>
    <p:sldId id="298" r:id="rId57"/>
    <p:sldId id="404" r:id="rId5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5722" userDrawn="1">
          <p15:clr>
            <a:srgbClr val="A4A3A4"/>
          </p15:clr>
        </p15:guide>
        <p15:guide id="3" pos="483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5CC8"/>
    <a:srgbClr val="644BC2"/>
    <a:srgbClr val="C2CAED"/>
    <a:srgbClr val="7A52C4"/>
    <a:srgbClr val="0B2EB7"/>
    <a:srgbClr val="05186B"/>
    <a:srgbClr val="C5A3DF"/>
    <a:srgbClr val="4741BE"/>
    <a:srgbClr val="072087"/>
    <a:srgbClr val="F3CA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37" autoAdjust="0"/>
    <p:restoredTop sz="86639" autoAdjust="0"/>
  </p:normalViewPr>
  <p:slideViewPr>
    <p:cSldViewPr snapToGrid="0">
      <p:cViewPr varScale="1">
        <p:scale>
          <a:sx n="98" d="100"/>
          <a:sy n="98" d="100"/>
        </p:scale>
        <p:origin x="1338" y="96"/>
      </p:cViewPr>
      <p:guideLst>
        <p:guide orient="horz" pos="1933"/>
        <p:guide pos="5722"/>
        <p:guide pos="483"/>
        <p:guide orient="horz" pos="39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EB310-8674-483F-929D-C190C8882D8F}" type="datetimeFigureOut">
              <a:rPr lang="ko-KR" altLang="en-US" smtClean="0"/>
              <a:t>2025-11-02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7B529-AFF3-4E5E-A5AE-5801984EB5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32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4445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6FC5E-953E-5AD8-B452-A08863319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C96E56E-4778-F870-DA54-06EA625AB5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52C8AED-0A81-58C7-60B0-3A3EAA6189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그럼 이제 본격적으로 아이디어 평가 과정에 들어가보겠습니다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 단계는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흩어져 있는 수많은 아이디어들을 체계적으로 정리하는 것부터 시작합니다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D581C09-7F9E-B8FE-A017-44CB342F84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1801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571E9-CF51-33E0-42DD-ED5C3DFB7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B9ECC0F-CAFC-652D-0DA1-F4DC8FE095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BBB3243-87B7-FECC-277E-CA471543B2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 앞에 지금 수십 개의 아이디어들이 마치 정리되지 않은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포스트잇처럼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무작위로 흩어져 있을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이런 상황에서 우리가 사용하는 방법을 친화도 다이어그램이라고 부릅니다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1960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년대 일본의 인류학자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카와키타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지로가 개발한 방법으로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현재는 디자인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씽킹이나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정책 개발 등 다양한 분야에서 활용되고 있는 매우 실용적인 도구입니다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5D36A00-BD3D-420C-8793-A48934FD63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2919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436C2-62BB-C70F-2485-DB3CF7B7A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B5C87E1-E054-0319-DAC4-4B40BA8DD9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011E5FA-CC78-0FD6-BD40-FA5C1A1E55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 과정을 통해 나온 아이디어들은 대부분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무작위적이고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체계적이지 않은 상태입니다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이런 상태에서는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전체적인 그림을 파악하기 어렵고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 유형의 해결책이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많은지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 영역이 상대적으로 부족한지를 알기 어렵습니다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비슷한 아이디어들이 중복되어 있을 수도 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서로 다른 표현으로 동일한 개념을 나타내고 있을 수도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BB54ED6-572F-3516-E4BF-E08B707253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8669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03BA9-EEB8-7052-06CE-7055DC558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4B19271-1A2D-F70E-98B1-09D3BE7F70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0C46372-BE20-CF9B-1D5D-2DFFBBEDC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친화도 다이어그램 작성 과정은 세 단계로 구성됩니다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 단계는 모든 아이디어를 한 곳에 펼쳐놓는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노인 고립 문제 해결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이라는 주제로 지금까지 도출된 아이디어들을 모두 나열해보겠습니다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말벗 로봇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실버 카페 운영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손자녀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매칭 프로그램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원격 건강 모니터링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노인 일자리 플랫폼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공동체 텃밭 운영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디지털 교육 프로그램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방문 의료 서비스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세대 통합 주거 단지 등 다양한 아이디어들이 나왔다고 가정해보겠습니다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05FB666-9B96-01C9-3AB0-0373263DE9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5204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A6F40-A17E-AA3E-C930-6184F65D3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4205EBA-FCEA-5266-E540-A95280243A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BEE88F3-C60E-A3C7-B66E-ECECC43E07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번째 단계는 유사한 성격이나 접근 방식을 가진 아이디어들끼리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그룹핑하는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과정에서 중요한 것은 미리 정해진 카테고리에 억지로 맞추려 하지 말고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아이디어들 간의 자연스러운 유사성을 찾아내는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09FF1A6-596D-79AA-E8D0-8402F4725E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9646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A6E63-9BA5-DA1F-A256-596B1FB72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846E931-5B52-34F2-1C14-D7EA52648C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DB4D6FC-3C52-E45E-E6DC-AEF77BAD85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앞서 예시로 든 아이디어들을 살펴보면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기술을 기반으로 한 솔루션들이 눈에 띕니다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말벗 로봇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원격 건강 모니터링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디지털 교육 프로그램 등은 모두 정보통신기술을 활용한다는 공통점이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이들을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기술 기반 솔루션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그룹으로 묶을 수 있겠습니다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3C7E26E-6347-4453-F090-D902D604EC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5244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A50D2-74AF-FC69-7EB5-0EA7D524B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3D8D4FB-D2D5-026A-2C44-B1CF0BC150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1EC156A-268D-6B17-DB69-D553A19511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다음으로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실버 카페 운영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손자녀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매칭 프로그램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공동체 텃밭 운영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세대 통합 주거 단지 등은 모두 사람들 간의 관계와 공동체 형성을 중시한다는 특징이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이들은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커뮤니티 기반 솔루션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그룹으로 분류할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9557222-68E3-88F9-5D70-DF47FADF15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3974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19008-841A-DDA0-F71B-FC2289AC8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B396EAE-1BDA-7647-1BDC-76F58E26A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62D9FE3-C564-4B45-6559-23C785FBE2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노인 일자리 플랫폼과 방문 의료 서비스는 전문적인 서비스 제공을 통한 해결책이라는 관점에서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서비스 기반 솔루션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그룹으로 묶을 수 있겠습니다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53B2781-ACDD-71BC-2CBD-21A45190AE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9423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88A03-A241-75C1-CCF6-79C9481FA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C4FFA82-14F1-5E32-FCA2-C3CB8BAD90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F99AA95-6E41-4DE8-F9CB-92E9493596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번째 단계는 각 그룹에 적절한 이름을 붙이는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그룹명은 해당 그룹에 속한 아이디어들의 핵심 특성을 잘 드러낼 수 있도록 설정해야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너무 포괄적이어도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너무 구체적이어도 안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이렇게 분류 과정을 완료하면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우리가 가진 아이디어들의 전체적인 지형도가 보이기 시작합니다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 방향의 해결책이 많이 나왔는지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 영역이 상대적으로 부족한지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혹시 놓친 관점은 없는지 등을 파악할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아이디어의 다양성과 균형을 점검하는 데 매우 유용합니다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79329C-7C99-BF47-BF75-73DDDB5AFA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0032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5A7BA-DDC8-FB5B-8CBF-7D7194E6D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1A041E0-94BC-24CE-934D-FA5BB66B7D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0394A2F-CDB9-8B09-1BD8-272A8A66DE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그런데 바로 여기서 새로운 문제에 직면하게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분류는 완료했지만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여전히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그래서 무엇을 선택해야 하는가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핵심 질문에 대한 답은 얻지 못했습니다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더 중요한 것은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같은 그룹 안에서도 아이디어들 간의 차이가 매우 클 수 있다는 점입니다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 기술 기반 솔루션 그룹 안에서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말벗 로봇은 개발비만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 원이 들고 효과는 제한적일 수 있는 반면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원격 건강 모니터링은 개발비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 원으로 즉시 적용 가능하고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디지털 교육 프로그램은 개발비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 원으로 확산 가능성이 높을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같은 그룹에 속해 있다고 해서 실현가능성이나 사회적 영향력이 같은 것은 결코 아닙니다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C1D975-F669-ACAE-4D47-F9603B7ABC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7295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안녕하세요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강의를 시작하겠습니다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지난 시간에 우리는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왜 아이디어 수렴이 필요한지 그 근본적인 이유를 살펴보았습니다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여러분 앞에는 지금까지의 학습 과정을 통해 도출된 수많은 아이디어들이 있을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시스테믹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디자인을 통해 시스템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맵에서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발견한 다양한 개입 지점들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초기 주차에서 브레인스토밍으로 창출한 창의적 발상들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이해관계자 분석 과정에서 도출된 구체적인 니즈들과 해결방안들까지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모든 것들이 잠재적인 정책 해결책이 될 수 있는 소중한 자산들입니다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94827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2AEF9-A420-3035-19C1-355F059ED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540CB26-6F25-B122-5EAE-4E86EBC49E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4F2DD73-CBC3-9E64-E1BA-B41AAE35A4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따라서 분류만으로는 우선순위를 정할 수 없고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그룹 안에서도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그룹 간에도 어떤 아이디어가 더 적합한지 판단할 수 있는 명확한 기준이 필요합니다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그래서 우리는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분류된 모든 아이디어들을 하나의 통일된 객관적 평가 프레임워크 위에 올려놓고 체계적으로 비교 분석할 필요가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그것이 바로 다음에 배울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아이디어 매트릭스입니다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도구를 통해 우리는 서로 다른 성격의 아이디어들도 동일한 기준으로 공정하게 평가하고 비교할 수 있게 될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C0DCFED-782B-5071-53F2-F6C68D4E27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79663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76C98-8642-5D46-33DB-E0905E604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B7110A2-AFA3-F821-BE90-2ACE2E98BC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1113F53-DB4A-08F4-22CB-482F94ABA8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그럼 이제 오늘 강의의 핵심인 아이디어 매트릭스를 깊이 있게 다뤄보겠습니다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앞서 친화도 다이어그램을 통해 아이디어들을 분류했지만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여전히 선택의 기준이 필요하다는 것을 확인했습니다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바로 그 기준을 제공하는 것이 아이디어 매트릭스입니다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8750E6-7D0E-3A9F-CF6A-AC4D1D0D49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3651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15655-C47A-00D6-468B-B93816312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E12CDDA-7502-D6A6-EB4F-F667AFFF00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887DA12-687F-1631-22EA-A3A71DE5F5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아이디어 매트릭스는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2x2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구조로 되어 있으며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개의 핵심 축으로 구성됩니다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가로축은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실현가능성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세로축은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영향력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두 축을 선택한 이유는 정책의 성공을 위해서는 반드시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실제로 할 수 있는가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충분한 변화를 만들어낼 수 있는가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두 가지 조건을 모두 만족해야 하기 때문입니다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DF12F0A-D7E5-1E2B-8EFF-DC48053E12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62273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96178-B07A-7E36-BB80-3A8BB6FD1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583E865-C988-594D-58B5-0FD10D6605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6E71F94-A51A-39AA-EE65-0C24471B4D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먼저 실현가능성부터 상세히 살펴보겠습니다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실현가능성은 단순히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할 수 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없다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이분법적 판단이 아닙니다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 차원에서 종합적으로 평가해야 하는 복합적 개념입니다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 요소는 기술적 가능성입니다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여러분이 평가해야 할 핵심 질문들은 다음과 같습니다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현재 기술 수준으로 구현이 가능한가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필요한 기술 인프라가 이미 구축되어 있는가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기술적 리스크는 관리 가능한 수준인가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구체적인 예시로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"QR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코드 기반 디지털 복지카드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아이디어를 평가해보겠습니다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기술 성숙도 측면에서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QR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기술은 이미 충분히 보편화되어 있으므로 높은 점수를 줄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인프라 측면에서는 스마트폰 보급률이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95%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이상이므로 역시 높습니다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기술 리스크는 상당히 낮은 수준으로 평가할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AA63C12-7EA6-6579-A81D-7F53D904E5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25151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17C0E-F258-C373-4247-FCC89C43E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9D3DC25-C08A-53DA-89F0-2FF91B4CC8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95B5358-64EB-3C23-6316-50712CD866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번째 요소는 정치적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법적 가능성입니다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아무리 기술적으로 뛰어난 아이디어라도 현행법과 충돌하거나 정치적 지지를 받기 어렵다면 실현하기 어렵습니다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평가해야 할 질문들은 다음과 같습니다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현행법과 충돌하지 않는가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필요한 제도 개선이 현실적으로 가능한가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정치적 지지를 받을 수 있는가 등에 대한 질문을 던져보아야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개인정보 활용 맞춤형 복지 서비스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아이디어의 경우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개인정보보호법과에 어긋나는 부분은 없는지 고려해보아야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정치적으로 합의할 수 있는 내용인지에 대해서도 고민이 필요할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D2B920-085A-3376-74DB-1507BA1968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5654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A672C-9DF4-89B2-D419-68B9CA847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4DB9435-876A-5132-EDD9-8C0CAE28D1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6FA3528-9A7E-61A6-53DB-9427466FED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번째 요소는 예산 가능성입니다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가장 현실적이면서도 직접적인 제약 요소입니다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초기 투자 비용은 얼마나 드는가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운영 유지비는 지속적으로 감당 가능한가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비용 대비 효과가 적절한가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등의 질문을 해볼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78DF85A-200E-3E5A-2637-FC8FA05EB1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17460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15829-3279-79FD-F4DD-1C2F4E192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63DD8A3-3176-B537-6EB7-A1945A1D2A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8BD3626-6F0D-CCF6-491A-74D7382C06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영향력 축을 살펴보겠습니다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영향력은 해당 아이디어가 실현되었을 때 사회에 미칠 수 있는 긍정적 변화의 정도를 의미합니다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역시 여러 차원에서 측정되어야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 지표는 수혜자 규모입니다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비교적 정량적으로 측정할 수 있는 지표입니다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이와 같은 질문들을 해볼 수 있을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직접 수혜자 수는 얼마나 되는가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간접 수혜자까지 포함하면 얼마나 되는가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전체 대상 인구 대비 비율은 어느 정도인가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27D8C06-F703-97F6-38DF-971A43BF9E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11980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C100E-A74D-DC53-A2B3-564DD8B07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99873D6-0151-AD0B-4AC1-B8A417953D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111428C-76A8-8660-6E17-EC9CC14164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번째 지표는 문제 해결의 깊이입니다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해당 아이디어가 문제의 어느 수준까지 다루는지를 평가하는 지표입니다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단순히 증상을 완화하는 수준인지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문제 자체를 해결하는 수준인지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아니면 근본 원인까지 다루는 수준인지를 구분해야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A07517C-4344-41CF-C944-EAD172E6EB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18693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BE7FC-696A-C059-0002-830C589EA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9F4CF51-0B10-72F9-BEDA-A623675A6F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EFFDF99-4053-E7D1-0410-DEF534B83D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번째 지표는 파급 효과입니다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해당 아이디어가 실현되었을 때 의도한 직접적 효과 외에 추가로 발생할 수 있는 긍정적 변화들을 의미합니다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마치 물에 돌을 던졌을 때 생기는 물결처럼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차 효과로 확산되는 양상을 분석해야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네 번째 지표는 지속가능성입니다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해당 아이디어가 일회성으로 끝나지 않고 지속적으로 효과를 창출할 수 있는지를 평가하는 지표입니다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일회성 이벤트인지 지속적 시스템인지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외부 지원 없이도 자립할 수 있는지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다른 지역이나 분야로 확산 가능한지 등을 종합적으로 고려해야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542075-AC7F-ADF1-B294-4D0A67A547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31039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DA23D-3034-E71E-AD40-C34540030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1C75554-2A1C-7BA5-8638-6228A61077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727C739-9C7D-C34D-2C1D-F34B9DB047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이렇게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축을 구성하는 세부 요소들을 모두 평가한 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가중평균을 내어 최종 점수를 산출하게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2A6B90D-917E-94D5-E85E-0610E8CCA9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7221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0E33D-7919-1D25-B9FD-96ED89197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1005481-5BBB-1E50-4B71-65CAFD79F3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5858CD3-1E96-78EA-21E8-A80C2987F8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그런데 바로 여기서 우리는 새로운 도전에 직면하게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아마 여러분 중 많은 분들이 이런 생각을 해보셨을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아이디어들이 다 좋아 보이는데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도대체 무엇을 선택해야 하지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혹은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 기준으로 선택해야 객관적이고 합리적인 판단이라고 할 수 있을까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?“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실제로 정책 현장에서 정책 설계자들이 가장 어려워하는 부분 중 하나가 바로 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선택의 문제입니다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개인적인 선호나 직감에 의존해서는 안 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그렇다고 모든 아이디어를 동시에 추진할 수도 없는 상황에서 어떻게 최선의 선택을 할 것인가 하는 문제 말입니다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87EFCB4-FDCD-97DD-4023-E8E9E755D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62362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394A8-7385-8BEE-CEFF-34B1A6800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0A03302-1BE2-2724-0382-20AAA577E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1E10004-11F2-9BBE-0856-0520DACC51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 중요한 것은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요소의 가중치를 프로젝트의 특성과 맥락에 맞게 조정하는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 긴급한 사회 문제를 다루는 경우라면 기술적 완성도보다는 즉시 실행 가능성에 더 높은 가중치를 줄 수 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장기적 사회 변화를 목표로 하는 경우라면 지속가능성에 더 높은 가중치를 줄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다음으로는 이렇게 평가된 점수들을 매트릭스 위에 배치하고 해석하는 방법을 살펴보겠습니다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2E1C3BC-CE3F-FD5B-EEE9-AD838EC6DF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4015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63345-E2A4-1F94-7AF1-E7B7A5BCE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A99382D-4EC9-58E5-77F5-A2AE58A8EF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66C623B-59DF-0AD4-3A95-B6FD987286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그럼 이제 아이디어 매트릭스의 핵심인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사분면을 상세히 분석해보겠습니다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사분면은 단순한 위치 분류를 넘어서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구체적인 실행 전략과 자원 배분 방향을 제시해주는 중요한 가이드라인 역할을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3E852EA-3408-B78F-9FA9-460A4B8A08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9865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78365-CDD9-A0E2-6C24-EA74CF6E5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4662C24-0CF5-09E4-1032-6410F4FC5D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6D4E169-5E50-8BE0-BDE6-46DED3F956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사분면은 우리가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킬러 아이디어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황금 영역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이라고 부르는 가장 이상적인 공간입니다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이곳에 위치한 아이디어들은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즉시 추진해야 할 최우선 과제들로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성공 확률이 높으면서도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동시에 사회적 변화를 크게 만들어낼 수 있는 특성을 가지고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1CDDC19-1E38-6416-C48E-9CCC156FCC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2915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15BBD-857C-DC3A-78E3-C15BC21D6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757380C-C492-B337-AC9B-C28F3D3D25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B248528-EC8E-4E24-D343-18EFBFA1E8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해당 영역에 속하는 것으로 판단되는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서울시의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따릉이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공공자전거 사례를 분석해보겠습니다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실현가능성 측면에서 보면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먼저 기술적으로 문제가 존재하지 않았으며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대여 시스템 역시 해외 선진 사례들을 참고할 수 있어 기술적 리스크가 낮았습니다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예산적으로도 전체 교통 인프라 투자에 비해 상대적으로 적은 비용으로 시작할 수 있었습니다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정책적으로는 친환경 교통 정책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미세먼지 저감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시민 건강 증진이라는 다양한 정책 목표와 부합하여 강력한 정치적 지지를 받을 수 있었습니다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영향력 측면에서는 연간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천만 건이라는 압도적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이용량이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보여주듯 시민들의 실제 생활에 직접적인 변화를 가져왔습니다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탄소 배출 감축이라는 환경적 효과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시민 건강 증진이라는 보건 효과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교통 혼잡 완화라는 도시 계획적 효과까지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다층적인 파급 효과를 창출했습니다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특히 주목할 점은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서비스가 사회적 계층을 가리지 않고 광범위하게 이용되고 있다는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 다른 사례인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모바일 주민등록등본 발급 서비스는 디지털 정부 혁신의 대표적 성공 사례입니다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기술적으로는 이미 전자정부 인프라가 구축되어 있었고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스마트폰 보급률이 충분히 높았으며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필요한 법적 개정도 완료된 상태였습니다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 국민이 수혜자가 되어 연간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천만 건 이상 이용되고 있으며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행정 효율성과 시민 편의성을 동시에 크게 향상시켰습니다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96C8535-E34A-4664-4363-BF5113E5C7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218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680B5-9788-A019-DFDE-9D3CCF12F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8AFF4BE-A0A5-11B5-A36C-BE87400FC1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D6BDF7D-F729-1B9E-736B-93AB5C91D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사분면은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작지만 빠른 성과를 낼 수 있는 영역입니다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영향력은 상대적으로 제한적이지만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높은 실현가능성 덕분에 단기간에 가시적 성과를 만들어낼 수 있어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조직의 변화 동력을 구축하는 데 매우 유용합니다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23A3222-A65E-98D0-EC29-9955BBD53B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04028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D255B-32D2-2A9D-13CE-2CE6E2819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82694A7-0F3F-04EA-7C70-B15315C29C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B0104C5-3189-ECCF-25FB-DB60D5EA7D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민원 안내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챗봇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서비스의 경우를 살펴보면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기존에 개발된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기술을 활용해 상대적으로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저예산으로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빠르게 구축할 수 있었습니다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영향력은 전체 민원 서비스에 비해 제한적이지만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시간 즉시 응답이 가능하다는 점에서 시민들에게 즉각적인 편의를 제공했습니다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코로나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상황에서 도입된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QR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코드 전자출입명부는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Quick Win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전형적인 사례입니다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QR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기술을 활용해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주일 만에 개발이 가능했고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초기 방역 대응에서 빠른 효과를 보였습니다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비록 장기적으로는 다른 디지털 기술로 대체되었지만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긴급한 상황에서의 즉각적 대응이라는 목적을 충분히 달성했습니다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이런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Quick Win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아이디어들의 중요한 특징은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마중물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역할을 한다는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작은 성공 경험이 조직 내부의 변화에 대한 긍정적 인식을 만들고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더 큰 변화를 위한 심리적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정치적 기반을 마련해줍니다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 이해관계자들의 신뢰를 구축하고 후속 프로젝트를 위한 정치적 자본을 축적하는 데도 중요한 역할을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E916C1C-5282-464D-5FAF-7938EA06A2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12515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BFBDB-D705-A8F5-4E89-CC17031DC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52C340E-0953-2A1A-9A57-7B35BDE034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4546FD7-0629-632A-17C8-14DC3E1FE8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사분면에 위치한 아이디어들에 대해서는 솔직하게 말씀드리면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과감히 포기하는 것이 최선의 선택입니다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실현하기도 어렵고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설령 막대한 노력을 투입해서 실현한다 하더라도 기대할 수 있는 사회적 변화가 제한적이기 때문입니다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 국민 개인 비서 로봇 지급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같은 아이디어를 예로 들어보겠습니다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현재 기술 수준에서는 진정한 의미의 개인 비서 역할을 할 수 있는 로봇 기술이 미성숙한 상태이고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 국민에게 지급하려면 막대한 예산이 필요합니다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무엇보다 이런 서비스에 대한 실제 사회적 필요성이나 수요가 명확하지 않다는 점이 문제입니다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7AE2C01-2B55-7A29-8350-DB595D0964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49302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69750-716F-CAD7-EF20-C17B60348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6A4A1FB-FC1C-A5E4-CD85-7BE28FE196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817DEEC-2028-88AC-2F71-7B93C367A5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이런 아이디어들을 판별하는 핵심 기준은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왜 이것을 하려고 하는가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근본적 질문에 명확하고 설득력 있는 답을 할 수 없다면 과감히 제외하는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자원의 한계가 있는 현실에서 이런 아이디어에 시간과 에너지를 투입하는 것은 기회비용을 고려할 때 매우 비효율적입니다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중요한 것은 이런 판단을 내릴 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감정적 애착을 버리고 객관적으로 접근하는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아무리 창의적이거나 혁신적으로 보이는 아이디어라도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실현가능성과 영향력이 모두 낮다면 현실적으로는 의미가 없습니다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EE17F49-AADE-9F0A-C473-B87F579964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42492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34678-6B19-28AA-81FA-156EAF295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D4E0662-17A4-ECEC-699B-86A1D34D3B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6E0B2F7-72CF-0ED3-4E68-206EBAB383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사분면은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미래를 위한 전략적 투자 영역입니다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현재로서는 실현하기 어렵지만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잠재적 영향력이 워낙 크기 때문에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완전히 포기할 수 없는 중요한 아이디어들이 위치합니다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탄소중립 도시와 같은 아이디어가 이에 해당합니다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장기간의 지속적인 투자와 아직 개발되지 않은 기술들이 필요하지만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기후위기 대응이라는 인류적 과제의 핵심 해결책이 될 수 있는 잠재력을 가지고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이런 아이디어들에 대한 접근법은 즉시 전면적으로 추진하는 것이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파일럿 프로젝트나 단계적 연구 개발을 통해 점진적으로 실현가능성을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높여나가는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ACFD9B7-8A61-7188-9149-BB72C3E4B6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58491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2872B-7DC5-D2AA-1BF6-1BBE0C68F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4EE7184-80FA-460B-0AB3-BF8E57F4C4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DE9CAD8-7B66-30F4-BABD-B2899F39EE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매트릭스 활용 전략과 포트폴리오 구성</a:t>
            </a: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핵심적인 질문은 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사분면을 어떻게 전략적으로 활용할 것인가 하는 문제입니다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모든 자원을 한 곳에 집중하는 것도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 영역에 균등하게 분배하는 것도 최선의 전략은 아닙니다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 현장에서 검증된 포트폴리오 전략을 제시해드리겠습니다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전체 자원의 약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70%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Killer Idea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집중 투자해야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성공 확률이 높고 큰 임팩트를 만들 수 있는 영역이므로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조직의 핵심 역량과 주요 자원을 집중해야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20%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정도는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Quick Win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아이디어들로 단기 성과를 확보해야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조직의 변화 동력을 유지하고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이해관계자들의 지지를 지속적으로 확보하며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팀원들의 성취감과 동기를 유지하기 위해 반드시 필요합니다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 10%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 Term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아이디어들에 대한 연구 개발에 투자해야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미래를 대비한 전략적 투자로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장기적 관점에서의 혁신과 조직의 지속가능한 발전을 위해 반드시 필요합니다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 Low Priority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영역에는 원칙적으로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배정하는 것이 맞습니다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아무리 개인적으로 애착이 있는 아이디어라도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객관적 평가 결과 효과가 제한적이고 실현가능성이 낮다면 과감히 포기하는 것이 전체적인 성과를 위해 바람직합니다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869C2A7-F045-10D0-0D64-F29B04AEB6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1831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6B8D5-EF0B-F60A-5F0F-6FFE23D3B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E06445B-B7C4-40A8-FAD1-E797D6876E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4A4265E-E135-0F08-6CDB-354DAE3C46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오늘 우리가 배울 내용은 바로 이 핵심적인 질문에 대한 체계적이고 과학적인 답을 제시합니다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주관적인 느낌이나 개인적 편견이 아닌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명확하고 객관적인 기준에 따라 아이디어를 평가하고 선정하는 방법론을 단계별로 익히게 될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C6D3FE7-E169-517F-2328-192B991FC3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31126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65B63-8EDC-0B54-8DD7-779009D8F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644745D-F33B-EE2F-D85D-67E354FD8F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7446D82-1404-EA85-5DE8-4BFA696A3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 중요한 점은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매트릭스상의 위치가 고정불변한 것은 아니라는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기술의 발전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사회 환경의 변화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예산 상황의 변화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정치적 환경의 변화 등에 따라 아이디어들의 위치는 얼마든지 이동할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따라서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주기적으로 재평가하고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포트폴리오를 조정하는 것이 필요합니다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 과거에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 Term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이었던 인공지능 기술들이 기술 발전으로 인해 현재는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Killer Idea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영역으로 이동한 경우들을 많이 볼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CC8D554-9251-7D44-1D1D-B7FD7E9068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82494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5EA11-9D38-B8AE-3715-D710BD426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E666F36-61B6-F86F-42E6-48D3B394AD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B3B6561-C9FC-DC59-EE5F-8D8591460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그럼 이제 아이디어 매트릭스를 통해 각 아이디어의 위치를 파악했다면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다음 단계는 체계적인 선정 프로세스를 통해 최종 실행 아이디어를 결정하는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과정은 단순히 점수가 높은 아이디어를 선택하는 것이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다층적이고 신중한 검토를 거쳐 최적의 선택을 하는 과정입니다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3A0AAEF-9B1D-D475-DCDD-020C25B94D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1176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8CDAC-2C70-B39A-DCF5-869A85933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44EB811-15AA-FD49-5AB4-25896DCC97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BCF6664-7B16-2B3D-09E3-8D99E9249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 단계는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차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스크리닝이라고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부릅니다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단계의 목적은 모든 아이디어를 세밀하게 평가하기 전에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기본적인 실행 조건을 충족하지 못하는 아이디어들을 먼저 걸러내는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평가의 효율성을 높이고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명백히 불가능한 아이디어들에 시간을 낭비하지 않기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위함입니다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B207556-F457-A8B7-3636-8F43B4CAE1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57998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31F36-2CE3-BED2-3993-13DA69297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DD10810-A39E-1C2A-3872-CDA48ADFD5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425B3AF-0082-B483-5221-116DDC9083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차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스크리닝에서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설정해야 할 필수 통과 기준들을 살펴보겠습니다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법적 문제가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없는가입니다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현행법과 명백히 충돌하거나 헌법적 문제가 있는 아이디어는 아무리 혁신적이라도 즉시 제외되어야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최소 예산 내에서 실행 가능한가입니다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조직의 총 예산을 초과하는 아이디어는 현실성이 없습니다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셋째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조직의 핵심 목표나 미션과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일치하는가입니다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아무리 좋은 아이디어라도 조직의 방향성과 맞지 않으면 추진 동력을 얻기 어렵습니다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넷째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윤리적 문제가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없는가입니다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특정 집단을 차별하거나 인권 침해 소지가 있는 아이디어는 배제되어야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단계에서 중요한 원칙은 단 하나라도 기준을 충족하지 못하면 즉시 탈락시키는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설령 다른 측면에서 아무리 뛰어나 보이는 아이디어라도 말입니다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냉정해 보일 수 있지만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나중에 더 큰 문제를 예방하는 중요한 안전장치 역할을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2D497D0-3D69-C8EB-9051-FBCA8105AF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952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3D4ED-4E50-75EC-6943-79D6D9A0C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017DD18-ED89-F7EF-68E3-E3ADAC8ADD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9E83CB7-D485-B8C8-E0FA-01F775CBC5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차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스크리닝을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통과한 아이디어들은 이제 보다 정교한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차 평가 단계로 넘어갑니다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단계에서는 앞서 학습한 아이디어 매트릭스의 평가 기준들을 활용하여 각 아이디어를 세부 항목별로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점수화합니다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구체적인 평가표를 예시로 살펴보겠습니다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평가 항목은 크게 실현가능성과 영향력으로 나누어지며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각각은 다시 세부 항목으로 구분됩니다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실현가능성에서는 기술적 가능성에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15%,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정책적 가능성에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15%,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예산 가능성에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20%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가중치를 부여할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영향력에서는 수혜자 규모에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20%,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문제 해결 깊이에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15%,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지속가능성에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15%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가중치를 부여합니다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EC4B9DC-60FA-07FA-1A7C-DFA44D27F6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1862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33EB8-EF29-F66F-D28B-A830B3796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702CE45-29E7-DCF6-38AA-11A64589B6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5C14570-AD5C-B0A8-9512-FD7D24D5B4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개의 후보 아이디어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안을 평가한다면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세부 항목별로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1-10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점 척도로 점수를 매기고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가중치를 적용하여 최종 점수를 산출합니다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과정에서 중요한 것은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평가자 간의 일관성을 확보하는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동일한 아이디어에 대해 평가자마다 크게 다른 점수를 준다면 평가 시스템 자체의 신뢰성이 떨어지게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따라서 평가 전에 충분한 사전 논의를 통해 각 항목의 평가 기준을 명확히 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가능하다면 복수의 평가자가 독립적으로 평가한 후 그 결과를 종합하는 것이 바람직합니다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7D458DE-93CE-8AC8-5795-5B93BC9174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7080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72A8F-D62A-322C-8ADF-3AB51760D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74BAA9E-EF89-B03A-06E1-B22C128FC6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BD965AD-7855-2786-8E47-4C0CFB3264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번째이자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마지막 단계는 최종 선정입니다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 중요한 점은 단순히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차 평가에서 가장 높은 점수를 받은 아이디어를 자동으로 선택하는 것이 아니라는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정량적 평가 결과를 기반으로 하되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추가적인 정성적 고려사항들을 종합적으로 검토해야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 추가 고려사항은 시급성입니다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점수는 다소 낮더라도 현재 시점에서 반드시 해결해야 할 긴급한 문제라면 우선순위가 높아질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번째는 시너지 효과입니다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다른 진행 중인 정책이나 프로젝트와의 연계를 통해 상승효과를 낼 수 있는 아이디어라면 실제 임팩트가 점수보다 클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번째는 리스크 관리입니다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높은 점수를 받았더라도 실패했을 때의 부작용이나 정치적 파장이 크다면 신중하게 접근해야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#6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네 번째는 상징성과 메시지입니다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때로는 정책적 메시지나 방향성을 보여주는 상징적 의미가 중요할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B0912FA-B71E-5455-0C1C-FA7FE2595D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53048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9A518-0789-48C1-37B2-EAB0DC0E8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3E108CA-9706-8024-F996-C4B57FFDFD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33E5787-5BB1-E72B-9C31-6A4D823BD2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 정책 선정 회의에서는 이런 다양한 관점들이 종합적으로 논의됩니다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C8D2C34-00C5-35A2-16CF-93E8475F3E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490570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562AC-EB78-2283-77AC-1A47F85E8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D4FE0A1-830E-B84B-FB3D-3B8764C4B7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17FEE03-E303-C183-AA5B-F5AB0ED6EE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"A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안이 점수는 가장 높지만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시민들의 저항이 예상되어 실제 추진 과정에서 어려움이 있을 것 같습니다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#2 "B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안은 당장 효과는 작아 보이지만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성공하면 다른 지역으로 확산 가능성이 매우 큽니다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#3 "C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안으로 먼저 시작해서 성공 모델을 만든 다음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경험을 바탕으로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안으로 확대하는 단계적 접근은 어떨까요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이런 식의 실질적이고 전략적인 대화들이 오가게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과정에서 중요한 것은 정량적 평가 결과를 무시하는 것이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그것을 기반으로 하되 현실적인 맥락과 전략적 고려사항들을 추가로 반영하는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정량적 평가는 객관성을 보장해주고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정성적 평가는 현실적 적용 가능성을 높여줍니다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1F52A11-EBE4-32DB-F231-475E3DC302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34012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261EE-9963-34EB-4B4D-00A7C0456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66370F8-B852-8817-8439-8EDC547BB5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5313C7D-D359-7769-F868-9626628DAD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 선정 과정 전체를 통해 기억해야 할 핵심 원칙은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투명성과 일관성입니다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6B9A53D-6144-00BD-465B-4D35ED1BEB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8258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아이디어를 객관적으로 평가하기 위한 구체적인 기준들을 설정하고 정책 아이디어를 구분하는 방법을 학습하겠습니다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아이디어 매트릭스의 구조와 원리를 이해하고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실제로 매트릭스를 구성하는 방법을 익히겠습니다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셋째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체계적인 선정 프로세스를 통해 최종 아이디어를 도출하는 전 과정을 실습해보겠습니다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201787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9C493-FC37-B7F1-1CB8-851747CE3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2EAA505-60FA-5567-30DD-0F6031B5B0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77445B0-C222-0362-9C10-3A18247C0B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#!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선정 기준과 과정이 명확해야 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나중에 같은 방식으로 평가했을 때 유사한 결과가 나와야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선정 결과에 대해 관련자들이 납득할 수 있도록 충분한 설명과 근거를 제시할 수 있어야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3B227E7-5974-7000-0DB4-7C2396F46C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25528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이번 강의를 마무리하겠습니다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오늘 우리는 아이디어 평가와 선정이라는 정책디자인의 핵심 과정을 함께 살펴보았습니다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친화도 다이어그램을 통한 아이디어 분류부터 시작해서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아이디어 매트릭스의 두 축인 실현가능성과 영향력을 어떻게 체계적으로 평가할 수 있는지 배웠습니다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사분면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각각의 특성과 실제 정책 사례들을 통해 이론이 현실에서 어떻게 적용되는지도 확인했습니다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특히 중요한 것은 단순히 좋은 아이디어를 찾는 것이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주어진 자원과 상황에서 최적의 선택을 할 수 있는 객관적 기준과 체계적 프로세스를 갖추는 것이라는 점입니다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오늘 배운 내용들이 여러분의 정책디자인 여정에서 나침반 역할을 해줄 것이라고 확신합니다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14105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58918-4FDA-7CFF-FB5B-667F4793F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C0D57F1-C0E2-59C2-B82B-B4FF943FCF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47B2C95-985A-3EE0-59DC-7B3735131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그럼 다음 강의에서 여러분의 선정된 아이디어가 어떤 구체적인 모습으로 발전할지 기대하며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오늘 강의를 마치겠습니다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수고하셨습니다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EADE391-0E02-A288-1173-3BAE3999DB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4471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8E95F-EDF3-9837-03D2-2C8897CC7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6A7BF3B-95AA-2DD3-919C-5D6172D822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51F1302-7F78-5DBC-7EF6-0C3949FA5E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그럼 이제 아이디어 매트릭스를 본격적으로 다루기 전에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왜 명확한 평가 기준이 필요한지부터 살펴보겠습니다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평가 기준의 중요성은 여러 차원에서 설명할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일관성 확보입니다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동일한 잣대로 모든 아이디어를 평가함으로써 공정한 비교가 가능해집니다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오늘은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아이디어를 창의성 중심으로 평가하고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내일은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아이디어를 실현가능성 중심으로 평가한다면 어떻게 될까요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아이디어를 객관적으로 비교하는 것이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불가능해집니다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실제로 많은 조직에서 아이디어 선정 과정에서 혼란이 발생하는 이유가 바로 이런 평가 기준의 불일치 때문입니다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회의 때마다 다른 기준으로 논의하다 보니 결국 가장 목소리 큰 사람의 의견이 채택되는 경우가 많죠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설득력과 정당성을 확보할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 현장에서는 항상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왜 이 아이디어를 선택했습니까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질문에 직면하게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직감적으로 좋아 보여서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개인적으로 마음에 들어서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답할 수는 없습니다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특히 공공정책의 경우 시민들과 이해관계자들에게 선택의 근거를 투명하게 공개해야 할 의무가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명확한 평가 기준이 있으면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실현가능성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사회적 영향력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점으로 평가되어 종합점수가 가장 높았습니다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같이 구체적이고 설득력 있는 설명이 가능합니다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FBF62EA-57B0-9B38-7608-E229D01320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200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316CF-1EC4-9166-911C-D4D82AA93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524EC88-07D1-04C3-7C63-78E635C80F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C474580-D80E-8987-FF2B-DA4527E8B8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셋째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팀 내 합의 형성이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용이해집니다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팀 프로젝트를 해보신 분들은 아실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서로 다른 배경과 전문성을 가진 팀원들이 하나의 아이디어에 합의하는 것이 얼마나 어려운지 말입니다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객관적 기준이 없으면 각자의 개인적 선호도나 전문 분야의 관점에서만 판단하게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 공학 전공자는 기술적 혁신성을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경영학 전공자는 비용 효율성을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사회복지 전공자는 사회적 가치를 더 중요하게 여길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이런 상황에서는 건설적인 논의보다는 각자의 관점을 관철시키려는 소모적인 논쟁이 벌어지기 쉽습니다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사전에 합의된 명확한 평가 기준이 있으면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개인의 선호를 넘어서 팀 전체가 동의할 수 있는 합리적 결정이 가능해집니다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넷째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의사결정 과정의 투명성과 재현가능성을 보장합니다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나중에 다른 사람이 같은 기준으로 평가했을 때 유사한 결과를 얻을 수 있어야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정책의 신뢰성과 지속성을 위해 매우 중요한 요소입니다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E69256E-7341-CA90-83D1-BB47BC52A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7758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9AC99-15D0-D3FB-C0E5-ACB8CE817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C84B441-F816-CA25-1419-DCBC76C530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83DF0BE-A47A-D603-346D-D249688E88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다섯째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학습과 개선의 기회를 제공합니다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명확한 기준에 따라 평가하고 실행한 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결과를 분석해보면 어떤 기준이 실제로 성공을 예측하는 데 유효했는지 알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향후 더 나은 평가 시스템을 구축하는 데 도움이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반대로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평가 기준이 모호하거나 없다면 어떤 일들이 벌어질까요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 실패 후에도 왜 실패했는지 정확한 원인 분석이 어려워지고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같은 실수를 반복할 가능성이 높아집니다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74CD859-3877-BF72-CEF1-9B7FC0A1BB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7422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020C4-F96F-1834-4EE5-7B5A6CAE7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8BDB2BC-F3C0-281A-2881-94BF1D79A5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A716E4A-57D3-B6B5-079D-189EBBEDA4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따라서 좋은 평가 기준을 설정하는 것은 단순히 아이디어를 선택하는 기술적 문제가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정책디자인의 전체적인 품질과 성공 가능성을 결정하는 전략적 요소라고 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2CC91DF-2882-BA6D-B282-CBE13E00CA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4126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613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3EEF4808-3EB3-70C1-1E03-B5FF9D6B0F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291" y="1476"/>
            <a:ext cx="12293599" cy="1217003"/>
          </a:xfrm>
          <a:prstGeom prst="rect">
            <a:avLst/>
          </a:prstGeom>
        </p:spPr>
      </p:pic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8C747F7-9804-B31E-542F-53F2E6C66C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C89BF23B-7CC1-5604-44FD-A553A293AE11}"/>
              </a:ext>
            </a:extLst>
          </p:cNvPr>
          <p:cNvGrpSpPr/>
          <p:nvPr userDrawn="1"/>
        </p:nvGrpSpPr>
        <p:grpSpPr>
          <a:xfrm>
            <a:off x="635561" y="291960"/>
            <a:ext cx="2107639" cy="413683"/>
            <a:chOff x="635561" y="291960"/>
            <a:chExt cx="2107639" cy="413683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011B703D-F672-1F33-1385-797AFEDFD93E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E4A80A57-3C6F-008A-FFC2-D841C44A048D}"/>
                </a:ext>
              </a:extLst>
            </p:cNvPr>
            <p:cNvSpPr/>
            <p:nvPr/>
          </p:nvSpPr>
          <p:spPr>
            <a:xfrm>
              <a:off x="635561" y="291960"/>
              <a:ext cx="2107639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아이디어 수렴 및 구체화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9153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2F5E34B-F838-1B32-A888-5A21443A0930}"/>
              </a:ext>
            </a:extLst>
          </p:cNvPr>
          <p:cNvSpPr/>
          <p:nvPr userDrawn="1"/>
        </p:nvSpPr>
        <p:spPr>
          <a:xfrm>
            <a:off x="-101600" y="5898"/>
            <a:ext cx="12293600" cy="1201547"/>
          </a:xfrm>
          <a:prstGeom prst="rect">
            <a:avLst/>
          </a:prstGeom>
          <a:gradFill>
            <a:gsLst>
              <a:gs pos="16000">
                <a:srgbClr val="0B2EB7">
                  <a:alpha val="0"/>
                </a:srgbClr>
              </a:gs>
              <a:gs pos="100000">
                <a:srgbClr val="0B2EB7">
                  <a:alpha val="7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그림 8" descr="블러, 다채로움, 스크린샷, 빛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F6D9D54-EBEE-3EA0-06E2-13518C3CB5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98"/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pic>
        <p:nvPicPr>
          <p:cNvPr id="7" name="그림 6" descr="일렉트릭 블루, 블루, 자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498865-8AE2-F892-DDE3-E5340C2BB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-1" y="0"/>
            <a:ext cx="1205803" cy="1205803"/>
          </a:xfrm>
          <a:prstGeom prst="rtTriangle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111653A-610A-39BB-5E60-00A81A0E83A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82400" y="584096"/>
            <a:ext cx="609705" cy="60970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88F47F6A-4ACA-E998-8093-161B9491A348}"/>
              </a:ext>
            </a:extLst>
          </p:cNvPr>
          <p:cNvCxnSpPr>
            <a:cxnSpLocks/>
          </p:cNvCxnSpPr>
          <p:nvPr userDrawn="1"/>
        </p:nvCxnSpPr>
        <p:spPr>
          <a:xfrm>
            <a:off x="0" y="1216822"/>
            <a:ext cx="4241800" cy="0"/>
          </a:xfrm>
          <a:prstGeom prst="line">
            <a:avLst/>
          </a:prstGeom>
          <a:ln w="6350">
            <a:gradFill>
              <a:gsLst>
                <a:gs pos="57000">
                  <a:srgbClr val="1F3C67">
                    <a:alpha val="20000"/>
                  </a:srgbClr>
                </a:gs>
                <a:gs pos="100000">
                  <a:srgbClr val="1F3C67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5C38F10D-B1B5-A271-8F37-E964D2B6EED5}"/>
              </a:ext>
            </a:extLst>
          </p:cNvPr>
          <p:cNvCxnSpPr>
            <a:cxnSpLocks/>
          </p:cNvCxnSpPr>
          <p:nvPr userDrawn="1"/>
        </p:nvCxnSpPr>
        <p:spPr>
          <a:xfrm flipH="1">
            <a:off x="266698" y="0"/>
            <a:ext cx="1219203" cy="1219203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9D51B65-B2DB-1A86-5878-E326A6D906C8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09641A0D-096C-E6AE-2137-8DAAA4BF6FAA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F3BCF8A-4D24-E20C-821A-DDAA4B27DEBD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AB325B90-C8E5-6760-5EE4-6107EEBDDCFC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B55D078-2B25-1F64-EB6A-FA3A86D38C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00DC927C-2D59-387B-EC2A-DCD1A48508B1}"/>
              </a:ext>
            </a:extLst>
          </p:cNvPr>
          <p:cNvGrpSpPr/>
          <p:nvPr userDrawn="1"/>
        </p:nvGrpSpPr>
        <p:grpSpPr>
          <a:xfrm>
            <a:off x="635561" y="291960"/>
            <a:ext cx="2107639" cy="413683"/>
            <a:chOff x="635561" y="291960"/>
            <a:chExt cx="2107639" cy="413683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39ABB1C2-025F-16CF-42DD-481E00DE426D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ADD471D2-5215-B577-2583-7630EBC70034}"/>
                </a:ext>
              </a:extLst>
            </p:cNvPr>
            <p:cNvSpPr/>
            <p:nvPr/>
          </p:nvSpPr>
          <p:spPr>
            <a:xfrm>
              <a:off x="635561" y="291960"/>
              <a:ext cx="2107639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아이디어 수렴 및 구체화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2077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그림 112" descr="스크린샷, 어둠, 블루, 우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5244B76-ED28-20E7-A34C-8E5F0EB4B5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819400"/>
            <a:ext cx="12192000" cy="40386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72F5E34B-F838-1B32-A888-5A21443A0930}"/>
              </a:ext>
            </a:extLst>
          </p:cNvPr>
          <p:cNvSpPr/>
          <p:nvPr userDrawn="1"/>
        </p:nvSpPr>
        <p:spPr>
          <a:xfrm>
            <a:off x="-101600" y="-1"/>
            <a:ext cx="12293600" cy="1201547"/>
          </a:xfrm>
          <a:prstGeom prst="rect">
            <a:avLst/>
          </a:prstGeom>
          <a:gradFill>
            <a:gsLst>
              <a:gs pos="16000">
                <a:srgbClr val="0B2EB7">
                  <a:alpha val="0"/>
                </a:srgbClr>
              </a:gs>
              <a:gs pos="100000">
                <a:srgbClr val="0B2EB7">
                  <a:alpha val="7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그림 8" descr="블러, 다채로움, 스크린샷, 빛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F6D9D54-EBEE-3EA0-06E2-13518C3CB5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98"/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pic>
        <p:nvPicPr>
          <p:cNvPr id="7" name="그림 6" descr="일렉트릭 블루, 블루, 자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498865-8AE2-F892-DDE3-E5340C2BB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-1" y="0"/>
            <a:ext cx="1205803" cy="1205803"/>
          </a:xfrm>
          <a:prstGeom prst="rtTriangle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111653A-610A-39BB-5E60-00A81A0E83A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82400" y="584096"/>
            <a:ext cx="609705" cy="60970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88F47F6A-4ACA-E998-8093-161B9491A348}"/>
              </a:ext>
            </a:extLst>
          </p:cNvPr>
          <p:cNvCxnSpPr>
            <a:cxnSpLocks/>
          </p:cNvCxnSpPr>
          <p:nvPr userDrawn="1"/>
        </p:nvCxnSpPr>
        <p:spPr>
          <a:xfrm>
            <a:off x="0" y="1216822"/>
            <a:ext cx="4241800" cy="0"/>
          </a:xfrm>
          <a:prstGeom prst="line">
            <a:avLst/>
          </a:prstGeom>
          <a:ln w="6350">
            <a:gradFill>
              <a:gsLst>
                <a:gs pos="57000">
                  <a:srgbClr val="1F3C67">
                    <a:alpha val="20000"/>
                  </a:srgbClr>
                </a:gs>
                <a:gs pos="100000">
                  <a:srgbClr val="1F3C67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5C38F10D-B1B5-A271-8F37-E964D2B6EED5}"/>
              </a:ext>
            </a:extLst>
          </p:cNvPr>
          <p:cNvCxnSpPr>
            <a:cxnSpLocks/>
          </p:cNvCxnSpPr>
          <p:nvPr userDrawn="1"/>
        </p:nvCxnSpPr>
        <p:spPr>
          <a:xfrm flipH="1">
            <a:off x="266698" y="0"/>
            <a:ext cx="1219203" cy="1219203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9D51B65-B2DB-1A86-5878-E326A6D906C8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09641A0D-096C-E6AE-2137-8DAAA4BF6FAA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F3BCF8A-4D24-E20C-821A-DDAA4B27DEBD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AB325B90-C8E5-6760-5EE4-6107EEBDDCFC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0CB4EA0-3B1C-8AB3-D97E-C0EEF1A2524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E928E2B0-2554-7EF6-5E39-A9999EF0FEFE}"/>
              </a:ext>
            </a:extLst>
          </p:cNvPr>
          <p:cNvGrpSpPr/>
          <p:nvPr userDrawn="1"/>
        </p:nvGrpSpPr>
        <p:grpSpPr>
          <a:xfrm>
            <a:off x="635561" y="291960"/>
            <a:ext cx="2107639" cy="413683"/>
            <a:chOff x="635561" y="291960"/>
            <a:chExt cx="2107639" cy="413683"/>
          </a:xfrm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B412B335-897A-5A73-10C4-DCB281F7E5FB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38B913BC-E708-0B9C-773E-EA4B64879CF6}"/>
                </a:ext>
              </a:extLst>
            </p:cNvPr>
            <p:cNvSpPr/>
            <p:nvPr/>
          </p:nvSpPr>
          <p:spPr>
            <a:xfrm>
              <a:off x="635561" y="291960"/>
              <a:ext cx="2107639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아이디어 수렴 및 구체화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9705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그림 42" descr="야외, 수평선, 자연, 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DD45F26-0A2F-1696-A477-E4EEEF547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그림 6" descr="일렉트릭 블루, 블루, 자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498865-8AE2-F892-DDE3-E5340C2BB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-1" y="0"/>
            <a:ext cx="1205803" cy="1205803"/>
          </a:xfrm>
          <a:prstGeom prst="rtTriangle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111653A-610A-39BB-5E60-00A81A0E83A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82400" y="584096"/>
            <a:ext cx="609705" cy="60970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88F47F6A-4ACA-E998-8093-161B9491A348}"/>
              </a:ext>
            </a:extLst>
          </p:cNvPr>
          <p:cNvCxnSpPr>
            <a:cxnSpLocks/>
          </p:cNvCxnSpPr>
          <p:nvPr userDrawn="1"/>
        </p:nvCxnSpPr>
        <p:spPr>
          <a:xfrm>
            <a:off x="0" y="1216822"/>
            <a:ext cx="12192000" cy="0"/>
          </a:xfrm>
          <a:prstGeom prst="line">
            <a:avLst/>
          </a:prstGeom>
          <a:ln w="6350">
            <a:solidFill>
              <a:srgbClr val="1F3C67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5C38F10D-B1B5-A271-8F37-E964D2B6EED5}"/>
              </a:ext>
            </a:extLst>
          </p:cNvPr>
          <p:cNvCxnSpPr>
            <a:cxnSpLocks/>
          </p:cNvCxnSpPr>
          <p:nvPr userDrawn="1"/>
        </p:nvCxnSpPr>
        <p:spPr>
          <a:xfrm flipH="1">
            <a:off x="266698" y="0"/>
            <a:ext cx="1219203" cy="1219203"/>
          </a:xfrm>
          <a:prstGeom prst="line">
            <a:avLst/>
          </a:prstGeom>
          <a:ln w="6350">
            <a:solidFill>
              <a:srgbClr val="1F3C67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9D51B65-B2DB-1A86-5878-E326A6D906C8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09641A0D-096C-E6AE-2137-8DAAA4BF6FAA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F3BCF8A-4D24-E20C-821A-DDAA4B27DEBD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AB325B90-C8E5-6760-5EE4-6107EEBDDCFC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188C506-B8A7-B343-290B-1DA4A183FA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79A030D7-82F1-6980-6E6B-67DF149B67A0}"/>
              </a:ext>
            </a:extLst>
          </p:cNvPr>
          <p:cNvGrpSpPr/>
          <p:nvPr userDrawn="1"/>
        </p:nvGrpSpPr>
        <p:grpSpPr>
          <a:xfrm>
            <a:off x="635561" y="291960"/>
            <a:ext cx="2107639" cy="413683"/>
            <a:chOff x="635561" y="291960"/>
            <a:chExt cx="2107639" cy="413683"/>
          </a:xfrm>
        </p:grpSpPr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8105C1D6-5F2F-8F38-7991-C531C7467BAE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2390FA1A-5BEE-C7C1-2DF8-F9CC420FD6AF}"/>
                </a:ext>
              </a:extLst>
            </p:cNvPr>
            <p:cNvSpPr/>
            <p:nvPr/>
          </p:nvSpPr>
          <p:spPr>
            <a:xfrm>
              <a:off x="635561" y="291960"/>
              <a:ext cx="2107639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아이디어 수렴 및 구체화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5456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670F10D-5BCA-EC72-08A9-6A051E9292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6F08442-FAEE-2429-A127-79BA523ECB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B6BC533-0C69-58BA-EDE4-DD21CBF45C0A}"/>
              </a:ext>
            </a:extLst>
          </p:cNvPr>
          <p:cNvCxnSpPr/>
          <p:nvPr userDrawn="1"/>
        </p:nvCxnSpPr>
        <p:spPr>
          <a:xfrm>
            <a:off x="0" y="13614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사다리꼴 7">
            <a:extLst>
              <a:ext uri="{FF2B5EF4-FFF2-40B4-BE49-F238E27FC236}">
                <a16:creationId xmlns:a16="http://schemas.microsoft.com/office/drawing/2014/main" id="{8150AC52-6D2C-6CF1-5A9A-53DE5D22FE7B}"/>
              </a:ext>
            </a:extLst>
          </p:cNvPr>
          <p:cNvSpPr/>
          <p:nvPr userDrawn="1"/>
        </p:nvSpPr>
        <p:spPr>
          <a:xfrm rot="10800000">
            <a:off x="4532671" y="-1"/>
            <a:ext cx="3126658" cy="422788"/>
          </a:xfrm>
          <a:prstGeom prst="trapezoid">
            <a:avLst>
              <a:gd name="adj" fmla="val 105000"/>
            </a:avLst>
          </a:prstGeom>
          <a:blipFill dpi="0" rotWithShape="1">
            <a:blip r:embed="rId4"/>
            <a:srcRect/>
            <a:tile tx="0" ty="-698500" sx="70000" sy="92000" flip="none" algn="ctr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A6653EE2-26AE-818F-0179-E14744A655F3}"/>
              </a:ext>
            </a:extLst>
          </p:cNvPr>
          <p:cNvSpPr/>
          <p:nvPr userDrawn="1"/>
        </p:nvSpPr>
        <p:spPr>
          <a:xfrm>
            <a:off x="4398954" y="291961"/>
            <a:ext cx="3394094" cy="2813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  <a:effectLst>
            <a:outerShdw blurRad="88900" dist="889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0" rIns="216000" bIns="0" rtlCol="0" anchor="ctr">
            <a:spAutoFit/>
          </a:bodyPr>
          <a:lstStyle/>
          <a:p>
            <a:pPr algn="ctr"/>
            <a:r>
              <a:rPr lang="ko-KR" altLang="en-US" sz="13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아이디어 수렴 및 구체화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375E7125-D16D-2140-A07A-DB78C0E16B8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14786" y="584096"/>
            <a:ext cx="777319" cy="777319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8FF04912-7C69-5FEC-223A-9FB58D6B5729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98808CF9-1A7F-28A7-7A8E-454C1901C95D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5F9AA307-5B7C-106A-F83D-891FBF2AC9A7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557A0091-3568-5A8F-D0F0-046C48F55F4E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2" name="그림 1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81ECD51-F0B6-8BAB-E5A0-C75C9F1792E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67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37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2" r:id="rId2"/>
    <p:sldLayoutId id="2147483654" r:id="rId3"/>
    <p:sldLayoutId id="2147483655" r:id="rId4"/>
    <p:sldLayoutId id="2147483653" r:id="rId5"/>
    <p:sldLayoutId id="2147483656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A778A0B3-1E7B-BA67-CD7D-44BEB415CB1E}"/>
              </a:ext>
            </a:extLst>
          </p:cNvPr>
          <p:cNvGrpSpPr/>
          <p:nvPr/>
        </p:nvGrpSpPr>
        <p:grpSpPr>
          <a:xfrm>
            <a:off x="0" y="0"/>
            <a:ext cx="12192193" cy="6858000"/>
            <a:chOff x="0" y="0"/>
            <a:chExt cx="12192193" cy="6858000"/>
          </a:xfrm>
        </p:grpSpPr>
        <p:pic>
          <p:nvPicPr>
            <p:cNvPr id="118" name="그림 117" descr="블러, 다채로움, 라일락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D384D913-529E-5D2C-6B3F-3CC87E990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096000" cy="6858000"/>
            </a:xfrm>
            <a:prstGeom prst="rect">
              <a:avLst/>
            </a:prstGeom>
          </p:spPr>
        </p:pic>
        <p:cxnSp>
          <p:nvCxnSpPr>
            <p:cNvPr id="119" name="직선 연결선 118">
              <a:extLst>
                <a:ext uri="{FF2B5EF4-FFF2-40B4-BE49-F238E27FC236}">
                  <a16:creationId xmlns:a16="http://schemas.microsoft.com/office/drawing/2014/main" id="{54294B0B-5092-7DE8-DE7A-74BA4783919C}"/>
                </a:ext>
              </a:extLst>
            </p:cNvPr>
            <p:cNvCxnSpPr/>
            <p:nvPr/>
          </p:nvCxnSpPr>
          <p:spPr>
            <a:xfrm>
              <a:off x="0" y="1232214"/>
              <a:ext cx="12192000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직선 연결선 119">
              <a:extLst>
                <a:ext uri="{FF2B5EF4-FFF2-40B4-BE49-F238E27FC236}">
                  <a16:creationId xmlns:a16="http://schemas.microsoft.com/office/drawing/2014/main" id="{EC6F9B13-5556-AD99-3970-06ADFD4184B7}"/>
                </a:ext>
              </a:extLst>
            </p:cNvPr>
            <p:cNvCxnSpPr/>
            <p:nvPr/>
          </p:nvCxnSpPr>
          <p:spPr>
            <a:xfrm>
              <a:off x="0" y="3790982"/>
              <a:ext cx="12192000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직선 연결선 120">
              <a:extLst>
                <a:ext uri="{FF2B5EF4-FFF2-40B4-BE49-F238E27FC236}">
                  <a16:creationId xmlns:a16="http://schemas.microsoft.com/office/drawing/2014/main" id="{03AD25B7-B7CD-0055-65F7-604048DD2927}"/>
                </a:ext>
              </a:extLst>
            </p:cNvPr>
            <p:cNvCxnSpPr/>
            <p:nvPr/>
          </p:nvCxnSpPr>
          <p:spPr>
            <a:xfrm>
              <a:off x="0" y="4410107"/>
              <a:ext cx="12192000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직선 연결선 121">
              <a:extLst>
                <a:ext uri="{FF2B5EF4-FFF2-40B4-BE49-F238E27FC236}">
                  <a16:creationId xmlns:a16="http://schemas.microsoft.com/office/drawing/2014/main" id="{7359754F-5C5B-8422-7C4E-843C17986F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0"/>
              <a:ext cx="2462212" cy="2462212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직선 연결선 122">
              <a:extLst>
                <a:ext uri="{FF2B5EF4-FFF2-40B4-BE49-F238E27FC236}">
                  <a16:creationId xmlns:a16="http://schemas.microsoft.com/office/drawing/2014/main" id="{646C73CE-FAFC-D19E-5FE2-CD380011CA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20543" y="5086350"/>
              <a:ext cx="1771650" cy="177165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직선 연결선 123">
              <a:extLst>
                <a:ext uri="{FF2B5EF4-FFF2-40B4-BE49-F238E27FC236}">
                  <a16:creationId xmlns:a16="http://schemas.microsoft.com/office/drawing/2014/main" id="{94FA73C5-C12B-244E-9EBD-7A5A89DBFF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920649"/>
              <a:ext cx="1399984" cy="1399984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5" name="그림 124" descr="텍스트, 스크린샷, 폰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84A67A4F-EF5F-F4FE-3D5F-CA3773EC0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144000" y="355600"/>
              <a:ext cx="2667000" cy="558800"/>
            </a:xfrm>
            <a:prstGeom prst="rect">
              <a:avLst/>
            </a:prstGeom>
          </p:spPr>
        </p:pic>
        <p:grpSp>
          <p:nvGrpSpPr>
            <p:cNvPr id="126" name="그룹 125">
              <a:extLst>
                <a:ext uri="{FF2B5EF4-FFF2-40B4-BE49-F238E27FC236}">
                  <a16:creationId xmlns:a16="http://schemas.microsoft.com/office/drawing/2014/main" id="{C2388F86-5751-5438-AAA1-4F1E0CD8A2BA}"/>
                </a:ext>
              </a:extLst>
            </p:cNvPr>
            <p:cNvGrpSpPr/>
            <p:nvPr/>
          </p:nvGrpSpPr>
          <p:grpSpPr>
            <a:xfrm>
              <a:off x="802482" y="378145"/>
              <a:ext cx="54768" cy="569116"/>
              <a:chOff x="895351" y="378145"/>
              <a:chExt cx="54768" cy="569116"/>
            </a:xfrm>
          </p:grpSpPr>
          <p:sp>
            <p:nvSpPr>
              <p:cNvPr id="127" name="타원 126">
                <a:extLst>
                  <a:ext uri="{FF2B5EF4-FFF2-40B4-BE49-F238E27FC236}">
                    <a16:creationId xmlns:a16="http://schemas.microsoft.com/office/drawing/2014/main" id="{1D476CE6-0570-415D-F7F0-A90931B25395}"/>
                  </a:ext>
                </a:extLst>
              </p:cNvPr>
              <p:cNvSpPr/>
              <p:nvPr/>
            </p:nvSpPr>
            <p:spPr>
              <a:xfrm>
                <a:off x="895351" y="37814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8" name="타원 127">
                <a:extLst>
                  <a:ext uri="{FF2B5EF4-FFF2-40B4-BE49-F238E27FC236}">
                    <a16:creationId xmlns:a16="http://schemas.microsoft.com/office/drawing/2014/main" id="{58FCE246-6494-2359-CB39-8394D624C4FA}"/>
                  </a:ext>
                </a:extLst>
              </p:cNvPr>
              <p:cNvSpPr/>
              <p:nvPr/>
            </p:nvSpPr>
            <p:spPr>
              <a:xfrm>
                <a:off x="895351" y="547214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9" name="타원 128">
                <a:extLst>
                  <a:ext uri="{FF2B5EF4-FFF2-40B4-BE49-F238E27FC236}">
                    <a16:creationId xmlns:a16="http://schemas.microsoft.com/office/drawing/2014/main" id="{4018CE1C-80B1-1298-AD24-17CC562B0542}"/>
                  </a:ext>
                </a:extLst>
              </p:cNvPr>
              <p:cNvSpPr/>
              <p:nvPr/>
            </p:nvSpPr>
            <p:spPr>
              <a:xfrm>
                <a:off x="895351" y="89249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61181452-3445-F801-0B89-DFB92F442A8E}"/>
                </a:ext>
              </a:extLst>
            </p:cNvPr>
            <p:cNvGrpSpPr/>
            <p:nvPr/>
          </p:nvGrpSpPr>
          <p:grpSpPr>
            <a:xfrm>
              <a:off x="6643688" y="5329558"/>
              <a:ext cx="54768" cy="569116"/>
              <a:chOff x="895351" y="378145"/>
              <a:chExt cx="54768" cy="569116"/>
            </a:xfrm>
          </p:grpSpPr>
          <p:sp>
            <p:nvSpPr>
              <p:cNvPr id="131" name="타원 130">
                <a:extLst>
                  <a:ext uri="{FF2B5EF4-FFF2-40B4-BE49-F238E27FC236}">
                    <a16:creationId xmlns:a16="http://schemas.microsoft.com/office/drawing/2014/main" id="{B17E927C-D271-65CC-03E9-75DDC5C78E36}"/>
                  </a:ext>
                </a:extLst>
              </p:cNvPr>
              <p:cNvSpPr/>
              <p:nvPr/>
            </p:nvSpPr>
            <p:spPr>
              <a:xfrm>
                <a:off x="895351" y="37814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2" name="타원 131">
                <a:extLst>
                  <a:ext uri="{FF2B5EF4-FFF2-40B4-BE49-F238E27FC236}">
                    <a16:creationId xmlns:a16="http://schemas.microsoft.com/office/drawing/2014/main" id="{E0D27114-C95D-9501-BF1B-DF2539D5A6F6}"/>
                  </a:ext>
                </a:extLst>
              </p:cNvPr>
              <p:cNvSpPr/>
              <p:nvPr/>
            </p:nvSpPr>
            <p:spPr>
              <a:xfrm>
                <a:off x="895351" y="547214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3" name="타원 132">
                <a:extLst>
                  <a:ext uri="{FF2B5EF4-FFF2-40B4-BE49-F238E27FC236}">
                    <a16:creationId xmlns:a16="http://schemas.microsoft.com/office/drawing/2014/main" id="{8E30A757-9DAD-713E-655C-9774DE527FEC}"/>
                  </a:ext>
                </a:extLst>
              </p:cNvPr>
              <p:cNvSpPr/>
              <p:nvPr/>
            </p:nvSpPr>
            <p:spPr>
              <a:xfrm>
                <a:off x="895351" y="89249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0A0CC498-ECA8-9011-AD59-CCF158365F4E}"/>
                </a:ext>
              </a:extLst>
            </p:cNvPr>
            <p:cNvSpPr txBox="1"/>
            <p:nvPr/>
          </p:nvSpPr>
          <p:spPr>
            <a:xfrm>
              <a:off x="1063625" y="2200275"/>
              <a:ext cx="5477782" cy="1585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700" spc="-47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blipFill dpi="0" rotWithShape="1">
                    <a:blip r:embed="rId5"/>
                    <a:srcRect/>
                    <a:tile tx="0" ty="-482600" sx="70000" sy="70000" flip="none" algn="ctr"/>
                  </a:blipFill>
                  <a:latin typeface="카페24 아네모네" pitchFamily="2" charset="-127"/>
                  <a:ea typeface="카페24 아네모네" pitchFamily="2" charset="-127"/>
                </a:rPr>
                <a:t>정책디자인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EF2BA08F-CCAA-0266-1565-BF78CCF24BFD}"/>
                </a:ext>
              </a:extLst>
            </p:cNvPr>
            <p:cNvSpPr txBox="1"/>
            <p:nvPr/>
          </p:nvSpPr>
          <p:spPr>
            <a:xfrm>
              <a:off x="1047750" y="1447800"/>
              <a:ext cx="54412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000" spc="-18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에어" pitchFamily="2" charset="-127"/>
                  <a:ea typeface="카페24 아네모네에어" pitchFamily="2" charset="-127"/>
                </a:rPr>
                <a:t>사회문제 해결을 위한</a:t>
              </a:r>
            </a:p>
          </p:txBody>
        </p:sp>
        <p:grpSp>
          <p:nvGrpSpPr>
            <p:cNvPr id="136" name="그룹 135">
              <a:extLst>
                <a:ext uri="{FF2B5EF4-FFF2-40B4-BE49-F238E27FC236}">
                  <a16:creationId xmlns:a16="http://schemas.microsoft.com/office/drawing/2014/main" id="{05099BFA-4AB8-E3B6-F881-B904E3269AF2}"/>
                </a:ext>
              </a:extLst>
            </p:cNvPr>
            <p:cNvGrpSpPr/>
            <p:nvPr/>
          </p:nvGrpSpPr>
          <p:grpSpPr>
            <a:xfrm>
              <a:off x="5469730" y="0"/>
              <a:ext cx="5295106" cy="3792563"/>
              <a:chOff x="5493544" y="0"/>
              <a:chExt cx="5295106" cy="3792563"/>
            </a:xfrm>
          </p:grpSpPr>
          <p:sp>
            <p:nvSpPr>
              <p:cNvPr id="137" name="자유형: 도형 136">
                <a:extLst>
                  <a:ext uri="{FF2B5EF4-FFF2-40B4-BE49-F238E27FC236}">
                    <a16:creationId xmlns:a16="http://schemas.microsoft.com/office/drawing/2014/main" id="{6BA3D972-D55E-F778-77A6-7163DC53F538}"/>
                  </a:ext>
                </a:extLst>
              </p:cNvPr>
              <p:cNvSpPr/>
              <p:nvPr/>
            </p:nvSpPr>
            <p:spPr>
              <a:xfrm flipH="1">
                <a:off x="5738810" y="1433511"/>
                <a:ext cx="5049840" cy="2116139"/>
              </a:xfrm>
              <a:custGeom>
                <a:avLst/>
                <a:gdLst>
                  <a:gd name="connsiteX0" fmla="*/ 2933702 w 5049840"/>
                  <a:gd name="connsiteY0" fmla="*/ 0 h 2116139"/>
                  <a:gd name="connsiteX1" fmla="*/ 2933701 w 5049840"/>
                  <a:gd name="connsiteY1" fmla="*/ 0 h 2116139"/>
                  <a:gd name="connsiteX2" fmla="*/ 0 w 5049840"/>
                  <a:gd name="connsiteY2" fmla="*/ 0 h 2116139"/>
                  <a:gd name="connsiteX3" fmla="*/ 0 w 5049840"/>
                  <a:gd name="connsiteY3" fmla="*/ 2116139 h 2116139"/>
                  <a:gd name="connsiteX4" fmla="*/ 2933701 w 5049840"/>
                  <a:gd name="connsiteY4" fmla="*/ 2116139 h 2116139"/>
                  <a:gd name="connsiteX5" fmla="*/ 2933702 w 5049840"/>
                  <a:gd name="connsiteY5" fmla="*/ 2116139 h 2116139"/>
                  <a:gd name="connsiteX6" fmla="*/ 5049840 w 5049840"/>
                  <a:gd name="connsiteY6" fmla="*/ 2116139 h 2116139"/>
                  <a:gd name="connsiteX7" fmla="*/ 2933702 w 5049840"/>
                  <a:gd name="connsiteY7" fmla="*/ 1 h 2116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49840" h="2116139">
                    <a:moveTo>
                      <a:pt x="2933702" y="0"/>
                    </a:moveTo>
                    <a:lnTo>
                      <a:pt x="2933701" y="0"/>
                    </a:lnTo>
                    <a:lnTo>
                      <a:pt x="0" y="0"/>
                    </a:lnTo>
                    <a:lnTo>
                      <a:pt x="0" y="2116139"/>
                    </a:lnTo>
                    <a:lnTo>
                      <a:pt x="2933701" y="2116139"/>
                    </a:lnTo>
                    <a:lnTo>
                      <a:pt x="2933702" y="2116139"/>
                    </a:lnTo>
                    <a:lnTo>
                      <a:pt x="5049840" y="2116139"/>
                    </a:lnTo>
                    <a:lnTo>
                      <a:pt x="2933702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cxnSp>
            <p:nvCxnSpPr>
              <p:cNvPr id="138" name="직선 연결선 137">
                <a:extLst>
                  <a:ext uri="{FF2B5EF4-FFF2-40B4-BE49-F238E27FC236}">
                    <a16:creationId xmlns:a16="http://schemas.microsoft.com/office/drawing/2014/main" id="{8459E8C2-1C24-0DE2-F1E3-057C5AD4FF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93544" y="0"/>
                <a:ext cx="3792563" cy="3792563"/>
              </a:xfrm>
              <a:prstGeom prst="line">
                <a:avLst/>
              </a:prstGeom>
              <a:ln w="6350">
                <a:solidFill>
                  <a:srgbClr val="1F3C67">
                    <a:alpha val="20000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그룹 138">
              <a:extLst>
                <a:ext uri="{FF2B5EF4-FFF2-40B4-BE49-F238E27FC236}">
                  <a16:creationId xmlns:a16="http://schemas.microsoft.com/office/drawing/2014/main" id="{2A1142DF-AD9A-287F-ECBD-E90B46F435C0}"/>
                </a:ext>
              </a:extLst>
            </p:cNvPr>
            <p:cNvGrpSpPr/>
            <p:nvPr/>
          </p:nvGrpSpPr>
          <p:grpSpPr>
            <a:xfrm>
              <a:off x="1150573" y="5434333"/>
              <a:ext cx="473870" cy="473870"/>
              <a:chOff x="1150573" y="5434333"/>
              <a:chExt cx="473870" cy="473870"/>
            </a:xfrm>
          </p:grpSpPr>
          <p:sp>
            <p:nvSpPr>
              <p:cNvPr id="140" name="타원 139">
                <a:extLst>
                  <a:ext uri="{FF2B5EF4-FFF2-40B4-BE49-F238E27FC236}">
                    <a16:creationId xmlns:a16="http://schemas.microsoft.com/office/drawing/2014/main" id="{D33EC226-1FC0-E12A-00B7-03E4057344DA}"/>
                  </a:ext>
                </a:extLst>
              </p:cNvPr>
              <p:cNvSpPr/>
              <p:nvPr/>
            </p:nvSpPr>
            <p:spPr>
              <a:xfrm>
                <a:off x="115057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41" name="그림 140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D0F4300C-2B6A-24FB-9E6E-21D2B6D05F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71574" y="5480051"/>
                <a:ext cx="441325" cy="387350"/>
              </a:xfrm>
              <a:prstGeom prst="rect">
                <a:avLst/>
              </a:prstGeom>
            </p:spPr>
          </p:pic>
        </p:grpSp>
        <p:grpSp>
          <p:nvGrpSpPr>
            <p:cNvPr id="142" name="그룹 141">
              <a:extLst>
                <a:ext uri="{FF2B5EF4-FFF2-40B4-BE49-F238E27FC236}">
                  <a16:creationId xmlns:a16="http://schemas.microsoft.com/office/drawing/2014/main" id="{EED4200B-41C2-85BE-4AD6-0CCA8A97E182}"/>
                </a:ext>
              </a:extLst>
            </p:cNvPr>
            <p:cNvGrpSpPr/>
            <p:nvPr/>
          </p:nvGrpSpPr>
          <p:grpSpPr>
            <a:xfrm>
              <a:off x="1808393" y="5434333"/>
              <a:ext cx="473870" cy="473870"/>
              <a:chOff x="1808393" y="5434333"/>
              <a:chExt cx="473870" cy="473870"/>
            </a:xfrm>
          </p:grpSpPr>
          <p:sp>
            <p:nvSpPr>
              <p:cNvPr id="143" name="타원 142">
                <a:extLst>
                  <a:ext uri="{FF2B5EF4-FFF2-40B4-BE49-F238E27FC236}">
                    <a16:creationId xmlns:a16="http://schemas.microsoft.com/office/drawing/2014/main" id="{57EBD714-5BB6-D949-E90F-B522E218C6C2}"/>
                  </a:ext>
                </a:extLst>
              </p:cNvPr>
              <p:cNvSpPr/>
              <p:nvPr/>
            </p:nvSpPr>
            <p:spPr>
              <a:xfrm>
                <a:off x="180839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44" name="그림 143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51211A61-7063-6442-7356-7A891C911F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860550" y="5499099"/>
                <a:ext cx="358775" cy="368301"/>
              </a:xfrm>
              <a:prstGeom prst="rect">
                <a:avLst/>
              </a:prstGeom>
            </p:spPr>
          </p:pic>
        </p:grpSp>
        <p:grpSp>
          <p:nvGrpSpPr>
            <p:cNvPr id="145" name="그룹 144">
              <a:extLst>
                <a:ext uri="{FF2B5EF4-FFF2-40B4-BE49-F238E27FC236}">
                  <a16:creationId xmlns:a16="http://schemas.microsoft.com/office/drawing/2014/main" id="{75378133-4B41-A919-1F4D-618C55F61C99}"/>
                </a:ext>
              </a:extLst>
            </p:cNvPr>
            <p:cNvGrpSpPr/>
            <p:nvPr/>
          </p:nvGrpSpPr>
          <p:grpSpPr>
            <a:xfrm>
              <a:off x="2466213" y="5434333"/>
              <a:ext cx="473870" cy="473870"/>
              <a:chOff x="2466213" y="5434333"/>
              <a:chExt cx="473870" cy="473870"/>
            </a:xfrm>
          </p:grpSpPr>
          <p:sp>
            <p:nvSpPr>
              <p:cNvPr id="146" name="타원 145">
                <a:extLst>
                  <a:ext uri="{FF2B5EF4-FFF2-40B4-BE49-F238E27FC236}">
                    <a16:creationId xmlns:a16="http://schemas.microsoft.com/office/drawing/2014/main" id="{B75A1735-0CBE-68E5-27D8-4D1166F0D54A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47" name="그림 146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8F2A8321-6E12-C3E6-EBEF-10E7E6B54D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  <p:grpSp>
          <p:nvGrpSpPr>
            <p:cNvPr id="148" name="그룹 147">
              <a:extLst>
                <a:ext uri="{FF2B5EF4-FFF2-40B4-BE49-F238E27FC236}">
                  <a16:creationId xmlns:a16="http://schemas.microsoft.com/office/drawing/2014/main" id="{84D6E644-BFFD-2D92-7A35-746B125BAA3D}"/>
                </a:ext>
              </a:extLst>
            </p:cNvPr>
            <p:cNvGrpSpPr/>
            <p:nvPr/>
          </p:nvGrpSpPr>
          <p:grpSpPr>
            <a:xfrm>
              <a:off x="3124033" y="5434333"/>
              <a:ext cx="473870" cy="473870"/>
              <a:chOff x="3124033" y="5434333"/>
              <a:chExt cx="473870" cy="473870"/>
            </a:xfrm>
          </p:grpSpPr>
          <p:sp>
            <p:nvSpPr>
              <p:cNvPr id="149" name="타원 148">
                <a:extLst>
                  <a:ext uri="{FF2B5EF4-FFF2-40B4-BE49-F238E27FC236}">
                    <a16:creationId xmlns:a16="http://schemas.microsoft.com/office/drawing/2014/main" id="{B0AAF1AB-1178-5A31-47DE-A409035F9989}"/>
                  </a:ext>
                </a:extLst>
              </p:cNvPr>
              <p:cNvSpPr/>
              <p:nvPr/>
            </p:nvSpPr>
            <p:spPr>
              <a:xfrm>
                <a:off x="312403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50" name="그림 149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546CEA1A-BD66-5AEC-3C4B-319F25327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200400" y="5480051"/>
                <a:ext cx="339725" cy="387350"/>
              </a:xfrm>
              <a:prstGeom prst="rect">
                <a:avLst/>
              </a:prstGeom>
            </p:spPr>
          </p:pic>
        </p:grpSp>
        <p:grpSp>
          <p:nvGrpSpPr>
            <p:cNvPr id="151" name="그룹 150">
              <a:extLst>
                <a:ext uri="{FF2B5EF4-FFF2-40B4-BE49-F238E27FC236}">
                  <a16:creationId xmlns:a16="http://schemas.microsoft.com/office/drawing/2014/main" id="{FAA27F9E-0949-9834-8E0B-F8BECC7B60E2}"/>
                </a:ext>
              </a:extLst>
            </p:cNvPr>
            <p:cNvGrpSpPr/>
            <p:nvPr/>
          </p:nvGrpSpPr>
          <p:grpSpPr>
            <a:xfrm>
              <a:off x="3781854" y="5434333"/>
              <a:ext cx="473870" cy="473870"/>
              <a:chOff x="3781854" y="5434333"/>
              <a:chExt cx="473870" cy="473870"/>
            </a:xfrm>
          </p:grpSpPr>
          <p:sp>
            <p:nvSpPr>
              <p:cNvPr id="152" name="타원 151">
                <a:extLst>
                  <a:ext uri="{FF2B5EF4-FFF2-40B4-BE49-F238E27FC236}">
                    <a16:creationId xmlns:a16="http://schemas.microsoft.com/office/drawing/2014/main" id="{0CBE33A6-5EE0-05CF-2F58-9E092B886D41}"/>
                  </a:ext>
                </a:extLst>
              </p:cNvPr>
              <p:cNvSpPr/>
              <p:nvPr/>
            </p:nvSpPr>
            <p:spPr>
              <a:xfrm>
                <a:off x="3781854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53" name="그림 152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D541CF9D-80B3-43C3-2258-6AC6C169D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863974" y="5480051"/>
                <a:ext cx="390525" cy="387350"/>
              </a:xfrm>
              <a:prstGeom prst="rect">
                <a:avLst/>
              </a:prstGeom>
            </p:spPr>
          </p:pic>
        </p:grp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6C17F00F-8092-56BC-9AEB-7D3D2754DA11}"/>
                </a:ext>
              </a:extLst>
            </p:cNvPr>
            <p:cNvGrpSpPr/>
            <p:nvPr/>
          </p:nvGrpSpPr>
          <p:grpSpPr>
            <a:xfrm>
              <a:off x="1033462" y="3920649"/>
              <a:ext cx="1543051" cy="400110"/>
              <a:chOff x="1033462" y="3920649"/>
              <a:chExt cx="1543051" cy="400110"/>
            </a:xfrm>
          </p:grpSpPr>
          <p:sp>
            <p:nvSpPr>
              <p:cNvPr id="42" name="평행 사변형 41">
                <a:extLst>
                  <a:ext uri="{FF2B5EF4-FFF2-40B4-BE49-F238E27FC236}">
                    <a16:creationId xmlns:a16="http://schemas.microsoft.com/office/drawing/2014/main" id="{5D9C7DF5-8FC1-C78B-3BEA-BBCB641E0F4C}"/>
                  </a:ext>
                </a:extLst>
              </p:cNvPr>
              <p:cNvSpPr/>
              <p:nvPr/>
            </p:nvSpPr>
            <p:spPr>
              <a:xfrm>
                <a:off x="1033462" y="3925253"/>
                <a:ext cx="1543051" cy="365760"/>
              </a:xfrm>
              <a:prstGeom prst="parallelogram">
                <a:avLst>
                  <a:gd name="adj" fmla="val 99218"/>
                </a:avLst>
              </a:prstGeom>
              <a:solidFill>
                <a:srgbClr val="0B2EB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85CF771-E4EE-E50B-392A-2EB59E513DB9}"/>
                  </a:ext>
                </a:extLst>
              </p:cNvPr>
              <p:cNvSpPr txBox="1"/>
              <p:nvPr/>
            </p:nvSpPr>
            <p:spPr>
              <a:xfrm>
                <a:off x="1384150" y="3920649"/>
                <a:ext cx="865942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ko-KR" sz="2000" dirty="0">
                    <a:ln>
                      <a:solidFill>
                        <a:srgbClr val="1F3C67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카페24 아네모네" pitchFamily="2" charset="-127"/>
                    <a:ea typeface="카페24 아네모네" pitchFamily="2" charset="-127"/>
                  </a:rPr>
                  <a:t>11</a:t>
                </a:r>
                <a:r>
                  <a:rPr lang="ko-KR" altLang="en-US" sz="2000" dirty="0">
                    <a:ln>
                      <a:solidFill>
                        <a:srgbClr val="1F3C67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카페24 아네모네" pitchFamily="2" charset="-127"/>
                    <a:ea typeface="카페24 아네모네" pitchFamily="2" charset="-127"/>
                  </a:rPr>
                  <a:t>주차</a:t>
                </a: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27EAED6-C3E9-5D38-B2EC-6274B3FCEA5D}"/>
                </a:ext>
              </a:extLst>
            </p:cNvPr>
            <p:cNvSpPr txBox="1"/>
            <p:nvPr/>
          </p:nvSpPr>
          <p:spPr>
            <a:xfrm>
              <a:off x="2533650" y="3903980"/>
              <a:ext cx="2929007" cy="46166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ko-KR" altLang="en-US" sz="24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rPr>
                <a:t>아이디어 수렴 및 구체화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A24F479-CD41-8375-3A82-1EEBFC0E9DF7}"/>
                </a:ext>
              </a:extLst>
            </p:cNvPr>
            <p:cNvSpPr txBox="1"/>
            <p:nvPr/>
          </p:nvSpPr>
          <p:spPr>
            <a:xfrm>
              <a:off x="4885711" y="5221605"/>
              <a:ext cx="1087157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ko-KR" altLang="en-US" sz="24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rPr>
                <a:t>박 형 준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99BE83-3286-C91F-6B99-B75006D25F32}"/>
                </a:ext>
              </a:extLst>
            </p:cNvPr>
            <p:cNvSpPr txBox="1"/>
            <p:nvPr/>
          </p:nvSpPr>
          <p:spPr>
            <a:xfrm>
              <a:off x="4537744" y="5666848"/>
              <a:ext cx="1828386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ko-KR" altLang="en-US" sz="1400" spc="-7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성균관대학교 행정학과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CE2D3C4-40B9-4FB1-1B81-0A40309420F5}"/>
                </a:ext>
              </a:extLst>
            </p:cNvPr>
            <p:cNvSpPr txBox="1"/>
            <p:nvPr/>
          </p:nvSpPr>
          <p:spPr>
            <a:xfrm>
              <a:off x="5859581" y="5311248"/>
              <a:ext cx="506549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ko-KR" altLang="en-US" sz="1400" spc="-7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교수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2116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11DDA-E6D5-A798-A172-9950C71AF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349C1AD8-4812-990C-5942-67971919E5B5}"/>
              </a:ext>
            </a:extLst>
          </p:cNvPr>
          <p:cNvSpPr txBox="1"/>
          <p:nvPr/>
        </p:nvSpPr>
        <p:spPr>
          <a:xfrm>
            <a:off x="778495" y="673792"/>
            <a:ext cx="386836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아이디어 평가 기준의 필요성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BE93D1-842C-E863-C47C-D1543021BD0D}"/>
              </a:ext>
            </a:extLst>
          </p:cNvPr>
          <p:cNvSpPr txBox="1"/>
          <p:nvPr/>
        </p:nvSpPr>
        <p:spPr>
          <a:xfrm>
            <a:off x="1700481" y="2571109"/>
            <a:ext cx="6103256" cy="5724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 latinLnBrk="0">
              <a:lnSpc>
                <a:spcPct val="14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좋은 평가 기준을 설정하는 것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72087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633884D3-C2CC-EAE2-A0C8-208BFF180FEC}"/>
              </a:ext>
            </a:extLst>
          </p:cNvPr>
          <p:cNvCxnSpPr>
            <a:cxnSpLocks/>
          </p:cNvCxnSpPr>
          <p:nvPr/>
        </p:nvCxnSpPr>
        <p:spPr>
          <a:xfrm flipH="1">
            <a:off x="2126896" y="2089307"/>
            <a:ext cx="5250426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그림 5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9157C79-2CC4-72F0-DCA3-9CA17B8CD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18722" y="1644368"/>
            <a:ext cx="866774" cy="715512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C591A833-92AD-1175-D4F7-39E85BF9218D}"/>
              </a:ext>
            </a:extLst>
          </p:cNvPr>
          <p:cNvGrpSpPr/>
          <p:nvPr/>
        </p:nvGrpSpPr>
        <p:grpSpPr>
          <a:xfrm>
            <a:off x="1508831" y="3282952"/>
            <a:ext cx="6486555" cy="1357599"/>
            <a:chOff x="1621831" y="4904509"/>
            <a:chExt cx="6486555" cy="1357599"/>
          </a:xfrm>
        </p:grpSpPr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0897FEBB-E447-342D-7117-4316535B8B01}"/>
                </a:ext>
              </a:extLst>
            </p:cNvPr>
            <p:cNvSpPr/>
            <p:nvPr/>
          </p:nvSpPr>
          <p:spPr>
            <a:xfrm>
              <a:off x="1621831" y="5400883"/>
              <a:ext cx="6486555" cy="8612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정책디자인의 전체적인 품질과 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성공 가능성을 결정하는 </a:t>
              </a: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전략적 요소</a:t>
              </a:r>
              <a:endParaRPr lang="en-US" altLang="ko-KR" sz="2000" spc="-80" dirty="0">
                <a:solidFill>
                  <a:srgbClr val="0B2EB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10" name="화살표: 아래쪽 9">
              <a:extLst>
                <a:ext uri="{FF2B5EF4-FFF2-40B4-BE49-F238E27FC236}">
                  <a16:creationId xmlns:a16="http://schemas.microsoft.com/office/drawing/2014/main" id="{35018E3F-3675-F29D-9A00-913137B00D82}"/>
                </a:ext>
              </a:extLst>
            </p:cNvPr>
            <p:cNvSpPr/>
            <p:nvPr/>
          </p:nvSpPr>
          <p:spPr>
            <a:xfrm>
              <a:off x="4662055" y="4904509"/>
              <a:ext cx="387927" cy="418474"/>
            </a:xfrm>
            <a:prstGeom prst="downArrow">
              <a:avLst/>
            </a:prstGeom>
            <a:solidFill>
              <a:srgbClr val="0720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324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046C6-09C7-F1EE-ADA1-C5056E907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444A2D1-806F-E20F-FA8D-B4A6B8AA46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1421220-75EF-936B-EACF-C4D49F934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AB61C6-9F88-B8A6-1C70-0C2D6713FBA8}"/>
              </a:ext>
            </a:extLst>
          </p:cNvPr>
          <p:cNvSpPr txBox="1"/>
          <p:nvPr/>
        </p:nvSpPr>
        <p:spPr>
          <a:xfrm>
            <a:off x="2963894" y="2529890"/>
            <a:ext cx="626421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친화도 다이어그램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E44A3E45-2A2A-D3DE-6E27-E59932A8B340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D0D4BE1-E4A0-8798-C207-CB7480FBB4A1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196FFEDB-2CB9-9DE2-56BE-B68E2E5C7594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C79CCA4-E10E-9ADE-01B9-15E60B13C567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E3C67040-2669-46C5-FA15-3EBA8BC09EDA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B0AB4739-ED59-2DB6-4767-14C832E89CD6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20A5F93-1ECE-219E-BDF9-C950BF5853C5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3F1EB3-1531-9E3B-37F1-1A6B6505846B}"/>
              </a:ext>
            </a:extLst>
          </p:cNvPr>
          <p:cNvSpPr txBox="1"/>
          <p:nvPr/>
        </p:nvSpPr>
        <p:spPr>
          <a:xfrm>
            <a:off x="6021351" y="1593371"/>
            <a:ext cx="46679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2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54A50152-14A4-1CCC-12B2-039D29C84492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CD45A9AC-6B12-C17F-9475-CF5AF376C33F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C4284330-27C6-7C76-B97F-14E7F365BB90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B1F87D26-E396-6121-680F-27EF8D7E8B12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F7A2DF56-EDE7-74DD-2360-B4A8D3ED8F8D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1DA5971B-DAFA-D907-2BB9-8F84BBEA4646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B43B43D6-2679-26BC-C1CB-E781FEBC9DCF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9E1485E1-F70A-8457-9879-E7AFAC178628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4641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522E7-A43A-74CF-C4C2-689CCC9AB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9B7D1076-1DD5-DF4A-F939-1AA599E245F1}"/>
              </a:ext>
            </a:extLst>
          </p:cNvPr>
          <p:cNvSpPr txBox="1"/>
          <p:nvPr/>
        </p:nvSpPr>
        <p:spPr>
          <a:xfrm>
            <a:off x="778495" y="673792"/>
            <a:ext cx="25513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친화도 다이어그램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2F343D0-394A-9E37-6246-50BCA1721E06}"/>
              </a:ext>
            </a:extLst>
          </p:cNvPr>
          <p:cNvSpPr txBox="1"/>
          <p:nvPr/>
        </p:nvSpPr>
        <p:spPr>
          <a:xfrm flipH="1">
            <a:off x="5148324" y="5097185"/>
            <a:ext cx="6172860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흩어져 있는 수많은 아이디어들을 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00"/>
                </a:solidFill>
                <a:latin typeface="카페24 아네모네" pitchFamily="2" charset="-127"/>
                <a:ea typeface="카페24 아네모네" pitchFamily="2" charset="-127"/>
              </a:rPr>
              <a:t>체계적으로 정리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하는 것부터 시작</a:t>
            </a:r>
          </a:p>
        </p:txBody>
      </p:sp>
    </p:spTree>
    <p:extLst>
      <p:ext uri="{BB962C8B-B14F-4D97-AF65-F5344CB8AC3E}">
        <p14:creationId xmlns:p14="http://schemas.microsoft.com/office/powerpoint/2010/main" val="19377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519B3-DDC3-8705-D326-AF541A571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789E454-57B6-E229-B692-A2EF980628E2}"/>
              </a:ext>
            </a:extLst>
          </p:cNvPr>
          <p:cNvSpPr txBox="1"/>
          <p:nvPr/>
        </p:nvSpPr>
        <p:spPr>
          <a:xfrm>
            <a:off x="778495" y="673792"/>
            <a:ext cx="25513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친화도 다이어그램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16F8A-4EF3-1DF8-E948-638F1AD3BDEB}"/>
              </a:ext>
            </a:extLst>
          </p:cNvPr>
          <p:cNvSpPr txBox="1"/>
          <p:nvPr/>
        </p:nvSpPr>
        <p:spPr>
          <a:xfrm>
            <a:off x="1134095" y="1593928"/>
            <a:ext cx="483202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친화도 다이어그램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(Affinity Diagram) 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DE73F3D-9B91-0D68-6B2C-FD35CA0D29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CD374062-126C-CF9C-7673-852478FADB02}"/>
              </a:ext>
            </a:extLst>
          </p:cNvPr>
          <p:cNvGrpSpPr/>
          <p:nvPr/>
        </p:nvGrpSpPr>
        <p:grpSpPr>
          <a:xfrm>
            <a:off x="4634085" y="2605178"/>
            <a:ext cx="6442624" cy="463460"/>
            <a:chOff x="3965516" y="2790917"/>
            <a:chExt cx="6442624" cy="46346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DE614AD-6966-5337-7A3E-E9E38E86C706}"/>
                </a:ext>
              </a:extLst>
            </p:cNvPr>
            <p:cNvSpPr txBox="1"/>
            <p:nvPr/>
          </p:nvSpPr>
          <p:spPr>
            <a:xfrm>
              <a:off x="4282222" y="2790917"/>
              <a:ext cx="6125918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1960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년대 일본의 인류학자 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카와키타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지로가 개발한 방법</a:t>
              </a:r>
            </a:p>
          </p:txBody>
        </p: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39291C83-0416-D1A2-45AC-05896319851A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9" name="원호 18">
                <a:extLst>
                  <a:ext uri="{FF2B5EF4-FFF2-40B4-BE49-F238E27FC236}">
                    <a16:creationId xmlns:a16="http://schemas.microsoft.com/office/drawing/2014/main" id="{779586C9-6B4A-A8A9-6EA2-B65B640F503C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B6B6CB83-7852-CA5B-E6A1-73453C4909BE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18D64DBE-FD03-8B44-C6EA-47D84055CA4D}"/>
              </a:ext>
            </a:extLst>
          </p:cNvPr>
          <p:cNvGrpSpPr/>
          <p:nvPr/>
        </p:nvGrpSpPr>
        <p:grpSpPr>
          <a:xfrm>
            <a:off x="4634085" y="3158693"/>
            <a:ext cx="6442624" cy="863570"/>
            <a:chOff x="3965516" y="2790917"/>
            <a:chExt cx="6442624" cy="86357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1757BBF-D518-143D-CB44-51A7F17964D1}"/>
                </a:ext>
              </a:extLst>
            </p:cNvPr>
            <p:cNvSpPr txBox="1"/>
            <p:nvPr/>
          </p:nvSpPr>
          <p:spPr>
            <a:xfrm>
              <a:off x="4282222" y="2790917"/>
              <a:ext cx="6125918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디자인 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씽킹이나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정책 개발 등 다양한 분야에서 활용되고 있는 </a:t>
              </a: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매우 실용적인 도구</a:t>
              </a:r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FAAB042C-3577-9157-A007-9F1E906D08D6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4" name="원호 23">
                <a:extLst>
                  <a:ext uri="{FF2B5EF4-FFF2-40B4-BE49-F238E27FC236}">
                    <a16:creationId xmlns:a16="http://schemas.microsoft.com/office/drawing/2014/main" id="{6CCA709F-5A71-E5A6-7EA9-F4A823574F92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DE091384-F842-2A2C-9F3C-AF8783063427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7861BA3A-5BC9-76FC-5A38-57B157D663FE}"/>
              </a:ext>
            </a:extLst>
          </p:cNvPr>
          <p:cNvGrpSpPr/>
          <p:nvPr/>
        </p:nvGrpSpPr>
        <p:grpSpPr>
          <a:xfrm>
            <a:off x="143289" y="3462511"/>
            <a:ext cx="4297093" cy="2843073"/>
            <a:chOff x="3329834" y="1936069"/>
            <a:chExt cx="5015157" cy="3318163"/>
          </a:xfrm>
        </p:grpSpPr>
        <p:pic>
          <p:nvPicPr>
            <p:cNvPr id="27" name="그림 26" descr="노랑, 포스트잇 노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040142E7-B8C0-F6E3-4D36-6E0E6F472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9834" y="1936069"/>
              <a:ext cx="1891145" cy="1891145"/>
            </a:xfrm>
            <a:prstGeom prst="rect">
              <a:avLst/>
            </a:prstGeom>
          </p:spPr>
        </p:pic>
        <p:pic>
          <p:nvPicPr>
            <p:cNvPr id="28" name="그림 27" descr="노랑, 포스트잇 노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8DCFDEF1-06F3-CD71-BC7F-4EAE402CB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501" y="1936069"/>
              <a:ext cx="1891145" cy="1891145"/>
            </a:xfrm>
            <a:prstGeom prst="rect">
              <a:avLst/>
            </a:prstGeom>
          </p:spPr>
        </p:pic>
        <p:pic>
          <p:nvPicPr>
            <p:cNvPr id="29" name="그림 28" descr="노랑, 포스트잇 노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F864C032-F8DE-38AE-E7F4-21F7C475B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3846" y="1936069"/>
              <a:ext cx="1891145" cy="1891145"/>
            </a:xfrm>
            <a:prstGeom prst="rect">
              <a:avLst/>
            </a:prstGeom>
          </p:spPr>
        </p:pic>
        <p:pic>
          <p:nvPicPr>
            <p:cNvPr id="30" name="그림 29" descr="노랑, 포스트잇 노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97AB7AF9-FFF8-ACD1-07F4-617FA4260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9834" y="3363087"/>
              <a:ext cx="1891145" cy="1891145"/>
            </a:xfrm>
            <a:prstGeom prst="rect">
              <a:avLst/>
            </a:prstGeom>
          </p:spPr>
        </p:pic>
        <p:pic>
          <p:nvPicPr>
            <p:cNvPr id="31" name="그림 30" descr="노랑, 포스트잇 노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1F586AA3-8C74-D8D3-9160-D34AFEA9B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501" y="3363087"/>
              <a:ext cx="1891145" cy="1891145"/>
            </a:xfrm>
            <a:prstGeom prst="rect">
              <a:avLst/>
            </a:prstGeom>
          </p:spPr>
        </p:pic>
        <p:pic>
          <p:nvPicPr>
            <p:cNvPr id="32" name="그림 31" descr="노랑, 포스트잇 노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C197FEB2-0E64-7A5D-5EF3-D001CC7C4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3846" y="3363087"/>
              <a:ext cx="1891145" cy="1891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324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AD47E-ADD0-1DFE-8463-99EA9A70E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3630F64C-5F68-F7FE-4EDF-9533DB397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9" b="7259"/>
          <a:stretch/>
        </p:blipFill>
        <p:spPr>
          <a:xfrm>
            <a:off x="-10137" y="0"/>
            <a:ext cx="12212274" cy="6858000"/>
          </a:xfrm>
          <a:prstGeom prst="rect">
            <a:avLst/>
          </a:prstGeom>
        </p:spPr>
      </p:pic>
      <p:sp>
        <p:nvSpPr>
          <p:cNvPr id="8" name="직각 삼각형 7">
            <a:extLst>
              <a:ext uri="{FF2B5EF4-FFF2-40B4-BE49-F238E27FC236}">
                <a16:creationId xmlns:a16="http://schemas.microsoft.com/office/drawing/2014/main" id="{6FFF088D-35B4-3436-1A0D-621D95E8156D}"/>
              </a:ext>
            </a:extLst>
          </p:cNvPr>
          <p:cNvSpPr/>
          <p:nvPr/>
        </p:nvSpPr>
        <p:spPr>
          <a:xfrm>
            <a:off x="-1" y="-1467854"/>
            <a:ext cx="12212273" cy="8325854"/>
          </a:xfrm>
          <a:prstGeom prst="rtTriangle">
            <a:avLst/>
          </a:prstGeom>
          <a:solidFill>
            <a:schemeClr val="bg1">
              <a:alpha val="40000"/>
            </a:schemeClr>
          </a:solidFill>
          <a:ln w="6350">
            <a:noFill/>
          </a:ln>
          <a:effectLst>
            <a:outerShdw blurRad="190500" dist="2540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7C8AD6-73E3-80C5-7C5A-E42FB72D520E}"/>
              </a:ext>
            </a:extLst>
          </p:cNvPr>
          <p:cNvSpPr txBox="1"/>
          <p:nvPr/>
        </p:nvSpPr>
        <p:spPr>
          <a:xfrm>
            <a:off x="290945" y="4120771"/>
            <a:ext cx="7287491" cy="55624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500" spc="-150" dirty="0" err="1"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무작위적이고</a:t>
            </a:r>
            <a:r>
              <a:rPr lang="ko-KR" altLang="en-US" sz="2500" spc="-150" dirty="0"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체계적이지 않은 상태의 아이디어들</a:t>
            </a: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886E2DC4-BC77-1C63-3629-96E18C5CD675}"/>
              </a:ext>
            </a:extLst>
          </p:cNvPr>
          <p:cNvSpPr/>
          <p:nvPr/>
        </p:nvSpPr>
        <p:spPr>
          <a:xfrm>
            <a:off x="361319" y="4867629"/>
            <a:ext cx="5568426" cy="5562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전체적인 그림 </a:t>
            </a:r>
            <a:r>
              <a:rPr lang="ko-KR" altLang="en-US" sz="2000" spc="-7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파악이 어려움</a:t>
            </a:r>
            <a:endParaRPr lang="en-US" altLang="ko-KR" sz="2000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5FEC2F34-564F-D1D1-664D-F3D5D3B7C078}"/>
              </a:ext>
            </a:extLst>
          </p:cNvPr>
          <p:cNvSpPr/>
          <p:nvPr/>
        </p:nvSpPr>
        <p:spPr>
          <a:xfrm>
            <a:off x="361319" y="5554898"/>
            <a:ext cx="5568426" cy="5562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아이디어 중복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난해한 표현 등을 찾기 어려움</a:t>
            </a:r>
            <a:endParaRPr lang="en-US" altLang="ko-KR" sz="2000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867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5FB95-3883-873B-5C5F-6517A40ED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12BB03CE-6A6E-31F3-6704-8212A7A15457}"/>
              </a:ext>
            </a:extLst>
          </p:cNvPr>
          <p:cNvSpPr txBox="1"/>
          <p:nvPr/>
        </p:nvSpPr>
        <p:spPr>
          <a:xfrm>
            <a:off x="778495" y="673792"/>
            <a:ext cx="25513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친화도 다이어그램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D27BC26-B6C9-CD0A-2ED4-C709AB71506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BAC337-B061-A653-37D5-9348AADB7BB8}"/>
              </a:ext>
            </a:extLst>
          </p:cNvPr>
          <p:cNvSpPr txBox="1"/>
          <p:nvPr/>
        </p:nvSpPr>
        <p:spPr>
          <a:xfrm>
            <a:off x="1134095" y="1593928"/>
            <a:ext cx="343555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친화도 다이어그램 작성 과정</a:t>
            </a: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D048FB38-1ADB-5111-F682-798FDC7200C7}"/>
              </a:ext>
            </a:extLst>
          </p:cNvPr>
          <p:cNvGrpSpPr/>
          <p:nvPr/>
        </p:nvGrpSpPr>
        <p:grpSpPr>
          <a:xfrm>
            <a:off x="1287594" y="2352132"/>
            <a:ext cx="6828615" cy="1934464"/>
            <a:chOff x="1287594" y="2352132"/>
            <a:chExt cx="6828615" cy="1934464"/>
          </a:xfrm>
        </p:grpSpPr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B2EC7CE3-5F0C-8C89-B11C-B4FEC0DF70B8}"/>
                </a:ext>
              </a:extLst>
            </p:cNvPr>
            <p:cNvGrpSpPr/>
            <p:nvPr/>
          </p:nvGrpSpPr>
          <p:grpSpPr>
            <a:xfrm>
              <a:off x="1287594" y="2352132"/>
              <a:ext cx="5902915" cy="571286"/>
              <a:chOff x="1013127" y="1841927"/>
              <a:chExt cx="5902915" cy="571286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052B8B7-072B-BE64-1802-4AB2A470468A}"/>
                  </a:ext>
                </a:extLst>
              </p:cNvPr>
              <p:cNvSpPr txBox="1"/>
              <p:nvPr/>
            </p:nvSpPr>
            <p:spPr>
              <a:xfrm>
                <a:off x="1013127" y="1841927"/>
                <a:ext cx="5902915" cy="57128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4D79CF">
                      <a:alpha val="20000"/>
                    </a:srgbClr>
                  </a:gs>
                  <a:gs pos="100000">
                    <a:srgbClr val="9A5CC8">
                      <a:alpha val="20000"/>
                    </a:srgbClr>
                  </a:gs>
                </a:gsLst>
                <a:lin ang="2700000" scaled="0"/>
              </a:gradFill>
            </p:spPr>
            <p:txBody>
              <a:bodyPr wrap="square" lIns="720000" tIns="0" rIns="216000" bIns="0" rtlCol="0" anchor="ctr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ko-KR" altLang="en-US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072087"/>
                    </a:solidFill>
                    <a:latin typeface="카페24 아네모네" pitchFamily="2" charset="-127"/>
                    <a:ea typeface="카페24 아네모네" pitchFamily="2" charset="-127"/>
                  </a:rPr>
                  <a:t>아이디어 펼치기</a:t>
                </a:r>
              </a:p>
            </p:txBody>
          </p:sp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B0966E2C-2199-1DB1-31F2-193C1B3A9F82}"/>
                  </a:ext>
                </a:extLst>
              </p:cNvPr>
              <p:cNvSpPr/>
              <p:nvPr/>
            </p:nvSpPr>
            <p:spPr>
              <a:xfrm>
                <a:off x="1075627" y="1905001"/>
                <a:ext cx="445144" cy="445142"/>
              </a:xfrm>
              <a:prstGeom prst="ellipse">
                <a:avLst/>
              </a:prstGeom>
              <a:gradFill>
                <a:gsLst>
                  <a:gs pos="38000">
                    <a:srgbClr val="0B2EB7"/>
                  </a:gs>
                  <a:gs pos="100000">
                    <a:srgbClr val="9A5CC8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ko-KR" sz="24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dist="63500" dir="2700000" algn="tl" rotWithShape="0">
                        <a:srgbClr val="152657">
                          <a:alpha val="30000"/>
                        </a:srgbClr>
                      </a:outerShdw>
                    </a:effectLst>
                    <a:latin typeface="카페24 아네모네" pitchFamily="2" charset="-127"/>
                    <a:ea typeface="카페24 아네모네" pitchFamily="2" charset="-127"/>
                  </a:rPr>
                  <a:t>1</a:t>
                </a:r>
                <a:endParaRPr lang="ko-KR" altLang="en-US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</p:grp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36860E28-C319-CE97-5B6F-60FA304962AB}"/>
                </a:ext>
              </a:extLst>
            </p:cNvPr>
            <p:cNvGrpSpPr/>
            <p:nvPr/>
          </p:nvGrpSpPr>
          <p:grpSpPr>
            <a:xfrm>
              <a:off x="1650374" y="3235346"/>
              <a:ext cx="6465835" cy="469359"/>
              <a:chOff x="3965516" y="2790917"/>
              <a:chExt cx="6465835" cy="469359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3AD9A5E-621F-6D25-15A3-5FD689E23F89}"/>
                  </a:ext>
                </a:extLst>
              </p:cNvPr>
              <p:cNvSpPr txBox="1"/>
              <p:nvPr/>
            </p:nvSpPr>
            <p:spPr>
              <a:xfrm>
                <a:off x="4282222" y="2790917"/>
                <a:ext cx="6149129" cy="469359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모든 아이디어를 </a:t>
                </a:r>
                <a:r>
                  <a:rPr lang="ko-KR" altLang="en-US" sz="2000" spc="-80" dirty="0" err="1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포스트잇이나</a:t>
                </a: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 카드에 기록</a:t>
                </a:r>
                <a:endParaRPr lang="ko-KR" altLang="en-US" sz="20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  <p:grpSp>
            <p:nvGrpSpPr>
              <p:cNvPr id="33" name="그룹 32">
                <a:extLst>
                  <a:ext uri="{FF2B5EF4-FFF2-40B4-BE49-F238E27FC236}">
                    <a16:creationId xmlns:a16="http://schemas.microsoft.com/office/drawing/2014/main" id="{C17696D8-7E7A-FBAD-F504-FCCB7414F3C0}"/>
                  </a:ext>
                </a:extLst>
              </p:cNvPr>
              <p:cNvGrpSpPr/>
              <p:nvPr/>
            </p:nvGrpSpPr>
            <p:grpSpPr>
              <a:xfrm>
                <a:off x="3965516" y="2937854"/>
                <a:ext cx="229006" cy="229006"/>
                <a:chOff x="2345736" y="1936452"/>
                <a:chExt cx="546106" cy="546106"/>
              </a:xfrm>
            </p:grpSpPr>
            <p:sp>
              <p:nvSpPr>
                <p:cNvPr id="34" name="원호 33">
                  <a:extLst>
                    <a:ext uri="{FF2B5EF4-FFF2-40B4-BE49-F238E27FC236}">
                      <a16:creationId xmlns:a16="http://schemas.microsoft.com/office/drawing/2014/main" id="{2581B986-92AA-AFD7-5A28-5078B6E14CB6}"/>
                    </a:ext>
                  </a:extLst>
                </p:cNvPr>
                <p:cNvSpPr/>
                <p:nvPr/>
              </p:nvSpPr>
              <p:spPr>
                <a:xfrm>
                  <a:off x="2345736" y="1936452"/>
                  <a:ext cx="546106" cy="546106"/>
                </a:xfrm>
                <a:prstGeom prst="arc">
                  <a:avLst>
                    <a:gd name="adj1" fmla="val 21332914"/>
                    <a:gd name="adj2" fmla="val 17958270"/>
                  </a:avLst>
                </a:prstGeom>
                <a:ln cap="rnd">
                  <a:solidFill>
                    <a:srgbClr val="869CDA"/>
                  </a:solidFill>
                  <a:rou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35" name="자유형: 도형 34">
                  <a:extLst>
                    <a:ext uri="{FF2B5EF4-FFF2-40B4-BE49-F238E27FC236}">
                      <a16:creationId xmlns:a16="http://schemas.microsoft.com/office/drawing/2014/main" id="{CA7B2DE4-FE50-C04D-ECE0-EFA64D2C84D0}"/>
                    </a:ext>
                  </a:extLst>
                </p:cNvPr>
                <p:cNvSpPr/>
                <p:nvPr/>
              </p:nvSpPr>
              <p:spPr>
                <a:xfrm>
                  <a:off x="2489904" y="2047685"/>
                  <a:ext cx="356510" cy="231176"/>
                </a:xfrm>
                <a:custGeom>
                  <a:avLst/>
                  <a:gdLst>
                    <a:gd name="connsiteX0" fmla="*/ 0 w 406400"/>
                    <a:gd name="connsiteY0" fmla="*/ 120650 h 263525"/>
                    <a:gd name="connsiteX1" fmla="*/ 142875 w 406400"/>
                    <a:gd name="connsiteY1" fmla="*/ 263525 h 263525"/>
                    <a:gd name="connsiteX2" fmla="*/ 406400 w 406400"/>
                    <a:gd name="connsiteY2" fmla="*/ 0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263525">
                      <a:moveTo>
                        <a:pt x="0" y="120650"/>
                      </a:moveTo>
                      <a:lnTo>
                        <a:pt x="142875" y="263525"/>
                      </a:lnTo>
                      <a:lnTo>
                        <a:pt x="406400" y="0"/>
                      </a:lnTo>
                    </a:path>
                  </a:pathLst>
                </a:custGeom>
                <a:noFill/>
                <a:ln w="31750" cap="rnd">
                  <a:solidFill>
                    <a:srgbClr val="0B2EB7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</p:grpSp>
        </p:grp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F4E29AD1-60F6-7945-0D43-E5066FB8357A}"/>
                </a:ext>
              </a:extLst>
            </p:cNvPr>
            <p:cNvGrpSpPr/>
            <p:nvPr/>
          </p:nvGrpSpPr>
          <p:grpSpPr>
            <a:xfrm>
              <a:off x="1650374" y="3817237"/>
              <a:ext cx="6465835" cy="469359"/>
              <a:chOff x="3965516" y="2790917"/>
              <a:chExt cx="6465835" cy="469359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063AA1F-52BB-EAA4-2247-B5D4A421937F}"/>
                  </a:ext>
                </a:extLst>
              </p:cNvPr>
              <p:cNvSpPr txBox="1"/>
              <p:nvPr/>
            </p:nvSpPr>
            <p:spPr>
              <a:xfrm>
                <a:off x="4282222" y="2790917"/>
                <a:ext cx="6149129" cy="469359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가능한 한 구체적이고 명확하게 작성</a:t>
                </a:r>
                <a:endParaRPr lang="ko-KR" altLang="en-US" sz="20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  <p:grpSp>
            <p:nvGrpSpPr>
              <p:cNvPr id="38" name="그룹 37">
                <a:extLst>
                  <a:ext uri="{FF2B5EF4-FFF2-40B4-BE49-F238E27FC236}">
                    <a16:creationId xmlns:a16="http://schemas.microsoft.com/office/drawing/2014/main" id="{CF485748-A18D-A635-2F6A-65471EE7B21D}"/>
                  </a:ext>
                </a:extLst>
              </p:cNvPr>
              <p:cNvGrpSpPr/>
              <p:nvPr/>
            </p:nvGrpSpPr>
            <p:grpSpPr>
              <a:xfrm>
                <a:off x="3965516" y="2937854"/>
                <a:ext cx="229006" cy="229006"/>
                <a:chOff x="2345736" y="1936452"/>
                <a:chExt cx="546106" cy="546106"/>
              </a:xfrm>
            </p:grpSpPr>
            <p:sp>
              <p:nvSpPr>
                <p:cNvPr id="40" name="원호 39">
                  <a:extLst>
                    <a:ext uri="{FF2B5EF4-FFF2-40B4-BE49-F238E27FC236}">
                      <a16:creationId xmlns:a16="http://schemas.microsoft.com/office/drawing/2014/main" id="{D21B2A88-B94B-9270-FE80-D7CE3D5B7D43}"/>
                    </a:ext>
                  </a:extLst>
                </p:cNvPr>
                <p:cNvSpPr/>
                <p:nvPr/>
              </p:nvSpPr>
              <p:spPr>
                <a:xfrm>
                  <a:off x="2345736" y="1936452"/>
                  <a:ext cx="546106" cy="546106"/>
                </a:xfrm>
                <a:prstGeom prst="arc">
                  <a:avLst>
                    <a:gd name="adj1" fmla="val 21332914"/>
                    <a:gd name="adj2" fmla="val 17958270"/>
                  </a:avLst>
                </a:prstGeom>
                <a:ln cap="rnd">
                  <a:solidFill>
                    <a:srgbClr val="869CDA"/>
                  </a:solidFill>
                  <a:rou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41" name="자유형: 도형 40">
                  <a:extLst>
                    <a:ext uri="{FF2B5EF4-FFF2-40B4-BE49-F238E27FC236}">
                      <a16:creationId xmlns:a16="http://schemas.microsoft.com/office/drawing/2014/main" id="{4D83D0AB-987F-5FE2-538B-D124826C021E}"/>
                    </a:ext>
                  </a:extLst>
                </p:cNvPr>
                <p:cNvSpPr/>
                <p:nvPr/>
              </p:nvSpPr>
              <p:spPr>
                <a:xfrm>
                  <a:off x="2489904" y="2047685"/>
                  <a:ext cx="356510" cy="231176"/>
                </a:xfrm>
                <a:custGeom>
                  <a:avLst/>
                  <a:gdLst>
                    <a:gd name="connsiteX0" fmla="*/ 0 w 406400"/>
                    <a:gd name="connsiteY0" fmla="*/ 120650 h 263525"/>
                    <a:gd name="connsiteX1" fmla="*/ 142875 w 406400"/>
                    <a:gd name="connsiteY1" fmla="*/ 263525 h 263525"/>
                    <a:gd name="connsiteX2" fmla="*/ 406400 w 406400"/>
                    <a:gd name="connsiteY2" fmla="*/ 0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263525">
                      <a:moveTo>
                        <a:pt x="0" y="120650"/>
                      </a:moveTo>
                      <a:lnTo>
                        <a:pt x="142875" y="263525"/>
                      </a:lnTo>
                      <a:lnTo>
                        <a:pt x="406400" y="0"/>
                      </a:lnTo>
                    </a:path>
                  </a:pathLst>
                </a:custGeom>
                <a:noFill/>
                <a:ln w="31750" cap="rnd">
                  <a:solidFill>
                    <a:srgbClr val="0B2EB7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</p:grpSp>
        </p:grp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A44EF75B-E6D2-1DAD-6E1D-1854A2E837D7}"/>
              </a:ext>
            </a:extLst>
          </p:cNvPr>
          <p:cNvGrpSpPr/>
          <p:nvPr/>
        </p:nvGrpSpPr>
        <p:grpSpPr>
          <a:xfrm>
            <a:off x="1967080" y="4399128"/>
            <a:ext cx="7357029" cy="1987607"/>
            <a:chOff x="1547337" y="4508469"/>
            <a:chExt cx="7357029" cy="198760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1C16E5B-9ACB-B6C4-5506-BAEDDBA63B11}"/>
                </a:ext>
              </a:extLst>
            </p:cNvPr>
            <p:cNvSpPr txBox="1"/>
            <p:nvPr/>
          </p:nvSpPr>
          <p:spPr>
            <a:xfrm>
              <a:off x="2190470" y="4832287"/>
              <a:ext cx="6713896" cy="16637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노인 고립 문제 해결</a:t>
              </a:r>
              <a:endPara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AI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말벗 로봇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실버 카페 운영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손자녀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매칭 프로그램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원격 건강 모니터링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노인 일자리 플랫폼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공동체 텃밭 운영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디지털 교육 프로그램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방문 의료 서비스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세대 통합 주거 단지 등 </a:t>
              </a:r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B7A8E586-E033-F4DA-F9CA-FACE3F59A4D9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A14A1003-7D47-6288-CF55-149D37A2EF4B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47" name="사각형: 둥근 모서리 46">
                <a:extLst>
                  <a:ext uri="{FF2B5EF4-FFF2-40B4-BE49-F238E27FC236}">
                    <a16:creationId xmlns:a16="http://schemas.microsoft.com/office/drawing/2014/main" id="{C7E0F1B3-EB52-68F2-6EC6-BBDD11E6BA11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602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A4E8D-2A58-6518-11E5-B301D1347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48AC488D-920A-22FF-82D7-C384A9B872D8}"/>
              </a:ext>
            </a:extLst>
          </p:cNvPr>
          <p:cNvSpPr txBox="1"/>
          <p:nvPr/>
        </p:nvSpPr>
        <p:spPr>
          <a:xfrm>
            <a:off x="778495" y="673792"/>
            <a:ext cx="25513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친화도 다이어그램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DEF9E8D-D628-FF9B-38B4-DD28A428926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F3664E-DD7B-18B1-3678-067AB5E91714}"/>
              </a:ext>
            </a:extLst>
          </p:cNvPr>
          <p:cNvSpPr txBox="1"/>
          <p:nvPr/>
        </p:nvSpPr>
        <p:spPr>
          <a:xfrm>
            <a:off x="1134095" y="1593928"/>
            <a:ext cx="343555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친화도 다이어그램 작성 과정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590ACF4-9E83-5218-B49C-01CEE1FF2B72}"/>
              </a:ext>
            </a:extLst>
          </p:cNvPr>
          <p:cNvGrpSpPr/>
          <p:nvPr/>
        </p:nvGrpSpPr>
        <p:grpSpPr>
          <a:xfrm>
            <a:off x="1287594" y="2352132"/>
            <a:ext cx="6828615" cy="1934464"/>
            <a:chOff x="1287594" y="2352132"/>
            <a:chExt cx="6828615" cy="1934464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AC7F877C-7DB1-ED05-916A-F7FAF2F9A4F1}"/>
                </a:ext>
              </a:extLst>
            </p:cNvPr>
            <p:cNvGrpSpPr/>
            <p:nvPr/>
          </p:nvGrpSpPr>
          <p:grpSpPr>
            <a:xfrm>
              <a:off x="1287594" y="2352132"/>
              <a:ext cx="5902915" cy="571286"/>
              <a:chOff x="1013127" y="1841927"/>
              <a:chExt cx="5902915" cy="571286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AE04DB-3B91-F2BB-1232-97A58A596E40}"/>
                  </a:ext>
                </a:extLst>
              </p:cNvPr>
              <p:cNvSpPr txBox="1"/>
              <p:nvPr/>
            </p:nvSpPr>
            <p:spPr>
              <a:xfrm>
                <a:off x="1013127" y="1841927"/>
                <a:ext cx="5902915" cy="57128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4D79CF">
                      <a:alpha val="20000"/>
                    </a:srgbClr>
                  </a:gs>
                  <a:gs pos="100000">
                    <a:srgbClr val="9A5CC8">
                      <a:alpha val="20000"/>
                    </a:srgbClr>
                  </a:gs>
                </a:gsLst>
                <a:lin ang="2700000" scaled="0"/>
              </a:gradFill>
            </p:spPr>
            <p:txBody>
              <a:bodyPr wrap="square" lIns="720000" tIns="0" rIns="216000" bIns="0" rtlCol="0" anchor="ctr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ko-KR" altLang="en-US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072087"/>
                    </a:solidFill>
                    <a:latin typeface="카페24 아네모네" pitchFamily="2" charset="-127"/>
                    <a:ea typeface="카페24 아네모네" pitchFamily="2" charset="-127"/>
                  </a:rPr>
                  <a:t>유사 </a:t>
                </a:r>
                <a:r>
                  <a:rPr lang="ko-KR" altLang="en-US" sz="2400" spc="-80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072087"/>
                    </a:solidFill>
                    <a:latin typeface="카페24 아네모네" pitchFamily="2" charset="-127"/>
                    <a:ea typeface="카페24 아네모네" pitchFamily="2" charset="-127"/>
                  </a:rPr>
                  <a:t>그룹핑</a:t>
                </a:r>
                <a:endPara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98215C02-09C0-11D3-D22E-9F05DCB7C406}"/>
                  </a:ext>
                </a:extLst>
              </p:cNvPr>
              <p:cNvSpPr/>
              <p:nvPr/>
            </p:nvSpPr>
            <p:spPr>
              <a:xfrm>
                <a:off x="1075627" y="1905001"/>
                <a:ext cx="445144" cy="445142"/>
              </a:xfrm>
              <a:prstGeom prst="ellipse">
                <a:avLst/>
              </a:prstGeom>
              <a:gradFill>
                <a:gsLst>
                  <a:gs pos="38000">
                    <a:srgbClr val="0B2EB7"/>
                  </a:gs>
                  <a:gs pos="100000">
                    <a:srgbClr val="9A5CC8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ko-KR" sz="24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dist="63500" dir="2700000" algn="tl" rotWithShape="0">
                        <a:srgbClr val="152657">
                          <a:alpha val="30000"/>
                        </a:srgbClr>
                      </a:outerShdw>
                    </a:effectLst>
                    <a:latin typeface="카페24 아네모네" pitchFamily="2" charset="-127"/>
                    <a:ea typeface="카페24 아네모네" pitchFamily="2" charset="-127"/>
                  </a:rPr>
                  <a:t>2</a:t>
                </a:r>
                <a:endParaRPr lang="ko-KR" altLang="en-US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</p:grp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7A6CB934-8816-6929-2CF7-E4B9B73E7AB8}"/>
                </a:ext>
              </a:extLst>
            </p:cNvPr>
            <p:cNvGrpSpPr/>
            <p:nvPr/>
          </p:nvGrpSpPr>
          <p:grpSpPr>
            <a:xfrm>
              <a:off x="1650374" y="3235346"/>
              <a:ext cx="6465835" cy="469359"/>
              <a:chOff x="3965516" y="2790917"/>
              <a:chExt cx="6465835" cy="469359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0941DB-EAB7-3A12-6E68-256B7D1970E8}"/>
                  </a:ext>
                </a:extLst>
              </p:cNvPr>
              <p:cNvSpPr txBox="1"/>
              <p:nvPr/>
            </p:nvSpPr>
            <p:spPr>
              <a:xfrm>
                <a:off x="4282222" y="2790917"/>
                <a:ext cx="6149129" cy="469359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직관적으로 패턴과 연관성 찾기</a:t>
                </a:r>
                <a:endParaRPr lang="ko-KR" altLang="en-US" sz="20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  <p:grpSp>
            <p:nvGrpSpPr>
              <p:cNvPr id="13" name="그룹 12">
                <a:extLst>
                  <a:ext uri="{FF2B5EF4-FFF2-40B4-BE49-F238E27FC236}">
                    <a16:creationId xmlns:a16="http://schemas.microsoft.com/office/drawing/2014/main" id="{F5073355-17E0-153A-DA52-10F91E723BC3}"/>
                  </a:ext>
                </a:extLst>
              </p:cNvPr>
              <p:cNvGrpSpPr/>
              <p:nvPr/>
            </p:nvGrpSpPr>
            <p:grpSpPr>
              <a:xfrm>
                <a:off x="3965516" y="2937854"/>
                <a:ext cx="229006" cy="229006"/>
                <a:chOff x="2345736" y="1936452"/>
                <a:chExt cx="546106" cy="546106"/>
              </a:xfrm>
            </p:grpSpPr>
            <p:sp>
              <p:nvSpPr>
                <p:cNvPr id="14" name="원호 13">
                  <a:extLst>
                    <a:ext uri="{FF2B5EF4-FFF2-40B4-BE49-F238E27FC236}">
                      <a16:creationId xmlns:a16="http://schemas.microsoft.com/office/drawing/2014/main" id="{F7EFA315-D268-6F5D-B9A8-866FDBF3AE0E}"/>
                    </a:ext>
                  </a:extLst>
                </p:cNvPr>
                <p:cNvSpPr/>
                <p:nvPr/>
              </p:nvSpPr>
              <p:spPr>
                <a:xfrm>
                  <a:off x="2345736" y="1936452"/>
                  <a:ext cx="546106" cy="546106"/>
                </a:xfrm>
                <a:prstGeom prst="arc">
                  <a:avLst>
                    <a:gd name="adj1" fmla="val 21332914"/>
                    <a:gd name="adj2" fmla="val 17958270"/>
                  </a:avLst>
                </a:prstGeom>
                <a:ln cap="rnd">
                  <a:solidFill>
                    <a:srgbClr val="869CDA"/>
                  </a:solidFill>
                  <a:rou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15" name="자유형: 도형 14">
                  <a:extLst>
                    <a:ext uri="{FF2B5EF4-FFF2-40B4-BE49-F238E27FC236}">
                      <a16:creationId xmlns:a16="http://schemas.microsoft.com/office/drawing/2014/main" id="{1C663DED-8590-BB53-2459-291BA92A2FBD}"/>
                    </a:ext>
                  </a:extLst>
                </p:cNvPr>
                <p:cNvSpPr/>
                <p:nvPr/>
              </p:nvSpPr>
              <p:spPr>
                <a:xfrm>
                  <a:off x="2489904" y="2047685"/>
                  <a:ext cx="356510" cy="231176"/>
                </a:xfrm>
                <a:custGeom>
                  <a:avLst/>
                  <a:gdLst>
                    <a:gd name="connsiteX0" fmla="*/ 0 w 406400"/>
                    <a:gd name="connsiteY0" fmla="*/ 120650 h 263525"/>
                    <a:gd name="connsiteX1" fmla="*/ 142875 w 406400"/>
                    <a:gd name="connsiteY1" fmla="*/ 263525 h 263525"/>
                    <a:gd name="connsiteX2" fmla="*/ 406400 w 406400"/>
                    <a:gd name="connsiteY2" fmla="*/ 0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263525">
                      <a:moveTo>
                        <a:pt x="0" y="120650"/>
                      </a:moveTo>
                      <a:lnTo>
                        <a:pt x="142875" y="263525"/>
                      </a:lnTo>
                      <a:lnTo>
                        <a:pt x="406400" y="0"/>
                      </a:lnTo>
                    </a:path>
                  </a:pathLst>
                </a:custGeom>
                <a:noFill/>
                <a:ln w="31750" cap="rnd">
                  <a:solidFill>
                    <a:srgbClr val="0B2EB7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</p:grpSp>
        </p:grp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77899E50-CB48-3521-7696-ED155591C96C}"/>
                </a:ext>
              </a:extLst>
            </p:cNvPr>
            <p:cNvGrpSpPr/>
            <p:nvPr/>
          </p:nvGrpSpPr>
          <p:grpSpPr>
            <a:xfrm>
              <a:off x="1650374" y="3817237"/>
              <a:ext cx="6465835" cy="469359"/>
              <a:chOff x="3965516" y="2790917"/>
              <a:chExt cx="6465835" cy="469359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315470-8D4D-34C4-5DEE-D23B7B8C25CA}"/>
                  </a:ext>
                </a:extLst>
              </p:cNvPr>
              <p:cNvSpPr txBox="1"/>
              <p:nvPr/>
            </p:nvSpPr>
            <p:spPr>
              <a:xfrm>
                <a:off x="4282222" y="2790917"/>
                <a:ext cx="6149129" cy="469359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정해진 카테고리에 억지로 맞추려 하지 않기</a:t>
                </a:r>
                <a:endParaRPr lang="ko-KR" altLang="en-US" sz="20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id="{2B02269C-A5C6-7686-D499-12DF41CBEAC4}"/>
                  </a:ext>
                </a:extLst>
              </p:cNvPr>
              <p:cNvGrpSpPr/>
              <p:nvPr/>
            </p:nvGrpSpPr>
            <p:grpSpPr>
              <a:xfrm>
                <a:off x="3965516" y="2937854"/>
                <a:ext cx="229006" cy="229006"/>
                <a:chOff x="2345736" y="1936452"/>
                <a:chExt cx="546106" cy="546106"/>
              </a:xfrm>
            </p:grpSpPr>
            <p:sp>
              <p:nvSpPr>
                <p:cNvPr id="10" name="원호 9">
                  <a:extLst>
                    <a:ext uri="{FF2B5EF4-FFF2-40B4-BE49-F238E27FC236}">
                      <a16:creationId xmlns:a16="http://schemas.microsoft.com/office/drawing/2014/main" id="{114047BE-4795-F1CE-FA4E-F9C6A3032E22}"/>
                    </a:ext>
                  </a:extLst>
                </p:cNvPr>
                <p:cNvSpPr/>
                <p:nvPr/>
              </p:nvSpPr>
              <p:spPr>
                <a:xfrm>
                  <a:off x="2345736" y="1936452"/>
                  <a:ext cx="546106" cy="546106"/>
                </a:xfrm>
                <a:prstGeom prst="arc">
                  <a:avLst>
                    <a:gd name="adj1" fmla="val 21332914"/>
                    <a:gd name="adj2" fmla="val 17958270"/>
                  </a:avLst>
                </a:prstGeom>
                <a:ln cap="rnd">
                  <a:solidFill>
                    <a:srgbClr val="869CDA"/>
                  </a:solidFill>
                  <a:rou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11" name="자유형: 도형 10">
                  <a:extLst>
                    <a:ext uri="{FF2B5EF4-FFF2-40B4-BE49-F238E27FC236}">
                      <a16:creationId xmlns:a16="http://schemas.microsoft.com/office/drawing/2014/main" id="{C12B455A-3FAD-A34F-B153-62A0A6906821}"/>
                    </a:ext>
                  </a:extLst>
                </p:cNvPr>
                <p:cNvSpPr/>
                <p:nvPr/>
              </p:nvSpPr>
              <p:spPr>
                <a:xfrm>
                  <a:off x="2489904" y="2047685"/>
                  <a:ext cx="356510" cy="231176"/>
                </a:xfrm>
                <a:custGeom>
                  <a:avLst/>
                  <a:gdLst>
                    <a:gd name="connsiteX0" fmla="*/ 0 w 406400"/>
                    <a:gd name="connsiteY0" fmla="*/ 120650 h 263525"/>
                    <a:gd name="connsiteX1" fmla="*/ 142875 w 406400"/>
                    <a:gd name="connsiteY1" fmla="*/ 263525 h 263525"/>
                    <a:gd name="connsiteX2" fmla="*/ 406400 w 406400"/>
                    <a:gd name="connsiteY2" fmla="*/ 0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263525">
                      <a:moveTo>
                        <a:pt x="0" y="120650"/>
                      </a:moveTo>
                      <a:lnTo>
                        <a:pt x="142875" y="263525"/>
                      </a:lnTo>
                      <a:lnTo>
                        <a:pt x="406400" y="0"/>
                      </a:lnTo>
                    </a:path>
                  </a:pathLst>
                </a:custGeom>
                <a:noFill/>
                <a:ln w="31750" cap="rnd">
                  <a:solidFill>
                    <a:srgbClr val="0B2EB7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258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01C38-AA05-741C-F387-53E2FACA4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0B93BF33-1D8A-A078-32DE-0AD40CB1DEFF}"/>
              </a:ext>
            </a:extLst>
          </p:cNvPr>
          <p:cNvSpPr txBox="1"/>
          <p:nvPr/>
        </p:nvSpPr>
        <p:spPr>
          <a:xfrm>
            <a:off x="778495" y="673792"/>
            <a:ext cx="25513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친화도 다이어그램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B45CA34-E2F9-DC19-897C-6E3BCC9327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FEF081-8790-824F-9C97-A8040A49CCAD}"/>
              </a:ext>
            </a:extLst>
          </p:cNvPr>
          <p:cNvSpPr txBox="1"/>
          <p:nvPr/>
        </p:nvSpPr>
        <p:spPr>
          <a:xfrm>
            <a:off x="1134095" y="1593928"/>
            <a:ext cx="343555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친화도 다이어그램 작성 과정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D929683F-FF7D-F05E-70A7-E438C4549B44}"/>
              </a:ext>
            </a:extLst>
          </p:cNvPr>
          <p:cNvGrpSpPr/>
          <p:nvPr/>
        </p:nvGrpSpPr>
        <p:grpSpPr>
          <a:xfrm>
            <a:off x="1287594" y="2352132"/>
            <a:ext cx="5902915" cy="571286"/>
            <a:chOff x="1013127" y="1841927"/>
            <a:chExt cx="5902915" cy="57128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AE86C13-57EA-F40C-45C6-9DB5CABA17A4}"/>
                </a:ext>
              </a:extLst>
            </p:cNvPr>
            <p:cNvSpPr txBox="1"/>
            <p:nvPr/>
          </p:nvSpPr>
          <p:spPr>
            <a:xfrm>
              <a:off x="1013127" y="1841927"/>
              <a:ext cx="5902915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유사 </a:t>
              </a:r>
              <a:r>
                <a:rPr lang="ko-KR" altLang="en-US" sz="2400" spc="-8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그룹핑</a:t>
              </a:r>
              <a:endPara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9A999D91-AACE-2EA2-732B-68FAA60D0C1D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2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6F6CCB79-4739-F405-18E6-61F9A320EFF1}"/>
              </a:ext>
            </a:extLst>
          </p:cNvPr>
          <p:cNvGrpSpPr/>
          <p:nvPr/>
        </p:nvGrpSpPr>
        <p:grpSpPr>
          <a:xfrm>
            <a:off x="1726646" y="3068638"/>
            <a:ext cx="7357029" cy="1987607"/>
            <a:chOff x="1547337" y="4508469"/>
            <a:chExt cx="7357029" cy="198760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CDD888F-8B00-CD34-D4B7-DF8E90647ADE}"/>
                </a:ext>
              </a:extLst>
            </p:cNvPr>
            <p:cNvSpPr txBox="1"/>
            <p:nvPr/>
          </p:nvSpPr>
          <p:spPr>
            <a:xfrm>
              <a:off x="2190470" y="4832287"/>
              <a:ext cx="6713896" cy="16637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노인 고립 문제 해결</a:t>
              </a:r>
              <a:endPara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AI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말벗 로봇</a:t>
              </a:r>
              <a:r>
                <a:rPr lang="en-US" altLang="ko-KR" sz="2000" spc="-70" dirty="0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실버 카페 운영</a:t>
              </a:r>
              <a:r>
                <a:rPr lang="en-US" altLang="ko-KR" sz="2000" spc="-70" dirty="0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 err="1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손자녀</a:t>
              </a:r>
              <a:r>
                <a:rPr lang="ko-KR" altLang="en-US" sz="2000" spc="-70" dirty="0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매칭 프로그램</a:t>
              </a:r>
              <a:r>
                <a:rPr lang="en-US" altLang="ko-KR" sz="2000" spc="-70" dirty="0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원격 건강 모니터링</a:t>
              </a:r>
              <a:r>
                <a:rPr lang="en-US" altLang="ko-KR" sz="2000" spc="-70" dirty="0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노인 일자리 플랫폼</a:t>
              </a:r>
              <a:r>
                <a:rPr lang="en-US" altLang="ko-KR" sz="2000" spc="-70" dirty="0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공동체 텃밭 운영</a:t>
              </a:r>
              <a:r>
                <a:rPr lang="en-US" altLang="ko-KR" sz="2000" spc="-70" dirty="0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디지털 교육 프로그램</a:t>
              </a:r>
              <a:r>
                <a:rPr lang="en-US" altLang="ko-KR" sz="2000" spc="-70" dirty="0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방문 의료 서비스</a:t>
              </a:r>
              <a:r>
                <a:rPr lang="en-US" altLang="ko-KR" sz="2000" spc="-70" dirty="0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세대 통합 주거 단지 등 </a:t>
              </a:r>
              <a:endParaRPr lang="en-US" altLang="ko-KR" sz="2000" spc="-70" dirty="0">
                <a:solidFill>
                  <a:schemeClr val="bg1">
                    <a:lumMod val="65000"/>
                  </a:schemeClr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2D592113-D95B-1158-9BE2-D9178C0AAD11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8E32DEAA-C068-3794-D8B9-357A5E7EB052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22" name="사각형: 둥근 모서리 21">
                <a:extLst>
                  <a:ext uri="{FF2B5EF4-FFF2-40B4-BE49-F238E27FC236}">
                    <a16:creationId xmlns:a16="http://schemas.microsoft.com/office/drawing/2014/main" id="{4413CA19-9A86-AF89-EC8F-B3AB07CE70AB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13E38742-708F-FA04-FA65-57C20B53AE50}"/>
              </a:ext>
            </a:extLst>
          </p:cNvPr>
          <p:cNvGrpSpPr/>
          <p:nvPr/>
        </p:nvGrpSpPr>
        <p:grpSpPr>
          <a:xfrm>
            <a:off x="1877942" y="5169936"/>
            <a:ext cx="3282876" cy="710693"/>
            <a:chOff x="2152803" y="5586516"/>
            <a:chExt cx="6585733" cy="710693"/>
          </a:xfrm>
        </p:grpSpPr>
        <p:sp>
          <p:nvSpPr>
            <p:cNvPr id="23" name="오른쪽 중괄호 22">
              <a:extLst>
                <a:ext uri="{FF2B5EF4-FFF2-40B4-BE49-F238E27FC236}">
                  <a16:creationId xmlns:a16="http://schemas.microsoft.com/office/drawing/2014/main" id="{9CC53297-433A-3357-A67D-F6E5F2CAEECA}"/>
                </a:ext>
              </a:extLst>
            </p:cNvPr>
            <p:cNvSpPr/>
            <p:nvPr/>
          </p:nvSpPr>
          <p:spPr>
            <a:xfrm rot="5400000">
              <a:off x="5319083" y="3490285"/>
              <a:ext cx="253175" cy="4445638"/>
            </a:xfrm>
            <a:prstGeom prst="rightBrace">
              <a:avLst>
                <a:gd name="adj1" fmla="val 100254"/>
                <a:gd name="adj2" fmla="val 50000"/>
              </a:avLst>
            </a:prstGeom>
            <a:ln>
              <a:solidFill>
                <a:srgbClr val="644BC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265481C-B29B-9272-3262-3BD2CDC4A7C3}"/>
                </a:ext>
              </a:extLst>
            </p:cNvPr>
            <p:cNvSpPr txBox="1"/>
            <p:nvPr/>
          </p:nvSpPr>
          <p:spPr>
            <a:xfrm>
              <a:off x="2152803" y="5897099"/>
              <a:ext cx="658573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ko-KR" altLang="en-US" sz="20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기술 기반 솔루션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1642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E2677-9120-0B88-7D6A-B6C57662A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AB7B106-22B3-6030-5B41-47485879759C}"/>
              </a:ext>
            </a:extLst>
          </p:cNvPr>
          <p:cNvSpPr txBox="1"/>
          <p:nvPr/>
        </p:nvSpPr>
        <p:spPr>
          <a:xfrm>
            <a:off x="778495" y="673792"/>
            <a:ext cx="25513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친화도 다이어그램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C246871-BFB3-5429-DE31-7E327DD6A83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22D0B7-4AB5-D8B6-0485-03CF63025D39}"/>
              </a:ext>
            </a:extLst>
          </p:cNvPr>
          <p:cNvSpPr txBox="1"/>
          <p:nvPr/>
        </p:nvSpPr>
        <p:spPr>
          <a:xfrm>
            <a:off x="1134095" y="1593928"/>
            <a:ext cx="343555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친화도 다이어그램 작성 과정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0055B8B-7DE7-5C8F-2768-7A3F521EA84C}"/>
              </a:ext>
            </a:extLst>
          </p:cNvPr>
          <p:cNvGrpSpPr/>
          <p:nvPr/>
        </p:nvGrpSpPr>
        <p:grpSpPr>
          <a:xfrm>
            <a:off x="1287594" y="2352132"/>
            <a:ext cx="5902915" cy="571286"/>
            <a:chOff x="1013127" y="1841927"/>
            <a:chExt cx="5902915" cy="57128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6453DD-98D4-6BAD-F40D-5E9D0B440762}"/>
                </a:ext>
              </a:extLst>
            </p:cNvPr>
            <p:cNvSpPr txBox="1"/>
            <p:nvPr/>
          </p:nvSpPr>
          <p:spPr>
            <a:xfrm>
              <a:off x="1013127" y="1841927"/>
              <a:ext cx="5902915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유사 </a:t>
              </a:r>
              <a:r>
                <a:rPr lang="ko-KR" altLang="en-US" sz="2400" spc="-8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그룹핑</a:t>
              </a:r>
              <a:endPara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E37D9DBF-50F2-E452-FF01-635B84658CAC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2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87C98D3C-6C7B-9B93-B6B3-1811700EE59E}"/>
              </a:ext>
            </a:extLst>
          </p:cNvPr>
          <p:cNvGrpSpPr/>
          <p:nvPr/>
        </p:nvGrpSpPr>
        <p:grpSpPr>
          <a:xfrm>
            <a:off x="1726646" y="3068638"/>
            <a:ext cx="7357029" cy="1987607"/>
            <a:chOff x="1547337" y="4508469"/>
            <a:chExt cx="7357029" cy="198760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FBD0A32-73EF-EBEB-6648-B0FD52631BBB}"/>
                </a:ext>
              </a:extLst>
            </p:cNvPr>
            <p:cNvSpPr txBox="1"/>
            <p:nvPr/>
          </p:nvSpPr>
          <p:spPr>
            <a:xfrm>
              <a:off x="2190470" y="4832287"/>
              <a:ext cx="6713896" cy="16637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노인 고립 문제 해결</a:t>
              </a:r>
              <a:endPara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70" dirty="0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AI </a:t>
              </a:r>
              <a:r>
                <a:rPr lang="ko-KR" altLang="en-US" sz="2000" spc="-70" dirty="0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말벗 로봇</a:t>
              </a:r>
              <a:r>
                <a:rPr lang="en-US" altLang="ko-KR" sz="2000" spc="-70" dirty="0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실버 카페 운영</a:t>
              </a:r>
              <a:r>
                <a:rPr lang="en-US" altLang="ko-KR" sz="2000" spc="-70" dirty="0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손자녀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매칭 프로그램</a:t>
              </a:r>
              <a:r>
                <a:rPr lang="en-US" altLang="ko-KR" sz="2000" spc="-70" dirty="0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70" dirty="0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원격 건강 모니터링</a:t>
              </a:r>
              <a:r>
                <a:rPr lang="en-US" altLang="ko-KR" sz="2000" spc="-70" dirty="0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노인 일자리 플랫폼</a:t>
              </a:r>
              <a:r>
                <a:rPr lang="en-US" altLang="ko-KR" sz="2000" spc="-70" dirty="0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공동체 텃밭 운영</a:t>
              </a:r>
              <a:r>
                <a:rPr lang="en-US" altLang="ko-KR" sz="2000" spc="-70" dirty="0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디지털 교육 프로그램</a:t>
              </a:r>
              <a:r>
                <a:rPr lang="en-US" altLang="ko-KR" sz="2000" spc="-70" dirty="0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방문 의료 서비스</a:t>
              </a:r>
              <a:r>
                <a:rPr lang="en-US" altLang="ko-KR" sz="2000" spc="-70" dirty="0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세대 통합 주거 단지 </a:t>
              </a:r>
              <a:r>
                <a:rPr lang="ko-KR" altLang="en-US" sz="2000" spc="-70" dirty="0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등 </a:t>
              </a:r>
              <a:endParaRPr lang="en-US" altLang="ko-KR" sz="2000" spc="-70" dirty="0">
                <a:solidFill>
                  <a:schemeClr val="bg1">
                    <a:lumMod val="65000"/>
                  </a:schemeClr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877E2420-9AED-5372-4998-302E314AF63A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2AC8E8C9-EF29-195F-292B-23B04ED07149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22" name="사각형: 둥근 모서리 21">
                <a:extLst>
                  <a:ext uri="{FF2B5EF4-FFF2-40B4-BE49-F238E27FC236}">
                    <a16:creationId xmlns:a16="http://schemas.microsoft.com/office/drawing/2014/main" id="{989B567B-2996-00C2-CC58-A5837C975890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A4DE61F2-F846-3289-5523-EFA81D2A60B0}"/>
              </a:ext>
            </a:extLst>
          </p:cNvPr>
          <p:cNvGrpSpPr/>
          <p:nvPr/>
        </p:nvGrpSpPr>
        <p:grpSpPr>
          <a:xfrm>
            <a:off x="3186545" y="5169936"/>
            <a:ext cx="5562601" cy="710693"/>
            <a:chOff x="2152803" y="5586516"/>
            <a:chExt cx="6585733" cy="710693"/>
          </a:xfrm>
        </p:grpSpPr>
        <p:sp>
          <p:nvSpPr>
            <p:cNvPr id="23" name="오른쪽 중괄호 22">
              <a:extLst>
                <a:ext uri="{FF2B5EF4-FFF2-40B4-BE49-F238E27FC236}">
                  <a16:creationId xmlns:a16="http://schemas.microsoft.com/office/drawing/2014/main" id="{DABCBF79-2F26-8CE0-2502-2E5EAAC4839B}"/>
                </a:ext>
              </a:extLst>
            </p:cNvPr>
            <p:cNvSpPr/>
            <p:nvPr/>
          </p:nvSpPr>
          <p:spPr>
            <a:xfrm rot="5400000">
              <a:off x="5319083" y="3490285"/>
              <a:ext cx="253175" cy="4445638"/>
            </a:xfrm>
            <a:prstGeom prst="rightBrace">
              <a:avLst>
                <a:gd name="adj1" fmla="val 100254"/>
                <a:gd name="adj2" fmla="val 50000"/>
              </a:avLst>
            </a:prstGeom>
            <a:ln>
              <a:solidFill>
                <a:srgbClr val="644BC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74A9E51-DF28-C450-91A0-7C92AF0ECB7D}"/>
                </a:ext>
              </a:extLst>
            </p:cNvPr>
            <p:cNvSpPr txBox="1"/>
            <p:nvPr/>
          </p:nvSpPr>
          <p:spPr>
            <a:xfrm>
              <a:off x="2152803" y="5897099"/>
              <a:ext cx="658573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ko-KR" altLang="en-US" sz="20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커뮤니티 기반 솔루션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1712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9CB0A-F944-4EB4-88E6-1E0E6E682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A6424C4D-4488-F3DB-7B8C-75473CA55B22}"/>
              </a:ext>
            </a:extLst>
          </p:cNvPr>
          <p:cNvSpPr txBox="1"/>
          <p:nvPr/>
        </p:nvSpPr>
        <p:spPr>
          <a:xfrm>
            <a:off x="778495" y="673792"/>
            <a:ext cx="25513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친화도 다이어그램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6E616A1-6795-2273-91A8-2ED38FF46A6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EB63B6-015F-0915-FE1F-B7B64897698F}"/>
              </a:ext>
            </a:extLst>
          </p:cNvPr>
          <p:cNvSpPr txBox="1"/>
          <p:nvPr/>
        </p:nvSpPr>
        <p:spPr>
          <a:xfrm>
            <a:off x="1134095" y="1593928"/>
            <a:ext cx="343555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친화도 다이어그램 작성 과정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EC73512C-C07F-6ACB-4671-806C90910ECB}"/>
              </a:ext>
            </a:extLst>
          </p:cNvPr>
          <p:cNvGrpSpPr/>
          <p:nvPr/>
        </p:nvGrpSpPr>
        <p:grpSpPr>
          <a:xfrm>
            <a:off x="1287594" y="2352132"/>
            <a:ext cx="5902915" cy="571286"/>
            <a:chOff x="1013127" y="1841927"/>
            <a:chExt cx="5902915" cy="57128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820A87-A55F-6442-DF23-936C86A1E930}"/>
                </a:ext>
              </a:extLst>
            </p:cNvPr>
            <p:cNvSpPr txBox="1"/>
            <p:nvPr/>
          </p:nvSpPr>
          <p:spPr>
            <a:xfrm>
              <a:off x="1013127" y="1841927"/>
              <a:ext cx="5902915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유사 </a:t>
              </a:r>
              <a:r>
                <a:rPr lang="ko-KR" altLang="en-US" sz="2400" spc="-8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그룹핑</a:t>
              </a:r>
              <a:endPara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AD072ADB-3DAC-7B24-5B6F-4BC92CCCCEB4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2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713B662-903F-02BF-A961-558DF0918338}"/>
              </a:ext>
            </a:extLst>
          </p:cNvPr>
          <p:cNvGrpSpPr/>
          <p:nvPr/>
        </p:nvGrpSpPr>
        <p:grpSpPr>
          <a:xfrm>
            <a:off x="1726646" y="3068638"/>
            <a:ext cx="7357029" cy="1987607"/>
            <a:chOff x="1547337" y="4508469"/>
            <a:chExt cx="7357029" cy="198760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3CE0ECE-D33A-39E4-2F40-1343A6A0ADF7}"/>
                </a:ext>
              </a:extLst>
            </p:cNvPr>
            <p:cNvSpPr txBox="1"/>
            <p:nvPr/>
          </p:nvSpPr>
          <p:spPr>
            <a:xfrm>
              <a:off x="2190470" y="4832287"/>
              <a:ext cx="6713896" cy="16637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노인 고립 문제 해결</a:t>
              </a:r>
              <a:endPara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70" dirty="0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AI </a:t>
              </a:r>
              <a:r>
                <a:rPr lang="ko-KR" altLang="en-US" sz="2000" spc="-70" dirty="0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말벗 로봇</a:t>
              </a:r>
              <a:r>
                <a:rPr lang="en-US" altLang="ko-KR" sz="2000" spc="-70" dirty="0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실버 카페 운영</a:t>
              </a:r>
              <a:r>
                <a:rPr lang="en-US" altLang="ko-KR" sz="2000" spc="-70" dirty="0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 err="1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손자녀</a:t>
              </a:r>
              <a:r>
                <a:rPr lang="ko-KR" altLang="en-US" sz="2000" spc="-70" dirty="0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매칭 프로그램</a:t>
              </a:r>
              <a:r>
                <a:rPr lang="en-US" altLang="ko-KR" sz="2000" spc="-70" dirty="0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br>
                <a:rPr lang="en-US" altLang="ko-KR" sz="2000" spc="-70" dirty="0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70" dirty="0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원격 건강 모니터링</a:t>
              </a:r>
              <a:r>
                <a:rPr lang="en-US" altLang="ko-KR" sz="2000" spc="-70" dirty="0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노인 일자리 플랫폼</a:t>
              </a:r>
              <a:r>
                <a:rPr lang="en-US" altLang="ko-KR" sz="2000" spc="-70" dirty="0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공동체 텃밭 운영</a:t>
              </a:r>
              <a:r>
                <a:rPr lang="en-US" altLang="ko-KR" sz="2000" spc="-70" dirty="0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디지털 교육 프로그램</a:t>
              </a:r>
              <a:r>
                <a:rPr lang="en-US" altLang="ko-KR" sz="2000" spc="-70" dirty="0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방문 의료 서비스</a:t>
              </a:r>
              <a:r>
                <a:rPr lang="en-US" altLang="ko-KR" sz="2000" spc="-70" dirty="0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schemeClr val="bg1">
                      <a:lumMod val="6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세대 통합 주거 단지 등 </a:t>
              </a:r>
              <a:endParaRPr lang="en-US" altLang="ko-KR" sz="2000" spc="-70" dirty="0">
                <a:solidFill>
                  <a:schemeClr val="bg1">
                    <a:lumMod val="65000"/>
                  </a:schemeClr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76CCB52B-BC94-73B7-7F74-43987DD16CE9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1C4F0A25-9D2A-D2F2-5C87-A4DBF6E72278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22" name="사각형: 둥근 모서리 21">
                <a:extLst>
                  <a:ext uri="{FF2B5EF4-FFF2-40B4-BE49-F238E27FC236}">
                    <a16:creationId xmlns:a16="http://schemas.microsoft.com/office/drawing/2014/main" id="{D25DF715-6F33-D649-03C7-D7401B2B125D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E9DED1BF-5C49-E2CF-B1B0-17AC4070D48A}"/>
              </a:ext>
            </a:extLst>
          </p:cNvPr>
          <p:cNvGrpSpPr/>
          <p:nvPr/>
        </p:nvGrpSpPr>
        <p:grpSpPr>
          <a:xfrm>
            <a:off x="3768436" y="5169936"/>
            <a:ext cx="3629891" cy="710693"/>
            <a:chOff x="2152803" y="5586516"/>
            <a:chExt cx="6585733" cy="710693"/>
          </a:xfrm>
        </p:grpSpPr>
        <p:sp>
          <p:nvSpPr>
            <p:cNvPr id="23" name="오른쪽 중괄호 22">
              <a:extLst>
                <a:ext uri="{FF2B5EF4-FFF2-40B4-BE49-F238E27FC236}">
                  <a16:creationId xmlns:a16="http://schemas.microsoft.com/office/drawing/2014/main" id="{E169989A-EDE1-97B4-1B4F-B30510F22918}"/>
                </a:ext>
              </a:extLst>
            </p:cNvPr>
            <p:cNvSpPr/>
            <p:nvPr/>
          </p:nvSpPr>
          <p:spPr>
            <a:xfrm rot="5400000">
              <a:off x="5319083" y="3490285"/>
              <a:ext cx="253175" cy="4445638"/>
            </a:xfrm>
            <a:prstGeom prst="rightBrace">
              <a:avLst>
                <a:gd name="adj1" fmla="val 100254"/>
                <a:gd name="adj2" fmla="val 50000"/>
              </a:avLst>
            </a:prstGeom>
            <a:ln>
              <a:solidFill>
                <a:srgbClr val="644BC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966EBD4-EB91-96D4-F6D8-D9C95E2B6E46}"/>
                </a:ext>
              </a:extLst>
            </p:cNvPr>
            <p:cNvSpPr txBox="1"/>
            <p:nvPr/>
          </p:nvSpPr>
          <p:spPr>
            <a:xfrm>
              <a:off x="2152803" y="5897099"/>
              <a:ext cx="658573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ko-KR" altLang="en-US" sz="20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서비스 기반 솔루션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6657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FFC1FA32-7EB2-8DA9-3E6A-C1870BC8D91C}"/>
              </a:ext>
            </a:extLst>
          </p:cNvPr>
          <p:cNvGrpSpPr/>
          <p:nvPr/>
        </p:nvGrpSpPr>
        <p:grpSpPr>
          <a:xfrm>
            <a:off x="0" y="5848583"/>
            <a:ext cx="12192000" cy="1009417"/>
            <a:chOff x="0" y="4963185"/>
            <a:chExt cx="22886074" cy="1894815"/>
          </a:xfrm>
        </p:grpSpPr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07682DB8-D4EF-5275-7109-075451E75C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963185"/>
              <a:ext cx="22886074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2FA952B8-8DFE-888F-A4F2-5B38C6FF81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0" y="4963185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09B4B0E-5F83-FE50-24B5-125F10106A66}"/>
              </a:ext>
            </a:extLst>
          </p:cNvPr>
          <p:cNvSpPr txBox="1"/>
          <p:nvPr/>
        </p:nvSpPr>
        <p:spPr>
          <a:xfrm flipH="1">
            <a:off x="2074787" y="1369763"/>
            <a:ext cx="5690686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아이디어 수렴이 필요한 근본적인 이유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39C49FDE-71C4-2A34-DAFA-C8FBCE3D689B}"/>
              </a:ext>
            </a:extLst>
          </p:cNvPr>
          <p:cNvGrpSpPr/>
          <p:nvPr/>
        </p:nvGrpSpPr>
        <p:grpSpPr>
          <a:xfrm>
            <a:off x="1009417" y="2314719"/>
            <a:ext cx="7691237" cy="824805"/>
            <a:chOff x="1009417" y="2314719"/>
            <a:chExt cx="7691237" cy="824805"/>
          </a:xfrm>
        </p:grpSpPr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535124C4-CB78-1837-ABC1-FBFFC9729F00}"/>
                </a:ext>
              </a:extLst>
            </p:cNvPr>
            <p:cNvSpPr/>
            <p:nvPr/>
          </p:nvSpPr>
          <p:spPr>
            <a:xfrm>
              <a:off x="1280891" y="2530231"/>
              <a:ext cx="7419763" cy="609293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시스테믹</a:t>
              </a: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 디자인을 통해 시스템 </a:t>
              </a:r>
              <a:r>
                <a:rPr kumimoji="0" lang="ko-KR" altLang="en-US" sz="2000" b="0" i="0" u="none" strike="noStrike" kern="1200" cap="none" spc="-8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맵에서</a:t>
              </a: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 발견한 다양한 개입 지점</a:t>
              </a:r>
              <a:endParaRPr lang="ko-KR" altLang="en-US" dirty="0"/>
            </a:p>
          </p:txBody>
        </p:sp>
        <p:pic>
          <p:nvPicPr>
            <p:cNvPr id="24" name="그림 23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2FC4E4AE-7301-4D9E-E6C5-D416731A1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9417" y="2314719"/>
              <a:ext cx="614408" cy="520158"/>
            </a:xfrm>
            <a:prstGeom prst="rect">
              <a:avLst/>
            </a:prstGeom>
          </p:spPr>
        </p:pic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F69C6547-F4EA-266A-DEE3-496F6E451632}"/>
              </a:ext>
            </a:extLst>
          </p:cNvPr>
          <p:cNvGrpSpPr/>
          <p:nvPr/>
        </p:nvGrpSpPr>
        <p:grpSpPr>
          <a:xfrm>
            <a:off x="1009417" y="3429000"/>
            <a:ext cx="7691237" cy="824805"/>
            <a:chOff x="1009417" y="2314719"/>
            <a:chExt cx="7691237" cy="824805"/>
          </a:xfrm>
        </p:grpSpPr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CA1E2D99-8DC6-77C8-BA40-C33A219D7349}"/>
                </a:ext>
              </a:extLst>
            </p:cNvPr>
            <p:cNvSpPr/>
            <p:nvPr/>
          </p:nvSpPr>
          <p:spPr>
            <a:xfrm>
              <a:off x="1280891" y="2530231"/>
              <a:ext cx="7419763" cy="609293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브레인스토밍으로 창출한 창의적 발상</a:t>
              </a:r>
              <a:endParaRPr lang="ko-KR" altLang="en-US" dirty="0"/>
            </a:p>
          </p:txBody>
        </p:sp>
        <p:pic>
          <p:nvPicPr>
            <p:cNvPr id="28" name="그림 27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AD36B1F5-3BDE-D683-4B96-08536EA0D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9417" y="2314719"/>
              <a:ext cx="614408" cy="520158"/>
            </a:xfrm>
            <a:prstGeom prst="rect">
              <a:avLst/>
            </a:prstGeom>
          </p:spPr>
        </p:pic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C9944AB8-876D-3490-22CD-0AD78B3AC48C}"/>
              </a:ext>
            </a:extLst>
          </p:cNvPr>
          <p:cNvGrpSpPr/>
          <p:nvPr/>
        </p:nvGrpSpPr>
        <p:grpSpPr>
          <a:xfrm>
            <a:off x="1009417" y="4611377"/>
            <a:ext cx="7691237" cy="824805"/>
            <a:chOff x="1009417" y="2314719"/>
            <a:chExt cx="7691237" cy="824805"/>
          </a:xfrm>
        </p:grpSpPr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75D3D463-03C1-2422-2191-902F459AB960}"/>
                </a:ext>
              </a:extLst>
            </p:cNvPr>
            <p:cNvSpPr/>
            <p:nvPr/>
          </p:nvSpPr>
          <p:spPr>
            <a:xfrm>
              <a:off x="1280891" y="2530231"/>
              <a:ext cx="7419763" cy="609293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이해관계자 분석 과정에서 도출된 구체적인 니즈 및 해결 방안</a:t>
              </a:r>
              <a:endParaRPr lang="ko-KR" altLang="en-US" dirty="0"/>
            </a:p>
          </p:txBody>
        </p:sp>
        <p:pic>
          <p:nvPicPr>
            <p:cNvPr id="31" name="그림 30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B9121E0B-179A-A57E-D85A-6C36B7331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9417" y="2314719"/>
              <a:ext cx="614408" cy="5201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190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89366-AAC6-EA1B-866A-E3342F470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BC3B8AD2-04FD-7700-7C87-C15674B428BA}"/>
              </a:ext>
            </a:extLst>
          </p:cNvPr>
          <p:cNvSpPr txBox="1"/>
          <p:nvPr/>
        </p:nvSpPr>
        <p:spPr>
          <a:xfrm>
            <a:off x="778495" y="673792"/>
            <a:ext cx="25513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친화도 다이어그램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8E64825-149E-47D7-7243-BDD780F8676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C67295-AD02-CDEE-D8E0-81E1DF3ECF9C}"/>
              </a:ext>
            </a:extLst>
          </p:cNvPr>
          <p:cNvSpPr txBox="1"/>
          <p:nvPr/>
        </p:nvSpPr>
        <p:spPr>
          <a:xfrm>
            <a:off x="1134095" y="1593928"/>
            <a:ext cx="343555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친화도 다이어그램 작성 과정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0A4DF0CB-BE1A-E725-EBB5-AD16A69F971D}"/>
              </a:ext>
            </a:extLst>
          </p:cNvPr>
          <p:cNvGrpSpPr/>
          <p:nvPr/>
        </p:nvGrpSpPr>
        <p:grpSpPr>
          <a:xfrm>
            <a:off x="5180721" y="2352132"/>
            <a:ext cx="6828615" cy="1352573"/>
            <a:chOff x="1287594" y="2352132"/>
            <a:chExt cx="6828615" cy="1352573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2E9BEAF9-5CD8-1453-ABA4-9535E2BBB2D4}"/>
                </a:ext>
              </a:extLst>
            </p:cNvPr>
            <p:cNvGrpSpPr/>
            <p:nvPr/>
          </p:nvGrpSpPr>
          <p:grpSpPr>
            <a:xfrm>
              <a:off x="1287594" y="2352132"/>
              <a:ext cx="5902915" cy="571286"/>
              <a:chOff x="1013127" y="1841927"/>
              <a:chExt cx="5902915" cy="571286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9FB6F27-4D45-2CC3-8B0F-95BA5AD4E171}"/>
                  </a:ext>
                </a:extLst>
              </p:cNvPr>
              <p:cNvSpPr txBox="1"/>
              <p:nvPr/>
            </p:nvSpPr>
            <p:spPr>
              <a:xfrm>
                <a:off x="1013127" y="1841927"/>
                <a:ext cx="5902915" cy="57128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4D79CF">
                      <a:alpha val="20000"/>
                    </a:srgbClr>
                  </a:gs>
                  <a:gs pos="100000">
                    <a:srgbClr val="9A5CC8">
                      <a:alpha val="20000"/>
                    </a:srgbClr>
                  </a:gs>
                </a:gsLst>
                <a:lin ang="2700000" scaled="0"/>
              </a:gradFill>
            </p:spPr>
            <p:txBody>
              <a:bodyPr wrap="square" lIns="720000" tIns="0" rIns="216000" bIns="0" rtlCol="0" anchor="ctr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ko-KR" altLang="en-US" sz="2400" spc="-80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072087"/>
                    </a:solidFill>
                    <a:latin typeface="카페24 아네모네" pitchFamily="2" charset="-127"/>
                    <a:ea typeface="카페24 아네모네" pitchFamily="2" charset="-127"/>
                  </a:rPr>
                  <a:t>그룹명</a:t>
                </a:r>
                <a:r>
                  <a:rPr lang="ko-KR" altLang="en-US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072087"/>
                    </a:solidFill>
                    <a:latin typeface="카페24 아네모네" pitchFamily="2" charset="-127"/>
                    <a:ea typeface="카페24 아네모네" pitchFamily="2" charset="-127"/>
                  </a:rPr>
                  <a:t> 붙이기</a:t>
                </a:r>
              </a:p>
            </p:txBody>
          </p: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9F11A2F0-AC9B-1480-7A9B-5B16BBBA7969}"/>
                  </a:ext>
                </a:extLst>
              </p:cNvPr>
              <p:cNvSpPr/>
              <p:nvPr/>
            </p:nvSpPr>
            <p:spPr>
              <a:xfrm>
                <a:off x="1075627" y="1905001"/>
                <a:ext cx="445144" cy="445142"/>
              </a:xfrm>
              <a:prstGeom prst="ellipse">
                <a:avLst/>
              </a:prstGeom>
              <a:gradFill>
                <a:gsLst>
                  <a:gs pos="38000">
                    <a:srgbClr val="0B2EB7"/>
                  </a:gs>
                  <a:gs pos="100000">
                    <a:srgbClr val="9A5CC8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ko-KR" sz="24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dist="63500" dir="2700000" algn="tl" rotWithShape="0">
                        <a:srgbClr val="152657">
                          <a:alpha val="30000"/>
                        </a:srgbClr>
                      </a:outerShdw>
                    </a:effectLst>
                    <a:latin typeface="카페24 아네모네" pitchFamily="2" charset="-127"/>
                    <a:ea typeface="카페24 아네모네" pitchFamily="2" charset="-127"/>
                  </a:rPr>
                  <a:t>3</a:t>
                </a:r>
                <a:endParaRPr lang="ko-KR" altLang="en-US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</p:grp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6BE69975-667A-3A9E-EF4F-CABD74D92078}"/>
                </a:ext>
              </a:extLst>
            </p:cNvPr>
            <p:cNvGrpSpPr/>
            <p:nvPr/>
          </p:nvGrpSpPr>
          <p:grpSpPr>
            <a:xfrm>
              <a:off x="1650374" y="3235346"/>
              <a:ext cx="6465835" cy="469359"/>
              <a:chOff x="3965516" y="2790917"/>
              <a:chExt cx="6465835" cy="469359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1249AB8-18D3-AF17-11D0-77AA4E391EB7}"/>
                  </a:ext>
                </a:extLst>
              </p:cNvPr>
              <p:cNvSpPr txBox="1"/>
              <p:nvPr/>
            </p:nvSpPr>
            <p:spPr>
              <a:xfrm>
                <a:off x="4282222" y="2790917"/>
                <a:ext cx="6149129" cy="469359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각 그룹의 핵심 특성을 파악하여 설정</a:t>
                </a:r>
                <a:endParaRPr lang="ko-KR" altLang="en-US" sz="20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  <p:grpSp>
            <p:nvGrpSpPr>
              <p:cNvPr id="13" name="그룹 12">
                <a:extLst>
                  <a:ext uri="{FF2B5EF4-FFF2-40B4-BE49-F238E27FC236}">
                    <a16:creationId xmlns:a16="http://schemas.microsoft.com/office/drawing/2014/main" id="{8F7672BE-F7D3-D782-0A09-2718B0112BEA}"/>
                  </a:ext>
                </a:extLst>
              </p:cNvPr>
              <p:cNvGrpSpPr/>
              <p:nvPr/>
            </p:nvGrpSpPr>
            <p:grpSpPr>
              <a:xfrm>
                <a:off x="3965516" y="2937854"/>
                <a:ext cx="229006" cy="229006"/>
                <a:chOff x="2345736" y="1936452"/>
                <a:chExt cx="546106" cy="546106"/>
              </a:xfrm>
            </p:grpSpPr>
            <p:sp>
              <p:nvSpPr>
                <p:cNvPr id="14" name="원호 13">
                  <a:extLst>
                    <a:ext uri="{FF2B5EF4-FFF2-40B4-BE49-F238E27FC236}">
                      <a16:creationId xmlns:a16="http://schemas.microsoft.com/office/drawing/2014/main" id="{DC15ED17-1248-C4A7-F5BB-5621FED6C9EE}"/>
                    </a:ext>
                  </a:extLst>
                </p:cNvPr>
                <p:cNvSpPr/>
                <p:nvPr/>
              </p:nvSpPr>
              <p:spPr>
                <a:xfrm>
                  <a:off x="2345736" y="1936452"/>
                  <a:ext cx="546106" cy="546106"/>
                </a:xfrm>
                <a:prstGeom prst="arc">
                  <a:avLst>
                    <a:gd name="adj1" fmla="val 21332914"/>
                    <a:gd name="adj2" fmla="val 17958270"/>
                  </a:avLst>
                </a:prstGeom>
                <a:ln cap="rnd">
                  <a:solidFill>
                    <a:srgbClr val="869CDA"/>
                  </a:solidFill>
                  <a:rou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15" name="자유형: 도형 14">
                  <a:extLst>
                    <a:ext uri="{FF2B5EF4-FFF2-40B4-BE49-F238E27FC236}">
                      <a16:creationId xmlns:a16="http://schemas.microsoft.com/office/drawing/2014/main" id="{B0A580EF-CB7E-2909-F1B9-EFB78161E5C2}"/>
                    </a:ext>
                  </a:extLst>
                </p:cNvPr>
                <p:cNvSpPr/>
                <p:nvPr/>
              </p:nvSpPr>
              <p:spPr>
                <a:xfrm>
                  <a:off x="2489904" y="2047685"/>
                  <a:ext cx="356510" cy="231176"/>
                </a:xfrm>
                <a:custGeom>
                  <a:avLst/>
                  <a:gdLst>
                    <a:gd name="connsiteX0" fmla="*/ 0 w 406400"/>
                    <a:gd name="connsiteY0" fmla="*/ 120650 h 263525"/>
                    <a:gd name="connsiteX1" fmla="*/ 142875 w 406400"/>
                    <a:gd name="connsiteY1" fmla="*/ 263525 h 263525"/>
                    <a:gd name="connsiteX2" fmla="*/ 406400 w 406400"/>
                    <a:gd name="connsiteY2" fmla="*/ 0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263525">
                      <a:moveTo>
                        <a:pt x="0" y="120650"/>
                      </a:moveTo>
                      <a:lnTo>
                        <a:pt x="142875" y="263525"/>
                      </a:lnTo>
                      <a:lnTo>
                        <a:pt x="406400" y="0"/>
                      </a:lnTo>
                    </a:path>
                  </a:pathLst>
                </a:custGeom>
                <a:noFill/>
                <a:ln w="31750" cap="rnd">
                  <a:solidFill>
                    <a:srgbClr val="0B2EB7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</p:grp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6D69087-AB49-F223-2BA6-F9AF0FB56289}"/>
              </a:ext>
            </a:extLst>
          </p:cNvPr>
          <p:cNvSpPr txBox="1"/>
          <p:nvPr/>
        </p:nvSpPr>
        <p:spPr>
          <a:xfrm rot="21280656" flipH="1">
            <a:off x="7863344" y="5231092"/>
            <a:ext cx="3816928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다양성 및 균형 점검에 유용</a:t>
            </a:r>
            <a:endParaRPr lang="ko-KR" altLang="en-US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8E4C1451-8DDD-52E4-49F6-8892BC0E23D2}"/>
              </a:ext>
            </a:extLst>
          </p:cNvPr>
          <p:cNvGrpSpPr/>
          <p:nvPr/>
        </p:nvGrpSpPr>
        <p:grpSpPr>
          <a:xfrm>
            <a:off x="5955555" y="3846923"/>
            <a:ext cx="3779040" cy="1312280"/>
            <a:chOff x="2983755" y="3930599"/>
            <a:chExt cx="3779040" cy="131228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00377FF-D2CF-7D45-C973-86449EB7A334}"/>
                </a:ext>
              </a:extLst>
            </p:cNvPr>
            <p:cNvSpPr txBox="1"/>
            <p:nvPr/>
          </p:nvSpPr>
          <p:spPr>
            <a:xfrm flipH="1">
              <a:off x="2983755" y="4430349"/>
              <a:ext cx="3779040" cy="81253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wrap="square" lIns="216000" tIns="0" rIns="216000" bIns="0" rtlCol="0" anchor="t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5186B"/>
                  </a:solidFill>
                  <a:latin typeface="카페24 아네모네" pitchFamily="2" charset="-127"/>
                  <a:ea typeface="카페24 아네모네" pitchFamily="2" charset="-127"/>
                </a:rPr>
                <a:t>우리가 가진 아이디어들의</a:t>
              </a:r>
              <a:b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5186B"/>
                  </a:solidFill>
                  <a:latin typeface="카페24 아네모네" pitchFamily="2" charset="-127"/>
                  <a:ea typeface="카페24 아네모네" pitchFamily="2" charset="-127"/>
                </a:rPr>
              </a:b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7A52C4"/>
                  </a:solidFill>
                  <a:latin typeface="카페24 아네모네" pitchFamily="2" charset="-127"/>
                  <a:ea typeface="카페24 아네모네" pitchFamily="2" charset="-127"/>
                </a:rPr>
                <a:t>전체적인 지형도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5186B"/>
                  </a:solidFill>
                  <a:latin typeface="카페24 아네모네" pitchFamily="2" charset="-127"/>
                  <a:ea typeface="카페24 아네모네" pitchFamily="2" charset="-127"/>
                </a:rPr>
                <a:t> 확인 가능</a:t>
              </a:r>
            </a:p>
          </p:txBody>
        </p:sp>
        <p:sp>
          <p:nvSpPr>
            <p:cNvPr id="21" name="화살표: 아래쪽 20">
              <a:extLst>
                <a:ext uri="{FF2B5EF4-FFF2-40B4-BE49-F238E27FC236}">
                  <a16:creationId xmlns:a16="http://schemas.microsoft.com/office/drawing/2014/main" id="{55D5C32C-6094-2EDF-9EF7-D67F2D1AF5F9}"/>
                </a:ext>
              </a:extLst>
            </p:cNvPr>
            <p:cNvSpPr/>
            <p:nvPr/>
          </p:nvSpPr>
          <p:spPr>
            <a:xfrm>
              <a:off x="4673725" y="3930599"/>
              <a:ext cx="327457" cy="355330"/>
            </a:xfrm>
            <a:prstGeom prst="downArrow">
              <a:avLst/>
            </a:prstGeom>
            <a:solidFill>
              <a:srgbClr val="4741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801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C5ADD-773F-71C1-3730-BB4423E3C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7BAAE6A9-6E0E-016E-EB19-59DB9DC20B5E}"/>
              </a:ext>
            </a:extLst>
          </p:cNvPr>
          <p:cNvSpPr txBox="1"/>
          <p:nvPr/>
        </p:nvSpPr>
        <p:spPr>
          <a:xfrm>
            <a:off x="778495" y="673792"/>
            <a:ext cx="25513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친화도 다이어그램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F0ABC7D-766B-0E4F-6B29-7831734081A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7DB4CD-F8A0-34D1-5370-D08899E8AEBB}"/>
              </a:ext>
            </a:extLst>
          </p:cNvPr>
          <p:cNvSpPr txBox="1"/>
          <p:nvPr/>
        </p:nvSpPr>
        <p:spPr>
          <a:xfrm>
            <a:off x="1134095" y="1593928"/>
            <a:ext cx="217078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새로운 문제 직면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!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D03B28-4B30-BA0C-78DE-96B05AAE370E}"/>
              </a:ext>
            </a:extLst>
          </p:cNvPr>
          <p:cNvSpPr txBox="1"/>
          <p:nvPr/>
        </p:nvSpPr>
        <p:spPr>
          <a:xfrm flipH="1">
            <a:off x="1226007" y="2327420"/>
            <a:ext cx="7294537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216000" tIns="0" rIns="21600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“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00"/>
                </a:solidFill>
                <a:latin typeface="카페24 아네모네" pitchFamily="2" charset="-127"/>
                <a:ea typeface="카페24 아네모네" pitchFamily="2" charset="-127"/>
              </a:rPr>
              <a:t>그래서 무엇을 선택해야 하는가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00"/>
                </a:solidFill>
                <a:latin typeface="카페24 아네모네" pitchFamily="2" charset="-127"/>
                <a:ea typeface="카페24 아네모네" pitchFamily="2" charset="-127"/>
              </a:rPr>
              <a:t>?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”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에 대한 답변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694C93-F02B-0826-077B-ADF09664D9AF}"/>
              </a:ext>
            </a:extLst>
          </p:cNvPr>
          <p:cNvSpPr txBox="1"/>
          <p:nvPr/>
        </p:nvSpPr>
        <p:spPr>
          <a:xfrm flipH="1">
            <a:off x="1226007" y="3143357"/>
            <a:ext cx="7294537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216000" tIns="0" rIns="21600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같은 그룹 안에서도 아이디어들 간의 차이  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4" name="화살표: 오른쪽 23">
            <a:extLst>
              <a:ext uri="{FF2B5EF4-FFF2-40B4-BE49-F238E27FC236}">
                <a16:creationId xmlns:a16="http://schemas.microsoft.com/office/drawing/2014/main" id="{7FFD7533-E4D5-5F9F-2020-3CC8F238C688}"/>
              </a:ext>
            </a:extLst>
          </p:cNvPr>
          <p:cNvSpPr/>
          <p:nvPr/>
        </p:nvSpPr>
        <p:spPr>
          <a:xfrm rot="16200000">
            <a:off x="7308272" y="3241775"/>
            <a:ext cx="341624" cy="31304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17F339-B845-A585-AD91-7FEF78A91957}"/>
              </a:ext>
            </a:extLst>
          </p:cNvPr>
          <p:cNvSpPr txBox="1"/>
          <p:nvPr/>
        </p:nvSpPr>
        <p:spPr>
          <a:xfrm>
            <a:off x="1667311" y="3872756"/>
            <a:ext cx="6638489" cy="132343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기술 기반 솔루션 그룹 내 </a:t>
            </a:r>
            <a:b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- AI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말벗 로봇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: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개발비 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50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억 원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효과는 제한적</a:t>
            </a:r>
            <a:b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-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원격 건강 모니터링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: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개발비 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5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억 원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즉시 적용 가능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b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-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디지털 교육 프로그램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: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개발비 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1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억 원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확산 가능성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B1AACB-FFB7-72B9-C0D5-7B7AB7C2B912}"/>
              </a:ext>
            </a:extLst>
          </p:cNvPr>
          <p:cNvSpPr txBox="1"/>
          <p:nvPr/>
        </p:nvSpPr>
        <p:spPr>
          <a:xfrm flipH="1">
            <a:off x="1226007" y="5264072"/>
            <a:ext cx="7294537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216000" tIns="0" rIns="21600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같은 그룹에 속해도 실현가능성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&amp;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사회적 영향력은 상이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784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025C7-3F3A-37E5-DCF6-BF61A601C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3E7CA5B4-E2CE-CFD0-E59D-53AF1295B845}"/>
              </a:ext>
            </a:extLst>
          </p:cNvPr>
          <p:cNvSpPr txBox="1"/>
          <p:nvPr/>
        </p:nvSpPr>
        <p:spPr>
          <a:xfrm>
            <a:off x="778495" y="673792"/>
            <a:ext cx="25513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친화도 다이어그램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2B0908C-009C-2A05-85AF-EBA1571FBB5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2027B4-BF5F-A746-1196-98D74FDE2D93}"/>
              </a:ext>
            </a:extLst>
          </p:cNvPr>
          <p:cNvSpPr txBox="1"/>
          <p:nvPr/>
        </p:nvSpPr>
        <p:spPr>
          <a:xfrm>
            <a:off x="1134095" y="1593928"/>
            <a:ext cx="210089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명확한 기준 필요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1C3C647-9F27-D01D-C9E2-1D3EB6B33F1A}"/>
              </a:ext>
            </a:extLst>
          </p:cNvPr>
          <p:cNvGrpSpPr/>
          <p:nvPr/>
        </p:nvGrpSpPr>
        <p:grpSpPr>
          <a:xfrm>
            <a:off x="1134094" y="2467897"/>
            <a:ext cx="6084123" cy="1951703"/>
            <a:chOff x="1134094" y="2467897"/>
            <a:chExt cx="6084123" cy="1951703"/>
          </a:xfrm>
        </p:grpSpPr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D40285A3-70D3-EF01-F6AD-B732FD565EBF}"/>
                </a:ext>
              </a:extLst>
            </p:cNvPr>
            <p:cNvSpPr/>
            <p:nvPr/>
          </p:nvSpPr>
          <p:spPr>
            <a:xfrm>
              <a:off x="1134094" y="2467897"/>
              <a:ext cx="6084123" cy="195170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9A5CC8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B24F22E-0B31-8336-9AAB-87D19C7EE98C}"/>
                </a:ext>
              </a:extLst>
            </p:cNvPr>
            <p:cNvSpPr txBox="1"/>
            <p:nvPr/>
          </p:nvSpPr>
          <p:spPr>
            <a:xfrm>
              <a:off x="1582087" y="2739329"/>
              <a:ext cx="5054240" cy="11995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900" b="0" i="0" u="none" strike="noStrike" kern="1200" cap="none" spc="-7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분류된 모든 아이디어들을</a:t>
              </a:r>
              <a:br>
                <a:rPr kumimoji="0" lang="en-US" altLang="ko-KR" sz="1900" b="0" i="0" u="none" strike="noStrike" kern="1200" cap="none" spc="-7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</a:br>
              <a:r>
                <a:rPr kumimoji="0" lang="ko-KR" altLang="en-US" sz="1900" b="0" i="0" u="none" strike="noStrike" kern="1200" cap="none" spc="-7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하나의 통일된 객관적 평가 프레임워크에 두고</a:t>
              </a:r>
              <a:br>
                <a:rPr kumimoji="0" lang="en-US" altLang="ko-KR" sz="1900" b="0" i="0" u="none" strike="noStrike" kern="1200" cap="none" spc="-7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</a:br>
              <a:r>
                <a:rPr kumimoji="0" lang="ko-KR" altLang="en-US" sz="1900" b="0" i="0" u="none" strike="noStrike" kern="1200" cap="none" spc="-7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체계적으로 비교</a:t>
              </a:r>
              <a:r>
                <a:rPr kumimoji="0" lang="en-US" altLang="ko-KR" sz="1900" b="0" i="0" u="none" strike="noStrike" kern="1200" cap="none" spc="-7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·</a:t>
              </a:r>
              <a:r>
                <a:rPr kumimoji="0" lang="ko-KR" altLang="en-US" sz="1900" b="0" i="0" u="none" strike="noStrike" kern="1200" cap="none" spc="-7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분석 </a:t>
              </a:r>
              <a:r>
                <a:rPr kumimoji="0" lang="ko-KR" altLang="en-US" sz="1900" b="1" i="0" u="none" strike="noStrike" kern="1200" cap="none" spc="-7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必</a:t>
              </a:r>
            </a:p>
          </p:txBody>
        </p:sp>
        <p:pic>
          <p:nvPicPr>
            <p:cNvPr id="6" name="그림 5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AF96B426-0C92-08A2-9C55-60A554C0F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6261677" y="3200400"/>
              <a:ext cx="749300" cy="12192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D1533BF-AE9C-E00E-B097-21860D64682A}"/>
              </a:ext>
            </a:extLst>
          </p:cNvPr>
          <p:cNvSpPr txBox="1"/>
          <p:nvPr/>
        </p:nvSpPr>
        <p:spPr>
          <a:xfrm>
            <a:off x="1679410" y="4691032"/>
            <a:ext cx="485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5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아이디어 매트릭스</a:t>
            </a:r>
          </a:p>
        </p:txBody>
      </p:sp>
    </p:spTree>
    <p:extLst>
      <p:ext uri="{BB962C8B-B14F-4D97-AF65-F5344CB8AC3E}">
        <p14:creationId xmlns:p14="http://schemas.microsoft.com/office/powerpoint/2010/main" val="286212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69899-12A1-20B9-6F24-6D0162B1E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EB39E3F-54A9-8FF4-5D3E-BD28490876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536B8AD-8AA0-597F-0673-4942803DD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75DD16-A050-9123-D331-E654E47C8E59}"/>
              </a:ext>
            </a:extLst>
          </p:cNvPr>
          <p:cNvSpPr txBox="1"/>
          <p:nvPr/>
        </p:nvSpPr>
        <p:spPr>
          <a:xfrm>
            <a:off x="1119800" y="2529890"/>
            <a:ext cx="995240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핵심</a:t>
            </a:r>
            <a:r>
              <a:rPr lang="en-US" altLang="ko-KR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아이디어 매트릭스 심화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D77D2CD-3D52-E764-643F-226EFCD7ECD1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1786E329-F483-E2C6-ED3C-60ACB93D9A1E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913057FE-E6D4-B563-CFA2-039F10E4360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0240636D-7B5E-6AA9-84D0-379E2E159D9E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854BD051-26EE-8294-31B6-74F64AEE8CA6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A732B7D2-357E-8104-642C-C178B0B636F6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C31DB98-D288-F543-C71A-5730A1F77396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DE04F5-415D-5FFE-BAAD-59526C3908B2}"/>
              </a:ext>
            </a:extLst>
          </p:cNvPr>
          <p:cNvSpPr txBox="1"/>
          <p:nvPr/>
        </p:nvSpPr>
        <p:spPr>
          <a:xfrm>
            <a:off x="6014939" y="1593371"/>
            <a:ext cx="47961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3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E799A80D-2A7F-0B6F-C417-0758E1E26104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B0F2EEDE-6F4E-4118-E590-9559E126008B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F57470FA-B22A-5726-2C7A-C9DB5B72EACA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33A1AD81-800A-5CB1-572E-24AC52FFF86E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4F55F5AC-32CF-5F29-24F9-326E0715D5AA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DE0E5333-0D49-6698-6715-76EF7F7FD6BB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100A5D58-B932-F4DE-9504-6E22BBE610C1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40D637F5-4B71-2FA7-740B-C24777EF0F7F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1156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DDD10-4406-B1E4-2660-32ECEE34F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BB556B9A-47B1-8CAC-CC01-6E245954FA3C}"/>
              </a:ext>
            </a:extLst>
          </p:cNvPr>
          <p:cNvSpPr txBox="1"/>
          <p:nvPr/>
        </p:nvSpPr>
        <p:spPr>
          <a:xfrm>
            <a:off x="778495" y="673792"/>
            <a:ext cx="40039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핵심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아이디어 매트릭스 심화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C8DCA5-38CC-5802-7AEE-0F3C1E1F0EEF}"/>
              </a:ext>
            </a:extLst>
          </p:cNvPr>
          <p:cNvSpPr txBox="1"/>
          <p:nvPr/>
        </p:nvSpPr>
        <p:spPr>
          <a:xfrm>
            <a:off x="1134095" y="1593928"/>
            <a:ext cx="269753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아이디어 매트릭스란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?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C575907-74BA-E272-BCB0-E003C2EFCDF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F9D514-B46B-6457-9C74-3DF1CF6348A9}"/>
              </a:ext>
            </a:extLst>
          </p:cNvPr>
          <p:cNvSpPr txBox="1"/>
          <p:nvPr/>
        </p:nvSpPr>
        <p:spPr>
          <a:xfrm flipH="1">
            <a:off x="2910815" y="5131229"/>
            <a:ext cx="6172860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다양한 아이디어를 객관적 기준에 따라 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평가하고 우선순위화 하는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00"/>
                </a:solidFill>
                <a:latin typeface="카페24 아네모네" pitchFamily="2" charset="-127"/>
                <a:ea typeface="카페24 아네모네" pitchFamily="2" charset="-127"/>
              </a:rPr>
              <a:t>체계적인 프레임워크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341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CDBD1-5566-D11E-87F5-2CFFF56D4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5D2DC5E0-7762-BD2F-61EF-A5FC27352E2E}"/>
              </a:ext>
            </a:extLst>
          </p:cNvPr>
          <p:cNvSpPr txBox="1"/>
          <p:nvPr/>
        </p:nvSpPr>
        <p:spPr>
          <a:xfrm>
            <a:off x="778495" y="673792"/>
            <a:ext cx="40039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핵심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아이디어 매트릭스 심화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C212C29-72C9-B558-4EDB-C4A0A4E145D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FD83D0-710B-2B61-F9A6-0B74F766BB45}"/>
              </a:ext>
            </a:extLst>
          </p:cNvPr>
          <p:cNvSpPr txBox="1"/>
          <p:nvPr/>
        </p:nvSpPr>
        <p:spPr>
          <a:xfrm>
            <a:off x="1134095" y="1593928"/>
            <a:ext cx="269753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아이디어 매트릭스란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?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1027CCBD-E996-2D56-16A8-5FE0BA58E17A}"/>
              </a:ext>
            </a:extLst>
          </p:cNvPr>
          <p:cNvGrpSpPr/>
          <p:nvPr/>
        </p:nvGrpSpPr>
        <p:grpSpPr>
          <a:xfrm>
            <a:off x="1232829" y="2370823"/>
            <a:ext cx="7229215" cy="469359"/>
            <a:chOff x="3965516" y="2790917"/>
            <a:chExt cx="7229215" cy="46935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1B98365-7204-6006-0F53-60F594662C73}"/>
                </a:ext>
              </a:extLst>
            </p:cNvPr>
            <p:cNvSpPr txBox="1"/>
            <p:nvPr/>
          </p:nvSpPr>
          <p:spPr>
            <a:xfrm>
              <a:off x="4282222" y="2790917"/>
              <a:ext cx="691250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2x2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구조로 되어 있으며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두 개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의 핵심 축으로 구성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C72745DB-5BC0-5CA5-FE00-DEB9592C5972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9" name="원호 8">
                <a:extLst>
                  <a:ext uri="{FF2B5EF4-FFF2-40B4-BE49-F238E27FC236}">
                    <a16:creationId xmlns:a16="http://schemas.microsoft.com/office/drawing/2014/main" id="{79DE8E4A-8FDB-D41E-B0F3-112E58BA033B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27FADF71-4A07-292F-EF1A-2C00422444C6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18EC639-B72F-09EF-AE8B-03A029989166}"/>
              </a:ext>
            </a:extLst>
          </p:cNvPr>
          <p:cNvGrpSpPr/>
          <p:nvPr/>
        </p:nvGrpSpPr>
        <p:grpSpPr>
          <a:xfrm>
            <a:off x="1232829" y="2961979"/>
            <a:ext cx="7654862" cy="469359"/>
            <a:chOff x="3965516" y="2790917"/>
            <a:chExt cx="7654862" cy="46935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834609-49A4-788E-DDBF-66F0377EEAE1}"/>
                </a:ext>
              </a:extLst>
            </p:cNvPr>
            <p:cNvSpPr txBox="1"/>
            <p:nvPr/>
          </p:nvSpPr>
          <p:spPr>
            <a:xfrm>
              <a:off x="4282222" y="2790917"/>
              <a:ext cx="7338156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가로축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'</a:t>
              </a: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실현가능성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',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세로축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'</a:t>
              </a: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영향력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'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373EA158-E1D0-C002-D1D5-E6F7FA50BFF4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4" name="원호 13">
                <a:extLst>
                  <a:ext uri="{FF2B5EF4-FFF2-40B4-BE49-F238E27FC236}">
                    <a16:creationId xmlns:a16="http://schemas.microsoft.com/office/drawing/2014/main" id="{3A2BEE7F-96A0-3F16-809A-22471BBE5CA4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F05DD223-1043-D725-3882-EF1C6168C2B8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389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27279-1C39-A1B6-84D7-F732A935F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B3FF6406-CAFC-2A86-662E-F5E56EF2BFF1}"/>
              </a:ext>
            </a:extLst>
          </p:cNvPr>
          <p:cNvSpPr txBox="1"/>
          <p:nvPr/>
        </p:nvSpPr>
        <p:spPr>
          <a:xfrm>
            <a:off x="778495" y="673792"/>
            <a:ext cx="40039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핵심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아이디어 매트릭스 심화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3856EFC-8645-8B83-FF9D-0F02168DD91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1283BA-B06F-824D-C39A-94F2979654F5}"/>
              </a:ext>
            </a:extLst>
          </p:cNvPr>
          <p:cNvSpPr txBox="1"/>
          <p:nvPr/>
        </p:nvSpPr>
        <p:spPr>
          <a:xfrm>
            <a:off x="1134095" y="1593928"/>
            <a:ext cx="190052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두 개의 핵심 축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0DFC465F-C092-AE74-7AC6-557AAF1A72E9}"/>
              </a:ext>
            </a:extLst>
          </p:cNvPr>
          <p:cNvGrpSpPr/>
          <p:nvPr/>
        </p:nvGrpSpPr>
        <p:grpSpPr>
          <a:xfrm>
            <a:off x="1516847" y="2950490"/>
            <a:ext cx="7458993" cy="463460"/>
            <a:chOff x="3965516" y="2790917"/>
            <a:chExt cx="7458993" cy="46346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1B32B17-DA60-FFD8-9B40-00CE706CA373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기술적 가능성</a:t>
              </a:r>
              <a:endPara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5809C0E5-7336-662E-5DF4-AB3E7458CDBE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6" name="원호 5">
                <a:extLst>
                  <a:ext uri="{FF2B5EF4-FFF2-40B4-BE49-F238E27FC236}">
                    <a16:creationId xmlns:a16="http://schemas.microsoft.com/office/drawing/2014/main" id="{79D9A6BF-5B7D-0C7F-6EA8-1A9A1F017C0C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64108A0C-2843-72FE-A0C0-AC98D1D7D25E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665F8185-3818-9612-61F2-65FB6988533E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2C9668-50B4-0062-C4E1-614F646A4259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X</a:t>
              </a:r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축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: </a:t>
              </a:r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실현가능성</a:t>
              </a: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D50CB96F-863A-E766-6430-3177EE6B81C9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F5C4C6DF-60DD-DD66-4266-7FD7FC50B07B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8" name="그림 17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C012CA38-C4B7-D5D5-DC16-1280E39C93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C3FD356-684E-257D-E90F-51A009180008}"/>
              </a:ext>
            </a:extLst>
          </p:cNvPr>
          <p:cNvSpPr txBox="1"/>
          <p:nvPr/>
        </p:nvSpPr>
        <p:spPr>
          <a:xfrm>
            <a:off x="1833553" y="3494358"/>
            <a:ext cx="6638489" cy="132343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현재 기술 수준으로 구현이 가능한가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?</a:t>
            </a: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필요한 기술 인프라가 이미 구축되어 있는가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? </a:t>
            </a: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기술적 리스크는 관리 가능한 수준인가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?</a:t>
            </a: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EAFC204A-6B54-F3D5-1847-6634BF602ED9}"/>
              </a:ext>
            </a:extLst>
          </p:cNvPr>
          <p:cNvGrpSpPr/>
          <p:nvPr/>
        </p:nvGrpSpPr>
        <p:grpSpPr>
          <a:xfrm>
            <a:off x="2214866" y="4898205"/>
            <a:ext cx="5987025" cy="1375594"/>
            <a:chOff x="2214866" y="4898205"/>
            <a:chExt cx="5987025" cy="1375594"/>
          </a:xfrm>
        </p:grpSpPr>
        <p:sp>
          <p:nvSpPr>
            <p:cNvPr id="20" name="사각형: 잘린 한쪽 모서리 19">
              <a:extLst>
                <a:ext uri="{FF2B5EF4-FFF2-40B4-BE49-F238E27FC236}">
                  <a16:creationId xmlns:a16="http://schemas.microsoft.com/office/drawing/2014/main" id="{371ACDAD-15DA-D8D7-045D-60B03BF8307D}"/>
                </a:ext>
              </a:extLst>
            </p:cNvPr>
            <p:cNvSpPr/>
            <p:nvPr/>
          </p:nvSpPr>
          <p:spPr>
            <a:xfrm flipV="1">
              <a:off x="2214866" y="5067490"/>
              <a:ext cx="5737643" cy="1206309"/>
            </a:xfrm>
            <a:prstGeom prst="snip1Rect">
              <a:avLst>
                <a:gd name="adj" fmla="val 23857"/>
              </a:avLst>
            </a:prstGeom>
            <a:solidFill>
              <a:srgbClr val="0B2EB7">
                <a:alpha val="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0410B81-C3D7-B2C8-2079-18E16DB8204D}"/>
                </a:ext>
              </a:extLst>
            </p:cNvPr>
            <p:cNvSpPr txBox="1"/>
            <p:nvPr/>
          </p:nvSpPr>
          <p:spPr>
            <a:xfrm>
              <a:off x="2412019" y="5321513"/>
              <a:ext cx="5789872" cy="755848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>
                <a:lnSpc>
                  <a:spcPct val="110000"/>
                </a:lnSpc>
                <a:buClr>
                  <a:srgbClr val="4741BE"/>
                </a:buClr>
                <a:defRPr/>
              </a:pPr>
              <a:r>
                <a:rPr lang="en-US" altLang="ko-KR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QR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코드 기반 디지털 복지카드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</a:b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기술 성숙도 측면 ↑인프라 측면 ↑ 기술 리스크 ↓</a:t>
              </a:r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9A37AAF-B0EB-D5C4-096A-3A78BD699993}"/>
                </a:ext>
              </a:extLst>
            </p:cNvPr>
            <p:cNvSpPr txBox="1"/>
            <p:nvPr/>
          </p:nvSpPr>
          <p:spPr>
            <a:xfrm>
              <a:off x="2223399" y="4898205"/>
              <a:ext cx="744553" cy="3429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gradFill>
                <a:gsLst>
                  <a:gs pos="0">
                    <a:srgbClr val="0B2EB7"/>
                  </a:gs>
                  <a:gs pos="100000">
                    <a:srgbClr val="9A5CC8"/>
                  </a:gs>
                </a:gsLst>
                <a:lin ang="5400000" scaled="1"/>
              </a:gra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ko-KR" altLang="en-US" sz="1850" spc="-70" dirty="0">
                  <a:solidFill>
                    <a:srgbClr val="072087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예시</a:t>
              </a:r>
              <a:endParaRPr lang="en-US" altLang="ko-KR" sz="1850" spc="-70" dirty="0">
                <a:solidFill>
                  <a:srgbClr val="072087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85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22EDE-52B1-728C-6365-DE854C655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163A006-7920-6F61-4C17-E09ABF4CE6E8}"/>
              </a:ext>
            </a:extLst>
          </p:cNvPr>
          <p:cNvSpPr txBox="1"/>
          <p:nvPr/>
        </p:nvSpPr>
        <p:spPr>
          <a:xfrm>
            <a:off x="778495" y="673792"/>
            <a:ext cx="40039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핵심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아이디어 매트릭스 심화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B4082BA-B6BC-0DAF-387D-8B53977BDF4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3669103D-7205-F4FF-2F71-997C63B69086}"/>
              </a:ext>
            </a:extLst>
          </p:cNvPr>
          <p:cNvGrpSpPr/>
          <p:nvPr/>
        </p:nvGrpSpPr>
        <p:grpSpPr>
          <a:xfrm>
            <a:off x="1516847" y="2950490"/>
            <a:ext cx="7458993" cy="463460"/>
            <a:chOff x="3965516" y="2790917"/>
            <a:chExt cx="7458993" cy="4634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A48D696-EF10-CF84-F655-F0C5CA722209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법적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·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정치적 환경</a:t>
              </a: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965DEA11-1818-A3B5-DB89-747298D45835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5" name="원호 4">
                <a:extLst>
                  <a:ext uri="{FF2B5EF4-FFF2-40B4-BE49-F238E27FC236}">
                    <a16:creationId xmlns:a16="http://schemas.microsoft.com/office/drawing/2014/main" id="{23D8E89B-1605-0658-D1F7-C4C016905190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3ECB687B-E7EF-6533-0A04-38459C560DB6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463684C7-769B-D135-D61E-4F8EAF1E81CA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239854-496D-1BA6-3B2D-8E5AF735B0A5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X</a:t>
              </a:r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축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: </a:t>
              </a:r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실현가능성</a:t>
              </a:r>
            </a:p>
          </p:txBody>
        </p: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0480125F-67FF-B8A6-28ED-FCC9644201DA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1" name="타원 10">
                <a:extLst>
                  <a:ext uri="{FF2B5EF4-FFF2-40B4-BE49-F238E27FC236}">
                    <a16:creationId xmlns:a16="http://schemas.microsoft.com/office/drawing/2014/main" id="{B4EABFE5-8BFB-503F-3541-0BF841DA66B8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2" name="그림 11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1E5EB7A5-A823-F32C-8B8A-308A8C3877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29AA24B-F949-E83A-8048-942AFB2ABFC4}"/>
              </a:ext>
            </a:extLst>
          </p:cNvPr>
          <p:cNvSpPr txBox="1"/>
          <p:nvPr/>
        </p:nvSpPr>
        <p:spPr>
          <a:xfrm>
            <a:off x="1833553" y="3494358"/>
            <a:ext cx="6638489" cy="132343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현행법과 충돌하지 않는가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? </a:t>
            </a: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필요한 제도 개선이 현실적으로 가능한가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? </a:t>
            </a: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정치적 지지를 받을 수 있는가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?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3C0E3968-7462-3984-9FFB-8406AC1BD568}"/>
              </a:ext>
            </a:extLst>
          </p:cNvPr>
          <p:cNvGrpSpPr/>
          <p:nvPr/>
        </p:nvGrpSpPr>
        <p:grpSpPr>
          <a:xfrm>
            <a:off x="2214866" y="4898205"/>
            <a:ext cx="6665897" cy="1375593"/>
            <a:chOff x="2214866" y="4898205"/>
            <a:chExt cx="6665897" cy="1375593"/>
          </a:xfrm>
        </p:grpSpPr>
        <p:sp>
          <p:nvSpPr>
            <p:cNvPr id="15" name="사각형: 잘린 한쪽 모서리 14">
              <a:extLst>
                <a:ext uri="{FF2B5EF4-FFF2-40B4-BE49-F238E27FC236}">
                  <a16:creationId xmlns:a16="http://schemas.microsoft.com/office/drawing/2014/main" id="{11C4913D-2521-0C9C-88C3-74E2071EDF2B}"/>
                </a:ext>
              </a:extLst>
            </p:cNvPr>
            <p:cNvSpPr/>
            <p:nvPr/>
          </p:nvSpPr>
          <p:spPr>
            <a:xfrm flipV="1">
              <a:off x="2214866" y="5067489"/>
              <a:ext cx="6561989" cy="1206309"/>
            </a:xfrm>
            <a:prstGeom prst="snip1Rect">
              <a:avLst>
                <a:gd name="adj" fmla="val 23857"/>
              </a:avLst>
            </a:prstGeom>
            <a:solidFill>
              <a:srgbClr val="0B2EB7">
                <a:alpha val="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E1A5DD-0634-8A80-FBA3-990A4C3B49BC}"/>
                </a:ext>
              </a:extLst>
            </p:cNvPr>
            <p:cNvSpPr txBox="1"/>
            <p:nvPr/>
          </p:nvSpPr>
          <p:spPr>
            <a:xfrm>
              <a:off x="2412018" y="5321513"/>
              <a:ext cx="6468745" cy="755848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>
                <a:lnSpc>
                  <a:spcPct val="110000"/>
                </a:lnSpc>
                <a:buClr>
                  <a:srgbClr val="4741BE"/>
                </a:buClr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개인정보 활용 맞춤형 복지 서비스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</a:b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개인정보보호법 내에 있는지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정치적 합의가 가능한지 파악</a:t>
              </a:r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4BB6369-A1FD-AB6B-7D4E-838B019808E9}"/>
                </a:ext>
              </a:extLst>
            </p:cNvPr>
            <p:cNvSpPr txBox="1"/>
            <p:nvPr/>
          </p:nvSpPr>
          <p:spPr>
            <a:xfrm>
              <a:off x="2223399" y="4898205"/>
              <a:ext cx="744553" cy="3429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gradFill>
                <a:gsLst>
                  <a:gs pos="0">
                    <a:srgbClr val="0B2EB7"/>
                  </a:gs>
                  <a:gs pos="100000">
                    <a:srgbClr val="9A5CC8"/>
                  </a:gs>
                </a:gsLst>
                <a:lin ang="5400000" scaled="1"/>
              </a:gra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ko-KR" altLang="en-US" sz="1850" spc="-70" dirty="0">
                  <a:solidFill>
                    <a:srgbClr val="072087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예시</a:t>
              </a:r>
              <a:endParaRPr lang="en-US" altLang="ko-KR" sz="1850" spc="-70" dirty="0">
                <a:solidFill>
                  <a:srgbClr val="072087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7A7987-6CFD-BDA8-2DC2-65D8511B4B73}"/>
              </a:ext>
            </a:extLst>
          </p:cNvPr>
          <p:cNvSpPr txBox="1"/>
          <p:nvPr/>
        </p:nvSpPr>
        <p:spPr>
          <a:xfrm>
            <a:off x="1134095" y="1593928"/>
            <a:ext cx="190052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두 개의 핵심 축</a:t>
            </a:r>
          </a:p>
        </p:txBody>
      </p:sp>
    </p:spTree>
    <p:extLst>
      <p:ext uri="{BB962C8B-B14F-4D97-AF65-F5344CB8AC3E}">
        <p14:creationId xmlns:p14="http://schemas.microsoft.com/office/powerpoint/2010/main" val="27787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693C4-B6B5-5D33-11AB-6746DAD40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07039F37-76F4-33F2-A599-1E08A5C40442}"/>
              </a:ext>
            </a:extLst>
          </p:cNvPr>
          <p:cNvSpPr txBox="1"/>
          <p:nvPr/>
        </p:nvSpPr>
        <p:spPr>
          <a:xfrm>
            <a:off x="778495" y="673792"/>
            <a:ext cx="40039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핵심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아이디어 매트릭스 심화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7DE4911-7C0A-04C0-A94F-70E4F6EDC71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15B7B03E-840B-992E-C153-9898F55EB3A9}"/>
              </a:ext>
            </a:extLst>
          </p:cNvPr>
          <p:cNvGrpSpPr/>
          <p:nvPr/>
        </p:nvGrpSpPr>
        <p:grpSpPr>
          <a:xfrm>
            <a:off x="1516847" y="2950490"/>
            <a:ext cx="7458993" cy="463460"/>
            <a:chOff x="3965516" y="2790917"/>
            <a:chExt cx="7458993" cy="4634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1A20E4E-EB07-7889-36C1-123E894FA21D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예산 및 자원</a:t>
              </a: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BAC10853-68A4-17F8-D5C0-1145B1878F25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5" name="원호 4">
                <a:extLst>
                  <a:ext uri="{FF2B5EF4-FFF2-40B4-BE49-F238E27FC236}">
                    <a16:creationId xmlns:a16="http://schemas.microsoft.com/office/drawing/2014/main" id="{4ACD7DAD-4B02-013F-FB74-938702CFD561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325766EB-7F23-A655-FD92-3F8873B3F0FE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E90D3AB1-E487-FBFC-0907-8077C72B55C6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5E20DB-52B8-6332-A8F8-5DE6A9697FD2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X</a:t>
              </a:r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축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: </a:t>
              </a:r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실현가능성</a:t>
              </a:r>
            </a:p>
          </p:txBody>
        </p: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BFAD4320-FA52-9D65-91E3-DC09795688BD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1" name="타원 10">
                <a:extLst>
                  <a:ext uri="{FF2B5EF4-FFF2-40B4-BE49-F238E27FC236}">
                    <a16:creationId xmlns:a16="http://schemas.microsoft.com/office/drawing/2014/main" id="{FFD0A528-6A5E-4FCA-7929-5D5F24B6D4DA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2" name="그림 11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DB1D156A-54ED-2C94-9032-A78BE9263C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3B24B3B-0D8F-1051-B69F-1073AF44B8CA}"/>
              </a:ext>
            </a:extLst>
          </p:cNvPr>
          <p:cNvSpPr txBox="1"/>
          <p:nvPr/>
        </p:nvSpPr>
        <p:spPr>
          <a:xfrm>
            <a:off x="1833553" y="3494358"/>
            <a:ext cx="6638489" cy="132343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초기 투자 비용은 얼마나 드는가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? </a:t>
            </a: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운영 유지비는 지속적으로 감당 가능한가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? </a:t>
            </a: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비용 대비 효과가 적절한가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D2D7B8-A6FD-3D24-D5D3-93BACB2BC5BC}"/>
              </a:ext>
            </a:extLst>
          </p:cNvPr>
          <p:cNvSpPr txBox="1"/>
          <p:nvPr/>
        </p:nvSpPr>
        <p:spPr>
          <a:xfrm>
            <a:off x="1134095" y="1593928"/>
            <a:ext cx="190052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두 개의 핵심 축</a:t>
            </a:r>
          </a:p>
        </p:txBody>
      </p:sp>
    </p:spTree>
    <p:extLst>
      <p:ext uri="{BB962C8B-B14F-4D97-AF65-F5344CB8AC3E}">
        <p14:creationId xmlns:p14="http://schemas.microsoft.com/office/powerpoint/2010/main" val="78194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F2257-772C-FEE1-8EFB-DF690E875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F2352AE4-5D79-410A-AC16-0E40061AF8E9}"/>
              </a:ext>
            </a:extLst>
          </p:cNvPr>
          <p:cNvSpPr txBox="1"/>
          <p:nvPr/>
        </p:nvSpPr>
        <p:spPr>
          <a:xfrm>
            <a:off x="778495" y="673792"/>
            <a:ext cx="40039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핵심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아이디어 매트릭스 심화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6D72759-3C83-A9C2-1FF7-39777526A87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1F5E9F-54C6-E32A-DB1A-0970090042D7}"/>
              </a:ext>
            </a:extLst>
          </p:cNvPr>
          <p:cNvSpPr txBox="1"/>
          <p:nvPr/>
        </p:nvSpPr>
        <p:spPr>
          <a:xfrm>
            <a:off x="1134095" y="1593928"/>
            <a:ext cx="190052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두 개의 핵심 축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8B9D3DA-9843-AE1B-8308-47CC300938DF}"/>
              </a:ext>
            </a:extLst>
          </p:cNvPr>
          <p:cNvGrpSpPr/>
          <p:nvPr/>
        </p:nvGrpSpPr>
        <p:grpSpPr>
          <a:xfrm>
            <a:off x="5321094" y="2950490"/>
            <a:ext cx="7458993" cy="463460"/>
            <a:chOff x="3965516" y="2790917"/>
            <a:chExt cx="7458993" cy="46346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E269DB-11B8-7794-1181-B5B14CC3FF37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수혜자 규모</a:t>
              </a: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6DF17A77-7BFC-4A76-1825-D934C79ABB6B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6" name="원호 5">
                <a:extLst>
                  <a:ext uri="{FF2B5EF4-FFF2-40B4-BE49-F238E27FC236}">
                    <a16:creationId xmlns:a16="http://schemas.microsoft.com/office/drawing/2014/main" id="{D3C9C6C7-DAF4-0596-3A36-FFC4EC861E2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E4510797-C5DD-EC0D-891A-92E7F75498A9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38948121-213A-718A-BABC-B42B154A7DBF}"/>
              </a:ext>
            </a:extLst>
          </p:cNvPr>
          <p:cNvGrpSpPr/>
          <p:nvPr/>
        </p:nvGrpSpPr>
        <p:grpSpPr>
          <a:xfrm>
            <a:off x="4782476" y="2206903"/>
            <a:ext cx="8010790" cy="630942"/>
            <a:chOff x="4374206" y="2798058"/>
            <a:chExt cx="8010790" cy="63094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285BF93-AADC-A40A-366E-0E70E5C164BA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Y</a:t>
              </a:r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축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: </a:t>
              </a:r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영향력</a:t>
              </a: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FB71E7CC-0468-365B-B6E6-3830DE907E59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0D0EF71F-380C-E78F-CA40-970F5E458B8A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3" name="그림 12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102FF5DC-2631-FEE8-D7B4-D638AFEF5E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1724CE6-778C-D2EA-D6F3-319781264EDF}"/>
              </a:ext>
            </a:extLst>
          </p:cNvPr>
          <p:cNvSpPr txBox="1"/>
          <p:nvPr/>
        </p:nvSpPr>
        <p:spPr>
          <a:xfrm>
            <a:off x="5637800" y="3494358"/>
            <a:ext cx="6069291" cy="132343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직접 수혜자 수는 얼마나 되는가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? </a:t>
            </a: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간접 수혜자까지 포함하면 얼마나 되는가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? </a:t>
            </a: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전체 대상 인구 대비 비율은 어느 정도인가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7577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3A202-D374-CD9C-6931-278D6FCA3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39FB34A4-9754-0076-E724-5AD2AAA1B190}"/>
              </a:ext>
            </a:extLst>
          </p:cNvPr>
          <p:cNvGrpSpPr/>
          <p:nvPr/>
        </p:nvGrpSpPr>
        <p:grpSpPr>
          <a:xfrm>
            <a:off x="0" y="5848583"/>
            <a:ext cx="12192000" cy="1009417"/>
            <a:chOff x="0" y="4963185"/>
            <a:chExt cx="22886074" cy="1894815"/>
          </a:xfrm>
        </p:grpSpPr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DEB706A5-5482-03F0-5ABD-15AA8715E7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963185"/>
              <a:ext cx="22886074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500B2C99-7C12-BF3C-6CBC-5EC424395E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0" y="4963185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6E631FC2-E137-DADC-0086-D9769875F14F}"/>
              </a:ext>
            </a:extLst>
          </p:cNvPr>
          <p:cNvGrpSpPr/>
          <p:nvPr/>
        </p:nvGrpSpPr>
        <p:grpSpPr>
          <a:xfrm>
            <a:off x="249655" y="1402918"/>
            <a:ext cx="5633332" cy="2026082"/>
            <a:chOff x="1752873" y="3080872"/>
            <a:chExt cx="5633332" cy="20260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1401236-4187-130A-73C7-3927CD630FD1}"/>
                </a:ext>
              </a:extLst>
            </p:cNvPr>
            <p:cNvSpPr txBox="1"/>
            <p:nvPr/>
          </p:nvSpPr>
          <p:spPr>
            <a:xfrm>
              <a:off x="1752873" y="3600201"/>
              <a:ext cx="5633332" cy="82496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아이디어들이 다 좋아 보이는데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b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도대체 무엇을 선택해야 하지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?</a:t>
              </a: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ABF3C7AB-EE37-D4D5-AAA4-EF8F614E8BBB}"/>
                </a:ext>
              </a:extLst>
            </p:cNvPr>
            <p:cNvGrpSpPr/>
            <p:nvPr/>
          </p:nvGrpSpPr>
          <p:grpSpPr>
            <a:xfrm>
              <a:off x="4381849" y="3080872"/>
              <a:ext cx="375381" cy="2026082"/>
              <a:chOff x="4381849" y="3080872"/>
              <a:chExt cx="375381" cy="2026082"/>
            </a:xfrm>
          </p:grpSpPr>
          <p:grpSp>
            <p:nvGrpSpPr>
              <p:cNvPr id="5" name="그룹 4">
                <a:extLst>
                  <a:ext uri="{FF2B5EF4-FFF2-40B4-BE49-F238E27FC236}">
                    <a16:creationId xmlns:a16="http://schemas.microsoft.com/office/drawing/2014/main" id="{C95C3FEA-4032-DD06-01DC-EBEE6EB0C9B8}"/>
                  </a:ext>
                </a:extLst>
              </p:cNvPr>
              <p:cNvGrpSpPr/>
              <p:nvPr/>
            </p:nvGrpSpPr>
            <p:grpSpPr>
              <a:xfrm>
                <a:off x="4381849" y="3080872"/>
                <a:ext cx="375380" cy="467414"/>
                <a:chOff x="7786255" y="1766527"/>
                <a:chExt cx="375380" cy="467414"/>
              </a:xfrm>
            </p:grpSpPr>
            <p:grpSp>
              <p:nvGrpSpPr>
                <p:cNvPr id="16" name="그룹 15">
                  <a:extLst>
                    <a:ext uri="{FF2B5EF4-FFF2-40B4-BE49-F238E27FC236}">
                      <a16:creationId xmlns:a16="http://schemas.microsoft.com/office/drawing/2014/main" id="{793E3411-21B4-31AF-5CF2-9F1A4B2F37B0}"/>
                    </a:ext>
                  </a:extLst>
                </p:cNvPr>
                <p:cNvGrpSpPr/>
                <p:nvPr/>
              </p:nvGrpSpPr>
              <p:grpSpPr>
                <a:xfrm>
                  <a:off x="7863763" y="1766527"/>
                  <a:ext cx="297872" cy="467414"/>
                  <a:chOff x="7786255" y="1766527"/>
                  <a:chExt cx="297872" cy="467414"/>
                </a:xfrm>
                <a:solidFill>
                  <a:srgbClr val="C2CAED"/>
                </a:solidFill>
              </p:grpSpPr>
              <p:sp>
                <p:nvSpPr>
                  <p:cNvPr id="20" name="타원 19">
                    <a:extLst>
                      <a:ext uri="{FF2B5EF4-FFF2-40B4-BE49-F238E27FC236}">
                        <a16:creationId xmlns:a16="http://schemas.microsoft.com/office/drawing/2014/main" id="{009C45C3-DFDA-FA4B-9F0C-2EF7F08415CD}"/>
                      </a:ext>
                    </a:extLst>
                  </p:cNvPr>
                  <p:cNvSpPr/>
                  <p:nvPr/>
                </p:nvSpPr>
                <p:spPr>
                  <a:xfrm>
                    <a:off x="7786255" y="1936069"/>
                    <a:ext cx="297872" cy="29787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1" name="이등변 삼각형 20">
                    <a:extLst>
                      <a:ext uri="{FF2B5EF4-FFF2-40B4-BE49-F238E27FC236}">
                        <a16:creationId xmlns:a16="http://schemas.microsoft.com/office/drawing/2014/main" id="{D18BCD0E-E14B-AD63-71A7-EA60FE6C194D}"/>
                      </a:ext>
                    </a:extLst>
                  </p:cNvPr>
                  <p:cNvSpPr/>
                  <p:nvPr/>
                </p:nvSpPr>
                <p:spPr>
                  <a:xfrm rot="1802947">
                    <a:off x="7908568" y="1766527"/>
                    <a:ext cx="108255" cy="297872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17" name="그룹 16">
                  <a:extLst>
                    <a:ext uri="{FF2B5EF4-FFF2-40B4-BE49-F238E27FC236}">
                      <a16:creationId xmlns:a16="http://schemas.microsoft.com/office/drawing/2014/main" id="{1EBD74FB-1CC5-ADFF-5193-F02635C55F47}"/>
                    </a:ext>
                  </a:extLst>
                </p:cNvPr>
                <p:cNvGrpSpPr/>
                <p:nvPr/>
              </p:nvGrpSpPr>
              <p:grpSpPr>
                <a:xfrm>
                  <a:off x="7786255" y="1766527"/>
                  <a:ext cx="297872" cy="467414"/>
                  <a:chOff x="7786255" y="1766527"/>
                  <a:chExt cx="297872" cy="467414"/>
                </a:xfrm>
              </p:grpSpPr>
              <p:sp>
                <p:nvSpPr>
                  <p:cNvPr id="18" name="타원 17">
                    <a:extLst>
                      <a:ext uri="{FF2B5EF4-FFF2-40B4-BE49-F238E27FC236}">
                        <a16:creationId xmlns:a16="http://schemas.microsoft.com/office/drawing/2014/main" id="{C4781166-C4D7-0FF6-4D40-8783A6BD7885}"/>
                      </a:ext>
                    </a:extLst>
                  </p:cNvPr>
                  <p:cNvSpPr/>
                  <p:nvPr/>
                </p:nvSpPr>
                <p:spPr>
                  <a:xfrm>
                    <a:off x="7786255" y="1936069"/>
                    <a:ext cx="297872" cy="297872"/>
                  </a:xfrm>
                  <a:prstGeom prst="ellipse">
                    <a:avLst/>
                  </a:prstGeom>
                  <a:solidFill>
                    <a:srgbClr val="4741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9" name="이등변 삼각형 18">
                    <a:extLst>
                      <a:ext uri="{FF2B5EF4-FFF2-40B4-BE49-F238E27FC236}">
                        <a16:creationId xmlns:a16="http://schemas.microsoft.com/office/drawing/2014/main" id="{EFDB4780-C84E-5262-5F18-5C78214D8E44}"/>
                      </a:ext>
                    </a:extLst>
                  </p:cNvPr>
                  <p:cNvSpPr/>
                  <p:nvPr/>
                </p:nvSpPr>
                <p:spPr>
                  <a:xfrm rot="1802947">
                    <a:off x="7908568" y="1766527"/>
                    <a:ext cx="108255" cy="297872"/>
                  </a:xfrm>
                  <a:prstGeom prst="triangle">
                    <a:avLst/>
                  </a:prstGeom>
                  <a:solidFill>
                    <a:srgbClr val="4741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6" name="그룹 5">
                <a:extLst>
                  <a:ext uri="{FF2B5EF4-FFF2-40B4-BE49-F238E27FC236}">
                    <a16:creationId xmlns:a16="http://schemas.microsoft.com/office/drawing/2014/main" id="{8D05CCC3-1564-27AB-0971-57382E075A7D}"/>
                  </a:ext>
                </a:extLst>
              </p:cNvPr>
              <p:cNvGrpSpPr/>
              <p:nvPr/>
            </p:nvGrpSpPr>
            <p:grpSpPr>
              <a:xfrm rot="10800000">
                <a:off x="4381850" y="4639540"/>
                <a:ext cx="375380" cy="467414"/>
                <a:chOff x="7786255" y="1766527"/>
                <a:chExt cx="375380" cy="467414"/>
              </a:xfrm>
            </p:grpSpPr>
            <p:grpSp>
              <p:nvGrpSpPr>
                <p:cNvPr id="7" name="그룹 6">
                  <a:extLst>
                    <a:ext uri="{FF2B5EF4-FFF2-40B4-BE49-F238E27FC236}">
                      <a16:creationId xmlns:a16="http://schemas.microsoft.com/office/drawing/2014/main" id="{226A97A3-14B1-2DC8-4DFF-2B2C9B008DFE}"/>
                    </a:ext>
                  </a:extLst>
                </p:cNvPr>
                <p:cNvGrpSpPr/>
                <p:nvPr/>
              </p:nvGrpSpPr>
              <p:grpSpPr>
                <a:xfrm>
                  <a:off x="7863763" y="1766527"/>
                  <a:ext cx="297872" cy="467414"/>
                  <a:chOff x="7786255" y="1766527"/>
                  <a:chExt cx="297872" cy="467414"/>
                </a:xfrm>
                <a:solidFill>
                  <a:srgbClr val="C2CAED"/>
                </a:solidFill>
              </p:grpSpPr>
              <p:sp>
                <p:nvSpPr>
                  <p:cNvPr id="14" name="타원 13">
                    <a:extLst>
                      <a:ext uri="{FF2B5EF4-FFF2-40B4-BE49-F238E27FC236}">
                        <a16:creationId xmlns:a16="http://schemas.microsoft.com/office/drawing/2014/main" id="{C09A137A-D15F-AC77-0E2A-679CE6EC69DD}"/>
                      </a:ext>
                    </a:extLst>
                  </p:cNvPr>
                  <p:cNvSpPr/>
                  <p:nvPr/>
                </p:nvSpPr>
                <p:spPr>
                  <a:xfrm>
                    <a:off x="7786255" y="1936069"/>
                    <a:ext cx="297872" cy="29787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" name="이등변 삼각형 14">
                    <a:extLst>
                      <a:ext uri="{FF2B5EF4-FFF2-40B4-BE49-F238E27FC236}">
                        <a16:creationId xmlns:a16="http://schemas.microsoft.com/office/drawing/2014/main" id="{B979C96F-9CD6-5062-DC18-BF830A527250}"/>
                      </a:ext>
                    </a:extLst>
                  </p:cNvPr>
                  <p:cNvSpPr/>
                  <p:nvPr/>
                </p:nvSpPr>
                <p:spPr>
                  <a:xfrm rot="1802947">
                    <a:off x="7908568" y="1766527"/>
                    <a:ext cx="108255" cy="297872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8" name="그룹 7">
                  <a:extLst>
                    <a:ext uri="{FF2B5EF4-FFF2-40B4-BE49-F238E27FC236}">
                      <a16:creationId xmlns:a16="http://schemas.microsoft.com/office/drawing/2014/main" id="{4ABB39A6-54E7-839F-8976-744F59D75B6B}"/>
                    </a:ext>
                  </a:extLst>
                </p:cNvPr>
                <p:cNvGrpSpPr/>
                <p:nvPr/>
              </p:nvGrpSpPr>
              <p:grpSpPr>
                <a:xfrm>
                  <a:off x="7786255" y="1766527"/>
                  <a:ext cx="297872" cy="467414"/>
                  <a:chOff x="7786255" y="1766527"/>
                  <a:chExt cx="297872" cy="467414"/>
                </a:xfrm>
              </p:grpSpPr>
              <p:sp>
                <p:nvSpPr>
                  <p:cNvPr id="12" name="타원 11">
                    <a:extLst>
                      <a:ext uri="{FF2B5EF4-FFF2-40B4-BE49-F238E27FC236}">
                        <a16:creationId xmlns:a16="http://schemas.microsoft.com/office/drawing/2014/main" id="{093375C6-D963-961F-84E7-76EA91B9BFC2}"/>
                      </a:ext>
                    </a:extLst>
                  </p:cNvPr>
                  <p:cNvSpPr/>
                  <p:nvPr/>
                </p:nvSpPr>
                <p:spPr>
                  <a:xfrm>
                    <a:off x="7786255" y="1936069"/>
                    <a:ext cx="297872" cy="297872"/>
                  </a:xfrm>
                  <a:prstGeom prst="ellipse">
                    <a:avLst/>
                  </a:prstGeom>
                  <a:solidFill>
                    <a:srgbClr val="4741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3" name="이등변 삼각형 12">
                    <a:extLst>
                      <a:ext uri="{FF2B5EF4-FFF2-40B4-BE49-F238E27FC236}">
                        <a16:creationId xmlns:a16="http://schemas.microsoft.com/office/drawing/2014/main" id="{043822DE-4A93-EEDC-FE8E-5BCA0BE5426C}"/>
                      </a:ext>
                    </a:extLst>
                  </p:cNvPr>
                  <p:cNvSpPr/>
                  <p:nvPr/>
                </p:nvSpPr>
                <p:spPr>
                  <a:xfrm rot="1802947">
                    <a:off x="7908568" y="1766527"/>
                    <a:ext cx="108255" cy="297872"/>
                  </a:xfrm>
                  <a:prstGeom prst="triangle">
                    <a:avLst/>
                  </a:prstGeom>
                  <a:solidFill>
                    <a:srgbClr val="4741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</p:grp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7C860386-3EBA-DA5C-C0B7-13D2C599CF8F}"/>
              </a:ext>
            </a:extLst>
          </p:cNvPr>
          <p:cNvGrpSpPr/>
          <p:nvPr/>
        </p:nvGrpSpPr>
        <p:grpSpPr>
          <a:xfrm>
            <a:off x="2840455" y="3429000"/>
            <a:ext cx="5633332" cy="2026082"/>
            <a:chOff x="1752873" y="3080872"/>
            <a:chExt cx="5633332" cy="202608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FAAE99-84E8-4604-AAD3-9236B3AD0D13}"/>
                </a:ext>
              </a:extLst>
            </p:cNvPr>
            <p:cNvSpPr txBox="1"/>
            <p:nvPr/>
          </p:nvSpPr>
          <p:spPr>
            <a:xfrm>
              <a:off x="1752873" y="3600201"/>
              <a:ext cx="5633332" cy="82496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어떤 기준으로 선택해야 </a:t>
              </a:r>
              <a:b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객관적이고 합리적인 판단이라고 할 수 있을까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?</a:t>
              </a: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F118BC6B-14F1-3EC1-B85B-836381A73AE5}"/>
                </a:ext>
              </a:extLst>
            </p:cNvPr>
            <p:cNvGrpSpPr/>
            <p:nvPr/>
          </p:nvGrpSpPr>
          <p:grpSpPr>
            <a:xfrm>
              <a:off x="4381849" y="3080872"/>
              <a:ext cx="375381" cy="2026082"/>
              <a:chOff x="4381849" y="3080872"/>
              <a:chExt cx="375381" cy="2026082"/>
            </a:xfrm>
          </p:grpSpPr>
          <p:grpSp>
            <p:nvGrpSpPr>
              <p:cNvPr id="25" name="그룹 24">
                <a:extLst>
                  <a:ext uri="{FF2B5EF4-FFF2-40B4-BE49-F238E27FC236}">
                    <a16:creationId xmlns:a16="http://schemas.microsoft.com/office/drawing/2014/main" id="{6D60CF06-4135-E148-C3C8-BE8C309CA81B}"/>
                  </a:ext>
                </a:extLst>
              </p:cNvPr>
              <p:cNvGrpSpPr/>
              <p:nvPr/>
            </p:nvGrpSpPr>
            <p:grpSpPr>
              <a:xfrm>
                <a:off x="4381849" y="3080872"/>
                <a:ext cx="375380" cy="467414"/>
                <a:chOff x="7786255" y="1766527"/>
                <a:chExt cx="375380" cy="467414"/>
              </a:xfrm>
            </p:grpSpPr>
            <p:grpSp>
              <p:nvGrpSpPr>
                <p:cNvPr id="33" name="그룹 32">
                  <a:extLst>
                    <a:ext uri="{FF2B5EF4-FFF2-40B4-BE49-F238E27FC236}">
                      <a16:creationId xmlns:a16="http://schemas.microsoft.com/office/drawing/2014/main" id="{DB028F27-622F-DF80-00B7-45AE06A751D2}"/>
                    </a:ext>
                  </a:extLst>
                </p:cNvPr>
                <p:cNvGrpSpPr/>
                <p:nvPr/>
              </p:nvGrpSpPr>
              <p:grpSpPr>
                <a:xfrm>
                  <a:off x="7863763" y="1766527"/>
                  <a:ext cx="297872" cy="467414"/>
                  <a:chOff x="7786255" y="1766527"/>
                  <a:chExt cx="297872" cy="467414"/>
                </a:xfrm>
                <a:solidFill>
                  <a:srgbClr val="C2CAED"/>
                </a:solidFill>
              </p:grpSpPr>
              <p:sp>
                <p:nvSpPr>
                  <p:cNvPr id="37" name="타원 36">
                    <a:extLst>
                      <a:ext uri="{FF2B5EF4-FFF2-40B4-BE49-F238E27FC236}">
                        <a16:creationId xmlns:a16="http://schemas.microsoft.com/office/drawing/2014/main" id="{CC1060BB-E6E3-A30C-E985-1A051EDF5B29}"/>
                      </a:ext>
                    </a:extLst>
                  </p:cNvPr>
                  <p:cNvSpPr/>
                  <p:nvPr/>
                </p:nvSpPr>
                <p:spPr>
                  <a:xfrm>
                    <a:off x="7786255" y="1936069"/>
                    <a:ext cx="297872" cy="29787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8" name="이등변 삼각형 37">
                    <a:extLst>
                      <a:ext uri="{FF2B5EF4-FFF2-40B4-BE49-F238E27FC236}">
                        <a16:creationId xmlns:a16="http://schemas.microsoft.com/office/drawing/2014/main" id="{D14059DC-0D67-866A-AC1A-69A226CA95F0}"/>
                      </a:ext>
                    </a:extLst>
                  </p:cNvPr>
                  <p:cNvSpPr/>
                  <p:nvPr/>
                </p:nvSpPr>
                <p:spPr>
                  <a:xfrm rot="1802947">
                    <a:off x="7908568" y="1766527"/>
                    <a:ext cx="108255" cy="297872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34" name="그룹 33">
                  <a:extLst>
                    <a:ext uri="{FF2B5EF4-FFF2-40B4-BE49-F238E27FC236}">
                      <a16:creationId xmlns:a16="http://schemas.microsoft.com/office/drawing/2014/main" id="{F6005BE0-48D3-2C41-E4BB-C50FE3204817}"/>
                    </a:ext>
                  </a:extLst>
                </p:cNvPr>
                <p:cNvGrpSpPr/>
                <p:nvPr/>
              </p:nvGrpSpPr>
              <p:grpSpPr>
                <a:xfrm>
                  <a:off x="7786255" y="1766527"/>
                  <a:ext cx="297872" cy="467414"/>
                  <a:chOff x="7786255" y="1766527"/>
                  <a:chExt cx="297872" cy="467414"/>
                </a:xfrm>
              </p:grpSpPr>
              <p:sp>
                <p:nvSpPr>
                  <p:cNvPr id="35" name="타원 34">
                    <a:extLst>
                      <a:ext uri="{FF2B5EF4-FFF2-40B4-BE49-F238E27FC236}">
                        <a16:creationId xmlns:a16="http://schemas.microsoft.com/office/drawing/2014/main" id="{41E767BA-F271-CD64-CE8D-4604410A31AB}"/>
                      </a:ext>
                    </a:extLst>
                  </p:cNvPr>
                  <p:cNvSpPr/>
                  <p:nvPr/>
                </p:nvSpPr>
                <p:spPr>
                  <a:xfrm>
                    <a:off x="7786255" y="1936069"/>
                    <a:ext cx="297872" cy="297872"/>
                  </a:xfrm>
                  <a:prstGeom prst="ellipse">
                    <a:avLst/>
                  </a:prstGeom>
                  <a:solidFill>
                    <a:srgbClr val="4741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6" name="이등변 삼각형 35">
                    <a:extLst>
                      <a:ext uri="{FF2B5EF4-FFF2-40B4-BE49-F238E27FC236}">
                        <a16:creationId xmlns:a16="http://schemas.microsoft.com/office/drawing/2014/main" id="{0D1DFDB3-ABFC-9C94-D912-E135A5F0E5D5}"/>
                      </a:ext>
                    </a:extLst>
                  </p:cNvPr>
                  <p:cNvSpPr/>
                  <p:nvPr/>
                </p:nvSpPr>
                <p:spPr>
                  <a:xfrm rot="1802947">
                    <a:off x="7908568" y="1766527"/>
                    <a:ext cx="108255" cy="297872"/>
                  </a:xfrm>
                  <a:prstGeom prst="triangle">
                    <a:avLst/>
                  </a:prstGeom>
                  <a:solidFill>
                    <a:srgbClr val="4741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E25C7C1D-7364-FD6C-0A8F-058448C7778B}"/>
                  </a:ext>
                </a:extLst>
              </p:cNvPr>
              <p:cNvGrpSpPr/>
              <p:nvPr/>
            </p:nvGrpSpPr>
            <p:grpSpPr>
              <a:xfrm rot="10800000">
                <a:off x="4381850" y="4639540"/>
                <a:ext cx="375380" cy="467414"/>
                <a:chOff x="7786255" y="1766527"/>
                <a:chExt cx="375380" cy="467414"/>
              </a:xfrm>
            </p:grpSpPr>
            <p:grpSp>
              <p:nvGrpSpPr>
                <p:cNvPr id="27" name="그룹 26">
                  <a:extLst>
                    <a:ext uri="{FF2B5EF4-FFF2-40B4-BE49-F238E27FC236}">
                      <a16:creationId xmlns:a16="http://schemas.microsoft.com/office/drawing/2014/main" id="{552D2E36-91EA-C62D-B404-0A223A4B9597}"/>
                    </a:ext>
                  </a:extLst>
                </p:cNvPr>
                <p:cNvGrpSpPr/>
                <p:nvPr/>
              </p:nvGrpSpPr>
              <p:grpSpPr>
                <a:xfrm>
                  <a:off x="7863763" y="1766527"/>
                  <a:ext cx="297872" cy="467414"/>
                  <a:chOff x="7786255" y="1766527"/>
                  <a:chExt cx="297872" cy="467414"/>
                </a:xfrm>
                <a:solidFill>
                  <a:srgbClr val="C2CAED"/>
                </a:solidFill>
              </p:grpSpPr>
              <p:sp>
                <p:nvSpPr>
                  <p:cNvPr id="31" name="타원 30">
                    <a:extLst>
                      <a:ext uri="{FF2B5EF4-FFF2-40B4-BE49-F238E27FC236}">
                        <a16:creationId xmlns:a16="http://schemas.microsoft.com/office/drawing/2014/main" id="{A3D74D17-FD5F-069E-9074-28E9F6061690}"/>
                      </a:ext>
                    </a:extLst>
                  </p:cNvPr>
                  <p:cNvSpPr/>
                  <p:nvPr/>
                </p:nvSpPr>
                <p:spPr>
                  <a:xfrm>
                    <a:off x="7786255" y="1936069"/>
                    <a:ext cx="297872" cy="29787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2" name="이등변 삼각형 31">
                    <a:extLst>
                      <a:ext uri="{FF2B5EF4-FFF2-40B4-BE49-F238E27FC236}">
                        <a16:creationId xmlns:a16="http://schemas.microsoft.com/office/drawing/2014/main" id="{598570A2-1FEB-C9F2-E174-F8B2FC8A06A7}"/>
                      </a:ext>
                    </a:extLst>
                  </p:cNvPr>
                  <p:cNvSpPr/>
                  <p:nvPr/>
                </p:nvSpPr>
                <p:spPr>
                  <a:xfrm rot="1802947">
                    <a:off x="7908568" y="1766527"/>
                    <a:ext cx="108255" cy="297872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28" name="그룹 27">
                  <a:extLst>
                    <a:ext uri="{FF2B5EF4-FFF2-40B4-BE49-F238E27FC236}">
                      <a16:creationId xmlns:a16="http://schemas.microsoft.com/office/drawing/2014/main" id="{98442CCA-CDB4-BB09-2C17-0A75CF21430A}"/>
                    </a:ext>
                  </a:extLst>
                </p:cNvPr>
                <p:cNvGrpSpPr/>
                <p:nvPr/>
              </p:nvGrpSpPr>
              <p:grpSpPr>
                <a:xfrm>
                  <a:off x="7786255" y="1766527"/>
                  <a:ext cx="297872" cy="467414"/>
                  <a:chOff x="7786255" y="1766527"/>
                  <a:chExt cx="297872" cy="467414"/>
                </a:xfrm>
              </p:grpSpPr>
              <p:sp>
                <p:nvSpPr>
                  <p:cNvPr id="29" name="타원 28">
                    <a:extLst>
                      <a:ext uri="{FF2B5EF4-FFF2-40B4-BE49-F238E27FC236}">
                        <a16:creationId xmlns:a16="http://schemas.microsoft.com/office/drawing/2014/main" id="{D8D17568-0A94-76C5-158F-5D3E3FDF4E5E}"/>
                      </a:ext>
                    </a:extLst>
                  </p:cNvPr>
                  <p:cNvSpPr/>
                  <p:nvPr/>
                </p:nvSpPr>
                <p:spPr>
                  <a:xfrm>
                    <a:off x="7786255" y="1936069"/>
                    <a:ext cx="297872" cy="297872"/>
                  </a:xfrm>
                  <a:prstGeom prst="ellipse">
                    <a:avLst/>
                  </a:prstGeom>
                  <a:solidFill>
                    <a:srgbClr val="4741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0" name="이등변 삼각형 29">
                    <a:extLst>
                      <a:ext uri="{FF2B5EF4-FFF2-40B4-BE49-F238E27FC236}">
                        <a16:creationId xmlns:a16="http://schemas.microsoft.com/office/drawing/2014/main" id="{E6D2D78B-D0CC-1D7F-9668-A9707F989E9B}"/>
                      </a:ext>
                    </a:extLst>
                  </p:cNvPr>
                  <p:cNvSpPr/>
                  <p:nvPr/>
                </p:nvSpPr>
                <p:spPr>
                  <a:xfrm rot="1802947">
                    <a:off x="7908568" y="1766527"/>
                    <a:ext cx="108255" cy="297872"/>
                  </a:xfrm>
                  <a:prstGeom prst="triangle">
                    <a:avLst/>
                  </a:prstGeom>
                  <a:solidFill>
                    <a:srgbClr val="4741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16CC3348-DCB5-07F8-45AB-FAC5C1B82408}"/>
              </a:ext>
            </a:extLst>
          </p:cNvPr>
          <p:cNvSpPr txBox="1"/>
          <p:nvPr/>
        </p:nvSpPr>
        <p:spPr>
          <a:xfrm rot="21221836" flipH="1">
            <a:off x="5329485" y="2385272"/>
            <a:ext cx="2836378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선택의 문제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!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546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ED7F9-84C4-0939-D6B0-0651F4C48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022EA34-68B6-57E0-57B7-0CB73824239D}"/>
              </a:ext>
            </a:extLst>
          </p:cNvPr>
          <p:cNvSpPr txBox="1"/>
          <p:nvPr/>
        </p:nvSpPr>
        <p:spPr>
          <a:xfrm>
            <a:off x="778495" y="673792"/>
            <a:ext cx="40039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핵심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아이디어 매트릭스 심화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FBB6C2A-CAB9-91BD-82EF-6CFB0B1A31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9DB1E9-7F74-E379-E03F-7F36104304B4}"/>
              </a:ext>
            </a:extLst>
          </p:cNvPr>
          <p:cNvSpPr txBox="1"/>
          <p:nvPr/>
        </p:nvSpPr>
        <p:spPr>
          <a:xfrm>
            <a:off x="1134095" y="1593928"/>
            <a:ext cx="190052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두 개의 핵심 축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33975E6F-3354-9B88-BCA6-DAB855C3DBFD}"/>
              </a:ext>
            </a:extLst>
          </p:cNvPr>
          <p:cNvGrpSpPr/>
          <p:nvPr/>
        </p:nvGrpSpPr>
        <p:grpSpPr>
          <a:xfrm>
            <a:off x="5321094" y="2950490"/>
            <a:ext cx="7458993" cy="463460"/>
            <a:chOff x="3965516" y="2790917"/>
            <a:chExt cx="7458993" cy="46346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4ECF87F-DD6E-D4C4-4CBA-36B57D7FD6D1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문제 해결의 깊이</a:t>
              </a: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0303B3C5-67F3-7729-5637-ED895B06AF12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6" name="원호 5">
                <a:extLst>
                  <a:ext uri="{FF2B5EF4-FFF2-40B4-BE49-F238E27FC236}">
                    <a16:creationId xmlns:a16="http://schemas.microsoft.com/office/drawing/2014/main" id="{74DEB710-4170-B47F-CCFD-527BD7F56B03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FCDB40E9-C5AD-4D9A-471C-9EA7F65B7DF2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B83DFD38-EAAB-3068-1A12-3AD231759E59}"/>
              </a:ext>
            </a:extLst>
          </p:cNvPr>
          <p:cNvGrpSpPr/>
          <p:nvPr/>
        </p:nvGrpSpPr>
        <p:grpSpPr>
          <a:xfrm>
            <a:off x="4782476" y="2206903"/>
            <a:ext cx="8010790" cy="630942"/>
            <a:chOff x="4374206" y="2798058"/>
            <a:chExt cx="8010790" cy="63094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41FCC5D-1D68-1380-8AA0-ECB641053697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Y</a:t>
              </a:r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축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: </a:t>
              </a:r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영향력</a:t>
              </a: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63D1E3F1-F9E0-A9CD-0EFE-1ABE529D1E36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693CD640-25BB-4882-4CA0-7B1338C1D3F6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3" name="그림 12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E018B607-293A-B9AC-99AC-1845CEA2DD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2204564-E275-8CE2-175D-59E92AF1D193}"/>
              </a:ext>
            </a:extLst>
          </p:cNvPr>
          <p:cNvSpPr txBox="1"/>
          <p:nvPr/>
        </p:nvSpPr>
        <p:spPr>
          <a:xfrm>
            <a:off x="5637800" y="3494358"/>
            <a:ext cx="6069291" cy="132343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단순히 증상을 완화하는 수준인가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?</a:t>
            </a: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문제 자체를 해결하는 수준인가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?</a:t>
            </a: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아니면 근본 원인까지 다루는 수준인가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637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9332F-25B1-2271-B6EC-5CCD66189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E3E6B5D7-945D-3839-0DA1-2D0713C9281B}"/>
              </a:ext>
            </a:extLst>
          </p:cNvPr>
          <p:cNvSpPr txBox="1"/>
          <p:nvPr/>
        </p:nvSpPr>
        <p:spPr>
          <a:xfrm>
            <a:off x="778495" y="673792"/>
            <a:ext cx="40039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핵심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아이디어 매트릭스 심화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AC80FC0-A049-E810-6EC0-394F4F4E53A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598601-9F2D-DF05-E82D-DF5F29CB9A5E}"/>
              </a:ext>
            </a:extLst>
          </p:cNvPr>
          <p:cNvSpPr txBox="1"/>
          <p:nvPr/>
        </p:nvSpPr>
        <p:spPr>
          <a:xfrm>
            <a:off x="1134095" y="1593928"/>
            <a:ext cx="190052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두 개의 핵심 축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FF3482D9-F53D-61FA-B5F3-167BFB7DC124}"/>
              </a:ext>
            </a:extLst>
          </p:cNvPr>
          <p:cNvGrpSpPr/>
          <p:nvPr/>
        </p:nvGrpSpPr>
        <p:grpSpPr>
          <a:xfrm>
            <a:off x="5321094" y="2950490"/>
            <a:ext cx="7458993" cy="463460"/>
            <a:chOff x="3965516" y="2790917"/>
            <a:chExt cx="7458993" cy="46346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5B62A40-C5D1-DC2B-A6F1-7FDF587AE0B5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파급 효과</a:t>
              </a: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5B3EE882-A980-108A-86F7-04D13BD5EED3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6" name="원호 5">
                <a:extLst>
                  <a:ext uri="{FF2B5EF4-FFF2-40B4-BE49-F238E27FC236}">
                    <a16:creationId xmlns:a16="http://schemas.microsoft.com/office/drawing/2014/main" id="{A3B32A54-B1E1-B94E-CE3F-A5B3885AD1C8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E94EBC1B-0D91-F511-BD41-EE455351D0EB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6D2852F6-1B3B-275F-8047-7335ECC27FB1}"/>
              </a:ext>
            </a:extLst>
          </p:cNvPr>
          <p:cNvGrpSpPr/>
          <p:nvPr/>
        </p:nvGrpSpPr>
        <p:grpSpPr>
          <a:xfrm>
            <a:off x="4782476" y="2206903"/>
            <a:ext cx="8010790" cy="630942"/>
            <a:chOff x="4374206" y="2798058"/>
            <a:chExt cx="8010790" cy="63094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10BAAA-9527-A724-1480-1667CB257E81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Y</a:t>
              </a:r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축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: </a:t>
              </a:r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영향력</a:t>
              </a: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751459AC-271F-2207-355C-C80F55951494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199E5449-6C24-296A-E159-8A495C32717C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3" name="그림 12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25A3474D-F633-A07E-D4BE-FCEE17F238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4611E3C-30B5-152E-A166-F2ABD3088D6C}"/>
              </a:ext>
            </a:extLst>
          </p:cNvPr>
          <p:cNvSpPr txBox="1"/>
          <p:nvPr/>
        </p:nvSpPr>
        <p:spPr>
          <a:xfrm>
            <a:off x="5637800" y="3494358"/>
            <a:ext cx="6069291" cy="70788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직접적 효과 외에 다른 문제 영역에도 긍정적 영향을 미치는가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?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13908044-84EC-67B0-8F8E-E6B35DB5854F}"/>
              </a:ext>
            </a:extLst>
          </p:cNvPr>
          <p:cNvGrpSpPr/>
          <p:nvPr/>
        </p:nvGrpSpPr>
        <p:grpSpPr>
          <a:xfrm>
            <a:off x="5321094" y="4314889"/>
            <a:ext cx="7458993" cy="463460"/>
            <a:chOff x="3965516" y="2790917"/>
            <a:chExt cx="7458993" cy="46346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A53DA5-F6E3-C39A-8686-8803960B0F84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지속가능성</a:t>
              </a:r>
            </a:p>
          </p:txBody>
        </p: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30169343-CE93-B4CF-E909-62C706405BD1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8" name="원호 17">
                <a:extLst>
                  <a:ext uri="{FF2B5EF4-FFF2-40B4-BE49-F238E27FC236}">
                    <a16:creationId xmlns:a16="http://schemas.microsoft.com/office/drawing/2014/main" id="{85F1553A-1174-B4A5-AF7B-68F5F6B2F458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225D9106-F6FA-22D8-3D5C-ED826AC45AA6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699E2B1-7AB3-F19C-D85B-09739A5D06D2}"/>
              </a:ext>
            </a:extLst>
          </p:cNvPr>
          <p:cNvSpPr txBox="1"/>
          <p:nvPr/>
        </p:nvSpPr>
        <p:spPr>
          <a:xfrm>
            <a:off x="5637800" y="4858757"/>
            <a:ext cx="6069291" cy="132343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일회성 이벤트인지 지속적 시스템인가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? </a:t>
            </a: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외부 지원 없이도 자립할 수 있는가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?</a:t>
            </a: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다른 지역이나 분야로 확산 가능한가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413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02F81-C3D4-FEEE-1A3B-F79B78319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87671937-7FFF-252D-1DC0-48A8F8213767}"/>
              </a:ext>
            </a:extLst>
          </p:cNvPr>
          <p:cNvSpPr txBox="1"/>
          <p:nvPr/>
        </p:nvSpPr>
        <p:spPr>
          <a:xfrm>
            <a:off x="778495" y="673792"/>
            <a:ext cx="40039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핵심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아이디어 매트릭스 심화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0748394-6208-1FF3-5065-7F0A99E263B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E6F1EF-B188-28EC-56F2-97E697EAFDC6}"/>
              </a:ext>
            </a:extLst>
          </p:cNvPr>
          <p:cNvSpPr txBox="1"/>
          <p:nvPr/>
        </p:nvSpPr>
        <p:spPr>
          <a:xfrm>
            <a:off x="1134095" y="1593928"/>
            <a:ext cx="190052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두 개의 핵심 축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35EEAB-FE9F-1786-5C5A-7B5F3F43536E}"/>
              </a:ext>
            </a:extLst>
          </p:cNvPr>
          <p:cNvSpPr txBox="1"/>
          <p:nvPr/>
        </p:nvSpPr>
        <p:spPr>
          <a:xfrm flipH="1">
            <a:off x="2910815" y="5131229"/>
            <a:ext cx="6172860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이 두 축을 기준으로 가중치를 부여하고 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00"/>
                </a:solidFill>
                <a:latin typeface="카페24 아네모네" pitchFamily="2" charset="-127"/>
                <a:ea typeface="카페24 아네모네" pitchFamily="2" charset="-127"/>
              </a:rPr>
              <a:t>정량적 점수화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하여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00"/>
                </a:solidFill>
                <a:latin typeface="카페24 아네모네" pitchFamily="2" charset="-127"/>
                <a:ea typeface="카페24 아네모네" pitchFamily="2" charset="-127"/>
              </a:rPr>
              <a:t>객관적인 평가 가능</a:t>
            </a:r>
          </a:p>
        </p:txBody>
      </p:sp>
    </p:spTree>
    <p:extLst>
      <p:ext uri="{BB962C8B-B14F-4D97-AF65-F5344CB8AC3E}">
        <p14:creationId xmlns:p14="http://schemas.microsoft.com/office/powerpoint/2010/main" val="36796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4950A-38EB-9154-A2F4-1718CD03D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7D9B9B45-9F94-3F17-628D-34FDDBC1C7E1}"/>
              </a:ext>
            </a:extLst>
          </p:cNvPr>
          <p:cNvSpPr txBox="1"/>
          <p:nvPr/>
        </p:nvSpPr>
        <p:spPr>
          <a:xfrm>
            <a:off x="778495" y="673792"/>
            <a:ext cx="40039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핵심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아이디어 매트릭스 심화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38124E1-01F7-3A67-8146-239E258A1CF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408B7E-902F-DB59-BA63-12AC7DCB62B4}"/>
              </a:ext>
            </a:extLst>
          </p:cNvPr>
          <p:cNvSpPr txBox="1"/>
          <p:nvPr/>
        </p:nvSpPr>
        <p:spPr>
          <a:xfrm>
            <a:off x="1134095" y="1593928"/>
            <a:ext cx="190052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두 개의 핵심 축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E740E3DF-ABBA-D02F-4F03-382AC8CD45CC}"/>
              </a:ext>
            </a:extLst>
          </p:cNvPr>
          <p:cNvGrpSpPr/>
          <p:nvPr/>
        </p:nvGrpSpPr>
        <p:grpSpPr>
          <a:xfrm>
            <a:off x="1166206" y="2878065"/>
            <a:ext cx="7316272" cy="1416844"/>
            <a:chOff x="5247072" y="3797485"/>
            <a:chExt cx="7316272" cy="1416844"/>
          </a:xfrm>
        </p:grpSpPr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C74FDB8E-0912-4A3B-3730-E67E02CCDD62}"/>
                </a:ext>
              </a:extLst>
            </p:cNvPr>
            <p:cNvSpPr/>
            <p:nvPr/>
          </p:nvSpPr>
          <p:spPr>
            <a:xfrm>
              <a:off x="5518547" y="4012997"/>
              <a:ext cx="3388138" cy="1201332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긴급한 사회 문제 </a:t>
              </a:r>
              <a:endParaRPr kumimoji="0" lang="en-US" altLang="ko-KR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endParaRPr>
            </a:p>
            <a:p>
              <a:pPr algn="ctr"/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↓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 즉시 실행 가능성에 가중치</a:t>
              </a:r>
            </a:p>
          </p:txBody>
        </p:sp>
        <p:pic>
          <p:nvPicPr>
            <p:cNvPr id="14" name="그림 13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D6ED1DA9-62F4-AC9B-A0D3-03660D158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247072" y="3797485"/>
              <a:ext cx="614408" cy="520158"/>
            </a:xfrm>
            <a:prstGeom prst="rect">
              <a:avLst/>
            </a:prstGeom>
          </p:spPr>
        </p:pic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id="{06F6F445-5B44-6E63-4B86-1A191416F2A1}"/>
                </a:ext>
              </a:extLst>
            </p:cNvPr>
            <p:cNvSpPr/>
            <p:nvPr/>
          </p:nvSpPr>
          <p:spPr>
            <a:xfrm>
              <a:off x="9175206" y="4012997"/>
              <a:ext cx="3388138" cy="1201332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장기적 사회 변화</a:t>
              </a:r>
              <a:endParaRPr kumimoji="0" lang="en-US" altLang="ko-KR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endParaRPr>
            </a:p>
            <a:p>
              <a:pPr algn="ctr"/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↓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지속가능성에 가중치</a:t>
              </a:r>
              <a:endParaRPr kumimoji="0" lang="en-US" altLang="ko-KR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905D773-50BE-F087-2DFE-2FE621F5D8EF}"/>
              </a:ext>
            </a:extLst>
          </p:cNvPr>
          <p:cNvSpPr txBox="1"/>
          <p:nvPr/>
        </p:nvSpPr>
        <p:spPr>
          <a:xfrm>
            <a:off x="1214306" y="2179900"/>
            <a:ext cx="7070712" cy="537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latinLnBrk="0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400" spc="-8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요소의 가중치를 프로젝트의 특성 및 맥락에 맞게 조정</a:t>
            </a:r>
          </a:p>
        </p:txBody>
      </p:sp>
    </p:spTree>
    <p:extLst>
      <p:ext uri="{BB962C8B-B14F-4D97-AF65-F5344CB8AC3E}">
        <p14:creationId xmlns:p14="http://schemas.microsoft.com/office/powerpoint/2010/main" val="207835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36BAA-3C1A-57BF-1039-A4C9D26C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ADFFAB7-47D8-AE87-5957-AB8142A7750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3BA8602-682E-FF23-4BC5-047EA8366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4A1A84-3C40-5A8C-2321-39837FE5312C}"/>
              </a:ext>
            </a:extLst>
          </p:cNvPr>
          <p:cNvSpPr txBox="1"/>
          <p:nvPr/>
        </p:nvSpPr>
        <p:spPr>
          <a:xfrm>
            <a:off x="1750421" y="2529890"/>
            <a:ext cx="869116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4</a:t>
            </a:r>
            <a:r>
              <a:rPr lang="ko-KR" altLang="en-US" sz="7000" spc="-470" dirty="0" err="1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사분면</a:t>
            </a:r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 상세 분석과 사례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040F1BBA-4B82-B360-5C23-E484B2D9A1B2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676B9D1F-EE7D-D426-65C6-9A85468B1DE0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7A8E3DC3-FC45-79AB-66D7-3E69B494AAA2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5730CCD2-E283-BF59-FAF3-F31D67280D29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C6FC0836-AAB5-9D8F-FA72-317F4D72CB6A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B8C38958-AD2F-0D9C-6422-A3762579A44C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6DC8FFF-A819-1997-F7FF-DDBB3A78479B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0FD19B-90BD-C3D9-DBA0-F9B31B20F2BA}"/>
              </a:ext>
            </a:extLst>
          </p:cNvPr>
          <p:cNvSpPr txBox="1"/>
          <p:nvPr/>
        </p:nvSpPr>
        <p:spPr>
          <a:xfrm>
            <a:off x="6000512" y="1593371"/>
            <a:ext cx="50847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4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3522FA2A-293B-D11D-9483-D42D322581F2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4060093F-CAF1-3CD4-3DFC-6067D40F4012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8C5FC0ED-3BD6-DA5E-2764-8B00672ACE23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EEAD1C25-3624-A3F3-B5F8-CE99B63AC521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9309AF22-30BF-EDA6-2425-A774813F3EC6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A0175796-36EF-0178-249D-6563F5D9273A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FAD3EEE6-7AAD-7557-CBA3-C0FC1614E2A9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BC385486-1BDF-32DA-6638-95DB057B36D1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5765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B8081-CCCC-2B05-6CC5-D48EAA7B4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BD7C742-65F0-C282-2375-659F69038E91}"/>
              </a:ext>
            </a:extLst>
          </p:cNvPr>
          <p:cNvSpPr txBox="1"/>
          <p:nvPr/>
        </p:nvSpPr>
        <p:spPr>
          <a:xfrm>
            <a:off x="778495" y="673792"/>
            <a:ext cx="35131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4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사분면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상세 분석과 사례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3BD00A-57E7-16CA-12DB-18991449BADE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DE01E2C-C80F-731C-14CD-4566C149885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37F9386-76DC-BE05-FB17-8857717828A5}"/>
              </a:ext>
            </a:extLst>
          </p:cNvPr>
          <p:cNvSpPr txBox="1"/>
          <p:nvPr/>
        </p:nvSpPr>
        <p:spPr>
          <a:xfrm>
            <a:off x="1134095" y="1593928"/>
            <a:ext cx="226857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4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사분면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분석 개요</a:t>
            </a: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04098018-B891-6711-63B4-F0EC0A899702}"/>
              </a:ext>
            </a:extLst>
          </p:cNvPr>
          <p:cNvSpPr/>
          <p:nvPr/>
        </p:nvSpPr>
        <p:spPr>
          <a:xfrm>
            <a:off x="1621831" y="2387682"/>
            <a:ext cx="6486555" cy="8612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각 사분면은 단순한 위치 분류를 넘어</a:t>
            </a:r>
            <a:endParaRPr lang="en-US" altLang="ko-KR" sz="2000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0EDA33D6-F1AA-49B0-23BF-A75D91A6561E}"/>
              </a:ext>
            </a:extLst>
          </p:cNvPr>
          <p:cNvGrpSpPr/>
          <p:nvPr/>
        </p:nvGrpSpPr>
        <p:grpSpPr>
          <a:xfrm>
            <a:off x="1621831" y="3338946"/>
            <a:ext cx="6486555" cy="1357599"/>
            <a:chOff x="1621831" y="4904509"/>
            <a:chExt cx="6486555" cy="1357599"/>
          </a:xfrm>
        </p:grpSpPr>
        <p:sp>
          <p:nvSpPr>
            <p:cNvPr id="32" name="사각형: 둥근 모서리 31">
              <a:extLst>
                <a:ext uri="{FF2B5EF4-FFF2-40B4-BE49-F238E27FC236}">
                  <a16:creationId xmlns:a16="http://schemas.microsoft.com/office/drawing/2014/main" id="{D6D77393-814E-EC27-3C6E-67DB71627BF1}"/>
                </a:ext>
              </a:extLst>
            </p:cNvPr>
            <p:cNvSpPr/>
            <p:nvPr/>
          </p:nvSpPr>
          <p:spPr>
            <a:xfrm>
              <a:off x="1621831" y="5400883"/>
              <a:ext cx="6486555" cy="8612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구체적인 실행 전략과 자원 배분 방향을 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제시해주는 </a:t>
              </a:r>
              <a:r>
                <a:rPr lang="ko-KR" altLang="en-US" sz="2000" spc="-7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중요한 가이드라인 </a:t>
              </a:r>
              <a:endParaRPr lang="en-US" altLang="ko-KR" sz="2000" spc="-70" dirty="0">
                <a:solidFill>
                  <a:srgbClr val="0B2EB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33" name="화살표: 아래쪽 32">
              <a:extLst>
                <a:ext uri="{FF2B5EF4-FFF2-40B4-BE49-F238E27FC236}">
                  <a16:creationId xmlns:a16="http://schemas.microsoft.com/office/drawing/2014/main" id="{29404C53-93A5-CC71-91C6-F495A1E5A13E}"/>
                </a:ext>
              </a:extLst>
            </p:cNvPr>
            <p:cNvSpPr/>
            <p:nvPr/>
          </p:nvSpPr>
          <p:spPr>
            <a:xfrm>
              <a:off x="4662055" y="4904509"/>
              <a:ext cx="387927" cy="418474"/>
            </a:xfrm>
            <a:prstGeom prst="downArrow">
              <a:avLst/>
            </a:prstGeom>
            <a:solidFill>
              <a:srgbClr val="0720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885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17543-41D6-9B47-259B-CB59EEA05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56D4ECED-8FE8-B9D7-5A42-C1B61FC9C093}"/>
              </a:ext>
            </a:extLst>
          </p:cNvPr>
          <p:cNvSpPr txBox="1"/>
          <p:nvPr/>
        </p:nvSpPr>
        <p:spPr>
          <a:xfrm>
            <a:off x="778495" y="673792"/>
            <a:ext cx="35131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4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사분면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상세 분석과 사례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DD402A-7F1B-9371-3602-65DE06D73461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7C48DCF-4259-6FD8-BD37-96AEEF7169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97451F-FC0F-F7C0-8508-55A94472FEB2}"/>
              </a:ext>
            </a:extLst>
          </p:cNvPr>
          <p:cNvSpPr txBox="1"/>
          <p:nvPr/>
        </p:nvSpPr>
        <p:spPr>
          <a:xfrm>
            <a:off x="1134095" y="1593928"/>
            <a:ext cx="664598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제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1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사분면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Killer Idea(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높은 영향력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+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높은 실현가능성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)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DA4457EF-7C73-10B7-480E-DB85A6C88729}"/>
              </a:ext>
            </a:extLst>
          </p:cNvPr>
          <p:cNvGrpSpPr/>
          <p:nvPr/>
        </p:nvGrpSpPr>
        <p:grpSpPr>
          <a:xfrm>
            <a:off x="7205361" y="2445694"/>
            <a:ext cx="2013091" cy="1245888"/>
            <a:chOff x="1407233" y="3063652"/>
            <a:chExt cx="2935833" cy="1816967"/>
          </a:xfrm>
        </p:grpSpPr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1B27F7F9-54CF-3164-D2A9-447EEE3BBFB1}"/>
                </a:ext>
              </a:extLst>
            </p:cNvPr>
            <p:cNvSpPr/>
            <p:nvPr/>
          </p:nvSpPr>
          <p:spPr>
            <a:xfrm>
              <a:off x="1407233" y="3063652"/>
              <a:ext cx="2935833" cy="1816967"/>
            </a:xfrm>
            <a:prstGeom prst="roundRect">
              <a:avLst>
                <a:gd name="adj" fmla="val 0"/>
              </a:avLst>
            </a:prstGeom>
            <a:solidFill>
              <a:srgbClr val="C2CAED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9C59F0-7471-7A0A-07A1-83AD36862864}"/>
                </a:ext>
              </a:extLst>
            </p:cNvPr>
            <p:cNvSpPr txBox="1"/>
            <p:nvPr/>
          </p:nvSpPr>
          <p:spPr>
            <a:xfrm>
              <a:off x="1430350" y="3326591"/>
              <a:ext cx="2889603" cy="10558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1</a:t>
              </a:r>
              <a:r>
                <a:rPr lang="ko-KR" altLang="en-US" sz="2000" spc="-130" dirty="0" err="1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사분면</a:t>
              </a:r>
              <a:r>
                <a:rPr lang="ko-KR" altLang="en-US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 </a:t>
              </a:r>
              <a:endParaRPr lang="en-US" altLang="ko-KR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endParaRPr>
            </a:p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Killer Idea</a:t>
              </a: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7A04445-4E1A-7EC3-B562-19976F2AD723}"/>
              </a:ext>
            </a:extLst>
          </p:cNvPr>
          <p:cNvGrpSpPr/>
          <p:nvPr/>
        </p:nvGrpSpPr>
        <p:grpSpPr>
          <a:xfrm>
            <a:off x="9299145" y="2445694"/>
            <a:ext cx="2013091" cy="1245888"/>
            <a:chOff x="1407233" y="3063652"/>
            <a:chExt cx="2935833" cy="1816967"/>
          </a:xfrm>
        </p:grpSpPr>
        <p:sp>
          <p:nvSpPr>
            <p:cNvPr id="22" name="사각형: 둥근 모서리 21">
              <a:extLst>
                <a:ext uri="{FF2B5EF4-FFF2-40B4-BE49-F238E27FC236}">
                  <a16:creationId xmlns:a16="http://schemas.microsoft.com/office/drawing/2014/main" id="{3B4AC4E7-00C1-0A94-82D8-85CA1E796D53}"/>
                </a:ext>
              </a:extLst>
            </p:cNvPr>
            <p:cNvSpPr/>
            <p:nvPr/>
          </p:nvSpPr>
          <p:spPr>
            <a:xfrm>
              <a:off x="1407233" y="3063652"/>
              <a:ext cx="2935833" cy="181696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F701040-88C2-CE86-3793-3D85969E230D}"/>
                </a:ext>
              </a:extLst>
            </p:cNvPr>
            <p:cNvSpPr txBox="1"/>
            <p:nvPr/>
          </p:nvSpPr>
          <p:spPr>
            <a:xfrm>
              <a:off x="1430350" y="3326590"/>
              <a:ext cx="2889603" cy="12680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2</a:t>
              </a:r>
              <a:r>
                <a:rPr lang="ko-KR" altLang="en-US" sz="2000" spc="-130" dirty="0" err="1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사분면</a:t>
              </a:r>
              <a:r>
                <a:rPr lang="ko-KR" altLang="en-US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 </a:t>
              </a:r>
              <a:b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</a:br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Quick Win</a:t>
              </a: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28FF32A4-6177-1ECA-5632-3122D4F3CA92}"/>
              </a:ext>
            </a:extLst>
          </p:cNvPr>
          <p:cNvGrpSpPr/>
          <p:nvPr/>
        </p:nvGrpSpPr>
        <p:grpSpPr>
          <a:xfrm>
            <a:off x="7205361" y="3801175"/>
            <a:ext cx="2013091" cy="1245888"/>
            <a:chOff x="1407233" y="3063652"/>
            <a:chExt cx="2935833" cy="1816967"/>
          </a:xfrm>
        </p:grpSpPr>
        <p:sp>
          <p:nvSpPr>
            <p:cNvPr id="25" name="사각형: 둥근 모서리 24">
              <a:extLst>
                <a:ext uri="{FF2B5EF4-FFF2-40B4-BE49-F238E27FC236}">
                  <a16:creationId xmlns:a16="http://schemas.microsoft.com/office/drawing/2014/main" id="{855F6D69-AE55-EAFB-1962-B52CA67D2432}"/>
                </a:ext>
              </a:extLst>
            </p:cNvPr>
            <p:cNvSpPr/>
            <p:nvPr/>
          </p:nvSpPr>
          <p:spPr>
            <a:xfrm>
              <a:off x="1407233" y="3063652"/>
              <a:ext cx="2935833" cy="181696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2621691-AD70-484C-81B3-5464FB54434D}"/>
                </a:ext>
              </a:extLst>
            </p:cNvPr>
            <p:cNvSpPr txBox="1"/>
            <p:nvPr/>
          </p:nvSpPr>
          <p:spPr>
            <a:xfrm>
              <a:off x="1430350" y="3326590"/>
              <a:ext cx="2889603" cy="12680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3</a:t>
              </a:r>
              <a:r>
                <a:rPr lang="ko-KR" altLang="en-US" sz="2000" spc="-130" dirty="0" err="1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사분면</a:t>
              </a:r>
              <a:r>
                <a:rPr lang="ko-KR" altLang="en-US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 </a:t>
              </a:r>
              <a:b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</a:br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Low Priority</a:t>
              </a: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7B4CC3CF-3F9E-7BC1-C113-D8822EBA2B38}"/>
              </a:ext>
            </a:extLst>
          </p:cNvPr>
          <p:cNvGrpSpPr/>
          <p:nvPr/>
        </p:nvGrpSpPr>
        <p:grpSpPr>
          <a:xfrm>
            <a:off x="9299145" y="3801175"/>
            <a:ext cx="2013091" cy="1245888"/>
            <a:chOff x="1407233" y="3063652"/>
            <a:chExt cx="2935833" cy="1816967"/>
          </a:xfrm>
        </p:grpSpPr>
        <p:sp>
          <p:nvSpPr>
            <p:cNvPr id="28" name="사각형: 둥근 모서리 27">
              <a:extLst>
                <a:ext uri="{FF2B5EF4-FFF2-40B4-BE49-F238E27FC236}">
                  <a16:creationId xmlns:a16="http://schemas.microsoft.com/office/drawing/2014/main" id="{32EF1990-D7C6-76E3-4992-698E3DBBD285}"/>
                </a:ext>
              </a:extLst>
            </p:cNvPr>
            <p:cNvSpPr/>
            <p:nvPr/>
          </p:nvSpPr>
          <p:spPr>
            <a:xfrm>
              <a:off x="1407233" y="3063652"/>
              <a:ext cx="2935833" cy="181696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192E966-EDC0-B5A7-EB8F-BB2B3775DD93}"/>
                </a:ext>
              </a:extLst>
            </p:cNvPr>
            <p:cNvSpPr txBox="1"/>
            <p:nvPr/>
          </p:nvSpPr>
          <p:spPr>
            <a:xfrm>
              <a:off x="1430350" y="3326590"/>
              <a:ext cx="2889603" cy="12680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4</a:t>
              </a:r>
              <a:r>
                <a:rPr lang="ko-KR" altLang="en-US" sz="2000" spc="-130" dirty="0" err="1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사분면</a:t>
              </a:r>
              <a:r>
                <a:rPr lang="ko-KR" altLang="en-US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 </a:t>
              </a:r>
              <a:b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</a:br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Long Term</a:t>
              </a: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3FE58CA1-21C9-D12C-C528-4422F620DBA4}"/>
              </a:ext>
            </a:extLst>
          </p:cNvPr>
          <p:cNvGrpSpPr/>
          <p:nvPr/>
        </p:nvGrpSpPr>
        <p:grpSpPr>
          <a:xfrm>
            <a:off x="1232829" y="2370823"/>
            <a:ext cx="5756789" cy="469359"/>
            <a:chOff x="3965516" y="2790917"/>
            <a:chExt cx="5756789" cy="46935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CBF1234-82AA-1DA2-3F0F-B7AE330FD11D}"/>
                </a:ext>
              </a:extLst>
            </p:cNvPr>
            <p:cNvSpPr txBox="1"/>
            <p:nvPr/>
          </p:nvSpPr>
          <p:spPr>
            <a:xfrm>
              <a:off x="4282222" y="2790917"/>
              <a:ext cx="5440083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킬러 아이디어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황금 영역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3E747DB2-B615-98FC-907F-542FDF4A115D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9" name="원호 38">
                <a:extLst>
                  <a:ext uri="{FF2B5EF4-FFF2-40B4-BE49-F238E27FC236}">
                    <a16:creationId xmlns:a16="http://schemas.microsoft.com/office/drawing/2014/main" id="{77E4DB66-8228-E206-5F5A-BCBFF344370C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3004DD2D-767B-EA98-CAEC-276E9F15845C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1C9AFAC5-6C05-C6E5-1930-C84232465B33}"/>
              </a:ext>
            </a:extLst>
          </p:cNvPr>
          <p:cNvGrpSpPr/>
          <p:nvPr/>
        </p:nvGrpSpPr>
        <p:grpSpPr>
          <a:xfrm>
            <a:off x="1232829" y="2961979"/>
            <a:ext cx="5756789" cy="463460"/>
            <a:chOff x="3965516" y="2790917"/>
            <a:chExt cx="5756789" cy="46346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FFE2430-12DA-D239-122F-DF79BA9E6E6B}"/>
                </a:ext>
              </a:extLst>
            </p:cNvPr>
            <p:cNvSpPr txBox="1"/>
            <p:nvPr/>
          </p:nvSpPr>
          <p:spPr>
            <a:xfrm>
              <a:off x="4282222" y="2790917"/>
              <a:ext cx="5440083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조직의 최우선 실행 대상</a:t>
              </a:r>
            </a:p>
          </p:txBody>
        </p: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505F4A30-5B95-6F97-2678-18A2D9FDE7DF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44" name="원호 43">
                <a:extLst>
                  <a:ext uri="{FF2B5EF4-FFF2-40B4-BE49-F238E27FC236}">
                    <a16:creationId xmlns:a16="http://schemas.microsoft.com/office/drawing/2014/main" id="{0BFEFC4B-E4D6-AFA8-28BC-855A0EAD5B88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10834CDE-AB2A-DB3F-0318-A5CADDD1BA7B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0DE634A7-88E3-7394-47C8-4936977DC26C}"/>
              </a:ext>
            </a:extLst>
          </p:cNvPr>
          <p:cNvGrpSpPr/>
          <p:nvPr/>
        </p:nvGrpSpPr>
        <p:grpSpPr>
          <a:xfrm>
            <a:off x="1232829" y="3554359"/>
            <a:ext cx="5756789" cy="463460"/>
            <a:chOff x="3965516" y="2790917"/>
            <a:chExt cx="5756789" cy="46346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6DCB3CC-282D-387B-DD57-FB7988EA3077}"/>
                </a:ext>
              </a:extLst>
            </p:cNvPr>
            <p:cNvSpPr txBox="1"/>
            <p:nvPr/>
          </p:nvSpPr>
          <p:spPr>
            <a:xfrm>
              <a:off x="4282222" y="2790917"/>
              <a:ext cx="5440083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정책 성공 가능성이 가장 높은 아이디어</a:t>
              </a:r>
            </a:p>
          </p:txBody>
        </p: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8D21DBA1-1F07-FA3C-F9BD-1651A70E0BFA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49" name="원호 48">
                <a:extLst>
                  <a:ext uri="{FF2B5EF4-FFF2-40B4-BE49-F238E27FC236}">
                    <a16:creationId xmlns:a16="http://schemas.microsoft.com/office/drawing/2014/main" id="{D5E30315-9E7A-FACD-CD1A-75B9FA23B51F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50" name="자유형: 도형 49">
                <a:extLst>
                  <a:ext uri="{FF2B5EF4-FFF2-40B4-BE49-F238E27FC236}">
                    <a16:creationId xmlns:a16="http://schemas.microsoft.com/office/drawing/2014/main" id="{21A7AA3B-06C3-D5CC-0D47-E968E77FBBDA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905FD66B-8882-1972-F3C9-E2AA723BD451}"/>
              </a:ext>
            </a:extLst>
          </p:cNvPr>
          <p:cNvGrpSpPr/>
          <p:nvPr/>
        </p:nvGrpSpPr>
        <p:grpSpPr>
          <a:xfrm>
            <a:off x="1232829" y="4146739"/>
            <a:ext cx="5756789" cy="463460"/>
            <a:chOff x="3965516" y="2790917"/>
            <a:chExt cx="5756789" cy="46346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47FD995-3E26-4A06-D214-1A9C563952B0}"/>
                </a:ext>
              </a:extLst>
            </p:cNvPr>
            <p:cNvSpPr txBox="1"/>
            <p:nvPr/>
          </p:nvSpPr>
          <p:spPr>
            <a:xfrm>
              <a:off x="4282222" y="2790917"/>
              <a:ext cx="5440083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영향력과 실현가능성 모두 높은 점수</a:t>
              </a:r>
            </a:p>
          </p:txBody>
        </p:sp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29C80A82-675D-6191-BCDA-FA66081D63AC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54" name="원호 53">
                <a:extLst>
                  <a:ext uri="{FF2B5EF4-FFF2-40B4-BE49-F238E27FC236}">
                    <a16:creationId xmlns:a16="http://schemas.microsoft.com/office/drawing/2014/main" id="{718233F5-EDE7-3A91-BED3-DEDD2E817F84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55" name="자유형: 도형 54">
                <a:extLst>
                  <a:ext uri="{FF2B5EF4-FFF2-40B4-BE49-F238E27FC236}">
                    <a16:creationId xmlns:a16="http://schemas.microsoft.com/office/drawing/2014/main" id="{F0046989-2F93-BD46-0AD2-73DD08A15F37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078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4516E-D78E-C416-70C3-7BA9F9E79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AF0D9983-8776-6B64-3EB7-A06AB429F76F}"/>
              </a:ext>
            </a:extLst>
          </p:cNvPr>
          <p:cNvSpPr txBox="1"/>
          <p:nvPr/>
        </p:nvSpPr>
        <p:spPr>
          <a:xfrm>
            <a:off x="778495" y="673792"/>
            <a:ext cx="35131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4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사분면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상세 분석과 사례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8E1050-17AE-C307-950E-FF71B1D3BB2D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0D8B6EC-1584-88B2-A1AD-16045333F57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C25564-38C9-29AE-9862-D2553C80B9BE}"/>
              </a:ext>
            </a:extLst>
          </p:cNvPr>
          <p:cNvSpPr txBox="1"/>
          <p:nvPr/>
        </p:nvSpPr>
        <p:spPr>
          <a:xfrm>
            <a:off x="1134095" y="1593928"/>
            <a:ext cx="664598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제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1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사분면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Killer Idea(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높은 영향력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+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높은 실현가능성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)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9247852-6E08-FA58-235F-9A879BD9EBEF}"/>
              </a:ext>
            </a:extLst>
          </p:cNvPr>
          <p:cNvGrpSpPr/>
          <p:nvPr/>
        </p:nvGrpSpPr>
        <p:grpSpPr>
          <a:xfrm>
            <a:off x="1232885" y="2196291"/>
            <a:ext cx="7156042" cy="1375591"/>
            <a:chOff x="2214866" y="4898205"/>
            <a:chExt cx="7156042" cy="1375591"/>
          </a:xfrm>
        </p:grpSpPr>
        <p:sp>
          <p:nvSpPr>
            <p:cNvPr id="4" name="사각형: 잘린 한쪽 모서리 3">
              <a:extLst>
                <a:ext uri="{FF2B5EF4-FFF2-40B4-BE49-F238E27FC236}">
                  <a16:creationId xmlns:a16="http://schemas.microsoft.com/office/drawing/2014/main" id="{D8AD1297-673C-C38B-7D5F-1CA42BB1D2BB}"/>
                </a:ext>
              </a:extLst>
            </p:cNvPr>
            <p:cNvSpPr/>
            <p:nvPr/>
          </p:nvSpPr>
          <p:spPr>
            <a:xfrm flipV="1">
              <a:off x="2214866" y="5067487"/>
              <a:ext cx="7156042" cy="1206309"/>
            </a:xfrm>
            <a:prstGeom prst="snip1Rect">
              <a:avLst>
                <a:gd name="adj" fmla="val 23857"/>
              </a:avLst>
            </a:prstGeom>
            <a:solidFill>
              <a:srgbClr val="0B2EB7">
                <a:alpha val="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FA03ACA-452C-57D6-0BB1-41492433350C}"/>
                </a:ext>
              </a:extLst>
            </p:cNvPr>
            <p:cNvSpPr txBox="1"/>
            <p:nvPr/>
          </p:nvSpPr>
          <p:spPr>
            <a:xfrm>
              <a:off x="2412019" y="5321513"/>
              <a:ext cx="4513562" cy="755848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>
                <a:lnSpc>
                  <a:spcPct val="110000"/>
                </a:lnSpc>
                <a:buClr>
                  <a:srgbClr val="4741BE"/>
                </a:buClr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서울시 </a:t>
              </a:r>
              <a:r>
                <a:rPr lang="ko-KR" altLang="en-US" sz="2000" spc="-70" dirty="0" err="1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따릉이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 공유 자전거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</a:b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실현가능성 ↑ 정책적 지지 ↑ 영향력 ↑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06C365-5E36-0D2D-8B44-71467ABBBA0B}"/>
                </a:ext>
              </a:extLst>
            </p:cNvPr>
            <p:cNvSpPr txBox="1"/>
            <p:nvPr/>
          </p:nvSpPr>
          <p:spPr>
            <a:xfrm>
              <a:off x="2223399" y="4898205"/>
              <a:ext cx="892182" cy="3429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gradFill>
                <a:gsLst>
                  <a:gs pos="0">
                    <a:srgbClr val="0B2EB7"/>
                  </a:gs>
                  <a:gs pos="100000">
                    <a:srgbClr val="9A5CC8"/>
                  </a:gs>
                </a:gsLst>
                <a:lin ang="5400000" scaled="1"/>
              </a:gra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ko-KR" altLang="en-US" sz="1850" spc="-70" dirty="0">
                  <a:solidFill>
                    <a:srgbClr val="072087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사례</a:t>
              </a:r>
              <a:r>
                <a:rPr lang="en-US" altLang="ko-KR" sz="1850" spc="-70" dirty="0">
                  <a:solidFill>
                    <a:srgbClr val="072087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E158E6E-1A7A-EB3E-EC2D-B0B6985E51FC}"/>
              </a:ext>
            </a:extLst>
          </p:cNvPr>
          <p:cNvSpPr txBox="1"/>
          <p:nvPr/>
        </p:nvSpPr>
        <p:spPr>
          <a:xfrm rot="21280656" flipH="1">
            <a:off x="5502767" y="4136317"/>
            <a:ext cx="3816928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다층적인 파급 효과를 창출</a:t>
            </a:r>
            <a:endParaRPr lang="ko-KR" altLang="en-US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18910E-BA98-8A3B-F7B1-7D24DA85620D}"/>
              </a:ext>
            </a:extLst>
          </p:cNvPr>
          <p:cNvSpPr txBox="1"/>
          <p:nvPr/>
        </p:nvSpPr>
        <p:spPr>
          <a:xfrm>
            <a:off x="1256990" y="3652291"/>
            <a:ext cx="7156042" cy="132343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탄소 배출 감축이라는 환경적 효과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시민 건강 증진이라는 보건 효과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교통 혼잡 완화라는 도시 계획적 효과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9E259590-EB39-1699-306A-F1A1898B60AB}"/>
              </a:ext>
            </a:extLst>
          </p:cNvPr>
          <p:cNvGrpSpPr/>
          <p:nvPr/>
        </p:nvGrpSpPr>
        <p:grpSpPr>
          <a:xfrm>
            <a:off x="5760027" y="2619599"/>
            <a:ext cx="3630646" cy="755848"/>
            <a:chOff x="5760027" y="2619599"/>
            <a:chExt cx="3630646" cy="755848"/>
          </a:xfrm>
        </p:grpSpPr>
        <p:sp>
          <p:nvSpPr>
            <p:cNvPr id="26" name="화살표: 오른쪽 25">
              <a:extLst>
                <a:ext uri="{FF2B5EF4-FFF2-40B4-BE49-F238E27FC236}">
                  <a16:creationId xmlns:a16="http://schemas.microsoft.com/office/drawing/2014/main" id="{88600B11-CD83-AC36-6995-D063C3A43AC6}"/>
                </a:ext>
              </a:extLst>
            </p:cNvPr>
            <p:cNvSpPr/>
            <p:nvPr/>
          </p:nvSpPr>
          <p:spPr>
            <a:xfrm>
              <a:off x="5760027" y="2800754"/>
              <a:ext cx="367145" cy="367145"/>
            </a:xfrm>
            <a:prstGeom prst="rightArrow">
              <a:avLst/>
            </a:prstGeom>
            <a:solidFill>
              <a:srgbClr val="644BC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6E1973F-7FF7-46A3-1B07-AD41E8E522A6}"/>
                </a:ext>
              </a:extLst>
            </p:cNvPr>
            <p:cNvSpPr txBox="1"/>
            <p:nvPr/>
          </p:nvSpPr>
          <p:spPr>
            <a:xfrm>
              <a:off x="6169491" y="2619599"/>
              <a:ext cx="3221182" cy="755848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>
                <a:lnSpc>
                  <a:spcPct val="110000"/>
                </a:lnSpc>
                <a:buClr>
                  <a:srgbClr val="4741BE"/>
                </a:buClr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사회적 계층을 가리지 않고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</a:b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광범위하게 이용</a:t>
              </a:r>
              <a:endPara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ED9BE352-DF48-099D-6E34-D521B6E5DDF4}"/>
              </a:ext>
            </a:extLst>
          </p:cNvPr>
          <p:cNvGrpSpPr/>
          <p:nvPr/>
        </p:nvGrpSpPr>
        <p:grpSpPr>
          <a:xfrm>
            <a:off x="1232885" y="5056139"/>
            <a:ext cx="7156042" cy="1375591"/>
            <a:chOff x="2214866" y="4898205"/>
            <a:chExt cx="7156042" cy="1375591"/>
          </a:xfrm>
        </p:grpSpPr>
        <p:sp>
          <p:nvSpPr>
            <p:cNvPr id="30" name="사각형: 잘린 한쪽 모서리 29">
              <a:extLst>
                <a:ext uri="{FF2B5EF4-FFF2-40B4-BE49-F238E27FC236}">
                  <a16:creationId xmlns:a16="http://schemas.microsoft.com/office/drawing/2014/main" id="{D329EE38-455B-C823-8C76-392CA0DC3F26}"/>
                </a:ext>
              </a:extLst>
            </p:cNvPr>
            <p:cNvSpPr/>
            <p:nvPr/>
          </p:nvSpPr>
          <p:spPr>
            <a:xfrm flipV="1">
              <a:off x="2214866" y="5067487"/>
              <a:ext cx="7156042" cy="1206309"/>
            </a:xfrm>
            <a:prstGeom prst="snip1Rect">
              <a:avLst>
                <a:gd name="adj" fmla="val 23857"/>
              </a:avLst>
            </a:prstGeom>
            <a:solidFill>
              <a:srgbClr val="0B2EB7">
                <a:alpha val="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23684E6-E0D9-B6D5-E93A-1034402A7BBE}"/>
                </a:ext>
              </a:extLst>
            </p:cNvPr>
            <p:cNvSpPr txBox="1"/>
            <p:nvPr/>
          </p:nvSpPr>
          <p:spPr>
            <a:xfrm>
              <a:off x="2412018" y="5321513"/>
              <a:ext cx="6827272" cy="755848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>
                <a:lnSpc>
                  <a:spcPct val="110000"/>
                </a:lnSpc>
                <a:buClr>
                  <a:srgbClr val="4741BE"/>
                </a:buClr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모바일 등본 서비스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</a:b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기존 인프라 활용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국민 편의성 대폭 향상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FAD4134-141E-53D9-285E-620BCC79E066}"/>
                </a:ext>
              </a:extLst>
            </p:cNvPr>
            <p:cNvSpPr txBox="1"/>
            <p:nvPr/>
          </p:nvSpPr>
          <p:spPr>
            <a:xfrm>
              <a:off x="2223399" y="4898205"/>
              <a:ext cx="892182" cy="3429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gradFill>
                <a:gsLst>
                  <a:gs pos="0">
                    <a:srgbClr val="0B2EB7"/>
                  </a:gs>
                  <a:gs pos="100000">
                    <a:srgbClr val="9A5CC8"/>
                  </a:gs>
                </a:gsLst>
                <a:lin ang="5400000" scaled="1"/>
              </a:gra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ko-KR" altLang="en-US" sz="1850" spc="-70" dirty="0">
                  <a:solidFill>
                    <a:srgbClr val="072087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사례</a:t>
              </a:r>
              <a:r>
                <a:rPr lang="en-US" altLang="ko-KR" sz="1850" spc="-70" dirty="0">
                  <a:solidFill>
                    <a:srgbClr val="072087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466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49147-AA74-AAE3-04B7-C41FD9276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1020E118-CF89-951A-40FD-799298C6B905}"/>
              </a:ext>
            </a:extLst>
          </p:cNvPr>
          <p:cNvSpPr txBox="1"/>
          <p:nvPr/>
        </p:nvSpPr>
        <p:spPr>
          <a:xfrm>
            <a:off x="778495" y="673792"/>
            <a:ext cx="35131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4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사분면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상세 분석과 사례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20BD52-83C0-2B28-9801-2420B5D59484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F782C28-1668-A1C6-AA82-5E7B67B0F38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2C2B9F-DBB1-43F4-B126-5CD32ABC31BF}"/>
              </a:ext>
            </a:extLst>
          </p:cNvPr>
          <p:cNvSpPr txBox="1"/>
          <p:nvPr/>
        </p:nvSpPr>
        <p:spPr>
          <a:xfrm>
            <a:off x="1134095" y="1593928"/>
            <a:ext cx="669221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제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2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사분면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Quick Win (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낮은 영향력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+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높은 실현가능성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)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669D49F1-3711-896D-A3A5-D98A2691B6CF}"/>
              </a:ext>
            </a:extLst>
          </p:cNvPr>
          <p:cNvGrpSpPr/>
          <p:nvPr/>
        </p:nvGrpSpPr>
        <p:grpSpPr>
          <a:xfrm>
            <a:off x="7205361" y="2445694"/>
            <a:ext cx="2013091" cy="1245888"/>
            <a:chOff x="1407233" y="3063652"/>
            <a:chExt cx="2935833" cy="1816967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F358CB77-96BA-AF12-5E0F-741DC5D06B98}"/>
                </a:ext>
              </a:extLst>
            </p:cNvPr>
            <p:cNvSpPr/>
            <p:nvPr/>
          </p:nvSpPr>
          <p:spPr>
            <a:xfrm>
              <a:off x="1407233" y="3063652"/>
              <a:ext cx="2935833" cy="181696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0365B30-FA70-0AEE-8C87-F2A215CBBEB3}"/>
                </a:ext>
              </a:extLst>
            </p:cNvPr>
            <p:cNvSpPr txBox="1"/>
            <p:nvPr/>
          </p:nvSpPr>
          <p:spPr>
            <a:xfrm>
              <a:off x="1430350" y="3326590"/>
              <a:ext cx="2889603" cy="12680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1</a:t>
              </a:r>
              <a:r>
                <a:rPr lang="ko-KR" altLang="en-US" sz="2000" spc="-130" dirty="0" err="1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사분면</a:t>
              </a:r>
              <a:r>
                <a:rPr lang="ko-KR" altLang="en-US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 </a:t>
              </a:r>
              <a:endParaRPr lang="en-US" altLang="ko-KR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카페24 아네모네" pitchFamily="2" charset="-127"/>
                <a:ea typeface="카페24 아네모네" pitchFamily="2" charset="-127"/>
              </a:endParaRPr>
            </a:p>
            <a:p>
              <a:pPr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Killer Idea</a:t>
              </a: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B2E6DBFF-ED77-1BA0-4A0B-AF6F1CEDCB12}"/>
              </a:ext>
            </a:extLst>
          </p:cNvPr>
          <p:cNvGrpSpPr/>
          <p:nvPr/>
        </p:nvGrpSpPr>
        <p:grpSpPr>
          <a:xfrm>
            <a:off x="9299145" y="2445694"/>
            <a:ext cx="2013091" cy="1245888"/>
            <a:chOff x="1407233" y="3063652"/>
            <a:chExt cx="2935833" cy="1816967"/>
          </a:xfrm>
        </p:grpSpPr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4B627CC7-3A68-9553-DF6F-0B4E190155EE}"/>
                </a:ext>
              </a:extLst>
            </p:cNvPr>
            <p:cNvSpPr/>
            <p:nvPr/>
          </p:nvSpPr>
          <p:spPr>
            <a:xfrm>
              <a:off x="1407233" y="3063652"/>
              <a:ext cx="2935833" cy="1816967"/>
            </a:xfrm>
            <a:prstGeom prst="roundRect">
              <a:avLst>
                <a:gd name="adj" fmla="val 0"/>
              </a:avLst>
            </a:prstGeom>
            <a:solidFill>
              <a:srgbClr val="C2CAED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F9319D-65ED-DD66-119E-5B79A97B9E90}"/>
                </a:ext>
              </a:extLst>
            </p:cNvPr>
            <p:cNvSpPr txBox="1"/>
            <p:nvPr/>
          </p:nvSpPr>
          <p:spPr>
            <a:xfrm>
              <a:off x="1430350" y="3326590"/>
              <a:ext cx="2889603" cy="12680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2</a:t>
              </a:r>
              <a:r>
                <a:rPr lang="ko-KR" altLang="en-US" sz="2000" spc="-130" dirty="0" err="1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사분면</a:t>
              </a:r>
              <a:r>
                <a:rPr lang="ko-KR" altLang="en-US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 </a:t>
              </a:r>
              <a:b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</a:br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Quick Win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6981007A-161D-B9B1-77B2-FB7D23CE6D2A}"/>
              </a:ext>
            </a:extLst>
          </p:cNvPr>
          <p:cNvGrpSpPr/>
          <p:nvPr/>
        </p:nvGrpSpPr>
        <p:grpSpPr>
          <a:xfrm>
            <a:off x="7205361" y="3801175"/>
            <a:ext cx="2013091" cy="1245888"/>
            <a:chOff x="1407233" y="3063652"/>
            <a:chExt cx="2935833" cy="1816967"/>
          </a:xfrm>
        </p:grpSpPr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8E6AD366-D135-CCA2-42EE-9732DB9F4479}"/>
                </a:ext>
              </a:extLst>
            </p:cNvPr>
            <p:cNvSpPr/>
            <p:nvPr/>
          </p:nvSpPr>
          <p:spPr>
            <a:xfrm>
              <a:off x="1407233" y="3063652"/>
              <a:ext cx="2935833" cy="181696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3D6431-4A82-6B2D-F2F5-EFF77A18D007}"/>
                </a:ext>
              </a:extLst>
            </p:cNvPr>
            <p:cNvSpPr txBox="1"/>
            <p:nvPr/>
          </p:nvSpPr>
          <p:spPr>
            <a:xfrm>
              <a:off x="1430350" y="3326590"/>
              <a:ext cx="2889603" cy="12680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3</a:t>
              </a:r>
              <a:r>
                <a:rPr lang="ko-KR" altLang="en-US" sz="2000" spc="-130" dirty="0" err="1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사분면</a:t>
              </a:r>
              <a:r>
                <a:rPr lang="ko-KR" altLang="en-US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 </a:t>
              </a:r>
              <a:b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</a:br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Low Priority</a:t>
              </a: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02A1C8AF-D565-B88B-40C2-25A7A0958CB5}"/>
              </a:ext>
            </a:extLst>
          </p:cNvPr>
          <p:cNvGrpSpPr/>
          <p:nvPr/>
        </p:nvGrpSpPr>
        <p:grpSpPr>
          <a:xfrm>
            <a:off x="9299145" y="3801175"/>
            <a:ext cx="2013091" cy="1245888"/>
            <a:chOff x="1407233" y="3063652"/>
            <a:chExt cx="2935833" cy="1816967"/>
          </a:xfrm>
        </p:grpSpPr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611D6223-22E3-357F-CF03-10EE36D40252}"/>
                </a:ext>
              </a:extLst>
            </p:cNvPr>
            <p:cNvSpPr/>
            <p:nvPr/>
          </p:nvSpPr>
          <p:spPr>
            <a:xfrm>
              <a:off x="1407233" y="3063652"/>
              <a:ext cx="2935833" cy="181696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A5BFAD8-5899-77EC-2A03-B0EC47825271}"/>
                </a:ext>
              </a:extLst>
            </p:cNvPr>
            <p:cNvSpPr txBox="1"/>
            <p:nvPr/>
          </p:nvSpPr>
          <p:spPr>
            <a:xfrm>
              <a:off x="1430350" y="3326590"/>
              <a:ext cx="2889603" cy="12680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4</a:t>
              </a:r>
              <a:r>
                <a:rPr lang="ko-KR" altLang="en-US" sz="2000" spc="-130" dirty="0" err="1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사분면</a:t>
              </a:r>
              <a:r>
                <a:rPr lang="ko-KR" altLang="en-US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 </a:t>
              </a:r>
              <a:b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</a:br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Long Term</a:t>
              </a: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5D393F37-C55E-48B8-AB7B-6EDE675FE4CC}"/>
              </a:ext>
            </a:extLst>
          </p:cNvPr>
          <p:cNvGrpSpPr/>
          <p:nvPr/>
        </p:nvGrpSpPr>
        <p:grpSpPr>
          <a:xfrm>
            <a:off x="1232829" y="2370823"/>
            <a:ext cx="5756789" cy="469359"/>
            <a:chOff x="3965516" y="2790917"/>
            <a:chExt cx="5756789" cy="46935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D3F05E-DF56-E0E9-8E92-BD2AE814566D}"/>
                </a:ext>
              </a:extLst>
            </p:cNvPr>
            <p:cNvSpPr txBox="1"/>
            <p:nvPr/>
          </p:nvSpPr>
          <p:spPr>
            <a:xfrm>
              <a:off x="4282222" y="2790917"/>
              <a:ext cx="5440083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작지만 빠른 성과를 낼 수 있는 영역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E601BE89-785C-3167-D73B-331BEC8E27A3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0" name="원호 19">
                <a:extLst>
                  <a:ext uri="{FF2B5EF4-FFF2-40B4-BE49-F238E27FC236}">
                    <a16:creationId xmlns:a16="http://schemas.microsoft.com/office/drawing/2014/main" id="{AFB3961D-E77F-BB02-5D74-63599CA35346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1DBA8BE8-197A-90FC-0CE7-345C7CF1D2CB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FD934D58-8FEC-BCBC-DCB6-16515072648D}"/>
              </a:ext>
            </a:extLst>
          </p:cNvPr>
          <p:cNvGrpSpPr/>
          <p:nvPr/>
        </p:nvGrpSpPr>
        <p:grpSpPr>
          <a:xfrm>
            <a:off x="1232829" y="2961979"/>
            <a:ext cx="5756789" cy="863570"/>
            <a:chOff x="3965516" y="2790917"/>
            <a:chExt cx="5756789" cy="86357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9F154D9-1B43-09CA-2119-EB44A3C3805D}"/>
                </a:ext>
              </a:extLst>
            </p:cNvPr>
            <p:cNvSpPr txBox="1"/>
            <p:nvPr/>
          </p:nvSpPr>
          <p:spPr>
            <a:xfrm>
              <a:off x="4282222" y="2790917"/>
              <a:ext cx="5440083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투입 대비 효과는 제한적이나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신속하게 가시적 성과 도출 가능</a:t>
              </a: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3C9CDEE7-F13E-7D17-03DD-E80CDBE65B0F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5" name="원호 24">
                <a:extLst>
                  <a:ext uri="{FF2B5EF4-FFF2-40B4-BE49-F238E27FC236}">
                    <a16:creationId xmlns:a16="http://schemas.microsoft.com/office/drawing/2014/main" id="{584B2BCD-4FF4-FECF-35F4-717E7DCBDD7F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3A4B9AA6-AA84-367E-A3C2-CFF7162A401E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91CDEE2A-8473-D808-76C5-101561C47AA1}"/>
              </a:ext>
            </a:extLst>
          </p:cNvPr>
          <p:cNvGrpSpPr/>
          <p:nvPr/>
        </p:nvGrpSpPr>
        <p:grpSpPr>
          <a:xfrm>
            <a:off x="1232829" y="3879505"/>
            <a:ext cx="5756789" cy="463460"/>
            <a:chOff x="3965516" y="2790917"/>
            <a:chExt cx="5756789" cy="46346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666FD97-1116-CD08-D428-5E23720F90E9}"/>
                </a:ext>
              </a:extLst>
            </p:cNvPr>
            <p:cNvSpPr txBox="1"/>
            <p:nvPr/>
          </p:nvSpPr>
          <p:spPr>
            <a:xfrm>
              <a:off x="4282222" y="2790917"/>
              <a:ext cx="5440083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조직의 변화 동력을 구축하는 데 유용</a:t>
              </a:r>
            </a:p>
          </p:txBody>
        </p: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185E43D2-CFF2-CB87-225E-D48A0ABF5C44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0" name="원호 29">
                <a:extLst>
                  <a:ext uri="{FF2B5EF4-FFF2-40B4-BE49-F238E27FC236}">
                    <a16:creationId xmlns:a16="http://schemas.microsoft.com/office/drawing/2014/main" id="{788B7F62-E574-63DF-C972-0748A1E3534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42524656-D760-7A19-49A9-EBC966FF018E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235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493C7-9DD7-6F6E-B102-1ED13069C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F5AD2635-3F04-7869-EF43-145E8DF45FBA}"/>
              </a:ext>
            </a:extLst>
          </p:cNvPr>
          <p:cNvSpPr txBox="1"/>
          <p:nvPr/>
        </p:nvSpPr>
        <p:spPr>
          <a:xfrm>
            <a:off x="778495" y="673792"/>
            <a:ext cx="35131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4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사분면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상세 분석과 사례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B84207-7BD7-8E1B-BE02-7FB2595B85EA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6B52B9A-C0C7-2466-FBC8-12C5A33F89C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A1022B-38C6-D8E4-1E79-0EE53DC4C124}"/>
              </a:ext>
            </a:extLst>
          </p:cNvPr>
          <p:cNvSpPr txBox="1"/>
          <p:nvPr/>
        </p:nvSpPr>
        <p:spPr>
          <a:xfrm>
            <a:off x="1134095" y="1593928"/>
            <a:ext cx="669221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제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2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사분면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Quick Win (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낮은 영향력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+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높은 실현가능성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)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CB36B99-B371-B936-6025-B58AC2028D62}"/>
              </a:ext>
            </a:extLst>
          </p:cNvPr>
          <p:cNvGrpSpPr/>
          <p:nvPr/>
        </p:nvGrpSpPr>
        <p:grpSpPr>
          <a:xfrm>
            <a:off x="1232885" y="2196291"/>
            <a:ext cx="3165933" cy="1731472"/>
            <a:chOff x="2214866" y="4898205"/>
            <a:chExt cx="3165933" cy="1731472"/>
          </a:xfrm>
        </p:grpSpPr>
        <p:sp>
          <p:nvSpPr>
            <p:cNvPr id="4" name="사각형: 잘린 한쪽 모서리 3">
              <a:extLst>
                <a:ext uri="{FF2B5EF4-FFF2-40B4-BE49-F238E27FC236}">
                  <a16:creationId xmlns:a16="http://schemas.microsoft.com/office/drawing/2014/main" id="{0A39E502-8C0D-2B51-55ED-C8DA2ED77A7C}"/>
                </a:ext>
              </a:extLst>
            </p:cNvPr>
            <p:cNvSpPr/>
            <p:nvPr/>
          </p:nvSpPr>
          <p:spPr>
            <a:xfrm flipV="1">
              <a:off x="2214866" y="5067486"/>
              <a:ext cx="3165933" cy="1562191"/>
            </a:xfrm>
            <a:prstGeom prst="snip1Rect">
              <a:avLst>
                <a:gd name="adj" fmla="val 18536"/>
              </a:avLst>
            </a:prstGeom>
            <a:solidFill>
              <a:srgbClr val="0B2EB7">
                <a:alpha val="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490C738-464C-2CE8-EA99-50BDDDCDE5B6}"/>
                </a:ext>
              </a:extLst>
            </p:cNvPr>
            <p:cNvSpPr txBox="1"/>
            <p:nvPr/>
          </p:nvSpPr>
          <p:spPr>
            <a:xfrm>
              <a:off x="2412020" y="5321513"/>
              <a:ext cx="2861598" cy="1094402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>
                <a:lnSpc>
                  <a:spcPct val="110000"/>
                </a:lnSpc>
                <a:buClr>
                  <a:srgbClr val="4741BE"/>
                </a:buClr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디지털 민원 </a:t>
              </a:r>
              <a:r>
                <a:rPr lang="ko-KR" altLang="en-US" sz="2000" spc="-70" dirty="0" err="1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챗봇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</a:b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기존 기술 활용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단순 민원 처리 효율화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D33A334-4387-449D-73FE-DE008D437950}"/>
                </a:ext>
              </a:extLst>
            </p:cNvPr>
            <p:cNvSpPr txBox="1"/>
            <p:nvPr/>
          </p:nvSpPr>
          <p:spPr>
            <a:xfrm>
              <a:off x="2223399" y="4898205"/>
              <a:ext cx="892182" cy="3429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gradFill>
                <a:gsLst>
                  <a:gs pos="0">
                    <a:srgbClr val="0B2EB7"/>
                  </a:gs>
                  <a:gs pos="100000">
                    <a:srgbClr val="9A5CC8"/>
                  </a:gs>
                </a:gsLst>
                <a:lin ang="5400000" scaled="1"/>
              </a:gra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ko-KR" altLang="en-US" sz="1850" spc="-70" dirty="0">
                  <a:solidFill>
                    <a:srgbClr val="072087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사례</a:t>
              </a:r>
              <a:r>
                <a:rPr lang="en-US" altLang="ko-KR" sz="1850" spc="-70" dirty="0">
                  <a:solidFill>
                    <a:srgbClr val="072087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</a:t>
              </a: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6A5B86F1-831E-C104-AB45-1DEEE8927498}"/>
              </a:ext>
            </a:extLst>
          </p:cNvPr>
          <p:cNvGrpSpPr/>
          <p:nvPr/>
        </p:nvGrpSpPr>
        <p:grpSpPr>
          <a:xfrm>
            <a:off x="4758867" y="2196291"/>
            <a:ext cx="3165933" cy="1731472"/>
            <a:chOff x="2214866" y="4898205"/>
            <a:chExt cx="3165933" cy="1731472"/>
          </a:xfrm>
        </p:grpSpPr>
        <p:sp>
          <p:nvSpPr>
            <p:cNvPr id="11" name="사각형: 잘린 한쪽 모서리 10">
              <a:extLst>
                <a:ext uri="{FF2B5EF4-FFF2-40B4-BE49-F238E27FC236}">
                  <a16:creationId xmlns:a16="http://schemas.microsoft.com/office/drawing/2014/main" id="{463C7253-716A-B89C-FAD6-BBC4AA73E00B}"/>
                </a:ext>
              </a:extLst>
            </p:cNvPr>
            <p:cNvSpPr/>
            <p:nvPr/>
          </p:nvSpPr>
          <p:spPr>
            <a:xfrm flipV="1">
              <a:off x="2214866" y="5067486"/>
              <a:ext cx="3165933" cy="1562191"/>
            </a:xfrm>
            <a:prstGeom prst="snip1Rect">
              <a:avLst>
                <a:gd name="adj" fmla="val 18536"/>
              </a:avLst>
            </a:prstGeom>
            <a:solidFill>
              <a:srgbClr val="0B2EB7">
                <a:alpha val="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79A4D76-C262-C6D8-C2DD-A7676246806C}"/>
                </a:ext>
              </a:extLst>
            </p:cNvPr>
            <p:cNvSpPr txBox="1"/>
            <p:nvPr/>
          </p:nvSpPr>
          <p:spPr>
            <a:xfrm>
              <a:off x="2412020" y="5321513"/>
              <a:ext cx="2861598" cy="1094402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>
                <a:lnSpc>
                  <a:spcPct val="110000"/>
                </a:lnSpc>
                <a:buClr>
                  <a:srgbClr val="4741BE"/>
                </a:buClr>
                <a:defRPr/>
              </a:pPr>
              <a:r>
                <a:rPr lang="en-US" altLang="ko-KR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QR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기반 전자 출입명부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</a:b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기존 인프라 활용한 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빠른 솔루션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2FC06B-922A-A36B-4305-12128713E764}"/>
                </a:ext>
              </a:extLst>
            </p:cNvPr>
            <p:cNvSpPr txBox="1"/>
            <p:nvPr/>
          </p:nvSpPr>
          <p:spPr>
            <a:xfrm>
              <a:off x="2223399" y="4898205"/>
              <a:ext cx="892182" cy="3429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gradFill>
                <a:gsLst>
                  <a:gs pos="0">
                    <a:srgbClr val="0B2EB7"/>
                  </a:gs>
                  <a:gs pos="100000">
                    <a:srgbClr val="9A5CC8"/>
                  </a:gs>
                </a:gsLst>
                <a:lin ang="5400000" scaled="1"/>
              </a:gra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ko-KR" altLang="en-US" sz="1850" spc="-70" dirty="0">
                  <a:solidFill>
                    <a:srgbClr val="072087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사례</a:t>
              </a:r>
              <a:r>
                <a:rPr lang="en-US" altLang="ko-KR" sz="1850" spc="-70" dirty="0">
                  <a:solidFill>
                    <a:srgbClr val="072087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2</a:t>
              </a: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00316044-AF9D-1F94-9196-A5E4D75E473E}"/>
              </a:ext>
            </a:extLst>
          </p:cNvPr>
          <p:cNvGrpSpPr/>
          <p:nvPr/>
        </p:nvGrpSpPr>
        <p:grpSpPr>
          <a:xfrm>
            <a:off x="1241418" y="4181790"/>
            <a:ext cx="6486555" cy="1522125"/>
            <a:chOff x="1241418" y="4181790"/>
            <a:chExt cx="6486555" cy="1522125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7589F35F-8035-F935-3C1D-2EF5767014CA}"/>
                </a:ext>
              </a:extLst>
            </p:cNvPr>
            <p:cNvGrpSpPr/>
            <p:nvPr/>
          </p:nvGrpSpPr>
          <p:grpSpPr>
            <a:xfrm>
              <a:off x="1241418" y="4181790"/>
              <a:ext cx="6486555" cy="1020593"/>
              <a:chOff x="1621831" y="4904509"/>
              <a:chExt cx="6486555" cy="1020593"/>
            </a:xfrm>
          </p:grpSpPr>
          <p:sp>
            <p:nvSpPr>
              <p:cNvPr id="15" name="사각형: 둥근 모서리 14">
                <a:extLst>
                  <a:ext uri="{FF2B5EF4-FFF2-40B4-BE49-F238E27FC236}">
                    <a16:creationId xmlns:a16="http://schemas.microsoft.com/office/drawing/2014/main" id="{4245F52F-4A81-FBDD-5AA2-10EC746044FF}"/>
                  </a:ext>
                </a:extLst>
              </p:cNvPr>
              <p:cNvSpPr/>
              <p:nvPr/>
            </p:nvSpPr>
            <p:spPr>
              <a:xfrm>
                <a:off x="1621831" y="5400884"/>
                <a:ext cx="6486555" cy="52421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6350">
                <a:solidFill>
                  <a:srgbClr val="1F3C67">
                    <a:alpha val="20000"/>
                  </a:srgbClr>
                </a:solidFill>
              </a:ln>
              <a:effectLst>
                <a:outerShdw blurRad="190500" dist="190500" dir="2700000" algn="tl" rotWithShape="0">
                  <a:srgbClr val="1F3C67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spc="-70" dirty="0">
                    <a:solidFill>
                      <a:srgbClr val="644BC2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Quick Win </a:t>
                </a:r>
                <a:r>
                  <a:rPr lang="ko-KR" altLang="en-US" sz="2000" spc="-70" dirty="0">
                    <a:solidFill>
                      <a:srgbClr val="644BC2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아이디어</a:t>
                </a:r>
                <a:r>
                  <a:rPr lang="ko-KR" altLang="en-US" sz="2000" spc="-7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의 중요 특징</a:t>
                </a:r>
                <a:endParaRPr lang="en-US" altLang="ko-KR" sz="2000" spc="-70" dirty="0">
                  <a:solidFill>
                    <a:srgbClr val="644BC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endParaRPr>
              </a:p>
            </p:txBody>
          </p:sp>
          <p:sp>
            <p:nvSpPr>
              <p:cNvPr id="16" name="화살표: 아래쪽 15">
                <a:extLst>
                  <a:ext uri="{FF2B5EF4-FFF2-40B4-BE49-F238E27FC236}">
                    <a16:creationId xmlns:a16="http://schemas.microsoft.com/office/drawing/2014/main" id="{039F827A-4423-3DB6-3468-8519F977FB02}"/>
                  </a:ext>
                </a:extLst>
              </p:cNvPr>
              <p:cNvSpPr/>
              <p:nvPr/>
            </p:nvSpPr>
            <p:spPr>
              <a:xfrm>
                <a:off x="4662055" y="4904509"/>
                <a:ext cx="387927" cy="418474"/>
              </a:xfrm>
              <a:prstGeom prst="downArrow">
                <a:avLst/>
              </a:prstGeom>
              <a:solidFill>
                <a:srgbClr val="07208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FC38B97-4646-FFD9-CE1C-69BF2093B6F3}"/>
                </a:ext>
              </a:extLst>
            </p:cNvPr>
            <p:cNvSpPr txBox="1"/>
            <p:nvPr/>
          </p:nvSpPr>
          <p:spPr>
            <a:xfrm>
              <a:off x="1661546" y="5303805"/>
              <a:ext cx="2792690" cy="40011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마중물 역할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9C5C143-305B-76C1-9C16-798399483252}"/>
                </a:ext>
              </a:extLst>
            </p:cNvPr>
            <p:cNvSpPr txBox="1"/>
            <p:nvPr/>
          </p:nvSpPr>
          <p:spPr>
            <a:xfrm>
              <a:off x="3490345" y="5303805"/>
              <a:ext cx="4025745" cy="40011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초기 신뢰 구축 및 성공 경험 축적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414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2EE47-77B2-B826-A0FF-31A0C2252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962BE4AF-FDB5-B53E-D1C8-593AC722EA6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0" name="그림 49" descr="블러, 다채로움, 라일락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CF31CB12-35CB-75EF-7226-68B799A2F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096000" cy="6858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6C05AA-0598-EA83-EA1E-576C031151A0}"/>
                </a:ext>
              </a:extLst>
            </p:cNvPr>
            <p:cNvSpPr txBox="1"/>
            <p:nvPr/>
          </p:nvSpPr>
          <p:spPr>
            <a:xfrm>
              <a:off x="804612" y="721417"/>
              <a:ext cx="1737976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학습목표</a:t>
              </a: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FDD88A21-6E1B-BDA3-885A-C7D8694FC33D}"/>
                </a:ext>
              </a:extLst>
            </p:cNvPr>
            <p:cNvGrpSpPr/>
            <p:nvPr/>
          </p:nvGrpSpPr>
          <p:grpSpPr>
            <a:xfrm>
              <a:off x="653938" y="569912"/>
              <a:ext cx="313533" cy="313532"/>
              <a:chOff x="730138" y="582612"/>
              <a:chExt cx="313533" cy="313532"/>
            </a:xfrm>
          </p:grpSpPr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A8251E65-11B0-8131-2CF0-59661EF6C61E}"/>
                  </a:ext>
                </a:extLst>
              </p:cNvPr>
              <p:cNvSpPr/>
              <p:nvPr/>
            </p:nvSpPr>
            <p:spPr>
              <a:xfrm>
                <a:off x="730138" y="582612"/>
                <a:ext cx="122987" cy="313532"/>
              </a:xfrm>
              <a:prstGeom prst="rect">
                <a:avLst/>
              </a:prstGeom>
              <a:solidFill>
                <a:srgbClr val="0B2EB7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70FDE542-EE01-2E43-B12C-D6F1930ACBC2}"/>
                  </a:ext>
                </a:extLst>
              </p:cNvPr>
              <p:cNvSpPr/>
              <p:nvPr/>
            </p:nvSpPr>
            <p:spPr>
              <a:xfrm rot="5400000">
                <a:off x="825411" y="487340"/>
                <a:ext cx="122987" cy="313532"/>
              </a:xfrm>
              <a:prstGeom prst="rect">
                <a:avLst/>
              </a:prstGeom>
              <a:solidFill>
                <a:srgbClr val="1C98E4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" name="사각형: 잘린 한쪽 모서리 1">
              <a:extLst>
                <a:ext uri="{FF2B5EF4-FFF2-40B4-BE49-F238E27FC236}">
                  <a16:creationId xmlns:a16="http://schemas.microsoft.com/office/drawing/2014/main" id="{D0AC519F-2991-A34C-CA2E-B10FE4BF2C6F}"/>
                </a:ext>
              </a:extLst>
            </p:cNvPr>
            <p:cNvSpPr/>
            <p:nvPr/>
          </p:nvSpPr>
          <p:spPr>
            <a:xfrm flipH="1" flipV="1">
              <a:off x="838200" y="1886446"/>
              <a:ext cx="1128252" cy="1136154"/>
            </a:xfrm>
            <a:prstGeom prst="snip1Rect">
              <a:avLst>
                <a:gd name="adj" fmla="val 36088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FBF295-BAC5-61F6-2BC5-7E34AF9C4D5D}"/>
                </a:ext>
              </a:extLst>
            </p:cNvPr>
            <p:cNvSpPr txBox="1"/>
            <p:nvPr/>
          </p:nvSpPr>
          <p:spPr>
            <a:xfrm>
              <a:off x="1065109" y="2033563"/>
              <a:ext cx="747320" cy="86177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022274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학습</a:t>
              </a:r>
              <a:endParaRPr lang="en-US" altLang="ko-KR" sz="2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022274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  <a:p>
              <a:pPr algn="ctr"/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022274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내용</a:t>
              </a:r>
            </a:p>
          </p:txBody>
        </p: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8C88F691-0716-60CC-F44E-6D14133B89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78000"/>
              <a:ext cx="1238250" cy="123825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C06E7E3F-43A5-4C53-4F2A-159653BC0560}"/>
                </a:ext>
              </a:extLst>
            </p:cNvPr>
            <p:cNvCxnSpPr>
              <a:cxnSpLocks/>
            </p:cNvCxnSpPr>
            <p:nvPr/>
          </p:nvCxnSpPr>
          <p:spPr>
            <a:xfrm>
              <a:off x="853125" y="1899460"/>
              <a:ext cx="11338875" cy="0"/>
            </a:xfrm>
            <a:prstGeom prst="line">
              <a:avLst/>
            </a:prstGeom>
            <a:ln w="6350">
              <a:gradFill>
                <a:gsLst>
                  <a:gs pos="25000">
                    <a:srgbClr val="1F3C67">
                      <a:alpha val="20000"/>
                    </a:srgbClr>
                  </a:gs>
                  <a:gs pos="75000">
                    <a:srgbClr val="1F3C67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69BCD6F7-C18C-8DCE-9A45-EF1A45FA23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863315"/>
              <a:ext cx="2857500" cy="285750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AA5D8198-3727-B136-123C-A2901DD943C3}"/>
                </a:ext>
              </a:extLst>
            </p:cNvPr>
            <p:cNvCxnSpPr>
              <a:cxnSpLocks/>
            </p:cNvCxnSpPr>
            <p:nvPr/>
          </p:nvCxnSpPr>
          <p:spPr>
            <a:xfrm>
              <a:off x="10297185" y="0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그림 61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B8264ADA-C7F0-2F62-078C-3041C165E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6400"/>
            <a:stretch>
              <a:fillRect/>
            </a:stretch>
          </p:blipFill>
          <p:spPr>
            <a:xfrm>
              <a:off x="536574" y="1524573"/>
              <a:ext cx="558801" cy="643951"/>
            </a:xfrm>
            <a:prstGeom prst="rect">
              <a:avLst/>
            </a:prstGeom>
          </p:spPr>
        </p:pic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B82F4CD4-5F3B-D846-BAC8-2ACFA94D2790}"/>
              </a:ext>
            </a:extLst>
          </p:cNvPr>
          <p:cNvGrpSpPr/>
          <p:nvPr/>
        </p:nvGrpSpPr>
        <p:grpSpPr>
          <a:xfrm>
            <a:off x="2197100" y="2146005"/>
            <a:ext cx="5803900" cy="4127796"/>
            <a:chOff x="2197100" y="2146004"/>
            <a:chExt cx="5803900" cy="5641405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A664979C-FF9A-A450-5B50-57018B0F9651}"/>
                </a:ext>
              </a:extLst>
            </p:cNvPr>
            <p:cNvSpPr/>
            <p:nvPr/>
          </p:nvSpPr>
          <p:spPr>
            <a:xfrm>
              <a:off x="2197100" y="2146004"/>
              <a:ext cx="5803900" cy="10416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08516081-776A-3EB6-8E67-7D2A0047CF51}"/>
                </a:ext>
              </a:extLst>
            </p:cNvPr>
            <p:cNvSpPr/>
            <p:nvPr/>
          </p:nvSpPr>
          <p:spPr>
            <a:xfrm>
              <a:off x="2197100" y="3289004"/>
              <a:ext cx="5803900" cy="10416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CA1E27F4-F26C-30D9-036D-97D4AC84B7F6}"/>
                </a:ext>
              </a:extLst>
            </p:cNvPr>
            <p:cNvSpPr/>
            <p:nvPr/>
          </p:nvSpPr>
          <p:spPr>
            <a:xfrm>
              <a:off x="2197100" y="4432004"/>
              <a:ext cx="5803900" cy="10416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7776E8D4-14B2-1036-5FD6-10A853B947F8}"/>
                </a:ext>
              </a:extLst>
            </p:cNvPr>
            <p:cNvSpPr/>
            <p:nvPr/>
          </p:nvSpPr>
          <p:spPr>
            <a:xfrm>
              <a:off x="2197100" y="2146004"/>
              <a:ext cx="457200" cy="1041696"/>
            </a:xfrm>
            <a:prstGeom prst="rect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AB47F018-1A00-FACC-B482-7BC8C091F5D6}"/>
                </a:ext>
              </a:extLst>
            </p:cNvPr>
            <p:cNvSpPr/>
            <p:nvPr/>
          </p:nvSpPr>
          <p:spPr>
            <a:xfrm>
              <a:off x="2197100" y="3289004"/>
              <a:ext cx="457200" cy="1041696"/>
            </a:xfrm>
            <a:prstGeom prst="rect">
              <a:avLst/>
            </a:prstGeom>
            <a:solidFill>
              <a:srgbClr val="644BC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2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2D26F942-40C9-2697-0B41-2D55DDDC516B}"/>
                </a:ext>
              </a:extLst>
            </p:cNvPr>
            <p:cNvSpPr/>
            <p:nvPr/>
          </p:nvSpPr>
          <p:spPr>
            <a:xfrm>
              <a:off x="2197100" y="4432004"/>
              <a:ext cx="457200" cy="1041696"/>
            </a:xfrm>
            <a:prstGeom prst="rect">
              <a:avLst/>
            </a:prstGeom>
            <a:solidFill>
              <a:srgbClr val="9A5CC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3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4283066-1E3D-1DD1-5007-B04D409A201A}"/>
                </a:ext>
              </a:extLst>
            </p:cNvPr>
            <p:cNvSpPr txBox="1"/>
            <p:nvPr/>
          </p:nvSpPr>
          <p:spPr>
            <a:xfrm>
              <a:off x="2937859" y="3560553"/>
              <a:ext cx="2262158" cy="4985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r>
                <a:rPr lang="ko-KR" altLang="en-US" dirty="0"/>
                <a:t>친화도 다이어그램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79D48FA-1A07-66D3-73C8-0545BDCF906E}"/>
                </a:ext>
              </a:extLst>
            </p:cNvPr>
            <p:cNvSpPr txBox="1"/>
            <p:nvPr/>
          </p:nvSpPr>
          <p:spPr>
            <a:xfrm>
              <a:off x="2937859" y="2417553"/>
              <a:ext cx="3429144" cy="4985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r>
                <a:rPr lang="ko-KR" altLang="en-US" b="1" dirty="0"/>
                <a:t>아이디어 평가 기준의 필요성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6A1FDFB-ED01-CFEF-E5DB-79CE83E4445B}"/>
                </a:ext>
              </a:extLst>
            </p:cNvPr>
            <p:cNvSpPr txBox="1"/>
            <p:nvPr/>
          </p:nvSpPr>
          <p:spPr>
            <a:xfrm>
              <a:off x="2937859" y="4703553"/>
              <a:ext cx="3570208" cy="4985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r>
                <a:rPr lang="ko-KR" altLang="en-US" dirty="0"/>
                <a:t>핵심</a:t>
              </a:r>
              <a:r>
                <a:rPr lang="en-US" altLang="ko-KR" dirty="0"/>
                <a:t>: </a:t>
              </a:r>
              <a:r>
                <a:rPr lang="ko-KR" altLang="en-US" dirty="0"/>
                <a:t>아이디어 매트릭스 심화</a:t>
              </a: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5896BABF-D72F-750E-275C-A86C5D141897}"/>
                </a:ext>
              </a:extLst>
            </p:cNvPr>
            <p:cNvSpPr/>
            <p:nvPr/>
          </p:nvSpPr>
          <p:spPr>
            <a:xfrm>
              <a:off x="2197100" y="5602713"/>
              <a:ext cx="5803900" cy="10416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75F00EBD-D024-D3CA-205F-06141830DE08}"/>
                </a:ext>
              </a:extLst>
            </p:cNvPr>
            <p:cNvSpPr/>
            <p:nvPr/>
          </p:nvSpPr>
          <p:spPr>
            <a:xfrm>
              <a:off x="2197100" y="6745713"/>
              <a:ext cx="5803900" cy="10416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4815F13A-DFDF-4D3A-2CBE-B4151DE7578F}"/>
                </a:ext>
              </a:extLst>
            </p:cNvPr>
            <p:cNvSpPr/>
            <p:nvPr/>
          </p:nvSpPr>
          <p:spPr>
            <a:xfrm>
              <a:off x="2197100" y="5602713"/>
              <a:ext cx="457200" cy="1041696"/>
            </a:xfrm>
            <a:prstGeom prst="rect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4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750B44D5-2D3F-6C4F-B5A0-DB6870DA1623}"/>
                </a:ext>
              </a:extLst>
            </p:cNvPr>
            <p:cNvSpPr/>
            <p:nvPr/>
          </p:nvSpPr>
          <p:spPr>
            <a:xfrm>
              <a:off x="2197100" y="6745713"/>
              <a:ext cx="457200" cy="1041696"/>
            </a:xfrm>
            <a:prstGeom prst="rect">
              <a:avLst/>
            </a:prstGeom>
            <a:solidFill>
              <a:srgbClr val="644BC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5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C1EF8D8-B607-2BD2-D926-C69EF0FA4386}"/>
                </a:ext>
              </a:extLst>
            </p:cNvPr>
            <p:cNvSpPr txBox="1"/>
            <p:nvPr/>
          </p:nvSpPr>
          <p:spPr>
            <a:xfrm>
              <a:off x="2937859" y="5874262"/>
              <a:ext cx="3119765" cy="4985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r>
                <a:rPr lang="en-US" altLang="ko-KR" dirty="0"/>
                <a:t>4</a:t>
              </a:r>
              <a:r>
                <a:rPr lang="ko-KR" altLang="en-US" dirty="0" err="1"/>
                <a:t>사분면</a:t>
              </a:r>
              <a:r>
                <a:rPr lang="ko-KR" altLang="en-US" dirty="0"/>
                <a:t> 상세 분석과 사례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7E76C34-FA18-E941-D0B3-8CBAD74BB8FF}"/>
                </a:ext>
              </a:extLst>
            </p:cNvPr>
            <p:cNvSpPr txBox="1"/>
            <p:nvPr/>
          </p:nvSpPr>
          <p:spPr>
            <a:xfrm>
              <a:off x="2937859" y="7017262"/>
              <a:ext cx="2832827" cy="4985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r>
                <a:rPr lang="ko-KR" altLang="en-US" dirty="0"/>
                <a:t>아이디어 선정 프로세스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91793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41A05-2564-7E4D-4BC9-B6052C505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9A306E79-1C56-5CE0-7B2D-60B61D3AC9EC}"/>
              </a:ext>
            </a:extLst>
          </p:cNvPr>
          <p:cNvSpPr txBox="1"/>
          <p:nvPr/>
        </p:nvSpPr>
        <p:spPr>
          <a:xfrm>
            <a:off x="778495" y="673792"/>
            <a:ext cx="35131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4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사분면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상세 분석과 사례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293125-347D-A859-9C96-63591191EE3C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DA5BA95-7851-B993-83E1-366B4C289A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080469-B938-D1BE-4E91-1C52FC3A5D53}"/>
              </a:ext>
            </a:extLst>
          </p:cNvPr>
          <p:cNvSpPr txBox="1"/>
          <p:nvPr/>
        </p:nvSpPr>
        <p:spPr>
          <a:xfrm>
            <a:off x="1134095" y="1593928"/>
            <a:ext cx="701814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제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3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사분면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Low Priority(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낮은 영향력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+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낮은 실현가능성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)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0A3D6901-BA09-DC64-0410-1E20C0A6BD17}"/>
              </a:ext>
            </a:extLst>
          </p:cNvPr>
          <p:cNvGrpSpPr/>
          <p:nvPr/>
        </p:nvGrpSpPr>
        <p:grpSpPr>
          <a:xfrm>
            <a:off x="7205361" y="2445694"/>
            <a:ext cx="2013091" cy="1245888"/>
            <a:chOff x="1407233" y="3063652"/>
            <a:chExt cx="2935833" cy="1816967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31D1949E-DC4B-8370-FAF4-EC98F6C2CBD0}"/>
                </a:ext>
              </a:extLst>
            </p:cNvPr>
            <p:cNvSpPr/>
            <p:nvPr/>
          </p:nvSpPr>
          <p:spPr>
            <a:xfrm>
              <a:off x="1407233" y="3063652"/>
              <a:ext cx="2935833" cy="181696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4976DF2-6F42-B729-9BFC-24D7214F6A1B}"/>
                </a:ext>
              </a:extLst>
            </p:cNvPr>
            <p:cNvSpPr txBox="1"/>
            <p:nvPr/>
          </p:nvSpPr>
          <p:spPr>
            <a:xfrm>
              <a:off x="1430350" y="3326590"/>
              <a:ext cx="2889603" cy="12680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1</a:t>
              </a:r>
              <a:r>
                <a:rPr lang="ko-KR" altLang="en-US" sz="2000" spc="-130" dirty="0" err="1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사분면</a:t>
              </a:r>
              <a:r>
                <a:rPr lang="ko-KR" altLang="en-US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 </a:t>
              </a:r>
              <a:endParaRPr lang="en-US" altLang="ko-KR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카페24 아네모네" pitchFamily="2" charset="-127"/>
                <a:ea typeface="카페24 아네모네" pitchFamily="2" charset="-127"/>
              </a:endParaRPr>
            </a:p>
            <a:p>
              <a:pPr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Killer Idea</a:t>
              </a: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A995E645-A808-64B0-6789-DB97D83D4C82}"/>
              </a:ext>
            </a:extLst>
          </p:cNvPr>
          <p:cNvGrpSpPr/>
          <p:nvPr/>
        </p:nvGrpSpPr>
        <p:grpSpPr>
          <a:xfrm>
            <a:off x="9299145" y="2445694"/>
            <a:ext cx="2013091" cy="1245888"/>
            <a:chOff x="1407233" y="3063652"/>
            <a:chExt cx="2935833" cy="1816967"/>
          </a:xfrm>
        </p:grpSpPr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8B611C95-F1EA-0B54-7914-349FEFED4971}"/>
                </a:ext>
              </a:extLst>
            </p:cNvPr>
            <p:cNvSpPr/>
            <p:nvPr/>
          </p:nvSpPr>
          <p:spPr>
            <a:xfrm>
              <a:off x="1407233" y="3063652"/>
              <a:ext cx="2935833" cy="181696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DCAA39E-75A8-3ABF-355B-0EC1888BFDCD}"/>
                </a:ext>
              </a:extLst>
            </p:cNvPr>
            <p:cNvSpPr txBox="1"/>
            <p:nvPr/>
          </p:nvSpPr>
          <p:spPr>
            <a:xfrm>
              <a:off x="1430350" y="3326590"/>
              <a:ext cx="2889603" cy="12680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2</a:t>
              </a:r>
              <a:r>
                <a:rPr lang="ko-KR" altLang="en-US" sz="2000" spc="-130" dirty="0" err="1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사분면</a:t>
              </a:r>
              <a:r>
                <a:rPr lang="ko-KR" altLang="en-US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 </a:t>
              </a:r>
              <a:b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</a:br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Quick Win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ED6FD4F8-FD94-E80A-CC57-F0E6E2F00750}"/>
              </a:ext>
            </a:extLst>
          </p:cNvPr>
          <p:cNvGrpSpPr/>
          <p:nvPr/>
        </p:nvGrpSpPr>
        <p:grpSpPr>
          <a:xfrm>
            <a:off x="7205361" y="3801175"/>
            <a:ext cx="2013091" cy="1245888"/>
            <a:chOff x="1407233" y="3063652"/>
            <a:chExt cx="2935833" cy="1816967"/>
          </a:xfrm>
        </p:grpSpPr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AA04F728-4DD4-C188-4AA1-E9387B5BA8F4}"/>
                </a:ext>
              </a:extLst>
            </p:cNvPr>
            <p:cNvSpPr/>
            <p:nvPr/>
          </p:nvSpPr>
          <p:spPr>
            <a:xfrm>
              <a:off x="1407233" y="3063652"/>
              <a:ext cx="2935833" cy="1816967"/>
            </a:xfrm>
            <a:prstGeom prst="roundRect">
              <a:avLst>
                <a:gd name="adj" fmla="val 0"/>
              </a:avLst>
            </a:prstGeom>
            <a:solidFill>
              <a:srgbClr val="C2CAED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FA98B64-33B5-1FF9-1DF4-744A7A4013B3}"/>
                </a:ext>
              </a:extLst>
            </p:cNvPr>
            <p:cNvSpPr txBox="1"/>
            <p:nvPr/>
          </p:nvSpPr>
          <p:spPr>
            <a:xfrm>
              <a:off x="1430350" y="3326590"/>
              <a:ext cx="2889603" cy="12680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3</a:t>
              </a:r>
              <a:r>
                <a:rPr lang="ko-KR" altLang="en-US" sz="2000" spc="-130" dirty="0" err="1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사분면</a:t>
              </a:r>
              <a:r>
                <a:rPr lang="ko-KR" altLang="en-US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 </a:t>
              </a:r>
              <a:b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</a:br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Low Priority</a:t>
              </a: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818307CB-7DBA-0B24-8DC6-A4A0148FDB38}"/>
              </a:ext>
            </a:extLst>
          </p:cNvPr>
          <p:cNvGrpSpPr/>
          <p:nvPr/>
        </p:nvGrpSpPr>
        <p:grpSpPr>
          <a:xfrm>
            <a:off x="9299145" y="3801175"/>
            <a:ext cx="2013091" cy="1245888"/>
            <a:chOff x="1407233" y="3063652"/>
            <a:chExt cx="2935833" cy="1816967"/>
          </a:xfrm>
        </p:grpSpPr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8F553944-EC52-F7A1-1883-07480A35C0C7}"/>
                </a:ext>
              </a:extLst>
            </p:cNvPr>
            <p:cNvSpPr/>
            <p:nvPr/>
          </p:nvSpPr>
          <p:spPr>
            <a:xfrm>
              <a:off x="1407233" y="3063652"/>
              <a:ext cx="2935833" cy="181696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BF7C78A-367E-A165-62B9-8AEBFB7861A4}"/>
                </a:ext>
              </a:extLst>
            </p:cNvPr>
            <p:cNvSpPr txBox="1"/>
            <p:nvPr/>
          </p:nvSpPr>
          <p:spPr>
            <a:xfrm>
              <a:off x="1430350" y="3326590"/>
              <a:ext cx="2889603" cy="12680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4</a:t>
              </a:r>
              <a:r>
                <a:rPr lang="ko-KR" altLang="en-US" sz="2000" spc="-130" dirty="0" err="1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사분면</a:t>
              </a:r>
              <a:r>
                <a:rPr lang="ko-KR" altLang="en-US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 </a:t>
              </a:r>
              <a:b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</a:br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Long Term</a:t>
              </a: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70611DFA-B96F-36E4-3B99-669B39A0D4D3}"/>
              </a:ext>
            </a:extLst>
          </p:cNvPr>
          <p:cNvGrpSpPr/>
          <p:nvPr/>
        </p:nvGrpSpPr>
        <p:grpSpPr>
          <a:xfrm>
            <a:off x="1232829" y="2370823"/>
            <a:ext cx="5756789" cy="463460"/>
            <a:chOff x="3965516" y="2790917"/>
            <a:chExt cx="5756789" cy="46346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2BDA898-57D8-D2F0-E57D-6EAC863F1061}"/>
                </a:ext>
              </a:extLst>
            </p:cNvPr>
            <p:cNvSpPr txBox="1"/>
            <p:nvPr/>
          </p:nvSpPr>
          <p:spPr>
            <a:xfrm>
              <a:off x="4282222" y="2790917"/>
              <a:ext cx="5440083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기술적 어려움이 크고 극복하기 어려움</a:t>
              </a: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D64E4834-7E52-22C3-D562-2250D6ABD2A3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0" name="원호 19">
                <a:extLst>
                  <a:ext uri="{FF2B5EF4-FFF2-40B4-BE49-F238E27FC236}">
                    <a16:creationId xmlns:a16="http://schemas.microsoft.com/office/drawing/2014/main" id="{0EC7DFAD-AF3A-EF2E-89E9-8EADD500290C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68B55998-D163-DB76-5DD8-2133A46E7653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143C447-EFBA-AB79-6524-FE1A376BF70B}"/>
              </a:ext>
            </a:extLst>
          </p:cNvPr>
          <p:cNvSpPr txBox="1"/>
          <p:nvPr/>
        </p:nvSpPr>
        <p:spPr>
          <a:xfrm>
            <a:off x="6164521" y="5156656"/>
            <a:ext cx="4094770" cy="86357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 algn="ctr" latinLnBrk="0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과감히 포기하는 것이</a:t>
            </a:r>
            <a:b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최선의 선택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!</a:t>
            </a:r>
            <a:endParaRPr lang="ko-KR" altLang="en-US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D1F3EFAC-51BA-0F13-C635-67C8521E7393}"/>
              </a:ext>
            </a:extLst>
          </p:cNvPr>
          <p:cNvGrpSpPr/>
          <p:nvPr/>
        </p:nvGrpSpPr>
        <p:grpSpPr>
          <a:xfrm>
            <a:off x="1232829" y="2965540"/>
            <a:ext cx="5756789" cy="463460"/>
            <a:chOff x="3965516" y="2790917"/>
            <a:chExt cx="5756789" cy="46346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4B6EDBD-4CA9-91A7-B2BB-333035F73FFC}"/>
                </a:ext>
              </a:extLst>
            </p:cNvPr>
            <p:cNvSpPr txBox="1"/>
            <p:nvPr/>
          </p:nvSpPr>
          <p:spPr>
            <a:xfrm>
              <a:off x="4282222" y="2790917"/>
              <a:ext cx="5440083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투입 자원 대비 효과가 낮음</a:t>
              </a:r>
            </a:p>
          </p:txBody>
        </p: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F2BA3E25-E2C2-F4EA-2A1E-F6EE8D2F8EFB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1" name="원호 30">
                <a:extLst>
                  <a:ext uri="{FF2B5EF4-FFF2-40B4-BE49-F238E27FC236}">
                    <a16:creationId xmlns:a16="http://schemas.microsoft.com/office/drawing/2014/main" id="{C1B021D7-E4B7-52A2-7191-16BAB7C85EE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4893022E-F5B0-A97F-A8AC-B28AF35029E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E8AB9ED9-AB41-6482-D525-C020895B6786}"/>
              </a:ext>
            </a:extLst>
          </p:cNvPr>
          <p:cNvGrpSpPr/>
          <p:nvPr/>
        </p:nvGrpSpPr>
        <p:grpSpPr>
          <a:xfrm>
            <a:off x="1232829" y="3560504"/>
            <a:ext cx="5756789" cy="463460"/>
            <a:chOff x="3965516" y="2790917"/>
            <a:chExt cx="5756789" cy="46346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26B9977-3C6C-D778-CFE6-D73EA029CE14}"/>
                </a:ext>
              </a:extLst>
            </p:cNvPr>
            <p:cNvSpPr txBox="1"/>
            <p:nvPr/>
          </p:nvSpPr>
          <p:spPr>
            <a:xfrm>
              <a:off x="4282222" y="2790917"/>
              <a:ext cx="5440083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낮은 실현가능성 및 영향력</a:t>
              </a:r>
            </a:p>
          </p:txBody>
        </p:sp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323BFA1A-92DD-6AC8-692F-AC36CB9E218C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41" name="원호 40">
                <a:extLst>
                  <a:ext uri="{FF2B5EF4-FFF2-40B4-BE49-F238E27FC236}">
                    <a16:creationId xmlns:a16="http://schemas.microsoft.com/office/drawing/2014/main" id="{13754026-93F0-C4C4-6630-7C5A88284DEA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6CC7D62B-F8B3-D552-E13F-C4F1D4A5D4C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EC039A4B-A5C7-8322-8217-9A5E6B929AE4}"/>
              </a:ext>
            </a:extLst>
          </p:cNvPr>
          <p:cNvGrpSpPr/>
          <p:nvPr/>
        </p:nvGrpSpPr>
        <p:grpSpPr>
          <a:xfrm>
            <a:off x="1661380" y="4181327"/>
            <a:ext cx="4366100" cy="1706855"/>
            <a:chOff x="2214866" y="4898205"/>
            <a:chExt cx="4366100" cy="1706855"/>
          </a:xfrm>
        </p:grpSpPr>
        <p:sp>
          <p:nvSpPr>
            <p:cNvPr id="48" name="사각형: 잘린 한쪽 모서리 47">
              <a:extLst>
                <a:ext uri="{FF2B5EF4-FFF2-40B4-BE49-F238E27FC236}">
                  <a16:creationId xmlns:a16="http://schemas.microsoft.com/office/drawing/2014/main" id="{1E2B9955-32A2-BE65-E94F-BFD9E0B5D878}"/>
                </a:ext>
              </a:extLst>
            </p:cNvPr>
            <p:cNvSpPr/>
            <p:nvPr/>
          </p:nvSpPr>
          <p:spPr>
            <a:xfrm flipV="1">
              <a:off x="2214866" y="5067486"/>
              <a:ext cx="4366100" cy="1537574"/>
            </a:xfrm>
            <a:prstGeom prst="snip1Rect">
              <a:avLst>
                <a:gd name="adj" fmla="val 20281"/>
              </a:avLst>
            </a:prstGeom>
            <a:solidFill>
              <a:srgbClr val="0B2EB7">
                <a:alpha val="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1248CCE-6B5C-4415-F148-58573D4B8650}"/>
                </a:ext>
              </a:extLst>
            </p:cNvPr>
            <p:cNvSpPr txBox="1"/>
            <p:nvPr/>
          </p:nvSpPr>
          <p:spPr>
            <a:xfrm>
              <a:off x="2412019" y="5321513"/>
              <a:ext cx="4094770" cy="1094402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>
                <a:lnSpc>
                  <a:spcPct val="110000"/>
                </a:lnSpc>
                <a:buClr>
                  <a:srgbClr val="4741BE"/>
                </a:buClr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전 국민 개인 비서 로봇 지급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</a:b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미성숙한 로봇 기술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막대한 예산 필요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불분명한 수요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6A593AF-02F6-F1CB-0CA9-26DF960C0298}"/>
                </a:ext>
              </a:extLst>
            </p:cNvPr>
            <p:cNvSpPr txBox="1"/>
            <p:nvPr/>
          </p:nvSpPr>
          <p:spPr>
            <a:xfrm>
              <a:off x="2223399" y="4898205"/>
              <a:ext cx="892182" cy="3429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gradFill>
                <a:gsLst>
                  <a:gs pos="0">
                    <a:srgbClr val="0B2EB7"/>
                  </a:gs>
                  <a:gs pos="100000">
                    <a:srgbClr val="9A5CC8"/>
                  </a:gs>
                </a:gsLst>
                <a:lin ang="5400000" scaled="1"/>
              </a:gra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ko-KR" altLang="en-US" sz="1850" spc="-70" dirty="0">
                  <a:solidFill>
                    <a:srgbClr val="072087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사례</a:t>
              </a:r>
              <a:endParaRPr lang="en-US" altLang="ko-KR" sz="1850" spc="-70" dirty="0">
                <a:solidFill>
                  <a:srgbClr val="072087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117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33EAF-2D1D-CC3E-3BBA-B3A97008E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2BE3A0D-F7C9-B133-BE7D-E09A8409375E}"/>
              </a:ext>
            </a:extLst>
          </p:cNvPr>
          <p:cNvSpPr txBox="1"/>
          <p:nvPr/>
        </p:nvSpPr>
        <p:spPr>
          <a:xfrm>
            <a:off x="778495" y="673792"/>
            <a:ext cx="35131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4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사분면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상세 분석과 사례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E9C11-9C45-4F33-7B83-EE16E45C4C60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5C945E0-5282-F672-1ADB-E441ABDFA7A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7BA7E1-96FF-4F7D-A5BC-0F9A03CA1B40}"/>
              </a:ext>
            </a:extLst>
          </p:cNvPr>
          <p:cNvSpPr txBox="1"/>
          <p:nvPr/>
        </p:nvSpPr>
        <p:spPr>
          <a:xfrm>
            <a:off x="1134095" y="1593928"/>
            <a:ext cx="701814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제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3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사분면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Low Priority(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낮은 영향력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+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낮은 실현가능성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)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F4A54464-5648-869E-56FC-FD1EEA42AB72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0F110F5-AA7B-C4C6-5DB9-0BF387DAF5E2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처리 전략</a:t>
              </a: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19F7BC91-FD5E-CF1A-0060-68650B166D75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6" name="타원 5">
                <a:extLst>
                  <a:ext uri="{FF2B5EF4-FFF2-40B4-BE49-F238E27FC236}">
                    <a16:creationId xmlns:a16="http://schemas.microsoft.com/office/drawing/2014/main" id="{461FEBEA-B029-DA53-DFD6-DEF0CB0CC452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9" name="그림 8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BAC42B5D-B3B0-63DB-B59D-3A85A8BA53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4F0C25A0-13C9-6E6D-8FC3-672549B68AD1}"/>
              </a:ext>
            </a:extLst>
          </p:cNvPr>
          <p:cNvSpPr/>
          <p:nvPr/>
        </p:nvSpPr>
        <p:spPr>
          <a:xfrm>
            <a:off x="1785793" y="2935972"/>
            <a:ext cx="5226709" cy="4494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과감한 제외 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- 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한정된 자원의 효율적 배분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2A5B6F6B-82FF-4706-FA02-18CA91AC1986}"/>
              </a:ext>
            </a:extLst>
          </p:cNvPr>
          <p:cNvSpPr/>
          <p:nvPr/>
        </p:nvSpPr>
        <p:spPr>
          <a:xfrm>
            <a:off x="1785793" y="3560312"/>
            <a:ext cx="5226709" cy="4494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자원 투입 불필요 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- 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다른 사분면에 집중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F6F1EF5A-F051-0FD7-3516-36F196618DC3}"/>
              </a:ext>
            </a:extLst>
          </p:cNvPr>
          <p:cNvGrpSpPr/>
          <p:nvPr/>
        </p:nvGrpSpPr>
        <p:grpSpPr>
          <a:xfrm>
            <a:off x="1155869" y="4181790"/>
            <a:ext cx="6486555" cy="1020593"/>
            <a:chOff x="1621831" y="4904509"/>
            <a:chExt cx="6486555" cy="1020593"/>
          </a:xfrm>
        </p:grpSpPr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4AA52237-F19A-0B12-2567-79E1D02DE20A}"/>
                </a:ext>
              </a:extLst>
            </p:cNvPr>
            <p:cNvSpPr/>
            <p:nvPr/>
          </p:nvSpPr>
          <p:spPr>
            <a:xfrm>
              <a:off x="1621831" y="5400884"/>
              <a:ext cx="6486555" cy="524218"/>
            </a:xfrm>
            <a:prstGeom prst="roundRect">
              <a:avLst>
                <a:gd name="adj" fmla="val 50000"/>
              </a:avLst>
            </a:prstGeom>
            <a:noFill/>
            <a:ln w="6350">
              <a:noFill/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70" dirty="0">
                  <a:solidFill>
                    <a:prstClr val="black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감정적 애착을 버리고 객관적으로 접근 </a:t>
              </a:r>
              <a:r>
                <a:rPr lang="ko-KR" altLang="en-US" sz="2000" b="1" spc="-70" dirty="0">
                  <a:solidFill>
                    <a:prstClr val="black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必</a:t>
              </a:r>
              <a:endParaRPr lang="en-US" altLang="ko-KR" sz="2000" b="1" spc="-70" dirty="0">
                <a:solidFill>
                  <a:srgbClr val="644BC2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endParaRPr>
            </a:p>
          </p:txBody>
        </p:sp>
        <p:sp>
          <p:nvSpPr>
            <p:cNvPr id="17" name="화살표: 아래쪽 16">
              <a:extLst>
                <a:ext uri="{FF2B5EF4-FFF2-40B4-BE49-F238E27FC236}">
                  <a16:creationId xmlns:a16="http://schemas.microsoft.com/office/drawing/2014/main" id="{B9EDD99A-BA13-5EBA-1F30-067256981539}"/>
                </a:ext>
              </a:extLst>
            </p:cNvPr>
            <p:cNvSpPr/>
            <p:nvPr/>
          </p:nvSpPr>
          <p:spPr>
            <a:xfrm>
              <a:off x="4662055" y="4904509"/>
              <a:ext cx="387927" cy="418474"/>
            </a:xfrm>
            <a:prstGeom prst="downArrow">
              <a:avLst/>
            </a:prstGeom>
            <a:solidFill>
              <a:srgbClr val="0720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8596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3FCB8-4F0B-CFA3-7DFC-6272DBD9D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EF7AF072-7252-1F2C-1099-45845DA40D31}"/>
              </a:ext>
            </a:extLst>
          </p:cNvPr>
          <p:cNvSpPr txBox="1"/>
          <p:nvPr/>
        </p:nvSpPr>
        <p:spPr>
          <a:xfrm>
            <a:off x="778495" y="673792"/>
            <a:ext cx="35131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4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사분면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상세 분석과 사례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165D9E-2C24-A430-7CC4-7DB8D0D2ED77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5E5A327-FC2B-5A21-3573-331ECC8B0A0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576387-573F-751E-7785-5D2ABDB09DE2}"/>
              </a:ext>
            </a:extLst>
          </p:cNvPr>
          <p:cNvSpPr txBox="1"/>
          <p:nvPr/>
        </p:nvSpPr>
        <p:spPr>
          <a:xfrm>
            <a:off x="1134095" y="1593928"/>
            <a:ext cx="823340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제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4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사분면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High Risk/Long Term(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높은 영향력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+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낮은 실현가능성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)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FC976830-633F-E8BE-B6AC-67E6800424D4}"/>
              </a:ext>
            </a:extLst>
          </p:cNvPr>
          <p:cNvGrpSpPr/>
          <p:nvPr/>
        </p:nvGrpSpPr>
        <p:grpSpPr>
          <a:xfrm>
            <a:off x="7205361" y="2445694"/>
            <a:ext cx="2013091" cy="1245888"/>
            <a:chOff x="1407233" y="3063652"/>
            <a:chExt cx="2935833" cy="1816967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7AD408D8-5B7B-6C88-CAD5-75D4382A2D22}"/>
                </a:ext>
              </a:extLst>
            </p:cNvPr>
            <p:cNvSpPr/>
            <p:nvPr/>
          </p:nvSpPr>
          <p:spPr>
            <a:xfrm>
              <a:off x="1407233" y="3063652"/>
              <a:ext cx="2935833" cy="181696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1C27387-DCA9-708C-94B2-3082509C7164}"/>
                </a:ext>
              </a:extLst>
            </p:cNvPr>
            <p:cNvSpPr txBox="1"/>
            <p:nvPr/>
          </p:nvSpPr>
          <p:spPr>
            <a:xfrm>
              <a:off x="1430350" y="3326590"/>
              <a:ext cx="2889603" cy="12680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1</a:t>
              </a:r>
              <a:r>
                <a:rPr lang="ko-KR" altLang="en-US" sz="2000" spc="-130" dirty="0" err="1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사분면</a:t>
              </a:r>
              <a:r>
                <a:rPr lang="ko-KR" altLang="en-US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 </a:t>
              </a:r>
              <a:endParaRPr lang="en-US" altLang="ko-KR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카페24 아네모네" pitchFamily="2" charset="-127"/>
                <a:ea typeface="카페24 아네모네" pitchFamily="2" charset="-127"/>
              </a:endParaRPr>
            </a:p>
            <a:p>
              <a:pPr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Killer Idea</a:t>
              </a: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8F9628B4-2478-3172-04AF-1B38EA39BE05}"/>
              </a:ext>
            </a:extLst>
          </p:cNvPr>
          <p:cNvGrpSpPr/>
          <p:nvPr/>
        </p:nvGrpSpPr>
        <p:grpSpPr>
          <a:xfrm>
            <a:off x="9299145" y="2445694"/>
            <a:ext cx="2013091" cy="1245888"/>
            <a:chOff x="1407233" y="3063652"/>
            <a:chExt cx="2935833" cy="1816967"/>
          </a:xfrm>
        </p:grpSpPr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97C8DFEF-BC07-F834-9A49-C2DDB3F48A06}"/>
                </a:ext>
              </a:extLst>
            </p:cNvPr>
            <p:cNvSpPr/>
            <p:nvPr/>
          </p:nvSpPr>
          <p:spPr>
            <a:xfrm>
              <a:off x="1407233" y="3063652"/>
              <a:ext cx="2935833" cy="181696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B2EA95E-5D1E-4C8D-6ECD-0B0877FE32B6}"/>
                </a:ext>
              </a:extLst>
            </p:cNvPr>
            <p:cNvSpPr txBox="1"/>
            <p:nvPr/>
          </p:nvSpPr>
          <p:spPr>
            <a:xfrm>
              <a:off x="1430350" y="3326590"/>
              <a:ext cx="2889603" cy="12680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2</a:t>
              </a:r>
              <a:r>
                <a:rPr lang="ko-KR" altLang="en-US" sz="2000" spc="-130" dirty="0" err="1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사분면</a:t>
              </a:r>
              <a:r>
                <a:rPr lang="ko-KR" altLang="en-US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 </a:t>
              </a:r>
              <a:b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</a:br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Quick Win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CCB2820C-9E75-1702-8993-5C37A6B7EE17}"/>
              </a:ext>
            </a:extLst>
          </p:cNvPr>
          <p:cNvGrpSpPr/>
          <p:nvPr/>
        </p:nvGrpSpPr>
        <p:grpSpPr>
          <a:xfrm>
            <a:off x="7205361" y="3801175"/>
            <a:ext cx="2013091" cy="1245888"/>
            <a:chOff x="1407233" y="3063652"/>
            <a:chExt cx="2935833" cy="1816967"/>
          </a:xfrm>
        </p:grpSpPr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B25AD8A0-02F3-AA28-1A68-9E07D1B93325}"/>
                </a:ext>
              </a:extLst>
            </p:cNvPr>
            <p:cNvSpPr/>
            <p:nvPr/>
          </p:nvSpPr>
          <p:spPr>
            <a:xfrm>
              <a:off x="1407233" y="3063652"/>
              <a:ext cx="2935833" cy="181696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A614F0-8F9C-811F-BD5A-F16350CA3E5F}"/>
                </a:ext>
              </a:extLst>
            </p:cNvPr>
            <p:cNvSpPr txBox="1"/>
            <p:nvPr/>
          </p:nvSpPr>
          <p:spPr>
            <a:xfrm>
              <a:off x="1430350" y="3326590"/>
              <a:ext cx="2889603" cy="12680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3</a:t>
              </a:r>
              <a:r>
                <a:rPr lang="ko-KR" altLang="en-US" sz="2000" spc="-130" dirty="0" err="1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사분면</a:t>
              </a:r>
              <a:r>
                <a:rPr lang="ko-KR" altLang="en-US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 </a:t>
              </a:r>
              <a:b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</a:br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카페24 아네모네" pitchFamily="2" charset="-127"/>
                  <a:ea typeface="카페24 아네모네" pitchFamily="2" charset="-127"/>
                </a:rPr>
                <a:t>Low Priority</a:t>
              </a: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06CAB49A-B4E7-9AF2-8C0C-0EE1B93A19F9}"/>
              </a:ext>
            </a:extLst>
          </p:cNvPr>
          <p:cNvGrpSpPr/>
          <p:nvPr/>
        </p:nvGrpSpPr>
        <p:grpSpPr>
          <a:xfrm>
            <a:off x="9299145" y="3801175"/>
            <a:ext cx="2013091" cy="1245888"/>
            <a:chOff x="1407233" y="3063652"/>
            <a:chExt cx="2935833" cy="1816967"/>
          </a:xfrm>
        </p:grpSpPr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C536C59C-5B05-59BD-C10E-F954CA3C606C}"/>
                </a:ext>
              </a:extLst>
            </p:cNvPr>
            <p:cNvSpPr/>
            <p:nvPr/>
          </p:nvSpPr>
          <p:spPr>
            <a:xfrm>
              <a:off x="1407233" y="3063652"/>
              <a:ext cx="2935833" cy="1816967"/>
            </a:xfrm>
            <a:prstGeom prst="roundRect">
              <a:avLst>
                <a:gd name="adj" fmla="val 0"/>
              </a:avLst>
            </a:prstGeom>
            <a:solidFill>
              <a:srgbClr val="C2CAED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CA04735-3FAC-823B-3619-AD8FCE5592A3}"/>
                </a:ext>
              </a:extLst>
            </p:cNvPr>
            <p:cNvSpPr txBox="1"/>
            <p:nvPr/>
          </p:nvSpPr>
          <p:spPr>
            <a:xfrm>
              <a:off x="1430350" y="3326590"/>
              <a:ext cx="2889603" cy="12680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4</a:t>
              </a:r>
              <a:r>
                <a:rPr lang="ko-KR" altLang="en-US" sz="2000" spc="-130" dirty="0" err="1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사분면</a:t>
              </a:r>
              <a:r>
                <a:rPr lang="ko-KR" altLang="en-US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 </a:t>
              </a:r>
              <a:b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</a:br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Long Term</a:t>
              </a: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72E0B55F-B325-D990-D977-D914BADB7096}"/>
              </a:ext>
            </a:extLst>
          </p:cNvPr>
          <p:cNvGrpSpPr/>
          <p:nvPr/>
        </p:nvGrpSpPr>
        <p:grpSpPr>
          <a:xfrm>
            <a:off x="1232829" y="2370823"/>
            <a:ext cx="5756789" cy="463460"/>
            <a:chOff x="3965516" y="2790917"/>
            <a:chExt cx="5756789" cy="46346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A7AFD0-763E-E423-532D-B2EE3A2B4891}"/>
                </a:ext>
              </a:extLst>
            </p:cNvPr>
            <p:cNvSpPr txBox="1"/>
            <p:nvPr/>
          </p:nvSpPr>
          <p:spPr>
            <a:xfrm>
              <a:off x="4282222" y="2790917"/>
              <a:ext cx="5440083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미래를 위한 전략적 투자 영역</a:t>
              </a: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725284E7-FBDC-1AB2-FE0C-4850B154CB90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0" name="원호 19">
                <a:extLst>
                  <a:ext uri="{FF2B5EF4-FFF2-40B4-BE49-F238E27FC236}">
                    <a16:creationId xmlns:a16="http://schemas.microsoft.com/office/drawing/2014/main" id="{1A339BC9-63C3-D467-14EC-E758A66E1B71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7D0838C8-70EF-9D7B-5E39-AD8226BEE1F2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D6114DFD-81E8-C33E-E14E-F6577074D27E}"/>
              </a:ext>
            </a:extLst>
          </p:cNvPr>
          <p:cNvGrpSpPr/>
          <p:nvPr/>
        </p:nvGrpSpPr>
        <p:grpSpPr>
          <a:xfrm>
            <a:off x="1232829" y="2965540"/>
            <a:ext cx="5756789" cy="463460"/>
            <a:chOff x="3965516" y="2790917"/>
            <a:chExt cx="5756789" cy="46346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C63885-73AA-56CE-5F5A-5CEF762C4EE5}"/>
                </a:ext>
              </a:extLst>
            </p:cNvPr>
            <p:cNvSpPr txBox="1"/>
            <p:nvPr/>
          </p:nvSpPr>
          <p:spPr>
            <a:xfrm>
              <a:off x="4282222" y="2790917"/>
              <a:ext cx="5440083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낮은 실현가능성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기술적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/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예산적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/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법적 제약 존재</a:t>
              </a: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E30FDC5C-03E1-B5D3-0E30-35B40CB13322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5" name="원호 24">
                <a:extLst>
                  <a:ext uri="{FF2B5EF4-FFF2-40B4-BE49-F238E27FC236}">
                    <a16:creationId xmlns:a16="http://schemas.microsoft.com/office/drawing/2014/main" id="{C28546F0-CC36-C3C9-74B8-75B368C1F64F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9946B3C2-A8FF-FFF2-2C8A-06E2505112EB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56DA811A-F453-5A40-4A3B-8D88185CCE41}"/>
              </a:ext>
            </a:extLst>
          </p:cNvPr>
          <p:cNvGrpSpPr/>
          <p:nvPr/>
        </p:nvGrpSpPr>
        <p:grpSpPr>
          <a:xfrm>
            <a:off x="1232829" y="3560504"/>
            <a:ext cx="5756789" cy="463460"/>
            <a:chOff x="3965516" y="2790917"/>
            <a:chExt cx="5756789" cy="46346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5C2E09B-6024-372C-559D-7CF253FE1C18}"/>
                </a:ext>
              </a:extLst>
            </p:cNvPr>
            <p:cNvSpPr txBox="1"/>
            <p:nvPr/>
          </p:nvSpPr>
          <p:spPr>
            <a:xfrm>
              <a:off x="4282222" y="2790917"/>
              <a:ext cx="5440083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높은 영향력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성공 시 사회문제에 큰 변화 가능</a:t>
              </a:r>
            </a:p>
          </p:txBody>
        </p: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54B22BEE-C17A-76C7-D921-A5AC430030F4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0" name="원호 29">
                <a:extLst>
                  <a:ext uri="{FF2B5EF4-FFF2-40B4-BE49-F238E27FC236}">
                    <a16:creationId xmlns:a16="http://schemas.microsoft.com/office/drawing/2014/main" id="{1850DE2F-2F88-5D9D-EBF5-9FD2D5D205CE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A5A89CE8-0C18-C697-93A1-8AC3F931A191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FF02D174-488B-582C-BBCB-A22067AA5A05}"/>
              </a:ext>
            </a:extLst>
          </p:cNvPr>
          <p:cNvGrpSpPr/>
          <p:nvPr/>
        </p:nvGrpSpPr>
        <p:grpSpPr>
          <a:xfrm>
            <a:off x="1232829" y="4130306"/>
            <a:ext cx="5756789" cy="463460"/>
            <a:chOff x="3965516" y="2790917"/>
            <a:chExt cx="5756789" cy="46346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50800AE-E51E-CAF2-E0E9-0503357C98D7}"/>
                </a:ext>
              </a:extLst>
            </p:cNvPr>
            <p:cNvSpPr txBox="1"/>
            <p:nvPr/>
          </p:nvSpPr>
          <p:spPr>
            <a:xfrm>
              <a:off x="4282222" y="2790917"/>
              <a:ext cx="5440083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7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장기적 투자 필요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단기간에 성과 도출 어려움</a:t>
              </a: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68F9908B-6F2A-9CA8-C27D-28F8426F50C8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5" name="원호 34">
                <a:extLst>
                  <a:ext uri="{FF2B5EF4-FFF2-40B4-BE49-F238E27FC236}">
                    <a16:creationId xmlns:a16="http://schemas.microsoft.com/office/drawing/2014/main" id="{AFD65F14-F2C3-FCB2-8957-C2EAF423172C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C1747D08-EC84-AA6A-4F28-C1AF48CC7518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74149BDF-BA9C-A6B4-32DE-1B03EC807D0C}"/>
              </a:ext>
            </a:extLst>
          </p:cNvPr>
          <p:cNvGrpSpPr/>
          <p:nvPr/>
        </p:nvGrpSpPr>
        <p:grpSpPr>
          <a:xfrm>
            <a:off x="1661379" y="4700108"/>
            <a:ext cx="5487566" cy="1573692"/>
            <a:chOff x="2214865" y="4898205"/>
            <a:chExt cx="5487566" cy="1573692"/>
          </a:xfrm>
        </p:grpSpPr>
        <p:sp>
          <p:nvSpPr>
            <p:cNvPr id="38" name="사각형: 잘린 한쪽 모서리 37">
              <a:extLst>
                <a:ext uri="{FF2B5EF4-FFF2-40B4-BE49-F238E27FC236}">
                  <a16:creationId xmlns:a16="http://schemas.microsoft.com/office/drawing/2014/main" id="{71DA76F2-45D5-9D9C-A762-0DEC54F4FC36}"/>
                </a:ext>
              </a:extLst>
            </p:cNvPr>
            <p:cNvSpPr/>
            <p:nvPr/>
          </p:nvSpPr>
          <p:spPr>
            <a:xfrm flipV="1">
              <a:off x="2214865" y="5067485"/>
              <a:ext cx="5175839" cy="1404412"/>
            </a:xfrm>
            <a:prstGeom prst="snip1Rect">
              <a:avLst>
                <a:gd name="adj" fmla="val 18759"/>
              </a:avLst>
            </a:prstGeom>
            <a:solidFill>
              <a:srgbClr val="0B2EB7">
                <a:alpha val="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0D7920B-BBE7-2897-7EA0-F6AE690C8751}"/>
                </a:ext>
              </a:extLst>
            </p:cNvPr>
            <p:cNvSpPr txBox="1"/>
            <p:nvPr/>
          </p:nvSpPr>
          <p:spPr>
            <a:xfrm>
              <a:off x="2412018" y="5321513"/>
              <a:ext cx="5290413" cy="1028038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>
                <a:lnSpc>
                  <a:spcPct val="110000"/>
                </a:lnSpc>
                <a:buClr>
                  <a:srgbClr val="4741BE"/>
                </a:buClr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탄소중립도시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</a:b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기술적 제약과 예산 문제로 단기 실현은 </a:t>
              </a:r>
              <a:b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어렵지만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장기적 환경 영향력이 매우 큰 프로젝트</a:t>
              </a:r>
              <a:endPara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31EA81F-298D-434F-D75B-44B988987C1E}"/>
                </a:ext>
              </a:extLst>
            </p:cNvPr>
            <p:cNvSpPr txBox="1"/>
            <p:nvPr/>
          </p:nvSpPr>
          <p:spPr>
            <a:xfrm>
              <a:off x="2223399" y="4898205"/>
              <a:ext cx="892182" cy="3429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gradFill>
                <a:gsLst>
                  <a:gs pos="0">
                    <a:srgbClr val="0B2EB7"/>
                  </a:gs>
                  <a:gs pos="100000">
                    <a:srgbClr val="9A5CC8"/>
                  </a:gs>
                </a:gsLst>
                <a:lin ang="5400000" scaled="1"/>
              </a:gra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ko-KR" altLang="en-US" sz="1850" spc="-70" dirty="0">
                  <a:solidFill>
                    <a:srgbClr val="072087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사례</a:t>
              </a:r>
              <a:endParaRPr lang="en-US" altLang="ko-KR" sz="1850" spc="-70" dirty="0">
                <a:solidFill>
                  <a:srgbClr val="072087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162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14B77-0760-F75E-42B6-FDCB2AB57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663F1CF3-71BF-F128-BB5F-F86D99072D0E}"/>
              </a:ext>
            </a:extLst>
          </p:cNvPr>
          <p:cNvSpPr txBox="1"/>
          <p:nvPr/>
        </p:nvSpPr>
        <p:spPr>
          <a:xfrm>
            <a:off x="778495" y="673792"/>
            <a:ext cx="35131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4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사분면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상세 분석과 사례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5D2407-3AE9-848F-8980-EC22A6E720E0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3F75B38-0F03-DC04-04EF-0B78C5F63B4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894B1B-0354-EE62-0A2D-35350042EE33}"/>
              </a:ext>
            </a:extLst>
          </p:cNvPr>
          <p:cNvSpPr txBox="1"/>
          <p:nvPr/>
        </p:nvSpPr>
        <p:spPr>
          <a:xfrm>
            <a:off x="1134095" y="1593928"/>
            <a:ext cx="444224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매트릭스 활용 전략과 포트폴리오 구성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0F05CA8C-DE9B-7226-C0AB-097C86E11FCB}"/>
              </a:ext>
            </a:extLst>
          </p:cNvPr>
          <p:cNvGrpSpPr/>
          <p:nvPr/>
        </p:nvGrpSpPr>
        <p:grpSpPr>
          <a:xfrm>
            <a:off x="4855792" y="2370823"/>
            <a:ext cx="7229215" cy="469359"/>
            <a:chOff x="3965516" y="2790917"/>
            <a:chExt cx="7229215" cy="46935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86F1B71-2898-2AB1-4CE2-07D50792EBDB}"/>
                </a:ext>
              </a:extLst>
            </p:cNvPr>
            <p:cNvSpPr txBox="1"/>
            <p:nvPr/>
          </p:nvSpPr>
          <p:spPr>
            <a:xfrm>
              <a:off x="4282222" y="2790917"/>
              <a:ext cx="691250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균형 잡힌 자원 배분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은 정책의 성공적 실행을 위한 핵심 전략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3C02353A-A266-65BD-B56F-1E032B78A5C8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6" name="원호 5">
                <a:extLst>
                  <a:ext uri="{FF2B5EF4-FFF2-40B4-BE49-F238E27FC236}">
                    <a16:creationId xmlns:a16="http://schemas.microsoft.com/office/drawing/2014/main" id="{0A1D0932-2B96-C74B-5CFE-80840E927812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98626280-6941-639A-F8D8-8B4858C82ACB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51D5C6DB-53F9-F0CB-4CA6-9EEBBA667737}"/>
              </a:ext>
            </a:extLst>
          </p:cNvPr>
          <p:cNvGrpSpPr/>
          <p:nvPr/>
        </p:nvGrpSpPr>
        <p:grpSpPr>
          <a:xfrm>
            <a:off x="6096000" y="3063652"/>
            <a:ext cx="1966014" cy="1386253"/>
            <a:chOff x="5300362" y="3063652"/>
            <a:chExt cx="1966014" cy="1386253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559BBFB8-B920-17D8-C3B2-DA6740471D43}"/>
                </a:ext>
              </a:extLst>
            </p:cNvPr>
            <p:cNvGrpSpPr/>
            <p:nvPr/>
          </p:nvGrpSpPr>
          <p:grpSpPr>
            <a:xfrm>
              <a:off x="5300362" y="3063652"/>
              <a:ext cx="1966014" cy="1386253"/>
              <a:chOff x="962149" y="2840485"/>
              <a:chExt cx="3083214" cy="2070080"/>
            </a:xfrm>
          </p:grpSpPr>
          <p:sp>
            <p:nvSpPr>
              <p:cNvPr id="16" name="사각형: 둥근 모서리 15">
                <a:extLst>
                  <a:ext uri="{FF2B5EF4-FFF2-40B4-BE49-F238E27FC236}">
                    <a16:creationId xmlns:a16="http://schemas.microsoft.com/office/drawing/2014/main" id="{F06BD26F-647F-D4DD-2932-32E8D1432135}"/>
                  </a:ext>
                </a:extLst>
              </p:cNvPr>
              <p:cNvSpPr/>
              <p:nvPr/>
            </p:nvSpPr>
            <p:spPr>
              <a:xfrm>
                <a:off x="962149" y="2840485"/>
                <a:ext cx="3083214" cy="207008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rgbClr val="0B2EB7">
                    <a:alpha val="25000"/>
                  </a:srgbClr>
                </a:solidFill>
              </a:ln>
              <a:effectLst>
                <a:outerShdw blurRad="254000" dist="254000" dir="2700000" algn="tl" rotWithShape="0">
                  <a:srgbClr val="041354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3C5AD02-DA2A-36B9-061D-AAFD262845D4}"/>
                  </a:ext>
                </a:extLst>
              </p:cNvPr>
              <p:cNvSpPr txBox="1"/>
              <p:nvPr/>
            </p:nvSpPr>
            <p:spPr>
              <a:xfrm>
                <a:off x="986426" y="3386056"/>
                <a:ext cx="3034661" cy="1481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  <a:buClr>
                    <a:prstClr val="white"/>
                  </a:buClr>
                  <a:defRPr/>
                </a:pPr>
                <a:r>
                  <a:rPr lang="en-US" altLang="ko-KR" sz="2800" spc="-130" dirty="0">
                    <a:ln>
                      <a:solidFill>
                        <a:srgbClr val="9A5CC8">
                          <a:alpha val="0"/>
                        </a:srgbClr>
                      </a:solidFill>
                    </a:ln>
                    <a:solidFill>
                      <a:srgbClr val="0B2EB7"/>
                    </a:solidFill>
                    <a:latin typeface="카페24 아네모네" pitchFamily="2" charset="-127"/>
                    <a:ea typeface="카페24 아네모네" pitchFamily="2" charset="-127"/>
                  </a:rPr>
                  <a:t>70%</a:t>
                </a:r>
                <a:br>
                  <a:rPr lang="en-US" altLang="ko-KR" sz="2400" spc="-130" dirty="0">
                    <a:ln>
                      <a:solidFill>
                        <a:srgbClr val="9A5CC8">
                          <a:alpha val="0"/>
                        </a:srgbClr>
                      </a:solidFill>
                    </a:ln>
                    <a:solidFill>
                      <a:srgbClr val="0B2EB7"/>
                    </a:solidFill>
                    <a:latin typeface="카페24 아네모네" pitchFamily="2" charset="-127"/>
                    <a:ea typeface="카페24 아네모네" pitchFamily="2" charset="-127"/>
                  </a:rPr>
                </a:br>
                <a:r>
                  <a:rPr kumimoji="0" lang="en-US" altLang="ko-KR" sz="1800" b="0" i="0" u="none" strike="noStrike" kern="1200" cap="none" spc="-130" normalizeH="0" baseline="0" noProof="0" dirty="0">
                    <a:ln>
                      <a:solidFill>
                        <a:srgbClr val="9A5CC8">
                          <a:alpha val="0"/>
                        </a:srgbClr>
                      </a:solidFill>
                    </a:ln>
                    <a:solidFill>
                      <a:srgbClr val="0B2EB7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Killer Idea</a:t>
                </a:r>
                <a:endParaRPr lang="en-US" altLang="ko-KR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</p:grpSp>
        <p:pic>
          <p:nvPicPr>
            <p:cNvPr id="25" name="Image 0" descr="preencoded.png">
              <a:extLst>
                <a:ext uri="{FF2B5EF4-FFF2-40B4-BE49-F238E27FC236}">
                  <a16:creationId xmlns:a16="http://schemas.microsoft.com/office/drawing/2014/main" id="{E0E4BBF6-4D46-CA3A-954F-4EFB1D117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-266" r="-266"/>
            <a:stretch/>
          </p:blipFill>
          <p:spPr>
            <a:xfrm>
              <a:off x="6121520" y="3151275"/>
              <a:ext cx="323698" cy="286207"/>
            </a:xfrm>
            <a:prstGeom prst="rect">
              <a:avLst/>
            </a:prstGeom>
          </p:spPr>
        </p:pic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6103ECB0-9B1D-941F-F1AB-3E9B9DF0366A}"/>
              </a:ext>
            </a:extLst>
          </p:cNvPr>
          <p:cNvGrpSpPr/>
          <p:nvPr/>
        </p:nvGrpSpPr>
        <p:grpSpPr>
          <a:xfrm>
            <a:off x="8299206" y="3063652"/>
            <a:ext cx="1966014" cy="1386253"/>
            <a:chOff x="7503568" y="3063652"/>
            <a:chExt cx="1966014" cy="1386253"/>
          </a:xfrm>
        </p:grpSpPr>
        <p:sp>
          <p:nvSpPr>
            <p:cNvPr id="21" name="사각형: 둥근 모서리 20">
              <a:extLst>
                <a:ext uri="{FF2B5EF4-FFF2-40B4-BE49-F238E27FC236}">
                  <a16:creationId xmlns:a16="http://schemas.microsoft.com/office/drawing/2014/main" id="{D57D350A-EE25-9FF5-3E4E-17DC9D5EF55F}"/>
                </a:ext>
              </a:extLst>
            </p:cNvPr>
            <p:cNvSpPr/>
            <p:nvPr/>
          </p:nvSpPr>
          <p:spPr>
            <a:xfrm>
              <a:off x="7503568" y="3063652"/>
              <a:ext cx="1966014" cy="138625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9A5CC8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9E68E19-E00C-96DA-D80C-B25915619F65}"/>
                </a:ext>
              </a:extLst>
            </p:cNvPr>
            <p:cNvSpPr txBox="1"/>
            <p:nvPr/>
          </p:nvSpPr>
          <p:spPr>
            <a:xfrm>
              <a:off x="7519048" y="3429000"/>
              <a:ext cx="1935054" cy="9918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8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9A5CC8"/>
                  </a:solidFill>
                  <a:latin typeface="카페24 아네모네" pitchFamily="2" charset="-127"/>
                  <a:ea typeface="카페24 아네모네" pitchFamily="2" charset="-127"/>
                </a:rPr>
                <a:t>20%</a:t>
              </a:r>
              <a:br>
                <a:rPr lang="en-US" altLang="ko-KR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9A5CC8"/>
                  </a:solidFill>
                  <a:latin typeface="카페24 아네모네" pitchFamily="2" charset="-127"/>
                  <a:ea typeface="카페24 아네모네" pitchFamily="2" charset="-127"/>
                </a:rPr>
              </a:br>
              <a:r>
                <a:rPr kumimoji="0" lang="en-US" altLang="ko-KR" sz="1800" b="0" i="0" u="none" strike="noStrike" kern="1200" cap="none" spc="-130" normalizeH="0" baseline="0" noProof="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9A5CC8"/>
                  </a:solidFill>
                  <a:effectLst/>
                  <a:uLnTx/>
                  <a:uFillTx/>
                  <a:latin typeface="카페24 아네모네" pitchFamily="2" charset="-127"/>
                  <a:ea typeface="카페24 아네모네" pitchFamily="2" charset="-127"/>
                  <a:cs typeface="+mn-cs"/>
                </a:rPr>
                <a:t>Quick Win</a:t>
              </a:r>
            </a:p>
          </p:txBody>
        </p:sp>
        <p:pic>
          <p:nvPicPr>
            <p:cNvPr id="27" name="Image 1" descr="preencoded.png">
              <a:extLst>
                <a:ext uri="{FF2B5EF4-FFF2-40B4-BE49-F238E27FC236}">
                  <a16:creationId xmlns:a16="http://schemas.microsoft.com/office/drawing/2014/main" id="{EA889B45-ECE8-DE67-011B-6C802F48F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-530" b="-530"/>
            <a:stretch/>
          </p:blipFill>
          <p:spPr>
            <a:xfrm>
              <a:off x="8362674" y="3151275"/>
              <a:ext cx="247802" cy="286207"/>
            </a:xfrm>
            <a:prstGeom prst="rect">
              <a:avLst/>
            </a:prstGeom>
          </p:spPr>
        </p:pic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84E9B9A8-168C-2CEA-E175-2D970C5C2C41}"/>
              </a:ext>
            </a:extLst>
          </p:cNvPr>
          <p:cNvGrpSpPr/>
          <p:nvPr/>
        </p:nvGrpSpPr>
        <p:grpSpPr>
          <a:xfrm>
            <a:off x="6080520" y="4649997"/>
            <a:ext cx="1966014" cy="1386253"/>
            <a:chOff x="6080520" y="4649997"/>
            <a:chExt cx="1966014" cy="1386253"/>
          </a:xfrm>
        </p:grpSpPr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0FFDAAC9-E25C-6029-D3AB-DEF0E83D16B0}"/>
                </a:ext>
              </a:extLst>
            </p:cNvPr>
            <p:cNvGrpSpPr/>
            <p:nvPr/>
          </p:nvGrpSpPr>
          <p:grpSpPr>
            <a:xfrm>
              <a:off x="6080520" y="4649997"/>
              <a:ext cx="1966014" cy="1386253"/>
              <a:chOff x="7503568" y="3063652"/>
              <a:chExt cx="1966014" cy="1386253"/>
            </a:xfrm>
          </p:grpSpPr>
          <p:sp>
            <p:nvSpPr>
              <p:cNvPr id="36" name="사각형: 둥근 모서리 35">
                <a:extLst>
                  <a:ext uri="{FF2B5EF4-FFF2-40B4-BE49-F238E27FC236}">
                    <a16:creationId xmlns:a16="http://schemas.microsoft.com/office/drawing/2014/main" id="{0ECEBB02-325B-01E2-FCBF-8671D0E77269}"/>
                  </a:ext>
                </a:extLst>
              </p:cNvPr>
              <p:cNvSpPr/>
              <p:nvPr/>
            </p:nvSpPr>
            <p:spPr>
              <a:xfrm>
                <a:off x="7503568" y="3063652"/>
                <a:ext cx="1966014" cy="1386253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rgbClr val="9A5CC8">
                    <a:alpha val="25000"/>
                  </a:srgbClr>
                </a:solidFill>
              </a:ln>
              <a:effectLst>
                <a:outerShdw blurRad="254000" dist="254000" dir="2700000" algn="tl" rotWithShape="0">
                  <a:srgbClr val="041354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CF8CEBC-1B74-1B2E-A436-E17594A1BA2B}"/>
                  </a:ext>
                </a:extLst>
              </p:cNvPr>
              <p:cNvSpPr txBox="1"/>
              <p:nvPr/>
            </p:nvSpPr>
            <p:spPr>
              <a:xfrm>
                <a:off x="7519048" y="3429000"/>
                <a:ext cx="1935054" cy="991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  <a:buClr>
                    <a:prstClr val="white"/>
                  </a:buClr>
                  <a:defRPr/>
                </a:pPr>
                <a:r>
                  <a:rPr lang="en-US" altLang="ko-KR" sz="2800" spc="-130" dirty="0">
                    <a:ln>
                      <a:solidFill>
                        <a:srgbClr val="9A5CC8">
                          <a:alpha val="0"/>
                        </a:srgbClr>
                      </a:solidFill>
                    </a:ln>
                    <a:solidFill>
                      <a:srgbClr val="9A5CC8"/>
                    </a:solidFill>
                    <a:latin typeface="카페24 아네모네" pitchFamily="2" charset="-127"/>
                    <a:ea typeface="카페24 아네모네" pitchFamily="2" charset="-127"/>
                  </a:rPr>
                  <a:t>10%</a:t>
                </a:r>
                <a:br>
                  <a:rPr lang="en-US" altLang="ko-KR" sz="2400" spc="-130" dirty="0">
                    <a:ln>
                      <a:solidFill>
                        <a:srgbClr val="9A5CC8">
                          <a:alpha val="0"/>
                        </a:srgbClr>
                      </a:solidFill>
                    </a:ln>
                    <a:solidFill>
                      <a:srgbClr val="9A5CC8"/>
                    </a:solidFill>
                    <a:latin typeface="카페24 아네모네" pitchFamily="2" charset="-127"/>
                    <a:ea typeface="카페24 아네모네" pitchFamily="2" charset="-127"/>
                  </a:rPr>
                </a:br>
                <a:r>
                  <a:rPr kumimoji="0" lang="en-US" altLang="ko-KR" sz="1800" b="0" i="0" u="none" strike="noStrike" kern="1200" cap="none" spc="-130" normalizeH="0" baseline="0" noProof="0" dirty="0">
                    <a:ln>
                      <a:solidFill>
                        <a:srgbClr val="9A5CC8">
                          <a:alpha val="0"/>
                        </a:srgbClr>
                      </a:solidFill>
                    </a:ln>
                    <a:solidFill>
                      <a:srgbClr val="9A5CC8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Long Term</a:t>
                </a:r>
              </a:p>
            </p:txBody>
          </p:sp>
        </p:grpSp>
        <p:pic>
          <p:nvPicPr>
            <p:cNvPr id="39" name="Image 2" descr="preencoded.png">
              <a:extLst>
                <a:ext uri="{FF2B5EF4-FFF2-40B4-BE49-F238E27FC236}">
                  <a16:creationId xmlns:a16="http://schemas.microsoft.com/office/drawing/2014/main" id="{216095CF-8CA1-B930-C0A8-6FA20BB8F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-1118" r="-1118"/>
            <a:stretch/>
          </p:blipFill>
          <p:spPr>
            <a:xfrm>
              <a:off x="6953799" y="4763962"/>
              <a:ext cx="219456" cy="286207"/>
            </a:xfrm>
            <a:prstGeom prst="rect">
              <a:avLst/>
            </a:prstGeom>
          </p:spPr>
        </p:pic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D906907F-3B12-8C34-3BD8-973D288ABBF7}"/>
              </a:ext>
            </a:extLst>
          </p:cNvPr>
          <p:cNvGrpSpPr/>
          <p:nvPr/>
        </p:nvGrpSpPr>
        <p:grpSpPr>
          <a:xfrm>
            <a:off x="8299206" y="4649997"/>
            <a:ext cx="1966014" cy="1386253"/>
            <a:chOff x="8299206" y="4649997"/>
            <a:chExt cx="1966014" cy="1386253"/>
          </a:xfrm>
        </p:grpSpPr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171AE459-5E7F-2ADF-9657-24E71E7E29A5}"/>
                </a:ext>
              </a:extLst>
            </p:cNvPr>
            <p:cNvGrpSpPr/>
            <p:nvPr/>
          </p:nvGrpSpPr>
          <p:grpSpPr>
            <a:xfrm>
              <a:off x="8299206" y="4649997"/>
              <a:ext cx="1966014" cy="1386253"/>
              <a:chOff x="962149" y="2840485"/>
              <a:chExt cx="3083214" cy="2070080"/>
            </a:xfrm>
          </p:grpSpPr>
          <p:sp>
            <p:nvSpPr>
              <p:cNvPr id="33" name="사각형: 둥근 모서리 32">
                <a:extLst>
                  <a:ext uri="{FF2B5EF4-FFF2-40B4-BE49-F238E27FC236}">
                    <a16:creationId xmlns:a16="http://schemas.microsoft.com/office/drawing/2014/main" id="{D68D4EAF-F2B2-C278-EB0E-A95205A510B7}"/>
                  </a:ext>
                </a:extLst>
              </p:cNvPr>
              <p:cNvSpPr/>
              <p:nvPr/>
            </p:nvSpPr>
            <p:spPr>
              <a:xfrm>
                <a:off x="962149" y="2840485"/>
                <a:ext cx="3083214" cy="207008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rgbClr val="0B2EB7">
                    <a:alpha val="25000"/>
                  </a:srgbClr>
                </a:solidFill>
              </a:ln>
              <a:effectLst>
                <a:outerShdw blurRad="254000" dist="254000" dir="2700000" algn="tl" rotWithShape="0">
                  <a:srgbClr val="041354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DFAA410-1FAD-A407-EB02-B735D9C6C993}"/>
                  </a:ext>
                </a:extLst>
              </p:cNvPr>
              <p:cNvSpPr txBox="1"/>
              <p:nvPr/>
            </p:nvSpPr>
            <p:spPr>
              <a:xfrm>
                <a:off x="986426" y="3386056"/>
                <a:ext cx="3034661" cy="1481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  <a:buClr>
                    <a:prstClr val="white"/>
                  </a:buClr>
                  <a:defRPr/>
                </a:pPr>
                <a:r>
                  <a:rPr lang="en-US" altLang="ko-KR" sz="2800" spc="-130" dirty="0">
                    <a:ln>
                      <a:solidFill>
                        <a:srgbClr val="9A5CC8">
                          <a:alpha val="0"/>
                        </a:srgbClr>
                      </a:solidFill>
                    </a:ln>
                    <a:solidFill>
                      <a:srgbClr val="0B2EB7"/>
                    </a:solidFill>
                    <a:latin typeface="카페24 아네모네" pitchFamily="2" charset="-127"/>
                    <a:ea typeface="카페24 아네모네" pitchFamily="2" charset="-127"/>
                  </a:rPr>
                  <a:t>0%</a:t>
                </a:r>
                <a:br>
                  <a:rPr lang="en-US" altLang="ko-KR" sz="2400" spc="-130" dirty="0">
                    <a:ln>
                      <a:solidFill>
                        <a:srgbClr val="9A5CC8">
                          <a:alpha val="0"/>
                        </a:srgbClr>
                      </a:solidFill>
                    </a:ln>
                    <a:solidFill>
                      <a:srgbClr val="0B2EB7"/>
                    </a:solidFill>
                    <a:latin typeface="카페24 아네모네" pitchFamily="2" charset="-127"/>
                    <a:ea typeface="카페24 아네모네" pitchFamily="2" charset="-127"/>
                  </a:rPr>
                </a:br>
                <a:r>
                  <a:rPr kumimoji="0" lang="en-US" altLang="ko-KR" sz="1800" b="0" i="0" u="none" strike="noStrike" kern="1200" cap="none" spc="-130" normalizeH="0" baseline="0" noProof="0" dirty="0">
                    <a:ln>
                      <a:solidFill>
                        <a:srgbClr val="9A5CC8">
                          <a:alpha val="0"/>
                        </a:srgbClr>
                      </a:solidFill>
                    </a:ln>
                    <a:solidFill>
                      <a:srgbClr val="0B2EB7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Low Priority</a:t>
                </a:r>
              </a:p>
            </p:txBody>
          </p:sp>
        </p:grpSp>
        <p:pic>
          <p:nvPicPr>
            <p:cNvPr id="40" name="Image 3" descr="preencoded.png">
              <a:extLst>
                <a:ext uri="{FF2B5EF4-FFF2-40B4-BE49-F238E27FC236}">
                  <a16:creationId xmlns:a16="http://schemas.microsoft.com/office/drawing/2014/main" id="{0034ACE7-A3C8-8630-0257-1FD150CE7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9119907" y="4786158"/>
              <a:ext cx="286207" cy="2862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901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C9B3D-2BF1-CC6F-ECD8-1501C6048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F160F1B2-2446-9FCE-B549-F144482FB972}"/>
              </a:ext>
            </a:extLst>
          </p:cNvPr>
          <p:cNvSpPr txBox="1"/>
          <p:nvPr/>
        </p:nvSpPr>
        <p:spPr>
          <a:xfrm>
            <a:off x="778495" y="673792"/>
            <a:ext cx="35131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4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사분면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상세 분석과 사례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1CE73B-B911-3393-7E65-5E9C0C2D4A3D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E16021-9585-7DB4-FCED-331FB7EDC94C}"/>
              </a:ext>
            </a:extLst>
          </p:cNvPr>
          <p:cNvSpPr txBox="1"/>
          <p:nvPr/>
        </p:nvSpPr>
        <p:spPr>
          <a:xfrm flipH="1">
            <a:off x="2910815" y="5131229"/>
            <a:ext cx="6172860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매트릭스상의 위치가 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00"/>
                </a:solidFill>
                <a:latin typeface="카페24 아네모네" pitchFamily="2" charset="-127"/>
                <a:ea typeface="카페24 아네모네" pitchFamily="2" charset="-127"/>
              </a:rPr>
              <a:t>고정불변한 것은 아니라는 것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!</a:t>
            </a:r>
            <a:endParaRPr lang="ko-KR" altLang="en-US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642988C2-3EBE-A881-4CAC-4F39EA2593A6}"/>
              </a:ext>
            </a:extLst>
          </p:cNvPr>
          <p:cNvGrpSpPr/>
          <p:nvPr/>
        </p:nvGrpSpPr>
        <p:grpSpPr>
          <a:xfrm>
            <a:off x="8748920" y="2370823"/>
            <a:ext cx="3921063" cy="463460"/>
            <a:chOff x="3965516" y="2790917"/>
            <a:chExt cx="3921063" cy="46346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C789C04-F450-59C8-D869-B98D6E535A51}"/>
                </a:ext>
              </a:extLst>
            </p:cNvPr>
            <p:cNvSpPr txBox="1"/>
            <p:nvPr/>
          </p:nvSpPr>
          <p:spPr>
            <a:xfrm>
              <a:off x="4282223" y="2790917"/>
              <a:ext cx="3604356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주기적으로 재평가</a:t>
              </a: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74C23F5C-B8BE-C04D-AA73-B068EFC9DCE7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9" name="원호 8">
                <a:extLst>
                  <a:ext uri="{FF2B5EF4-FFF2-40B4-BE49-F238E27FC236}">
                    <a16:creationId xmlns:a16="http://schemas.microsoft.com/office/drawing/2014/main" id="{C845A71D-7A1D-57AE-6840-91CCBEE7A609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C370B5D1-76DC-7702-198B-D4204FA3525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EF4BFEB-135D-A45D-C116-B9DD5B440223}"/>
              </a:ext>
            </a:extLst>
          </p:cNvPr>
          <p:cNvGrpSpPr/>
          <p:nvPr/>
        </p:nvGrpSpPr>
        <p:grpSpPr>
          <a:xfrm>
            <a:off x="8748920" y="2917002"/>
            <a:ext cx="3921063" cy="463460"/>
            <a:chOff x="3965516" y="2790917"/>
            <a:chExt cx="3921063" cy="46346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914DB6E-FD15-841E-A3CF-3FA829449EC7}"/>
                </a:ext>
              </a:extLst>
            </p:cNvPr>
            <p:cNvSpPr txBox="1"/>
            <p:nvPr/>
          </p:nvSpPr>
          <p:spPr>
            <a:xfrm>
              <a:off x="4282223" y="2790917"/>
              <a:ext cx="3604356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포트폴리오 조정</a:t>
              </a:r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C4EF0AC5-E4E6-BBAD-64F1-323708E987D6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6" name="원호 15">
                <a:extLst>
                  <a:ext uri="{FF2B5EF4-FFF2-40B4-BE49-F238E27FC236}">
                    <a16:creationId xmlns:a16="http://schemas.microsoft.com/office/drawing/2014/main" id="{852CC72D-86A7-60C4-5664-31826230C58C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A3F5259C-73AC-55BC-9B84-A7B193283368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A5EDC34C-062D-CAE6-49FD-09584AD3F603}"/>
              </a:ext>
            </a:extLst>
          </p:cNvPr>
          <p:cNvGrpSpPr/>
          <p:nvPr/>
        </p:nvGrpSpPr>
        <p:grpSpPr>
          <a:xfrm>
            <a:off x="8977926" y="3477539"/>
            <a:ext cx="2632827" cy="787278"/>
            <a:chOff x="1547337" y="4508469"/>
            <a:chExt cx="2632827" cy="78727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BD81FC-1257-EEAD-800D-1D427697F95E}"/>
                </a:ext>
              </a:extLst>
            </p:cNvPr>
            <p:cNvSpPr txBox="1"/>
            <p:nvPr/>
          </p:nvSpPr>
          <p:spPr>
            <a:xfrm>
              <a:off x="2190470" y="4832287"/>
              <a:ext cx="1989694" cy="4634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인공지능 기술</a:t>
              </a:r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D386B088-EB3F-2639-45B9-20E2EF86F1E2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2AA8D23E-242F-C18D-7FD3-B34F489F6C83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22" name="사각형: 둥근 모서리 21">
                <a:extLst>
                  <a:ext uri="{FF2B5EF4-FFF2-40B4-BE49-F238E27FC236}">
                    <a16:creationId xmlns:a16="http://schemas.microsoft.com/office/drawing/2014/main" id="{FBD3209A-34F8-949B-F483-3DD184BF3DF5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331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1CE8C-E5CF-63F5-1F6D-87F532CFB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DC3B699-E9E1-79FA-64BC-6959DFC7596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28C9E0D-A6A7-0414-C4D0-C03EFCD9E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D55CFE-D048-4BE7-0CE4-BD3B1BB7420A}"/>
              </a:ext>
            </a:extLst>
          </p:cNvPr>
          <p:cNvSpPr txBox="1"/>
          <p:nvPr/>
        </p:nvSpPr>
        <p:spPr>
          <a:xfrm>
            <a:off x="2146203" y="2529890"/>
            <a:ext cx="789959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아이디어 선정 프로세스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5D402E8F-E10A-CD01-EF3B-85759ED849AB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8AD803B0-5C86-DF49-8F30-099DFCD9414B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6067A271-75F0-F4C5-5D1A-5A5F46204D4F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85B16F9-C431-7BC4-39BC-CB55CEE8B124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D9729451-01D9-D08B-A4E5-128D37D3482B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9F2B3887-4B33-AEB9-6AFB-0FEE0FCBFBB5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3CE79BF-09DC-E1E1-D168-7D43FD816C6F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C06889-A4F1-8B1D-46A8-06F8A10F5414}"/>
              </a:ext>
            </a:extLst>
          </p:cNvPr>
          <p:cNvSpPr txBox="1"/>
          <p:nvPr/>
        </p:nvSpPr>
        <p:spPr>
          <a:xfrm>
            <a:off x="6018947" y="1593371"/>
            <a:ext cx="47160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5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DD82F3F5-2C7C-01DF-1D7B-40AA195158C0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0467238-29EE-607C-BCC5-41BBA86BF76E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61D03C6C-5DC8-4B4C-F98F-19FAD0E3DB9A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C36028E2-40CB-61A5-2DE6-B6035F18D4D0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313F653E-8A91-CCD2-2D9D-1342C26D798C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AFB72FC6-71A7-A527-77A2-88F6F9FD36DF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CED247D7-9789-C8EA-440C-729BA1E80985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81BA25BA-2350-176D-B5B3-771EC6349335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797885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E743F-CA32-663E-2E39-D612CAA4B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FA3D7749-E9B2-A61E-48FC-E51CC243E48D}"/>
              </a:ext>
            </a:extLst>
          </p:cNvPr>
          <p:cNvSpPr txBox="1"/>
          <p:nvPr/>
        </p:nvSpPr>
        <p:spPr>
          <a:xfrm>
            <a:off x="778495" y="673792"/>
            <a:ext cx="31954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아이디어 선정 프로세스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90EF97-97BE-6FD2-10E5-1688D018EFF7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1AF2FD-6590-77C2-E0AD-7024C891AD77}"/>
              </a:ext>
            </a:extLst>
          </p:cNvPr>
          <p:cNvSpPr txBox="1"/>
          <p:nvPr/>
        </p:nvSpPr>
        <p:spPr>
          <a:xfrm flipH="1">
            <a:off x="936541" y="1468918"/>
            <a:ext cx="7493949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체계적인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00"/>
                </a:solidFill>
                <a:latin typeface="카페24 아네모네" pitchFamily="2" charset="-127"/>
                <a:ea typeface="카페24 아네모네" pitchFamily="2" charset="-127"/>
              </a:rPr>
              <a:t>선정 프로세스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를 통해 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최종 실행 아이디어 결정</a:t>
            </a:r>
            <a:endParaRPr lang="ko-KR" altLang="en-US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38B8A4-C0D4-F8F3-01E1-D2569E891D47}"/>
              </a:ext>
            </a:extLst>
          </p:cNvPr>
          <p:cNvSpPr txBox="1"/>
          <p:nvPr/>
        </p:nvSpPr>
        <p:spPr>
          <a:xfrm flipH="1">
            <a:off x="936541" y="2985991"/>
            <a:ext cx="7493949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다층적이고 신중한 검토를 거쳐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00"/>
                </a:solidFill>
                <a:latin typeface="카페24 아네모네" pitchFamily="2" charset="-127"/>
                <a:ea typeface="카페24 아네모네" pitchFamily="2" charset="-127"/>
              </a:rPr>
              <a:t>최적의 선택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을 하는 과정</a:t>
            </a:r>
            <a:endParaRPr lang="ko-KR" altLang="en-US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762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D8C35-1A3C-86E3-09CD-0B532C762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94E23DA-D4C4-ECC7-4F9C-C270EFFF4582}"/>
              </a:ext>
            </a:extLst>
          </p:cNvPr>
          <p:cNvSpPr txBox="1"/>
          <p:nvPr/>
        </p:nvSpPr>
        <p:spPr>
          <a:xfrm>
            <a:off x="778495" y="673792"/>
            <a:ext cx="31954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아이디어 선정 프로세스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42A103-68F9-7F1C-DFE8-F815D321F76D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A77D6B0-7AB0-D1E8-6DD2-1D72FE1EC8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5ECC48-52AA-EB3D-79F4-5DD99BFFBCC3}"/>
              </a:ext>
            </a:extLst>
          </p:cNvPr>
          <p:cNvSpPr txBox="1"/>
          <p:nvPr/>
        </p:nvSpPr>
        <p:spPr>
          <a:xfrm>
            <a:off x="1134095" y="1593928"/>
            <a:ext cx="427886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Step 1: 1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차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스크리닝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(Go/No-Go)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388857F3-8CFA-4F5D-A9EC-D30A2E92C3AB}"/>
              </a:ext>
            </a:extLst>
          </p:cNvPr>
          <p:cNvGrpSpPr/>
          <p:nvPr/>
        </p:nvGrpSpPr>
        <p:grpSpPr>
          <a:xfrm>
            <a:off x="4498675" y="2206903"/>
            <a:ext cx="6820966" cy="630942"/>
            <a:chOff x="4374206" y="2798058"/>
            <a:chExt cx="6820966" cy="63094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3800FF8-C2F2-6A07-5960-38C909F47784}"/>
                </a:ext>
              </a:extLst>
            </p:cNvPr>
            <p:cNvSpPr txBox="1"/>
            <p:nvPr/>
          </p:nvSpPr>
          <p:spPr>
            <a:xfrm>
              <a:off x="4943314" y="2798058"/>
              <a:ext cx="62518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목표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F90B0856-BE6A-4071-FF2A-BB1B80B46B24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6" name="타원 5">
                <a:extLst>
                  <a:ext uri="{FF2B5EF4-FFF2-40B4-BE49-F238E27FC236}">
                    <a16:creationId xmlns:a16="http://schemas.microsoft.com/office/drawing/2014/main" id="{E949D8EA-EFDA-2EEE-F3CB-1C6DA4B4107F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9" name="그림 8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FED92F1E-B183-582C-D4C3-CC45C5A413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6181A156-2A59-2C71-54AB-F6B51D0F9546}"/>
              </a:ext>
            </a:extLst>
          </p:cNvPr>
          <p:cNvGrpSpPr/>
          <p:nvPr/>
        </p:nvGrpSpPr>
        <p:grpSpPr>
          <a:xfrm>
            <a:off x="5312958" y="2908996"/>
            <a:ext cx="6189857" cy="863570"/>
            <a:chOff x="3965516" y="2790917"/>
            <a:chExt cx="6189857" cy="86357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D1DDEB-A7E3-095F-1AF0-1A8A8354EB00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기본적인 실행 조건을 충족하지 못하는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아이디어들을 먼저 걸러내는 작업</a:t>
              </a:r>
            </a:p>
          </p:txBody>
        </p: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11515E27-69D3-F3E7-593B-833C57BFE91B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3" name="원호 12">
                <a:extLst>
                  <a:ext uri="{FF2B5EF4-FFF2-40B4-BE49-F238E27FC236}">
                    <a16:creationId xmlns:a16="http://schemas.microsoft.com/office/drawing/2014/main" id="{73E826C6-95EF-67A6-20BF-E65934A134B2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8C7DABD5-EA11-F8F7-0DC1-16B922AEA561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7044265C-6C86-9CC0-7C21-EF04E023EA54}"/>
              </a:ext>
            </a:extLst>
          </p:cNvPr>
          <p:cNvGrpSpPr/>
          <p:nvPr/>
        </p:nvGrpSpPr>
        <p:grpSpPr>
          <a:xfrm>
            <a:off x="5312958" y="3885741"/>
            <a:ext cx="6189857" cy="463460"/>
            <a:chOff x="3965516" y="2790917"/>
            <a:chExt cx="6189857" cy="46346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8B452D-2804-DA43-79C2-1EBAE92290F1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평가의 효율성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UP</a:t>
              </a:r>
              <a:endPara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06C18C54-17A6-648A-13BF-8F5C9FDE99EA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8" name="원호 17">
                <a:extLst>
                  <a:ext uri="{FF2B5EF4-FFF2-40B4-BE49-F238E27FC236}">
                    <a16:creationId xmlns:a16="http://schemas.microsoft.com/office/drawing/2014/main" id="{9DB655DE-9116-51B3-FA6A-74B2E4817EA9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E95E9F78-8CDA-4535-9048-F0986C0F8786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99E20B89-5BF5-3F67-FA2F-1A686B95E07C}"/>
              </a:ext>
            </a:extLst>
          </p:cNvPr>
          <p:cNvGrpSpPr/>
          <p:nvPr/>
        </p:nvGrpSpPr>
        <p:grpSpPr>
          <a:xfrm>
            <a:off x="5312958" y="4509196"/>
            <a:ext cx="6189857" cy="463460"/>
            <a:chOff x="3965516" y="2790917"/>
            <a:chExt cx="6189857" cy="46346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0832139-5BF0-3804-44C2-F7A22C6D8EF3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시간 낭비 방지</a:t>
              </a: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092F2D2D-23B5-332E-AC80-9B3372EF95C1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3" name="원호 22">
                <a:extLst>
                  <a:ext uri="{FF2B5EF4-FFF2-40B4-BE49-F238E27FC236}">
                    <a16:creationId xmlns:a16="http://schemas.microsoft.com/office/drawing/2014/main" id="{F500B8D2-CC59-6387-EA9B-DE15A7BD3441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D80188C3-DED2-4BBD-3BF1-57398282E92E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386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E78F5-658B-9DCC-CB04-382021419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94241D8C-06F8-804A-9A43-60E210130895}"/>
              </a:ext>
            </a:extLst>
          </p:cNvPr>
          <p:cNvSpPr txBox="1"/>
          <p:nvPr/>
        </p:nvSpPr>
        <p:spPr>
          <a:xfrm>
            <a:off x="778495" y="673792"/>
            <a:ext cx="31954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아이디어 선정 프로세스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06C786-9CBB-58A5-50B0-AD45E45F9BF8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80AD759-C20B-7453-0905-AD9E32769BF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0C029F-F9AA-E1BA-BA63-F33775F784D8}"/>
              </a:ext>
            </a:extLst>
          </p:cNvPr>
          <p:cNvSpPr txBox="1"/>
          <p:nvPr/>
        </p:nvSpPr>
        <p:spPr>
          <a:xfrm>
            <a:off x="1134095" y="1593928"/>
            <a:ext cx="427886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Step 1: 1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차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스크리닝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(Go/No-Go)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C6FFCD2-2805-02D5-BC12-CDFA6E8D4006}"/>
              </a:ext>
            </a:extLst>
          </p:cNvPr>
          <p:cNvGrpSpPr/>
          <p:nvPr/>
        </p:nvGrpSpPr>
        <p:grpSpPr>
          <a:xfrm>
            <a:off x="4498675" y="2206903"/>
            <a:ext cx="6820966" cy="630942"/>
            <a:chOff x="4374206" y="2798058"/>
            <a:chExt cx="6820966" cy="63094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15A571D-EF1A-A7E5-C6C6-40CDD0E9FC1A}"/>
                </a:ext>
              </a:extLst>
            </p:cNvPr>
            <p:cNvSpPr txBox="1"/>
            <p:nvPr/>
          </p:nvSpPr>
          <p:spPr>
            <a:xfrm>
              <a:off x="4943314" y="2798058"/>
              <a:ext cx="62518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필수 통과 기준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12DED228-FC91-A6FB-8616-E2D3858BB9C5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6" name="타원 5">
                <a:extLst>
                  <a:ext uri="{FF2B5EF4-FFF2-40B4-BE49-F238E27FC236}">
                    <a16:creationId xmlns:a16="http://schemas.microsoft.com/office/drawing/2014/main" id="{71961B83-6104-9DAA-3E20-AEA58432A85A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9" name="그림 8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860F1B1A-9729-7AE5-4DB2-6C68590656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F783F167-BFAC-7D50-F22F-4D608DA19881}"/>
              </a:ext>
            </a:extLst>
          </p:cNvPr>
          <p:cNvGrpSpPr/>
          <p:nvPr/>
        </p:nvGrpSpPr>
        <p:grpSpPr>
          <a:xfrm>
            <a:off x="5312958" y="2908996"/>
            <a:ext cx="6189857" cy="463460"/>
            <a:chOff x="3965516" y="2790917"/>
            <a:chExt cx="6189857" cy="4634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8D71DD8-B19F-BA3F-354E-090A990C39CE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법적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·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제도적 실현가능성</a:t>
              </a:r>
            </a:p>
          </p:txBody>
        </p: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E7234CF3-B14D-89DB-367D-34B93C8684C8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3" name="원호 12">
                <a:extLst>
                  <a:ext uri="{FF2B5EF4-FFF2-40B4-BE49-F238E27FC236}">
                    <a16:creationId xmlns:a16="http://schemas.microsoft.com/office/drawing/2014/main" id="{848C2B7D-2136-7726-8AA5-E26D1045E5FF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B1C4AA01-A8D7-142B-6C71-7ABB81697C92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391EE5E-4FE5-EE84-24D8-0F5356A3DF77}"/>
              </a:ext>
            </a:extLst>
          </p:cNvPr>
          <p:cNvGrpSpPr/>
          <p:nvPr/>
        </p:nvGrpSpPr>
        <p:grpSpPr>
          <a:xfrm>
            <a:off x="5312958" y="3573062"/>
            <a:ext cx="6189857" cy="463460"/>
            <a:chOff x="3965516" y="2790917"/>
            <a:chExt cx="6189857" cy="46346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3075419-AF91-81EB-5D7A-747C547B30BF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예산 제약 충족 여부</a:t>
              </a:r>
            </a:p>
          </p:txBody>
        </p: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AABE276A-3634-FDFE-AC54-FB72787857F7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8" name="원호 17">
                <a:extLst>
                  <a:ext uri="{FF2B5EF4-FFF2-40B4-BE49-F238E27FC236}">
                    <a16:creationId xmlns:a16="http://schemas.microsoft.com/office/drawing/2014/main" id="{284FDC27-2F6F-726D-D5B3-DBA6DD8B8D6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4890129F-89F8-22EC-5F65-14EA8C421A95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773167C8-B684-50B4-69CC-B42BD51C7CF0}"/>
              </a:ext>
            </a:extLst>
          </p:cNvPr>
          <p:cNvGrpSpPr/>
          <p:nvPr/>
        </p:nvGrpSpPr>
        <p:grpSpPr>
          <a:xfrm>
            <a:off x="5312958" y="4196517"/>
            <a:ext cx="6189857" cy="463460"/>
            <a:chOff x="3965516" y="2790917"/>
            <a:chExt cx="6189857" cy="46346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5F0B7F0-4230-D349-2ABD-A75CB2D78770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핵심 목표 부합 여부</a:t>
              </a: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C3580DF6-BE04-984D-5FB1-134187DB6B92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3" name="원호 22">
                <a:extLst>
                  <a:ext uri="{FF2B5EF4-FFF2-40B4-BE49-F238E27FC236}">
                    <a16:creationId xmlns:a16="http://schemas.microsoft.com/office/drawing/2014/main" id="{39273092-0553-2462-E1BF-94F7DC9736FF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978C2E88-0BE9-EC0E-F0CB-0B4BA3F65458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DBFE30F9-6CAD-F411-7AA4-BB39A40A9291}"/>
              </a:ext>
            </a:extLst>
          </p:cNvPr>
          <p:cNvGrpSpPr/>
          <p:nvPr/>
        </p:nvGrpSpPr>
        <p:grpSpPr>
          <a:xfrm>
            <a:off x="5312958" y="4800612"/>
            <a:ext cx="6189857" cy="463460"/>
            <a:chOff x="3965516" y="2790917"/>
            <a:chExt cx="6189857" cy="46346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9B996B8-C2E9-48E8-805C-C5687689F6C1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윤리적 문제 검토</a:t>
              </a: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21B4183F-9BC9-1705-2F07-B916C9752742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8" name="원호 27">
                <a:extLst>
                  <a:ext uri="{FF2B5EF4-FFF2-40B4-BE49-F238E27FC236}">
                    <a16:creationId xmlns:a16="http://schemas.microsoft.com/office/drawing/2014/main" id="{A78FA29D-B2BE-EAE9-F4B4-231BD3518F68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5AA75C0C-DB5F-557E-835A-B3125C80F099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CE2B103-0793-355A-0204-4CB83C5D63E6}"/>
              </a:ext>
            </a:extLst>
          </p:cNvPr>
          <p:cNvSpPr txBox="1"/>
          <p:nvPr/>
        </p:nvSpPr>
        <p:spPr>
          <a:xfrm flipH="1">
            <a:off x="5610137" y="5404707"/>
            <a:ext cx="5912204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단 하나라도 기준을 충족하지 못하면 즉시 탈락</a:t>
            </a:r>
            <a:endParaRPr lang="ko-KR" altLang="en-US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477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95A24-46EF-3378-C64C-72D88E542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787FF54D-3AD7-9E91-DB2A-690F325820BA}"/>
              </a:ext>
            </a:extLst>
          </p:cNvPr>
          <p:cNvSpPr txBox="1"/>
          <p:nvPr/>
        </p:nvSpPr>
        <p:spPr>
          <a:xfrm>
            <a:off x="778495" y="673792"/>
            <a:ext cx="31954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아이디어 선정 프로세스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04167B-1A28-2FE4-85C7-D0911878268E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21886DD-8E0B-48C1-6AE1-ACA4A1F0B7E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85DAFF-138D-13C1-8080-2041921ABF16}"/>
              </a:ext>
            </a:extLst>
          </p:cNvPr>
          <p:cNvSpPr txBox="1"/>
          <p:nvPr/>
        </p:nvSpPr>
        <p:spPr>
          <a:xfrm>
            <a:off x="1134095" y="1593928"/>
            <a:ext cx="364811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Step 2: 2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차 평가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(Scoring)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F6196139-0332-C462-8A46-7051934B93FB}"/>
              </a:ext>
            </a:extLst>
          </p:cNvPr>
          <p:cNvGrpSpPr/>
          <p:nvPr/>
        </p:nvGrpSpPr>
        <p:grpSpPr>
          <a:xfrm>
            <a:off x="1516847" y="2950490"/>
            <a:ext cx="7458993" cy="463460"/>
            <a:chOff x="3965516" y="2790917"/>
            <a:chExt cx="7458993" cy="46346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0BFA09-3970-66CE-64C2-C725EC316E6F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세부 평가 항목 점수화</a:t>
              </a:r>
              <a:endPara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2007D313-EBFD-4594-C69B-E43CA6A1AFE4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6" name="원호 5">
                <a:extLst>
                  <a:ext uri="{FF2B5EF4-FFF2-40B4-BE49-F238E27FC236}">
                    <a16:creationId xmlns:a16="http://schemas.microsoft.com/office/drawing/2014/main" id="{E9614DA4-148D-782C-6725-12B541205F24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643AEBB9-BBF3-561F-E103-AE55FF64B8D2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DFDE2C2-79A4-F1E7-1894-4FA30E1298D4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D052E9-12C1-837A-FEB6-4384957CBED6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필수 통과 기준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17912CDD-D927-AC1C-0912-5D0C4BCA8971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3" name="타원 12">
                <a:extLst>
                  <a:ext uri="{FF2B5EF4-FFF2-40B4-BE49-F238E27FC236}">
                    <a16:creationId xmlns:a16="http://schemas.microsoft.com/office/drawing/2014/main" id="{1A2F7BEC-03BA-E050-0DB7-6B6CD9987209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4" name="그림 13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9309827F-30C3-562A-FE7C-440386537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A87C7831-BCEE-69BE-CF1E-BD6CFF7ABBC8}"/>
              </a:ext>
            </a:extLst>
          </p:cNvPr>
          <p:cNvGrpSpPr/>
          <p:nvPr/>
        </p:nvGrpSpPr>
        <p:grpSpPr>
          <a:xfrm>
            <a:off x="1903414" y="3526595"/>
            <a:ext cx="7194336" cy="2446027"/>
            <a:chOff x="1903414" y="3526595"/>
            <a:chExt cx="7194336" cy="2446027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4E60CE1B-7726-8D12-356C-51FCEA0C7D4E}"/>
                </a:ext>
              </a:extLst>
            </p:cNvPr>
            <p:cNvGrpSpPr/>
            <p:nvPr/>
          </p:nvGrpSpPr>
          <p:grpSpPr>
            <a:xfrm>
              <a:off x="1903414" y="3526595"/>
              <a:ext cx="7194336" cy="540221"/>
              <a:chOff x="1547337" y="4508469"/>
              <a:chExt cx="7194336" cy="540221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23BD667-98E5-C7E1-D653-A28EFA4D87C1}"/>
                  </a:ext>
                </a:extLst>
              </p:cNvPr>
              <p:cNvSpPr txBox="1"/>
              <p:nvPr/>
            </p:nvSpPr>
            <p:spPr>
              <a:xfrm>
                <a:off x="2382243" y="4585230"/>
                <a:ext cx="6359430" cy="4634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indent="0" fontAlgn="auto" latinLnBrk="0">
                  <a:lnSpc>
                    <a:spcPct val="130000"/>
                  </a:lnSpc>
                  <a:spcBef>
                    <a:spcPts val="0"/>
                  </a:spcBef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lang="ko-KR" altLang="en-US" sz="20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구체적인 평가표</a:t>
                </a:r>
                <a:endParaRPr lang="en-US" altLang="ko-KR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endParaRPr>
              </a:p>
            </p:txBody>
          </p:sp>
          <p:grpSp>
            <p:nvGrpSpPr>
              <p:cNvPr id="22" name="그룹 21">
                <a:extLst>
                  <a:ext uri="{FF2B5EF4-FFF2-40B4-BE49-F238E27FC236}">
                    <a16:creationId xmlns:a16="http://schemas.microsoft.com/office/drawing/2014/main" id="{298017AC-23EF-1D5E-DBA9-57DB08335C82}"/>
                  </a:ext>
                </a:extLst>
              </p:cNvPr>
              <p:cNvGrpSpPr/>
              <p:nvPr/>
            </p:nvGrpSpPr>
            <p:grpSpPr>
              <a:xfrm>
                <a:off x="1547337" y="4508469"/>
                <a:ext cx="834906" cy="540221"/>
                <a:chOff x="1065246" y="3212205"/>
                <a:chExt cx="1743010" cy="1127805"/>
              </a:xfrm>
            </p:grpSpPr>
            <p:sp>
              <p:nvSpPr>
                <p:cNvPr id="23" name="자유형: 도형 22">
                  <a:extLst>
                    <a:ext uri="{FF2B5EF4-FFF2-40B4-BE49-F238E27FC236}">
                      <a16:creationId xmlns:a16="http://schemas.microsoft.com/office/drawing/2014/main" id="{E759C6EC-66B5-7A27-7774-88B66F5FC2A7}"/>
                    </a:ext>
                  </a:extLst>
                </p:cNvPr>
                <p:cNvSpPr/>
                <p:nvPr/>
              </p:nvSpPr>
              <p:spPr>
                <a:xfrm>
                  <a:off x="1961116" y="4150425"/>
                  <a:ext cx="325417" cy="189585"/>
                </a:xfrm>
                <a:custGeom>
                  <a:avLst/>
                  <a:gdLst>
                    <a:gd name="connsiteX0" fmla="*/ 0 w 325417"/>
                    <a:gd name="connsiteY0" fmla="*/ 0 h 345488"/>
                    <a:gd name="connsiteX1" fmla="*/ 234740 w 325417"/>
                    <a:gd name="connsiteY1" fmla="*/ 0 h 345488"/>
                    <a:gd name="connsiteX2" fmla="*/ 230678 w 325417"/>
                    <a:gd name="connsiteY2" fmla="*/ 7484 h 345488"/>
                    <a:gd name="connsiteX3" fmla="*/ 208472 w 325417"/>
                    <a:gd name="connsiteY3" fmla="*/ 117475 h 345488"/>
                    <a:gd name="connsiteX4" fmla="*/ 291236 w 325417"/>
                    <a:gd name="connsiteY4" fmla="*/ 317286 h 345488"/>
                    <a:gd name="connsiteX5" fmla="*/ 325417 w 325417"/>
                    <a:gd name="connsiteY5" fmla="*/ 345488 h 345488"/>
                    <a:gd name="connsiteX6" fmla="*/ 303177 w 325417"/>
                    <a:gd name="connsiteY6" fmla="*/ 338584 h 345488"/>
                    <a:gd name="connsiteX7" fmla="*/ 15938 w 325417"/>
                    <a:gd name="connsiteY7" fmla="*/ 51345 h 345488"/>
                    <a:gd name="connsiteX8" fmla="*/ 0 w 325417"/>
                    <a:gd name="connsiteY8" fmla="*/ 0 h 345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5417" h="345488">
                      <a:moveTo>
                        <a:pt x="0" y="0"/>
                      </a:moveTo>
                      <a:lnTo>
                        <a:pt x="234740" y="0"/>
                      </a:lnTo>
                      <a:lnTo>
                        <a:pt x="230678" y="7484"/>
                      </a:lnTo>
                      <a:cubicBezTo>
                        <a:pt x="216379" y="41291"/>
                        <a:pt x="208472" y="78460"/>
                        <a:pt x="208472" y="117475"/>
                      </a:cubicBezTo>
                      <a:cubicBezTo>
                        <a:pt x="208472" y="195506"/>
                        <a:pt x="240100" y="266150"/>
                        <a:pt x="291236" y="317286"/>
                      </a:cubicBezTo>
                      <a:lnTo>
                        <a:pt x="325417" y="345488"/>
                      </a:lnTo>
                      <a:lnTo>
                        <a:pt x="303177" y="338584"/>
                      </a:lnTo>
                      <a:cubicBezTo>
                        <a:pt x="174027" y="283958"/>
                        <a:pt x="70564" y="180495"/>
                        <a:pt x="15938" y="5134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B2EB7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ko-KR" altLang="en-US" sz="1700"/>
                </a:p>
              </p:txBody>
            </p:sp>
            <p:sp>
              <p:nvSpPr>
                <p:cNvPr id="24" name="사각형: 둥근 모서리 23">
                  <a:extLst>
                    <a:ext uri="{FF2B5EF4-FFF2-40B4-BE49-F238E27FC236}">
                      <a16:creationId xmlns:a16="http://schemas.microsoft.com/office/drawing/2014/main" id="{9636D0CF-89BB-12A5-632F-2B11A9D75392}"/>
                    </a:ext>
                  </a:extLst>
                </p:cNvPr>
                <p:cNvSpPr/>
                <p:nvPr/>
              </p:nvSpPr>
              <p:spPr>
                <a:xfrm>
                  <a:off x="1065246" y="3212205"/>
                  <a:ext cx="1743010" cy="93822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B2EB7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4741BE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ko-KR" altLang="en-US" b="0" i="0" u="none" strike="noStrike" kern="1200" cap="none" spc="-80" normalizeH="0" baseline="0" noProof="0" dirty="0">
                      <a:ln>
                        <a:solidFill>
                          <a:srgbClr val="156082">
                            <a:alpha val="0"/>
                          </a:srgbClr>
                        </a:solidFill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카페24 아네모네" pitchFamily="2" charset="-127"/>
                      <a:ea typeface="카페24 아네모네" pitchFamily="2" charset="-127"/>
                      <a:cs typeface="+mn-cs"/>
                    </a:rPr>
                    <a:t>예</a:t>
                  </a:r>
                </a:p>
              </p:txBody>
            </p:sp>
          </p:grpSp>
        </p:grpSp>
        <p:sp>
          <p:nvSpPr>
            <p:cNvPr id="29" name="사각형: 둥근 모서리 28">
              <a:extLst>
                <a:ext uri="{FF2B5EF4-FFF2-40B4-BE49-F238E27FC236}">
                  <a16:creationId xmlns:a16="http://schemas.microsoft.com/office/drawing/2014/main" id="{BCBF6A19-B545-1193-6540-CA7393AF8473}"/>
                </a:ext>
              </a:extLst>
            </p:cNvPr>
            <p:cNvSpPr/>
            <p:nvPr/>
          </p:nvSpPr>
          <p:spPr>
            <a:xfrm>
              <a:off x="2814516" y="4159296"/>
              <a:ext cx="2099628" cy="469360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실현가능성</a:t>
              </a:r>
              <a:endPara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CC2DA8E4-883D-2DF2-07C3-F19F09039C12}"/>
                </a:ext>
              </a:extLst>
            </p:cNvPr>
            <p:cNvSpPr/>
            <p:nvPr/>
          </p:nvSpPr>
          <p:spPr>
            <a:xfrm>
              <a:off x="5260928" y="4159296"/>
              <a:ext cx="2099628" cy="469360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영향력</a:t>
              </a:r>
              <a:endPara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261499D-FA4E-5E83-6FD3-3CF6BC436E1D}"/>
                </a:ext>
              </a:extLst>
            </p:cNvPr>
            <p:cNvSpPr txBox="1"/>
            <p:nvPr/>
          </p:nvSpPr>
          <p:spPr>
            <a:xfrm>
              <a:off x="2738320" y="4741516"/>
              <a:ext cx="2644168" cy="1231106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기술적 가능성 </a:t>
              </a:r>
              <a:r>
                <a:rPr lang="en-US" altLang="ko-KR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15%</a:t>
              </a:r>
            </a:p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정책적 가능성 </a:t>
              </a:r>
              <a:r>
                <a:rPr lang="en-US" altLang="ko-KR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15%</a:t>
              </a:r>
            </a:p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예산 가능성 </a:t>
              </a:r>
              <a:r>
                <a:rPr lang="en-US" altLang="ko-KR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20%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9F86E9F-F91B-3BA5-DED3-1D5EFE29F7E7}"/>
                </a:ext>
              </a:extLst>
            </p:cNvPr>
            <p:cNvSpPr txBox="1"/>
            <p:nvPr/>
          </p:nvSpPr>
          <p:spPr>
            <a:xfrm>
              <a:off x="5260928" y="4741516"/>
              <a:ext cx="2644168" cy="1231106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수혜자 규모 </a:t>
              </a:r>
              <a:r>
                <a:rPr lang="en-US" altLang="ko-KR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20%</a:t>
              </a:r>
            </a:p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문제 해결 깊이 </a:t>
              </a:r>
              <a:r>
                <a:rPr lang="en-US" altLang="ko-KR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15%</a:t>
              </a:r>
            </a:p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지속가능성 </a:t>
              </a:r>
              <a:r>
                <a:rPr lang="en-US" altLang="ko-KR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00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701B8242-491C-155C-6EF8-C747557285C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그림 8" descr="블러, 다채로움, 라일락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CA222B8D-51DE-A3A4-F490-353133B53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096000" cy="6858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EBA91AC-071F-2DC0-0DED-1BBB09695CB3}"/>
                </a:ext>
              </a:extLst>
            </p:cNvPr>
            <p:cNvSpPr txBox="1"/>
            <p:nvPr/>
          </p:nvSpPr>
          <p:spPr>
            <a:xfrm>
              <a:off x="804612" y="721417"/>
              <a:ext cx="1737976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학습목표</a:t>
              </a: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4EEEFF5A-B35F-7F38-7B4B-B178B153EAE3}"/>
                </a:ext>
              </a:extLst>
            </p:cNvPr>
            <p:cNvGrpSpPr/>
            <p:nvPr/>
          </p:nvGrpSpPr>
          <p:grpSpPr>
            <a:xfrm>
              <a:off x="653938" y="569912"/>
              <a:ext cx="313533" cy="313532"/>
              <a:chOff x="730138" y="582612"/>
              <a:chExt cx="313533" cy="313532"/>
            </a:xfrm>
          </p:grpSpPr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F6940DB9-D5D8-9196-91E2-94B6539F4DB0}"/>
                  </a:ext>
                </a:extLst>
              </p:cNvPr>
              <p:cNvSpPr/>
              <p:nvPr/>
            </p:nvSpPr>
            <p:spPr>
              <a:xfrm>
                <a:off x="730138" y="582612"/>
                <a:ext cx="122987" cy="313532"/>
              </a:xfrm>
              <a:prstGeom prst="rect">
                <a:avLst/>
              </a:prstGeom>
              <a:solidFill>
                <a:srgbClr val="0B2EB7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6FCDFF9F-3434-C715-08D8-9433DF99BB13}"/>
                  </a:ext>
                </a:extLst>
              </p:cNvPr>
              <p:cNvSpPr/>
              <p:nvPr/>
            </p:nvSpPr>
            <p:spPr>
              <a:xfrm rot="5400000">
                <a:off x="825411" y="487340"/>
                <a:ext cx="122987" cy="313532"/>
              </a:xfrm>
              <a:prstGeom prst="rect">
                <a:avLst/>
              </a:prstGeom>
              <a:solidFill>
                <a:srgbClr val="1C98E4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" name="사각형: 잘린 한쪽 모서리 1">
              <a:extLst>
                <a:ext uri="{FF2B5EF4-FFF2-40B4-BE49-F238E27FC236}">
                  <a16:creationId xmlns:a16="http://schemas.microsoft.com/office/drawing/2014/main" id="{ADAE29A1-E1ED-F024-4DB8-F2BF306D086D}"/>
                </a:ext>
              </a:extLst>
            </p:cNvPr>
            <p:cNvSpPr/>
            <p:nvPr/>
          </p:nvSpPr>
          <p:spPr>
            <a:xfrm flipH="1" flipV="1">
              <a:off x="838200" y="1886446"/>
              <a:ext cx="1128252" cy="1136154"/>
            </a:xfrm>
            <a:prstGeom prst="snip1Rect">
              <a:avLst>
                <a:gd name="adj" fmla="val 36088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3A5C32E-C878-4766-CB81-B89123AA0912}"/>
                </a:ext>
              </a:extLst>
            </p:cNvPr>
            <p:cNvSpPr txBox="1"/>
            <p:nvPr/>
          </p:nvSpPr>
          <p:spPr>
            <a:xfrm>
              <a:off x="1065109" y="2033563"/>
              <a:ext cx="747320" cy="86177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022274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학습</a:t>
              </a:r>
              <a:endParaRPr lang="en-US" altLang="ko-KR" sz="2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022274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  <a:p>
              <a:pPr algn="ctr"/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022274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목표</a:t>
              </a:r>
            </a:p>
          </p:txBody>
        </p: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8338DCD1-9DA1-78F2-F7AD-930063FB3AC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78000"/>
              <a:ext cx="983226" cy="983226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BF57634C-FC4F-E8A9-7FF0-8F112A2B5AD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863315"/>
              <a:ext cx="2857500" cy="285750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>
              <a:extLst>
                <a:ext uri="{FF2B5EF4-FFF2-40B4-BE49-F238E27FC236}">
                  <a16:creationId xmlns:a16="http://schemas.microsoft.com/office/drawing/2014/main" id="{C63C3247-F80F-8E65-43F1-755DCAF28656}"/>
                </a:ext>
              </a:extLst>
            </p:cNvPr>
            <p:cNvCxnSpPr>
              <a:cxnSpLocks/>
            </p:cNvCxnSpPr>
            <p:nvPr/>
          </p:nvCxnSpPr>
          <p:spPr>
            <a:xfrm>
              <a:off x="10297185" y="0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그림 62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37C0B83A-DB3A-A29A-A58E-BF958844C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7692" t="-6400"/>
            <a:stretch>
              <a:fillRect/>
            </a:stretch>
          </p:blipFill>
          <p:spPr>
            <a:xfrm flipH="1">
              <a:off x="512765" y="1512165"/>
              <a:ext cx="696910" cy="687818"/>
            </a:xfrm>
            <a:prstGeom prst="rect">
              <a:avLst/>
            </a:prstGeom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34CBB221-F3D3-A69C-A1D7-33B93BBF6229}"/>
              </a:ext>
            </a:extLst>
          </p:cNvPr>
          <p:cNvGrpSpPr/>
          <p:nvPr/>
        </p:nvGrpSpPr>
        <p:grpSpPr>
          <a:xfrm>
            <a:off x="2402275" y="1967504"/>
            <a:ext cx="6341675" cy="824969"/>
            <a:chOff x="2402275" y="2116185"/>
            <a:chExt cx="6341675" cy="82496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B710A8-C676-EC46-AA32-216A4C243199}"/>
                </a:ext>
              </a:extLst>
            </p:cNvPr>
            <p:cNvSpPr txBox="1"/>
            <p:nvPr/>
          </p:nvSpPr>
          <p:spPr>
            <a:xfrm>
              <a:off x="2647950" y="2116185"/>
              <a:ext cx="6096000" cy="8249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각 아이디어를 객관적으로 평가하기 위한 </a:t>
              </a:r>
              <a:endParaRPr lang="en-US" altLang="ko-KR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lvl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구체적인 기준들을 설정하고 정책 아이디어를 구분</a:t>
              </a:r>
            </a:p>
          </p:txBody>
        </p: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D0BB7812-A62F-6EB1-2EAC-CC5E7237020A}"/>
                </a:ext>
              </a:extLst>
            </p:cNvPr>
            <p:cNvGrpSpPr/>
            <p:nvPr/>
          </p:nvGrpSpPr>
          <p:grpSpPr>
            <a:xfrm>
              <a:off x="2402275" y="2255504"/>
              <a:ext cx="229006" cy="229006"/>
              <a:chOff x="2345736" y="1634886"/>
              <a:chExt cx="546106" cy="546106"/>
            </a:xfrm>
          </p:grpSpPr>
          <p:sp>
            <p:nvSpPr>
              <p:cNvPr id="41" name="원호 40">
                <a:extLst>
                  <a:ext uri="{FF2B5EF4-FFF2-40B4-BE49-F238E27FC236}">
                    <a16:creationId xmlns:a16="http://schemas.microsoft.com/office/drawing/2014/main" id="{69B263C6-9FCF-AD33-A88A-6CE4DB8C309D}"/>
                  </a:ext>
                </a:extLst>
              </p:cNvPr>
              <p:cNvSpPr/>
              <p:nvPr/>
            </p:nvSpPr>
            <p:spPr>
              <a:xfrm>
                <a:off x="2345736" y="1634886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AB79D1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C46564BF-9E01-7F0B-FAF5-B8C68563C485}"/>
                  </a:ext>
                </a:extLst>
              </p:cNvPr>
              <p:cNvSpPr/>
              <p:nvPr/>
            </p:nvSpPr>
            <p:spPr>
              <a:xfrm>
                <a:off x="2489904" y="1746119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BF284581-A377-DA8E-1677-42980DAEB4AB}"/>
              </a:ext>
            </a:extLst>
          </p:cNvPr>
          <p:cNvGrpSpPr/>
          <p:nvPr/>
        </p:nvGrpSpPr>
        <p:grpSpPr>
          <a:xfrm>
            <a:off x="2402275" y="3023310"/>
            <a:ext cx="6341675" cy="824969"/>
            <a:chOff x="2402275" y="3265794"/>
            <a:chExt cx="6341675" cy="82496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CB3F9C-EB04-B628-2F2C-5AEDB28B6141}"/>
                </a:ext>
              </a:extLst>
            </p:cNvPr>
            <p:cNvSpPr txBox="1"/>
            <p:nvPr/>
          </p:nvSpPr>
          <p:spPr>
            <a:xfrm>
              <a:off x="2647950" y="3265794"/>
              <a:ext cx="6096000" cy="8249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아이디어 매트릭스의 구조와 원리를 이해하고</a:t>
              </a:r>
              <a:endParaRPr lang="en-US" altLang="ko-KR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실제로 매트릭스 구성하는 방법을 익힘</a:t>
              </a:r>
            </a:p>
          </p:txBody>
        </p: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F9898B51-27CC-2090-35D4-8AD26FC346E0}"/>
                </a:ext>
              </a:extLst>
            </p:cNvPr>
            <p:cNvGrpSpPr/>
            <p:nvPr/>
          </p:nvGrpSpPr>
          <p:grpSpPr>
            <a:xfrm>
              <a:off x="2402275" y="3395571"/>
              <a:ext cx="229006" cy="229006"/>
              <a:chOff x="2345736" y="1936452"/>
              <a:chExt cx="546106" cy="546106"/>
            </a:xfrm>
          </p:grpSpPr>
          <p:sp>
            <p:nvSpPr>
              <p:cNvPr id="45" name="원호 44">
                <a:extLst>
                  <a:ext uri="{FF2B5EF4-FFF2-40B4-BE49-F238E27FC236}">
                    <a16:creationId xmlns:a16="http://schemas.microsoft.com/office/drawing/2014/main" id="{5E4A1606-C2F6-36B7-571C-ADD3673056A6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AB79D1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A06179D5-E450-4B58-E98B-1A1FCF8BC2D1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6EE8697F-77C8-F373-60D9-F1F3A5EE27C7}"/>
              </a:ext>
            </a:extLst>
          </p:cNvPr>
          <p:cNvGrpSpPr/>
          <p:nvPr/>
        </p:nvGrpSpPr>
        <p:grpSpPr>
          <a:xfrm>
            <a:off x="2402275" y="4210561"/>
            <a:ext cx="6341675" cy="824969"/>
            <a:chOff x="2402275" y="4451673"/>
            <a:chExt cx="6341675" cy="82496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C94DD80-B274-A00B-753D-E413F81F9FBA}"/>
                </a:ext>
              </a:extLst>
            </p:cNvPr>
            <p:cNvSpPr txBox="1"/>
            <p:nvPr/>
          </p:nvSpPr>
          <p:spPr>
            <a:xfrm>
              <a:off x="2647950" y="4451673"/>
              <a:ext cx="6096000" cy="8249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체계적인 선정 프로세스를 통해 최종 아이디어를 도출하는 </a:t>
              </a:r>
              <a:endParaRPr lang="en-US" altLang="ko-KR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lvl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전 과정을 실습</a:t>
              </a:r>
            </a:p>
          </p:txBody>
        </p: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9D3E799E-DCA3-6950-4E14-B3EEFB796829}"/>
                </a:ext>
              </a:extLst>
            </p:cNvPr>
            <p:cNvGrpSpPr/>
            <p:nvPr/>
          </p:nvGrpSpPr>
          <p:grpSpPr>
            <a:xfrm>
              <a:off x="2402275" y="4576671"/>
              <a:ext cx="229006" cy="229006"/>
              <a:chOff x="2345736" y="1936452"/>
              <a:chExt cx="546106" cy="546106"/>
            </a:xfrm>
          </p:grpSpPr>
          <p:sp>
            <p:nvSpPr>
              <p:cNvPr id="48" name="원호 47">
                <a:extLst>
                  <a:ext uri="{FF2B5EF4-FFF2-40B4-BE49-F238E27FC236}">
                    <a16:creationId xmlns:a16="http://schemas.microsoft.com/office/drawing/2014/main" id="{E9D0A924-EAD5-2153-D6C9-5BBA4E641EB1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AB79D1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F3C3AD21-3C89-7E9F-9AD4-FCAD00A2E819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AC3E6E07-0FDB-2EC2-8BF4-47ABF4DB3BEC}"/>
              </a:ext>
            </a:extLst>
          </p:cNvPr>
          <p:cNvCxnSpPr>
            <a:cxnSpLocks/>
          </p:cNvCxnSpPr>
          <p:nvPr/>
        </p:nvCxnSpPr>
        <p:spPr>
          <a:xfrm>
            <a:off x="853125" y="1899460"/>
            <a:ext cx="8506775" cy="0"/>
          </a:xfrm>
          <a:prstGeom prst="line">
            <a:avLst/>
          </a:prstGeom>
          <a:ln w="6350">
            <a:gradFill>
              <a:gsLst>
                <a:gs pos="57000">
                  <a:srgbClr val="1F3C67">
                    <a:alpha val="20000"/>
                  </a:srgbClr>
                </a:gs>
                <a:gs pos="100000">
                  <a:srgbClr val="1F3C67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B6C1A276-0691-EE83-60CB-096924D114B8}"/>
              </a:ext>
            </a:extLst>
          </p:cNvPr>
          <p:cNvCxnSpPr>
            <a:cxnSpLocks/>
          </p:cNvCxnSpPr>
          <p:nvPr/>
        </p:nvCxnSpPr>
        <p:spPr>
          <a:xfrm>
            <a:off x="2561039" y="2842169"/>
            <a:ext cx="6798861" cy="0"/>
          </a:xfrm>
          <a:prstGeom prst="line">
            <a:avLst/>
          </a:prstGeom>
          <a:ln w="6350">
            <a:gradFill>
              <a:gsLst>
                <a:gs pos="57000">
                  <a:srgbClr val="1F3C67">
                    <a:alpha val="20000"/>
                  </a:srgbClr>
                </a:gs>
                <a:gs pos="100000">
                  <a:srgbClr val="1F3C67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F6E2CF56-8059-2BD2-4EA5-31A726AC5BCF}"/>
              </a:ext>
            </a:extLst>
          </p:cNvPr>
          <p:cNvCxnSpPr>
            <a:cxnSpLocks/>
          </p:cNvCxnSpPr>
          <p:nvPr/>
        </p:nvCxnSpPr>
        <p:spPr>
          <a:xfrm>
            <a:off x="2561039" y="4029420"/>
            <a:ext cx="6798861" cy="0"/>
          </a:xfrm>
          <a:prstGeom prst="line">
            <a:avLst/>
          </a:prstGeom>
          <a:ln w="6350">
            <a:gradFill>
              <a:gsLst>
                <a:gs pos="57000">
                  <a:srgbClr val="1F3C67">
                    <a:alpha val="20000"/>
                  </a:srgbClr>
                </a:gs>
                <a:gs pos="100000">
                  <a:srgbClr val="1F3C67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78FA24AF-3B57-0483-EAC8-55D20C4D269C}"/>
              </a:ext>
            </a:extLst>
          </p:cNvPr>
          <p:cNvCxnSpPr>
            <a:cxnSpLocks/>
          </p:cNvCxnSpPr>
          <p:nvPr/>
        </p:nvCxnSpPr>
        <p:spPr>
          <a:xfrm>
            <a:off x="2561039" y="5216672"/>
            <a:ext cx="6798861" cy="0"/>
          </a:xfrm>
          <a:prstGeom prst="line">
            <a:avLst/>
          </a:prstGeom>
          <a:ln w="6350">
            <a:gradFill>
              <a:gsLst>
                <a:gs pos="57000">
                  <a:srgbClr val="1F3C67">
                    <a:alpha val="20000"/>
                  </a:srgbClr>
                </a:gs>
                <a:gs pos="100000">
                  <a:srgbClr val="1F3C67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4132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1490F-55C8-ABFA-84D5-51331C58B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B99279F6-2299-A4DD-19E0-969AC5C6EE61}"/>
              </a:ext>
            </a:extLst>
          </p:cNvPr>
          <p:cNvSpPr txBox="1"/>
          <p:nvPr/>
        </p:nvSpPr>
        <p:spPr>
          <a:xfrm>
            <a:off x="778495" y="673792"/>
            <a:ext cx="31954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아이디어 선정 프로세스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B6937D-99A1-856B-178A-5E86C27C8A7D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4D9D9EF-12E0-F440-51C9-EAE0BA14C74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555B85-5376-67C8-2371-9D1CC5C753A4}"/>
              </a:ext>
            </a:extLst>
          </p:cNvPr>
          <p:cNvSpPr txBox="1"/>
          <p:nvPr/>
        </p:nvSpPr>
        <p:spPr>
          <a:xfrm>
            <a:off x="1134095" y="1593928"/>
            <a:ext cx="364811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Step 2: 2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차 평가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(Scoring)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0DE9DD4A-A490-C811-DE2B-3944D97EE0A9}"/>
              </a:ext>
            </a:extLst>
          </p:cNvPr>
          <p:cNvGrpSpPr/>
          <p:nvPr/>
        </p:nvGrpSpPr>
        <p:grpSpPr>
          <a:xfrm>
            <a:off x="1295641" y="2355130"/>
            <a:ext cx="1662511" cy="1662511"/>
            <a:chOff x="1205716" y="2691960"/>
            <a:chExt cx="2067200" cy="2067200"/>
          </a:xfrm>
        </p:grpSpPr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28371EE6-1D0A-D74E-BCB3-F6BF16F56723}"/>
                </a:ext>
              </a:extLst>
            </p:cNvPr>
            <p:cNvSpPr/>
            <p:nvPr/>
          </p:nvSpPr>
          <p:spPr>
            <a:xfrm>
              <a:off x="1205716" y="2691960"/>
              <a:ext cx="2067200" cy="20672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B3C10FC-9075-4B70-0A3C-A20B2C63BF9C}"/>
                </a:ext>
              </a:extLst>
            </p:cNvPr>
            <p:cNvSpPr txBox="1"/>
            <p:nvPr/>
          </p:nvSpPr>
          <p:spPr>
            <a:xfrm>
              <a:off x="1916260" y="3462744"/>
              <a:ext cx="641086" cy="5454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3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A</a:t>
              </a:r>
              <a:r>
                <a:rPr lang="ko-KR" altLang="en-US" sz="3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안</a:t>
              </a:r>
              <a:endParaRPr lang="en-US" altLang="ko-KR" sz="3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4741BE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pic>
          <p:nvPicPr>
            <p:cNvPr id="9" name="그림 8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E18A10BE-99AC-04BF-2102-145CC4E73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929600" y="2942586"/>
              <a:ext cx="614408" cy="520158"/>
            </a:xfrm>
            <a:prstGeom prst="rect">
              <a:avLst/>
            </a:prstGeom>
          </p:spPr>
        </p:pic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9CF65B1A-8934-88C3-90FB-2C5775E503AF}"/>
              </a:ext>
            </a:extLst>
          </p:cNvPr>
          <p:cNvGrpSpPr/>
          <p:nvPr/>
        </p:nvGrpSpPr>
        <p:grpSpPr>
          <a:xfrm>
            <a:off x="3207568" y="2355130"/>
            <a:ext cx="1662511" cy="1662511"/>
            <a:chOff x="1205716" y="2691960"/>
            <a:chExt cx="2067200" cy="2067200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2C114BAF-7E8F-312A-18FF-5322E2C42F25}"/>
                </a:ext>
              </a:extLst>
            </p:cNvPr>
            <p:cNvSpPr/>
            <p:nvPr/>
          </p:nvSpPr>
          <p:spPr>
            <a:xfrm>
              <a:off x="1205716" y="2691960"/>
              <a:ext cx="2067200" cy="20672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4D1F62D-5D89-27C1-3A7D-B9FC530A8C29}"/>
                </a:ext>
              </a:extLst>
            </p:cNvPr>
            <p:cNvSpPr txBox="1"/>
            <p:nvPr/>
          </p:nvSpPr>
          <p:spPr>
            <a:xfrm>
              <a:off x="1768001" y="3462744"/>
              <a:ext cx="937605" cy="8180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3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B</a:t>
              </a:r>
              <a:r>
                <a:rPr lang="ko-KR" altLang="en-US" sz="3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안</a:t>
              </a:r>
              <a:endParaRPr lang="en-US" altLang="ko-KR" sz="3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4741BE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pic>
          <p:nvPicPr>
            <p:cNvPr id="13" name="그림 12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B1220579-2BF2-C49E-F142-0A258CE64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929600" y="2942586"/>
              <a:ext cx="614408" cy="520158"/>
            </a:xfrm>
            <a:prstGeom prst="rect">
              <a:avLst/>
            </a:prstGeom>
          </p:spPr>
        </p:pic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9145ECF5-9B1F-D7BD-AE71-1F2D4F5A60B7}"/>
              </a:ext>
            </a:extLst>
          </p:cNvPr>
          <p:cNvGrpSpPr/>
          <p:nvPr/>
        </p:nvGrpSpPr>
        <p:grpSpPr>
          <a:xfrm>
            <a:off x="5147204" y="2355130"/>
            <a:ext cx="1662511" cy="1662511"/>
            <a:chOff x="1205716" y="2691960"/>
            <a:chExt cx="2067200" cy="2067200"/>
          </a:xfrm>
        </p:grpSpPr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3233B8AE-E32B-5662-AEB1-6B662557A8B3}"/>
                </a:ext>
              </a:extLst>
            </p:cNvPr>
            <p:cNvSpPr/>
            <p:nvPr/>
          </p:nvSpPr>
          <p:spPr>
            <a:xfrm>
              <a:off x="1205716" y="2691960"/>
              <a:ext cx="2067200" cy="20672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75AABA-9FC9-5155-DBDD-D5C694F8EE22}"/>
                </a:ext>
              </a:extLst>
            </p:cNvPr>
            <p:cNvSpPr txBox="1"/>
            <p:nvPr/>
          </p:nvSpPr>
          <p:spPr>
            <a:xfrm>
              <a:off x="1762021" y="3462744"/>
              <a:ext cx="949565" cy="8180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3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C</a:t>
              </a:r>
              <a:r>
                <a:rPr lang="ko-KR" altLang="en-US" sz="3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안</a:t>
              </a:r>
              <a:endParaRPr lang="en-US" altLang="ko-KR" sz="3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4741BE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pic>
          <p:nvPicPr>
            <p:cNvPr id="17" name="그림 16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59832034-509E-0309-F48F-8AF2C7CCF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929600" y="2942586"/>
              <a:ext cx="614408" cy="520158"/>
            </a:xfrm>
            <a:prstGeom prst="rect">
              <a:avLst/>
            </a:prstGeom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5CE2DE86-628C-30F6-2639-5FBBF2E0A3D4}"/>
              </a:ext>
            </a:extLst>
          </p:cNvPr>
          <p:cNvGrpSpPr/>
          <p:nvPr/>
        </p:nvGrpSpPr>
        <p:grpSpPr>
          <a:xfrm>
            <a:off x="1414235" y="4219203"/>
            <a:ext cx="5739264" cy="863570"/>
            <a:chOff x="3965516" y="2790917"/>
            <a:chExt cx="5739264" cy="86357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4B7BB04-4D47-E14E-B820-29E827222F63}"/>
                </a:ext>
              </a:extLst>
            </p:cNvPr>
            <p:cNvSpPr txBox="1"/>
            <p:nvPr/>
          </p:nvSpPr>
          <p:spPr>
            <a:xfrm>
              <a:off x="4282221" y="2790917"/>
              <a:ext cx="5422559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각 세부 항목별로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1-10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점 척도로 점수를 매기고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가중치를 적용하여 최종 점수 산출</a:t>
              </a:r>
              <a:endParaRPr lang="ko-KR" altLang="en-US" sz="16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74DFC337-1539-3E09-4A87-F8A7048615DD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1" name="원호 20">
                <a:extLst>
                  <a:ext uri="{FF2B5EF4-FFF2-40B4-BE49-F238E27FC236}">
                    <a16:creationId xmlns:a16="http://schemas.microsoft.com/office/drawing/2014/main" id="{D59A2F95-4067-7403-A61C-BD049A43CFA6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8C29C23C-A305-554C-FD29-67F56B15C914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C3D68B93-F180-268E-614C-00772FADF89E}"/>
              </a:ext>
            </a:extLst>
          </p:cNvPr>
          <p:cNvGrpSpPr/>
          <p:nvPr/>
        </p:nvGrpSpPr>
        <p:grpSpPr>
          <a:xfrm>
            <a:off x="1414235" y="5098967"/>
            <a:ext cx="5739264" cy="463460"/>
            <a:chOff x="3965516" y="2790917"/>
            <a:chExt cx="5739264" cy="46346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0ECA7B3-AF98-5D7D-CC3B-8AD6D67A237A}"/>
                </a:ext>
              </a:extLst>
            </p:cNvPr>
            <p:cNvSpPr txBox="1"/>
            <p:nvPr/>
          </p:nvSpPr>
          <p:spPr>
            <a:xfrm>
              <a:off x="4282221" y="2790917"/>
              <a:ext cx="5422559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평가자 간의 </a:t>
              </a: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일관성 확보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필수</a:t>
              </a:r>
              <a:endParaRPr lang="ko-KR" altLang="en-US" sz="16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D444B75D-51CE-EF50-8E90-A905B5424B87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6" name="원호 25">
                <a:extLst>
                  <a:ext uri="{FF2B5EF4-FFF2-40B4-BE49-F238E27FC236}">
                    <a16:creationId xmlns:a16="http://schemas.microsoft.com/office/drawing/2014/main" id="{14FB533D-3CA9-CD4F-3D92-84A2412C7550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8434D9B9-96B6-D627-AB16-4D83E1C03926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404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2FE43-5E73-40E0-0E59-9F8037EE6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88959DAD-DAFF-F031-1666-1A04B913E1E4}"/>
              </a:ext>
            </a:extLst>
          </p:cNvPr>
          <p:cNvSpPr txBox="1"/>
          <p:nvPr/>
        </p:nvSpPr>
        <p:spPr>
          <a:xfrm>
            <a:off x="778495" y="673792"/>
            <a:ext cx="31954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아이디어 선정 프로세스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663E89-F567-748F-DD3E-2A57C610190D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A8100FF-1176-CA82-6F66-793BBBFAC8D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9E87BE-D78D-E5F5-EBA9-85C3A4465FF0}"/>
              </a:ext>
            </a:extLst>
          </p:cNvPr>
          <p:cNvSpPr txBox="1"/>
          <p:nvPr/>
        </p:nvSpPr>
        <p:spPr>
          <a:xfrm>
            <a:off x="1134095" y="1593928"/>
            <a:ext cx="463812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Step 3: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최종 선정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(Final Selection)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FF6E6DE9-B978-F9B7-01CD-8E97A1FC74F6}"/>
              </a:ext>
            </a:extLst>
          </p:cNvPr>
          <p:cNvGrpSpPr/>
          <p:nvPr/>
        </p:nvGrpSpPr>
        <p:grpSpPr>
          <a:xfrm>
            <a:off x="4498675" y="2206903"/>
            <a:ext cx="6820966" cy="630942"/>
            <a:chOff x="4374206" y="2798058"/>
            <a:chExt cx="6820966" cy="63094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E2935C4-FCB4-7F15-288B-07C389115D85}"/>
                </a:ext>
              </a:extLst>
            </p:cNvPr>
            <p:cNvSpPr txBox="1"/>
            <p:nvPr/>
          </p:nvSpPr>
          <p:spPr>
            <a:xfrm>
              <a:off x="4943314" y="2798058"/>
              <a:ext cx="62518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필수 통과 기준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C437ADB7-C634-21BF-3FA6-1E31CF5A3368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8" name="타원 17">
                <a:extLst>
                  <a:ext uri="{FF2B5EF4-FFF2-40B4-BE49-F238E27FC236}">
                    <a16:creationId xmlns:a16="http://schemas.microsoft.com/office/drawing/2014/main" id="{1F52D8AD-30E7-31D4-2F2D-585AFD3B9937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9" name="그림 18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DA073975-E2E4-E887-27E8-A166BB9B83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5406C24-EEBF-D2EE-C08C-64F23354DAF7}"/>
              </a:ext>
            </a:extLst>
          </p:cNvPr>
          <p:cNvGrpSpPr/>
          <p:nvPr/>
        </p:nvGrpSpPr>
        <p:grpSpPr>
          <a:xfrm>
            <a:off x="5312958" y="2908996"/>
            <a:ext cx="6189857" cy="463460"/>
            <a:chOff x="3965516" y="2790917"/>
            <a:chExt cx="6189857" cy="46346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E18CA67-99F0-19F9-B656-76D67A1C43F2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정량적 평가 결과 검토</a:t>
              </a: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6CB19AE2-8BF0-2D6A-6EE9-9E49BF7A109B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3" name="원호 22">
                <a:extLst>
                  <a:ext uri="{FF2B5EF4-FFF2-40B4-BE49-F238E27FC236}">
                    <a16:creationId xmlns:a16="http://schemas.microsoft.com/office/drawing/2014/main" id="{1788D967-2324-1F3E-3062-CE29A88C4478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F5A5B187-DC2C-5BB8-C8FD-53354313408D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FC3A2AA4-ACE9-AFD9-5BFB-B5188E3003CB}"/>
              </a:ext>
            </a:extLst>
          </p:cNvPr>
          <p:cNvGrpSpPr/>
          <p:nvPr/>
        </p:nvGrpSpPr>
        <p:grpSpPr>
          <a:xfrm>
            <a:off x="5312958" y="3573062"/>
            <a:ext cx="6189857" cy="463460"/>
            <a:chOff x="3965516" y="2790917"/>
            <a:chExt cx="6189857" cy="46346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3C631C1-FC9D-70B7-4506-526D927CF3CF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정성적 고려사항 반영</a:t>
              </a: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3E65EA05-FD83-F47A-EEFF-1BC77A2170CE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8" name="원호 27">
                <a:extLst>
                  <a:ext uri="{FF2B5EF4-FFF2-40B4-BE49-F238E27FC236}">
                    <a16:creationId xmlns:a16="http://schemas.microsoft.com/office/drawing/2014/main" id="{0DD6F151-C882-7596-537D-AB656E944C0E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16EFE26C-3C4B-E8AC-9BBE-FEEDC80BD4DA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0BDB0145-3EED-CDA7-0540-5A90D197690C}"/>
              </a:ext>
            </a:extLst>
          </p:cNvPr>
          <p:cNvGrpSpPr/>
          <p:nvPr/>
        </p:nvGrpSpPr>
        <p:grpSpPr>
          <a:xfrm>
            <a:off x="5629664" y="4171228"/>
            <a:ext cx="2847143" cy="824805"/>
            <a:chOff x="5629664" y="4171228"/>
            <a:chExt cx="2847143" cy="824805"/>
          </a:xfrm>
        </p:grpSpPr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70143C23-8D91-C51C-CE29-F93702B0D93D}"/>
                </a:ext>
              </a:extLst>
            </p:cNvPr>
            <p:cNvSpPr/>
            <p:nvPr/>
          </p:nvSpPr>
          <p:spPr>
            <a:xfrm>
              <a:off x="5901138" y="4386740"/>
              <a:ext cx="2575669" cy="609293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시급성</a:t>
              </a:r>
              <a:endParaRPr lang="ko-KR" altLang="en-US" dirty="0"/>
            </a:p>
          </p:txBody>
        </p:sp>
        <p:pic>
          <p:nvPicPr>
            <p:cNvPr id="31" name="그림 30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FD0560D0-A339-78AB-8D28-4492287B5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629664" y="4171228"/>
              <a:ext cx="614408" cy="520158"/>
            </a:xfrm>
            <a:prstGeom prst="rect">
              <a:avLst/>
            </a:prstGeom>
          </p:spPr>
        </p:pic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CC9FDC90-EABA-52AD-C953-D7C6D0762257}"/>
              </a:ext>
            </a:extLst>
          </p:cNvPr>
          <p:cNvGrpSpPr/>
          <p:nvPr/>
        </p:nvGrpSpPr>
        <p:grpSpPr>
          <a:xfrm>
            <a:off x="8476807" y="4171228"/>
            <a:ext cx="2842834" cy="824805"/>
            <a:chOff x="8476807" y="4171228"/>
            <a:chExt cx="2842834" cy="824805"/>
          </a:xfrm>
        </p:grpSpPr>
        <p:sp>
          <p:nvSpPr>
            <p:cNvPr id="32" name="사각형: 둥근 모서리 31">
              <a:extLst>
                <a:ext uri="{FF2B5EF4-FFF2-40B4-BE49-F238E27FC236}">
                  <a16:creationId xmlns:a16="http://schemas.microsoft.com/office/drawing/2014/main" id="{2C60874C-49CF-6CCF-61AB-AFF61D56663D}"/>
                </a:ext>
              </a:extLst>
            </p:cNvPr>
            <p:cNvSpPr/>
            <p:nvPr/>
          </p:nvSpPr>
          <p:spPr>
            <a:xfrm>
              <a:off x="8743972" y="4386740"/>
              <a:ext cx="2575669" cy="609293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시너지 효과</a:t>
              </a:r>
              <a:endParaRPr lang="ko-KR" altLang="en-US" dirty="0"/>
            </a:p>
          </p:txBody>
        </p:sp>
        <p:pic>
          <p:nvPicPr>
            <p:cNvPr id="35" name="그림 34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DC8A04A9-48E6-CB14-C2CA-96BD8D557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476807" y="4171228"/>
              <a:ext cx="614408" cy="520158"/>
            </a:xfrm>
            <a:prstGeom prst="rect">
              <a:avLst/>
            </a:prstGeom>
          </p:spPr>
        </p:pic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712CFFB6-3138-74F1-8CBC-C09C878E0912}"/>
              </a:ext>
            </a:extLst>
          </p:cNvPr>
          <p:cNvGrpSpPr/>
          <p:nvPr/>
        </p:nvGrpSpPr>
        <p:grpSpPr>
          <a:xfrm>
            <a:off x="5629664" y="5138699"/>
            <a:ext cx="2847143" cy="816845"/>
            <a:chOff x="5629664" y="5138699"/>
            <a:chExt cx="2847143" cy="816845"/>
          </a:xfrm>
        </p:grpSpPr>
        <p:sp>
          <p:nvSpPr>
            <p:cNvPr id="33" name="사각형: 둥근 모서리 32">
              <a:extLst>
                <a:ext uri="{FF2B5EF4-FFF2-40B4-BE49-F238E27FC236}">
                  <a16:creationId xmlns:a16="http://schemas.microsoft.com/office/drawing/2014/main" id="{55BECEAB-0CFC-9ADD-1691-D16ABCB6DB93}"/>
                </a:ext>
              </a:extLst>
            </p:cNvPr>
            <p:cNvSpPr/>
            <p:nvPr/>
          </p:nvSpPr>
          <p:spPr>
            <a:xfrm>
              <a:off x="5901138" y="5346251"/>
              <a:ext cx="2575669" cy="609293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리스크 관리</a:t>
              </a:r>
              <a:endParaRPr lang="ko-KR" altLang="en-US" dirty="0"/>
            </a:p>
          </p:txBody>
        </p:sp>
        <p:pic>
          <p:nvPicPr>
            <p:cNvPr id="36" name="그림 35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7CA251AC-F38F-3700-167C-B513B8A42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629664" y="5138699"/>
              <a:ext cx="614408" cy="520158"/>
            </a:xfrm>
            <a:prstGeom prst="rect">
              <a:avLst/>
            </a:prstGeom>
          </p:spPr>
        </p:pic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EFF754E6-ECFF-0EE0-674C-7D9B7E485747}"/>
              </a:ext>
            </a:extLst>
          </p:cNvPr>
          <p:cNvGrpSpPr/>
          <p:nvPr/>
        </p:nvGrpSpPr>
        <p:grpSpPr>
          <a:xfrm>
            <a:off x="8476807" y="5138699"/>
            <a:ext cx="2842834" cy="816845"/>
            <a:chOff x="8476807" y="5138699"/>
            <a:chExt cx="2842834" cy="816845"/>
          </a:xfrm>
        </p:grpSpPr>
        <p:sp>
          <p:nvSpPr>
            <p:cNvPr id="34" name="사각형: 둥근 모서리 33">
              <a:extLst>
                <a:ext uri="{FF2B5EF4-FFF2-40B4-BE49-F238E27FC236}">
                  <a16:creationId xmlns:a16="http://schemas.microsoft.com/office/drawing/2014/main" id="{83CC413F-36C0-03CD-00D9-9F4459C12E9D}"/>
                </a:ext>
              </a:extLst>
            </p:cNvPr>
            <p:cNvSpPr/>
            <p:nvPr/>
          </p:nvSpPr>
          <p:spPr>
            <a:xfrm>
              <a:off x="8743972" y="5346251"/>
              <a:ext cx="2575669" cy="609293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상징성과 메시지</a:t>
              </a:r>
              <a:endParaRPr lang="ko-KR" altLang="en-US" dirty="0"/>
            </a:p>
          </p:txBody>
        </p:sp>
        <p:pic>
          <p:nvPicPr>
            <p:cNvPr id="37" name="그림 36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BF8457C5-4A88-7758-AB41-CE99A75D1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476807" y="5138699"/>
              <a:ext cx="614408" cy="5201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170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A7B36-919F-4407-7D30-673797BEF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4C577347-9E82-0D64-1EA6-74DAA4585A4B}"/>
              </a:ext>
            </a:extLst>
          </p:cNvPr>
          <p:cNvSpPr txBox="1"/>
          <p:nvPr/>
        </p:nvSpPr>
        <p:spPr>
          <a:xfrm>
            <a:off x="778495" y="673792"/>
            <a:ext cx="31954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아이디어 선정 프로세스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ADBC1F-D185-12B6-0FEB-0146E3433753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EBD93FA-848B-65F9-735E-8B942B67EB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AB0008-E85B-F3B9-462F-9C6AB1E6CE0B}"/>
              </a:ext>
            </a:extLst>
          </p:cNvPr>
          <p:cNvSpPr txBox="1"/>
          <p:nvPr/>
        </p:nvSpPr>
        <p:spPr>
          <a:xfrm>
            <a:off x="1134095" y="1593928"/>
            <a:ext cx="463812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Step 3: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최종 선정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(Final Selection)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1C8B25-CE74-145C-9AC6-1C68C3033EF8}"/>
              </a:ext>
            </a:extLst>
          </p:cNvPr>
          <p:cNvSpPr txBox="1"/>
          <p:nvPr/>
        </p:nvSpPr>
        <p:spPr>
          <a:xfrm flipH="1">
            <a:off x="2910815" y="5131229"/>
            <a:ext cx="6172860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실제 정책 선정 회의에서는 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다양한 관점들이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00"/>
                </a:solidFill>
                <a:latin typeface="카페24 아네모네" pitchFamily="2" charset="-127"/>
                <a:ea typeface="카페24 아네모네" pitchFamily="2" charset="-127"/>
              </a:rPr>
              <a:t>종합적으로 논의</a:t>
            </a:r>
          </a:p>
        </p:txBody>
      </p:sp>
    </p:spTree>
    <p:extLst>
      <p:ext uri="{BB962C8B-B14F-4D97-AF65-F5344CB8AC3E}">
        <p14:creationId xmlns:p14="http://schemas.microsoft.com/office/powerpoint/2010/main" val="11686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4142D-A0EA-6A49-09A3-F12F85B11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354F4C6F-6EA7-BD3E-4E02-6834F8EDD491}"/>
              </a:ext>
            </a:extLst>
          </p:cNvPr>
          <p:cNvSpPr txBox="1"/>
          <p:nvPr/>
        </p:nvSpPr>
        <p:spPr>
          <a:xfrm>
            <a:off x="778495" y="673792"/>
            <a:ext cx="31954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아이디어 선정 프로세스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CDE2E5-D7CC-BDCF-9584-3854B77D44E0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489C2E1-08A4-456C-8A22-438DC147B31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702046-D127-4E2D-5DFC-FE6A8EDA170F}"/>
              </a:ext>
            </a:extLst>
          </p:cNvPr>
          <p:cNvSpPr txBox="1"/>
          <p:nvPr/>
        </p:nvSpPr>
        <p:spPr>
          <a:xfrm>
            <a:off x="1134095" y="1593928"/>
            <a:ext cx="463812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Step 3: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최종 선정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(Final Selection)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FEF04C7B-2383-7B93-EA4E-7AE1A45B2195}"/>
              </a:ext>
            </a:extLst>
          </p:cNvPr>
          <p:cNvSpPr/>
          <p:nvPr/>
        </p:nvSpPr>
        <p:spPr>
          <a:xfrm>
            <a:off x="1298695" y="2467897"/>
            <a:ext cx="7561287" cy="928093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0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A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안이 점수는 가장 높지만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시민들의 저항이 예상되어 </a:t>
            </a:r>
            <a:b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실제 추진 과정에서 어려움이 있을 것 같습니다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  <a:endParaRPr lang="ko-KR" altLang="en-US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B7B21B28-DCAC-0A2C-3403-AA4ED9D630EA}"/>
              </a:ext>
            </a:extLst>
          </p:cNvPr>
          <p:cNvSpPr/>
          <p:nvPr/>
        </p:nvSpPr>
        <p:spPr>
          <a:xfrm>
            <a:off x="1298695" y="3597042"/>
            <a:ext cx="7561287" cy="928093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0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B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안은 당장 효과는 작아 보이지만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b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성공하면 다른 지역으로 확산 가능성이 매우 큽니다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  <a:endParaRPr lang="ko-KR" altLang="en-US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9866101F-1D45-AE75-3BAA-D9257E63CFC9}"/>
              </a:ext>
            </a:extLst>
          </p:cNvPr>
          <p:cNvSpPr/>
          <p:nvPr/>
        </p:nvSpPr>
        <p:spPr>
          <a:xfrm>
            <a:off x="1298695" y="4726187"/>
            <a:ext cx="7561287" cy="928093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0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C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안으로 먼저 시작해서 성공 모델을 만든 다음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b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그 경험을 바탕으로 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A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안으로 확대하는 단계적 접근은 어떨까요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?</a:t>
            </a:r>
            <a:endParaRPr lang="ko-KR" altLang="en-US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8BAEFC-305E-37B0-3919-0B2941112BF2}"/>
              </a:ext>
            </a:extLst>
          </p:cNvPr>
          <p:cNvSpPr txBox="1"/>
          <p:nvPr/>
        </p:nvSpPr>
        <p:spPr>
          <a:xfrm flipH="1">
            <a:off x="1452440" y="5843103"/>
            <a:ext cx="7407542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정량적 평가 기반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,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현실적 맥락 및 전략적 사안 추가 반영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!</a:t>
            </a:r>
            <a:endParaRPr lang="ko-KR" altLang="en-US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162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846F0-BCD6-D40E-C64A-1E196FF0F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7D1E3D32-9CD5-D738-8855-69BE54267209}"/>
              </a:ext>
            </a:extLst>
          </p:cNvPr>
          <p:cNvSpPr txBox="1"/>
          <p:nvPr/>
        </p:nvSpPr>
        <p:spPr>
          <a:xfrm>
            <a:off x="778495" y="673792"/>
            <a:ext cx="31954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아이디어 선정 프로세스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A34FE4-CA7C-ED89-F8A4-5D2BFFCEFC3A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94D93E8-05FD-B972-F6BD-3A98377D53F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11651F-BEC0-407B-E6BD-2F8D9EB93D0D}"/>
              </a:ext>
            </a:extLst>
          </p:cNvPr>
          <p:cNvSpPr txBox="1"/>
          <p:nvPr/>
        </p:nvSpPr>
        <p:spPr>
          <a:xfrm>
            <a:off x="1134095" y="1593928"/>
            <a:ext cx="316529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선정 프로세스의 핵심 원칙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68E8E1C-E709-3651-B564-344B987C18C3}"/>
              </a:ext>
            </a:extLst>
          </p:cNvPr>
          <p:cNvGrpSpPr/>
          <p:nvPr/>
        </p:nvGrpSpPr>
        <p:grpSpPr>
          <a:xfrm>
            <a:off x="1134095" y="2385209"/>
            <a:ext cx="2308380" cy="2308380"/>
            <a:chOff x="1134095" y="2385209"/>
            <a:chExt cx="2308380" cy="230838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F5BDA87C-7BAC-12E1-74EF-CC211E75E067}"/>
                </a:ext>
              </a:extLst>
            </p:cNvPr>
            <p:cNvSpPr/>
            <p:nvPr/>
          </p:nvSpPr>
          <p:spPr>
            <a:xfrm>
              <a:off x="1134095" y="2385209"/>
              <a:ext cx="2308380" cy="23083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B2EB7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E978ECC-BFFD-A1EB-3621-F28013A1DB23}"/>
                </a:ext>
              </a:extLst>
            </p:cNvPr>
            <p:cNvSpPr txBox="1"/>
            <p:nvPr/>
          </p:nvSpPr>
          <p:spPr>
            <a:xfrm>
              <a:off x="1608613" y="3204541"/>
              <a:ext cx="1359346" cy="7709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36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투명성</a:t>
              </a:r>
              <a:endParaRPr lang="en-US" altLang="ko-KR" sz="36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pic>
          <p:nvPicPr>
            <p:cNvPr id="11" name="그림 10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69FA41B2-BBFD-43D1-2549-DC2DFC34B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981081" y="2684383"/>
              <a:ext cx="614408" cy="520158"/>
            </a:xfrm>
            <a:prstGeom prst="rect">
              <a:avLst/>
            </a:prstGeom>
          </p:spPr>
        </p:pic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8473EE0A-1254-3E9D-243A-DB21D86480BE}"/>
              </a:ext>
            </a:extLst>
          </p:cNvPr>
          <p:cNvGrpSpPr/>
          <p:nvPr/>
        </p:nvGrpSpPr>
        <p:grpSpPr>
          <a:xfrm>
            <a:off x="8901467" y="2385209"/>
            <a:ext cx="2308380" cy="2308380"/>
            <a:chOff x="9067721" y="2385209"/>
            <a:chExt cx="2308380" cy="2308380"/>
          </a:xfrm>
        </p:grpSpPr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CE2F642B-0C67-5ACB-12E9-10BDAD43A8D4}"/>
                </a:ext>
              </a:extLst>
            </p:cNvPr>
            <p:cNvSpPr/>
            <p:nvPr/>
          </p:nvSpPr>
          <p:spPr>
            <a:xfrm>
              <a:off x="9067721" y="2385209"/>
              <a:ext cx="2308380" cy="23083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9A5CC8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C423BE-30C4-8574-B5E5-7F82EA9AA914}"/>
                </a:ext>
              </a:extLst>
            </p:cNvPr>
            <p:cNvSpPr txBox="1"/>
            <p:nvPr/>
          </p:nvSpPr>
          <p:spPr>
            <a:xfrm>
              <a:off x="9531820" y="3204541"/>
              <a:ext cx="1380186" cy="7709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36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9A5CC8"/>
                  </a:solidFill>
                  <a:latin typeface="카페24 아네모네" pitchFamily="2" charset="-127"/>
                  <a:ea typeface="카페24 아네모네" pitchFamily="2" charset="-127"/>
                </a:rPr>
                <a:t>일관성</a:t>
              </a:r>
              <a:endParaRPr lang="en-US" altLang="ko-KR" sz="36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9A5CC8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pic>
          <p:nvPicPr>
            <p:cNvPr id="12" name="그림 11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69675622-B76D-5C9B-0300-3620A2505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344" r="-3436"/>
            <a:stretch>
              <a:fillRect/>
            </a:stretch>
          </p:blipFill>
          <p:spPr>
            <a:xfrm>
              <a:off x="9912265" y="2684383"/>
              <a:ext cx="614408" cy="5201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794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7CD32-5737-78B6-E2E0-05436824E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9CFF8E67-D6E7-1451-621C-9EE37C31347C}"/>
              </a:ext>
            </a:extLst>
          </p:cNvPr>
          <p:cNvSpPr txBox="1"/>
          <p:nvPr/>
        </p:nvSpPr>
        <p:spPr>
          <a:xfrm>
            <a:off x="778495" y="673792"/>
            <a:ext cx="31954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아이디어 선정 프로세스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B5DD47-04AC-B61E-B9B8-9BDAC2D65492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B390D40-C886-D9B3-7336-A2388A4AFC7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A08E10-9B80-2E04-CBE7-7326BA2D33C2}"/>
              </a:ext>
            </a:extLst>
          </p:cNvPr>
          <p:cNvSpPr txBox="1"/>
          <p:nvPr/>
        </p:nvSpPr>
        <p:spPr>
          <a:xfrm>
            <a:off x="1134095" y="1593928"/>
            <a:ext cx="316529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선정 프로세스의 핵심 원칙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F672D93D-13D0-6CA7-4EBC-DA72FA618A3C}"/>
              </a:ext>
            </a:extLst>
          </p:cNvPr>
          <p:cNvGrpSpPr/>
          <p:nvPr/>
        </p:nvGrpSpPr>
        <p:grpSpPr>
          <a:xfrm>
            <a:off x="1287594" y="2352132"/>
            <a:ext cx="6912509" cy="571286"/>
            <a:chOff x="1013127" y="1841927"/>
            <a:chExt cx="6912509" cy="57128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B029BD-C3A4-41AE-1B63-90837F5C802C}"/>
                </a:ext>
              </a:extLst>
            </p:cNvPr>
            <p:cNvSpPr txBox="1"/>
            <p:nvPr/>
          </p:nvSpPr>
          <p:spPr>
            <a:xfrm>
              <a:off x="1013127" y="1841927"/>
              <a:ext cx="691250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명확한 선정 기준과 과정</a:t>
              </a:r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4073E06D-ED63-CFC9-4F23-1ADFEDAA613F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1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57A00DA0-5779-8F78-3A6E-D55A02C56EA2}"/>
              </a:ext>
            </a:extLst>
          </p:cNvPr>
          <p:cNvGrpSpPr/>
          <p:nvPr/>
        </p:nvGrpSpPr>
        <p:grpSpPr>
          <a:xfrm>
            <a:off x="1287594" y="3224968"/>
            <a:ext cx="6912509" cy="571286"/>
            <a:chOff x="1013127" y="1841927"/>
            <a:chExt cx="6912509" cy="5712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0B70891-CE23-D82D-457F-78F9B613D31D}"/>
                </a:ext>
              </a:extLst>
            </p:cNvPr>
            <p:cNvSpPr txBox="1"/>
            <p:nvPr/>
          </p:nvSpPr>
          <p:spPr>
            <a:xfrm>
              <a:off x="1013127" y="1841927"/>
              <a:ext cx="691250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이후 같은 방식으로 평가했을 때 유사한 결과 도출</a:t>
              </a:r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90A33A36-085B-6216-B2F8-11A7B562231A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2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69F75E37-92DC-3141-4C93-E14F927C2691}"/>
              </a:ext>
            </a:extLst>
          </p:cNvPr>
          <p:cNvGrpSpPr/>
          <p:nvPr/>
        </p:nvGrpSpPr>
        <p:grpSpPr>
          <a:xfrm>
            <a:off x="1287594" y="4066338"/>
            <a:ext cx="6912509" cy="571286"/>
            <a:chOff x="1013127" y="1841927"/>
            <a:chExt cx="6912509" cy="57128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4074902-0860-EAA3-FDA1-B5C8ED0C4EA7}"/>
                </a:ext>
              </a:extLst>
            </p:cNvPr>
            <p:cNvSpPr txBox="1"/>
            <p:nvPr/>
          </p:nvSpPr>
          <p:spPr>
            <a:xfrm>
              <a:off x="1013127" y="1841927"/>
              <a:ext cx="691250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선정 결과에 대한 충분한 설명 및 근거 제시</a:t>
              </a:r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9648A811-183D-8B70-867F-B31BB11CE590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2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853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스크린샷, 직사각형, 텍스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15DD57-3395-AB4F-37BA-B2C00E400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724" y="1741714"/>
            <a:ext cx="6822552" cy="4593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7ADFB3-9C11-B6C8-C67A-69A8F6AA939F}"/>
              </a:ext>
            </a:extLst>
          </p:cNvPr>
          <p:cNvSpPr txBox="1"/>
          <p:nvPr/>
        </p:nvSpPr>
        <p:spPr>
          <a:xfrm>
            <a:off x="3484387" y="711892"/>
            <a:ext cx="522322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토론 및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Q&amp;A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: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다음 주를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위한 질문</a:t>
            </a:r>
          </a:p>
        </p:txBody>
      </p:sp>
      <p:pic>
        <p:nvPicPr>
          <p:cNvPr id="11" name="그림 10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6C36F49-E1FB-65DA-C1CE-F90F55040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62614" y="2544914"/>
            <a:ext cx="866774" cy="715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4F48AE-5D58-89E6-5AF3-8EA9C719E0AE}"/>
              </a:ext>
            </a:extLst>
          </p:cNvPr>
          <p:cNvSpPr txBox="1"/>
          <p:nvPr/>
        </p:nvSpPr>
        <p:spPr>
          <a:xfrm>
            <a:off x="3044372" y="3330409"/>
            <a:ext cx="6103256" cy="5724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atinLnBrk="0">
              <a:lnSpc>
                <a:spcPct val="14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아이디어 평가와 선정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9F8A92E-5C5B-7CE0-94B3-BBA87A7B9375}"/>
              </a:ext>
            </a:extLst>
          </p:cNvPr>
          <p:cNvCxnSpPr>
            <a:cxnSpLocks/>
          </p:cNvCxnSpPr>
          <p:nvPr/>
        </p:nvCxnSpPr>
        <p:spPr>
          <a:xfrm flipH="1">
            <a:off x="3470787" y="2989853"/>
            <a:ext cx="5250426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E0F0D3A3-0EC3-D600-B1AD-211417FB8F8F}"/>
              </a:ext>
            </a:extLst>
          </p:cNvPr>
          <p:cNvGrpSpPr/>
          <p:nvPr/>
        </p:nvGrpSpPr>
        <p:grpSpPr>
          <a:xfrm>
            <a:off x="3276298" y="3831896"/>
            <a:ext cx="6027029" cy="463460"/>
            <a:chOff x="3965516" y="2790917"/>
            <a:chExt cx="6027029" cy="463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59635A-73D8-9E6C-61E3-5B090C31C98C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친화도 다이어그램을 통한 아이디어 분류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2E6A20BB-AAF0-8BE5-4490-9C40259CC1A0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B063D8AB-7B5B-79C9-95F8-C7CED26FD7A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E92DE7B2-084D-9797-5658-29A93F84F49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2F8B3B32-C797-9610-AACD-B8C2165FCED6}"/>
              </a:ext>
            </a:extLst>
          </p:cNvPr>
          <p:cNvGrpSpPr/>
          <p:nvPr/>
        </p:nvGrpSpPr>
        <p:grpSpPr>
          <a:xfrm>
            <a:off x="3276298" y="4346819"/>
            <a:ext cx="6027029" cy="463460"/>
            <a:chOff x="3965516" y="2790917"/>
            <a:chExt cx="6027029" cy="46346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153348B-208E-76B9-0DA8-920BBA98C533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아이디어 매트릭스를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통한 평가</a:t>
              </a: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EC98B834-5F51-451E-5082-652476B0DC74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6" name="원호 25">
                <a:extLst>
                  <a:ext uri="{FF2B5EF4-FFF2-40B4-BE49-F238E27FC236}">
                    <a16:creationId xmlns:a16="http://schemas.microsoft.com/office/drawing/2014/main" id="{B9CD8ACF-EDF3-D51E-FDB9-213865792C2F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7E8C8980-EAC8-1C60-E075-4405ADD0B20B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120D072E-F494-4510-A92C-C9764BF56B24}"/>
              </a:ext>
            </a:extLst>
          </p:cNvPr>
          <p:cNvGrpSpPr/>
          <p:nvPr/>
        </p:nvGrpSpPr>
        <p:grpSpPr>
          <a:xfrm>
            <a:off x="3276298" y="4846438"/>
            <a:ext cx="6027029" cy="463460"/>
            <a:chOff x="3965516" y="2790917"/>
            <a:chExt cx="6027029" cy="46346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B003F88-3731-DFA0-86E9-0520C947DD3F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4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사분면의 특성 및 실제 정책 사례</a:t>
              </a:r>
            </a:p>
          </p:txBody>
        </p: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6B7782B3-9FFB-1678-DEEA-FF6D163A6762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1" name="원호 30">
                <a:extLst>
                  <a:ext uri="{FF2B5EF4-FFF2-40B4-BE49-F238E27FC236}">
                    <a16:creationId xmlns:a16="http://schemas.microsoft.com/office/drawing/2014/main" id="{A91667DD-297A-229C-9681-444253B6C082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DE1554A3-BD64-EBCD-F949-03E7CDB3087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7EC88E2A-D989-FB93-C8CB-0390EEB71B89}"/>
              </a:ext>
            </a:extLst>
          </p:cNvPr>
          <p:cNvGrpSpPr/>
          <p:nvPr/>
        </p:nvGrpSpPr>
        <p:grpSpPr>
          <a:xfrm>
            <a:off x="3276298" y="5361361"/>
            <a:ext cx="6027029" cy="463460"/>
            <a:chOff x="3965516" y="2790917"/>
            <a:chExt cx="6027029" cy="46346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B0B4260-3AE3-6C44-B6F5-7F9D0B27D830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객관적 기준과 체계적 프로세스의 중요성</a:t>
              </a:r>
            </a:p>
          </p:txBody>
        </p: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4E6BF6ED-10A7-8719-4D5A-CD9EA44A62EB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6" name="원호 35">
                <a:extLst>
                  <a:ext uri="{FF2B5EF4-FFF2-40B4-BE49-F238E27FC236}">
                    <a16:creationId xmlns:a16="http://schemas.microsoft.com/office/drawing/2014/main" id="{9B434A4D-731A-9773-5669-2E37FAB5962C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7EB63E10-71D7-CFC9-08A4-E4A54DF86BE9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01050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C606F-A3D4-7D81-CEC6-4A9F1A10E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F62F2BCA-1477-7FFA-2CC6-DA067F8507F4}"/>
              </a:ext>
            </a:extLst>
          </p:cNvPr>
          <p:cNvSpPr txBox="1"/>
          <p:nvPr/>
        </p:nvSpPr>
        <p:spPr>
          <a:xfrm>
            <a:off x="3484387" y="711892"/>
            <a:ext cx="522322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토론 및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Q&amp;A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: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다음 주를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위한 질문</a:t>
            </a:r>
          </a:p>
        </p:txBody>
      </p: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8C0CAE41-E83B-50EF-BD1F-652C09A8C4E9}"/>
              </a:ext>
            </a:extLst>
          </p:cNvPr>
          <p:cNvCxnSpPr>
            <a:cxnSpLocks/>
          </p:cNvCxnSpPr>
          <p:nvPr/>
        </p:nvCxnSpPr>
        <p:spPr>
          <a:xfrm>
            <a:off x="954857" y="0"/>
            <a:ext cx="2889403" cy="2889403"/>
          </a:xfrm>
          <a:prstGeom prst="line">
            <a:avLst/>
          </a:prstGeom>
          <a:ln w="6350">
            <a:solidFill>
              <a:srgbClr val="1F3C67">
                <a:alpha val="2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사각형: 잘린 한쪽 모서리 41">
            <a:extLst>
              <a:ext uri="{FF2B5EF4-FFF2-40B4-BE49-F238E27FC236}">
                <a16:creationId xmlns:a16="http://schemas.microsoft.com/office/drawing/2014/main" id="{89924406-804F-3AC7-06E5-3CA6AF0BB2EA}"/>
              </a:ext>
            </a:extLst>
          </p:cNvPr>
          <p:cNvSpPr/>
          <p:nvPr/>
        </p:nvSpPr>
        <p:spPr>
          <a:xfrm flipH="1" flipV="1">
            <a:off x="3844260" y="2899055"/>
            <a:ext cx="8347740" cy="1642840"/>
          </a:xfrm>
          <a:prstGeom prst="snip1Rect">
            <a:avLst>
              <a:gd name="adj" fmla="val 37614"/>
            </a:avLst>
          </a:prstGeom>
          <a:solidFill>
            <a:schemeClr val="bg1"/>
          </a:solidFill>
          <a:ln w="6350">
            <a:solidFill>
              <a:srgbClr val="C2CAED"/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4AC46CF7-C38E-F32A-6D3C-2816BE5383C5}"/>
              </a:ext>
            </a:extLst>
          </p:cNvPr>
          <p:cNvGrpSpPr/>
          <p:nvPr/>
        </p:nvGrpSpPr>
        <p:grpSpPr>
          <a:xfrm>
            <a:off x="3483609" y="2529706"/>
            <a:ext cx="2698909" cy="400110"/>
            <a:chOff x="1033461" y="3920649"/>
            <a:chExt cx="2698909" cy="400110"/>
          </a:xfrm>
        </p:grpSpPr>
        <p:sp>
          <p:nvSpPr>
            <p:cNvPr id="44" name="평행 사변형 43">
              <a:extLst>
                <a:ext uri="{FF2B5EF4-FFF2-40B4-BE49-F238E27FC236}">
                  <a16:creationId xmlns:a16="http://schemas.microsoft.com/office/drawing/2014/main" id="{A4576C99-78A0-D2F3-1687-33240C921C41}"/>
                </a:ext>
              </a:extLst>
            </p:cNvPr>
            <p:cNvSpPr/>
            <p:nvPr/>
          </p:nvSpPr>
          <p:spPr>
            <a:xfrm flipH="1">
              <a:off x="1033461" y="3925253"/>
              <a:ext cx="2698909" cy="365760"/>
            </a:xfrm>
            <a:prstGeom prst="parallelogram">
              <a:avLst>
                <a:gd name="adj" fmla="val 99218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F48F664-2F2E-11D3-DFBB-C25C84CB1542}"/>
                </a:ext>
              </a:extLst>
            </p:cNvPr>
            <p:cNvSpPr txBox="1"/>
            <p:nvPr/>
          </p:nvSpPr>
          <p:spPr>
            <a:xfrm>
              <a:off x="1569049" y="3920649"/>
              <a:ext cx="1696298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sz="200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다음 시간 안내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7EF3F01-3B4F-BC6C-4974-46B55A97B20D}"/>
              </a:ext>
            </a:extLst>
          </p:cNvPr>
          <p:cNvSpPr txBox="1"/>
          <p:nvPr/>
        </p:nvSpPr>
        <p:spPr>
          <a:xfrm>
            <a:off x="4654443" y="3342979"/>
            <a:ext cx="572916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atinLnBrk="0"/>
            <a:r>
              <a:rPr lang="ko-KR" altLang="en-US" sz="32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rPr>
              <a:t>아이디어 구체화</a:t>
            </a:r>
          </a:p>
        </p:txBody>
      </p: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07DF8FFD-1CFF-3C6D-398E-A471BDDFE82F}"/>
              </a:ext>
            </a:extLst>
          </p:cNvPr>
          <p:cNvCxnSpPr>
            <a:cxnSpLocks/>
          </p:cNvCxnSpPr>
          <p:nvPr/>
        </p:nvCxnSpPr>
        <p:spPr>
          <a:xfrm>
            <a:off x="4466238" y="4541895"/>
            <a:ext cx="2316105" cy="2316105"/>
          </a:xfrm>
          <a:prstGeom prst="line">
            <a:avLst/>
          </a:prstGeom>
          <a:ln w="6350">
            <a:solidFill>
              <a:srgbClr val="1F3C67">
                <a:alpha val="2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CF12642D-369F-711F-6745-F674A8DD171C}"/>
              </a:ext>
            </a:extLst>
          </p:cNvPr>
          <p:cNvGrpSpPr/>
          <p:nvPr/>
        </p:nvGrpSpPr>
        <p:grpSpPr>
          <a:xfrm rot="5400000" flipH="1">
            <a:off x="5353050" y="5978845"/>
            <a:ext cx="54768" cy="569116"/>
            <a:chOff x="895351" y="378145"/>
            <a:chExt cx="54768" cy="569116"/>
          </a:xfrm>
        </p:grpSpPr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51133F7C-EB19-4EB1-32ED-AA393DBD0710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9EC117A5-02CA-574C-E373-01E7993AC450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타원 60">
              <a:extLst>
                <a:ext uri="{FF2B5EF4-FFF2-40B4-BE49-F238E27FC236}">
                  <a16:creationId xmlns:a16="http://schemas.microsoft.com/office/drawing/2014/main" id="{B5ED3E8F-A698-18A6-DDE7-CBC47A91089E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CE6F1DAA-281C-2F7D-F33A-0DB34ED14771}"/>
              </a:ext>
            </a:extLst>
          </p:cNvPr>
          <p:cNvGrpSpPr/>
          <p:nvPr/>
        </p:nvGrpSpPr>
        <p:grpSpPr>
          <a:xfrm>
            <a:off x="7936276" y="5424807"/>
            <a:ext cx="473870" cy="473870"/>
            <a:chOff x="1150573" y="5434333"/>
            <a:chExt cx="473870" cy="473870"/>
          </a:xfrm>
        </p:grpSpPr>
        <p:sp>
          <p:nvSpPr>
            <p:cNvPr id="63" name="타원 62">
              <a:extLst>
                <a:ext uri="{FF2B5EF4-FFF2-40B4-BE49-F238E27FC236}">
                  <a16:creationId xmlns:a16="http://schemas.microsoft.com/office/drawing/2014/main" id="{BB0FDD4F-E718-F03F-4222-BD9A7AE0A10D}"/>
                </a:ext>
              </a:extLst>
            </p:cNvPr>
            <p:cNvSpPr/>
            <p:nvPr/>
          </p:nvSpPr>
          <p:spPr>
            <a:xfrm>
              <a:off x="1150573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4" name="그림 63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17F8A68D-03E2-C33D-208D-49261CF03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71574" y="5480051"/>
              <a:ext cx="441325" cy="387350"/>
            </a:xfrm>
            <a:prstGeom prst="rect">
              <a:avLst/>
            </a:prstGeom>
          </p:spPr>
        </p:pic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C9EA10F1-DBD6-5C2A-865A-9AE53B733588}"/>
              </a:ext>
            </a:extLst>
          </p:cNvPr>
          <p:cNvGrpSpPr/>
          <p:nvPr/>
        </p:nvGrpSpPr>
        <p:grpSpPr>
          <a:xfrm>
            <a:off x="8594096" y="5424807"/>
            <a:ext cx="473870" cy="473870"/>
            <a:chOff x="1808393" y="5434333"/>
            <a:chExt cx="473870" cy="473870"/>
          </a:xfrm>
        </p:grpSpPr>
        <p:sp>
          <p:nvSpPr>
            <p:cNvPr id="66" name="타원 65">
              <a:extLst>
                <a:ext uri="{FF2B5EF4-FFF2-40B4-BE49-F238E27FC236}">
                  <a16:creationId xmlns:a16="http://schemas.microsoft.com/office/drawing/2014/main" id="{1D031BC7-3297-00C8-3923-81D74F965CEA}"/>
                </a:ext>
              </a:extLst>
            </p:cNvPr>
            <p:cNvSpPr/>
            <p:nvPr/>
          </p:nvSpPr>
          <p:spPr>
            <a:xfrm>
              <a:off x="1808393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7" name="그림 66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3AA4FD80-4E47-1FDC-7346-31D5B533D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60550" y="5499099"/>
              <a:ext cx="358775" cy="368301"/>
            </a:xfrm>
            <a:prstGeom prst="rect">
              <a:avLst/>
            </a:prstGeom>
          </p:spPr>
        </p:pic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1D350994-055D-9529-729E-F2CF2FD0545C}"/>
              </a:ext>
            </a:extLst>
          </p:cNvPr>
          <p:cNvGrpSpPr/>
          <p:nvPr/>
        </p:nvGrpSpPr>
        <p:grpSpPr>
          <a:xfrm>
            <a:off x="9251916" y="5424807"/>
            <a:ext cx="473870" cy="473870"/>
            <a:chOff x="2466213" y="5434333"/>
            <a:chExt cx="473870" cy="473870"/>
          </a:xfrm>
        </p:grpSpPr>
        <p:sp>
          <p:nvSpPr>
            <p:cNvPr id="69" name="타원 68">
              <a:extLst>
                <a:ext uri="{FF2B5EF4-FFF2-40B4-BE49-F238E27FC236}">
                  <a16:creationId xmlns:a16="http://schemas.microsoft.com/office/drawing/2014/main" id="{6230B3C0-E300-9F24-6606-5390D5670116}"/>
                </a:ext>
              </a:extLst>
            </p:cNvPr>
            <p:cNvSpPr/>
            <p:nvPr/>
          </p:nvSpPr>
          <p:spPr>
            <a:xfrm>
              <a:off x="2466213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0" name="그림 69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6BB747F2-B149-3C2B-2DC8-046511CD2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505074" y="5480051"/>
              <a:ext cx="412751" cy="387350"/>
            </a:xfrm>
            <a:prstGeom prst="rect">
              <a:avLst/>
            </a:prstGeom>
          </p:spPr>
        </p:pic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2C4D5713-1BA7-3C21-619B-785CC0421EF0}"/>
              </a:ext>
            </a:extLst>
          </p:cNvPr>
          <p:cNvGrpSpPr/>
          <p:nvPr/>
        </p:nvGrpSpPr>
        <p:grpSpPr>
          <a:xfrm>
            <a:off x="9909736" y="5424807"/>
            <a:ext cx="473870" cy="473870"/>
            <a:chOff x="3124033" y="5434333"/>
            <a:chExt cx="473870" cy="473870"/>
          </a:xfrm>
        </p:grpSpPr>
        <p:sp>
          <p:nvSpPr>
            <p:cNvPr id="72" name="타원 71">
              <a:extLst>
                <a:ext uri="{FF2B5EF4-FFF2-40B4-BE49-F238E27FC236}">
                  <a16:creationId xmlns:a16="http://schemas.microsoft.com/office/drawing/2014/main" id="{E4AD3708-E8F3-0D0F-253A-C248B55CD70C}"/>
                </a:ext>
              </a:extLst>
            </p:cNvPr>
            <p:cNvSpPr/>
            <p:nvPr/>
          </p:nvSpPr>
          <p:spPr>
            <a:xfrm>
              <a:off x="3124033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3" name="그림 72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ED14013F-D31E-61FB-ECCA-AE0709854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200400" y="5480051"/>
              <a:ext cx="339725" cy="387350"/>
            </a:xfrm>
            <a:prstGeom prst="rect">
              <a:avLst/>
            </a:prstGeom>
          </p:spPr>
        </p:pic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07F5D830-C2CF-C520-3958-535A4281B4FB}"/>
              </a:ext>
            </a:extLst>
          </p:cNvPr>
          <p:cNvGrpSpPr/>
          <p:nvPr/>
        </p:nvGrpSpPr>
        <p:grpSpPr>
          <a:xfrm>
            <a:off x="10567557" y="5424807"/>
            <a:ext cx="473870" cy="473870"/>
            <a:chOff x="3781854" y="5434333"/>
            <a:chExt cx="473870" cy="473870"/>
          </a:xfrm>
        </p:grpSpPr>
        <p:sp>
          <p:nvSpPr>
            <p:cNvPr id="75" name="타원 74">
              <a:extLst>
                <a:ext uri="{FF2B5EF4-FFF2-40B4-BE49-F238E27FC236}">
                  <a16:creationId xmlns:a16="http://schemas.microsoft.com/office/drawing/2014/main" id="{14483898-55C4-251D-C48E-45227445D0D0}"/>
                </a:ext>
              </a:extLst>
            </p:cNvPr>
            <p:cNvSpPr/>
            <p:nvPr/>
          </p:nvSpPr>
          <p:spPr>
            <a:xfrm>
              <a:off x="3781854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6" name="그림 75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F9EE5D50-D6C2-6524-101A-11D960D2A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63974" y="5480051"/>
              <a:ext cx="390525" cy="387350"/>
            </a:xfrm>
            <a:prstGeom prst="rect">
              <a:avLst/>
            </a:prstGeom>
          </p:spPr>
        </p:pic>
      </p:grp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30CAA625-8CE8-4BDC-53BF-6C238D111AD6}"/>
              </a:ext>
            </a:extLst>
          </p:cNvPr>
          <p:cNvCxnSpPr/>
          <p:nvPr/>
        </p:nvCxnSpPr>
        <p:spPr>
          <a:xfrm flipH="1" flipV="1">
            <a:off x="0" y="536958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FE396D29-2DEB-7ACA-C2DF-12CCC31106B7}"/>
              </a:ext>
            </a:extLst>
          </p:cNvPr>
          <p:cNvCxnSpPr/>
          <p:nvPr/>
        </p:nvCxnSpPr>
        <p:spPr>
          <a:xfrm flipH="1" flipV="1">
            <a:off x="0" y="594108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035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5AF6271-0FEB-CF85-DB44-9063410137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4E36193-6D5B-455C-E174-6699ACBC8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96E105-118A-2935-D94D-579FD91DDF86}"/>
              </a:ext>
            </a:extLst>
          </p:cNvPr>
          <p:cNvSpPr txBox="1"/>
          <p:nvPr/>
        </p:nvSpPr>
        <p:spPr>
          <a:xfrm>
            <a:off x="1286832" y="2529890"/>
            <a:ext cx="961833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아이디어 평가 기준의 필요성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C49B05A-532B-905B-183A-2D1C0B1EFE8D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9C45FCB1-C4D6-81F2-5C4F-C2F895414D58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6977BA96-F4FA-B37B-13D7-12B6769C0CD1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E533642-171D-6AFB-496D-38F59B5774AD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E22107A4-F820-3B99-9358-7CE7D3383E31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D7502EDB-5EF8-4F21-13F9-A78145591A78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405D6B2-37AD-8BD3-2674-1C872232B315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05C9C5-80E2-2B7F-D973-CAAE9ABD8375}"/>
              </a:ext>
            </a:extLst>
          </p:cNvPr>
          <p:cNvSpPr txBox="1"/>
          <p:nvPr/>
        </p:nvSpPr>
        <p:spPr>
          <a:xfrm>
            <a:off x="6058220" y="1593371"/>
            <a:ext cx="39305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1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1FB41B72-34EC-7923-3AB3-BF359F8C3F3D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7B939906-3EB7-9C0C-3643-F5967DA45E96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88D3EF5B-13E3-5A34-473A-7A4A7288A37A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839C1673-F14D-3D2A-09BC-606DE135F61B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1394A527-B2BA-C27A-9950-280D9AAF82AD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469F53A0-9ED9-2355-198B-E4B5A93AE01A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7BFC96DB-196C-9E0D-8018-3E9DD4AF6CEB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9F0C89E3-A1E3-3BAB-7477-5A71C8649D88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4447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10757-6D90-477D-36A1-8C82F78E2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F75FCDB1-BC81-63D6-2065-9A6D2E82456C}"/>
              </a:ext>
            </a:extLst>
          </p:cNvPr>
          <p:cNvSpPr txBox="1"/>
          <p:nvPr/>
        </p:nvSpPr>
        <p:spPr>
          <a:xfrm>
            <a:off x="778495" y="673792"/>
            <a:ext cx="386836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아이디어 평가 기준의 필요성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DDB8745-466B-8C9B-3E58-F47A90582F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E327B5-D76E-2B1C-BB50-60C66A75903A}"/>
              </a:ext>
            </a:extLst>
          </p:cNvPr>
          <p:cNvSpPr txBox="1"/>
          <p:nvPr/>
        </p:nvSpPr>
        <p:spPr>
          <a:xfrm>
            <a:off x="1134095" y="1593928"/>
            <a:ext cx="232788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평가 기준의 중요성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47F00BF9-E967-5CFA-BF1A-972847C4E94A}"/>
              </a:ext>
            </a:extLst>
          </p:cNvPr>
          <p:cNvGrpSpPr/>
          <p:nvPr/>
        </p:nvGrpSpPr>
        <p:grpSpPr>
          <a:xfrm>
            <a:off x="1287595" y="2352132"/>
            <a:ext cx="7717860" cy="1241736"/>
            <a:chOff x="1287595" y="2352132"/>
            <a:chExt cx="7717860" cy="1241736"/>
          </a:xfrm>
        </p:grpSpPr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682E9E74-7502-6F1B-6A46-AE2F9C1C79B6}"/>
                </a:ext>
              </a:extLst>
            </p:cNvPr>
            <p:cNvGrpSpPr/>
            <p:nvPr/>
          </p:nvGrpSpPr>
          <p:grpSpPr>
            <a:xfrm>
              <a:off x="1287595" y="2352132"/>
              <a:ext cx="4808406" cy="571286"/>
              <a:chOff x="1013128" y="1841927"/>
              <a:chExt cx="4808406" cy="571286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F1ED08-68F4-D881-D675-F6BFC9584E05}"/>
                  </a:ext>
                </a:extLst>
              </p:cNvPr>
              <p:cNvSpPr txBox="1"/>
              <p:nvPr/>
            </p:nvSpPr>
            <p:spPr>
              <a:xfrm>
                <a:off x="1013128" y="1841927"/>
                <a:ext cx="4808406" cy="57128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4D79CF">
                      <a:alpha val="20000"/>
                    </a:srgbClr>
                  </a:gs>
                  <a:gs pos="100000">
                    <a:srgbClr val="9A5CC8">
                      <a:alpha val="20000"/>
                    </a:srgbClr>
                  </a:gs>
                </a:gsLst>
                <a:lin ang="2700000" scaled="0"/>
              </a:gradFill>
            </p:spPr>
            <p:txBody>
              <a:bodyPr wrap="square" lIns="720000" tIns="0" rIns="216000" bIns="0" rtlCol="0" anchor="ctr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ko-KR" altLang="en-US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072087"/>
                    </a:solidFill>
                    <a:latin typeface="카페24 아네모네" pitchFamily="2" charset="-127"/>
                    <a:ea typeface="카페24 아네모네" pitchFamily="2" charset="-127"/>
                  </a:rPr>
                  <a:t>일관성 확보</a:t>
                </a:r>
              </a:p>
            </p:txBody>
          </p:sp>
          <p:sp>
            <p:nvSpPr>
              <p:cNvPr id="11" name="타원 10">
                <a:extLst>
                  <a:ext uri="{FF2B5EF4-FFF2-40B4-BE49-F238E27FC236}">
                    <a16:creationId xmlns:a16="http://schemas.microsoft.com/office/drawing/2014/main" id="{37EC7A44-E3F0-79B9-6258-455EC8161987}"/>
                  </a:ext>
                </a:extLst>
              </p:cNvPr>
              <p:cNvSpPr/>
              <p:nvPr/>
            </p:nvSpPr>
            <p:spPr>
              <a:xfrm>
                <a:off x="1075627" y="1905001"/>
                <a:ext cx="445144" cy="445142"/>
              </a:xfrm>
              <a:prstGeom prst="ellipse">
                <a:avLst/>
              </a:prstGeom>
              <a:gradFill>
                <a:gsLst>
                  <a:gs pos="38000">
                    <a:srgbClr val="0B2EB7"/>
                  </a:gs>
                  <a:gs pos="100000">
                    <a:srgbClr val="9A5CC8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ko-KR" sz="24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dist="63500" dir="2700000" algn="tl" rotWithShape="0">
                        <a:srgbClr val="152657">
                          <a:alpha val="30000"/>
                        </a:srgbClr>
                      </a:outerShdw>
                    </a:effectLst>
                    <a:latin typeface="카페24 아네모네" pitchFamily="2" charset="-127"/>
                    <a:ea typeface="카페24 아네모네" pitchFamily="2" charset="-127"/>
                  </a:rPr>
                  <a:t>1</a:t>
                </a:r>
                <a:endParaRPr lang="ko-KR" altLang="en-US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AD1E9A64-43C2-D564-FB85-7CB748AA0611}"/>
                </a:ext>
              </a:extLst>
            </p:cNvPr>
            <p:cNvGrpSpPr/>
            <p:nvPr/>
          </p:nvGrpSpPr>
          <p:grpSpPr>
            <a:xfrm>
              <a:off x="1650374" y="3124509"/>
              <a:ext cx="7355081" cy="469359"/>
              <a:chOff x="3965516" y="2790917"/>
              <a:chExt cx="7355081" cy="469359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E3B2A4-87B3-985A-8462-DAB98B149D87}"/>
                  </a:ext>
                </a:extLst>
              </p:cNvPr>
              <p:cNvSpPr txBox="1"/>
              <p:nvPr/>
            </p:nvSpPr>
            <p:spPr>
              <a:xfrm>
                <a:off x="4282222" y="2790917"/>
                <a:ext cx="7038375" cy="469359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동일한 잣대로 모든 아이디어를 평가함으로써 </a:t>
                </a:r>
                <a:r>
                  <a:rPr lang="ko-KR" altLang="en-US" sz="2000" spc="-8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공정한 비교 가능</a:t>
                </a:r>
                <a:endParaRPr lang="ko-KR" altLang="en-US" sz="20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id="{40C662B9-F2AC-F3BD-B810-E4358C3937BA}"/>
                  </a:ext>
                </a:extLst>
              </p:cNvPr>
              <p:cNvGrpSpPr/>
              <p:nvPr/>
            </p:nvGrpSpPr>
            <p:grpSpPr>
              <a:xfrm>
                <a:off x="3965516" y="2937854"/>
                <a:ext cx="229006" cy="229006"/>
                <a:chOff x="2345736" y="1936452"/>
                <a:chExt cx="546106" cy="546106"/>
              </a:xfrm>
            </p:grpSpPr>
            <p:sp>
              <p:nvSpPr>
                <p:cNvPr id="13" name="원호 12">
                  <a:extLst>
                    <a:ext uri="{FF2B5EF4-FFF2-40B4-BE49-F238E27FC236}">
                      <a16:creationId xmlns:a16="http://schemas.microsoft.com/office/drawing/2014/main" id="{B7C5EE63-6648-6C51-7A4F-58995CE9B27A}"/>
                    </a:ext>
                  </a:extLst>
                </p:cNvPr>
                <p:cNvSpPr/>
                <p:nvPr/>
              </p:nvSpPr>
              <p:spPr>
                <a:xfrm>
                  <a:off x="2345736" y="1936452"/>
                  <a:ext cx="546106" cy="546106"/>
                </a:xfrm>
                <a:prstGeom prst="arc">
                  <a:avLst>
                    <a:gd name="adj1" fmla="val 21332914"/>
                    <a:gd name="adj2" fmla="val 17958270"/>
                  </a:avLst>
                </a:prstGeom>
                <a:ln cap="rnd">
                  <a:solidFill>
                    <a:srgbClr val="869CDA"/>
                  </a:solidFill>
                  <a:rou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14" name="자유형: 도형 13">
                  <a:extLst>
                    <a:ext uri="{FF2B5EF4-FFF2-40B4-BE49-F238E27FC236}">
                      <a16:creationId xmlns:a16="http://schemas.microsoft.com/office/drawing/2014/main" id="{3C79FE02-6E9B-EE65-BF9E-5A38D6789214}"/>
                    </a:ext>
                  </a:extLst>
                </p:cNvPr>
                <p:cNvSpPr/>
                <p:nvPr/>
              </p:nvSpPr>
              <p:spPr>
                <a:xfrm>
                  <a:off x="2489904" y="2047685"/>
                  <a:ext cx="356510" cy="231176"/>
                </a:xfrm>
                <a:custGeom>
                  <a:avLst/>
                  <a:gdLst>
                    <a:gd name="connsiteX0" fmla="*/ 0 w 406400"/>
                    <a:gd name="connsiteY0" fmla="*/ 120650 h 263525"/>
                    <a:gd name="connsiteX1" fmla="*/ 142875 w 406400"/>
                    <a:gd name="connsiteY1" fmla="*/ 263525 h 263525"/>
                    <a:gd name="connsiteX2" fmla="*/ 406400 w 406400"/>
                    <a:gd name="connsiteY2" fmla="*/ 0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263525">
                      <a:moveTo>
                        <a:pt x="0" y="120650"/>
                      </a:moveTo>
                      <a:lnTo>
                        <a:pt x="142875" y="263525"/>
                      </a:lnTo>
                      <a:lnTo>
                        <a:pt x="406400" y="0"/>
                      </a:lnTo>
                    </a:path>
                  </a:pathLst>
                </a:custGeom>
                <a:noFill/>
                <a:ln w="31750" cap="rnd">
                  <a:solidFill>
                    <a:srgbClr val="0B2EB7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</p:grpSp>
        </p:grp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8D505691-15F0-A811-DC3A-DFDF6A3144F0}"/>
              </a:ext>
            </a:extLst>
          </p:cNvPr>
          <p:cNvGrpSpPr/>
          <p:nvPr/>
        </p:nvGrpSpPr>
        <p:grpSpPr>
          <a:xfrm>
            <a:off x="1287595" y="3806859"/>
            <a:ext cx="7717860" cy="1241736"/>
            <a:chOff x="1287595" y="2352132"/>
            <a:chExt cx="7717860" cy="1241736"/>
          </a:xfrm>
        </p:grpSpPr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673B7695-32EF-12DD-AA90-065D514B6DCB}"/>
                </a:ext>
              </a:extLst>
            </p:cNvPr>
            <p:cNvGrpSpPr/>
            <p:nvPr/>
          </p:nvGrpSpPr>
          <p:grpSpPr>
            <a:xfrm>
              <a:off x="1287595" y="2352132"/>
              <a:ext cx="4808406" cy="571286"/>
              <a:chOff x="1013128" y="1841927"/>
              <a:chExt cx="4808406" cy="571286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E2688B0-BB39-A692-D019-1DE7C6282F10}"/>
                  </a:ext>
                </a:extLst>
              </p:cNvPr>
              <p:cNvSpPr txBox="1"/>
              <p:nvPr/>
            </p:nvSpPr>
            <p:spPr>
              <a:xfrm>
                <a:off x="1013128" y="1841927"/>
                <a:ext cx="4808406" cy="57128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4D79CF">
                      <a:alpha val="20000"/>
                    </a:srgbClr>
                  </a:gs>
                  <a:gs pos="100000">
                    <a:srgbClr val="9A5CC8">
                      <a:alpha val="20000"/>
                    </a:srgbClr>
                  </a:gs>
                </a:gsLst>
                <a:lin ang="2700000" scaled="0"/>
              </a:gradFill>
            </p:spPr>
            <p:txBody>
              <a:bodyPr wrap="square" lIns="720000" tIns="0" rIns="216000" bIns="0" rtlCol="0" anchor="ctr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ko-KR" altLang="en-US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072087"/>
                    </a:solidFill>
                    <a:latin typeface="카페24 아네모네" pitchFamily="2" charset="-127"/>
                    <a:ea typeface="카페24 아네모네" pitchFamily="2" charset="-127"/>
                  </a:rPr>
                  <a:t>설득력 및 정당성 확보</a:t>
                </a:r>
              </a:p>
            </p:txBody>
          </p:sp>
          <p:sp>
            <p:nvSpPr>
              <p:cNvPr id="36" name="타원 35">
                <a:extLst>
                  <a:ext uri="{FF2B5EF4-FFF2-40B4-BE49-F238E27FC236}">
                    <a16:creationId xmlns:a16="http://schemas.microsoft.com/office/drawing/2014/main" id="{6D517AE1-9161-3476-88DD-8F4AE94DA205}"/>
                  </a:ext>
                </a:extLst>
              </p:cNvPr>
              <p:cNvSpPr/>
              <p:nvPr/>
            </p:nvSpPr>
            <p:spPr>
              <a:xfrm>
                <a:off x="1075627" y="1905001"/>
                <a:ext cx="445144" cy="445142"/>
              </a:xfrm>
              <a:prstGeom prst="ellipse">
                <a:avLst/>
              </a:prstGeom>
              <a:gradFill>
                <a:gsLst>
                  <a:gs pos="38000">
                    <a:srgbClr val="0B2EB7"/>
                  </a:gs>
                  <a:gs pos="100000">
                    <a:srgbClr val="9A5CC8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ko-KR" sz="24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dist="63500" dir="2700000" algn="tl" rotWithShape="0">
                        <a:srgbClr val="152657">
                          <a:alpha val="30000"/>
                        </a:srgbClr>
                      </a:outerShdw>
                    </a:effectLst>
                    <a:latin typeface="카페24 아네모네" pitchFamily="2" charset="-127"/>
                    <a:ea typeface="카페24 아네모네" pitchFamily="2" charset="-127"/>
                  </a:rPr>
                  <a:t>2</a:t>
                </a:r>
                <a:endParaRPr lang="ko-KR" altLang="en-US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</p:grp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7D9BF2CF-7065-BBDE-1A93-98C92FF53F63}"/>
                </a:ext>
              </a:extLst>
            </p:cNvPr>
            <p:cNvGrpSpPr/>
            <p:nvPr/>
          </p:nvGrpSpPr>
          <p:grpSpPr>
            <a:xfrm>
              <a:off x="1650374" y="3124509"/>
              <a:ext cx="7355081" cy="469359"/>
              <a:chOff x="3965516" y="2790917"/>
              <a:chExt cx="7355081" cy="469359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E4148CC-BC60-65F0-A6EB-5F34F4AB40F0}"/>
                  </a:ext>
                </a:extLst>
              </p:cNvPr>
              <p:cNvSpPr txBox="1"/>
              <p:nvPr/>
            </p:nvSpPr>
            <p:spPr>
              <a:xfrm>
                <a:off x="4282222" y="2790917"/>
                <a:ext cx="7038375" cy="469359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명확한 평가 기준이 있을 경우 구체적이고 설득력 있는 설명 가능 </a:t>
                </a:r>
                <a:endParaRPr lang="ko-KR" altLang="en-US" sz="20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  <p:grpSp>
            <p:nvGrpSpPr>
              <p:cNvPr id="32" name="그룹 31">
                <a:extLst>
                  <a:ext uri="{FF2B5EF4-FFF2-40B4-BE49-F238E27FC236}">
                    <a16:creationId xmlns:a16="http://schemas.microsoft.com/office/drawing/2014/main" id="{A1979040-B384-060C-BA87-4F4F43D2B8A2}"/>
                  </a:ext>
                </a:extLst>
              </p:cNvPr>
              <p:cNvGrpSpPr/>
              <p:nvPr/>
            </p:nvGrpSpPr>
            <p:grpSpPr>
              <a:xfrm>
                <a:off x="3965516" y="2937854"/>
                <a:ext cx="229006" cy="229006"/>
                <a:chOff x="2345736" y="1936452"/>
                <a:chExt cx="546106" cy="546106"/>
              </a:xfrm>
            </p:grpSpPr>
            <p:sp>
              <p:nvSpPr>
                <p:cNvPr id="33" name="원호 32">
                  <a:extLst>
                    <a:ext uri="{FF2B5EF4-FFF2-40B4-BE49-F238E27FC236}">
                      <a16:creationId xmlns:a16="http://schemas.microsoft.com/office/drawing/2014/main" id="{9EB4385C-3D1A-9828-BC5D-C5D99E3E559F}"/>
                    </a:ext>
                  </a:extLst>
                </p:cNvPr>
                <p:cNvSpPr/>
                <p:nvPr/>
              </p:nvSpPr>
              <p:spPr>
                <a:xfrm>
                  <a:off x="2345736" y="1936452"/>
                  <a:ext cx="546106" cy="546106"/>
                </a:xfrm>
                <a:prstGeom prst="arc">
                  <a:avLst>
                    <a:gd name="adj1" fmla="val 21332914"/>
                    <a:gd name="adj2" fmla="val 17958270"/>
                  </a:avLst>
                </a:prstGeom>
                <a:ln cap="rnd">
                  <a:solidFill>
                    <a:srgbClr val="869CDA"/>
                  </a:solidFill>
                  <a:rou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34" name="자유형: 도형 33">
                  <a:extLst>
                    <a:ext uri="{FF2B5EF4-FFF2-40B4-BE49-F238E27FC236}">
                      <a16:creationId xmlns:a16="http://schemas.microsoft.com/office/drawing/2014/main" id="{641AB473-EAD0-785D-3331-3B64C4F126A7}"/>
                    </a:ext>
                  </a:extLst>
                </p:cNvPr>
                <p:cNvSpPr/>
                <p:nvPr/>
              </p:nvSpPr>
              <p:spPr>
                <a:xfrm>
                  <a:off x="2489904" y="2047685"/>
                  <a:ext cx="356510" cy="231176"/>
                </a:xfrm>
                <a:custGeom>
                  <a:avLst/>
                  <a:gdLst>
                    <a:gd name="connsiteX0" fmla="*/ 0 w 406400"/>
                    <a:gd name="connsiteY0" fmla="*/ 120650 h 263525"/>
                    <a:gd name="connsiteX1" fmla="*/ 142875 w 406400"/>
                    <a:gd name="connsiteY1" fmla="*/ 263525 h 263525"/>
                    <a:gd name="connsiteX2" fmla="*/ 406400 w 406400"/>
                    <a:gd name="connsiteY2" fmla="*/ 0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263525">
                      <a:moveTo>
                        <a:pt x="0" y="120650"/>
                      </a:moveTo>
                      <a:lnTo>
                        <a:pt x="142875" y="263525"/>
                      </a:lnTo>
                      <a:lnTo>
                        <a:pt x="406400" y="0"/>
                      </a:lnTo>
                    </a:path>
                  </a:pathLst>
                </a:custGeom>
                <a:noFill/>
                <a:ln w="31750" cap="rnd">
                  <a:solidFill>
                    <a:srgbClr val="0B2EB7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4064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71EE9-C7D6-D210-E792-95BA6AA2E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C45436BB-FC02-F7B5-0217-BFA21A2E99C5}"/>
              </a:ext>
            </a:extLst>
          </p:cNvPr>
          <p:cNvSpPr txBox="1"/>
          <p:nvPr/>
        </p:nvSpPr>
        <p:spPr>
          <a:xfrm>
            <a:off x="778495" y="673792"/>
            <a:ext cx="386836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아이디어 평가 기준의 필요성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E7C554B-EBD0-A7D3-C971-782737E5380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ACA897-848C-DE7D-33B0-6819EC32FCD0}"/>
              </a:ext>
            </a:extLst>
          </p:cNvPr>
          <p:cNvSpPr txBox="1"/>
          <p:nvPr/>
        </p:nvSpPr>
        <p:spPr>
          <a:xfrm>
            <a:off x="1134095" y="1593928"/>
            <a:ext cx="232788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평가 기준의 중요성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52C24C72-3C11-C68D-FAF2-0D72DCA95D71}"/>
              </a:ext>
            </a:extLst>
          </p:cNvPr>
          <p:cNvGrpSpPr/>
          <p:nvPr/>
        </p:nvGrpSpPr>
        <p:grpSpPr>
          <a:xfrm>
            <a:off x="1287595" y="2352132"/>
            <a:ext cx="7717860" cy="1241736"/>
            <a:chOff x="1287595" y="2352132"/>
            <a:chExt cx="7717860" cy="1241736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1FFB9850-B525-5AC9-7C6E-D86394A71114}"/>
                </a:ext>
              </a:extLst>
            </p:cNvPr>
            <p:cNvGrpSpPr/>
            <p:nvPr/>
          </p:nvGrpSpPr>
          <p:grpSpPr>
            <a:xfrm>
              <a:off x="1287595" y="2352132"/>
              <a:ext cx="4808406" cy="571286"/>
              <a:chOff x="1013128" y="1841927"/>
              <a:chExt cx="4808406" cy="571286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6BF17E-EB06-CDA5-FD1E-47DB869F48B3}"/>
                  </a:ext>
                </a:extLst>
              </p:cNvPr>
              <p:cNvSpPr txBox="1"/>
              <p:nvPr/>
            </p:nvSpPr>
            <p:spPr>
              <a:xfrm>
                <a:off x="1013128" y="1841927"/>
                <a:ext cx="4808406" cy="57128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4D79CF">
                      <a:alpha val="20000"/>
                    </a:srgbClr>
                  </a:gs>
                  <a:gs pos="100000">
                    <a:srgbClr val="9A5CC8">
                      <a:alpha val="20000"/>
                    </a:srgbClr>
                  </a:gs>
                </a:gsLst>
                <a:lin ang="2700000" scaled="0"/>
              </a:gradFill>
            </p:spPr>
            <p:txBody>
              <a:bodyPr wrap="square" lIns="720000" tIns="0" rIns="216000" bIns="0" rtlCol="0" anchor="ctr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ko-KR" altLang="en-US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072087"/>
                    </a:solidFill>
                    <a:latin typeface="카페24 아네모네" pitchFamily="2" charset="-127"/>
                    <a:ea typeface="카페24 아네모네" pitchFamily="2" charset="-127"/>
                  </a:rPr>
                  <a:t>팀 내 합의 형성 용이</a:t>
                </a:r>
              </a:p>
            </p:txBody>
          </p:sp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438DC0EE-8DE1-8FBB-1070-C0EBEFB0C22F}"/>
                  </a:ext>
                </a:extLst>
              </p:cNvPr>
              <p:cNvSpPr/>
              <p:nvPr/>
            </p:nvSpPr>
            <p:spPr>
              <a:xfrm>
                <a:off x="1075627" y="1905001"/>
                <a:ext cx="445144" cy="445142"/>
              </a:xfrm>
              <a:prstGeom prst="ellipse">
                <a:avLst/>
              </a:prstGeom>
              <a:gradFill>
                <a:gsLst>
                  <a:gs pos="38000">
                    <a:srgbClr val="0B2EB7"/>
                  </a:gs>
                  <a:gs pos="100000">
                    <a:srgbClr val="9A5CC8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ko-KR" sz="24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dist="63500" dir="2700000" algn="tl" rotWithShape="0">
                        <a:srgbClr val="152657">
                          <a:alpha val="30000"/>
                        </a:srgbClr>
                      </a:outerShdw>
                    </a:effectLst>
                    <a:latin typeface="카페24 아네모네" pitchFamily="2" charset="-127"/>
                    <a:ea typeface="카페24 아네모네" pitchFamily="2" charset="-127"/>
                  </a:rPr>
                  <a:t>3</a:t>
                </a:r>
                <a:endParaRPr lang="ko-KR" altLang="en-US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157C0FAA-CC37-F192-B43B-CD545DAA0D85}"/>
                </a:ext>
              </a:extLst>
            </p:cNvPr>
            <p:cNvGrpSpPr/>
            <p:nvPr/>
          </p:nvGrpSpPr>
          <p:grpSpPr>
            <a:xfrm>
              <a:off x="1650374" y="3124509"/>
              <a:ext cx="7355081" cy="469359"/>
              <a:chOff x="3965516" y="2790917"/>
              <a:chExt cx="7355081" cy="469359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D3E99B4-43C8-50E1-42FD-BC4CD1E72FEB}"/>
                  </a:ext>
                </a:extLst>
              </p:cNvPr>
              <p:cNvSpPr txBox="1"/>
              <p:nvPr/>
            </p:nvSpPr>
            <p:spPr>
              <a:xfrm>
                <a:off x="4282222" y="2790917"/>
                <a:ext cx="7038375" cy="469359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lvl="0" latinLnBrk="0">
                  <a:lnSpc>
                    <a:spcPct val="130000"/>
                  </a:lnSpc>
                  <a:buClr>
                    <a:prstClr val="white"/>
                  </a:buClr>
                  <a:defRPr/>
                </a:pP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개인의 선호를 넘어 팀 전체가 동의할 수 있는 합리적 결정 가능</a:t>
                </a:r>
                <a:endParaRPr lang="ko-KR" altLang="en-US" sz="20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  <p:grpSp>
            <p:nvGrpSpPr>
              <p:cNvPr id="15" name="그룹 14">
                <a:extLst>
                  <a:ext uri="{FF2B5EF4-FFF2-40B4-BE49-F238E27FC236}">
                    <a16:creationId xmlns:a16="http://schemas.microsoft.com/office/drawing/2014/main" id="{48A0763B-3522-E0DD-1AD3-E9EF04003ECB}"/>
                  </a:ext>
                </a:extLst>
              </p:cNvPr>
              <p:cNvGrpSpPr/>
              <p:nvPr/>
            </p:nvGrpSpPr>
            <p:grpSpPr>
              <a:xfrm>
                <a:off x="3965516" y="2937854"/>
                <a:ext cx="229006" cy="229006"/>
                <a:chOff x="2345736" y="1936452"/>
                <a:chExt cx="546106" cy="546106"/>
              </a:xfrm>
            </p:grpSpPr>
            <p:sp>
              <p:nvSpPr>
                <p:cNvPr id="16" name="원호 15">
                  <a:extLst>
                    <a:ext uri="{FF2B5EF4-FFF2-40B4-BE49-F238E27FC236}">
                      <a16:creationId xmlns:a16="http://schemas.microsoft.com/office/drawing/2014/main" id="{31BA132A-17E2-842A-44C2-3BA808D31044}"/>
                    </a:ext>
                  </a:extLst>
                </p:cNvPr>
                <p:cNvSpPr/>
                <p:nvPr/>
              </p:nvSpPr>
              <p:spPr>
                <a:xfrm>
                  <a:off x="2345736" y="1936452"/>
                  <a:ext cx="546106" cy="546106"/>
                </a:xfrm>
                <a:prstGeom prst="arc">
                  <a:avLst>
                    <a:gd name="adj1" fmla="val 21332914"/>
                    <a:gd name="adj2" fmla="val 17958270"/>
                  </a:avLst>
                </a:prstGeom>
                <a:ln cap="rnd">
                  <a:solidFill>
                    <a:srgbClr val="869CDA"/>
                  </a:solidFill>
                  <a:rou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:a16="http://schemas.microsoft.com/office/drawing/2014/main" id="{74E701C5-584D-C93A-0BFD-D84FCA9D0220}"/>
                    </a:ext>
                  </a:extLst>
                </p:cNvPr>
                <p:cNvSpPr/>
                <p:nvPr/>
              </p:nvSpPr>
              <p:spPr>
                <a:xfrm>
                  <a:off x="2489904" y="2047685"/>
                  <a:ext cx="356510" cy="231176"/>
                </a:xfrm>
                <a:custGeom>
                  <a:avLst/>
                  <a:gdLst>
                    <a:gd name="connsiteX0" fmla="*/ 0 w 406400"/>
                    <a:gd name="connsiteY0" fmla="*/ 120650 h 263525"/>
                    <a:gd name="connsiteX1" fmla="*/ 142875 w 406400"/>
                    <a:gd name="connsiteY1" fmla="*/ 263525 h 263525"/>
                    <a:gd name="connsiteX2" fmla="*/ 406400 w 406400"/>
                    <a:gd name="connsiteY2" fmla="*/ 0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263525">
                      <a:moveTo>
                        <a:pt x="0" y="120650"/>
                      </a:moveTo>
                      <a:lnTo>
                        <a:pt x="142875" y="263525"/>
                      </a:lnTo>
                      <a:lnTo>
                        <a:pt x="406400" y="0"/>
                      </a:lnTo>
                    </a:path>
                  </a:pathLst>
                </a:custGeom>
                <a:noFill/>
                <a:ln w="31750" cap="rnd">
                  <a:solidFill>
                    <a:srgbClr val="0B2EB7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</p:grpSp>
        </p:grp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DCD979D0-9BE5-33BB-E93D-EBAD2BBFD0E1}"/>
              </a:ext>
            </a:extLst>
          </p:cNvPr>
          <p:cNvGrpSpPr/>
          <p:nvPr/>
        </p:nvGrpSpPr>
        <p:grpSpPr>
          <a:xfrm>
            <a:off x="1287595" y="3806859"/>
            <a:ext cx="7717860" cy="1768208"/>
            <a:chOff x="1287595" y="2352132"/>
            <a:chExt cx="7717860" cy="1768208"/>
          </a:xfrm>
        </p:grpSpPr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5098DBD0-A665-C82E-73B8-84F638379398}"/>
                </a:ext>
              </a:extLst>
            </p:cNvPr>
            <p:cNvGrpSpPr/>
            <p:nvPr/>
          </p:nvGrpSpPr>
          <p:grpSpPr>
            <a:xfrm>
              <a:off x="1287595" y="2352132"/>
              <a:ext cx="4808406" cy="571286"/>
              <a:chOff x="1013128" y="1841927"/>
              <a:chExt cx="4808406" cy="571286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5658EB4-7F3C-4BF1-67BE-B3003A452E42}"/>
                  </a:ext>
                </a:extLst>
              </p:cNvPr>
              <p:cNvSpPr txBox="1"/>
              <p:nvPr/>
            </p:nvSpPr>
            <p:spPr>
              <a:xfrm>
                <a:off x="1013128" y="1841927"/>
                <a:ext cx="4808406" cy="57128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4D79CF">
                      <a:alpha val="20000"/>
                    </a:srgbClr>
                  </a:gs>
                  <a:gs pos="100000">
                    <a:srgbClr val="9A5CC8">
                      <a:alpha val="20000"/>
                    </a:srgbClr>
                  </a:gs>
                </a:gsLst>
                <a:lin ang="2700000" scaled="0"/>
              </a:gradFill>
            </p:spPr>
            <p:txBody>
              <a:bodyPr wrap="square" lIns="720000" tIns="0" rIns="216000" bIns="0" rtlCol="0" anchor="ctr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ko-KR" altLang="en-US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072087"/>
                    </a:solidFill>
                    <a:latin typeface="카페24 아네모네" pitchFamily="2" charset="-127"/>
                    <a:ea typeface="카페24 아네모네" pitchFamily="2" charset="-127"/>
                  </a:rPr>
                  <a:t>투명성 및 재현가능성 보장</a:t>
                </a:r>
              </a:p>
            </p:txBody>
          </p:sp>
          <p:sp>
            <p:nvSpPr>
              <p:cNvPr id="51" name="타원 50">
                <a:extLst>
                  <a:ext uri="{FF2B5EF4-FFF2-40B4-BE49-F238E27FC236}">
                    <a16:creationId xmlns:a16="http://schemas.microsoft.com/office/drawing/2014/main" id="{A2864D8F-DBB9-4EB2-5A8B-833BF6C9E8FA}"/>
                  </a:ext>
                </a:extLst>
              </p:cNvPr>
              <p:cNvSpPr/>
              <p:nvPr/>
            </p:nvSpPr>
            <p:spPr>
              <a:xfrm>
                <a:off x="1075627" y="1905001"/>
                <a:ext cx="445144" cy="445142"/>
              </a:xfrm>
              <a:prstGeom prst="ellipse">
                <a:avLst/>
              </a:prstGeom>
              <a:gradFill>
                <a:gsLst>
                  <a:gs pos="38000">
                    <a:srgbClr val="0B2EB7"/>
                  </a:gs>
                  <a:gs pos="100000">
                    <a:srgbClr val="9A5CC8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ko-KR" sz="24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dist="63500" dir="2700000" algn="tl" rotWithShape="0">
                        <a:srgbClr val="152657">
                          <a:alpha val="30000"/>
                        </a:srgbClr>
                      </a:outerShdw>
                    </a:effectLst>
                    <a:latin typeface="카페24 아네모네" pitchFamily="2" charset="-127"/>
                    <a:ea typeface="카페24 아네모네" pitchFamily="2" charset="-127"/>
                  </a:rPr>
                  <a:t>4</a:t>
                </a:r>
                <a:endParaRPr lang="ko-KR" altLang="en-US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</p:grp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BEB87B52-1523-A0FA-207F-4A3B4393B75C}"/>
                </a:ext>
              </a:extLst>
            </p:cNvPr>
            <p:cNvGrpSpPr/>
            <p:nvPr/>
          </p:nvGrpSpPr>
          <p:grpSpPr>
            <a:xfrm>
              <a:off x="1650374" y="3124509"/>
              <a:ext cx="7355081" cy="995831"/>
              <a:chOff x="3965516" y="2790917"/>
              <a:chExt cx="7355081" cy="995831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5B06A8A-3453-1880-8EFE-3259743D0E12}"/>
                  </a:ext>
                </a:extLst>
              </p:cNvPr>
              <p:cNvSpPr txBox="1"/>
              <p:nvPr/>
            </p:nvSpPr>
            <p:spPr>
              <a:xfrm>
                <a:off x="4282222" y="2790917"/>
                <a:ext cx="7038375" cy="469359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다른 사람이 같은 기준으로 평가했을 때 유사한 결과 도출 </a:t>
                </a:r>
                <a:endParaRPr lang="ko-KR" altLang="en-US" sz="20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  <p:grpSp>
            <p:nvGrpSpPr>
              <p:cNvPr id="47" name="그룹 46">
                <a:extLst>
                  <a:ext uri="{FF2B5EF4-FFF2-40B4-BE49-F238E27FC236}">
                    <a16:creationId xmlns:a16="http://schemas.microsoft.com/office/drawing/2014/main" id="{BED63494-CE7F-850C-2643-32A157D799DD}"/>
                  </a:ext>
                </a:extLst>
              </p:cNvPr>
              <p:cNvGrpSpPr/>
              <p:nvPr/>
            </p:nvGrpSpPr>
            <p:grpSpPr>
              <a:xfrm>
                <a:off x="3965516" y="2937854"/>
                <a:ext cx="229006" cy="755478"/>
                <a:chOff x="2345736" y="1936452"/>
                <a:chExt cx="546106" cy="1801573"/>
              </a:xfrm>
            </p:grpSpPr>
            <p:sp>
              <p:nvSpPr>
                <p:cNvPr id="48" name="원호 47">
                  <a:extLst>
                    <a:ext uri="{FF2B5EF4-FFF2-40B4-BE49-F238E27FC236}">
                      <a16:creationId xmlns:a16="http://schemas.microsoft.com/office/drawing/2014/main" id="{AFA4774F-1EBD-A845-6465-E7E9CD7140C7}"/>
                    </a:ext>
                  </a:extLst>
                </p:cNvPr>
                <p:cNvSpPr/>
                <p:nvPr/>
              </p:nvSpPr>
              <p:spPr>
                <a:xfrm>
                  <a:off x="2345736" y="1936452"/>
                  <a:ext cx="546106" cy="546106"/>
                </a:xfrm>
                <a:prstGeom prst="arc">
                  <a:avLst>
                    <a:gd name="adj1" fmla="val 21332914"/>
                    <a:gd name="adj2" fmla="val 17958270"/>
                  </a:avLst>
                </a:prstGeom>
                <a:ln cap="rnd">
                  <a:solidFill>
                    <a:srgbClr val="869CDA"/>
                  </a:solidFill>
                  <a:rou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49" name="자유형: 도형 48">
                  <a:extLst>
                    <a:ext uri="{FF2B5EF4-FFF2-40B4-BE49-F238E27FC236}">
                      <a16:creationId xmlns:a16="http://schemas.microsoft.com/office/drawing/2014/main" id="{594CB44B-DE3F-4799-283D-745AA2D7BC16}"/>
                    </a:ext>
                  </a:extLst>
                </p:cNvPr>
                <p:cNvSpPr/>
                <p:nvPr/>
              </p:nvSpPr>
              <p:spPr>
                <a:xfrm>
                  <a:off x="2489904" y="2047685"/>
                  <a:ext cx="356510" cy="231176"/>
                </a:xfrm>
                <a:custGeom>
                  <a:avLst/>
                  <a:gdLst>
                    <a:gd name="connsiteX0" fmla="*/ 0 w 406400"/>
                    <a:gd name="connsiteY0" fmla="*/ 120650 h 263525"/>
                    <a:gd name="connsiteX1" fmla="*/ 142875 w 406400"/>
                    <a:gd name="connsiteY1" fmla="*/ 263525 h 263525"/>
                    <a:gd name="connsiteX2" fmla="*/ 406400 w 406400"/>
                    <a:gd name="connsiteY2" fmla="*/ 0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263525">
                      <a:moveTo>
                        <a:pt x="0" y="120650"/>
                      </a:moveTo>
                      <a:lnTo>
                        <a:pt x="142875" y="263525"/>
                      </a:lnTo>
                      <a:lnTo>
                        <a:pt x="406400" y="0"/>
                      </a:lnTo>
                    </a:path>
                  </a:pathLst>
                </a:custGeom>
                <a:noFill/>
                <a:ln w="31750" cap="rnd">
                  <a:solidFill>
                    <a:srgbClr val="0B2EB7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53" name="원호 52">
                  <a:extLst>
                    <a:ext uri="{FF2B5EF4-FFF2-40B4-BE49-F238E27FC236}">
                      <a16:creationId xmlns:a16="http://schemas.microsoft.com/office/drawing/2014/main" id="{C8D2A20A-9383-F8A9-5C7A-8A81006C2B75}"/>
                    </a:ext>
                  </a:extLst>
                </p:cNvPr>
                <p:cNvSpPr/>
                <p:nvPr/>
              </p:nvSpPr>
              <p:spPr>
                <a:xfrm>
                  <a:off x="2345736" y="3191919"/>
                  <a:ext cx="546106" cy="546106"/>
                </a:xfrm>
                <a:prstGeom prst="arc">
                  <a:avLst>
                    <a:gd name="adj1" fmla="val 21332914"/>
                    <a:gd name="adj2" fmla="val 17958270"/>
                  </a:avLst>
                </a:prstGeom>
                <a:ln cap="rnd">
                  <a:solidFill>
                    <a:srgbClr val="869CDA"/>
                  </a:solidFill>
                  <a:rou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54" name="자유형: 도형 53">
                  <a:extLst>
                    <a:ext uri="{FF2B5EF4-FFF2-40B4-BE49-F238E27FC236}">
                      <a16:creationId xmlns:a16="http://schemas.microsoft.com/office/drawing/2014/main" id="{07C5EEA5-F6D7-DA5B-0CA3-16152C3021F9}"/>
                    </a:ext>
                  </a:extLst>
                </p:cNvPr>
                <p:cNvSpPr/>
                <p:nvPr/>
              </p:nvSpPr>
              <p:spPr>
                <a:xfrm>
                  <a:off x="2489904" y="3303152"/>
                  <a:ext cx="356510" cy="231176"/>
                </a:xfrm>
                <a:custGeom>
                  <a:avLst/>
                  <a:gdLst>
                    <a:gd name="connsiteX0" fmla="*/ 0 w 406400"/>
                    <a:gd name="connsiteY0" fmla="*/ 120650 h 263525"/>
                    <a:gd name="connsiteX1" fmla="*/ 142875 w 406400"/>
                    <a:gd name="connsiteY1" fmla="*/ 263525 h 263525"/>
                    <a:gd name="connsiteX2" fmla="*/ 406400 w 406400"/>
                    <a:gd name="connsiteY2" fmla="*/ 0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263525">
                      <a:moveTo>
                        <a:pt x="0" y="120650"/>
                      </a:moveTo>
                      <a:lnTo>
                        <a:pt x="142875" y="263525"/>
                      </a:lnTo>
                      <a:lnTo>
                        <a:pt x="406400" y="0"/>
                      </a:lnTo>
                    </a:path>
                  </a:pathLst>
                </a:custGeom>
                <a:noFill/>
                <a:ln w="31750" cap="rnd">
                  <a:solidFill>
                    <a:srgbClr val="0B2EB7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</p:grp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B1B5E96-CA36-EDE1-A185-7B3785D26522}"/>
                  </a:ext>
                </a:extLst>
              </p:cNvPr>
              <p:cNvSpPr txBox="1"/>
              <p:nvPr/>
            </p:nvSpPr>
            <p:spPr>
              <a:xfrm>
                <a:off x="4282222" y="3317389"/>
                <a:ext cx="7038375" cy="469359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정책의 신뢰성과 지속성을 위해 매우 중요한 요소</a:t>
                </a:r>
                <a:endParaRPr lang="ko-KR" altLang="en-US" sz="20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326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91769-A33A-4504-B95B-E1AE42BF0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6B1A6FA0-D738-D9F9-6F80-7AA8BA6A29BF}"/>
              </a:ext>
            </a:extLst>
          </p:cNvPr>
          <p:cNvSpPr/>
          <p:nvPr/>
        </p:nvSpPr>
        <p:spPr>
          <a:xfrm>
            <a:off x="0" y="4018576"/>
            <a:ext cx="12192000" cy="2839423"/>
          </a:xfrm>
          <a:prstGeom prst="rect">
            <a:avLst/>
          </a:prstGeom>
          <a:solidFill>
            <a:srgbClr val="0B2EB7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A95A688-4BEC-0BA7-990E-B48F4A26E3A2}"/>
              </a:ext>
            </a:extLst>
          </p:cNvPr>
          <p:cNvSpPr txBox="1"/>
          <p:nvPr/>
        </p:nvSpPr>
        <p:spPr>
          <a:xfrm>
            <a:off x="778495" y="673792"/>
            <a:ext cx="386836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아이디어 평가 기준의 필요성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CF131EE-30DE-1FB1-0364-1D7C662B61F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EB67E7-ED1A-45C4-D68E-B002DA921CBA}"/>
              </a:ext>
            </a:extLst>
          </p:cNvPr>
          <p:cNvSpPr txBox="1"/>
          <p:nvPr/>
        </p:nvSpPr>
        <p:spPr>
          <a:xfrm>
            <a:off x="1134095" y="1593928"/>
            <a:ext cx="232788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평가 기준의 중요성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795EB88C-B2A9-B02B-A126-8CA184ED681E}"/>
              </a:ext>
            </a:extLst>
          </p:cNvPr>
          <p:cNvGrpSpPr/>
          <p:nvPr/>
        </p:nvGrpSpPr>
        <p:grpSpPr>
          <a:xfrm>
            <a:off x="1287595" y="2352132"/>
            <a:ext cx="7717860" cy="1241736"/>
            <a:chOff x="1287595" y="2352132"/>
            <a:chExt cx="7717860" cy="1241736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83A1D57B-791E-7A70-8031-CAAAABECC235}"/>
                </a:ext>
              </a:extLst>
            </p:cNvPr>
            <p:cNvGrpSpPr/>
            <p:nvPr/>
          </p:nvGrpSpPr>
          <p:grpSpPr>
            <a:xfrm>
              <a:off x="1287595" y="2352132"/>
              <a:ext cx="4808406" cy="571286"/>
              <a:chOff x="1013128" y="1841927"/>
              <a:chExt cx="4808406" cy="571286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A0E42CD-ED7A-3D47-7F4F-D5CEC5CF6AD1}"/>
                  </a:ext>
                </a:extLst>
              </p:cNvPr>
              <p:cNvSpPr txBox="1"/>
              <p:nvPr/>
            </p:nvSpPr>
            <p:spPr>
              <a:xfrm>
                <a:off x="1013128" y="1841927"/>
                <a:ext cx="4808406" cy="57128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4D79CF">
                      <a:alpha val="20000"/>
                    </a:srgbClr>
                  </a:gs>
                  <a:gs pos="100000">
                    <a:srgbClr val="9A5CC8">
                      <a:alpha val="20000"/>
                    </a:srgbClr>
                  </a:gs>
                </a:gsLst>
                <a:lin ang="2700000" scaled="0"/>
              </a:gradFill>
            </p:spPr>
            <p:txBody>
              <a:bodyPr wrap="square" lIns="720000" tIns="0" rIns="216000" bIns="0" rtlCol="0" anchor="ctr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ko-KR" altLang="en-US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072087"/>
                    </a:solidFill>
                    <a:latin typeface="카페24 아네모네" pitchFamily="2" charset="-127"/>
                    <a:ea typeface="카페24 아네모네" pitchFamily="2" charset="-127"/>
                  </a:rPr>
                  <a:t>학습과 개선의 기회 제공</a:t>
                </a:r>
              </a:p>
            </p:txBody>
          </p:sp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752BF451-1CC2-AB6E-1CE3-9ADF2DF4F1C1}"/>
                  </a:ext>
                </a:extLst>
              </p:cNvPr>
              <p:cNvSpPr/>
              <p:nvPr/>
            </p:nvSpPr>
            <p:spPr>
              <a:xfrm>
                <a:off x="1075627" y="1905001"/>
                <a:ext cx="445144" cy="445142"/>
              </a:xfrm>
              <a:prstGeom prst="ellipse">
                <a:avLst/>
              </a:prstGeom>
              <a:gradFill>
                <a:gsLst>
                  <a:gs pos="38000">
                    <a:srgbClr val="0B2EB7"/>
                  </a:gs>
                  <a:gs pos="100000">
                    <a:srgbClr val="9A5CC8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ko-KR" sz="24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dist="63500" dir="2700000" algn="tl" rotWithShape="0">
                        <a:srgbClr val="152657">
                          <a:alpha val="30000"/>
                        </a:srgbClr>
                      </a:outerShdw>
                    </a:effectLst>
                    <a:latin typeface="카페24 아네모네" pitchFamily="2" charset="-127"/>
                    <a:ea typeface="카페24 아네모네" pitchFamily="2" charset="-127"/>
                  </a:rPr>
                  <a:t>5</a:t>
                </a:r>
                <a:endParaRPr lang="ko-KR" altLang="en-US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E881A66B-AB94-2BFD-734F-F749EBFA9C81}"/>
                </a:ext>
              </a:extLst>
            </p:cNvPr>
            <p:cNvGrpSpPr/>
            <p:nvPr/>
          </p:nvGrpSpPr>
          <p:grpSpPr>
            <a:xfrm>
              <a:off x="1650374" y="3124509"/>
              <a:ext cx="7355081" cy="469359"/>
              <a:chOff x="3965516" y="2790917"/>
              <a:chExt cx="7355081" cy="469359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D1A29E-1941-665B-B1B7-4614E55C19B1}"/>
                  </a:ext>
                </a:extLst>
              </p:cNvPr>
              <p:cNvSpPr txBox="1"/>
              <p:nvPr/>
            </p:nvSpPr>
            <p:spPr>
              <a:xfrm>
                <a:off x="4282222" y="2790917"/>
                <a:ext cx="7038375" cy="469359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향후 더 나은 평가 시스템을 구축하는 데 도움</a:t>
                </a:r>
                <a:endParaRPr lang="ko-KR" altLang="en-US" sz="20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  <p:grpSp>
            <p:nvGrpSpPr>
              <p:cNvPr id="15" name="그룹 14">
                <a:extLst>
                  <a:ext uri="{FF2B5EF4-FFF2-40B4-BE49-F238E27FC236}">
                    <a16:creationId xmlns:a16="http://schemas.microsoft.com/office/drawing/2014/main" id="{A45ABD69-E3E3-24CE-CAFC-0694BC9957E5}"/>
                  </a:ext>
                </a:extLst>
              </p:cNvPr>
              <p:cNvGrpSpPr/>
              <p:nvPr/>
            </p:nvGrpSpPr>
            <p:grpSpPr>
              <a:xfrm>
                <a:off x="3965516" y="2937854"/>
                <a:ext cx="229006" cy="229006"/>
                <a:chOff x="2345736" y="1936452"/>
                <a:chExt cx="546106" cy="546106"/>
              </a:xfrm>
            </p:grpSpPr>
            <p:sp>
              <p:nvSpPr>
                <p:cNvPr id="16" name="원호 15">
                  <a:extLst>
                    <a:ext uri="{FF2B5EF4-FFF2-40B4-BE49-F238E27FC236}">
                      <a16:creationId xmlns:a16="http://schemas.microsoft.com/office/drawing/2014/main" id="{FC0A01CB-E1CB-F081-3810-17AA6E5DC876}"/>
                    </a:ext>
                  </a:extLst>
                </p:cNvPr>
                <p:cNvSpPr/>
                <p:nvPr/>
              </p:nvSpPr>
              <p:spPr>
                <a:xfrm>
                  <a:off x="2345736" y="1936452"/>
                  <a:ext cx="546106" cy="546106"/>
                </a:xfrm>
                <a:prstGeom prst="arc">
                  <a:avLst>
                    <a:gd name="adj1" fmla="val 21332914"/>
                    <a:gd name="adj2" fmla="val 17958270"/>
                  </a:avLst>
                </a:prstGeom>
                <a:ln cap="rnd">
                  <a:solidFill>
                    <a:srgbClr val="869CDA"/>
                  </a:solidFill>
                  <a:rou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:a16="http://schemas.microsoft.com/office/drawing/2014/main" id="{714F697E-0627-AAD9-EF60-5A287C0A1704}"/>
                    </a:ext>
                  </a:extLst>
                </p:cNvPr>
                <p:cNvSpPr/>
                <p:nvPr/>
              </p:nvSpPr>
              <p:spPr>
                <a:xfrm>
                  <a:off x="2489904" y="2047685"/>
                  <a:ext cx="356510" cy="231176"/>
                </a:xfrm>
                <a:custGeom>
                  <a:avLst/>
                  <a:gdLst>
                    <a:gd name="connsiteX0" fmla="*/ 0 w 406400"/>
                    <a:gd name="connsiteY0" fmla="*/ 120650 h 263525"/>
                    <a:gd name="connsiteX1" fmla="*/ 142875 w 406400"/>
                    <a:gd name="connsiteY1" fmla="*/ 263525 h 263525"/>
                    <a:gd name="connsiteX2" fmla="*/ 406400 w 406400"/>
                    <a:gd name="connsiteY2" fmla="*/ 0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263525">
                      <a:moveTo>
                        <a:pt x="0" y="120650"/>
                      </a:moveTo>
                      <a:lnTo>
                        <a:pt x="142875" y="263525"/>
                      </a:lnTo>
                      <a:lnTo>
                        <a:pt x="406400" y="0"/>
                      </a:lnTo>
                    </a:path>
                  </a:pathLst>
                </a:custGeom>
                <a:noFill/>
                <a:ln w="31750" cap="rnd">
                  <a:solidFill>
                    <a:srgbClr val="0B2EB7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</p:grpSp>
        </p:grp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AFDA3DC-9D29-B319-250A-BBCAF9C9C2F6}"/>
              </a:ext>
            </a:extLst>
          </p:cNvPr>
          <p:cNvGrpSpPr/>
          <p:nvPr/>
        </p:nvGrpSpPr>
        <p:grpSpPr>
          <a:xfrm>
            <a:off x="582323" y="3864032"/>
            <a:ext cx="6870404" cy="800172"/>
            <a:chOff x="582323" y="3864032"/>
            <a:chExt cx="6870404" cy="800172"/>
          </a:xfrm>
        </p:grpSpPr>
        <p:pic>
          <p:nvPicPr>
            <p:cNvPr id="18" name="그림 17" descr="원, 그래픽, 상징, 로고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B45EBAD5-E4BE-AF50-6C58-A0F934909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5000" contras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1" b="338"/>
            <a:stretch>
              <a:fillRect/>
            </a:stretch>
          </p:blipFill>
          <p:spPr>
            <a:xfrm>
              <a:off x="582323" y="3864032"/>
              <a:ext cx="767771" cy="75429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ED18CA5-12D1-7445-7A72-C504DF468FD9}"/>
                </a:ext>
              </a:extLst>
            </p:cNvPr>
            <p:cNvSpPr txBox="1"/>
            <p:nvPr/>
          </p:nvSpPr>
          <p:spPr>
            <a:xfrm>
              <a:off x="1350094" y="4217928"/>
              <a:ext cx="6102633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sz="2300" spc="-80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평가 기준이 모호하거나 없다면 어떤 일이 벌어질까</a:t>
              </a:r>
              <a:r>
                <a:rPr lang="en-US" altLang="ko-KR" sz="2300" spc="-80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?</a:t>
              </a:r>
              <a:endPara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7D841669-03BA-AAFC-831F-9EED7170B34B}"/>
              </a:ext>
            </a:extLst>
          </p:cNvPr>
          <p:cNvGrpSpPr/>
          <p:nvPr/>
        </p:nvGrpSpPr>
        <p:grpSpPr>
          <a:xfrm>
            <a:off x="1429841" y="4794172"/>
            <a:ext cx="5699379" cy="469900"/>
            <a:chOff x="5030469" y="4502150"/>
            <a:chExt cx="5828031" cy="469900"/>
          </a:xfrm>
        </p:grpSpPr>
        <p:sp>
          <p:nvSpPr>
            <p:cNvPr id="22" name="사각형: 둥근 모서리 21">
              <a:extLst>
                <a:ext uri="{FF2B5EF4-FFF2-40B4-BE49-F238E27FC236}">
                  <a16:creationId xmlns:a16="http://schemas.microsoft.com/office/drawing/2014/main" id="{0C0FDA8B-BF98-1CC8-B705-EBD55E9C52CB}"/>
                </a:ext>
              </a:extLst>
            </p:cNvPr>
            <p:cNvSpPr/>
            <p:nvPr/>
          </p:nvSpPr>
          <p:spPr>
            <a:xfrm>
              <a:off x="5030469" y="4502150"/>
              <a:ext cx="5828031" cy="4699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89B56C6-DC20-9D98-AA58-EF7A135BC062}"/>
                </a:ext>
              </a:extLst>
            </p:cNvPr>
            <p:cNvSpPr txBox="1"/>
            <p:nvPr/>
          </p:nvSpPr>
          <p:spPr>
            <a:xfrm>
              <a:off x="5256527" y="4552359"/>
              <a:ext cx="531241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실패의 원인 분석이 </a:t>
              </a:r>
              <a:r>
                <a:rPr kumimoji="0" lang="ko-KR" altLang="en-US" sz="2000" b="0" i="0" u="none" strike="noStrike" kern="1200" cap="none" spc="-7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어려워짐</a:t>
              </a:r>
              <a:endParaRPr kumimoji="0" lang="ko-KR" altLang="en-US" sz="20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B74B57A0-3E0F-1926-D689-7C833F34B3A2}"/>
              </a:ext>
            </a:extLst>
          </p:cNvPr>
          <p:cNvGrpSpPr/>
          <p:nvPr/>
        </p:nvGrpSpPr>
        <p:grpSpPr>
          <a:xfrm>
            <a:off x="1429841" y="5478635"/>
            <a:ext cx="5699379" cy="469900"/>
            <a:chOff x="5030469" y="4502150"/>
            <a:chExt cx="5828031" cy="469900"/>
          </a:xfrm>
        </p:grpSpPr>
        <p:sp>
          <p:nvSpPr>
            <p:cNvPr id="25" name="사각형: 둥근 모서리 24">
              <a:extLst>
                <a:ext uri="{FF2B5EF4-FFF2-40B4-BE49-F238E27FC236}">
                  <a16:creationId xmlns:a16="http://schemas.microsoft.com/office/drawing/2014/main" id="{168624A8-87DB-4E32-D272-031B25DAAAED}"/>
                </a:ext>
              </a:extLst>
            </p:cNvPr>
            <p:cNvSpPr/>
            <p:nvPr/>
          </p:nvSpPr>
          <p:spPr>
            <a:xfrm>
              <a:off x="5030469" y="4502150"/>
              <a:ext cx="5828031" cy="4699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F5FD011-D228-20CB-E871-8689BAADB264}"/>
                </a:ext>
              </a:extLst>
            </p:cNvPr>
            <p:cNvSpPr txBox="1"/>
            <p:nvPr/>
          </p:nvSpPr>
          <p:spPr>
            <a:xfrm>
              <a:off x="5256527" y="4552359"/>
              <a:ext cx="531241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같은 실수를 반복할 가능성이 높아짐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174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12210</TotalTime>
  <Words>5685</Words>
  <Application>Microsoft Office PowerPoint</Application>
  <PresentationFormat>와이드스크린</PresentationFormat>
  <Paragraphs>537</Paragraphs>
  <Slides>57</Slides>
  <Notes>52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57</vt:i4>
      </vt:variant>
    </vt:vector>
  </HeadingPairs>
  <TitlesOfParts>
    <vt:vector size="66" baseType="lpstr">
      <vt:lpstr>나눔스퀘어 네오 Bold</vt:lpstr>
      <vt:lpstr>나눔스퀘어 네오 ExtraBold</vt:lpstr>
      <vt:lpstr>나눔스퀘어 네오 Heavy</vt:lpstr>
      <vt:lpstr>나눔스퀘어 네오 Regular</vt:lpstr>
      <vt:lpstr>맑은 고딕</vt:lpstr>
      <vt:lpstr>카페24 아네모네</vt:lpstr>
      <vt:lpstr>카페24 아네모네에어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윤호 남</dc:creator>
  <cp:lastModifiedBy>user</cp:lastModifiedBy>
  <cp:revision>2296</cp:revision>
  <dcterms:created xsi:type="dcterms:W3CDTF">2025-08-10T23:59:04Z</dcterms:created>
  <dcterms:modified xsi:type="dcterms:W3CDTF">2025-11-02T14:29:59Z</dcterms:modified>
</cp:coreProperties>
</file>